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sldIdLst>
    <p:sldId id="256" r:id="rId3"/>
    <p:sldId id="257" r:id="rId4"/>
    <p:sldId id="258" r:id="rId5"/>
    <p:sldId id="286" r:id="rId6"/>
    <p:sldId id="287" r:id="rId7"/>
    <p:sldId id="288" r:id="rId8"/>
    <p:sldId id="290" r:id="rId9"/>
    <p:sldId id="291" r:id="rId10"/>
    <p:sldId id="261" r:id="rId11"/>
    <p:sldId id="295" r:id="rId12"/>
    <p:sldId id="271" r:id="rId13"/>
    <p:sldId id="296" r:id="rId14"/>
    <p:sldId id="298" r:id="rId15"/>
    <p:sldId id="289" r:id="rId16"/>
    <p:sldId id="292" r:id="rId17"/>
    <p:sldId id="269" r:id="rId18"/>
    <p:sldId id="299" r:id="rId19"/>
    <p:sldId id="300"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66FF"/>
    <a:srgbClr val="996633"/>
    <a:srgbClr val="FBFCC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686" autoAdjust="0"/>
  </p:normalViewPr>
  <p:slideViewPr>
    <p:cSldViewPr>
      <p:cViewPr>
        <p:scale>
          <a:sx n="80" d="100"/>
          <a:sy n="80" d="100"/>
        </p:scale>
        <p:origin x="-534" y="-52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pPr/>
              <a:t>19/11/2016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pPr/>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Advent – Preparing for Christ to come again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students to share something they know about Christ’s second coming and how Christians can live in preparation for it.</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Check Up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lesson.</a:t>
            </a:r>
          </a:p>
          <a:p>
            <a:r>
              <a:rPr lang="en-GB" sz="1200" kern="1200" dirty="0" smtClean="0">
                <a:solidFill>
                  <a:schemeClr val="tx1"/>
                </a:solidFill>
                <a:effectLst/>
                <a:latin typeface="+mn-lt"/>
                <a:ea typeface="+mn-ea"/>
                <a:cs typeface="+mn-cs"/>
              </a:rPr>
              <a:t>Teachers can choose how they use the slide in their range of assessment options.</a:t>
            </a:r>
          </a:p>
          <a:p>
            <a:r>
              <a:rPr lang="en-GB" sz="1200" kern="1200" dirty="0" smtClean="0">
                <a:solidFill>
                  <a:schemeClr val="tx1"/>
                </a:solidFill>
                <a:effectLst/>
                <a:latin typeface="+mn-lt"/>
                <a:ea typeface="+mn-ea"/>
                <a:cs typeface="+mn-cs"/>
              </a:rPr>
              <a:t>A worksheet of this slide is available for students in Years 5-8 to complete.</a:t>
            </a:r>
          </a:p>
          <a:p>
            <a:r>
              <a:rPr lang="en-NZ" sz="1200" kern="1200" dirty="0" smtClean="0">
                <a:solidFill>
                  <a:schemeClr val="tx1"/>
                </a:solidFill>
                <a:effectLst/>
                <a:latin typeface="+mn-lt"/>
                <a:ea typeface="+mn-ea"/>
                <a:cs typeface="+mn-cs"/>
              </a:rPr>
              <a:t>The last two items are feed forward for the teacher.</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lessons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10</a:t>
            </a:fld>
            <a:endParaRPr lang="en-GB"/>
          </a:p>
        </p:txBody>
      </p:sp>
    </p:spTree>
    <p:extLst>
      <p:ext uri="{BB962C8B-B14F-4D97-AF65-F5344CB8AC3E}">
        <p14:creationId xmlns:p14="http://schemas.microsoft.com/office/powerpoint/2010/main" val="2866292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Time for Reflection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reflect on how well they are living their life, what will happen at the end of time when Christ will come again as the Scripture tells and to use Advent to recognise any selfish attitudes and behaviours that they may need to turn away from.</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11</a:t>
            </a:fld>
            <a:endParaRPr lang="en-GB"/>
          </a:p>
        </p:txBody>
      </p:sp>
    </p:spTree>
    <p:extLst>
      <p:ext uri="{BB962C8B-B14F-4D97-AF65-F5344CB8AC3E}">
        <p14:creationId xmlns:p14="http://schemas.microsoft.com/office/powerpoint/2010/main" val="1916344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10A Sharing our Learning about ADVENT with family </a:t>
            </a:r>
            <a:r>
              <a:rPr lang="en-GB" sz="1200" b="1" kern="1200" dirty="0" err="1" smtClean="0">
                <a:solidFill>
                  <a:schemeClr val="tx1"/>
                </a:solidFill>
                <a:effectLst/>
                <a:latin typeface="+mn-lt"/>
                <a:ea typeface="+mn-ea"/>
                <a:cs typeface="+mn-cs"/>
              </a:rPr>
              <a:t>whānau</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a:t>
            </a:r>
          </a:p>
          <a:p>
            <a:r>
              <a:rPr lang="en-GB" sz="1200" kern="1200" dirty="0" smtClean="0">
                <a:solidFill>
                  <a:schemeClr val="tx1"/>
                </a:solidFill>
                <a:effectLst/>
                <a:latin typeface="+mn-lt"/>
                <a:ea typeface="+mn-ea"/>
                <a:cs typeface="+mn-cs"/>
              </a:rPr>
              <a:t>You may like to put a copy of the </a:t>
            </a:r>
            <a:r>
              <a:rPr lang="en-GB" sz="1200" b="1" u="sng" kern="1200" dirty="0" smtClean="0">
                <a:solidFill>
                  <a:schemeClr val="tx1"/>
                </a:solidFill>
                <a:effectLst/>
                <a:latin typeface="+mn-lt"/>
                <a:ea typeface="+mn-ea"/>
                <a:cs typeface="+mn-cs"/>
              </a:rPr>
              <a:t>Sharing our Learning</a:t>
            </a:r>
            <a:r>
              <a:rPr lang="en-GB" sz="1200" kern="1200" dirty="0" smtClean="0">
                <a:solidFill>
                  <a:schemeClr val="tx1"/>
                </a:solidFill>
                <a:effectLst/>
                <a:latin typeface="+mn-lt"/>
                <a:ea typeface="+mn-ea"/>
                <a:cs typeface="+mn-cs"/>
              </a:rPr>
              <a:t> page in children’s RE Learning Journals. You could talk through the choices using the slide and let children make their choice from their own copy.</a:t>
            </a:r>
          </a:p>
          <a:p>
            <a:r>
              <a:rPr lang="en-GB"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a:t>
            </a:r>
          </a:p>
          <a:p>
            <a:r>
              <a:rPr lang="en-GB" sz="1200" kern="1200" dirty="0" smtClean="0">
                <a:solidFill>
                  <a:schemeClr val="tx1"/>
                </a:solidFill>
                <a:effectLst/>
                <a:latin typeface="+mn-lt"/>
                <a:ea typeface="+mn-ea"/>
                <a:cs typeface="+mn-cs"/>
              </a:rPr>
              <a:t>The slide is focussed on Year 8 Achievement Objective which is covered in Lessons </a:t>
            </a:r>
            <a:r>
              <a:rPr lang="en-GB" sz="1200" b="1" kern="1200" dirty="0" smtClean="0">
                <a:solidFill>
                  <a:schemeClr val="tx1"/>
                </a:solidFill>
                <a:effectLst/>
                <a:latin typeface="+mn-lt"/>
                <a:ea typeface="+mn-ea"/>
                <a:cs typeface="+mn-cs"/>
              </a:rPr>
              <a:t>1-2</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ADVENT Year 8 AO</a:t>
            </a:r>
            <a:r>
              <a:rPr lang="en-GB" sz="1200" kern="1200" dirty="0" smtClean="0">
                <a:solidFill>
                  <a:schemeClr val="tx1"/>
                </a:solidFill>
                <a:effectLst/>
                <a:latin typeface="+mn-lt"/>
                <a:ea typeface="+mn-ea"/>
                <a:cs typeface="+mn-cs"/>
              </a:rPr>
              <a:t> Children will be able to:  develop an understanding of Christ’s coming as a real event in history, as Christ’s coming now in the Church through the liturgy to help people grow in his likeness and that Christ will come again in the Second Coming.</a:t>
            </a:r>
          </a:p>
          <a:p>
            <a:r>
              <a:rPr lang="en-GB" sz="1200" i="1" kern="1200" dirty="0" smtClean="0">
                <a:solidFill>
                  <a:schemeClr val="tx1"/>
                </a:solidFill>
                <a:effectLst/>
                <a:latin typeface="+mn-lt"/>
                <a:ea typeface="+mn-ea"/>
                <a:cs typeface="+mn-cs"/>
              </a:rPr>
              <a:t>Continued on the next slide </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pPr/>
              <a:t>12</a:t>
            </a:fld>
            <a:endParaRPr lang="en-GB"/>
          </a:p>
        </p:txBody>
      </p:sp>
    </p:spTree>
    <p:extLst>
      <p:ext uri="{BB962C8B-B14F-4D97-AF65-F5344CB8AC3E}">
        <p14:creationId xmlns:p14="http://schemas.microsoft.com/office/powerpoint/2010/main" val="699360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10B Sharing our Learning about ADVENT with family </a:t>
            </a:r>
            <a:r>
              <a:rPr lang="en-GB" sz="1200" b="1" kern="1200" dirty="0" err="1" smtClean="0">
                <a:solidFill>
                  <a:schemeClr val="tx1"/>
                </a:solidFill>
                <a:effectLst/>
                <a:latin typeface="+mn-lt"/>
                <a:ea typeface="+mn-ea"/>
                <a:cs typeface="+mn-cs"/>
              </a:rPr>
              <a:t>whanau</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a:t>
            </a:r>
          </a:p>
          <a:p>
            <a:r>
              <a:rPr lang="en-GB" sz="1200" kern="1200" dirty="0" smtClean="0">
                <a:solidFill>
                  <a:schemeClr val="tx1"/>
                </a:solidFill>
                <a:effectLst/>
                <a:latin typeface="+mn-lt"/>
                <a:ea typeface="+mn-ea"/>
                <a:cs typeface="+mn-cs"/>
              </a:rPr>
              <a:t>You may like to put a copy of the </a:t>
            </a:r>
            <a:r>
              <a:rPr lang="en-GB" sz="1200" b="1" u="sng" kern="1200" dirty="0" smtClean="0">
                <a:solidFill>
                  <a:schemeClr val="tx1"/>
                </a:solidFill>
                <a:effectLst/>
                <a:latin typeface="+mn-lt"/>
                <a:ea typeface="+mn-ea"/>
                <a:cs typeface="+mn-cs"/>
              </a:rPr>
              <a:t>Sharing our Learning</a:t>
            </a:r>
            <a:r>
              <a:rPr lang="en-GB" sz="1200" kern="1200" dirty="0" smtClean="0">
                <a:solidFill>
                  <a:schemeClr val="tx1"/>
                </a:solidFill>
                <a:effectLst/>
                <a:latin typeface="+mn-lt"/>
                <a:ea typeface="+mn-ea"/>
                <a:cs typeface="+mn-cs"/>
              </a:rPr>
              <a:t> page in children’s RE Learning Journals. You could talk through the choices using the slide and let children make their choice from their own copy.</a:t>
            </a:r>
          </a:p>
          <a:p>
            <a:r>
              <a:rPr lang="en-GB" sz="1200" kern="1200" dirty="0" smtClean="0">
                <a:solidFill>
                  <a:schemeClr val="tx1"/>
                </a:solidFill>
                <a:effectLst/>
                <a:latin typeface="+mn-lt"/>
                <a:ea typeface="+mn-ea"/>
                <a:cs typeface="+mn-cs"/>
              </a:rPr>
              <a:t>Children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a:t>
            </a:r>
          </a:p>
          <a:p>
            <a:r>
              <a:rPr lang="en-GB" sz="1200" kern="1200" dirty="0" smtClean="0">
                <a:solidFill>
                  <a:schemeClr val="tx1"/>
                </a:solidFill>
                <a:effectLst/>
                <a:latin typeface="+mn-lt"/>
                <a:ea typeface="+mn-ea"/>
                <a:cs typeface="+mn-cs"/>
              </a:rPr>
              <a:t>The slide is focussed on Year 8 Achievement Objective which is covered in Lessons </a:t>
            </a:r>
            <a:r>
              <a:rPr lang="en-GB" sz="1200" b="1" kern="1200" dirty="0" smtClean="0">
                <a:solidFill>
                  <a:schemeClr val="tx1"/>
                </a:solidFill>
                <a:effectLst/>
                <a:latin typeface="+mn-lt"/>
                <a:ea typeface="+mn-ea"/>
                <a:cs typeface="+mn-cs"/>
              </a:rPr>
              <a:t>1-2</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Year 8 AO</a:t>
            </a:r>
            <a:r>
              <a:rPr lang="en-GB" sz="1200" kern="1200" dirty="0" smtClean="0">
                <a:solidFill>
                  <a:schemeClr val="tx1"/>
                </a:solidFill>
                <a:effectLst/>
                <a:latin typeface="+mn-lt"/>
                <a:ea typeface="+mn-ea"/>
                <a:cs typeface="+mn-cs"/>
              </a:rPr>
              <a:t> Children will be able to:  develop an understanding of Christ’s coming as a real event in history, as Christ’s coming now in the Church through the liturgy to help people grow in his likeness and that Christ will come again in the Second Coming.</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13</a:t>
            </a:fld>
            <a:endParaRPr lang="en-GB"/>
          </a:p>
        </p:txBody>
      </p:sp>
    </p:spTree>
    <p:extLst>
      <p:ext uri="{BB962C8B-B14F-4D97-AF65-F5344CB8AC3E}">
        <p14:creationId xmlns:p14="http://schemas.microsoft.com/office/powerpoint/2010/main" val="3682178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prophets of the Old Testament called the people to conversion and to prepare for the coming of the fullness of God’s Kingdom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Tino</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Rangatiratanga</a:t>
            </a:r>
            <a:r>
              <a:rPr lang="en-GB" sz="1200" b="1" kern="1200" dirty="0" smtClean="0">
                <a:solidFill>
                  <a:schemeClr val="tx1"/>
                </a:solidFill>
                <a:effectLst/>
                <a:latin typeface="+mn-lt"/>
                <a:ea typeface="+mn-ea"/>
                <a:cs typeface="+mn-cs"/>
              </a:rPr>
              <a:t>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5A &amp; B</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14</a:t>
            </a:fld>
            <a:endParaRPr lang="en-GB"/>
          </a:p>
        </p:txBody>
      </p:sp>
    </p:spTree>
    <p:extLst>
      <p:ext uri="{BB962C8B-B14F-4D97-AF65-F5344CB8AC3E}">
        <p14:creationId xmlns:p14="http://schemas.microsoft.com/office/powerpoint/2010/main" val="2030838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How the New Testament writers describe Christ’s Second Coming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6A &amp; B</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15</a:t>
            </a:fld>
            <a:endParaRPr lang="en-GB"/>
          </a:p>
        </p:txBody>
      </p:sp>
    </p:spTree>
    <p:extLst>
      <p:ext uri="{BB962C8B-B14F-4D97-AF65-F5344CB8AC3E}">
        <p14:creationId xmlns:p14="http://schemas.microsoft.com/office/powerpoint/2010/main" val="2959956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Check up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8</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16</a:t>
            </a:fld>
            <a:endParaRPr lang="en-GB"/>
          </a:p>
        </p:txBody>
      </p:sp>
    </p:spTree>
    <p:extLst>
      <p:ext uri="{BB962C8B-B14F-4D97-AF65-F5344CB8AC3E}">
        <p14:creationId xmlns:p14="http://schemas.microsoft.com/office/powerpoint/2010/main" val="687870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10A Sharing our Learning about ADVENT with family </a:t>
            </a:r>
            <a:r>
              <a:rPr lang="en-GB" sz="1200" b="1" kern="1200" dirty="0" err="1" smtClean="0">
                <a:solidFill>
                  <a:schemeClr val="tx1"/>
                </a:solidFill>
                <a:effectLst/>
                <a:latin typeface="+mn-lt"/>
                <a:ea typeface="+mn-ea"/>
                <a:cs typeface="+mn-cs"/>
              </a:rPr>
              <a:t>whānau</a:t>
            </a:r>
            <a:r>
              <a:rPr lang="en-GB" sz="1200" b="1" kern="1200" dirty="0" smtClean="0">
                <a:solidFill>
                  <a:schemeClr val="tx1"/>
                </a:solidFill>
                <a:effectLst/>
                <a:latin typeface="+mn-lt"/>
                <a:ea typeface="+mn-ea"/>
                <a:cs typeface="+mn-cs"/>
              </a:rPr>
              <a:t>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10A</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17</a:t>
            </a:fld>
            <a:endParaRPr lang="en-GB"/>
          </a:p>
        </p:txBody>
      </p:sp>
    </p:spTree>
    <p:extLst>
      <p:ext uri="{BB962C8B-B14F-4D97-AF65-F5344CB8AC3E}">
        <p14:creationId xmlns:p14="http://schemas.microsoft.com/office/powerpoint/2010/main" val="2720179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10B Sharing our Learning about ADVENT with family </a:t>
            </a:r>
            <a:r>
              <a:rPr lang="en-GB" sz="1200" b="1" kern="1200" dirty="0" err="1" smtClean="0">
                <a:solidFill>
                  <a:schemeClr val="tx1"/>
                </a:solidFill>
                <a:effectLst/>
                <a:latin typeface="+mn-lt"/>
                <a:ea typeface="+mn-ea"/>
                <a:cs typeface="+mn-cs"/>
              </a:rPr>
              <a:t>whānau</a:t>
            </a:r>
            <a:r>
              <a:rPr lang="en-GB" sz="1200" b="1" kern="1200" dirty="0" smtClean="0">
                <a:solidFill>
                  <a:schemeClr val="tx1"/>
                </a:solidFill>
                <a:effectLst/>
                <a:latin typeface="+mn-lt"/>
                <a:ea typeface="+mn-ea"/>
                <a:cs typeface="+mn-cs"/>
              </a:rPr>
              <a:t>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10B</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18</a:t>
            </a:fld>
            <a:endParaRPr lang="en-GB"/>
          </a:p>
        </p:txBody>
      </p:sp>
    </p:spTree>
    <p:extLst>
      <p:ext uri="{BB962C8B-B14F-4D97-AF65-F5344CB8AC3E}">
        <p14:creationId xmlns:p14="http://schemas.microsoft.com/office/powerpoint/2010/main" val="358504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2</a:t>
            </a:fld>
            <a:endParaRPr lang="en-GB"/>
          </a:p>
        </p:txBody>
      </p:sp>
    </p:spTree>
    <p:extLst>
      <p:ext uri="{BB962C8B-B14F-4D97-AF65-F5344CB8AC3E}">
        <p14:creationId xmlns:p14="http://schemas.microsoft.com/office/powerpoint/2010/main" val="294254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Advent is a time to recall the first coming of Jesus and to recognise how he comes now</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1</a:t>
            </a:r>
          </a:p>
          <a:p>
            <a:r>
              <a:rPr lang="en-GB" sz="1200" kern="1200" dirty="0" smtClean="0">
                <a:solidFill>
                  <a:schemeClr val="tx1"/>
                </a:solidFill>
                <a:effectLst/>
                <a:latin typeface="+mn-lt"/>
                <a:ea typeface="+mn-ea"/>
                <a:cs typeface="+mn-cs"/>
              </a:rPr>
              <a:t>Discuss with students the 3 themes of Advent –1) preparing for the historical event of the birth of Jesus, 2) preparing to meet the Christ in Liturgical celebrations now, 3) preparing to meet Christ at his second coming when he comes to bring about the fullness of the Kingdom of God.</a:t>
            </a:r>
          </a:p>
          <a:p>
            <a:r>
              <a:rPr lang="en-GB" sz="1200" kern="1200" dirty="0" smtClean="0">
                <a:solidFill>
                  <a:schemeClr val="tx1"/>
                </a:solidFill>
                <a:effectLst/>
                <a:latin typeface="+mn-lt"/>
                <a:ea typeface="+mn-ea"/>
                <a:cs typeface="+mn-cs"/>
              </a:rPr>
              <a:t>Use the questions on the pop up to stimulate students’ thinking.</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3</a:t>
            </a:fld>
            <a:endParaRPr lang="en-GB"/>
          </a:p>
        </p:txBody>
      </p:sp>
    </p:spTree>
    <p:extLst>
      <p:ext uri="{BB962C8B-B14F-4D97-AF65-F5344CB8AC3E}">
        <p14:creationId xmlns:p14="http://schemas.microsoft.com/office/powerpoint/2010/main" val="128078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Advent reminds people that Christ’s first and second coming are linked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Discuss each statement with students and let them suggest the correct statement from A to E to complete the sentence. Use the floaters to check.  Students explain the connection between Christ’s first and second coming. </a:t>
            </a:r>
          </a:p>
          <a:p>
            <a:r>
              <a:rPr lang="en-GB" sz="1200" kern="1200" dirty="0" smtClean="0">
                <a:solidFill>
                  <a:schemeClr val="tx1"/>
                </a:solidFill>
                <a:effectLst/>
                <a:latin typeface="+mn-lt"/>
                <a:ea typeface="+mn-ea"/>
                <a:cs typeface="+mn-cs"/>
              </a:rPr>
              <a:t>Answers 1) B, 2) D, 3) A, 4) E, 5) C   Adapt Teaching  and Learning Experience 1</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4</a:t>
            </a:fld>
            <a:endParaRPr lang="en-GB"/>
          </a:p>
        </p:txBody>
      </p:sp>
    </p:spTree>
    <p:extLst>
      <p:ext uri="{BB962C8B-B14F-4D97-AF65-F5344CB8AC3E}">
        <p14:creationId xmlns:p14="http://schemas.microsoft.com/office/powerpoint/2010/main" val="2601961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5A The prophets of the Old Testament called the people to conversion and to prepare for the coming of the fullness of God’s Kingdom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Tino</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Rangatiratanga</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readings on the Teacher Resource, Teacher’s book p14 or on the Lesson home page, for class prayer during Advent and draw the students’ attention to how the prophets describe the fullness of God’s Kingdom after Christ’s Second Coming.</a:t>
            </a:r>
          </a:p>
          <a:p>
            <a:r>
              <a:rPr lang="en-GB" sz="1200" kern="1200" dirty="0" smtClean="0">
                <a:solidFill>
                  <a:schemeClr val="tx1"/>
                </a:solidFill>
                <a:effectLst/>
                <a:latin typeface="+mn-lt"/>
                <a:ea typeface="+mn-ea"/>
                <a:cs typeface="+mn-cs"/>
              </a:rPr>
              <a:t>Adapt Teaching and Learning Experience 2</a:t>
            </a:r>
          </a:p>
          <a:p>
            <a:r>
              <a:rPr lang="en-GB" sz="1200" i="1" kern="1200" dirty="0" smtClean="0">
                <a:solidFill>
                  <a:schemeClr val="tx1"/>
                </a:solidFill>
                <a:effectLst/>
                <a:latin typeface="+mn-lt"/>
                <a:ea typeface="+mn-ea"/>
                <a:cs typeface="+mn-cs"/>
              </a:rPr>
              <a:t>Continued on the next slide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5</a:t>
            </a:fld>
            <a:endParaRPr lang="en-GB"/>
          </a:p>
        </p:txBody>
      </p:sp>
    </p:spTree>
    <p:extLst>
      <p:ext uri="{BB962C8B-B14F-4D97-AF65-F5344CB8AC3E}">
        <p14:creationId xmlns:p14="http://schemas.microsoft.com/office/powerpoint/2010/main" val="209559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5B The prophets of the Old Testament called the people to conversion and to prepare for the coming of the fullness of God’s Kingdom </a:t>
            </a:r>
            <a:r>
              <a:rPr lang="en-GB" sz="1200" b="1" kern="1200" dirty="0" err="1" smtClean="0">
                <a:solidFill>
                  <a:schemeClr val="tx1"/>
                </a:solidFill>
                <a:effectLst/>
                <a:latin typeface="+mn-lt"/>
                <a:ea typeface="+mn-ea"/>
                <a:cs typeface="+mn-cs"/>
              </a:rPr>
              <a:t>Te</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Tino</a:t>
            </a:r>
            <a:r>
              <a:rPr lang="en-GB" sz="1200" b="1" kern="1200" dirty="0" smtClean="0">
                <a:solidFill>
                  <a:schemeClr val="tx1"/>
                </a:solidFill>
                <a:effectLst/>
                <a:latin typeface="+mn-lt"/>
                <a:ea typeface="+mn-ea"/>
                <a:cs typeface="+mn-cs"/>
              </a:rPr>
              <a:t> </a:t>
            </a:r>
            <a:r>
              <a:rPr lang="en-GB" sz="1200" b="1" kern="1200" dirty="0" err="1" smtClean="0">
                <a:solidFill>
                  <a:schemeClr val="tx1"/>
                </a:solidFill>
                <a:effectLst/>
                <a:latin typeface="+mn-lt"/>
                <a:ea typeface="+mn-ea"/>
                <a:cs typeface="+mn-cs"/>
              </a:rPr>
              <a:t>Rangatiratanga</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Work through the Q&amp;As on Slides 5A &amp; 5B and record them on worksheets.</a:t>
            </a:r>
          </a:p>
          <a:p>
            <a:r>
              <a:rPr lang="en-GB" sz="1200" kern="1200" dirty="0" smtClean="0">
                <a:solidFill>
                  <a:schemeClr val="tx1"/>
                </a:solidFill>
                <a:effectLst/>
                <a:latin typeface="+mn-lt"/>
                <a:ea typeface="+mn-ea"/>
                <a:cs typeface="+mn-cs"/>
              </a:rPr>
              <a:t>Use the readings on the Teacher Resource for class prayer during Advent and draw the students’ attention to how the prophets describe the fullness of God’s Kingdom after Christ’s Second Coming.</a:t>
            </a:r>
          </a:p>
          <a:p>
            <a:r>
              <a:rPr lang="en-GB" sz="1200" kern="1200" dirty="0" smtClean="0">
                <a:solidFill>
                  <a:schemeClr val="tx1"/>
                </a:solidFill>
                <a:effectLst/>
                <a:latin typeface="+mn-lt"/>
                <a:ea typeface="+mn-ea"/>
                <a:cs typeface="+mn-cs"/>
              </a:rPr>
              <a:t>Adapt Teaching and Learning Experience 2</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6</a:t>
            </a:fld>
            <a:endParaRPr lang="en-GB"/>
          </a:p>
        </p:txBody>
      </p:sp>
    </p:spTree>
    <p:extLst>
      <p:ext uri="{BB962C8B-B14F-4D97-AF65-F5344CB8AC3E}">
        <p14:creationId xmlns:p14="http://schemas.microsoft.com/office/powerpoint/2010/main" val="710947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6A How the New Testament writers describe Christ’s Second Coming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what Matthew and Luke wrote in their gospels about Christ’s second coming.</a:t>
            </a:r>
          </a:p>
          <a:p>
            <a:r>
              <a:rPr lang="en-GB" sz="1200" kern="1200" dirty="0" smtClean="0">
                <a:solidFill>
                  <a:schemeClr val="tx1"/>
                </a:solidFill>
                <a:effectLst/>
                <a:latin typeface="+mn-lt"/>
                <a:ea typeface="+mn-ea"/>
                <a:cs typeface="+mn-cs"/>
              </a:rPr>
              <a:t>Going on what these gospels tell us what the day of Christ’s second coming will be like. Discuss this in groups.</a:t>
            </a:r>
          </a:p>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7</a:t>
            </a:fld>
            <a:endParaRPr lang="en-GB"/>
          </a:p>
        </p:txBody>
      </p:sp>
    </p:spTree>
    <p:extLst>
      <p:ext uri="{BB962C8B-B14F-4D97-AF65-F5344CB8AC3E}">
        <p14:creationId xmlns:p14="http://schemas.microsoft.com/office/powerpoint/2010/main" val="119960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6B How the New Testament writers describe Christ’s Second Coming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what John wrote in the Book of Revelation and Luke’s description  in the </a:t>
            </a:r>
          </a:p>
          <a:p>
            <a:r>
              <a:rPr lang="en-GB" sz="1200" kern="1200" dirty="0" smtClean="0">
                <a:solidFill>
                  <a:schemeClr val="tx1"/>
                </a:solidFill>
                <a:effectLst/>
                <a:latin typeface="+mn-lt"/>
                <a:ea typeface="+mn-ea"/>
                <a:cs typeface="+mn-cs"/>
              </a:rPr>
              <a:t>Acts. Each student makes a statement to describe Christ’s second coming.</a:t>
            </a:r>
          </a:p>
          <a:p>
            <a:r>
              <a:rPr lang="en-GB" sz="1200" kern="1200" dirty="0" smtClean="0">
                <a:solidFill>
                  <a:schemeClr val="tx1"/>
                </a:solidFill>
                <a:effectLst/>
                <a:latin typeface="+mn-lt"/>
                <a:ea typeface="+mn-ea"/>
                <a:cs typeface="+mn-cs"/>
              </a:rPr>
              <a:t>Respond to the statement below the images</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8</a:t>
            </a:fld>
            <a:endParaRPr lang="en-GB"/>
          </a:p>
        </p:txBody>
      </p:sp>
    </p:spTree>
    <p:extLst>
      <p:ext uri="{BB962C8B-B14F-4D97-AF65-F5344CB8AC3E}">
        <p14:creationId xmlns:p14="http://schemas.microsoft.com/office/powerpoint/2010/main" val="142986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What people can do now to prepare for Christ’s Second Coming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slide title and think about this idea. Then read post it note in pairs and think about how you can remind yourself about preparing for Christ’s second coming. Keep in mind some ideas to help you do this especially in Advent as this is the season the Church sets aside for people to focus on this.</a:t>
            </a:r>
          </a:p>
          <a:p>
            <a:r>
              <a:rPr lang="en-GB" sz="1200" kern="1200" dirty="0" smtClean="0">
                <a:solidFill>
                  <a:schemeClr val="tx1"/>
                </a:solidFill>
                <a:effectLst/>
                <a:latin typeface="+mn-lt"/>
                <a:ea typeface="+mn-ea"/>
                <a:cs typeface="+mn-cs"/>
              </a:rPr>
              <a:t>Adapt Teaching and Learning Experience 5</a:t>
            </a:r>
          </a:p>
          <a:p>
            <a:r>
              <a:rPr lang="en-GB" sz="1200" kern="1200" dirty="0" smtClean="0">
                <a:solidFill>
                  <a:schemeClr val="tx1"/>
                </a:solidFill>
                <a:effectLst/>
                <a:latin typeface="+mn-lt"/>
                <a:ea typeface="+mn-ea"/>
                <a:cs typeface="+mn-cs"/>
              </a:rPr>
              <a:t>Sing using the MP3 ‘Watch Out, Wake Up’</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pPr/>
              <a:t>9</a:t>
            </a:fld>
            <a:endParaRPr lang="en-GB"/>
          </a:p>
        </p:txBody>
      </p:sp>
    </p:spTree>
    <p:extLst>
      <p:ext uri="{BB962C8B-B14F-4D97-AF65-F5344CB8AC3E}">
        <p14:creationId xmlns:p14="http://schemas.microsoft.com/office/powerpoint/2010/main" val="2962029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pPr/>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pPr/>
              <a:t>‹#›</a:t>
            </a:fld>
            <a:endParaRPr lang="en-GB"/>
          </a:p>
        </p:txBody>
      </p:sp>
    </p:spTree>
    <p:extLst>
      <p:ext uri="{BB962C8B-B14F-4D97-AF65-F5344CB8AC3E}">
        <p14:creationId xmlns:p14="http://schemas.microsoft.com/office/powerpoint/2010/main" val="40077779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pPr/>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pPr/>
              <a:t>‹#›</a:t>
            </a:fld>
            <a:endParaRPr lang="en-GB"/>
          </a:p>
        </p:txBody>
      </p:sp>
    </p:spTree>
    <p:extLst>
      <p:ext uri="{BB962C8B-B14F-4D97-AF65-F5344CB8AC3E}">
        <p14:creationId xmlns:p14="http://schemas.microsoft.com/office/powerpoint/2010/main" val="1296044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pPr/>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pPr/>
              <a:t>‹#›</a:t>
            </a:fld>
            <a:endParaRPr lang="en-GB"/>
          </a:p>
        </p:txBody>
      </p:sp>
    </p:spTree>
    <p:extLst>
      <p:ext uri="{BB962C8B-B14F-4D97-AF65-F5344CB8AC3E}">
        <p14:creationId xmlns:p14="http://schemas.microsoft.com/office/powerpoint/2010/main" val="845596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pPr/>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pPr/>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pPr/>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pPr/>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pPr/>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pPr/>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pPr/>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pPr/>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pPr/>
              <a:t>19/11/2016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pPr/>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pPr/>
              <a:t>19/11/2016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pPr/>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pPr/>
              <a:t>19/11/2016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pPr/>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pPr/>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pPr/>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pPr/>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pPr/>
              <a:t>‹#›</a:t>
            </a:fld>
            <a:endParaRPr lang="en-GB"/>
          </a:p>
        </p:txBody>
      </p:sp>
    </p:spTree>
    <p:extLst>
      <p:ext uri="{BB962C8B-B14F-4D97-AF65-F5344CB8AC3E}">
        <p14:creationId xmlns:p14="http://schemas.microsoft.com/office/powerpoint/2010/main" val="2278067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pPr/>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pPr/>
              <a:t>‹#›</a:t>
            </a:fld>
            <a:endParaRPr lang="en-GB"/>
          </a:p>
        </p:txBody>
      </p:sp>
    </p:spTree>
    <p:extLst>
      <p:ext uri="{BB962C8B-B14F-4D97-AF65-F5344CB8AC3E}">
        <p14:creationId xmlns:p14="http://schemas.microsoft.com/office/powerpoint/2010/main" val="315162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pPr/>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pPr/>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pPr/>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pPr/>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C3968-206A-4C1C-B939-050B2EAB8BF3}" type="datetimeFigureOut">
              <a:rPr lang="en-GB" smtClean="0"/>
              <a:pPr/>
              <a:t>19/11/2016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pPr/>
              <a:t>‹#›</a:t>
            </a:fld>
            <a:endParaRPr lang="en-GB"/>
          </a:p>
        </p:txBody>
      </p:sp>
    </p:spTree>
    <p:extLst>
      <p:ext uri="{BB962C8B-B14F-4D97-AF65-F5344CB8AC3E}">
        <p14:creationId xmlns:p14="http://schemas.microsoft.com/office/powerpoint/2010/main" val="315322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AC3968-206A-4C1C-B939-050B2EAB8BF3}" type="datetimeFigureOut">
              <a:rPr lang="en-GB" smtClean="0"/>
              <a:pPr/>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pPr/>
              <a:t>‹#›</a:t>
            </a:fld>
            <a:endParaRPr lang="en-GB"/>
          </a:p>
        </p:txBody>
      </p:sp>
    </p:spTree>
    <p:extLst>
      <p:ext uri="{BB962C8B-B14F-4D97-AF65-F5344CB8AC3E}">
        <p14:creationId xmlns:p14="http://schemas.microsoft.com/office/powerpoint/2010/main" val="334263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AC3968-206A-4C1C-B939-050B2EAB8BF3}" type="datetimeFigureOut">
              <a:rPr lang="en-GB" smtClean="0"/>
              <a:pPr/>
              <a:t>19/11/2016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F7598E-D3F3-4140-A7D9-2ED48F1CAD2E}" type="slidenum">
              <a:rPr lang="en-GB" smtClean="0"/>
              <a:pPr/>
              <a:t>‹#›</a:t>
            </a:fld>
            <a:endParaRPr lang="en-GB"/>
          </a:p>
        </p:txBody>
      </p:sp>
    </p:spTree>
    <p:extLst>
      <p:ext uri="{BB962C8B-B14F-4D97-AF65-F5344CB8AC3E}">
        <p14:creationId xmlns:p14="http://schemas.microsoft.com/office/powerpoint/2010/main" val="3674940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2AC3968-206A-4C1C-B939-050B2EAB8BF3}" type="datetimeFigureOut">
              <a:rPr lang="en-GB" smtClean="0"/>
              <a:pPr/>
              <a:t>19/11/2016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F7598E-D3F3-4140-A7D9-2ED48F1CAD2E}" type="slidenum">
              <a:rPr lang="en-GB" smtClean="0"/>
              <a:pPr/>
              <a:t>‹#›</a:t>
            </a:fld>
            <a:endParaRPr lang="en-GB"/>
          </a:p>
        </p:txBody>
      </p:sp>
    </p:spTree>
    <p:extLst>
      <p:ext uri="{BB962C8B-B14F-4D97-AF65-F5344CB8AC3E}">
        <p14:creationId xmlns:p14="http://schemas.microsoft.com/office/powerpoint/2010/main" val="54320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923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pPr/>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pPr/>
              <a:t>‹#›</a:t>
            </a:fld>
            <a:endParaRPr lang="en-GB"/>
          </a:p>
        </p:txBody>
      </p:sp>
    </p:spTree>
    <p:extLst>
      <p:ext uri="{BB962C8B-B14F-4D97-AF65-F5344CB8AC3E}">
        <p14:creationId xmlns:p14="http://schemas.microsoft.com/office/powerpoint/2010/main" val="1016959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pPr/>
              <a:t>19/11/2016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pPr/>
              <a:t>‹#›</a:t>
            </a:fld>
            <a:endParaRPr lang="en-GB"/>
          </a:p>
        </p:txBody>
      </p:sp>
    </p:spTree>
    <p:extLst>
      <p:ext uri="{BB962C8B-B14F-4D97-AF65-F5344CB8AC3E}">
        <p14:creationId xmlns:p14="http://schemas.microsoft.com/office/powerpoint/2010/main" val="1191536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3968-206A-4C1C-B939-050B2EAB8BF3}" type="datetimeFigureOut">
              <a:rPr lang="en-GB" smtClean="0"/>
              <a:pPr/>
              <a:t>19/11/2016</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7598E-D3F3-4140-A7D9-2ED48F1CAD2E}" type="slidenum">
              <a:rPr lang="en-GB" smtClean="0"/>
              <a:pPr/>
              <a:t>‹#›</a:t>
            </a:fld>
            <a:endParaRPr lang="en-GB"/>
          </a:p>
        </p:txBody>
      </p:sp>
      <p:sp>
        <p:nvSpPr>
          <p:cNvPr id="7" name="Rectangle 6"/>
          <p:cNvSpPr/>
          <p:nvPr userDrawn="1"/>
        </p:nvSpPr>
        <p:spPr>
          <a:xfrm>
            <a:off x="0" y="0"/>
            <a:ext cx="9144000" cy="51435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026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pPr/>
              <a:t>19/11/2016</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pPr/>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slide" Target="slide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slide" Target="slide9.xml"/><Relationship Id="rId5" Type="http://schemas.openxmlformats.org/officeDocument/2006/relationships/image" Target="../media/image23.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slide" Target="slide11.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jpeg"/><Relationship Id="rId7" Type="http://schemas.openxmlformats.org/officeDocument/2006/relationships/image" Target="../media/image31.gi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image" Target="../media/image35.gif"/><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jpeg"/><Relationship Id="rId7" Type="http://schemas.openxmlformats.org/officeDocument/2006/relationships/image" Target="../media/image31.gif"/><Relationship Id="rId12" Type="http://schemas.openxmlformats.org/officeDocument/2006/relationships/image" Target="../media/image35.gi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gif"/><Relationship Id="rId11" Type="http://schemas.openxmlformats.org/officeDocument/2006/relationships/image" Target="../media/image34.jpeg"/><Relationship Id="rId5" Type="http://schemas.openxmlformats.org/officeDocument/2006/relationships/image" Target="../media/image29.jpeg"/><Relationship Id="rId10" Type="http://schemas.openxmlformats.org/officeDocument/2006/relationships/slide" Target="slide13.xml"/><Relationship Id="rId4" Type="http://schemas.openxmlformats.org/officeDocument/2006/relationships/image" Target="../media/image28.jpe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www.google.co.nz/url?sa=i&amp;rct=j&amp;q=&amp;esrc=s&amp;source=images&amp;cd=&amp;cad=rja&amp;uact=8&amp;ved=0ahUKEwjJg7i6scfPAhVMFJQKHdifAvcQjRwIBw&amp;url=http://quotesgram.com/second-coming-lds-quotes/&amp;psig=AFQjCNEBE-LAJbsg451yIzQzkegK9wB-GA&amp;ust=1475884266465556" TargetMode="External"/><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notesSlide" Target="../notesSlides/notesSlide9.xm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0" y="0"/>
            <a:ext cx="9144000" cy="900000"/>
          </a:xfrm>
        </p:spPr>
        <p:txBody>
          <a:bodyPr>
            <a:noAutofit/>
          </a:bodyPr>
          <a:lstStyle/>
          <a:p>
            <a:r>
              <a:rPr lang="en-US" sz="3400" dirty="0">
                <a:solidFill>
                  <a:schemeClr val="bg1"/>
                </a:solidFill>
                <a:latin typeface="Adobe Heiti Std R" pitchFamily="34" charset="-128"/>
                <a:ea typeface="Adobe Heiti Std R" pitchFamily="34" charset="-128"/>
              </a:rPr>
              <a:t>Advent – Preparing for Christ to come again</a:t>
            </a:r>
            <a:endParaRPr lang="en-GB" sz="34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2" r="1161"/>
          <a:stretch/>
        </p:blipFill>
        <p:spPr bwMode="auto">
          <a:xfrm>
            <a:off x="558052" y="764472"/>
            <a:ext cx="6528547" cy="418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67666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Line 6"/>
          <p:cNvSpPr txBox="1"/>
          <p:nvPr/>
        </p:nvSpPr>
        <p:spPr>
          <a:xfrm>
            <a:off x="620722" y="4029093"/>
            <a:ext cx="7934581" cy="338554"/>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Questions </a:t>
            </a:r>
            <a:r>
              <a:rPr lang="en-US" sz="1600" b="1" dirty="0">
                <a:solidFill>
                  <a:schemeClr val="bg1"/>
                </a:solidFill>
                <a:latin typeface="Adobe Heiti Std R" pitchFamily="34" charset="-128"/>
                <a:ea typeface="Adobe Heiti Std R" pitchFamily="34" charset="-128"/>
                <a:cs typeface="Segoe UI" pitchFamily="34" charset="0"/>
              </a:rPr>
              <a:t>I would like to ask about the topics in this lesson </a:t>
            </a:r>
            <a:r>
              <a:rPr lang="en-US" sz="1600" b="1" dirty="0" smtClean="0">
                <a:solidFill>
                  <a:schemeClr val="bg1"/>
                </a:solidFill>
                <a:latin typeface="Adobe Heiti Std R" pitchFamily="34" charset="-128"/>
                <a:ea typeface="Adobe Heiti Std R" pitchFamily="34" charset="-128"/>
                <a:cs typeface="Segoe UI" pitchFamily="34" charset="0"/>
              </a:rPr>
              <a:t>are...</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9" name="Textbox: Line 5"/>
          <p:cNvSpPr txBox="1"/>
          <p:nvPr/>
        </p:nvSpPr>
        <p:spPr>
          <a:xfrm>
            <a:off x="620720" y="3579157"/>
            <a:ext cx="7934584" cy="338554"/>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Which </a:t>
            </a:r>
            <a:r>
              <a:rPr lang="en-US" sz="1600" b="1" dirty="0">
                <a:solidFill>
                  <a:schemeClr val="bg1"/>
                </a:solidFill>
                <a:latin typeface="Adobe Heiti Std R" pitchFamily="34" charset="-128"/>
                <a:ea typeface="Adobe Heiti Std R" pitchFamily="34" charset="-128"/>
                <a:cs typeface="Segoe UI" pitchFamily="34" charset="0"/>
              </a:rPr>
              <a:t>activity do you think helped you to learn best in this lesson?</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4" name="Textbox: Line 4"/>
          <p:cNvSpPr txBox="1"/>
          <p:nvPr/>
        </p:nvSpPr>
        <p:spPr>
          <a:xfrm>
            <a:off x="620720" y="3138747"/>
            <a:ext cx="7934584" cy="338554"/>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What </a:t>
            </a:r>
            <a:r>
              <a:rPr lang="en-US" sz="1600" b="1" dirty="0">
                <a:solidFill>
                  <a:schemeClr val="bg1"/>
                </a:solidFill>
                <a:latin typeface="Adobe Heiti Std R" pitchFamily="34" charset="-128"/>
                <a:ea typeface="Adobe Heiti Std R" pitchFamily="34" charset="-128"/>
                <a:cs typeface="Segoe UI" pitchFamily="34" charset="0"/>
              </a:rPr>
              <a:t>can young people of your age do to prepare for Christ</a:t>
            </a:r>
            <a:r>
              <a:rPr lang="en-US" sz="1600" b="1" spc="-1200" dirty="0">
                <a:solidFill>
                  <a:schemeClr val="bg1"/>
                </a:solidFill>
                <a:latin typeface="Adobe Heiti Std R" pitchFamily="34" charset="-128"/>
                <a:ea typeface="Adobe Heiti Std R" pitchFamily="34" charset="-128"/>
                <a:cs typeface="Segoe UI" pitchFamily="34" charset="0"/>
              </a:rPr>
              <a:t>’</a:t>
            </a:r>
            <a:r>
              <a:rPr lang="en-US" sz="1600" b="1" dirty="0">
                <a:solidFill>
                  <a:schemeClr val="bg1"/>
                </a:solidFill>
                <a:latin typeface="Adobe Heiti Std R" pitchFamily="34" charset="-128"/>
                <a:ea typeface="Adobe Heiti Std R" pitchFamily="34" charset="-128"/>
                <a:cs typeface="Segoe UI" pitchFamily="34" charset="0"/>
              </a:rPr>
              <a:t>s second coming?</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1" name="Textbox: Line 3"/>
          <p:cNvSpPr txBox="1"/>
          <p:nvPr/>
        </p:nvSpPr>
        <p:spPr>
          <a:xfrm>
            <a:off x="620720" y="2480691"/>
            <a:ext cx="7934584" cy="584775"/>
          </a:xfrm>
          <a:prstGeom prst="rect">
            <a:avLst/>
          </a:prstGeom>
          <a:noFill/>
        </p:spPr>
        <p:txBody>
          <a:bodyPr wrap="square" rtlCol="0">
            <a:spAutoFit/>
          </a:bodyPr>
          <a:lstStyle/>
          <a:p>
            <a:pPr lvl="0">
              <a:spcAft>
                <a:spcPts val="1800"/>
              </a:spcAft>
            </a:pPr>
            <a:r>
              <a:rPr lang="en-GB" sz="1600" b="1" dirty="0" smtClean="0">
                <a:solidFill>
                  <a:schemeClr val="bg1"/>
                </a:solidFill>
                <a:latin typeface="Adobe Heiti Std R" pitchFamily="34" charset="-128"/>
                <a:ea typeface="Adobe Heiti Std R" pitchFamily="34" charset="-128"/>
                <a:cs typeface="Segoe UI" pitchFamily="34" charset="0"/>
              </a:rPr>
              <a:t>Name some examples of what people can do to use Advent as a season for conversion and preparation for Jesus</a:t>
            </a:r>
            <a:r>
              <a:rPr lang="en-GB" sz="1600" b="1" spc="-1200" dirty="0" smtClean="0">
                <a:solidFill>
                  <a:schemeClr val="bg1"/>
                </a:solidFill>
                <a:latin typeface="Adobe Heiti Std R" pitchFamily="34" charset="-128"/>
                <a:ea typeface="Adobe Heiti Std R" pitchFamily="34" charset="-128"/>
                <a:cs typeface="Segoe UI" pitchFamily="34" charset="0"/>
              </a:rPr>
              <a:t>’</a:t>
            </a:r>
            <a:r>
              <a:rPr lang="en-GB" sz="1600" b="1" dirty="0" smtClean="0">
                <a:solidFill>
                  <a:schemeClr val="bg1"/>
                </a:solidFill>
                <a:latin typeface="Adobe Heiti Std R" pitchFamily="34" charset="-128"/>
                <a:ea typeface="Adobe Heiti Std R" pitchFamily="34" charset="-128"/>
                <a:cs typeface="Segoe UI" pitchFamily="34" charset="0"/>
              </a:rPr>
              <a:t> coming.</a:t>
            </a:r>
          </a:p>
        </p:txBody>
      </p:sp>
      <p:sp>
        <p:nvSpPr>
          <p:cNvPr id="22" name="Textbox: Line 2"/>
          <p:cNvSpPr txBox="1"/>
          <p:nvPr/>
        </p:nvSpPr>
        <p:spPr>
          <a:xfrm>
            <a:off x="620724" y="1832160"/>
            <a:ext cx="7934580" cy="584775"/>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Write </a:t>
            </a:r>
            <a:r>
              <a:rPr lang="en-US" sz="1600" b="1" dirty="0">
                <a:solidFill>
                  <a:schemeClr val="bg1"/>
                </a:solidFill>
                <a:latin typeface="Adobe Heiti Std R" pitchFamily="34" charset="-128"/>
                <a:ea typeface="Adobe Heiti Std R" pitchFamily="34" charset="-128"/>
                <a:cs typeface="Segoe UI" pitchFamily="34" charset="0"/>
              </a:rPr>
              <a:t>a description or create an illustration of what you </a:t>
            </a:r>
            <a:r>
              <a:rPr lang="en-US" sz="1600" b="1" dirty="0" smtClean="0">
                <a:solidFill>
                  <a:schemeClr val="bg1"/>
                </a:solidFill>
                <a:latin typeface="Adobe Heiti Std R" pitchFamily="34" charset="-128"/>
                <a:ea typeface="Adobe Heiti Std R" pitchFamily="34" charset="-128"/>
                <a:cs typeface="Segoe UI" pitchFamily="34" charset="0"/>
              </a:rPr>
              <a:t>think</a:t>
            </a:r>
            <a:br>
              <a:rPr lang="en-US" sz="1600" b="1" dirty="0" smtClean="0">
                <a:solidFill>
                  <a:schemeClr val="bg1"/>
                </a:solidFill>
                <a:latin typeface="Adobe Heiti Std R" pitchFamily="34" charset="-128"/>
                <a:ea typeface="Adobe Heiti Std R" pitchFamily="34" charset="-128"/>
                <a:cs typeface="Segoe UI" pitchFamily="34" charset="0"/>
              </a:rPr>
            </a:br>
            <a:r>
              <a:rPr lang="en-US" sz="1600" b="1" dirty="0" smtClean="0">
                <a:solidFill>
                  <a:schemeClr val="bg1"/>
                </a:solidFill>
                <a:latin typeface="Adobe Heiti Std R" pitchFamily="34" charset="-128"/>
                <a:ea typeface="Adobe Heiti Std R" pitchFamily="34" charset="-128"/>
                <a:cs typeface="Segoe UI" pitchFamily="34" charset="0"/>
              </a:rPr>
              <a:t>Christ</a:t>
            </a:r>
            <a:r>
              <a:rPr lang="en-US" sz="1600" b="1" spc="-1200" dirty="0" smtClean="0">
                <a:solidFill>
                  <a:schemeClr val="bg1"/>
                </a:solidFill>
                <a:latin typeface="Adobe Heiti Std R" pitchFamily="34" charset="-128"/>
                <a:ea typeface="Adobe Heiti Std R" pitchFamily="34" charset="-128"/>
                <a:cs typeface="Segoe UI" pitchFamily="34" charset="0"/>
              </a:rPr>
              <a:t>’</a:t>
            </a:r>
            <a:r>
              <a:rPr lang="en-US" sz="1600" b="1" dirty="0" smtClean="0">
                <a:solidFill>
                  <a:schemeClr val="bg1"/>
                </a:solidFill>
                <a:latin typeface="Adobe Heiti Std R" pitchFamily="34" charset="-128"/>
                <a:ea typeface="Adobe Heiti Std R" pitchFamily="34" charset="-128"/>
                <a:cs typeface="Segoe UI" pitchFamily="34" charset="0"/>
              </a:rPr>
              <a:t>s </a:t>
            </a:r>
            <a:r>
              <a:rPr lang="en-US" sz="1600" b="1" dirty="0">
                <a:solidFill>
                  <a:schemeClr val="bg1"/>
                </a:solidFill>
                <a:latin typeface="Adobe Heiti Std R" pitchFamily="34" charset="-128"/>
                <a:ea typeface="Adobe Heiti Std R" pitchFamily="34" charset="-128"/>
                <a:cs typeface="Segoe UI" pitchFamily="34" charset="0"/>
              </a:rPr>
              <a:t>second coming will be </a:t>
            </a:r>
            <a:r>
              <a:rPr lang="en-US" sz="1600" b="1" dirty="0" smtClean="0">
                <a:solidFill>
                  <a:schemeClr val="bg1"/>
                </a:solidFill>
                <a:latin typeface="Adobe Heiti Std R" pitchFamily="34" charset="-128"/>
                <a:ea typeface="Adobe Heiti Std R" pitchFamily="34" charset="-128"/>
                <a:cs typeface="Segoe UI" pitchFamily="34" charset="0"/>
              </a:rPr>
              <a:t>like.</a:t>
            </a:r>
            <a:endParaRPr lang="en-US" sz="1600" b="1" dirty="0">
              <a:solidFill>
                <a:schemeClr val="bg1"/>
              </a:solidFill>
              <a:latin typeface="Adobe Heiti Std R" pitchFamily="34" charset="-128"/>
              <a:ea typeface="Adobe Heiti Std R" pitchFamily="34" charset="-128"/>
              <a:cs typeface="Segoe UI" pitchFamily="34" charset="0"/>
            </a:endParaRPr>
          </a:p>
        </p:txBody>
      </p:sp>
      <p:sp>
        <p:nvSpPr>
          <p:cNvPr id="27" name="Textbox: Line 1"/>
          <p:cNvSpPr txBox="1"/>
          <p:nvPr/>
        </p:nvSpPr>
        <p:spPr>
          <a:xfrm>
            <a:off x="620723" y="1410800"/>
            <a:ext cx="7934581" cy="338554"/>
          </a:xfrm>
          <a:prstGeom prst="rect">
            <a:avLst/>
          </a:prstGeom>
          <a:noFill/>
        </p:spPr>
        <p:txBody>
          <a:bodyPr wrap="square" rtlCol="0">
            <a:spAutoFit/>
          </a:bodyPr>
          <a:lstStyle/>
          <a:p>
            <a:pPr lvl="0">
              <a:spcAft>
                <a:spcPts val="1800"/>
              </a:spcAft>
            </a:pPr>
            <a:r>
              <a:rPr lang="en-US" sz="1600" b="1" dirty="0" smtClean="0">
                <a:solidFill>
                  <a:schemeClr val="bg1"/>
                </a:solidFill>
                <a:latin typeface="Adobe Heiti Std R" pitchFamily="34" charset="-128"/>
                <a:ea typeface="Adobe Heiti Std R" pitchFamily="34" charset="-128"/>
                <a:cs typeface="Segoe UI" pitchFamily="34" charset="0"/>
              </a:rPr>
              <a:t>The </a:t>
            </a:r>
            <a:r>
              <a:rPr lang="en-US" sz="1600" b="1" dirty="0">
                <a:solidFill>
                  <a:schemeClr val="bg1"/>
                </a:solidFill>
                <a:latin typeface="Adobe Heiti Std R" pitchFamily="34" charset="-128"/>
                <a:ea typeface="Adobe Heiti Std R" pitchFamily="34" charset="-128"/>
                <a:cs typeface="Segoe UI" pitchFamily="34" charset="0"/>
              </a:rPr>
              <a:t>connection between Christ</a:t>
            </a:r>
            <a:r>
              <a:rPr lang="en-US" sz="1600" b="1" spc="-1200" dirty="0">
                <a:solidFill>
                  <a:schemeClr val="bg1"/>
                </a:solidFill>
                <a:latin typeface="Adobe Heiti Std R" pitchFamily="34" charset="-128"/>
                <a:ea typeface="Adobe Heiti Std R" pitchFamily="34" charset="-128"/>
                <a:cs typeface="Segoe UI" pitchFamily="34" charset="0"/>
              </a:rPr>
              <a:t>’</a:t>
            </a:r>
            <a:r>
              <a:rPr lang="en-US" sz="1600" b="1" dirty="0">
                <a:solidFill>
                  <a:schemeClr val="bg1"/>
                </a:solidFill>
                <a:latin typeface="Adobe Heiti Std R" pitchFamily="34" charset="-128"/>
                <a:ea typeface="Adobe Heiti Std R" pitchFamily="34" charset="-128"/>
                <a:cs typeface="Segoe UI" pitchFamily="34" charset="0"/>
              </a:rPr>
              <a:t>s first and second coming </a:t>
            </a:r>
            <a:r>
              <a:rPr lang="en-US" sz="1600" b="1" dirty="0" smtClean="0">
                <a:solidFill>
                  <a:schemeClr val="bg1"/>
                </a:solidFill>
                <a:latin typeface="Adobe Heiti Std R" pitchFamily="34" charset="-128"/>
                <a:ea typeface="Adobe Heiti Std R" pitchFamily="34" charset="-128"/>
                <a:cs typeface="Segoe UI" pitchFamily="34" charset="0"/>
              </a:rPr>
              <a:t>is.</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1" name="Shape: Border 6"/>
          <p:cNvSpPr/>
          <p:nvPr/>
        </p:nvSpPr>
        <p:spPr>
          <a:xfrm>
            <a:off x="660080" y="4014266"/>
            <a:ext cx="7895224"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6" name="Shape: Border 5"/>
          <p:cNvSpPr/>
          <p:nvPr/>
        </p:nvSpPr>
        <p:spPr>
          <a:xfrm>
            <a:off x="660080" y="3574050"/>
            <a:ext cx="7895224" cy="3384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25" name="Shape: Border 4"/>
          <p:cNvSpPr/>
          <p:nvPr/>
        </p:nvSpPr>
        <p:spPr>
          <a:xfrm>
            <a:off x="660080" y="3133834"/>
            <a:ext cx="7895224" cy="3384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660080" y="2492018"/>
            <a:ext cx="7895224" cy="540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660080" y="1850202"/>
            <a:ext cx="7895224" cy="540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660080" y="1409986"/>
            <a:ext cx="7895224" cy="3384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8" name="Shape: Number 6"/>
          <p:cNvSpPr txBox="1"/>
          <p:nvPr/>
        </p:nvSpPr>
        <p:spPr>
          <a:xfrm>
            <a:off x="323528" y="4033396"/>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6</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42" name="Shape: Number 5"/>
          <p:cNvSpPr txBox="1"/>
          <p:nvPr/>
        </p:nvSpPr>
        <p:spPr>
          <a:xfrm>
            <a:off x="323528" y="3585852"/>
            <a:ext cx="394578" cy="338554"/>
          </a:xfrm>
          <a:prstGeom prst="rect">
            <a:avLst/>
          </a:prstGeom>
          <a:noFill/>
        </p:spPr>
        <p:txBody>
          <a:bodyPr wrap="square" rtlCol="0">
            <a:spAutoFit/>
          </a:bodyPr>
          <a:lstStyle/>
          <a:p>
            <a:r>
              <a:rPr lang="en-GB" sz="1600" b="1" dirty="0" smtClean="0">
                <a:solidFill>
                  <a:schemeClr val="bg1"/>
                </a:solidFill>
                <a:latin typeface="Adobe Heiti Std R" pitchFamily="34" charset="-128"/>
                <a:ea typeface="Adobe Heiti Std R" pitchFamily="34" charset="-128"/>
                <a:cs typeface="Segoe UI" pitchFamily="34" charset="0"/>
              </a:rPr>
              <a:t>5)</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6" name="Shape: Number 4"/>
          <p:cNvSpPr txBox="1"/>
          <p:nvPr/>
        </p:nvSpPr>
        <p:spPr>
          <a:xfrm>
            <a:off x="323528" y="3143415"/>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4</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9" name="Shape: Number 3"/>
          <p:cNvSpPr txBox="1"/>
          <p:nvPr/>
        </p:nvSpPr>
        <p:spPr>
          <a:xfrm>
            <a:off x="323528" y="2480449"/>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3)</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0" name="Shape: Number 2"/>
          <p:cNvSpPr txBox="1"/>
          <p:nvPr/>
        </p:nvSpPr>
        <p:spPr>
          <a:xfrm>
            <a:off x="323528" y="1824280"/>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2)</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1" name="Shape: Number 1"/>
          <p:cNvSpPr txBox="1"/>
          <p:nvPr/>
        </p:nvSpPr>
        <p:spPr>
          <a:xfrm>
            <a:off x="323528" y="1398932"/>
            <a:ext cx="394578" cy="338554"/>
          </a:xfrm>
          <a:prstGeom prst="rect">
            <a:avLst/>
          </a:prstGeom>
          <a:noFill/>
        </p:spPr>
        <p:txBody>
          <a:bodyPr wrap="square" rtlCol="0">
            <a:spAutoFit/>
          </a:bodyPr>
          <a:lstStyle/>
          <a:p>
            <a:r>
              <a:rPr lang="en-GB" sz="1600" b="1" dirty="0" smtClean="0">
                <a:solidFill>
                  <a:schemeClr val="bg1"/>
                </a:solidFill>
                <a:latin typeface="Adobe Heiti Std R" pitchFamily="34" charset="-128"/>
                <a:ea typeface="Adobe Heiti Std R" pitchFamily="34" charset="-128"/>
                <a:cs typeface="Segoe UI" pitchFamily="34" charset="0"/>
              </a:rPr>
              <a:t>1)</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2" name="Title"/>
          <p:cNvSpPr>
            <a:spLocks noGrp="1"/>
          </p:cNvSpPr>
          <p:nvPr>
            <p:ph type="ctrTitle"/>
          </p:nvPr>
        </p:nvSpPr>
        <p:spPr>
          <a:xfrm>
            <a:off x="0" y="0"/>
            <a:ext cx="9144000" cy="900000"/>
          </a:xfrm>
        </p:spPr>
        <p:txBody>
          <a:bodyPr>
            <a:normAutofit/>
          </a:bodyPr>
          <a:lstStyle/>
          <a:p>
            <a:r>
              <a:rPr lang="en-US" sz="3200" dirty="0" smtClean="0">
                <a:solidFill>
                  <a:schemeClr val="bg1"/>
                </a:solidFill>
                <a:latin typeface="Adobe Heiti Std R" pitchFamily="34" charset="-128"/>
                <a:ea typeface="Adobe Heiti Std R" pitchFamily="34" charset="-128"/>
              </a:rPr>
              <a:t>Check up</a:t>
            </a:r>
            <a:endParaRPr lang="en-GB" sz="36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073861" y="4774168"/>
            <a:ext cx="2996333" cy="369332"/>
          </a:xfrm>
          <a:prstGeom prst="rect">
            <a:avLst/>
          </a:prstGeom>
          <a:noFill/>
        </p:spPr>
        <p:txBody>
          <a:bodyPr wrap="none" rtlCol="0">
            <a:spAutoFit/>
          </a:bodyPr>
          <a:lstStyle/>
          <a:p>
            <a:pPr algn="ctr"/>
            <a:r>
              <a:rPr lang="en-GB" sz="900" dirty="0">
                <a:solidFill>
                  <a:schemeClr val="bg1"/>
                </a:solidFill>
                <a:latin typeface="Adobe Heiti Std R" pitchFamily="34" charset="-128"/>
                <a:ea typeface="Adobe Heiti Std R" pitchFamily="34" charset="-128"/>
                <a:cs typeface="Arial" pitchFamily="34" charset="0"/>
              </a:rPr>
              <a:t>Click in each caption space to reveal text</a:t>
            </a:r>
          </a:p>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pic>
        <p:nvPicPr>
          <p:cNvPr id="4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52" r="1161"/>
          <a:stretch/>
        </p:blipFill>
        <p:spPr bwMode="auto">
          <a:xfrm>
            <a:off x="7106333" y="102664"/>
            <a:ext cx="1918025" cy="122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642092"/>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27"/>
                                        </p:tgtEl>
                                        <p:attrNameLst>
                                          <p:attrName>style.color</p:attrName>
                                        </p:attrNameLst>
                                      </p:cBhvr>
                                      <p:to>
                                        <a:srgbClr val="9966FF"/>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1000" fill="hold"/>
                                        <p:tgtEl>
                                          <p:spTgt spid="22"/>
                                        </p:tgtEl>
                                        <p:attrNameLst>
                                          <p:attrName>style.color</p:attrName>
                                        </p:attrNameLst>
                                      </p:cBhvr>
                                      <p:to>
                                        <a:srgbClr val="9966FF"/>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25"/>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1000" fill="hold"/>
                                        <p:tgtEl>
                                          <p:spTgt spid="21"/>
                                        </p:tgtEl>
                                        <p:attrNameLst>
                                          <p:attrName>style.color</p:attrName>
                                        </p:attrNameLst>
                                      </p:cBhvr>
                                      <p:to>
                                        <a:srgbClr val="9966FF"/>
                                      </p:to>
                                    </p:animClr>
                                  </p:childTnLst>
                                </p:cTn>
                              </p:par>
                              <p:par>
                                <p:cTn id="23" presetID="10" presetClass="entr" presetSubtype="0" fill="hold" grpId="1"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clickEffect">
                                  <p:stCondLst>
                                    <p:cond delay="0"/>
                                  </p:stCondLst>
                                  <p:childTnLst>
                                    <p:animClr clrSpc="rgb" dir="cw">
                                      <p:cBhvr override="childStyle">
                                        <p:cTn id="30" dur="1000" fill="hold"/>
                                        <p:tgtEl>
                                          <p:spTgt spid="24"/>
                                        </p:tgtEl>
                                        <p:attrNameLst>
                                          <p:attrName>style.color</p:attrName>
                                        </p:attrNameLst>
                                      </p:cBhvr>
                                      <p:to>
                                        <a:srgbClr val="9966FF"/>
                                      </p:to>
                                    </p:animClr>
                                  </p:childTnLst>
                                </p:cTn>
                              </p:par>
                              <p:par>
                                <p:cTn id="31" presetID="10" presetClass="entr" presetSubtype="0" fill="hold" grpId="1"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childTnLst>
              </p:cTn>
              <p:nextCondLst>
                <p:cond evt="onClick" delay="0">
                  <p:tgtEl>
                    <p:spTgt spid="36"/>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0" nodeType="clickEffect">
                                  <p:stCondLst>
                                    <p:cond delay="0"/>
                                  </p:stCondLst>
                                  <p:childTnLst>
                                    <p:animClr clrSpc="rgb" dir="cw">
                                      <p:cBhvr override="childStyle">
                                        <p:cTn id="38" dur="1000" fill="hold"/>
                                        <p:tgtEl>
                                          <p:spTgt spid="29"/>
                                        </p:tgtEl>
                                        <p:attrNameLst>
                                          <p:attrName>style.color</p:attrName>
                                        </p:attrNameLst>
                                      </p:cBhvr>
                                      <p:to>
                                        <a:srgbClr val="9966FF"/>
                                      </p:to>
                                    </p:animClr>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nextCondLst>
                <p:cond evt="onClick" delay="0">
                  <p:tgtEl>
                    <p:spTgt spid="31"/>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clickEffect">
                                  <p:stCondLst>
                                    <p:cond delay="0"/>
                                  </p:stCondLst>
                                  <p:childTnLst>
                                    <p:animClr clrSpc="rgb" dir="cw">
                                      <p:cBhvr override="childStyle">
                                        <p:cTn id="46" dur="500" fill="hold"/>
                                        <p:tgtEl>
                                          <p:spTgt spid="27"/>
                                        </p:tgtEl>
                                        <p:attrNameLst>
                                          <p:attrName>style.color</p:attrName>
                                        </p:attrNameLst>
                                      </p:cBhvr>
                                      <p:to>
                                        <a:schemeClr val="bg1"/>
                                      </p:to>
                                    </p:animClr>
                                  </p:childTnLst>
                                </p:cTn>
                              </p:par>
                              <p:par>
                                <p:cTn id="47" presetID="3" presetClass="emph" presetSubtype="2" fill="hold" grpId="2" nodeType="withEffect">
                                  <p:stCondLst>
                                    <p:cond delay="0"/>
                                  </p:stCondLst>
                                  <p:childTnLst>
                                    <p:animClr clrSpc="rgb" dir="cw">
                                      <p:cBhvr override="childStyle">
                                        <p:cTn id="48" dur="500" fill="hold"/>
                                        <p:tgtEl>
                                          <p:spTgt spid="22"/>
                                        </p:tgtEl>
                                        <p:attrNameLst>
                                          <p:attrName>style.color</p:attrName>
                                        </p:attrNameLst>
                                      </p:cBhvr>
                                      <p:to>
                                        <a:schemeClr val="bg1"/>
                                      </p:to>
                                    </p:animClr>
                                  </p:childTnLst>
                                </p:cTn>
                              </p:par>
                              <p:par>
                                <p:cTn id="49" presetID="3" presetClass="emph" presetSubtype="2" fill="hold" grpId="2" nodeType="withEffect">
                                  <p:stCondLst>
                                    <p:cond delay="0"/>
                                  </p:stCondLst>
                                  <p:childTnLst>
                                    <p:animClr clrSpc="rgb" dir="cw">
                                      <p:cBhvr override="childStyle">
                                        <p:cTn id="50" dur="500" fill="hold"/>
                                        <p:tgtEl>
                                          <p:spTgt spid="21"/>
                                        </p:tgtEl>
                                        <p:attrNameLst>
                                          <p:attrName>style.color</p:attrName>
                                        </p:attrNameLst>
                                      </p:cBhvr>
                                      <p:to>
                                        <a:schemeClr val="bg1"/>
                                      </p:to>
                                    </p:animClr>
                                  </p:childTnLst>
                                </p:cTn>
                              </p:par>
                              <p:par>
                                <p:cTn id="51" presetID="3" presetClass="emph" presetSubtype="2" fill="hold" grpId="2" nodeType="withEffect">
                                  <p:stCondLst>
                                    <p:cond delay="0"/>
                                  </p:stCondLst>
                                  <p:childTnLst>
                                    <p:animClr clrSpc="rgb" dir="cw">
                                      <p:cBhvr override="childStyle">
                                        <p:cTn id="52" dur="500" fill="hold"/>
                                        <p:tgtEl>
                                          <p:spTgt spid="24"/>
                                        </p:tgtEl>
                                        <p:attrNameLst>
                                          <p:attrName>style.color</p:attrName>
                                        </p:attrNameLst>
                                      </p:cBhvr>
                                      <p:to>
                                        <a:schemeClr val="bg1"/>
                                      </p:to>
                                    </p:animClr>
                                  </p:childTnLst>
                                </p:cTn>
                              </p:par>
                              <p:par>
                                <p:cTn id="53" presetID="3" presetClass="emph" presetSubtype="2" fill="hold" grpId="2" nodeType="withEffect">
                                  <p:stCondLst>
                                    <p:cond delay="0"/>
                                  </p:stCondLst>
                                  <p:childTnLst>
                                    <p:animClr clrSpc="rgb" dir="cw">
                                      <p:cBhvr override="childStyle">
                                        <p:cTn id="54" dur="500" fill="hold"/>
                                        <p:tgtEl>
                                          <p:spTgt spid="29"/>
                                        </p:tgtEl>
                                        <p:attrNameLst>
                                          <p:attrName>style.color</p:attrName>
                                        </p:attrNameLst>
                                      </p:cBhvr>
                                      <p:to>
                                        <a:schemeClr val="bg1"/>
                                      </p:to>
                                    </p:animClr>
                                  </p:childTnLst>
                                </p:cTn>
                              </p:par>
                              <p:par>
                                <p:cTn id="55" presetID="3" presetClass="emph" presetSubtype="2" fill="hold" grpId="1" nodeType="withEffect">
                                  <p:stCondLst>
                                    <p:cond delay="0"/>
                                  </p:stCondLst>
                                  <p:childTnLst>
                                    <p:animClr clrSpc="rgb" dir="cw">
                                      <p:cBhvr override="childStyle">
                                        <p:cTn id="56" dur="500" fill="hold"/>
                                        <p:tgtEl>
                                          <p:spTgt spid="20"/>
                                        </p:tgtEl>
                                        <p:attrNameLst>
                                          <p:attrName>style.color</p:attrName>
                                        </p:attrNameLst>
                                      </p:cBhvr>
                                      <p:to>
                                        <a:schemeClr val="bg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4"/>
                                        </p:tgtEl>
                                        <p:attrNameLst>
                                          <p:attrName>style.visibility</p:attrName>
                                        </p:attrNameLst>
                                      </p:cBhvr>
                                      <p:to>
                                        <p:strVal val="hidden"/>
                                      </p:to>
                                    </p:set>
                                  </p:childTnLst>
                                </p:cTn>
                              </p:par>
                              <p:par>
                                <p:cTn id="63" presetID="1" presetClass="exit" presetSubtype="0" fill="hold" grpId="3" nodeType="with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clickEffect">
                                  <p:stCondLst>
                                    <p:cond delay="0"/>
                                  </p:stCondLst>
                                  <p:childTnLst>
                                    <p:animClr clrSpc="rgb" dir="cw">
                                      <p:cBhvr override="childStyle">
                                        <p:cTn id="71" dur="500" fill="hold"/>
                                        <p:tgtEl>
                                          <p:spTgt spid="27"/>
                                        </p:tgtEl>
                                        <p:attrNameLst>
                                          <p:attrName>style.color</p:attrName>
                                        </p:attrNameLst>
                                      </p:cBhvr>
                                      <p:to>
                                        <a:schemeClr val="bg1"/>
                                      </p:to>
                                    </p:animClr>
                                  </p:childTnLst>
                                </p:cTn>
                              </p:par>
                              <p:par>
                                <p:cTn id="72" presetID="3" presetClass="emph" presetSubtype="2" fill="hold" grpId="4" nodeType="withEffect">
                                  <p:stCondLst>
                                    <p:cond delay="0"/>
                                  </p:stCondLst>
                                  <p:childTnLst>
                                    <p:animClr clrSpc="rgb" dir="cw">
                                      <p:cBhvr override="childStyle">
                                        <p:cTn id="73" dur="500" fill="hold"/>
                                        <p:tgtEl>
                                          <p:spTgt spid="22"/>
                                        </p:tgtEl>
                                        <p:attrNameLst>
                                          <p:attrName>style.color</p:attrName>
                                        </p:attrNameLst>
                                      </p:cBhvr>
                                      <p:to>
                                        <a:schemeClr val="bg1"/>
                                      </p:to>
                                    </p:animClr>
                                  </p:childTnLst>
                                </p:cTn>
                              </p:par>
                              <p:par>
                                <p:cTn id="74" presetID="3" presetClass="emph" presetSubtype="2" fill="hold" grpId="4" nodeType="withEffect">
                                  <p:stCondLst>
                                    <p:cond delay="0"/>
                                  </p:stCondLst>
                                  <p:childTnLst>
                                    <p:animClr clrSpc="rgb" dir="cw">
                                      <p:cBhvr override="childStyle">
                                        <p:cTn id="75" dur="500" fill="hold"/>
                                        <p:tgtEl>
                                          <p:spTgt spid="21"/>
                                        </p:tgtEl>
                                        <p:attrNameLst>
                                          <p:attrName>style.color</p:attrName>
                                        </p:attrNameLst>
                                      </p:cBhvr>
                                      <p:to>
                                        <a:schemeClr val="bg1"/>
                                      </p:to>
                                    </p:animClr>
                                  </p:childTnLst>
                                </p:cTn>
                              </p:par>
                              <p:par>
                                <p:cTn id="76" presetID="3" presetClass="emph" presetSubtype="2" fill="hold" grpId="4" nodeType="withEffect">
                                  <p:stCondLst>
                                    <p:cond delay="0"/>
                                  </p:stCondLst>
                                  <p:childTnLst>
                                    <p:animClr clrSpc="rgb" dir="cw">
                                      <p:cBhvr override="childStyle">
                                        <p:cTn id="77" dur="500" fill="hold"/>
                                        <p:tgtEl>
                                          <p:spTgt spid="24"/>
                                        </p:tgtEl>
                                        <p:attrNameLst>
                                          <p:attrName>style.color</p:attrName>
                                        </p:attrNameLst>
                                      </p:cBhvr>
                                      <p:to>
                                        <a:schemeClr val="bg1"/>
                                      </p:to>
                                    </p:animClr>
                                  </p:childTnLst>
                                </p:cTn>
                              </p:par>
                              <p:par>
                                <p:cTn id="78" presetID="3" presetClass="emph" presetSubtype="2" fill="hold" grpId="4" nodeType="withEffect">
                                  <p:stCondLst>
                                    <p:cond delay="0"/>
                                  </p:stCondLst>
                                  <p:childTnLst>
                                    <p:animClr clrSpc="rgb" dir="cw">
                                      <p:cBhvr override="childStyle">
                                        <p:cTn id="79" dur="500" fill="hold"/>
                                        <p:tgtEl>
                                          <p:spTgt spid="29"/>
                                        </p:tgtEl>
                                        <p:attrNameLst>
                                          <p:attrName>style.color</p:attrName>
                                        </p:attrNameLst>
                                      </p:cBhvr>
                                      <p:to>
                                        <a:schemeClr val="bg1"/>
                                      </p:to>
                                    </p:animClr>
                                  </p:childTnLst>
                                </p:cTn>
                              </p:par>
                              <p:par>
                                <p:cTn id="80" presetID="3" presetClass="emph" presetSubtype="2" fill="hold" grpId="3" nodeType="withEffect">
                                  <p:stCondLst>
                                    <p:cond delay="0"/>
                                  </p:stCondLst>
                                  <p:childTnLst>
                                    <p:animClr clrSpc="rgb" dir="cw">
                                      <p:cBhvr override="childStyle">
                                        <p:cTn id="81" dur="500" fill="hold"/>
                                        <p:tgtEl>
                                          <p:spTgt spid="20"/>
                                        </p:tgtEl>
                                        <p:attrNameLst>
                                          <p:attrName>style.color</p:attrName>
                                        </p:attrNameLst>
                                      </p:cBhvr>
                                      <p:to>
                                        <a:schemeClr val="bg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4"/>
                                        </p:tgtEl>
                                        <p:attrNameLst>
                                          <p:attrName>style.visibility</p:attrName>
                                        </p:attrNameLst>
                                      </p:cBhvr>
                                      <p:to>
                                        <p:strVal val="hidden"/>
                                      </p:to>
                                    </p:set>
                                  </p:childTnLst>
                                </p:cTn>
                              </p:par>
                              <p:par>
                                <p:cTn id="88" presetID="1" presetClass="exit" presetSubtype="0" fill="hold" grpId="5" nodeType="withEffect">
                                  <p:stCondLst>
                                    <p:cond delay="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0" grpId="0"/>
      <p:bldP spid="20" grpId="1"/>
      <p:bldP spid="20" grpId="2"/>
      <p:bldP spid="20" grpId="3"/>
      <p:bldP spid="20" grpId="4"/>
      <p:bldP spid="29" grpId="0"/>
      <p:bldP spid="29" grpId="1"/>
      <p:bldP spid="29" grpId="2"/>
      <p:bldP spid="29" grpId="3"/>
      <p:bldP spid="29" grpId="4"/>
      <p:bldP spid="29" grpId="5"/>
      <p:bldP spid="24" grpId="0"/>
      <p:bldP spid="24" grpId="1"/>
      <p:bldP spid="24" grpId="2"/>
      <p:bldP spid="24" grpId="3"/>
      <p:bldP spid="24" grpId="4"/>
      <p:bldP spid="24"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8 - Mittit ad Virgine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78302" y="0"/>
            <a:ext cx="609600" cy="609600"/>
          </a:xfrm>
          <a:prstGeom prst="rect">
            <a:avLst/>
          </a:prstGeom>
        </p:spPr>
      </p:pic>
      <p:sp>
        <p:nvSpPr>
          <p:cNvPr id="2" name="Title"/>
          <p:cNvSpPr>
            <a:spLocks noGrp="1"/>
          </p:cNvSpPr>
          <p:nvPr>
            <p:ph type="ctrTitle"/>
          </p:nvPr>
        </p:nvSpPr>
        <p:spPr>
          <a:xfrm>
            <a:off x="0" y="0"/>
            <a:ext cx="9144000" cy="900000"/>
          </a:xfrm>
        </p:spPr>
        <p:txBody>
          <a:bodyPr>
            <a:normAutofit/>
          </a:bodyPr>
          <a:lstStyle/>
          <a:p>
            <a:r>
              <a:rPr lang="en-US" sz="3200" dirty="0" smtClean="0">
                <a:solidFill>
                  <a:schemeClr val="bg1"/>
                </a:solidFill>
                <a:latin typeface="Adobe Heiti Std R" pitchFamily="34" charset="-128"/>
                <a:ea typeface="Adobe Heiti Std R" pitchFamily="34" charset="-128"/>
              </a:rPr>
              <a:t>Time for Reflection</a:t>
            </a:r>
            <a:endParaRPr lang="en-GB" sz="36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788180"/>
            <a:ext cx="7797913" cy="351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stop"/>
          <p:cNvSpPr txBox="1"/>
          <p:nvPr/>
        </p:nvSpPr>
        <p:spPr>
          <a:xfrm>
            <a:off x="3356830" y="4909873"/>
            <a:ext cx="2582758" cy="230832"/>
          </a:xfrm>
          <a:prstGeom prst="rect">
            <a:avLst/>
          </a:prstGeom>
          <a:noFill/>
        </p:spPr>
        <p:txBody>
          <a:bodyPr wrap="none" rtlCol="0">
            <a:spAutoFit/>
          </a:bodyPr>
          <a:lstStyle/>
          <a:p>
            <a:pPr algn="ctr"/>
            <a:r>
              <a:rPr lang="en-GB" sz="900" dirty="0">
                <a:solidFill>
                  <a:schemeClr val="bg1"/>
                </a:solidFill>
                <a:latin typeface="Adobe Heiti Std R" pitchFamily="34" charset="-128"/>
                <a:ea typeface="Adobe Heiti Std R" pitchFamily="34" charset="-128"/>
                <a:cs typeface="Arial" pitchFamily="34" charset="0"/>
              </a:rPr>
              <a:t>Click the audio button to stop </a:t>
            </a:r>
            <a:r>
              <a:rPr lang="en-GB" sz="900" dirty="0">
                <a:solidFill>
                  <a:schemeClr val="bg1"/>
                </a:solidFill>
                <a:latin typeface="Adobe Heiti Std R" pitchFamily="34" charset="-128"/>
                <a:ea typeface="Adobe Heiti Std R" pitchFamily="34" charset="-128"/>
                <a:cs typeface="Arial" pitchFamily="34" charset="0"/>
              </a:rPr>
              <a:t>reflective </a:t>
            </a:r>
            <a:r>
              <a:rPr lang="en-GB" sz="900" dirty="0">
                <a:solidFill>
                  <a:schemeClr val="bg1"/>
                </a:solidFill>
                <a:latin typeface="Adobe Heiti Std R" pitchFamily="34" charset="-128"/>
                <a:ea typeface="Adobe Heiti Std R" pitchFamily="34" charset="-128"/>
                <a:cs typeface="Arial" pitchFamily="34" charset="0"/>
              </a:rPr>
              <a:t>music</a:t>
            </a:r>
          </a:p>
        </p:txBody>
      </p:sp>
      <p:sp>
        <p:nvSpPr>
          <p:cNvPr id="13" name="TextBox: Tool instructions start"/>
          <p:cNvSpPr txBox="1"/>
          <p:nvPr/>
        </p:nvSpPr>
        <p:spPr>
          <a:xfrm>
            <a:off x="3358432" y="4909873"/>
            <a:ext cx="2573141" cy="230832"/>
          </a:xfrm>
          <a:prstGeom prst="rect">
            <a:avLst/>
          </a:prstGeom>
          <a:noFill/>
        </p:spPr>
        <p:txBody>
          <a:bodyPr wrap="none" rtlCol="0">
            <a:spAutoFit/>
          </a:bodyPr>
          <a:lstStyle/>
          <a:p>
            <a:pPr algn="ctr"/>
            <a:r>
              <a:rPr lang="en-GB" sz="900" dirty="0">
                <a:solidFill>
                  <a:schemeClr val="bg1"/>
                </a:solidFill>
                <a:latin typeface="Adobe Heiti Std R" pitchFamily="34" charset="-128"/>
                <a:ea typeface="Adobe Heiti Std R" pitchFamily="34" charset="-128"/>
                <a:cs typeface="Arial" pitchFamily="34" charset="0"/>
              </a:rPr>
              <a:t>Click the audio button to play </a:t>
            </a:r>
            <a:r>
              <a:rPr lang="en-GB" sz="900" dirty="0">
                <a:solidFill>
                  <a:schemeClr val="bg1"/>
                </a:solidFill>
                <a:latin typeface="Adobe Heiti Std R" pitchFamily="34" charset="-128"/>
                <a:ea typeface="Adobe Heiti Std R" pitchFamily="34" charset="-128"/>
                <a:cs typeface="Arial" pitchFamily="34" charset="0"/>
              </a:rPr>
              <a:t>reflective </a:t>
            </a:r>
            <a:r>
              <a:rPr lang="en-GB" sz="900" dirty="0">
                <a:solidFill>
                  <a:schemeClr val="bg1"/>
                </a:solidFill>
                <a:latin typeface="Adobe Heiti Std R" pitchFamily="34" charset="-128"/>
                <a:ea typeface="Adobe Heiti Std R" pitchFamily="34" charset="-128"/>
                <a:cs typeface="Arial" pitchFamily="34" charset="0"/>
              </a:rPr>
              <a:t>music</a:t>
            </a:r>
          </a:p>
        </p:txBody>
      </p:sp>
      <p:pic>
        <p:nvPicPr>
          <p:cNvPr id="14" name="Feedback" descr="D:\03 Projects\TCI\02 Deliverables\2016-10 Release Liturgical\Feedback butt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grpId="1"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94070" fill="hold"/>
                                        <p:tgtEl>
                                          <p:spTgt spid="3"/>
                                        </p:tgtEl>
                                      </p:cBhvr>
                                    </p:cmd>
                                  </p:childTnLst>
                                </p:cTn>
                              </p:par>
                              <p:par>
                                <p:cTn id="19" presetID="1" presetClass="emph" presetSubtype="2" fill="hold" nodeType="withEffect">
                                  <p:stCondLst>
                                    <p:cond delay="0"/>
                                  </p:stCondLst>
                                  <p:childTnLst>
                                    <p:animClr clrSpc="rgb" dir="cw">
                                      <p:cBhvr>
                                        <p:cTn id="20" dur="1000" fill="hold"/>
                                        <p:tgtEl>
                                          <p:spTgt spid="11"/>
                                        </p:tgtEl>
                                        <p:attrNameLst>
                                          <p:attrName>fillcolor</p:attrName>
                                        </p:attrNameLst>
                                      </p:cBhvr>
                                      <p:to>
                                        <a:schemeClr val="accent2"/>
                                      </p:to>
                                    </p:animClr>
                                    <p:set>
                                      <p:cBhvr>
                                        <p:cTn id="21" dur="1000" fill="hold"/>
                                        <p:tgtEl>
                                          <p:spTgt spid="11"/>
                                        </p:tgtEl>
                                        <p:attrNameLst>
                                          <p:attrName>fill.type</p:attrName>
                                        </p:attrNameLst>
                                      </p:cBhvr>
                                      <p:to>
                                        <p:strVal val="solid"/>
                                      </p:to>
                                    </p:set>
                                    <p:set>
                                      <p:cBhvr>
                                        <p:cTn id="22" dur="1000" fill="hold"/>
                                        <p:tgtEl>
                                          <p:spTgt spid="11"/>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3"/>
                                        </p:tgtEl>
                                      </p:cBhvr>
                                    </p:cmd>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 presetClass="emph" presetSubtype="2" fill="hold" nodeType="withEffect">
                                  <p:stCondLst>
                                    <p:cond delay="0"/>
                                  </p:stCondLst>
                                  <p:childTnLst>
                                    <p:animClr clrSpc="rgb" dir="cw">
                                      <p:cBhvr>
                                        <p:cTn id="34" dur="2000" fill="hold"/>
                                        <p:tgtEl>
                                          <p:spTgt spid="11"/>
                                        </p:tgtEl>
                                        <p:attrNameLst>
                                          <p:attrName>fillcolor</p:attrName>
                                        </p:attrNameLst>
                                      </p:cBhvr>
                                      <p:to>
                                        <a:schemeClr val="bg1"/>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12" grpId="0"/>
      <p:bldP spid="12" grpId="1"/>
      <p:bldP spid="13" grpId="0"/>
      <p:bldP spid="13" grpId="1"/>
      <p:bldP spid="13"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3"/>
          <p:cNvSpPr txBox="1"/>
          <p:nvPr/>
        </p:nvSpPr>
        <p:spPr>
          <a:xfrm>
            <a:off x="251520" y="3524473"/>
            <a:ext cx="8748480" cy="1077218"/>
          </a:xfrm>
          <a:prstGeom prst="rect">
            <a:avLst/>
          </a:prstGeom>
          <a:noFill/>
        </p:spPr>
        <p:txBody>
          <a:bodyPr wrap="square" rtlCol="0">
            <a:spAutoFit/>
          </a:bodyPr>
          <a:lstStyle/>
          <a:p>
            <a:pPr marL="285750" lvl="0" indent="-285750">
              <a:buFont typeface="Wingdings" pitchFamily="2" charset="2"/>
              <a:buChar char="v"/>
            </a:pPr>
            <a:r>
              <a:rPr lang="en-US" sz="1600" b="1" i="1" dirty="0" smtClean="0">
                <a:solidFill>
                  <a:srgbClr val="FFFF00"/>
                </a:solidFill>
                <a:ea typeface="Adobe Fan Heiti Std B" pitchFamily="34" charset="-128"/>
              </a:rPr>
              <a:t>Set </a:t>
            </a:r>
            <a:r>
              <a:rPr lang="en-US" sz="1600" b="1" i="1" dirty="0">
                <a:solidFill>
                  <a:srgbClr val="FFFF00"/>
                </a:solidFill>
                <a:ea typeface="Adobe Fan Heiti Std B" pitchFamily="34" charset="-128"/>
              </a:rPr>
              <a:t>up a small group discussion </a:t>
            </a:r>
            <a:r>
              <a:rPr lang="en-US" sz="1600" b="1" i="1" dirty="0">
                <a:solidFill>
                  <a:schemeClr val="bg1"/>
                </a:solidFill>
                <a:ea typeface="Adobe Fan Heiti Std B" pitchFamily="34" charset="-128"/>
              </a:rPr>
              <a:t>to share how people experience Christ’s coming now through celebrating the liturgy. Invite people to share experiences of liturgies where they have been aware of Christ’s presence in the celebration in different ways. Remind people that this is how Christ comes into the world every day. Retell the story of Christ’s first and second coming.</a:t>
            </a:r>
            <a:endParaRPr lang="en-GB" sz="1600" b="1" dirty="0">
              <a:solidFill>
                <a:schemeClr val="bg1"/>
              </a:solidFill>
              <a:ea typeface="Adobe Fan Heiti Std B" pitchFamily="34" charset="-128"/>
            </a:endParaRPr>
          </a:p>
        </p:txBody>
      </p:sp>
      <p:sp>
        <p:nvSpPr>
          <p:cNvPr id="5" name="TextBox 2"/>
          <p:cNvSpPr txBox="1"/>
          <p:nvPr/>
        </p:nvSpPr>
        <p:spPr>
          <a:xfrm>
            <a:off x="251520" y="2206372"/>
            <a:ext cx="8748480" cy="1323439"/>
          </a:xfrm>
          <a:prstGeom prst="rect">
            <a:avLst/>
          </a:prstGeom>
          <a:noFill/>
        </p:spPr>
        <p:txBody>
          <a:bodyPr wrap="square" rtlCol="0">
            <a:spAutoFit/>
          </a:bodyPr>
          <a:lstStyle/>
          <a:p>
            <a:pPr marL="285750" lvl="0" indent="-285750">
              <a:buFont typeface="Wingdings" pitchFamily="2" charset="2"/>
              <a:buChar char="v"/>
            </a:pPr>
            <a:r>
              <a:rPr lang="en-US" sz="1600" b="1" i="1" dirty="0" smtClean="0">
                <a:solidFill>
                  <a:schemeClr val="bg1"/>
                </a:solidFill>
                <a:ea typeface="Adobe Fan Heiti Std B" pitchFamily="34" charset="-128"/>
              </a:rPr>
              <a:t>Imagine </a:t>
            </a:r>
            <a:r>
              <a:rPr lang="en-US" sz="1600" b="1" i="1" dirty="0">
                <a:solidFill>
                  <a:schemeClr val="bg1"/>
                </a:solidFill>
                <a:ea typeface="Adobe Fan Heiti Std B" pitchFamily="34" charset="-128"/>
              </a:rPr>
              <a:t>someone has asked you what the </a:t>
            </a:r>
            <a:r>
              <a:rPr lang="en-US" sz="1600" b="1" i="1" dirty="0" smtClean="0">
                <a:solidFill>
                  <a:schemeClr val="bg1"/>
                </a:solidFill>
                <a:ea typeface="Adobe Fan Heiti Std B" pitchFamily="34" charset="-128"/>
              </a:rPr>
              <a:t>links are </a:t>
            </a:r>
            <a:r>
              <a:rPr lang="en-US" sz="1600" b="1" i="1" dirty="0">
                <a:solidFill>
                  <a:schemeClr val="bg1"/>
                </a:solidFill>
                <a:ea typeface="Adobe Fan Heiti Std B" pitchFamily="34" charset="-128"/>
              </a:rPr>
              <a:t>between Christ’s coming at Christmas as an historical event, how Christ comes into our lives now and Christ’s second coming at the end of time. </a:t>
            </a:r>
            <a:r>
              <a:rPr lang="en-US" sz="1600" b="1" i="1" dirty="0">
                <a:solidFill>
                  <a:srgbClr val="FFFF00"/>
                </a:solidFill>
                <a:ea typeface="Adobe Fan Heiti Std B" pitchFamily="34" charset="-128"/>
              </a:rPr>
              <a:t>Make a </a:t>
            </a:r>
            <a:r>
              <a:rPr lang="en-US" sz="1600" b="1" i="1" dirty="0" err="1">
                <a:solidFill>
                  <a:srgbClr val="FFFF00"/>
                </a:solidFill>
                <a:ea typeface="Adobe Fan Heiti Std B" pitchFamily="34" charset="-128"/>
              </a:rPr>
              <a:t>tryptic</a:t>
            </a:r>
            <a:r>
              <a:rPr lang="en-US" sz="1600" b="1" i="1" dirty="0">
                <a:solidFill>
                  <a:srgbClr val="FFFF00"/>
                </a:solidFill>
                <a:ea typeface="Adobe Fan Heiti Std B" pitchFamily="34" charset="-128"/>
              </a:rPr>
              <a:t> </a:t>
            </a:r>
            <a:r>
              <a:rPr lang="en-US" sz="1600" b="1" i="1" dirty="0">
                <a:solidFill>
                  <a:schemeClr val="bg1"/>
                </a:solidFill>
                <a:ea typeface="Adobe Fan Heiti Std B" pitchFamily="34" charset="-128"/>
              </a:rPr>
              <a:t>and use it to explain how these are all part of the same connection. Share your </a:t>
            </a:r>
            <a:r>
              <a:rPr lang="en-US" sz="1600" b="1" i="1" dirty="0" err="1">
                <a:solidFill>
                  <a:schemeClr val="bg1"/>
                </a:solidFill>
                <a:ea typeface="Adobe Fan Heiti Std B" pitchFamily="34" charset="-128"/>
              </a:rPr>
              <a:t>tryptic</a:t>
            </a:r>
            <a:r>
              <a:rPr lang="en-US" sz="1600" b="1" i="1" dirty="0">
                <a:solidFill>
                  <a:schemeClr val="bg1"/>
                </a:solidFill>
                <a:ea typeface="Adobe Fan Heiti Std B" pitchFamily="34" charset="-128"/>
              </a:rPr>
              <a:t> with people at home and at school and say how this connects to celebrating the season of Advent.</a:t>
            </a:r>
            <a:endParaRPr lang="en-GB" sz="1600" b="1" dirty="0">
              <a:solidFill>
                <a:schemeClr val="bg1"/>
              </a:solidFill>
              <a:ea typeface="Adobe Fan Heiti Std B" pitchFamily="34" charset="-128"/>
            </a:endParaRPr>
          </a:p>
        </p:txBody>
      </p:sp>
      <p:sp>
        <p:nvSpPr>
          <p:cNvPr id="3" name="TextBox 1"/>
          <p:cNvSpPr txBox="1"/>
          <p:nvPr/>
        </p:nvSpPr>
        <p:spPr>
          <a:xfrm>
            <a:off x="251520" y="888271"/>
            <a:ext cx="8748480" cy="1323439"/>
          </a:xfrm>
          <a:prstGeom prst="rect">
            <a:avLst/>
          </a:prstGeom>
          <a:noFill/>
        </p:spPr>
        <p:txBody>
          <a:bodyPr wrap="square" rtlCol="0">
            <a:spAutoFit/>
          </a:bodyPr>
          <a:lstStyle/>
          <a:p>
            <a:pPr marL="285750" lvl="0" indent="-285750">
              <a:buFont typeface="Wingdings" pitchFamily="2" charset="2"/>
              <a:buChar char="v"/>
            </a:pPr>
            <a:r>
              <a:rPr lang="en-US" sz="1600" b="1" i="1" dirty="0" smtClean="0">
                <a:solidFill>
                  <a:srgbClr val="FFFF00"/>
                </a:solidFill>
                <a:ea typeface="Adobe Fan Heiti Std B" pitchFamily="34" charset="-128"/>
              </a:rPr>
              <a:t>Create </a:t>
            </a:r>
            <a:r>
              <a:rPr lang="en-US" sz="1600" b="1" i="1" dirty="0">
                <a:solidFill>
                  <a:srgbClr val="FFFF00"/>
                </a:solidFill>
                <a:ea typeface="Adobe Fan Heiti Std B" pitchFamily="34" charset="-128"/>
              </a:rPr>
              <a:t>a Power </a:t>
            </a:r>
            <a:r>
              <a:rPr lang="en-US" sz="1600" b="1" i="1" dirty="0">
                <a:solidFill>
                  <a:schemeClr val="bg1"/>
                </a:solidFill>
                <a:ea typeface="Adobe Fan Heiti Std B" pitchFamily="34" charset="-128"/>
              </a:rPr>
              <a:t>Point using the photographs of the dramatic presentations from Slide 7-12 and create a reflective liturgy to increase people’s awareness of how Jesus comes to people now through the words, images, music and symbols that are part of a liturgy. Use the power point as part of an Advent liturgy to share with your school. Include links to Christ’s first and second coming.</a:t>
            </a:r>
            <a:endParaRPr lang="en-GB" sz="1600" b="1" dirty="0">
              <a:solidFill>
                <a:schemeClr val="bg1"/>
              </a:solidFill>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S-10A</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p:cNvSpPr txBox="1">
            <a:spLocks/>
          </p:cNvSpPr>
          <p:nvPr/>
        </p:nvSpPr>
        <p:spPr>
          <a:xfrm>
            <a:off x="0" y="0"/>
            <a:ext cx="9144000" cy="726346"/>
          </a:xfrm>
          <a:prstGeom prst="rect">
            <a:avLst/>
          </a:prstGeom>
        </p:spPr>
        <p:txBody>
          <a:bodyPr vert="horz" lIns="0" tIns="45720" rIns="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dirty="0" smtClean="0">
                <a:solidFill>
                  <a:schemeClr val="bg1"/>
                </a:solidFill>
                <a:latin typeface="Adobe Heiti Std R" pitchFamily="34" charset="-128"/>
                <a:ea typeface="Adobe Heiti Std R" pitchFamily="34" charset="-128"/>
              </a:rPr>
              <a:t>Sharing our Learning about ADVENT with family </a:t>
            </a:r>
            <a:r>
              <a:rPr lang="en-US" sz="2700" dirty="0" err="1" smtClean="0">
                <a:solidFill>
                  <a:schemeClr val="bg1"/>
                </a:solidFill>
                <a:latin typeface="Adobe Heiti Std R" pitchFamily="34" charset="-128"/>
                <a:ea typeface="Adobe Heiti Std R" pitchFamily="34" charset="-128"/>
              </a:rPr>
              <a:t>wh</a:t>
            </a:r>
            <a:r>
              <a:rPr lang="en-US" sz="2700" dirty="0" err="1" smtClean="0">
                <a:solidFill>
                  <a:schemeClr val="bg1"/>
                </a:solidFill>
                <a:latin typeface="Aparajita" pitchFamily="34" charset="0"/>
                <a:ea typeface="Adobe Heiti Std R" pitchFamily="34" charset="-128"/>
                <a:cs typeface="Aparajita" pitchFamily="34" charset="0"/>
              </a:rPr>
              <a:t>ā</a:t>
            </a:r>
            <a:r>
              <a:rPr lang="en-US" sz="2700" dirty="0" err="1" smtClean="0">
                <a:solidFill>
                  <a:schemeClr val="bg1"/>
                </a:solidFill>
                <a:latin typeface="Adobe Heiti Std R" pitchFamily="34" charset="-128"/>
                <a:ea typeface="Adobe Heiti Std R" pitchFamily="34" charset="-128"/>
              </a:rPr>
              <a:t>nau</a:t>
            </a:r>
            <a:endParaRPr lang="en-GB" sz="2700" dirty="0">
              <a:solidFill>
                <a:schemeClr val="bg1"/>
              </a:solidFill>
              <a:latin typeface="Adobe Heiti Std R" pitchFamily="34" charset="-128"/>
              <a:ea typeface="Adobe Heiti Std R" pitchFamily="34" charset="-128"/>
            </a:endParaRPr>
          </a:p>
        </p:txBody>
      </p:sp>
    </p:spTree>
    <p:extLst>
      <p:ext uri="{BB962C8B-B14F-4D97-AF65-F5344CB8AC3E}">
        <p14:creationId xmlns:p14="http://schemas.microsoft.com/office/powerpoint/2010/main" val="368853295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251520" y="4003199"/>
            <a:ext cx="8748480" cy="584775"/>
          </a:xfrm>
          <a:prstGeom prst="rect">
            <a:avLst/>
          </a:prstGeom>
          <a:noFill/>
        </p:spPr>
        <p:txBody>
          <a:bodyPr wrap="square" rtlCol="0">
            <a:spAutoFit/>
          </a:bodyPr>
          <a:lstStyle/>
          <a:p>
            <a:pPr marL="285750" lvl="0" indent="-285750">
              <a:buFont typeface="Wingdings" pitchFamily="2" charset="2"/>
              <a:buChar char="v"/>
            </a:pPr>
            <a:r>
              <a:rPr lang="en-US" sz="1600" b="1" i="1" dirty="0" smtClean="0">
                <a:solidFill>
                  <a:srgbClr val="FFFF00"/>
                </a:solidFill>
                <a:ea typeface="Adobe Fan Heiti Std B" pitchFamily="34" charset="-128"/>
              </a:rPr>
              <a:t>Make </a:t>
            </a:r>
            <a:r>
              <a:rPr lang="en-US" sz="1600" b="1" i="1" dirty="0">
                <a:solidFill>
                  <a:srgbClr val="FFFF00"/>
                </a:solidFill>
                <a:ea typeface="Adobe Fan Heiti Std B" pitchFamily="34" charset="-128"/>
              </a:rPr>
              <a:t>up your own way </a:t>
            </a:r>
            <a:r>
              <a:rPr lang="en-US" sz="1600" b="1" i="1" dirty="0">
                <a:solidFill>
                  <a:schemeClr val="bg1"/>
                </a:solidFill>
                <a:ea typeface="Adobe Fan Heiti Std B" pitchFamily="34" charset="-128"/>
              </a:rPr>
              <a:t>of showing and sharing what you have learned and decide </a:t>
            </a:r>
            <a:r>
              <a:rPr lang="en-US" sz="1600" b="1" i="1" dirty="0" smtClean="0">
                <a:solidFill>
                  <a:schemeClr val="bg1"/>
                </a:solidFill>
                <a:ea typeface="Adobe Fan Heiti Std B" pitchFamily="34" charset="-128"/>
              </a:rPr>
              <a:t>with whom </a:t>
            </a:r>
            <a:r>
              <a:rPr lang="en-US" sz="1600" b="1" i="1" dirty="0">
                <a:solidFill>
                  <a:schemeClr val="bg1"/>
                </a:solidFill>
                <a:ea typeface="Adobe Fan Heiti Std B" pitchFamily="34" charset="-128"/>
              </a:rPr>
              <a:t>you would like to share </a:t>
            </a:r>
            <a:r>
              <a:rPr lang="en-US" sz="1600" b="1" i="1" dirty="0" smtClean="0">
                <a:solidFill>
                  <a:schemeClr val="bg1"/>
                </a:solidFill>
                <a:ea typeface="Adobe Fan Heiti Std B" pitchFamily="34" charset="-128"/>
              </a:rPr>
              <a:t>it. </a:t>
            </a:r>
            <a:endParaRPr lang="en-GB" sz="1600" b="1" dirty="0">
              <a:solidFill>
                <a:schemeClr val="bg1"/>
              </a:solidFill>
              <a:ea typeface="Adobe Fan Heiti Std B" pitchFamily="34" charset="-128"/>
            </a:endParaRPr>
          </a:p>
        </p:txBody>
      </p:sp>
      <p:sp>
        <p:nvSpPr>
          <p:cNvPr id="11" name="TextBox 6"/>
          <p:cNvSpPr txBox="1"/>
          <p:nvPr/>
        </p:nvSpPr>
        <p:spPr>
          <a:xfrm>
            <a:off x="251520" y="2910915"/>
            <a:ext cx="8748480" cy="1077218"/>
          </a:xfrm>
          <a:prstGeom prst="rect">
            <a:avLst/>
          </a:prstGeom>
          <a:noFill/>
        </p:spPr>
        <p:txBody>
          <a:bodyPr wrap="square" rtlCol="0">
            <a:spAutoFit/>
          </a:bodyPr>
          <a:lstStyle/>
          <a:p>
            <a:pPr marL="285750" lvl="0" indent="-285750">
              <a:buFont typeface="Wingdings" pitchFamily="2" charset="2"/>
              <a:buChar char="v"/>
            </a:pPr>
            <a:r>
              <a:rPr lang="en-US" sz="1600" b="1" i="1" dirty="0" smtClean="0">
                <a:solidFill>
                  <a:srgbClr val="FFFF00"/>
                </a:solidFill>
                <a:ea typeface="Adobe Fan Heiti Std B" pitchFamily="34" charset="-128"/>
              </a:rPr>
              <a:t>Compose </a:t>
            </a:r>
            <a:r>
              <a:rPr lang="en-US" sz="1600" b="1" i="1" dirty="0">
                <a:solidFill>
                  <a:srgbClr val="FFFF00"/>
                </a:solidFill>
                <a:ea typeface="Adobe Fan Heiti Std B" pitchFamily="34" charset="-128"/>
              </a:rPr>
              <a:t>a rap to </a:t>
            </a:r>
            <a:r>
              <a:rPr lang="en-US" sz="1600" b="1" i="1" dirty="0">
                <a:solidFill>
                  <a:schemeClr val="bg1"/>
                </a:solidFill>
                <a:ea typeface="Adobe Fan Heiti Std B" pitchFamily="34" charset="-128"/>
              </a:rPr>
              <a:t>share about using the season of Advent to grow more like Jesus – suggestions: reflecting on what needs ‘conversion’ – turning away from sin in your life, responding positively to requests for help at home and at school, opening your heart to Jesus so your friendship with him grows as Christmas approaches, taking part in liturgies that mark the season.</a:t>
            </a:r>
            <a:endParaRPr lang="en-GB" sz="1600" b="1" dirty="0">
              <a:solidFill>
                <a:schemeClr val="bg1"/>
              </a:solidFill>
              <a:ea typeface="Adobe Fan Heiti Std B" pitchFamily="34" charset="-128"/>
            </a:endParaRPr>
          </a:p>
        </p:txBody>
      </p:sp>
      <p:sp>
        <p:nvSpPr>
          <p:cNvPr id="5" name="TextBox 5"/>
          <p:cNvSpPr txBox="1"/>
          <p:nvPr/>
        </p:nvSpPr>
        <p:spPr>
          <a:xfrm>
            <a:off x="251520" y="2311073"/>
            <a:ext cx="8748480" cy="584775"/>
          </a:xfrm>
          <a:prstGeom prst="rect">
            <a:avLst/>
          </a:prstGeom>
          <a:noFill/>
        </p:spPr>
        <p:txBody>
          <a:bodyPr wrap="square" rtlCol="0">
            <a:spAutoFit/>
          </a:bodyPr>
          <a:lstStyle/>
          <a:p>
            <a:pPr marL="285750" lvl="0" indent="-285750">
              <a:buFont typeface="Wingdings" pitchFamily="2" charset="2"/>
              <a:buChar char="v"/>
            </a:pPr>
            <a:r>
              <a:rPr lang="en-US" sz="1600" b="1" i="1" dirty="0">
                <a:solidFill>
                  <a:srgbClr val="FFFF00"/>
                </a:solidFill>
                <a:ea typeface="Adobe Fan Heiti Std B" pitchFamily="34" charset="-128"/>
              </a:rPr>
              <a:t>Create art works </a:t>
            </a:r>
            <a:r>
              <a:rPr lang="en-US" sz="1600" b="1" i="1" dirty="0">
                <a:solidFill>
                  <a:schemeClr val="bg1"/>
                </a:solidFill>
                <a:ea typeface="Adobe Fan Heiti Std B" pitchFamily="34" charset="-128"/>
              </a:rPr>
              <a:t>of Christ’s second coming to display in the school or church foyer. Include the Scripture references: Matthew 24:29-31, Luke 21:25-28, Revelation 1:7, Acts 1:11</a:t>
            </a:r>
            <a:endParaRPr lang="en-GB" sz="1600" b="1" dirty="0">
              <a:solidFill>
                <a:schemeClr val="bg1"/>
              </a:solidFill>
              <a:ea typeface="Adobe Fan Heiti Std B" pitchFamily="34" charset="-128"/>
            </a:endParaRPr>
          </a:p>
        </p:txBody>
      </p:sp>
      <p:sp>
        <p:nvSpPr>
          <p:cNvPr id="3" name="TextBox 4"/>
          <p:cNvSpPr txBox="1"/>
          <p:nvPr/>
        </p:nvSpPr>
        <p:spPr>
          <a:xfrm>
            <a:off x="251520" y="726346"/>
            <a:ext cx="8748480" cy="1569660"/>
          </a:xfrm>
          <a:prstGeom prst="rect">
            <a:avLst/>
          </a:prstGeom>
          <a:noFill/>
        </p:spPr>
        <p:txBody>
          <a:bodyPr wrap="square" rtlCol="0">
            <a:spAutoFit/>
          </a:bodyPr>
          <a:lstStyle/>
          <a:p>
            <a:pPr marL="285750" lvl="0" indent="-285750">
              <a:buFont typeface="Wingdings" pitchFamily="2" charset="2"/>
              <a:buChar char="v"/>
            </a:pPr>
            <a:r>
              <a:rPr lang="en-US" sz="1600" b="1" i="1" dirty="0" smtClean="0">
                <a:solidFill>
                  <a:srgbClr val="FFFF00"/>
                </a:solidFill>
                <a:ea typeface="Adobe Fan Heiti Std B" pitchFamily="34" charset="-128"/>
              </a:rPr>
              <a:t>Make </a:t>
            </a:r>
            <a:r>
              <a:rPr lang="en-US" sz="1600" b="1" i="1" dirty="0">
                <a:solidFill>
                  <a:srgbClr val="FFFF00"/>
                </a:solidFill>
                <a:ea typeface="Adobe Fan Heiti Std B" pitchFamily="34" charset="-128"/>
              </a:rPr>
              <a:t>a publicity flyer </a:t>
            </a:r>
            <a:r>
              <a:rPr lang="en-US" sz="1600" b="1" i="1" dirty="0">
                <a:solidFill>
                  <a:schemeClr val="bg1"/>
                </a:solidFill>
                <a:ea typeface="Adobe Fan Heiti Std B" pitchFamily="34" charset="-128"/>
              </a:rPr>
              <a:t>to draw people’s attention to the purpose of the season of </a:t>
            </a:r>
            <a:r>
              <a:rPr lang="en-US" sz="1600" b="1" i="1" dirty="0" smtClean="0">
                <a:solidFill>
                  <a:schemeClr val="bg1"/>
                </a:solidFill>
                <a:ea typeface="Adobe Fan Heiti Std B" pitchFamily="34" charset="-128"/>
              </a:rPr>
              <a:t>Advent. Point </a:t>
            </a:r>
            <a:r>
              <a:rPr lang="en-US" sz="1600" b="1" i="1" dirty="0">
                <a:solidFill>
                  <a:schemeClr val="bg1"/>
                </a:solidFill>
                <a:ea typeface="Adobe Fan Heiti Std B" pitchFamily="34" charset="-128"/>
              </a:rPr>
              <a:t>out the importance of this time for conversion – to </a:t>
            </a:r>
            <a:r>
              <a:rPr lang="en-US" sz="1600" b="1" i="1" dirty="0" err="1">
                <a:solidFill>
                  <a:schemeClr val="bg1"/>
                </a:solidFill>
                <a:ea typeface="Adobe Fan Heiti Std B" pitchFamily="34" charset="-128"/>
              </a:rPr>
              <a:t>recognise</a:t>
            </a:r>
            <a:r>
              <a:rPr lang="en-US" sz="1600" b="1" i="1" dirty="0">
                <a:solidFill>
                  <a:schemeClr val="bg1"/>
                </a:solidFill>
                <a:ea typeface="Adobe Fan Heiti Std B" pitchFamily="34" charset="-128"/>
              </a:rPr>
              <a:t> things in your life that </a:t>
            </a:r>
            <a:r>
              <a:rPr lang="en-US" sz="1600" b="1" i="1" dirty="0" smtClean="0">
                <a:solidFill>
                  <a:schemeClr val="bg1"/>
                </a:solidFill>
                <a:ea typeface="Adobe Fan Heiti Std B" pitchFamily="34" charset="-128"/>
              </a:rPr>
              <a:t>need </a:t>
            </a:r>
            <a:r>
              <a:rPr lang="en-US" sz="1600" b="1" i="1" dirty="0">
                <a:solidFill>
                  <a:schemeClr val="bg1"/>
                </a:solidFill>
                <a:ea typeface="Adobe Fan Heiti Std B" pitchFamily="34" charset="-128"/>
              </a:rPr>
              <a:t>to change. Suggest some ideas to help people change any negative attitudes they have. Include images of the symbols for Advent on the flyer and suggest people use them to keep them </a:t>
            </a:r>
            <a:r>
              <a:rPr lang="en-US" sz="1600" b="1" i="1" dirty="0" err="1">
                <a:solidFill>
                  <a:schemeClr val="bg1"/>
                </a:solidFill>
                <a:ea typeface="Adobe Fan Heiti Std B" pitchFamily="34" charset="-128"/>
              </a:rPr>
              <a:t>focussed</a:t>
            </a:r>
            <a:r>
              <a:rPr lang="en-US" sz="1600" b="1" i="1" dirty="0">
                <a:solidFill>
                  <a:schemeClr val="bg1"/>
                </a:solidFill>
                <a:ea typeface="Adobe Fan Heiti Std B" pitchFamily="34" charset="-128"/>
              </a:rPr>
              <a:t> on using the 4 weeks to prepare well for the coming of Christ. Distribute the flyers to people who can use them.</a:t>
            </a:r>
          </a:p>
        </p:txBody>
      </p:sp>
      <p:sp>
        <p:nvSpPr>
          <p:cNvPr id="2" name="Title"/>
          <p:cNvSpPr>
            <a:spLocks noGrp="1"/>
          </p:cNvSpPr>
          <p:nvPr>
            <p:ph type="ctrTitle"/>
          </p:nvPr>
        </p:nvSpPr>
        <p:spPr>
          <a:xfrm>
            <a:off x="0" y="0"/>
            <a:ext cx="9144000" cy="726346"/>
          </a:xfrm>
        </p:spPr>
        <p:txBody>
          <a:bodyPr lIns="0" rIns="0">
            <a:normAutofit/>
          </a:bodyPr>
          <a:lstStyle/>
          <a:p>
            <a:r>
              <a:rPr lang="en-US" sz="2700" dirty="0">
                <a:solidFill>
                  <a:schemeClr val="bg1"/>
                </a:solidFill>
                <a:latin typeface="Adobe Heiti Std R" pitchFamily="34" charset="-128"/>
                <a:ea typeface="Adobe Heiti Std R" pitchFamily="34" charset="-128"/>
              </a:rPr>
              <a:t>Sharing our Learning about ADVENT with family </a:t>
            </a:r>
            <a:r>
              <a:rPr lang="en-US" sz="2700" dirty="0" err="1">
                <a:solidFill>
                  <a:schemeClr val="bg1"/>
                </a:solidFill>
                <a:latin typeface="Adobe Heiti Std R" pitchFamily="34" charset="-128"/>
                <a:ea typeface="Adobe Heiti Std R" pitchFamily="34" charset="-128"/>
              </a:rPr>
              <a:t>wh</a:t>
            </a:r>
            <a:r>
              <a:rPr lang="en-US" sz="2700" dirty="0" err="1">
                <a:solidFill>
                  <a:schemeClr val="bg1"/>
                </a:solidFill>
                <a:latin typeface="Aparajita" pitchFamily="34" charset="0"/>
                <a:ea typeface="Adobe Heiti Std R" pitchFamily="34" charset="-128"/>
                <a:cs typeface="Aparajita" pitchFamily="34" charset="0"/>
              </a:rPr>
              <a:t>ā</a:t>
            </a:r>
            <a:r>
              <a:rPr lang="en-US" sz="2700" dirty="0" err="1">
                <a:solidFill>
                  <a:schemeClr val="bg1"/>
                </a:solidFill>
                <a:latin typeface="Adobe Heiti Std R" pitchFamily="34" charset="-128"/>
                <a:ea typeface="Adobe Heiti Std R" pitchFamily="34" charset="-128"/>
              </a:rPr>
              <a:t>nau</a:t>
            </a:r>
            <a:endParaRPr lang="en-GB" sz="27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S-10B</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p:cNvSpPr txBox="1"/>
          <p:nvPr/>
        </p:nvSpPr>
        <p:spPr>
          <a:xfrm>
            <a:off x="3088293"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14"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6344306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3" name="Question 6"/>
          <p:cNvSpPr txBox="1"/>
          <p:nvPr/>
        </p:nvSpPr>
        <p:spPr>
          <a:xfrm>
            <a:off x="103312" y="4273108"/>
            <a:ext cx="8730768" cy="646331"/>
          </a:xfrm>
          <a:prstGeom prst="rect">
            <a:avLst/>
          </a:prstGeom>
          <a:solidFill>
            <a:schemeClr val="bg1">
              <a:lumMod val="75000"/>
              <a:alpha val="10000"/>
            </a:schemeClr>
          </a:solidFill>
        </p:spPr>
        <p:txBody>
          <a:bodyPr wrap="square" rtlCol="0">
            <a:spAutoFit/>
          </a:bodyPr>
          <a:lstStyle/>
          <a:p>
            <a:pPr>
              <a:tabLst>
                <a:tab pos="361950" algn="l"/>
              </a:tabLst>
            </a:pPr>
            <a:r>
              <a:rPr lang="en-NZ" sz="1200" dirty="0" smtClean="0">
                <a:latin typeface="Adobe Heiti Std R" pitchFamily="34" charset="-128"/>
                <a:ea typeface="Adobe Heiti Std R" pitchFamily="34" charset="-128"/>
              </a:rPr>
              <a:t>Q6:	_____________________________________________________________________________________________</a:t>
            </a:r>
            <a:endParaRPr lang="en-GB" sz="1200" dirty="0">
              <a:latin typeface="Adobe Heiti Std R" pitchFamily="34" charset="-128"/>
              <a:ea typeface="Adobe Heiti Std R" pitchFamily="34" charset="-128"/>
            </a:endParaRPr>
          </a:p>
          <a:p>
            <a:pPr marL="361950" indent="-361950">
              <a:tabLst>
                <a:tab pos="361950" algn="l"/>
              </a:tabLst>
            </a:pPr>
            <a:r>
              <a:rPr lang="en-NZ" sz="1200" dirty="0" smtClean="0">
                <a:latin typeface="Adobe Heiti Std R" pitchFamily="34" charset="-128"/>
                <a:ea typeface="Adobe Heiti Std R" pitchFamily="34" charset="-128"/>
              </a:rPr>
              <a:t>A6:	</a:t>
            </a:r>
            <a:r>
              <a:rPr lang="en-US" sz="1200" dirty="0" smtClean="0">
                <a:latin typeface="Adobe Heiti Std R" pitchFamily="34" charset="-128"/>
                <a:ea typeface="Adobe Heiti Std R" pitchFamily="34" charset="-128"/>
              </a:rPr>
              <a:t>Advent </a:t>
            </a:r>
            <a:r>
              <a:rPr lang="en-US" sz="1200" dirty="0">
                <a:latin typeface="Adobe Heiti Std R" pitchFamily="34" charset="-128"/>
                <a:ea typeface="Adobe Heiti Std R" pitchFamily="34" charset="-128"/>
              </a:rPr>
              <a:t>is the time set aside in the Church</a:t>
            </a:r>
            <a:r>
              <a:rPr lang="en-US" sz="1200" spc="-1200" dirty="0">
                <a:latin typeface="Adobe Heiti Std R" pitchFamily="34" charset="-128"/>
                <a:ea typeface="Adobe Heiti Std R" pitchFamily="34" charset="-128"/>
              </a:rPr>
              <a:t>’</a:t>
            </a:r>
            <a:r>
              <a:rPr lang="en-US" sz="1200" dirty="0">
                <a:latin typeface="Adobe Heiti Std R" pitchFamily="34" charset="-128"/>
                <a:ea typeface="Adobe Heiti Std R" pitchFamily="34" charset="-128"/>
              </a:rPr>
              <a:t>s year for people to reflect on how they are </a:t>
            </a:r>
            <a:r>
              <a:rPr lang="en-US" sz="1200" dirty="0" smtClean="0">
                <a:latin typeface="Adobe Heiti Std R" pitchFamily="34" charset="-128"/>
                <a:ea typeface="Adobe Heiti Std R" pitchFamily="34" charset="-128"/>
              </a:rPr>
              <a:t>living and </a:t>
            </a:r>
            <a:r>
              <a:rPr lang="en-US" sz="1200" dirty="0">
                <a:latin typeface="Adobe Heiti Std R" pitchFamily="34" charset="-128"/>
                <a:ea typeface="Adobe Heiti Std R" pitchFamily="34" charset="-128"/>
              </a:rPr>
              <a:t>put things right in their lives so they will be ready for Christ</a:t>
            </a:r>
            <a:r>
              <a:rPr lang="en-US" sz="1200" spc="-1200" dirty="0">
                <a:latin typeface="Adobe Heiti Std R" pitchFamily="34" charset="-128"/>
                <a:ea typeface="Adobe Heiti Std R" pitchFamily="34" charset="-128"/>
              </a:rPr>
              <a:t>’</a:t>
            </a:r>
            <a:r>
              <a:rPr lang="en-US" sz="1200" dirty="0">
                <a:latin typeface="Adobe Heiti Std R" pitchFamily="34" charset="-128"/>
                <a:ea typeface="Adobe Heiti Std R" pitchFamily="34" charset="-128"/>
              </a:rPr>
              <a:t>s Second Coming and </a:t>
            </a:r>
            <a:r>
              <a:rPr lang="en-US" sz="1200" dirty="0" smtClean="0">
                <a:latin typeface="Adobe Heiti Std R" pitchFamily="34" charset="-128"/>
                <a:ea typeface="Adobe Heiti Std R" pitchFamily="34" charset="-128"/>
              </a:rPr>
              <a:t>the enjoyment </a:t>
            </a:r>
            <a:r>
              <a:rPr lang="en-US" sz="1200" dirty="0">
                <a:latin typeface="Adobe Heiti Std R" pitchFamily="34" charset="-128"/>
                <a:ea typeface="Adobe Heiti Std R" pitchFamily="34" charset="-128"/>
              </a:rPr>
              <a:t>of being in God</a:t>
            </a:r>
            <a:r>
              <a:rPr lang="en-US" sz="1200" spc="-1200" dirty="0">
                <a:latin typeface="Adobe Heiti Std R" pitchFamily="34" charset="-128"/>
                <a:ea typeface="Adobe Heiti Std R" pitchFamily="34" charset="-128"/>
              </a:rPr>
              <a:t>’</a:t>
            </a:r>
            <a:r>
              <a:rPr lang="en-US" sz="1200" dirty="0">
                <a:latin typeface="Adobe Heiti Std R" pitchFamily="34" charset="-128"/>
                <a:ea typeface="Adobe Heiti Std R" pitchFamily="34" charset="-128"/>
              </a:rPr>
              <a:t>s kingdom forever.</a:t>
            </a:r>
          </a:p>
        </p:txBody>
      </p:sp>
      <p:sp>
        <p:nvSpPr>
          <p:cNvPr id="12" name="Question 5"/>
          <p:cNvSpPr txBox="1"/>
          <p:nvPr/>
        </p:nvSpPr>
        <p:spPr>
          <a:xfrm>
            <a:off x="103312" y="3687893"/>
            <a:ext cx="8725409" cy="646331"/>
          </a:xfrm>
          <a:prstGeom prst="rect">
            <a:avLst/>
          </a:prstGeom>
          <a:solidFill>
            <a:schemeClr val="bg1">
              <a:lumMod val="75000"/>
              <a:alpha val="10000"/>
            </a:schemeClr>
          </a:solidFill>
        </p:spPr>
        <p:txBody>
          <a:bodyPr wrap="square" rtlCol="0">
            <a:spAutoFit/>
          </a:bodyPr>
          <a:lstStyle/>
          <a:p>
            <a:pPr>
              <a:tabLst>
                <a:tab pos="361950" algn="l"/>
              </a:tabLst>
            </a:pPr>
            <a:r>
              <a:rPr lang="en-NZ" sz="1200" dirty="0" smtClean="0">
                <a:latin typeface="Adobe Heiti Std R" pitchFamily="34" charset="-128"/>
                <a:ea typeface="Adobe Heiti Std R" pitchFamily="34" charset="-128"/>
              </a:rPr>
              <a:t>Q5:	_____________________________________________________________________________________________</a:t>
            </a:r>
            <a:endParaRPr lang="en-GB" sz="1200" dirty="0">
              <a:latin typeface="Adobe Heiti Std R" pitchFamily="34" charset="-128"/>
              <a:ea typeface="Adobe Heiti Std R" pitchFamily="34" charset="-128"/>
            </a:endParaRPr>
          </a:p>
          <a:p>
            <a:pPr marL="361950" indent="-361950">
              <a:tabLst>
                <a:tab pos="361950" algn="l"/>
              </a:tabLst>
            </a:pPr>
            <a:r>
              <a:rPr lang="en-NZ" sz="1200" dirty="0" smtClean="0">
                <a:latin typeface="Adobe Heiti Std R" pitchFamily="34" charset="-128"/>
                <a:ea typeface="Adobe Heiti Std R" pitchFamily="34" charset="-128"/>
              </a:rPr>
              <a:t>A5:	</a:t>
            </a:r>
            <a:r>
              <a:rPr lang="en-US" sz="1200" dirty="0" smtClean="0">
                <a:latin typeface="Adobe Heiti Std R" pitchFamily="34" charset="-128"/>
                <a:ea typeface="Adobe Heiti Std R" pitchFamily="34" charset="-128"/>
              </a:rPr>
              <a:t>Before </a:t>
            </a:r>
            <a:r>
              <a:rPr lang="en-US" sz="1200" dirty="0">
                <a:latin typeface="Adobe Heiti Std R" pitchFamily="34" charset="-128"/>
                <a:ea typeface="Adobe Heiti Std R" pitchFamily="34" charset="-128"/>
              </a:rPr>
              <a:t>God</a:t>
            </a:r>
            <a:r>
              <a:rPr lang="en-US" sz="1200" spc="-1200" dirty="0">
                <a:latin typeface="Adobe Heiti Std R" pitchFamily="34" charset="-128"/>
                <a:ea typeface="Adobe Heiti Std R" pitchFamily="34" charset="-128"/>
              </a:rPr>
              <a:t>’</a:t>
            </a:r>
            <a:r>
              <a:rPr lang="en-US" sz="1200" dirty="0">
                <a:latin typeface="Adobe Heiti Std R" pitchFamily="34" charset="-128"/>
                <a:ea typeface="Adobe Heiti Std R" pitchFamily="34" charset="-128"/>
              </a:rPr>
              <a:t>s kingdom comes there will be a day of </a:t>
            </a:r>
            <a:r>
              <a:rPr lang="en-US" sz="1200" dirty="0" smtClean="0">
                <a:latin typeface="Adobe Heiti Std R" pitchFamily="34" charset="-128"/>
                <a:ea typeface="Adobe Heiti Std R" pitchFamily="34" charset="-128"/>
              </a:rPr>
              <a:t>judgement, </a:t>
            </a:r>
            <a:r>
              <a:rPr lang="en-US" sz="1200" dirty="0">
                <a:latin typeface="Adobe Heiti Std R" pitchFamily="34" charset="-128"/>
                <a:ea typeface="Adobe Heiti Std R" pitchFamily="34" charset="-128"/>
              </a:rPr>
              <a:t>when all people will be judged on how they lived on earth and only those who lived according to God</a:t>
            </a:r>
            <a:r>
              <a:rPr lang="en-US" sz="1200" spc="-1200" dirty="0">
                <a:latin typeface="Adobe Heiti Std R" pitchFamily="34" charset="-128"/>
                <a:ea typeface="Adobe Heiti Std R" pitchFamily="34" charset="-128"/>
              </a:rPr>
              <a:t>’</a:t>
            </a:r>
            <a:r>
              <a:rPr lang="en-US" sz="1200" dirty="0">
                <a:latin typeface="Adobe Heiti Std R" pitchFamily="34" charset="-128"/>
                <a:ea typeface="Adobe Heiti Std R" pitchFamily="34" charset="-128"/>
              </a:rPr>
              <a:t>s law will enter God</a:t>
            </a:r>
            <a:r>
              <a:rPr lang="en-US" sz="1200" spc="-1200" dirty="0">
                <a:latin typeface="Adobe Heiti Std R" pitchFamily="34" charset="-128"/>
                <a:ea typeface="Adobe Heiti Std R" pitchFamily="34" charset="-128"/>
              </a:rPr>
              <a:t>’</a:t>
            </a:r>
            <a:r>
              <a:rPr lang="en-US" sz="1200" dirty="0">
                <a:latin typeface="Adobe Heiti Std R" pitchFamily="34" charset="-128"/>
                <a:ea typeface="Adobe Heiti Std R" pitchFamily="34" charset="-128"/>
              </a:rPr>
              <a:t>s kingdom.</a:t>
            </a:r>
          </a:p>
        </p:txBody>
      </p:sp>
      <p:sp>
        <p:nvSpPr>
          <p:cNvPr id="15" name="Question 4"/>
          <p:cNvSpPr txBox="1"/>
          <p:nvPr/>
        </p:nvSpPr>
        <p:spPr>
          <a:xfrm>
            <a:off x="103312" y="3102678"/>
            <a:ext cx="8725409" cy="646331"/>
          </a:xfrm>
          <a:prstGeom prst="rect">
            <a:avLst/>
          </a:prstGeom>
          <a:solidFill>
            <a:schemeClr val="bg1">
              <a:lumMod val="75000"/>
              <a:alpha val="10000"/>
            </a:schemeClr>
          </a:solidFill>
        </p:spPr>
        <p:txBody>
          <a:bodyPr wrap="square" rtlCol="0">
            <a:spAutoFit/>
          </a:bodyPr>
          <a:lstStyle/>
          <a:p>
            <a:pPr>
              <a:tabLst>
                <a:tab pos="361950" algn="l"/>
              </a:tabLst>
            </a:pPr>
            <a:r>
              <a:rPr lang="en-NZ" sz="1200" dirty="0" smtClean="0">
                <a:latin typeface="Adobe Heiti Std R" pitchFamily="34" charset="-128"/>
                <a:ea typeface="Adobe Heiti Std R" pitchFamily="34" charset="-128"/>
              </a:rPr>
              <a:t>Q4:	</a:t>
            </a:r>
            <a:r>
              <a:rPr lang="en-US" sz="1200" dirty="0">
                <a:latin typeface="Adobe Heiti Std R" pitchFamily="34" charset="-128"/>
                <a:ea typeface="Adobe Heiti Std R" pitchFamily="34" charset="-128"/>
              </a:rPr>
              <a:t>Why do the Scripture readings in Advent include the readings from the Old Testament prophets</a:t>
            </a:r>
            <a:r>
              <a:rPr lang="en-US" sz="1200" dirty="0" smtClean="0">
                <a:latin typeface="Adobe Heiti Std R" pitchFamily="34" charset="-128"/>
                <a:ea typeface="Adobe Heiti Std R" pitchFamily="34" charset="-128"/>
              </a:rPr>
              <a:t>?</a:t>
            </a:r>
            <a:endParaRPr lang="en-GB" sz="1200" dirty="0">
              <a:latin typeface="Adobe Heiti Std R" pitchFamily="34" charset="-128"/>
              <a:ea typeface="Adobe Heiti Std R" pitchFamily="34" charset="-128"/>
            </a:endParaRPr>
          </a:p>
          <a:p>
            <a:pPr>
              <a:tabLst>
                <a:tab pos="361950" algn="l"/>
              </a:tabLst>
            </a:pPr>
            <a:r>
              <a:rPr lang="en-NZ" sz="1200" dirty="0" smtClean="0">
                <a:latin typeface="Adobe Heiti Std R" pitchFamily="34" charset="-128"/>
                <a:ea typeface="Adobe Heiti Std R" pitchFamily="34" charset="-128"/>
              </a:rPr>
              <a:t>A4:</a:t>
            </a:r>
            <a:r>
              <a:rPr lang="en-NZ" sz="1200" dirty="0">
                <a:latin typeface="Adobe Heiti Std R" pitchFamily="34" charset="-128"/>
                <a:ea typeface="Adobe Heiti Std R" pitchFamily="34" charset="-128"/>
              </a:rPr>
              <a:t>	</a:t>
            </a:r>
            <a:r>
              <a:rPr lang="en-US" sz="1200" dirty="0" smtClean="0">
                <a:latin typeface="Adobe Heiti Std R" pitchFamily="34" charset="-128"/>
                <a:ea typeface="Adobe Heiti Std R" pitchFamily="34" charset="-128"/>
              </a:rPr>
              <a:t>_____________________________________________________________________________________________</a:t>
            </a:r>
            <a:br>
              <a:rPr lang="en-US" sz="1200" dirty="0" smtClean="0">
                <a:latin typeface="Adobe Heiti Std R" pitchFamily="34" charset="-128"/>
                <a:ea typeface="Adobe Heiti Std R" pitchFamily="34" charset="-128"/>
              </a:rPr>
            </a:br>
            <a:r>
              <a:rPr lang="en-US" sz="1200" dirty="0" smtClean="0">
                <a:latin typeface="Adobe Heiti Std R" pitchFamily="34" charset="-128"/>
                <a:ea typeface="Adobe Heiti Std R" pitchFamily="34" charset="-128"/>
              </a:rPr>
              <a:t>	_____________________________________________________________________________________________</a:t>
            </a:r>
            <a:endParaRPr lang="en-US" sz="1200" dirty="0">
              <a:latin typeface="Adobe Heiti Std R" pitchFamily="34" charset="-128"/>
              <a:ea typeface="Adobe Heiti Std R" pitchFamily="34" charset="-128"/>
            </a:endParaRPr>
          </a:p>
        </p:txBody>
      </p:sp>
      <p:sp>
        <p:nvSpPr>
          <p:cNvPr id="14" name="Question 3"/>
          <p:cNvSpPr txBox="1"/>
          <p:nvPr/>
        </p:nvSpPr>
        <p:spPr>
          <a:xfrm>
            <a:off x="103312" y="2517463"/>
            <a:ext cx="8702565" cy="646331"/>
          </a:xfrm>
          <a:prstGeom prst="rect">
            <a:avLst/>
          </a:prstGeom>
          <a:solidFill>
            <a:schemeClr val="bg1">
              <a:lumMod val="75000"/>
              <a:alpha val="10000"/>
            </a:schemeClr>
          </a:solidFill>
        </p:spPr>
        <p:txBody>
          <a:bodyPr wrap="square" rtlCol="0">
            <a:spAutoFit/>
          </a:bodyPr>
          <a:lstStyle/>
          <a:p>
            <a:pPr>
              <a:tabLst>
                <a:tab pos="361950" algn="l"/>
              </a:tabLst>
            </a:pPr>
            <a:r>
              <a:rPr lang="en-NZ" sz="1200" dirty="0" smtClean="0">
                <a:latin typeface="Adobe Heiti Std R" pitchFamily="34" charset="-128"/>
                <a:ea typeface="Adobe Heiti Std R" pitchFamily="34" charset="-128"/>
              </a:rPr>
              <a:t>Q3:	</a:t>
            </a:r>
            <a:r>
              <a:rPr lang="en-US" sz="1200" dirty="0">
                <a:latin typeface="Adobe Heiti Std R" pitchFamily="34" charset="-128"/>
                <a:ea typeface="Adobe Heiti Std R" pitchFamily="34" charset="-128"/>
              </a:rPr>
              <a:t>Why did the prophets talk to the people about conversion and remind them to change their ways</a:t>
            </a:r>
            <a:r>
              <a:rPr lang="en-US" sz="1200" dirty="0" smtClean="0">
                <a:latin typeface="Adobe Heiti Std R" pitchFamily="34" charset="-128"/>
                <a:ea typeface="Adobe Heiti Std R" pitchFamily="34" charset="-128"/>
              </a:rPr>
              <a:t>?</a:t>
            </a:r>
            <a:endParaRPr lang="en-GB" sz="1200" dirty="0">
              <a:latin typeface="Adobe Heiti Std R" pitchFamily="34" charset="-128"/>
              <a:ea typeface="Adobe Heiti Std R" pitchFamily="34" charset="-128"/>
            </a:endParaRPr>
          </a:p>
          <a:p>
            <a:pPr>
              <a:tabLst>
                <a:tab pos="361950" algn="l"/>
              </a:tabLst>
            </a:pPr>
            <a:r>
              <a:rPr lang="en-NZ" sz="1200" dirty="0" smtClean="0">
                <a:latin typeface="Adobe Heiti Std R" pitchFamily="34" charset="-128"/>
                <a:ea typeface="Adobe Heiti Std R" pitchFamily="34" charset="-128"/>
              </a:rPr>
              <a:t>A3:	</a:t>
            </a:r>
            <a:r>
              <a:rPr lang="en-US" sz="1200" dirty="0" smtClean="0">
                <a:latin typeface="Adobe Heiti Std R" pitchFamily="34" charset="-128"/>
                <a:ea typeface="Adobe Heiti Std R" pitchFamily="34" charset="-128"/>
              </a:rPr>
              <a:t>_____________________________________________________________________________________________</a:t>
            </a:r>
            <a:br>
              <a:rPr lang="en-US" sz="1200" dirty="0" smtClean="0">
                <a:latin typeface="Adobe Heiti Std R" pitchFamily="34" charset="-128"/>
                <a:ea typeface="Adobe Heiti Std R" pitchFamily="34" charset="-128"/>
              </a:rPr>
            </a:br>
            <a:r>
              <a:rPr lang="en-US" sz="1200" dirty="0" smtClean="0">
                <a:latin typeface="Adobe Heiti Std R" pitchFamily="34" charset="-128"/>
                <a:ea typeface="Adobe Heiti Std R" pitchFamily="34" charset="-128"/>
              </a:rPr>
              <a:t>	_____________________________________________________________________________________________</a:t>
            </a:r>
            <a:endParaRPr lang="en-GB" sz="1200" dirty="0">
              <a:latin typeface="Adobe Heiti Std R" pitchFamily="34" charset="-128"/>
              <a:ea typeface="Adobe Heiti Std R" pitchFamily="34" charset="-128"/>
            </a:endParaRPr>
          </a:p>
        </p:txBody>
      </p:sp>
      <p:pic>
        <p:nvPicPr>
          <p:cNvPr id="1026" name="Picture: righ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535322" y="858321"/>
            <a:ext cx="2501174" cy="87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ubtiitle"/>
          <p:cNvSpPr txBox="1"/>
          <p:nvPr/>
        </p:nvSpPr>
        <p:spPr>
          <a:xfrm>
            <a:off x="626418" y="1131590"/>
            <a:ext cx="3384376" cy="369332"/>
          </a:xfrm>
          <a:prstGeom prst="rect">
            <a:avLst/>
          </a:prstGeom>
          <a:noFill/>
        </p:spPr>
        <p:txBody>
          <a:bodyPr wrap="square" rtlCol="0">
            <a:spAutoFit/>
          </a:bodyPr>
          <a:lstStyle/>
          <a:p>
            <a:r>
              <a:rPr lang="en-US" dirty="0">
                <a:solidFill>
                  <a:schemeClr val="bg1"/>
                </a:solidFill>
                <a:latin typeface="Adobe Fan Heiti Std B" pitchFamily="34" charset="-128"/>
                <a:ea typeface="Adobe Fan Heiti Std B" pitchFamily="34" charset="-128"/>
              </a:rPr>
              <a:t>Write a question or an </a:t>
            </a:r>
            <a:r>
              <a:rPr lang="en-US" dirty="0" smtClean="0">
                <a:solidFill>
                  <a:schemeClr val="bg1"/>
                </a:solidFill>
                <a:latin typeface="Adobe Fan Heiti Std B" pitchFamily="34" charset="-128"/>
                <a:ea typeface="Adobe Fan Heiti Std B" pitchFamily="34" charset="-128"/>
              </a:rPr>
              <a:t>answer</a:t>
            </a:r>
            <a:endParaRPr lang="en-GB" dirty="0">
              <a:solidFill>
                <a:schemeClr val="bg1"/>
              </a:solidFill>
              <a:latin typeface="Adobe Fan Heiti Std B" pitchFamily="34" charset="-128"/>
              <a:ea typeface="Adobe Fan Heiti Std B" pitchFamily="34" charset="-128"/>
            </a:endParaRPr>
          </a:p>
        </p:txBody>
      </p:sp>
      <p:sp>
        <p:nvSpPr>
          <p:cNvPr id="4" name="Title"/>
          <p:cNvSpPr txBox="1">
            <a:spLocks/>
          </p:cNvSpPr>
          <p:nvPr/>
        </p:nvSpPr>
        <p:spPr>
          <a:xfrm>
            <a:off x="0" y="87474"/>
            <a:ext cx="9144000" cy="4680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a:latin typeface="Adobe Heiti Std R" pitchFamily="34" charset="-128"/>
                <a:ea typeface="Adobe Heiti Std R" pitchFamily="34" charset="-128"/>
              </a:rPr>
              <a:t>The prophets of the Old Testament called the people to conversion </a:t>
            </a:r>
            <a:r>
              <a:rPr lang="en-US" sz="1600" dirty="0" smtClean="0">
                <a:latin typeface="Adobe Heiti Std R" pitchFamily="34" charset="-128"/>
                <a:ea typeface="Adobe Heiti Std R" pitchFamily="34" charset="-128"/>
              </a:rPr>
              <a:t>and to </a:t>
            </a:r>
            <a:r>
              <a:rPr lang="en-US" sz="1600" dirty="0">
                <a:latin typeface="Adobe Heiti Std R" pitchFamily="34" charset="-128"/>
                <a:ea typeface="Adobe Heiti Std R" pitchFamily="34" charset="-128"/>
              </a:rPr>
              <a:t>prepare for the coming of the </a:t>
            </a:r>
            <a:r>
              <a:rPr lang="en-US" sz="1600" dirty="0" smtClean="0">
                <a:latin typeface="Adobe Heiti Std R" pitchFamily="34" charset="-128"/>
                <a:ea typeface="Adobe Heiti Std R" pitchFamily="34" charset="-128"/>
              </a:rPr>
              <a:t>fullness of </a:t>
            </a:r>
            <a:r>
              <a:rPr lang="en-US" sz="1600" dirty="0">
                <a:latin typeface="Adobe Heiti Std R" pitchFamily="34" charset="-128"/>
                <a:ea typeface="Adobe Heiti Std R" pitchFamily="34" charset="-128"/>
              </a:rPr>
              <a:t>God</a:t>
            </a:r>
            <a:r>
              <a:rPr lang="en-US" sz="1600" spc="-2000" dirty="0">
                <a:latin typeface="Adobe Heiti Std R" pitchFamily="34" charset="-128"/>
                <a:ea typeface="Adobe Heiti Std R" pitchFamily="34" charset="-128"/>
              </a:rPr>
              <a:t>’</a:t>
            </a:r>
            <a:r>
              <a:rPr lang="en-US" sz="1600" dirty="0">
                <a:latin typeface="Adobe Heiti Std R" pitchFamily="34" charset="-128"/>
                <a:ea typeface="Adobe Heiti Std R" pitchFamily="34" charset="-128"/>
              </a:rPr>
              <a:t>s K</a:t>
            </a:r>
            <a:r>
              <a:rPr lang="en-US" sz="1600" dirty="0" smtClean="0">
                <a:latin typeface="Adobe Heiti Std R" pitchFamily="34" charset="-128"/>
                <a:ea typeface="Adobe Heiti Std R" pitchFamily="34" charset="-128"/>
              </a:rPr>
              <a:t>ingdom </a:t>
            </a:r>
            <a:r>
              <a:rPr lang="en-US" sz="1600" dirty="0" err="1" smtClean="0">
                <a:latin typeface="Adobe Heiti Std R" pitchFamily="34" charset="-128"/>
                <a:ea typeface="Adobe Heiti Std R" pitchFamily="34" charset="-128"/>
              </a:rPr>
              <a:t>Te</a:t>
            </a:r>
            <a:r>
              <a:rPr lang="en-US" sz="1600" dirty="0" smtClean="0">
                <a:latin typeface="Adobe Heiti Std R" pitchFamily="34" charset="-128"/>
                <a:ea typeface="Adobe Heiti Std R" pitchFamily="34" charset="-128"/>
              </a:rPr>
              <a:t> </a:t>
            </a:r>
            <a:r>
              <a:rPr lang="en-US" sz="1600" dirty="0" err="1">
                <a:latin typeface="Adobe Heiti Std R" pitchFamily="34" charset="-128"/>
                <a:ea typeface="Adobe Heiti Std R" pitchFamily="34" charset="-128"/>
              </a:rPr>
              <a:t>Tino</a:t>
            </a:r>
            <a:r>
              <a:rPr lang="en-US" sz="1600" dirty="0">
                <a:latin typeface="Adobe Heiti Std R" pitchFamily="34" charset="-128"/>
                <a:ea typeface="Adobe Heiti Std R" pitchFamily="34" charset="-128"/>
              </a:rPr>
              <a:t> </a:t>
            </a:r>
            <a:r>
              <a:rPr lang="en-US" sz="1600" dirty="0" err="1">
                <a:latin typeface="Adobe Heiti Std R" pitchFamily="34" charset="-128"/>
                <a:ea typeface="Adobe Heiti Std R" pitchFamily="34" charset="-128"/>
              </a:rPr>
              <a:t>Rangatiratanga</a:t>
            </a:r>
            <a:endParaRPr lang="en-GB" sz="1600" dirty="0">
              <a:latin typeface="Adobe Heiti Std R" pitchFamily="34" charset="-128"/>
              <a:ea typeface="Adobe Heiti Std R" pitchFamily="34" charset="-128"/>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S-05</a:t>
            </a:r>
            <a:endParaRPr lang="en-GB" sz="900" b="1" dirty="0">
              <a:latin typeface="Arial" pitchFamily="34" charset="0"/>
              <a:cs typeface="Arial" pitchFamily="34" charset="0"/>
            </a:endParaRPr>
          </a:p>
        </p:txBody>
      </p:sp>
      <p:sp>
        <p:nvSpPr>
          <p:cNvPr id="16"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18"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0"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1" name="Question 2"/>
          <p:cNvSpPr txBox="1"/>
          <p:nvPr/>
        </p:nvSpPr>
        <p:spPr>
          <a:xfrm>
            <a:off x="103312" y="1932248"/>
            <a:ext cx="8702565" cy="646331"/>
          </a:xfrm>
          <a:prstGeom prst="rect">
            <a:avLst/>
          </a:prstGeom>
          <a:solidFill>
            <a:schemeClr val="bg1">
              <a:lumMod val="75000"/>
              <a:alpha val="10000"/>
            </a:schemeClr>
          </a:solidFill>
        </p:spPr>
        <p:txBody>
          <a:bodyPr wrap="square" rtlCol="0">
            <a:spAutoFit/>
          </a:bodyPr>
          <a:lstStyle>
            <a:defPPr>
              <a:defRPr lang="en-US"/>
            </a:defPPr>
            <a:lvl1pPr>
              <a:tabLst>
                <a:tab pos="361950" algn="l"/>
              </a:tabLst>
              <a:defRPr sz="1200">
                <a:latin typeface="Adobe Heiti Std R" pitchFamily="34" charset="-128"/>
                <a:ea typeface="Adobe Heiti Std R" pitchFamily="34" charset="-128"/>
              </a:defRPr>
            </a:lvl1pPr>
          </a:lstStyle>
          <a:p>
            <a:r>
              <a:rPr lang="en-NZ" dirty="0"/>
              <a:t>Q2:	</a:t>
            </a:r>
            <a:r>
              <a:rPr lang="en-NZ" dirty="0" smtClean="0"/>
              <a:t>___________________________________________________________________________________________</a:t>
            </a:r>
            <a:endParaRPr lang="en-GB" dirty="0"/>
          </a:p>
          <a:p>
            <a:pPr marL="361950" indent="-361950"/>
            <a:r>
              <a:rPr lang="en-NZ" dirty="0"/>
              <a:t>A2:	</a:t>
            </a:r>
            <a:r>
              <a:rPr lang="en-US" dirty="0"/>
              <a:t>The messages of the prophets that described God</a:t>
            </a:r>
            <a:r>
              <a:rPr lang="en-US" spc="-1200" dirty="0"/>
              <a:t>’</a:t>
            </a:r>
            <a:r>
              <a:rPr lang="en-US" dirty="0"/>
              <a:t>s kingdom filled the people with hope that they could live in peace, harmony and forgiveness forever with God. </a:t>
            </a:r>
          </a:p>
        </p:txBody>
      </p:sp>
      <p:sp>
        <p:nvSpPr>
          <p:cNvPr id="22" name="Question 1"/>
          <p:cNvSpPr txBox="1"/>
          <p:nvPr/>
        </p:nvSpPr>
        <p:spPr>
          <a:xfrm>
            <a:off x="103312" y="1133912"/>
            <a:ext cx="8702565" cy="861774"/>
          </a:xfrm>
          <a:prstGeom prst="rect">
            <a:avLst/>
          </a:prstGeom>
          <a:solidFill>
            <a:schemeClr val="bg1">
              <a:lumMod val="75000"/>
              <a:alpha val="10000"/>
            </a:schemeClr>
          </a:solidFill>
        </p:spPr>
        <p:txBody>
          <a:bodyPr wrap="square" rtlCol="0">
            <a:spAutoFit/>
          </a:bodyPr>
          <a:lstStyle>
            <a:defPPr>
              <a:defRPr lang="en-US"/>
            </a:defPPr>
            <a:lvl1pPr>
              <a:tabLst>
                <a:tab pos="361950" algn="l"/>
              </a:tabLst>
              <a:defRPr sz="1200">
                <a:latin typeface="Adobe Heiti Std R" pitchFamily="34" charset="-128"/>
                <a:ea typeface="Adobe Heiti Std R" pitchFamily="34" charset="-128"/>
              </a:defRPr>
            </a:lvl1pPr>
          </a:lstStyle>
          <a:p>
            <a:pPr marL="361950" indent="-361950"/>
            <a:r>
              <a:rPr lang="en-NZ" dirty="0"/>
              <a:t>Q1:	</a:t>
            </a:r>
            <a:r>
              <a:rPr lang="en-NZ" dirty="0" smtClean="0"/>
              <a:t>____________________________________________________________________</a:t>
            </a:r>
            <a:endParaRPr lang="en-GB" dirty="0"/>
          </a:p>
          <a:p>
            <a:pPr marL="361950" indent="-361950"/>
            <a:r>
              <a:rPr lang="en-NZ" dirty="0"/>
              <a:t>A1:	</a:t>
            </a:r>
            <a:r>
              <a:rPr lang="en-US" dirty="0"/>
              <a:t>The Old Testament prophets preached to the people that Christ would come again </a:t>
            </a:r>
            <a:r>
              <a:rPr lang="en-US" dirty="0" smtClean="0"/>
              <a:t>to</a:t>
            </a:r>
            <a:br>
              <a:rPr lang="en-US" dirty="0" smtClean="0"/>
            </a:br>
            <a:r>
              <a:rPr lang="en-US" dirty="0" smtClean="0"/>
              <a:t>bring </a:t>
            </a:r>
            <a:r>
              <a:rPr lang="en-US" dirty="0"/>
              <a:t>God</a:t>
            </a:r>
            <a:r>
              <a:rPr lang="en-US" spc="-1200" dirty="0"/>
              <a:t>’</a:t>
            </a:r>
            <a:r>
              <a:rPr lang="en-US" dirty="0"/>
              <a:t>s kingdom that he started to completion, but as it was not known when </a:t>
            </a:r>
            <a:r>
              <a:rPr lang="en-US" dirty="0" smtClean="0"/>
              <a:t>this</a:t>
            </a:r>
            <a:br>
              <a:rPr lang="en-US" dirty="0" smtClean="0"/>
            </a:br>
            <a:r>
              <a:rPr lang="en-US" dirty="0" smtClean="0"/>
              <a:t>would </a:t>
            </a:r>
            <a:r>
              <a:rPr lang="en-US" dirty="0"/>
              <a:t>happen, the people needed to stay alert, turn away from sin and be ready for Christ to come.</a:t>
            </a:r>
            <a:endParaRPr lang="en-GB" dirty="0"/>
          </a:p>
        </p:txBody>
      </p:sp>
      <p:sp>
        <p:nvSpPr>
          <p:cNvPr id="23" name="Name field"/>
          <p:cNvSpPr txBox="1"/>
          <p:nvPr/>
        </p:nvSpPr>
        <p:spPr>
          <a:xfrm>
            <a:off x="4455024" y="577012"/>
            <a:ext cx="3024336" cy="338554"/>
          </a:xfrm>
          <a:prstGeom prst="rect">
            <a:avLst/>
          </a:prstGeom>
          <a:noFill/>
        </p:spPr>
        <p:txBody>
          <a:bodyPr wrap="square" rtlCol="0">
            <a:spAutoFit/>
          </a:bodyPr>
          <a:lstStyle/>
          <a:p>
            <a:r>
              <a:rPr lang="en-NZ" sz="1600" dirty="0" smtClean="0"/>
              <a:t>Name____________________</a:t>
            </a:r>
            <a:endParaRPr lang="en-GB" sz="1600" dirty="0"/>
          </a:p>
        </p:txBody>
      </p:sp>
      <p:sp>
        <p:nvSpPr>
          <p:cNvPr id="24" name="Date field"/>
          <p:cNvSpPr txBox="1"/>
          <p:nvPr/>
        </p:nvSpPr>
        <p:spPr>
          <a:xfrm>
            <a:off x="7514912" y="575088"/>
            <a:ext cx="1597784" cy="338554"/>
          </a:xfrm>
          <a:prstGeom prst="rect">
            <a:avLst/>
          </a:prstGeom>
          <a:noFill/>
        </p:spPr>
        <p:txBody>
          <a:bodyPr wrap="square" rtlCol="0">
            <a:spAutoFit/>
          </a:bodyPr>
          <a:lstStyle/>
          <a:p>
            <a:r>
              <a:rPr lang="en-NZ" sz="1600" dirty="0" smtClean="0"/>
              <a:t>Date__________</a:t>
            </a:r>
            <a:endParaRPr lang="en-GB" sz="1600" dirty="0"/>
          </a:p>
        </p:txBody>
      </p:sp>
      <p:sp>
        <p:nvSpPr>
          <p:cNvPr id="25" name="Subtile"/>
          <p:cNvSpPr txBox="1"/>
          <p:nvPr/>
        </p:nvSpPr>
        <p:spPr>
          <a:xfrm>
            <a:off x="539552" y="876771"/>
            <a:ext cx="3384376" cy="307777"/>
          </a:xfrm>
          <a:prstGeom prst="rect">
            <a:avLst/>
          </a:prstGeom>
          <a:noFill/>
        </p:spPr>
        <p:txBody>
          <a:bodyPr wrap="square" rtlCol="0">
            <a:spAutoFit/>
          </a:bodyPr>
          <a:lstStyle/>
          <a:p>
            <a:r>
              <a:rPr lang="en-US" sz="1400" dirty="0">
                <a:latin typeface="Adobe Fan Heiti Std B" pitchFamily="34" charset="-128"/>
                <a:ea typeface="Adobe Fan Heiti Std B" pitchFamily="34" charset="-128"/>
              </a:rPr>
              <a:t>Write a question or an </a:t>
            </a:r>
            <a:r>
              <a:rPr lang="en-US" sz="1400" dirty="0" smtClean="0">
                <a:latin typeface="Adobe Fan Heiti Std B" pitchFamily="34" charset="-128"/>
                <a:ea typeface="Adobe Fan Heiti Std B" pitchFamily="34" charset="-128"/>
              </a:rPr>
              <a:t>answer</a:t>
            </a:r>
            <a:endParaRPr lang="en-GB" sz="1400" dirty="0">
              <a:latin typeface="Adobe Fan Heiti Std B" pitchFamily="34" charset="-128"/>
              <a:ea typeface="Adobe Fan Heiti Std B" pitchFamily="34" charset="-128"/>
            </a:endParaRPr>
          </a:p>
        </p:txBody>
      </p:sp>
    </p:spTree>
    <p:extLst>
      <p:ext uri="{BB962C8B-B14F-4D97-AF65-F5344CB8AC3E}">
        <p14:creationId xmlns:p14="http://schemas.microsoft.com/office/powerpoint/2010/main" val="4194336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0" name="Bible ref 4"/>
          <p:cNvSpPr txBox="1"/>
          <p:nvPr/>
        </p:nvSpPr>
        <p:spPr>
          <a:xfrm>
            <a:off x="1867695" y="4682408"/>
            <a:ext cx="816249" cy="276999"/>
          </a:xfrm>
          <a:prstGeom prst="rect">
            <a:avLst/>
          </a:prstGeom>
          <a:noFill/>
        </p:spPr>
        <p:txBody>
          <a:bodyPr wrap="none" rtlCol="0">
            <a:spAutoFit/>
          </a:bodyPr>
          <a:lstStyle/>
          <a:p>
            <a:r>
              <a:rPr lang="en-NZ" sz="1200" b="1" i="1" dirty="0">
                <a:latin typeface="Adobe Fan Heiti Std B" pitchFamily="34" charset="-128"/>
                <a:ea typeface="Adobe Fan Heiti Std B" pitchFamily="34" charset="-128"/>
              </a:rPr>
              <a:t>Acts 1:11</a:t>
            </a:r>
            <a:endParaRPr lang="en-GB" sz="1100" b="1" i="1" dirty="0">
              <a:latin typeface="Adobe Fan Heiti Std B" pitchFamily="34" charset="-128"/>
              <a:ea typeface="Adobe Fan Heiti Std B" pitchFamily="34" charset="-128"/>
            </a:endParaRPr>
          </a:p>
        </p:txBody>
      </p:sp>
      <p:pic>
        <p:nvPicPr>
          <p:cNvPr id="3075"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45" t="1332" r="1512"/>
          <a:stretch/>
        </p:blipFill>
        <p:spPr bwMode="auto">
          <a:xfrm>
            <a:off x="179512" y="3579862"/>
            <a:ext cx="83426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Quote 4"/>
          <p:cNvSpPr txBox="1"/>
          <p:nvPr/>
        </p:nvSpPr>
        <p:spPr>
          <a:xfrm>
            <a:off x="179512" y="3533061"/>
            <a:ext cx="2975308" cy="1384995"/>
          </a:xfrm>
          <a:prstGeom prst="rect">
            <a:avLst/>
          </a:prstGeom>
          <a:noFill/>
        </p:spPr>
        <p:txBody>
          <a:bodyPr wrap="square" rtlCol="0">
            <a:spAutoFit/>
          </a:bodyPr>
          <a:lstStyle/>
          <a:p>
            <a:pPr>
              <a:tabLst>
                <a:tab pos="809625" algn="l"/>
              </a:tabLst>
            </a:pPr>
            <a:r>
              <a:rPr lang="en-US" sz="1200" b="1" dirty="0" smtClean="0">
                <a:latin typeface="Adobe Fan Heiti Std B" pitchFamily="34" charset="-128"/>
                <a:ea typeface="Adobe Fan Heiti Std B" pitchFamily="34" charset="-128"/>
              </a:rPr>
              <a:t>	They said, “Men of Galilee</a:t>
            </a:r>
            <a:r>
              <a:rPr lang="en-US" sz="1200" b="1" dirty="0">
                <a:latin typeface="Adobe Fan Heiti Std B" pitchFamily="34" charset="-128"/>
                <a:ea typeface="Adobe Fan Heiti Std B" pitchFamily="34" charset="-128"/>
              </a:rPr>
              <a:t>, </a:t>
            </a:r>
            <a:r>
              <a:rPr lang="en-US" sz="1200" b="1" dirty="0" smtClean="0">
                <a:latin typeface="Adobe Fan Heiti Std B" pitchFamily="34" charset="-128"/>
                <a:ea typeface="Adobe Fan Heiti Std B" pitchFamily="34" charset="-128"/>
              </a:rPr>
              <a:t>	why </a:t>
            </a:r>
            <a:r>
              <a:rPr lang="en-US" sz="1200" b="1" dirty="0">
                <a:latin typeface="Adobe Fan Heiti Std B" pitchFamily="34" charset="-128"/>
                <a:ea typeface="Adobe Fan Heiti Std B" pitchFamily="34" charset="-128"/>
              </a:rPr>
              <a:t>do you stand </a:t>
            </a:r>
            <a:r>
              <a:rPr lang="en-US" sz="1200" b="1" dirty="0" smtClean="0">
                <a:latin typeface="Adobe Fan Heiti Std B" pitchFamily="34" charset="-128"/>
                <a:ea typeface="Adobe Fan Heiti Std B" pitchFamily="34" charset="-128"/>
              </a:rPr>
              <a:t>looking 	up toward heaven</a:t>
            </a:r>
            <a:r>
              <a:rPr lang="en-US" sz="1200" b="1" dirty="0">
                <a:latin typeface="Adobe Fan Heiti Std B" pitchFamily="34" charset="-128"/>
                <a:ea typeface="Adobe Fan Heiti Std B" pitchFamily="34" charset="-128"/>
              </a:rPr>
              <a:t>?  This </a:t>
            </a:r>
            <a:r>
              <a:rPr lang="en-US" sz="1200" b="1" dirty="0" smtClean="0">
                <a:latin typeface="Adobe Fan Heiti Std B" pitchFamily="34" charset="-128"/>
                <a:ea typeface="Adobe Fan Heiti Std B" pitchFamily="34" charset="-128"/>
              </a:rPr>
              <a:t>	Jesus, </a:t>
            </a:r>
            <a:r>
              <a:rPr lang="en-US" sz="1200" b="1" dirty="0">
                <a:latin typeface="Adobe Fan Heiti Std B" pitchFamily="34" charset="-128"/>
                <a:ea typeface="Adobe Fan Heiti Std B" pitchFamily="34" charset="-128"/>
              </a:rPr>
              <a:t>who </a:t>
            </a:r>
            <a:r>
              <a:rPr lang="en-US" sz="1200" b="1" dirty="0" smtClean="0">
                <a:latin typeface="Adobe Fan Heiti Std B" pitchFamily="34" charset="-128"/>
                <a:ea typeface="Adobe Fan Heiti Std B" pitchFamily="34" charset="-128"/>
              </a:rPr>
              <a:t>has </a:t>
            </a:r>
            <a:r>
              <a:rPr lang="en-US" sz="1200" b="1" dirty="0">
                <a:latin typeface="Adobe Fan Heiti Std B" pitchFamily="34" charset="-128"/>
                <a:ea typeface="Adobe Fan Heiti Std B" pitchFamily="34" charset="-128"/>
              </a:rPr>
              <a:t>been taken </a:t>
            </a:r>
            <a:r>
              <a:rPr lang="en-US" sz="1200" b="1" dirty="0" smtClean="0">
                <a:latin typeface="Adobe Fan Heiti Std B" pitchFamily="34" charset="-128"/>
                <a:ea typeface="Adobe Fan Heiti Std B" pitchFamily="34" charset="-128"/>
              </a:rPr>
              <a:t>	up </a:t>
            </a:r>
            <a:r>
              <a:rPr lang="en-US" sz="1200" b="1" dirty="0">
                <a:latin typeface="Adobe Fan Heiti Std B" pitchFamily="34" charset="-128"/>
                <a:ea typeface="Adobe Fan Heiti Std B" pitchFamily="34" charset="-128"/>
              </a:rPr>
              <a:t>from </a:t>
            </a:r>
            <a:r>
              <a:rPr lang="en-US" sz="1200" b="1" dirty="0" smtClean="0">
                <a:latin typeface="Adobe Fan Heiti Std B" pitchFamily="34" charset="-128"/>
                <a:ea typeface="Adobe Fan Heiti Std B" pitchFamily="34" charset="-128"/>
              </a:rPr>
              <a:t>you </a:t>
            </a:r>
            <a:r>
              <a:rPr lang="en-US" sz="1200" b="1" dirty="0">
                <a:latin typeface="Adobe Fan Heiti Std B" pitchFamily="34" charset="-128"/>
                <a:ea typeface="Adobe Fan Heiti Std B" pitchFamily="34" charset="-128"/>
              </a:rPr>
              <a:t>into heaven, will </a:t>
            </a:r>
            <a:r>
              <a:rPr lang="en-US" sz="1200" b="1" dirty="0" smtClean="0">
                <a:latin typeface="Adobe Fan Heiti Std B" pitchFamily="34" charset="-128"/>
                <a:ea typeface="Adobe Fan Heiti Std B" pitchFamily="34" charset="-128"/>
              </a:rPr>
              <a:t>come </a:t>
            </a:r>
            <a:r>
              <a:rPr lang="en-US" sz="1200" b="1" dirty="0">
                <a:latin typeface="Adobe Fan Heiti Std B" pitchFamily="34" charset="-128"/>
                <a:ea typeface="Adobe Fan Heiti Std B" pitchFamily="34" charset="-128"/>
              </a:rPr>
              <a:t>in the same way as </a:t>
            </a:r>
            <a:r>
              <a:rPr lang="en-US" sz="1200" b="1" dirty="0" smtClean="0">
                <a:latin typeface="Adobe Fan Heiti Std B" pitchFamily="34" charset="-128"/>
                <a:ea typeface="Adobe Fan Heiti Std B" pitchFamily="34" charset="-128"/>
              </a:rPr>
              <a:t>you </a:t>
            </a:r>
            <a:r>
              <a:rPr lang="en-US" sz="1200" b="1" dirty="0">
                <a:latin typeface="Adobe Fan Heiti Std B" pitchFamily="34" charset="-128"/>
                <a:ea typeface="Adobe Fan Heiti Std B" pitchFamily="34" charset="-128"/>
              </a:rPr>
              <a:t>saw him go into </a:t>
            </a:r>
            <a:r>
              <a:rPr lang="en-US" sz="1200" b="1" dirty="0" smtClean="0">
                <a:latin typeface="Adobe Fan Heiti Std B" pitchFamily="34" charset="-128"/>
                <a:ea typeface="Adobe Fan Heiti Std B" pitchFamily="34" charset="-128"/>
              </a:rPr>
              <a:t>heaven</a:t>
            </a:r>
            <a:r>
              <a:rPr lang="en-US" sz="1200" b="1" dirty="0">
                <a:latin typeface="Adobe Fan Heiti Std B" pitchFamily="34" charset="-128"/>
                <a:ea typeface="Adobe Fan Heiti Std B" pitchFamily="34" charset="-128"/>
              </a:rPr>
              <a:t>.”</a:t>
            </a:r>
            <a:endParaRPr lang="en-GB" sz="1200" dirty="0">
              <a:latin typeface="Adobe Fan Heiti Std B" pitchFamily="34" charset="-128"/>
              <a:ea typeface="Adobe Fan Heiti Std B" pitchFamily="34" charset="-128"/>
            </a:endParaRPr>
          </a:p>
        </p:txBody>
      </p:sp>
      <p:sp>
        <p:nvSpPr>
          <p:cNvPr id="18" name="Quote ref 4"/>
          <p:cNvSpPr txBox="1"/>
          <p:nvPr/>
        </p:nvSpPr>
        <p:spPr>
          <a:xfrm>
            <a:off x="69405" y="3201933"/>
            <a:ext cx="3085415" cy="430887"/>
          </a:xfrm>
          <a:prstGeom prst="rect">
            <a:avLst/>
          </a:prstGeom>
          <a:noFill/>
        </p:spPr>
        <p:txBody>
          <a:bodyPr wrap="square" rtlCol="0">
            <a:spAutoFit/>
          </a:bodyPr>
          <a:lstStyle/>
          <a:p>
            <a:r>
              <a:rPr lang="en-US" sz="1100" b="1" i="1" dirty="0">
                <a:latin typeface="Adobe Fan Heiti Std B" pitchFamily="34" charset="-128"/>
                <a:ea typeface="Adobe Fan Heiti Std B" pitchFamily="34" charset="-128"/>
              </a:rPr>
              <a:t>St Luke writes in Acts at the end </a:t>
            </a:r>
            <a:r>
              <a:rPr lang="en-US" sz="1100" b="1" i="1" dirty="0" smtClean="0">
                <a:latin typeface="Adobe Fan Heiti Std B" pitchFamily="34" charset="-128"/>
                <a:ea typeface="Adobe Fan Heiti Std B" pitchFamily="34" charset="-128"/>
              </a:rPr>
              <a:t>of the </a:t>
            </a:r>
            <a:r>
              <a:rPr lang="en-US" sz="1100" b="1" i="1" dirty="0">
                <a:latin typeface="Adobe Fan Heiti Std B" pitchFamily="34" charset="-128"/>
                <a:ea typeface="Adobe Fan Heiti Std B" pitchFamily="34" charset="-128"/>
              </a:rPr>
              <a:t>story of the Ascension</a:t>
            </a:r>
            <a:endParaRPr lang="en-GB" sz="1100" b="1" i="1" dirty="0">
              <a:latin typeface="Adobe Fan Heiti Std B" pitchFamily="34" charset="-128"/>
              <a:ea typeface="Adobe Fan Heiti Std B" pitchFamily="34" charset="-128"/>
            </a:endParaRPr>
          </a:p>
        </p:txBody>
      </p:sp>
      <p:sp>
        <p:nvSpPr>
          <p:cNvPr id="15" name="Bible ref 3"/>
          <p:cNvSpPr txBox="1"/>
          <p:nvPr/>
        </p:nvSpPr>
        <p:spPr>
          <a:xfrm>
            <a:off x="7904559" y="3014831"/>
            <a:ext cx="1173719" cy="276999"/>
          </a:xfrm>
          <a:prstGeom prst="rect">
            <a:avLst/>
          </a:prstGeom>
          <a:noFill/>
        </p:spPr>
        <p:txBody>
          <a:bodyPr wrap="none" rtlCol="0">
            <a:spAutoFit/>
          </a:bodyPr>
          <a:lstStyle/>
          <a:p>
            <a:r>
              <a:rPr lang="en-NZ" sz="1200" b="1" i="1" dirty="0">
                <a:latin typeface="Adobe Fan Heiti Std B" pitchFamily="34" charset="-128"/>
                <a:ea typeface="Adobe Fan Heiti Std B" pitchFamily="34" charset="-128"/>
              </a:rPr>
              <a:t>Revelation 1:7</a:t>
            </a:r>
            <a:endParaRPr lang="en-GB" sz="1100" b="1" i="1" dirty="0">
              <a:latin typeface="Adobe Fan Heiti Std B" pitchFamily="34" charset="-128"/>
              <a:ea typeface="Adobe Fan Heiti Std B" pitchFamily="34" charset="-128"/>
            </a:endParaRPr>
          </a:p>
        </p:txBody>
      </p:sp>
      <p:pic>
        <p:nvPicPr>
          <p:cNvPr id="3074"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372200" y="1289026"/>
            <a:ext cx="1133078" cy="1426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Quote 3"/>
          <p:cNvSpPr txBox="1"/>
          <p:nvPr/>
        </p:nvSpPr>
        <p:spPr>
          <a:xfrm>
            <a:off x="7524328" y="1169080"/>
            <a:ext cx="1553950" cy="1938992"/>
          </a:xfrm>
          <a:prstGeom prst="rect">
            <a:avLst/>
          </a:prstGeom>
          <a:noFill/>
        </p:spPr>
        <p:txBody>
          <a:bodyPr wrap="square" rtlCol="0">
            <a:spAutoFit/>
          </a:bodyPr>
          <a:lstStyle/>
          <a:p>
            <a:r>
              <a:rPr lang="en-US" sz="1200" b="1" dirty="0" smtClean="0">
                <a:latin typeface="Adobe Fan Heiti Std B" pitchFamily="34" charset="-128"/>
                <a:ea typeface="Adobe Fan Heiti Std B" pitchFamily="34" charset="-128"/>
              </a:rPr>
              <a:t>”</a:t>
            </a:r>
            <a:r>
              <a:rPr lang="en-US" sz="1200" b="1" dirty="0">
                <a:latin typeface="Adobe Fan Heiti Std B" pitchFamily="34" charset="-128"/>
                <a:ea typeface="Adobe Fan Heiti Std B" pitchFamily="34" charset="-128"/>
              </a:rPr>
              <a:t>Behold, he </a:t>
            </a:r>
            <a:r>
              <a:rPr lang="en-US" sz="1200" b="1" dirty="0" smtClean="0">
                <a:latin typeface="Adobe Fan Heiti Std B" pitchFamily="34" charset="-128"/>
                <a:ea typeface="Adobe Fan Heiti Std B" pitchFamily="34" charset="-128"/>
              </a:rPr>
              <a:t>is coming with </a:t>
            </a:r>
            <a:r>
              <a:rPr lang="en-US" sz="1200" b="1" dirty="0">
                <a:latin typeface="Adobe Fan Heiti Std B" pitchFamily="34" charset="-128"/>
                <a:ea typeface="Adobe Fan Heiti Std B" pitchFamily="34" charset="-128"/>
              </a:rPr>
              <a:t>the </a:t>
            </a:r>
            <a:r>
              <a:rPr lang="en-US" sz="1200" b="1" dirty="0" smtClean="0">
                <a:latin typeface="Adobe Fan Heiti Std B" pitchFamily="34" charset="-128"/>
                <a:ea typeface="Adobe Fan Heiti Std B" pitchFamily="34" charset="-128"/>
              </a:rPr>
              <a:t>clouds </a:t>
            </a:r>
            <a:r>
              <a:rPr lang="en-US" sz="1200" b="1" dirty="0">
                <a:latin typeface="Adobe Fan Heiti Std B" pitchFamily="34" charset="-128"/>
                <a:ea typeface="Adobe Fan Heiti Std B" pitchFamily="34" charset="-128"/>
              </a:rPr>
              <a:t>and </a:t>
            </a:r>
            <a:r>
              <a:rPr lang="en-US" sz="1200" b="1" dirty="0" smtClean="0">
                <a:latin typeface="Adobe Fan Heiti Std B" pitchFamily="34" charset="-128"/>
                <a:ea typeface="Adobe Fan Heiti Std B" pitchFamily="34" charset="-128"/>
              </a:rPr>
              <a:t>every </a:t>
            </a:r>
            <a:r>
              <a:rPr lang="en-US" sz="1200" b="1" dirty="0">
                <a:latin typeface="Adobe Fan Heiti Std B" pitchFamily="34" charset="-128"/>
                <a:ea typeface="Adobe Fan Heiti Std B" pitchFamily="34" charset="-128"/>
              </a:rPr>
              <a:t>eye will see him, </a:t>
            </a:r>
            <a:r>
              <a:rPr lang="en-US" sz="1200" b="1" dirty="0" smtClean="0">
                <a:latin typeface="Adobe Fan Heiti Std B" pitchFamily="34" charset="-128"/>
                <a:ea typeface="Adobe Fan Heiti Std B" pitchFamily="34" charset="-128"/>
              </a:rPr>
              <a:t>everyone </a:t>
            </a:r>
            <a:r>
              <a:rPr lang="en-US" sz="1200" b="1" dirty="0">
                <a:latin typeface="Adobe Fan Heiti Std B" pitchFamily="34" charset="-128"/>
                <a:ea typeface="Adobe Fan Heiti Std B" pitchFamily="34" charset="-128"/>
              </a:rPr>
              <a:t>who pierced </a:t>
            </a:r>
            <a:r>
              <a:rPr lang="en-US" sz="1200" b="1" dirty="0" smtClean="0">
                <a:latin typeface="Adobe Fan Heiti Std B" pitchFamily="34" charset="-128"/>
                <a:ea typeface="Adobe Fan Heiti Std B" pitchFamily="34" charset="-128"/>
              </a:rPr>
              <a:t>him</a:t>
            </a:r>
            <a:r>
              <a:rPr lang="en-US" sz="1200" b="1" dirty="0">
                <a:latin typeface="Adobe Fan Heiti Std B" pitchFamily="34" charset="-128"/>
                <a:ea typeface="Adobe Fan Heiti Std B" pitchFamily="34" charset="-128"/>
              </a:rPr>
              <a:t>; and all tribes of </a:t>
            </a:r>
            <a:r>
              <a:rPr lang="en-US" sz="1200" b="1" dirty="0" smtClean="0">
                <a:latin typeface="Adobe Fan Heiti Std B" pitchFamily="34" charset="-128"/>
                <a:ea typeface="Adobe Fan Heiti Std B" pitchFamily="34" charset="-128"/>
              </a:rPr>
              <a:t>the </a:t>
            </a:r>
            <a:r>
              <a:rPr lang="en-US" sz="1200" b="1" dirty="0">
                <a:latin typeface="Adobe Fan Heiti Std B" pitchFamily="34" charset="-128"/>
                <a:ea typeface="Adobe Fan Heiti Std B" pitchFamily="34" charset="-128"/>
              </a:rPr>
              <a:t>earth will wail on </a:t>
            </a:r>
            <a:r>
              <a:rPr lang="en-US" sz="1200" b="1" dirty="0" smtClean="0">
                <a:latin typeface="Adobe Fan Heiti Std B" pitchFamily="34" charset="-128"/>
                <a:ea typeface="Adobe Fan Heiti Std B" pitchFamily="34" charset="-128"/>
              </a:rPr>
              <a:t>account </a:t>
            </a:r>
            <a:r>
              <a:rPr lang="en-US" sz="1200" b="1" dirty="0">
                <a:latin typeface="Adobe Fan Heiti Std B" pitchFamily="34" charset="-128"/>
                <a:ea typeface="Adobe Fan Heiti Std B" pitchFamily="34" charset="-128"/>
              </a:rPr>
              <a:t>of him. So it is </a:t>
            </a:r>
            <a:r>
              <a:rPr lang="en-US" sz="1200" b="1" dirty="0" smtClean="0">
                <a:latin typeface="Adobe Fan Heiti Std B" pitchFamily="34" charset="-128"/>
                <a:ea typeface="Adobe Fan Heiti Std B" pitchFamily="34" charset="-128"/>
              </a:rPr>
              <a:t>to be. Amen</a:t>
            </a:r>
            <a:r>
              <a:rPr lang="en-US" sz="1200" b="1" dirty="0">
                <a:latin typeface="Adobe Fan Heiti Std B" pitchFamily="34" charset="-128"/>
                <a:ea typeface="Adobe Fan Heiti Std B" pitchFamily="34" charset="-128"/>
              </a:rPr>
              <a:t>.”</a:t>
            </a:r>
            <a:endParaRPr lang="en-GB" sz="1200" dirty="0">
              <a:latin typeface="Adobe Fan Heiti Std B" pitchFamily="34" charset="-128"/>
              <a:ea typeface="Adobe Fan Heiti Std B" pitchFamily="34" charset="-128"/>
            </a:endParaRPr>
          </a:p>
        </p:txBody>
      </p:sp>
      <p:sp>
        <p:nvSpPr>
          <p:cNvPr id="14" name="Quote ref 3"/>
          <p:cNvSpPr txBox="1"/>
          <p:nvPr/>
        </p:nvSpPr>
        <p:spPr>
          <a:xfrm>
            <a:off x="6237078" y="892081"/>
            <a:ext cx="2943434" cy="276999"/>
          </a:xfrm>
          <a:prstGeom prst="rect">
            <a:avLst/>
          </a:prstGeom>
          <a:noFill/>
        </p:spPr>
        <p:txBody>
          <a:bodyPr wrap="none" rtlCol="0">
            <a:spAutoFit/>
          </a:bodyPr>
          <a:lstStyle/>
          <a:p>
            <a:r>
              <a:rPr lang="en-US" sz="1200" b="1" i="1" dirty="0">
                <a:latin typeface="Adobe Fan Heiti Std B" pitchFamily="34" charset="-128"/>
                <a:ea typeface="Adobe Fan Heiti Std B" pitchFamily="34" charset="-128"/>
              </a:rPr>
              <a:t>St John writes in the Book of Revelation</a:t>
            </a:r>
            <a:endParaRPr lang="en-GB" sz="1200" i="1" dirty="0">
              <a:latin typeface="Adobe Fan Heiti Std B" pitchFamily="34" charset="-128"/>
              <a:ea typeface="Adobe Fan Heiti Std B" pitchFamily="34" charset="-128"/>
            </a:endParaRPr>
          </a:p>
        </p:txBody>
      </p:sp>
      <p:sp>
        <p:nvSpPr>
          <p:cNvPr id="4" name="Title"/>
          <p:cNvSpPr txBox="1">
            <a:spLocks/>
          </p:cNvSpPr>
          <p:nvPr/>
        </p:nvSpPr>
        <p:spPr>
          <a:xfrm>
            <a:off x="0" y="-1"/>
            <a:ext cx="9144000" cy="4577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300" dirty="0">
                <a:latin typeface="Adobe Heiti Std R" pitchFamily="34" charset="-128"/>
                <a:ea typeface="Adobe Heiti Std R" pitchFamily="34" charset="-128"/>
              </a:rPr>
              <a:t>How the New Testament writers describe Christ</a:t>
            </a:r>
            <a:r>
              <a:rPr lang="en-US" sz="2300" spc="-2000" dirty="0">
                <a:latin typeface="Adobe Heiti Std R" pitchFamily="34" charset="-128"/>
                <a:ea typeface="Adobe Heiti Std R" pitchFamily="34" charset="-128"/>
              </a:rPr>
              <a:t>’</a:t>
            </a:r>
            <a:r>
              <a:rPr lang="en-US" sz="2300" dirty="0">
                <a:latin typeface="Adobe Heiti Std R" pitchFamily="34" charset="-128"/>
                <a:ea typeface="Adobe Heiti Std R" pitchFamily="34" charset="-128"/>
              </a:rPr>
              <a:t>s Second Coming </a:t>
            </a:r>
            <a:endParaRPr lang="en-GB" sz="2300" dirty="0">
              <a:latin typeface="Adobe Heiti Std R" pitchFamily="34" charset="-128"/>
              <a:ea typeface="Adobe Heiti Std R" pitchFamily="34" charset="-128"/>
            </a:endParaRPr>
          </a:p>
        </p:txBody>
      </p:sp>
      <p:sp>
        <p:nvSpPr>
          <p:cNvPr id="17" name="Bible ref 2"/>
          <p:cNvSpPr txBox="1"/>
          <p:nvPr/>
        </p:nvSpPr>
        <p:spPr>
          <a:xfrm>
            <a:off x="4796829" y="3336831"/>
            <a:ext cx="1164101" cy="276999"/>
          </a:xfrm>
          <a:prstGeom prst="rect">
            <a:avLst/>
          </a:prstGeom>
          <a:noFill/>
        </p:spPr>
        <p:txBody>
          <a:bodyPr wrap="none" rtlCol="0">
            <a:spAutoFit/>
          </a:bodyPr>
          <a:lstStyle/>
          <a:p>
            <a:r>
              <a:rPr lang="en-NZ" sz="1200" b="1" i="1" dirty="0">
                <a:latin typeface="Adobe Fan Heiti Std B" pitchFamily="34" charset="-128"/>
                <a:ea typeface="Adobe Fan Heiti Std B" pitchFamily="34" charset="-128"/>
              </a:rPr>
              <a:t>Luke 21:25-28</a:t>
            </a:r>
            <a:endParaRPr lang="en-GB" sz="1100" b="1" i="1" dirty="0">
              <a:latin typeface="Adobe Fan Heiti Std B" pitchFamily="34" charset="-128"/>
              <a:ea typeface="Adobe Fan Heiti Std B" pitchFamily="34" charset="-128"/>
            </a:endParaRPr>
          </a:p>
        </p:txBody>
      </p:sp>
      <p:sp>
        <p:nvSpPr>
          <p:cNvPr id="21" name="Quote 2"/>
          <p:cNvSpPr txBox="1"/>
          <p:nvPr/>
        </p:nvSpPr>
        <p:spPr>
          <a:xfrm>
            <a:off x="3059832" y="1131590"/>
            <a:ext cx="3177246" cy="2292935"/>
          </a:xfrm>
          <a:prstGeom prst="rect">
            <a:avLst/>
          </a:prstGeom>
          <a:noFill/>
        </p:spPr>
        <p:txBody>
          <a:bodyPr wrap="square" rIns="36000" rtlCol="0">
            <a:spAutoFit/>
          </a:bodyPr>
          <a:lstStyle/>
          <a:p>
            <a:pPr>
              <a:tabLst>
                <a:tab pos="1076325" algn="l"/>
              </a:tabLst>
            </a:pPr>
            <a:r>
              <a:rPr lang="en-NZ" sz="1100" b="1" dirty="0" smtClean="0">
                <a:latin typeface="Adobe Fan Heiti Std B" pitchFamily="34" charset="-128"/>
                <a:ea typeface="Adobe Fan Heiti Std B" pitchFamily="34" charset="-128"/>
              </a:rPr>
              <a:t>	</a:t>
            </a:r>
            <a:r>
              <a:rPr lang="en-US" sz="1100" b="1" dirty="0">
                <a:latin typeface="Adobe Fan Heiti Std B" pitchFamily="34" charset="-128"/>
                <a:ea typeface="Adobe Fan Heiti Std B" pitchFamily="34" charset="-128"/>
              </a:rPr>
              <a:t>“There will be </a:t>
            </a:r>
            <a:r>
              <a:rPr lang="en-US" sz="1100" b="1" dirty="0" smtClean="0">
                <a:latin typeface="Adobe Fan Heiti Std B" pitchFamily="34" charset="-128"/>
                <a:ea typeface="Adobe Fan Heiti Std B" pitchFamily="34" charset="-128"/>
              </a:rPr>
              <a:t>signs in the 	sun</a:t>
            </a:r>
            <a:r>
              <a:rPr lang="en-US" sz="1100" b="1" dirty="0">
                <a:latin typeface="Adobe Fan Heiti Std B" pitchFamily="34" charset="-128"/>
                <a:ea typeface="Adobe Fan Heiti Std B" pitchFamily="34" charset="-128"/>
              </a:rPr>
              <a:t>, </a:t>
            </a:r>
            <a:r>
              <a:rPr lang="en-US" sz="1100" b="1" dirty="0" smtClean="0">
                <a:latin typeface="Adobe Fan Heiti Std B" pitchFamily="34" charset="-128"/>
                <a:ea typeface="Adobe Fan Heiti Std B" pitchFamily="34" charset="-128"/>
              </a:rPr>
              <a:t>the </a:t>
            </a:r>
            <a:r>
              <a:rPr lang="en-US" sz="1100" b="1" dirty="0">
                <a:latin typeface="Adobe Fan Heiti Std B" pitchFamily="34" charset="-128"/>
                <a:ea typeface="Adobe Fan Heiti Std B" pitchFamily="34" charset="-128"/>
              </a:rPr>
              <a:t>moon </a:t>
            </a:r>
            <a:r>
              <a:rPr lang="en-US" sz="1100" b="1" dirty="0" smtClean="0">
                <a:latin typeface="Adobe Fan Heiti Std B" pitchFamily="34" charset="-128"/>
                <a:ea typeface="Adobe Fan Heiti Std B" pitchFamily="34" charset="-128"/>
              </a:rPr>
              <a:t>and the </a:t>
            </a:r>
            <a:r>
              <a:rPr lang="en-US" sz="1100" b="1" dirty="0">
                <a:latin typeface="Adobe Fan Heiti Std B" pitchFamily="34" charset="-128"/>
                <a:ea typeface="Adobe Fan Heiti Std B" pitchFamily="34" charset="-128"/>
              </a:rPr>
              <a:t>stars </a:t>
            </a:r>
            <a:r>
              <a:rPr lang="en-US" sz="1100" b="1" dirty="0" smtClean="0">
                <a:latin typeface="Adobe Fan Heiti Std B" pitchFamily="34" charset="-128"/>
                <a:ea typeface="Adobe Fan Heiti Std B" pitchFamily="34" charset="-128"/>
              </a:rPr>
              <a:t>	and on the earth distress 	among nations confused </a:t>
            </a:r>
            <a:r>
              <a:rPr lang="en-US" sz="1100" b="1" dirty="0">
                <a:latin typeface="Adobe Fan Heiti Std B" pitchFamily="34" charset="-128"/>
                <a:ea typeface="Adobe Fan Heiti Std B" pitchFamily="34" charset="-128"/>
              </a:rPr>
              <a:t>by </a:t>
            </a:r>
            <a:r>
              <a:rPr lang="en-US" sz="1100" b="1" dirty="0" smtClean="0">
                <a:latin typeface="Adobe Fan Heiti Std B" pitchFamily="34" charset="-128"/>
                <a:ea typeface="Adobe Fan Heiti Std B" pitchFamily="34" charset="-128"/>
              </a:rPr>
              <a:t>	the roaring of </a:t>
            </a:r>
            <a:r>
              <a:rPr lang="en-US" sz="1100" b="1" dirty="0">
                <a:latin typeface="Adobe Fan Heiti Std B" pitchFamily="34" charset="-128"/>
                <a:ea typeface="Adobe Fan Heiti Std B" pitchFamily="34" charset="-128"/>
              </a:rPr>
              <a:t>the sea </a:t>
            </a:r>
            <a:r>
              <a:rPr lang="en-US" sz="1100" b="1" dirty="0" smtClean="0">
                <a:latin typeface="Adobe Fan Heiti Std B" pitchFamily="34" charset="-128"/>
                <a:ea typeface="Adobe Fan Heiti Std B" pitchFamily="34" charset="-128"/>
              </a:rPr>
              <a:t>and </a:t>
            </a:r>
            <a:r>
              <a:rPr lang="en-US" sz="1100" b="1" dirty="0">
                <a:latin typeface="Adobe Fan Heiti Std B" pitchFamily="34" charset="-128"/>
                <a:ea typeface="Adobe Fan Heiti Std B" pitchFamily="34" charset="-128"/>
              </a:rPr>
              <a:t>the </a:t>
            </a:r>
            <a:r>
              <a:rPr lang="en-US" sz="1100" b="1" dirty="0" smtClean="0">
                <a:latin typeface="Adobe Fan Heiti Std B" pitchFamily="34" charset="-128"/>
                <a:ea typeface="Adobe Fan Heiti Std B" pitchFamily="34" charset="-128"/>
              </a:rPr>
              <a:t>	waves</a:t>
            </a:r>
            <a:r>
              <a:rPr lang="en-US" sz="1100" b="1" dirty="0">
                <a:latin typeface="Adobe Fan Heiti Std B" pitchFamily="34" charset="-128"/>
                <a:ea typeface="Adobe Fan Heiti Std B" pitchFamily="34" charset="-128"/>
              </a:rPr>
              <a:t>. </a:t>
            </a:r>
            <a:r>
              <a:rPr lang="en-US" sz="1100" b="1" dirty="0" smtClean="0">
                <a:latin typeface="Adobe Fan Heiti Std B" pitchFamily="34" charset="-128"/>
                <a:ea typeface="Adobe Fan Heiti Std B" pitchFamily="34" charset="-128"/>
              </a:rPr>
              <a:t>People </a:t>
            </a:r>
            <a:r>
              <a:rPr lang="en-US" sz="1100" b="1" dirty="0">
                <a:latin typeface="Adobe Fan Heiti Std B" pitchFamily="34" charset="-128"/>
                <a:ea typeface="Adobe Fan Heiti Std B" pitchFamily="34" charset="-128"/>
              </a:rPr>
              <a:t>will faint </a:t>
            </a:r>
            <a:r>
              <a:rPr lang="en-US" sz="1100" b="1" dirty="0" smtClean="0">
                <a:latin typeface="Adobe Fan Heiti Std B" pitchFamily="34" charset="-128"/>
                <a:ea typeface="Adobe Fan Heiti Std B" pitchFamily="34" charset="-128"/>
              </a:rPr>
              <a:t>from 	fear and foreboding </a:t>
            </a:r>
            <a:r>
              <a:rPr lang="en-US" sz="1100" b="1" dirty="0">
                <a:latin typeface="Adobe Fan Heiti Std B" pitchFamily="34" charset="-128"/>
                <a:ea typeface="Adobe Fan Heiti Std B" pitchFamily="34" charset="-128"/>
              </a:rPr>
              <a:t>of </a:t>
            </a:r>
            <a:r>
              <a:rPr lang="en-US" sz="1100" b="1" dirty="0" smtClean="0">
                <a:latin typeface="Adobe Fan Heiti Std B" pitchFamily="34" charset="-128"/>
                <a:ea typeface="Adobe Fan Heiti Std B" pitchFamily="34" charset="-128"/>
              </a:rPr>
              <a:t>what </a:t>
            </a:r>
            <a:r>
              <a:rPr lang="en-US" sz="1100" b="1" dirty="0">
                <a:latin typeface="Adobe Fan Heiti Std B" pitchFamily="34" charset="-128"/>
                <a:ea typeface="Adobe Fan Heiti Std B" pitchFamily="34" charset="-128"/>
              </a:rPr>
              <a:t>is coming upon the </a:t>
            </a:r>
            <a:r>
              <a:rPr lang="en-US" sz="1100" b="1" dirty="0" smtClean="0">
                <a:latin typeface="Adobe Fan Heiti Std B" pitchFamily="34" charset="-128"/>
                <a:ea typeface="Adobe Fan Heiti Std B" pitchFamily="34" charset="-128"/>
              </a:rPr>
              <a:t>world</a:t>
            </a:r>
            <a:r>
              <a:rPr lang="en-US" sz="1100" b="1" dirty="0">
                <a:latin typeface="Adobe Fan Heiti Std B" pitchFamily="34" charset="-128"/>
                <a:ea typeface="Adobe Fan Heiti Std B" pitchFamily="34" charset="-128"/>
              </a:rPr>
              <a:t>, for the powers </a:t>
            </a:r>
            <a:r>
              <a:rPr lang="en-US" sz="1100" b="1" dirty="0" smtClean="0">
                <a:latin typeface="Adobe Fan Heiti Std B" pitchFamily="34" charset="-128"/>
                <a:ea typeface="Adobe Fan Heiti Std B" pitchFamily="34" charset="-128"/>
              </a:rPr>
              <a:t>of heaven </a:t>
            </a:r>
            <a:r>
              <a:rPr lang="en-US" sz="1100" b="1" dirty="0">
                <a:latin typeface="Adobe Fan Heiti Std B" pitchFamily="34" charset="-128"/>
                <a:ea typeface="Adobe Fan Heiti Std B" pitchFamily="34" charset="-128"/>
              </a:rPr>
              <a:t>will be shaken. Then they will see the Son of Man coming in a cloud with power and great glory. Now when these things will begin to take place, stand up and raise your heads because your redemption is drawing near.”</a:t>
            </a:r>
            <a:endParaRPr lang="en-GB" sz="1100" dirty="0">
              <a:latin typeface="Adobe Fan Heiti Std B" pitchFamily="34" charset="-128"/>
              <a:ea typeface="Adobe Fan Heiti Std B" pitchFamily="34" charset="-128"/>
            </a:endParaRPr>
          </a:p>
        </p:txBody>
      </p:sp>
      <p:pic>
        <p:nvPicPr>
          <p:cNvPr id="22"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059832" y="1198265"/>
            <a:ext cx="1098891" cy="1163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Quote ref 2"/>
          <p:cNvSpPr txBox="1"/>
          <p:nvPr/>
        </p:nvSpPr>
        <p:spPr>
          <a:xfrm>
            <a:off x="3169383" y="771550"/>
            <a:ext cx="2122697" cy="461665"/>
          </a:xfrm>
          <a:prstGeom prst="rect">
            <a:avLst/>
          </a:prstGeom>
          <a:noFill/>
        </p:spPr>
        <p:txBody>
          <a:bodyPr wrap="none" rtlCol="0">
            <a:spAutoFit/>
          </a:bodyPr>
          <a:lstStyle/>
          <a:p>
            <a:r>
              <a:rPr lang="en-US" sz="1200" b="1" i="1" dirty="0">
                <a:latin typeface="Adobe Fan Heiti Std B" pitchFamily="34" charset="-128"/>
                <a:ea typeface="Adobe Fan Heiti Std B" pitchFamily="34" charset="-128"/>
              </a:rPr>
              <a:t>St Luke records Jesus</a:t>
            </a:r>
            <a:r>
              <a:rPr lang="en-US" sz="1200" b="1" i="1" spc="-1200" dirty="0">
                <a:latin typeface="Adobe Fan Heiti Std B" pitchFamily="34" charset="-128"/>
                <a:ea typeface="Adobe Fan Heiti Std B" pitchFamily="34" charset="-128"/>
              </a:rPr>
              <a:t>’</a:t>
            </a:r>
            <a:r>
              <a:rPr lang="en-US" sz="1200" b="1" i="1" dirty="0">
                <a:latin typeface="Adobe Fan Heiti Std B" pitchFamily="34" charset="-128"/>
                <a:ea typeface="Adobe Fan Heiti Std B" pitchFamily="34" charset="-128"/>
              </a:rPr>
              <a:t> </a:t>
            </a:r>
            <a:r>
              <a:rPr lang="en-US" sz="1200" b="1" i="1" dirty="0" smtClean="0">
                <a:latin typeface="Adobe Fan Heiti Std B" pitchFamily="34" charset="-128"/>
                <a:ea typeface="Adobe Fan Heiti Std B" pitchFamily="34" charset="-128"/>
              </a:rPr>
              <a:t>words</a:t>
            </a:r>
          </a:p>
          <a:p>
            <a:r>
              <a:rPr lang="en-US" sz="1200" b="1" i="1" dirty="0" smtClean="0">
                <a:latin typeface="Adobe Fan Heiti Std B" pitchFamily="34" charset="-128"/>
                <a:ea typeface="Adobe Fan Heiti Std B" pitchFamily="34" charset="-128"/>
              </a:rPr>
              <a:t>in </a:t>
            </a:r>
            <a:r>
              <a:rPr lang="en-US" sz="1200" b="1" i="1" dirty="0">
                <a:latin typeface="Adobe Fan Heiti Std B" pitchFamily="34" charset="-128"/>
                <a:ea typeface="Adobe Fan Heiti Std B" pitchFamily="34" charset="-128"/>
              </a:rPr>
              <a:t>his gospel</a:t>
            </a:r>
            <a:endParaRPr lang="en-GB" sz="1200" i="1" dirty="0">
              <a:latin typeface="Adobe Fan Heiti Std B" pitchFamily="34" charset="-128"/>
              <a:ea typeface="Adobe Fan Heiti Std B" pitchFamily="34" charset="-128"/>
            </a:endParaRPr>
          </a:p>
        </p:txBody>
      </p:sp>
      <p:sp>
        <p:nvSpPr>
          <p:cNvPr id="24" name="Bible ref 1"/>
          <p:cNvSpPr txBox="1"/>
          <p:nvPr/>
        </p:nvSpPr>
        <p:spPr>
          <a:xfrm>
            <a:off x="1612112" y="2942823"/>
            <a:ext cx="1459054" cy="276999"/>
          </a:xfrm>
          <a:prstGeom prst="rect">
            <a:avLst/>
          </a:prstGeom>
          <a:noFill/>
        </p:spPr>
        <p:txBody>
          <a:bodyPr wrap="none" rtlCol="0">
            <a:spAutoFit/>
          </a:bodyPr>
          <a:lstStyle/>
          <a:p>
            <a:r>
              <a:rPr lang="en-NZ" sz="1200" b="1" i="1" dirty="0">
                <a:latin typeface="Adobe Fan Heiti Std B" pitchFamily="34" charset="-128"/>
                <a:ea typeface="Adobe Fan Heiti Std B" pitchFamily="34" charset="-128"/>
              </a:rPr>
              <a:t>Matthew </a:t>
            </a:r>
            <a:r>
              <a:rPr lang="en-NZ" sz="1200" b="1" i="1" dirty="0" smtClean="0">
                <a:latin typeface="Adobe Fan Heiti Std B" pitchFamily="34" charset="-128"/>
                <a:ea typeface="Adobe Fan Heiti Std B" pitchFamily="34" charset="-128"/>
              </a:rPr>
              <a:t>24:29-31</a:t>
            </a:r>
            <a:endParaRPr lang="en-GB" sz="1100" b="1" i="1" dirty="0">
              <a:latin typeface="Adobe Fan Heiti Std B" pitchFamily="34" charset="-128"/>
              <a:ea typeface="Adobe Fan Heiti Std B" pitchFamily="34" charset="-128"/>
            </a:endParaRPr>
          </a:p>
        </p:txBody>
      </p:sp>
      <p:pic>
        <p:nvPicPr>
          <p:cNvPr id="26" name="Picture 1"/>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8847" y="809381"/>
            <a:ext cx="874761" cy="1143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Quote 1"/>
          <p:cNvSpPr txBox="1"/>
          <p:nvPr/>
        </p:nvSpPr>
        <p:spPr>
          <a:xfrm>
            <a:off x="69404" y="760329"/>
            <a:ext cx="2928865" cy="2292935"/>
          </a:xfrm>
          <a:prstGeom prst="rect">
            <a:avLst/>
          </a:prstGeom>
          <a:noFill/>
        </p:spPr>
        <p:txBody>
          <a:bodyPr wrap="square" rtlCol="0">
            <a:spAutoFit/>
          </a:bodyPr>
          <a:lstStyle/>
          <a:p>
            <a:pPr>
              <a:tabLst>
                <a:tab pos="990600" algn="l"/>
              </a:tabLst>
            </a:pPr>
            <a:r>
              <a:rPr lang="en-NZ" sz="1100" b="1" dirty="0" smtClean="0">
                <a:latin typeface="Adobe Fan Heiti Std B" pitchFamily="34" charset="-128"/>
                <a:ea typeface="Adobe Fan Heiti Std B" pitchFamily="34" charset="-128"/>
              </a:rPr>
              <a:t>	“</a:t>
            </a:r>
            <a:r>
              <a:rPr lang="en-NZ" sz="1100" dirty="0" smtClean="0">
                <a:latin typeface="Adobe Fan Heiti Std B" pitchFamily="34" charset="-128"/>
                <a:ea typeface="Adobe Fan Heiti Std B" pitchFamily="34" charset="-128"/>
              </a:rPr>
              <a:t>The sun will be darkened 	and the moon will not give 	its light; the stars will fall 	from heaven and the 	power of heaven will be 	shaken. Then the sign of 	the Son of Man will appear In heaven and the tribes of the earth will mourn and they will see the Son of Man coming in the clouds of heaven with power and great glory. And he will send out his angels with a loud trumpet call and they will gather his elect from the four winds.”</a:t>
            </a:r>
            <a:endParaRPr lang="en-GB" sz="1100" dirty="0">
              <a:latin typeface="Adobe Fan Heiti Std B" pitchFamily="34" charset="-128"/>
              <a:ea typeface="Adobe Fan Heiti Std B" pitchFamily="34" charset="-128"/>
            </a:endParaRPr>
          </a:p>
        </p:txBody>
      </p:sp>
      <p:sp>
        <p:nvSpPr>
          <p:cNvPr id="27" name="Quote ref 1"/>
          <p:cNvSpPr txBox="1"/>
          <p:nvPr/>
        </p:nvSpPr>
        <p:spPr>
          <a:xfrm>
            <a:off x="16446" y="544305"/>
            <a:ext cx="3326552" cy="276999"/>
          </a:xfrm>
          <a:prstGeom prst="rect">
            <a:avLst/>
          </a:prstGeom>
          <a:noFill/>
        </p:spPr>
        <p:txBody>
          <a:bodyPr wrap="none" rtlCol="0">
            <a:spAutoFit/>
          </a:bodyPr>
          <a:lstStyle/>
          <a:p>
            <a:r>
              <a:rPr lang="en-NZ" sz="1200" b="1" i="1" dirty="0">
                <a:latin typeface="Adobe Fan Heiti Std B" pitchFamily="34" charset="-128"/>
                <a:ea typeface="Adobe Fan Heiti Std B" pitchFamily="34" charset="-128"/>
              </a:rPr>
              <a:t>St Matthew records Jesus</a:t>
            </a:r>
            <a:r>
              <a:rPr lang="en-NZ" sz="1200" b="1" i="1" spc="-1200" dirty="0">
                <a:latin typeface="Adobe Fan Heiti Std B" pitchFamily="34" charset="-128"/>
                <a:ea typeface="Adobe Fan Heiti Std B" pitchFamily="34" charset="-128"/>
              </a:rPr>
              <a:t>’</a:t>
            </a:r>
            <a:r>
              <a:rPr lang="en-NZ" sz="1200" b="1" i="1" dirty="0">
                <a:latin typeface="Adobe Fan Heiti Std B" pitchFamily="34" charset="-128"/>
                <a:ea typeface="Adobe Fan Heiti Std B" pitchFamily="34" charset="-128"/>
              </a:rPr>
              <a:t> words in his </a:t>
            </a:r>
            <a:r>
              <a:rPr lang="en-NZ" sz="1200" b="1" i="1" dirty="0" smtClean="0">
                <a:latin typeface="Adobe Fan Heiti Std B" pitchFamily="34" charset="-128"/>
                <a:ea typeface="Adobe Fan Heiti Std B" pitchFamily="34" charset="-128"/>
              </a:rPr>
              <a:t>gospel</a:t>
            </a:r>
            <a:endParaRPr lang="en-GB" sz="1200" b="1" i="1" dirty="0">
              <a:latin typeface="Adobe Fan Heiti Std B" pitchFamily="34" charset="-128"/>
              <a:ea typeface="Adobe Fan Heiti Std B" pitchFamily="34" charset="-128"/>
            </a:endParaRPr>
          </a:p>
        </p:txBody>
      </p:sp>
      <p:sp>
        <p:nvSpPr>
          <p:cNvPr id="31" name="Name field"/>
          <p:cNvSpPr txBox="1"/>
          <p:nvPr/>
        </p:nvSpPr>
        <p:spPr>
          <a:xfrm>
            <a:off x="4932040" y="389563"/>
            <a:ext cx="2550390" cy="338554"/>
          </a:xfrm>
          <a:prstGeom prst="rect">
            <a:avLst/>
          </a:prstGeom>
          <a:noFill/>
        </p:spPr>
        <p:txBody>
          <a:bodyPr wrap="square" rtlCol="0">
            <a:spAutoFit/>
          </a:bodyPr>
          <a:lstStyle/>
          <a:p>
            <a:r>
              <a:rPr lang="en-NZ" sz="1600" dirty="0" smtClean="0"/>
              <a:t>Name__________________</a:t>
            </a:r>
            <a:endParaRPr lang="en-GB" sz="1600" dirty="0"/>
          </a:p>
        </p:txBody>
      </p:sp>
      <p:sp>
        <p:nvSpPr>
          <p:cNvPr id="32" name="Date field"/>
          <p:cNvSpPr txBox="1"/>
          <p:nvPr/>
        </p:nvSpPr>
        <p:spPr>
          <a:xfrm>
            <a:off x="7401006" y="387639"/>
            <a:ext cx="1597784" cy="338554"/>
          </a:xfrm>
          <a:prstGeom prst="rect">
            <a:avLst/>
          </a:prstGeom>
          <a:noFill/>
        </p:spPr>
        <p:txBody>
          <a:bodyPr wrap="square" rtlCol="0">
            <a:spAutoFit/>
          </a:bodyPr>
          <a:lstStyle/>
          <a:p>
            <a:r>
              <a:rPr lang="en-NZ" sz="1600" dirty="0" smtClean="0"/>
              <a:t>Date__________</a:t>
            </a:r>
            <a:endParaRPr lang="en-GB" sz="1600" dirty="0"/>
          </a:p>
        </p:txBody>
      </p:sp>
      <p:sp>
        <p:nvSpPr>
          <p:cNvPr id="3" name="Rounded Rectangle 2"/>
          <p:cNvSpPr/>
          <p:nvPr/>
        </p:nvSpPr>
        <p:spPr>
          <a:xfrm>
            <a:off x="2998269" y="3579862"/>
            <a:ext cx="5821731" cy="1332805"/>
          </a:xfrm>
          <a:prstGeom prst="round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100" i="1" dirty="0">
                <a:solidFill>
                  <a:schemeClr val="tx1"/>
                </a:solidFill>
                <a:latin typeface="Adobe Fan Heiti Std B" pitchFamily="34" charset="-128"/>
                <a:ea typeface="Adobe Fan Heiti Std B" pitchFamily="34" charset="-128"/>
              </a:rPr>
              <a:t>Read each description from the Scripture writers of the Christ</a:t>
            </a:r>
            <a:r>
              <a:rPr lang="en-NZ" sz="1100" i="1" spc="-1200" dirty="0">
                <a:solidFill>
                  <a:schemeClr val="tx1"/>
                </a:solidFill>
                <a:latin typeface="Adobe Fan Heiti Std B" pitchFamily="34" charset="-128"/>
                <a:ea typeface="Adobe Fan Heiti Std B" pitchFamily="34" charset="-128"/>
              </a:rPr>
              <a:t>’</a:t>
            </a:r>
            <a:r>
              <a:rPr lang="en-NZ" sz="1100" i="1" dirty="0">
                <a:solidFill>
                  <a:schemeClr val="tx1"/>
                </a:solidFill>
                <a:latin typeface="Adobe Fan Heiti Std B" pitchFamily="34" charset="-128"/>
                <a:ea typeface="Adobe Fan Heiti Std B" pitchFamily="34" charset="-128"/>
              </a:rPr>
              <a:t>s Second Coming </a:t>
            </a:r>
            <a:r>
              <a:rPr lang="en-NZ" sz="1100" i="1" dirty="0" smtClean="0">
                <a:solidFill>
                  <a:schemeClr val="tx1"/>
                </a:solidFill>
                <a:latin typeface="Adobe Fan Heiti Std B" pitchFamily="34" charset="-128"/>
                <a:ea typeface="Adobe Fan Heiti Std B" pitchFamily="34" charset="-128"/>
              </a:rPr>
              <a:t>then:</a:t>
            </a:r>
          </a:p>
          <a:p>
            <a:r>
              <a:rPr lang="en-NZ" sz="1100" dirty="0" smtClean="0">
                <a:solidFill>
                  <a:schemeClr val="tx1"/>
                </a:solidFill>
                <a:latin typeface="Adobe Fan Heiti Std B" pitchFamily="34" charset="-128"/>
                <a:ea typeface="Adobe Fan Heiti Std B" pitchFamily="34" charset="-128"/>
              </a:rPr>
              <a:t> </a:t>
            </a:r>
            <a:endParaRPr lang="en-GB" sz="1100" dirty="0">
              <a:solidFill>
                <a:schemeClr val="tx1"/>
              </a:solidFill>
              <a:latin typeface="Adobe Fan Heiti Std B" pitchFamily="34" charset="-128"/>
              <a:ea typeface="Adobe Fan Heiti Std B" pitchFamily="34" charset="-128"/>
            </a:endParaRPr>
          </a:p>
          <a:p>
            <a:pPr marL="228600" lvl="0" indent="-228600">
              <a:spcAft>
                <a:spcPts val="600"/>
              </a:spcAft>
              <a:buFont typeface="+mj-lt"/>
              <a:buAutoNum type="arabicPeriod"/>
            </a:pPr>
            <a:r>
              <a:rPr lang="en-NZ" sz="1100" dirty="0">
                <a:solidFill>
                  <a:schemeClr val="tx1"/>
                </a:solidFill>
                <a:latin typeface="Adobe Fan Heiti Std B" pitchFamily="34" charset="-128"/>
                <a:ea typeface="Adobe Fan Heiti Std B" pitchFamily="34" charset="-128"/>
              </a:rPr>
              <a:t>Name the ideas about the Second Coming that are common to all of the writers?</a:t>
            </a:r>
            <a:endParaRPr lang="en-GB" sz="1100" dirty="0">
              <a:solidFill>
                <a:schemeClr val="tx1"/>
              </a:solidFill>
              <a:latin typeface="Adobe Fan Heiti Std B" pitchFamily="34" charset="-128"/>
              <a:ea typeface="Adobe Fan Heiti Std B" pitchFamily="34" charset="-128"/>
            </a:endParaRPr>
          </a:p>
          <a:p>
            <a:pPr marL="228600" indent="-228600">
              <a:spcAft>
                <a:spcPts val="600"/>
              </a:spcAft>
              <a:buFont typeface="+mj-lt"/>
              <a:buAutoNum type="arabicPeriod"/>
            </a:pPr>
            <a:r>
              <a:rPr lang="en-NZ" sz="1100" dirty="0" smtClean="0">
                <a:solidFill>
                  <a:schemeClr val="tx1"/>
                </a:solidFill>
                <a:latin typeface="Adobe Fan Heiti Std B" pitchFamily="34" charset="-128"/>
                <a:ea typeface="Adobe Fan Heiti Std B" pitchFamily="34" charset="-128"/>
              </a:rPr>
              <a:t>Describe </a:t>
            </a:r>
            <a:r>
              <a:rPr lang="en-NZ" sz="1100" dirty="0">
                <a:solidFill>
                  <a:schemeClr val="tx1"/>
                </a:solidFill>
                <a:latin typeface="Adobe Fan Heiti Std B" pitchFamily="34" charset="-128"/>
                <a:ea typeface="Adobe Fan Heiti Std B" pitchFamily="34" charset="-128"/>
              </a:rPr>
              <a:t>in your own words what you think Christ</a:t>
            </a:r>
            <a:r>
              <a:rPr lang="en-NZ" sz="1100" spc="-1200" dirty="0">
                <a:solidFill>
                  <a:schemeClr val="tx1"/>
                </a:solidFill>
                <a:latin typeface="Adobe Fan Heiti Std B" pitchFamily="34" charset="-128"/>
                <a:ea typeface="Adobe Fan Heiti Std B" pitchFamily="34" charset="-128"/>
              </a:rPr>
              <a:t>’</a:t>
            </a:r>
            <a:r>
              <a:rPr lang="en-NZ" sz="1100" dirty="0">
                <a:solidFill>
                  <a:schemeClr val="tx1"/>
                </a:solidFill>
                <a:latin typeface="Adobe Fan Heiti Std B" pitchFamily="34" charset="-128"/>
                <a:ea typeface="Adobe Fan Heiti Std B" pitchFamily="34" charset="-128"/>
              </a:rPr>
              <a:t>s Second Coming will be like?</a:t>
            </a:r>
            <a:endParaRPr lang="en-GB" sz="1100" dirty="0">
              <a:solidFill>
                <a:schemeClr val="tx1"/>
              </a:solidFill>
              <a:latin typeface="Adobe Fan Heiti Std B" pitchFamily="34" charset="-128"/>
              <a:ea typeface="Adobe Fan Heiti Std B" pitchFamily="34" charset="-128"/>
            </a:endParaRPr>
          </a:p>
          <a:p>
            <a:pPr marL="228600" indent="-228600">
              <a:spcAft>
                <a:spcPts val="600"/>
              </a:spcAft>
              <a:buFont typeface="+mj-lt"/>
              <a:buAutoNum type="arabicPeriod"/>
            </a:pPr>
            <a:r>
              <a:rPr lang="en-NZ" sz="1100" dirty="0" smtClean="0">
                <a:solidFill>
                  <a:schemeClr val="tx1"/>
                </a:solidFill>
                <a:latin typeface="Adobe Fan Heiti Std B" pitchFamily="34" charset="-128"/>
                <a:ea typeface="Adobe Fan Heiti Std B" pitchFamily="34" charset="-128"/>
              </a:rPr>
              <a:t>Reflect </a:t>
            </a:r>
            <a:r>
              <a:rPr lang="en-NZ" sz="1100" dirty="0">
                <a:solidFill>
                  <a:schemeClr val="tx1"/>
                </a:solidFill>
                <a:latin typeface="Adobe Fan Heiti Std B" pitchFamily="34" charset="-128"/>
                <a:ea typeface="Adobe Fan Heiti Std B" pitchFamily="34" charset="-128"/>
              </a:rPr>
              <a:t>on Christ</a:t>
            </a:r>
            <a:r>
              <a:rPr lang="en-NZ" sz="1100" spc="-1200" dirty="0">
                <a:solidFill>
                  <a:schemeClr val="tx1"/>
                </a:solidFill>
                <a:latin typeface="Adobe Fan Heiti Std B" pitchFamily="34" charset="-128"/>
                <a:ea typeface="Adobe Fan Heiti Std B" pitchFamily="34" charset="-128"/>
              </a:rPr>
              <a:t>’</a:t>
            </a:r>
            <a:r>
              <a:rPr lang="en-NZ" sz="1100" dirty="0">
                <a:solidFill>
                  <a:schemeClr val="tx1"/>
                </a:solidFill>
                <a:latin typeface="Adobe Fan Heiti Std B" pitchFamily="34" charset="-128"/>
                <a:ea typeface="Adobe Fan Heiti Std B" pitchFamily="34" charset="-128"/>
              </a:rPr>
              <a:t>s Second Coming during Advent and record this </a:t>
            </a:r>
            <a:r>
              <a:rPr lang="en-NZ" sz="1100" dirty="0" smtClean="0">
                <a:solidFill>
                  <a:schemeClr val="tx1"/>
                </a:solidFill>
                <a:latin typeface="Adobe Fan Heiti Std B" pitchFamily="34" charset="-128"/>
                <a:ea typeface="Adobe Fan Heiti Std B" pitchFamily="34" charset="-128"/>
              </a:rPr>
              <a:t>in</a:t>
            </a:r>
            <a:br>
              <a:rPr lang="en-NZ" sz="1100" dirty="0" smtClean="0">
                <a:solidFill>
                  <a:schemeClr val="tx1"/>
                </a:solidFill>
                <a:latin typeface="Adobe Fan Heiti Std B" pitchFamily="34" charset="-128"/>
                <a:ea typeface="Adobe Fan Heiti Std B" pitchFamily="34" charset="-128"/>
              </a:rPr>
            </a:br>
            <a:r>
              <a:rPr lang="en-NZ" sz="1100" dirty="0" smtClean="0">
                <a:solidFill>
                  <a:schemeClr val="tx1"/>
                </a:solidFill>
                <a:latin typeface="Adobe Fan Heiti Std B" pitchFamily="34" charset="-128"/>
                <a:ea typeface="Adobe Fan Heiti Std B" pitchFamily="34" charset="-128"/>
              </a:rPr>
              <a:t>an </a:t>
            </a:r>
            <a:r>
              <a:rPr lang="en-NZ" sz="1100" dirty="0">
                <a:solidFill>
                  <a:schemeClr val="tx1"/>
                </a:solidFill>
                <a:latin typeface="Adobe Fan Heiti Std B" pitchFamily="34" charset="-128"/>
                <a:ea typeface="Adobe Fan Heiti Std B" pitchFamily="34" charset="-128"/>
              </a:rPr>
              <a:t>art work</a:t>
            </a:r>
            <a:r>
              <a:rPr lang="en-NZ" sz="1100" dirty="0" smtClean="0">
                <a:solidFill>
                  <a:schemeClr val="tx1"/>
                </a:solidFill>
                <a:latin typeface="Adobe Fan Heiti Std B" pitchFamily="34" charset="-128"/>
                <a:ea typeface="Adobe Fan Heiti Std B" pitchFamily="34" charset="-128"/>
              </a:rPr>
              <a:t>.</a:t>
            </a:r>
            <a:endParaRPr lang="en-GB" sz="1100" dirty="0">
              <a:solidFill>
                <a:schemeClr val="tx1"/>
              </a:solidFill>
              <a:latin typeface="Adobe Fan Heiti Std B" pitchFamily="34" charset="-128"/>
              <a:ea typeface="Adobe Fan Heiti Std B" pitchFamily="34" charset="-128"/>
            </a:endParaRPr>
          </a:p>
        </p:txBody>
      </p:sp>
      <p:sp>
        <p:nvSpPr>
          <p:cNvPr id="28" name="Action Button: Up">
            <a:hlinkClick r:id="rId11"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S-06</a:t>
            </a:r>
            <a:endParaRPr lang="en-GB" sz="900" b="1" dirty="0">
              <a:latin typeface="Arial" pitchFamily="34" charset="0"/>
              <a:cs typeface="Arial" pitchFamily="34" charset="0"/>
            </a:endParaRPr>
          </a:p>
        </p:txBody>
      </p:sp>
      <p:sp>
        <p:nvSpPr>
          <p:cNvPr id="29"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30"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722809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0" name="Textbox: Line 6"/>
          <p:cNvSpPr txBox="1"/>
          <p:nvPr/>
        </p:nvSpPr>
        <p:spPr>
          <a:xfrm>
            <a:off x="620722" y="4029093"/>
            <a:ext cx="7934581" cy="338554"/>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Questions </a:t>
            </a:r>
            <a:r>
              <a:rPr lang="en-US" sz="1600" b="1" dirty="0">
                <a:latin typeface="Adobe Heiti Std R" pitchFamily="34" charset="-128"/>
                <a:ea typeface="Adobe Heiti Std R" pitchFamily="34" charset="-128"/>
                <a:cs typeface="Segoe UI" pitchFamily="34" charset="0"/>
              </a:rPr>
              <a:t>I would like to ask about the topics in this lesson </a:t>
            </a:r>
            <a:r>
              <a:rPr lang="en-US" sz="1600" b="1" dirty="0" smtClean="0">
                <a:latin typeface="Adobe Heiti Std R" pitchFamily="34" charset="-128"/>
                <a:ea typeface="Adobe Heiti Std R" pitchFamily="34" charset="-128"/>
                <a:cs typeface="Segoe UI" pitchFamily="34" charset="0"/>
              </a:rPr>
              <a:t>are...</a:t>
            </a:r>
            <a:endParaRPr lang="en-GB" sz="1600" b="1" dirty="0">
              <a:latin typeface="Adobe Heiti Std R" pitchFamily="34" charset="-128"/>
              <a:ea typeface="Adobe Heiti Std R" pitchFamily="34" charset="-128"/>
              <a:cs typeface="Segoe UI" pitchFamily="34" charset="0"/>
            </a:endParaRPr>
          </a:p>
        </p:txBody>
      </p:sp>
      <p:sp>
        <p:nvSpPr>
          <p:cNvPr id="29" name="Textbox: Line 5"/>
          <p:cNvSpPr txBox="1"/>
          <p:nvPr/>
        </p:nvSpPr>
        <p:spPr>
          <a:xfrm>
            <a:off x="620720" y="3579157"/>
            <a:ext cx="7934584" cy="338554"/>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Which </a:t>
            </a:r>
            <a:r>
              <a:rPr lang="en-US" sz="1600" b="1" dirty="0">
                <a:latin typeface="Adobe Heiti Std R" pitchFamily="34" charset="-128"/>
                <a:ea typeface="Adobe Heiti Std R" pitchFamily="34" charset="-128"/>
                <a:cs typeface="Segoe UI" pitchFamily="34" charset="0"/>
              </a:rPr>
              <a:t>activity do you think helped you to learn best in this lesson?</a:t>
            </a:r>
            <a:endParaRPr lang="en-GB" sz="1600" b="1" dirty="0">
              <a:latin typeface="Adobe Heiti Std R" pitchFamily="34" charset="-128"/>
              <a:ea typeface="Adobe Heiti Std R" pitchFamily="34" charset="-128"/>
              <a:cs typeface="Segoe UI" pitchFamily="34" charset="0"/>
            </a:endParaRPr>
          </a:p>
        </p:txBody>
      </p:sp>
      <p:sp>
        <p:nvSpPr>
          <p:cNvPr id="24" name="Textbox: Line 4"/>
          <p:cNvSpPr txBox="1"/>
          <p:nvPr/>
        </p:nvSpPr>
        <p:spPr>
          <a:xfrm>
            <a:off x="620720" y="3138747"/>
            <a:ext cx="7934584" cy="338554"/>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What </a:t>
            </a:r>
            <a:r>
              <a:rPr lang="en-US" sz="1600" b="1" dirty="0">
                <a:latin typeface="Adobe Heiti Std R" pitchFamily="34" charset="-128"/>
                <a:ea typeface="Adobe Heiti Std R" pitchFamily="34" charset="-128"/>
                <a:cs typeface="Segoe UI" pitchFamily="34" charset="0"/>
              </a:rPr>
              <a:t>can young people of your age do to prepare for Christ</a:t>
            </a:r>
            <a:r>
              <a:rPr lang="en-US" sz="1600" b="1" spc="-1200" dirty="0">
                <a:latin typeface="Adobe Heiti Std R" pitchFamily="34" charset="-128"/>
                <a:ea typeface="Adobe Heiti Std R" pitchFamily="34" charset="-128"/>
                <a:cs typeface="Segoe UI" pitchFamily="34" charset="0"/>
              </a:rPr>
              <a:t>’</a:t>
            </a:r>
            <a:r>
              <a:rPr lang="en-US" sz="1600" b="1" dirty="0">
                <a:latin typeface="Adobe Heiti Std R" pitchFamily="34" charset="-128"/>
                <a:ea typeface="Adobe Heiti Std R" pitchFamily="34" charset="-128"/>
                <a:cs typeface="Segoe UI" pitchFamily="34" charset="0"/>
              </a:rPr>
              <a:t>s second coming?</a:t>
            </a:r>
            <a:endParaRPr lang="en-GB" sz="1600" b="1" dirty="0">
              <a:latin typeface="Adobe Heiti Std R" pitchFamily="34" charset="-128"/>
              <a:ea typeface="Adobe Heiti Std R" pitchFamily="34" charset="-128"/>
              <a:cs typeface="Segoe UI" pitchFamily="34" charset="0"/>
            </a:endParaRPr>
          </a:p>
        </p:txBody>
      </p:sp>
      <p:sp>
        <p:nvSpPr>
          <p:cNvPr id="21" name="Textbox: Line 3"/>
          <p:cNvSpPr txBox="1"/>
          <p:nvPr/>
        </p:nvSpPr>
        <p:spPr>
          <a:xfrm>
            <a:off x="620720" y="2480691"/>
            <a:ext cx="7934584" cy="584775"/>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Write </a:t>
            </a:r>
            <a:r>
              <a:rPr lang="en-US" sz="1600" b="1" dirty="0">
                <a:latin typeface="Adobe Heiti Std R" pitchFamily="34" charset="-128"/>
                <a:ea typeface="Adobe Heiti Std R" pitchFamily="34" charset="-128"/>
                <a:cs typeface="Segoe UI" pitchFamily="34" charset="0"/>
              </a:rPr>
              <a:t>a description or create an illustration of what you </a:t>
            </a:r>
            <a:r>
              <a:rPr lang="en-US" sz="1600" b="1" dirty="0" smtClean="0">
                <a:latin typeface="Adobe Heiti Std R" pitchFamily="34" charset="-128"/>
                <a:ea typeface="Adobe Heiti Std R" pitchFamily="34" charset="-128"/>
                <a:cs typeface="Segoe UI" pitchFamily="34" charset="0"/>
              </a:rPr>
              <a:t>think</a:t>
            </a:r>
            <a:br>
              <a:rPr lang="en-US" sz="1600" b="1" dirty="0" smtClean="0">
                <a:latin typeface="Adobe Heiti Std R" pitchFamily="34" charset="-128"/>
                <a:ea typeface="Adobe Heiti Std R" pitchFamily="34" charset="-128"/>
                <a:cs typeface="Segoe UI" pitchFamily="34" charset="0"/>
              </a:rPr>
            </a:br>
            <a:r>
              <a:rPr lang="en-US" sz="1600" b="1" dirty="0" smtClean="0">
                <a:latin typeface="Adobe Heiti Std R" pitchFamily="34" charset="-128"/>
                <a:ea typeface="Adobe Heiti Std R" pitchFamily="34" charset="-128"/>
                <a:cs typeface="Segoe UI" pitchFamily="34" charset="0"/>
              </a:rPr>
              <a:t>Christ</a:t>
            </a:r>
            <a:r>
              <a:rPr lang="en-US" sz="1600" b="1" spc="-1200" dirty="0" smtClean="0">
                <a:latin typeface="Adobe Heiti Std R" pitchFamily="34" charset="-128"/>
                <a:ea typeface="Adobe Heiti Std R" pitchFamily="34" charset="-128"/>
                <a:cs typeface="Segoe UI" pitchFamily="34" charset="0"/>
              </a:rPr>
              <a:t>’</a:t>
            </a:r>
            <a:r>
              <a:rPr lang="en-US" sz="1600" b="1" dirty="0" smtClean="0">
                <a:latin typeface="Adobe Heiti Std R" pitchFamily="34" charset="-128"/>
                <a:ea typeface="Adobe Heiti Std R" pitchFamily="34" charset="-128"/>
                <a:cs typeface="Segoe UI" pitchFamily="34" charset="0"/>
              </a:rPr>
              <a:t>s </a:t>
            </a:r>
            <a:r>
              <a:rPr lang="en-US" sz="1600" b="1" dirty="0">
                <a:latin typeface="Adobe Heiti Std R" pitchFamily="34" charset="-128"/>
                <a:ea typeface="Adobe Heiti Std R" pitchFamily="34" charset="-128"/>
                <a:cs typeface="Segoe UI" pitchFamily="34" charset="0"/>
              </a:rPr>
              <a:t>second coming will be like </a:t>
            </a:r>
            <a:endParaRPr lang="en-GB" sz="1600" b="1" dirty="0">
              <a:latin typeface="Adobe Heiti Std R" pitchFamily="34" charset="-128"/>
              <a:ea typeface="Adobe Heiti Std R" pitchFamily="34" charset="-128"/>
              <a:cs typeface="Segoe UI" pitchFamily="34" charset="0"/>
            </a:endParaRPr>
          </a:p>
        </p:txBody>
      </p:sp>
      <p:sp>
        <p:nvSpPr>
          <p:cNvPr id="22" name="Textbox: Line 2"/>
          <p:cNvSpPr txBox="1"/>
          <p:nvPr/>
        </p:nvSpPr>
        <p:spPr>
          <a:xfrm>
            <a:off x="620724" y="1832160"/>
            <a:ext cx="7934580" cy="584775"/>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Write </a:t>
            </a:r>
            <a:r>
              <a:rPr lang="en-US" sz="1600" b="1" dirty="0">
                <a:latin typeface="Adobe Heiti Std R" pitchFamily="34" charset="-128"/>
                <a:ea typeface="Adobe Heiti Std R" pitchFamily="34" charset="-128"/>
                <a:cs typeface="Segoe UI" pitchFamily="34" charset="0"/>
              </a:rPr>
              <a:t>a description or create an illustration of what you </a:t>
            </a:r>
            <a:r>
              <a:rPr lang="en-US" sz="1600" b="1" dirty="0" smtClean="0">
                <a:latin typeface="Adobe Heiti Std R" pitchFamily="34" charset="-128"/>
                <a:ea typeface="Adobe Heiti Std R" pitchFamily="34" charset="-128"/>
                <a:cs typeface="Segoe UI" pitchFamily="34" charset="0"/>
              </a:rPr>
              <a:t>think</a:t>
            </a:r>
            <a:br>
              <a:rPr lang="en-US" sz="1600" b="1" dirty="0" smtClean="0">
                <a:latin typeface="Adobe Heiti Std R" pitchFamily="34" charset="-128"/>
                <a:ea typeface="Adobe Heiti Std R" pitchFamily="34" charset="-128"/>
                <a:cs typeface="Segoe UI" pitchFamily="34" charset="0"/>
              </a:rPr>
            </a:br>
            <a:r>
              <a:rPr lang="en-US" sz="1600" b="1" dirty="0" smtClean="0">
                <a:latin typeface="Adobe Heiti Std R" pitchFamily="34" charset="-128"/>
                <a:ea typeface="Adobe Heiti Std R" pitchFamily="34" charset="-128"/>
                <a:cs typeface="Segoe UI" pitchFamily="34" charset="0"/>
              </a:rPr>
              <a:t>Christ</a:t>
            </a:r>
            <a:r>
              <a:rPr lang="en-US" sz="1600" b="1" spc="-1200" dirty="0" smtClean="0">
                <a:latin typeface="Adobe Heiti Std R" pitchFamily="34" charset="-128"/>
                <a:ea typeface="Adobe Heiti Std R" pitchFamily="34" charset="-128"/>
                <a:cs typeface="Segoe UI" pitchFamily="34" charset="0"/>
              </a:rPr>
              <a:t>’</a:t>
            </a:r>
            <a:r>
              <a:rPr lang="en-US" sz="1600" b="1" dirty="0" smtClean="0">
                <a:latin typeface="Adobe Heiti Std R" pitchFamily="34" charset="-128"/>
                <a:ea typeface="Adobe Heiti Std R" pitchFamily="34" charset="-128"/>
                <a:cs typeface="Segoe UI" pitchFamily="34" charset="0"/>
              </a:rPr>
              <a:t>s </a:t>
            </a:r>
            <a:r>
              <a:rPr lang="en-US" sz="1600" b="1" dirty="0">
                <a:latin typeface="Adobe Heiti Std R" pitchFamily="34" charset="-128"/>
                <a:ea typeface="Adobe Heiti Std R" pitchFamily="34" charset="-128"/>
                <a:cs typeface="Segoe UI" pitchFamily="34" charset="0"/>
              </a:rPr>
              <a:t>second coming will be like </a:t>
            </a:r>
          </a:p>
        </p:txBody>
      </p:sp>
      <p:sp>
        <p:nvSpPr>
          <p:cNvPr id="27" name="Textbox: Line 1"/>
          <p:cNvSpPr txBox="1"/>
          <p:nvPr/>
        </p:nvSpPr>
        <p:spPr>
          <a:xfrm>
            <a:off x="620723" y="1410800"/>
            <a:ext cx="7934581" cy="338554"/>
          </a:xfrm>
          <a:prstGeom prst="rect">
            <a:avLst/>
          </a:prstGeom>
          <a:noFill/>
        </p:spPr>
        <p:txBody>
          <a:bodyPr wrap="square" rtlCol="0">
            <a:spAutoFit/>
          </a:bodyPr>
          <a:lstStyle/>
          <a:p>
            <a:pPr lvl="0">
              <a:spcAft>
                <a:spcPts val="1800"/>
              </a:spcAft>
            </a:pPr>
            <a:r>
              <a:rPr lang="en-US" sz="1600" b="1" dirty="0" smtClean="0">
                <a:latin typeface="Adobe Heiti Std R" pitchFamily="34" charset="-128"/>
                <a:ea typeface="Adobe Heiti Std R" pitchFamily="34" charset="-128"/>
                <a:cs typeface="Segoe UI" pitchFamily="34" charset="0"/>
              </a:rPr>
              <a:t>The </a:t>
            </a:r>
            <a:r>
              <a:rPr lang="en-US" sz="1600" b="1" dirty="0">
                <a:latin typeface="Adobe Heiti Std R" pitchFamily="34" charset="-128"/>
                <a:ea typeface="Adobe Heiti Std R" pitchFamily="34" charset="-128"/>
                <a:cs typeface="Segoe UI" pitchFamily="34" charset="0"/>
              </a:rPr>
              <a:t>connection between Christ</a:t>
            </a:r>
            <a:r>
              <a:rPr lang="en-US" sz="1600" b="1" spc="-1200" dirty="0">
                <a:latin typeface="Adobe Heiti Std R" pitchFamily="34" charset="-128"/>
                <a:ea typeface="Adobe Heiti Std R" pitchFamily="34" charset="-128"/>
                <a:cs typeface="Segoe UI" pitchFamily="34" charset="0"/>
              </a:rPr>
              <a:t>’</a:t>
            </a:r>
            <a:r>
              <a:rPr lang="en-US" sz="1600" b="1" dirty="0">
                <a:latin typeface="Adobe Heiti Std R" pitchFamily="34" charset="-128"/>
                <a:ea typeface="Adobe Heiti Std R" pitchFamily="34" charset="-128"/>
                <a:cs typeface="Segoe UI" pitchFamily="34" charset="0"/>
              </a:rPr>
              <a:t>s first and second coming </a:t>
            </a:r>
            <a:r>
              <a:rPr lang="en-US" sz="1600" b="1" dirty="0" smtClean="0">
                <a:latin typeface="Adobe Heiti Std R" pitchFamily="34" charset="-128"/>
                <a:ea typeface="Adobe Heiti Std R" pitchFamily="34" charset="-128"/>
                <a:cs typeface="Segoe UI" pitchFamily="34" charset="0"/>
              </a:rPr>
              <a:t>is...</a:t>
            </a:r>
            <a:endParaRPr lang="en-GB" sz="1600" b="1" dirty="0">
              <a:latin typeface="Adobe Heiti Std R" pitchFamily="34" charset="-128"/>
              <a:ea typeface="Adobe Heiti Std R" pitchFamily="34" charset="-128"/>
              <a:cs typeface="Segoe UI" pitchFamily="34" charset="0"/>
            </a:endParaRPr>
          </a:p>
        </p:txBody>
      </p:sp>
      <p:sp>
        <p:nvSpPr>
          <p:cNvPr id="31" name="Shape: Border 6" hidden="1"/>
          <p:cNvSpPr/>
          <p:nvPr/>
        </p:nvSpPr>
        <p:spPr>
          <a:xfrm>
            <a:off x="660080" y="4014266"/>
            <a:ext cx="7895224"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Adobe Heiti Std R" pitchFamily="34" charset="-128"/>
              <a:ea typeface="Adobe Heiti Std R" pitchFamily="34" charset="-128"/>
            </a:endParaRPr>
          </a:p>
        </p:txBody>
      </p:sp>
      <p:sp>
        <p:nvSpPr>
          <p:cNvPr id="36" name="Shape: Border 5" hidden="1"/>
          <p:cNvSpPr/>
          <p:nvPr/>
        </p:nvSpPr>
        <p:spPr>
          <a:xfrm>
            <a:off x="660080" y="3574050"/>
            <a:ext cx="7895224" cy="3384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Adobe Heiti Std R" pitchFamily="34" charset="-128"/>
              <a:ea typeface="Adobe Heiti Std R" pitchFamily="34" charset="-128"/>
            </a:endParaRPr>
          </a:p>
        </p:txBody>
      </p:sp>
      <p:sp>
        <p:nvSpPr>
          <p:cNvPr id="25" name="Shape: Border 4" hidden="1"/>
          <p:cNvSpPr/>
          <p:nvPr/>
        </p:nvSpPr>
        <p:spPr>
          <a:xfrm>
            <a:off x="660080" y="3133834"/>
            <a:ext cx="7895224" cy="3384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Adobe Heiti Std R" pitchFamily="34" charset="-128"/>
              <a:ea typeface="Adobe Heiti Std R" pitchFamily="34" charset="-128"/>
            </a:endParaRPr>
          </a:p>
        </p:txBody>
      </p:sp>
      <p:sp>
        <p:nvSpPr>
          <p:cNvPr id="32" name="Shape: Border 3" hidden="1"/>
          <p:cNvSpPr/>
          <p:nvPr/>
        </p:nvSpPr>
        <p:spPr>
          <a:xfrm>
            <a:off x="660080" y="2492018"/>
            <a:ext cx="7895224" cy="540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Adobe Heiti Std R" pitchFamily="34" charset="-128"/>
              <a:ea typeface="Adobe Heiti Std R" pitchFamily="34" charset="-128"/>
            </a:endParaRPr>
          </a:p>
        </p:txBody>
      </p:sp>
      <p:sp>
        <p:nvSpPr>
          <p:cNvPr id="33" name="Shape: Border 2" hidden="1"/>
          <p:cNvSpPr/>
          <p:nvPr/>
        </p:nvSpPr>
        <p:spPr>
          <a:xfrm>
            <a:off x="660080" y="1850202"/>
            <a:ext cx="7895224" cy="540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Adobe Heiti Std R" pitchFamily="34" charset="-128"/>
              <a:ea typeface="Adobe Heiti Std R" pitchFamily="34" charset="-128"/>
            </a:endParaRPr>
          </a:p>
        </p:txBody>
      </p:sp>
      <p:sp>
        <p:nvSpPr>
          <p:cNvPr id="34" name="Shape: Border 1" hidden="1"/>
          <p:cNvSpPr/>
          <p:nvPr/>
        </p:nvSpPr>
        <p:spPr>
          <a:xfrm>
            <a:off x="660080" y="1409986"/>
            <a:ext cx="7895224" cy="3384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Adobe Heiti Std R" pitchFamily="34" charset="-128"/>
              <a:ea typeface="Adobe Heiti Std R" pitchFamily="34" charset="-128"/>
            </a:endParaRPr>
          </a:p>
        </p:txBody>
      </p:sp>
      <p:sp>
        <p:nvSpPr>
          <p:cNvPr id="38" name="Shape: Number 6"/>
          <p:cNvSpPr txBox="1"/>
          <p:nvPr/>
        </p:nvSpPr>
        <p:spPr>
          <a:xfrm>
            <a:off x="323528" y="4033396"/>
            <a:ext cx="394578" cy="338554"/>
          </a:xfrm>
          <a:prstGeom prst="rect">
            <a:avLst/>
          </a:prstGeom>
          <a:noFill/>
        </p:spPr>
        <p:txBody>
          <a:bodyPr wrap="square" rtlCol="0">
            <a:spAutoFit/>
          </a:bodyPr>
          <a:lstStyle/>
          <a:p>
            <a:r>
              <a:rPr lang="en-GB" sz="1600" b="1" dirty="0">
                <a:latin typeface="Adobe Heiti Std R" pitchFamily="34" charset="-128"/>
                <a:ea typeface="Adobe Heiti Std R" pitchFamily="34" charset="-128"/>
                <a:cs typeface="Segoe UI" pitchFamily="34" charset="0"/>
              </a:rPr>
              <a:t>6</a:t>
            </a:r>
            <a:r>
              <a:rPr lang="en-GB" sz="1600" b="1" dirty="0" smtClean="0">
                <a:latin typeface="Adobe Heiti Std R" pitchFamily="34" charset="-128"/>
                <a:ea typeface="Adobe Heiti Std R" pitchFamily="34" charset="-128"/>
                <a:cs typeface="Segoe UI" pitchFamily="34" charset="0"/>
              </a:rPr>
              <a:t>)</a:t>
            </a:r>
            <a:endParaRPr lang="en-GB" sz="1600" b="1" dirty="0">
              <a:latin typeface="Adobe Heiti Std R" pitchFamily="34" charset="-128"/>
              <a:ea typeface="Adobe Heiti Std R" pitchFamily="34" charset="-128"/>
              <a:cs typeface="Segoe UI" pitchFamily="34" charset="0"/>
            </a:endParaRPr>
          </a:p>
        </p:txBody>
      </p:sp>
      <p:sp>
        <p:nvSpPr>
          <p:cNvPr id="42" name="Shape: Number 5"/>
          <p:cNvSpPr txBox="1"/>
          <p:nvPr/>
        </p:nvSpPr>
        <p:spPr>
          <a:xfrm>
            <a:off x="323528" y="3585852"/>
            <a:ext cx="394578" cy="338554"/>
          </a:xfrm>
          <a:prstGeom prst="rect">
            <a:avLst/>
          </a:prstGeom>
          <a:noFill/>
        </p:spPr>
        <p:txBody>
          <a:bodyPr wrap="square" rtlCol="0">
            <a:spAutoFit/>
          </a:bodyPr>
          <a:lstStyle/>
          <a:p>
            <a:r>
              <a:rPr lang="en-GB" sz="1600" b="1" dirty="0" smtClean="0">
                <a:latin typeface="Adobe Heiti Std R" pitchFamily="34" charset="-128"/>
                <a:ea typeface="Adobe Heiti Std R" pitchFamily="34" charset="-128"/>
                <a:cs typeface="Segoe UI" pitchFamily="34" charset="0"/>
              </a:rPr>
              <a:t>5)</a:t>
            </a:r>
            <a:endParaRPr lang="en-GB" sz="1600" b="1" dirty="0">
              <a:latin typeface="Adobe Heiti Std R" pitchFamily="34" charset="-128"/>
              <a:ea typeface="Adobe Heiti Std R" pitchFamily="34" charset="-128"/>
              <a:cs typeface="Segoe UI" pitchFamily="34" charset="0"/>
            </a:endParaRPr>
          </a:p>
        </p:txBody>
      </p:sp>
      <p:sp>
        <p:nvSpPr>
          <p:cNvPr id="26" name="Shape: Number 4"/>
          <p:cNvSpPr txBox="1"/>
          <p:nvPr/>
        </p:nvSpPr>
        <p:spPr>
          <a:xfrm>
            <a:off x="323528" y="3143415"/>
            <a:ext cx="394578" cy="338554"/>
          </a:xfrm>
          <a:prstGeom prst="rect">
            <a:avLst/>
          </a:prstGeom>
          <a:noFill/>
        </p:spPr>
        <p:txBody>
          <a:bodyPr wrap="square" rtlCol="0">
            <a:spAutoFit/>
          </a:bodyPr>
          <a:lstStyle/>
          <a:p>
            <a:r>
              <a:rPr lang="en-GB" sz="1600" b="1" dirty="0">
                <a:latin typeface="Adobe Heiti Std R" pitchFamily="34" charset="-128"/>
                <a:ea typeface="Adobe Heiti Std R" pitchFamily="34" charset="-128"/>
                <a:cs typeface="Segoe UI" pitchFamily="34" charset="0"/>
              </a:rPr>
              <a:t>4</a:t>
            </a:r>
            <a:r>
              <a:rPr lang="en-GB" sz="1600" b="1" dirty="0" smtClean="0">
                <a:latin typeface="Adobe Heiti Std R" pitchFamily="34" charset="-128"/>
                <a:ea typeface="Adobe Heiti Std R" pitchFamily="34" charset="-128"/>
                <a:cs typeface="Segoe UI" pitchFamily="34" charset="0"/>
              </a:rPr>
              <a:t>)</a:t>
            </a:r>
            <a:endParaRPr lang="en-GB" sz="1600" b="1" dirty="0">
              <a:latin typeface="Adobe Heiti Std R" pitchFamily="34" charset="-128"/>
              <a:ea typeface="Adobe Heiti Std R" pitchFamily="34" charset="-128"/>
              <a:cs typeface="Segoe UI" pitchFamily="34" charset="0"/>
            </a:endParaRPr>
          </a:p>
        </p:txBody>
      </p:sp>
      <p:sp>
        <p:nvSpPr>
          <p:cNvPr id="39" name="Shape: Number 3"/>
          <p:cNvSpPr txBox="1"/>
          <p:nvPr/>
        </p:nvSpPr>
        <p:spPr>
          <a:xfrm>
            <a:off x="323528" y="2480449"/>
            <a:ext cx="394578" cy="338554"/>
          </a:xfrm>
          <a:prstGeom prst="rect">
            <a:avLst/>
          </a:prstGeom>
          <a:noFill/>
        </p:spPr>
        <p:txBody>
          <a:bodyPr wrap="square" rtlCol="0">
            <a:spAutoFit/>
          </a:bodyPr>
          <a:lstStyle/>
          <a:p>
            <a:r>
              <a:rPr lang="en-GB" sz="1600" b="1" smtClean="0">
                <a:latin typeface="Adobe Heiti Std R" pitchFamily="34" charset="-128"/>
                <a:ea typeface="Adobe Heiti Std R" pitchFamily="34" charset="-128"/>
                <a:cs typeface="Segoe UI" pitchFamily="34" charset="0"/>
              </a:rPr>
              <a:t>3)</a:t>
            </a:r>
            <a:endParaRPr lang="en-GB" sz="1600" b="1">
              <a:latin typeface="Adobe Heiti Std R" pitchFamily="34" charset="-128"/>
              <a:ea typeface="Adobe Heiti Std R" pitchFamily="34" charset="-128"/>
              <a:cs typeface="Segoe UI" pitchFamily="34" charset="0"/>
            </a:endParaRPr>
          </a:p>
        </p:txBody>
      </p:sp>
      <p:sp>
        <p:nvSpPr>
          <p:cNvPr id="40" name="Shape: Number 2"/>
          <p:cNvSpPr txBox="1"/>
          <p:nvPr/>
        </p:nvSpPr>
        <p:spPr>
          <a:xfrm>
            <a:off x="323528" y="1824280"/>
            <a:ext cx="394578" cy="338554"/>
          </a:xfrm>
          <a:prstGeom prst="rect">
            <a:avLst/>
          </a:prstGeom>
          <a:noFill/>
        </p:spPr>
        <p:txBody>
          <a:bodyPr wrap="square" rtlCol="0">
            <a:spAutoFit/>
          </a:bodyPr>
          <a:lstStyle/>
          <a:p>
            <a:r>
              <a:rPr lang="en-GB" sz="1600" b="1" smtClean="0">
                <a:latin typeface="Adobe Heiti Std R" pitchFamily="34" charset="-128"/>
                <a:ea typeface="Adobe Heiti Std R" pitchFamily="34" charset="-128"/>
                <a:cs typeface="Segoe UI" pitchFamily="34" charset="0"/>
              </a:rPr>
              <a:t>2)</a:t>
            </a:r>
            <a:endParaRPr lang="en-GB" sz="1600" b="1">
              <a:latin typeface="Adobe Heiti Std R" pitchFamily="34" charset="-128"/>
              <a:ea typeface="Adobe Heiti Std R" pitchFamily="34" charset="-128"/>
              <a:cs typeface="Segoe UI" pitchFamily="34" charset="0"/>
            </a:endParaRPr>
          </a:p>
        </p:txBody>
      </p:sp>
      <p:sp>
        <p:nvSpPr>
          <p:cNvPr id="41" name="Shape: Number 1"/>
          <p:cNvSpPr txBox="1"/>
          <p:nvPr/>
        </p:nvSpPr>
        <p:spPr>
          <a:xfrm>
            <a:off x="323528" y="1398932"/>
            <a:ext cx="394578" cy="338554"/>
          </a:xfrm>
          <a:prstGeom prst="rect">
            <a:avLst/>
          </a:prstGeom>
          <a:noFill/>
        </p:spPr>
        <p:txBody>
          <a:bodyPr wrap="square" rtlCol="0">
            <a:spAutoFit/>
          </a:bodyPr>
          <a:lstStyle/>
          <a:p>
            <a:r>
              <a:rPr lang="en-GB" sz="1600" b="1" dirty="0" smtClean="0">
                <a:latin typeface="Adobe Heiti Std R" pitchFamily="34" charset="-128"/>
                <a:ea typeface="Adobe Heiti Std R" pitchFamily="34" charset="-128"/>
                <a:cs typeface="Segoe UI" pitchFamily="34" charset="0"/>
              </a:rPr>
              <a:t>1)</a:t>
            </a:r>
            <a:endParaRPr lang="en-GB" sz="1600" b="1" dirty="0">
              <a:latin typeface="Adobe Heiti Std R" pitchFamily="34" charset="-128"/>
              <a:ea typeface="Adobe Heiti Std R" pitchFamily="34" charset="-128"/>
              <a:cs typeface="Segoe UI" pitchFamily="34" charset="0"/>
            </a:endParaRPr>
          </a:p>
        </p:txBody>
      </p:sp>
      <p:sp>
        <p:nvSpPr>
          <p:cNvPr id="2" name="Title"/>
          <p:cNvSpPr>
            <a:spLocks noGrp="1"/>
          </p:cNvSpPr>
          <p:nvPr>
            <p:ph type="ctrTitle"/>
          </p:nvPr>
        </p:nvSpPr>
        <p:spPr>
          <a:xfrm>
            <a:off x="0" y="0"/>
            <a:ext cx="9144000" cy="900000"/>
          </a:xfrm>
        </p:spPr>
        <p:txBody>
          <a:bodyPr>
            <a:normAutofit/>
          </a:bodyPr>
          <a:lstStyle/>
          <a:p>
            <a:r>
              <a:rPr lang="en-US" sz="3200" dirty="0" smtClean="0">
                <a:latin typeface="Adobe Heiti Std R" pitchFamily="34" charset="-128"/>
                <a:ea typeface="Adobe Heiti Std R" pitchFamily="34" charset="-128"/>
              </a:rPr>
              <a:t>Check up</a:t>
            </a:r>
            <a:endParaRPr lang="en-GB" sz="3600" dirty="0">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S-08</a:t>
            </a:r>
            <a:endParaRPr lang="en-GB" sz="900" b="1" dirty="0">
              <a:latin typeface="Arial" pitchFamily="34" charset="0"/>
              <a:cs typeface="Arial" pitchFamily="34" charset="0"/>
            </a:endParaRPr>
          </a:p>
        </p:txBody>
      </p:sp>
      <p:pic>
        <p:nvPicPr>
          <p:cNvPr id="44"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1352" r="1161"/>
          <a:stretch/>
        </p:blipFill>
        <p:spPr bwMode="auto">
          <a:xfrm>
            <a:off x="7106333" y="102664"/>
            <a:ext cx="1918025" cy="122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4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48" name="Name field"/>
          <p:cNvSpPr txBox="1"/>
          <p:nvPr/>
        </p:nvSpPr>
        <p:spPr>
          <a:xfrm>
            <a:off x="2987824" y="917490"/>
            <a:ext cx="2550390" cy="338554"/>
          </a:xfrm>
          <a:prstGeom prst="rect">
            <a:avLst/>
          </a:prstGeom>
          <a:noFill/>
        </p:spPr>
        <p:txBody>
          <a:bodyPr wrap="square" rtlCol="0">
            <a:spAutoFit/>
          </a:bodyPr>
          <a:lstStyle/>
          <a:p>
            <a:r>
              <a:rPr lang="en-NZ" sz="1600" dirty="0" smtClean="0"/>
              <a:t>Name__________________</a:t>
            </a:r>
            <a:endParaRPr lang="en-GB" sz="1600" dirty="0"/>
          </a:p>
        </p:txBody>
      </p:sp>
      <p:sp>
        <p:nvSpPr>
          <p:cNvPr id="49" name="Date field"/>
          <p:cNvSpPr txBox="1"/>
          <p:nvPr/>
        </p:nvSpPr>
        <p:spPr>
          <a:xfrm>
            <a:off x="5456790" y="915566"/>
            <a:ext cx="1597784" cy="338554"/>
          </a:xfrm>
          <a:prstGeom prst="rect">
            <a:avLst/>
          </a:prstGeom>
          <a:noFill/>
        </p:spPr>
        <p:txBody>
          <a:bodyPr wrap="square" rtlCol="0">
            <a:spAutoFit/>
          </a:bodyPr>
          <a:lstStyle/>
          <a:p>
            <a:r>
              <a:rPr lang="en-NZ" sz="1600" dirty="0" smtClean="0"/>
              <a:t>Date__________</a:t>
            </a:r>
            <a:endParaRPr lang="en-GB" sz="1600" dirty="0"/>
          </a:p>
        </p:txBody>
      </p:sp>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TextBox 3"/>
          <p:cNvSpPr txBox="1"/>
          <p:nvPr/>
        </p:nvSpPr>
        <p:spPr>
          <a:xfrm>
            <a:off x="816520" y="3363838"/>
            <a:ext cx="7416000" cy="954107"/>
          </a:xfrm>
          <a:prstGeom prst="rect">
            <a:avLst/>
          </a:prstGeom>
          <a:noFill/>
        </p:spPr>
        <p:txBody>
          <a:bodyPr wrap="square" rtlCol="0">
            <a:spAutoFit/>
          </a:bodyPr>
          <a:lstStyle/>
          <a:p>
            <a:pPr marL="285750" lvl="0" indent="-285750">
              <a:buFont typeface="Wingdings" pitchFamily="2" charset="2"/>
              <a:buChar char="v"/>
            </a:pPr>
            <a:r>
              <a:rPr lang="en-US" sz="1400" i="1" dirty="0">
                <a:latin typeface="+mj-lt"/>
                <a:ea typeface="Adobe Fan Heiti Std B" pitchFamily="34" charset="-128"/>
              </a:rPr>
              <a:t>Set up a small group discussion to share how people experience Christ’s coming now through celebrating the liturgy. Invite people to share experiences of liturgies where they have been aware of Christ’s presence in the celebration in different ways. Remind people that this is how Christ comes into the world every day. Retell the story of Christ’s first and second coming.</a:t>
            </a:r>
            <a:endParaRPr lang="en-GB" sz="1400" i="1" dirty="0">
              <a:latin typeface="+mj-lt"/>
              <a:ea typeface="Adobe Fan Heiti Std B" pitchFamily="34" charset="-128"/>
            </a:endParaRPr>
          </a:p>
        </p:txBody>
      </p:sp>
      <p:sp>
        <p:nvSpPr>
          <p:cNvPr id="5" name="TextBox 2"/>
          <p:cNvSpPr txBox="1"/>
          <p:nvPr/>
        </p:nvSpPr>
        <p:spPr>
          <a:xfrm>
            <a:off x="816520" y="2126055"/>
            <a:ext cx="7416000" cy="1169551"/>
          </a:xfrm>
          <a:prstGeom prst="rect">
            <a:avLst/>
          </a:prstGeom>
          <a:noFill/>
        </p:spPr>
        <p:txBody>
          <a:bodyPr wrap="square" rtlCol="0">
            <a:spAutoFit/>
          </a:bodyPr>
          <a:lstStyle/>
          <a:p>
            <a:pPr marL="285750" indent="-285750">
              <a:buFont typeface="Wingdings" pitchFamily="2" charset="2"/>
              <a:buChar char="v"/>
            </a:pPr>
            <a:r>
              <a:rPr lang="en-US" sz="1400" i="1" dirty="0">
                <a:latin typeface="+mj-lt"/>
                <a:ea typeface="Adobe Fan Heiti Std B" pitchFamily="34" charset="-128"/>
              </a:rPr>
              <a:t>Imagine someone has asked you what the links are between Christ’s coming at Christmas as an historical event, how Christ comes into our lives now and Christ’s second coming at the end of time. Make a </a:t>
            </a:r>
            <a:r>
              <a:rPr lang="en-US" sz="1400" i="1" dirty="0" err="1">
                <a:latin typeface="+mj-lt"/>
                <a:ea typeface="Adobe Fan Heiti Std B" pitchFamily="34" charset="-128"/>
              </a:rPr>
              <a:t>tryptic</a:t>
            </a:r>
            <a:r>
              <a:rPr lang="en-US" sz="1400" i="1" dirty="0">
                <a:latin typeface="+mj-lt"/>
                <a:ea typeface="Adobe Fan Heiti Std B" pitchFamily="34" charset="-128"/>
              </a:rPr>
              <a:t> and use it to explain how these are all part of the same connection. Share your </a:t>
            </a:r>
            <a:r>
              <a:rPr lang="en-US" sz="1400" i="1" dirty="0" err="1">
                <a:latin typeface="+mj-lt"/>
                <a:ea typeface="Adobe Fan Heiti Std B" pitchFamily="34" charset="-128"/>
              </a:rPr>
              <a:t>tryptic</a:t>
            </a:r>
            <a:r>
              <a:rPr lang="en-US" sz="1400" i="1" dirty="0">
                <a:latin typeface="+mj-lt"/>
                <a:ea typeface="Adobe Fan Heiti Std B" pitchFamily="34" charset="-128"/>
              </a:rPr>
              <a:t> with people at home and at school and say how this connects to celebrating the season of Advent.</a:t>
            </a:r>
            <a:endParaRPr lang="en-GB" sz="1400" i="1" dirty="0">
              <a:latin typeface="+mj-lt"/>
              <a:ea typeface="Adobe Fan Heiti Std B" pitchFamily="34" charset="-128"/>
            </a:endParaRPr>
          </a:p>
        </p:txBody>
      </p:sp>
      <p:sp>
        <p:nvSpPr>
          <p:cNvPr id="3" name="TextBox 1"/>
          <p:cNvSpPr txBox="1"/>
          <p:nvPr/>
        </p:nvSpPr>
        <p:spPr>
          <a:xfrm>
            <a:off x="816520" y="888271"/>
            <a:ext cx="7416000" cy="1169551"/>
          </a:xfrm>
          <a:prstGeom prst="rect">
            <a:avLst/>
          </a:prstGeom>
          <a:noFill/>
        </p:spPr>
        <p:txBody>
          <a:bodyPr wrap="square" rtlCol="0">
            <a:spAutoFit/>
          </a:bodyPr>
          <a:lstStyle/>
          <a:p>
            <a:pPr marL="285750" lvl="0" indent="-285750">
              <a:buFont typeface="Wingdings" pitchFamily="2" charset="2"/>
              <a:buChar char="v"/>
            </a:pPr>
            <a:r>
              <a:rPr lang="en-US" sz="1400" i="1" dirty="0">
                <a:latin typeface="+mj-lt"/>
                <a:ea typeface="Adobe Fan Heiti Std B" pitchFamily="34" charset="-128"/>
              </a:rPr>
              <a:t>Create a Power Point using the photographs of the dramatic presentations from Slide 7-12 and create a reflective liturgy to increase people’s awareness of how Jesus comes to people now through the words, images, music and symbols that are part of a liturgy. Use the power point as part of an Advent liturgy to share with your school. Include links to Christ’s first and second coming.</a:t>
            </a:r>
            <a:endParaRPr lang="en-GB" sz="1400" i="1" dirty="0">
              <a:latin typeface="+mj-lt"/>
              <a:ea typeface="Adobe Fan Heiti Std B"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S-10A</a:t>
            </a:r>
            <a:endParaRPr lang="en-GB" sz="900" b="1" dirty="0">
              <a:latin typeface="Arial" pitchFamily="34" charset="0"/>
              <a:cs typeface="Arial" pitchFamily="34" charset="0"/>
            </a:endParaRP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itle"/>
          <p:cNvSpPr txBox="1">
            <a:spLocks/>
          </p:cNvSpPr>
          <p:nvPr/>
        </p:nvSpPr>
        <p:spPr>
          <a:xfrm>
            <a:off x="211051" y="0"/>
            <a:ext cx="8465405" cy="726346"/>
          </a:xfrm>
          <a:prstGeom prst="rect">
            <a:avLst/>
          </a:prstGeom>
        </p:spPr>
        <p:txBody>
          <a:bodyPr vert="horz" lIns="0" tIns="45720" rIns="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dirty="0" smtClean="0">
                <a:latin typeface="Adobe Heiti Std R" pitchFamily="34" charset="-128"/>
                <a:ea typeface="Adobe Heiti Std R" pitchFamily="34" charset="-128"/>
              </a:rPr>
              <a:t>Sharing our Learning about ADVENT with family </a:t>
            </a:r>
            <a:r>
              <a:rPr lang="en-US" sz="2200" dirty="0" err="1" smtClean="0">
                <a:latin typeface="Adobe Heiti Std R" pitchFamily="34" charset="-128"/>
                <a:ea typeface="Adobe Heiti Std R" pitchFamily="34" charset="-128"/>
              </a:rPr>
              <a:t>wh</a:t>
            </a:r>
            <a:r>
              <a:rPr lang="en-US" sz="2200" dirty="0" err="1" smtClean="0">
                <a:latin typeface="Aparajita" pitchFamily="34" charset="0"/>
                <a:ea typeface="Adobe Heiti Std R" pitchFamily="34" charset="-128"/>
                <a:cs typeface="Aparajita" pitchFamily="34" charset="0"/>
              </a:rPr>
              <a:t>ā</a:t>
            </a:r>
            <a:r>
              <a:rPr lang="en-US" sz="2200" dirty="0" err="1" smtClean="0">
                <a:latin typeface="Adobe Heiti Std R" pitchFamily="34" charset="-128"/>
                <a:ea typeface="Adobe Heiti Std R" pitchFamily="34" charset="-128"/>
              </a:rPr>
              <a:t>nau</a:t>
            </a:r>
            <a:endParaRPr lang="en-GB" sz="2200" dirty="0">
              <a:latin typeface="Adobe Heiti Std R" pitchFamily="34" charset="-128"/>
              <a:ea typeface="Adobe Heiti Std R" pitchFamily="34" charset="-128"/>
            </a:endParaRPr>
          </a:p>
        </p:txBody>
      </p:sp>
      <p:pic>
        <p:nvPicPr>
          <p:cNvPr id="10" name="Picture: bottom right" descr="D:\03 Projects\TCI\10 Lessons\02 LITURGICAL YEAR\01 Advent\Advent Y7-L02\Clipart\21-advent-candle-clip-art-free-cliparts-that-you-can-download-to-you-dpTjyf-clipart.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508972"/>
            <a:ext cx="1150444" cy="597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bottom middle" descr="D:\03 Projects\TCI\10 Lessons\02 LITURGICAL YEAR\01 Advent\Advent Y7-L02\Clipart\supercoloring-com-beautiful-advent-wreath-and-candles-to-color-zzP4uM-clipar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64" r="6036" b="9351"/>
          <a:stretch/>
        </p:blipFill>
        <p:spPr bwMode="auto">
          <a:xfrm>
            <a:off x="4246197" y="4419322"/>
            <a:ext cx="634453" cy="5135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Bottom left" descr="D:\03 Projects\TCI\10 Lessons\02 LITURGICAL YEAR\01 Advent\Advent Y7-L02\Clipart\one-christmas-eve-pageant-will-be-held-this-year-at-5-30-pm-45r0Yq-clipart.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711" y="4419323"/>
            <a:ext cx="937171" cy="7241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right bottom" descr="D:\03 Projects\TCI\10 Lessons\02 LITURGICAL YEAR\01 Advent\Advent Y7-L02\Clipart\royalty-free-advent-candle-pic-new-calendar-template-site-Ume9bs-clipart.gif"/>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67440" y="3831903"/>
            <a:ext cx="1176560" cy="8263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Left bottom" descr="D:\03 Projects\TCI\10 Lessons\02 LITURGICAL YEAR\01 Advent\Advent Y7-L02\Clipart\advent-clipart-clipart-panda-free-clipart-images-Ua7OzV-clipart.gif"/>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59" y="3974824"/>
            <a:ext cx="1198006" cy="8889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right" descr="D:\03 Projects\TCI\10 Lessons\02 LITURGICAL YEAR\01 Advent\Advent Y7-L02\Clipart\advent-lessons-and-carols-clipart-panda-free-clipart-images-CUSEFv-clipart.gif"/>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0000" y="2045738"/>
            <a:ext cx="1046657" cy="1227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left" descr="D:\03 Projects\TCI\10 Lessons\02 LITURGICAL YEAR\01 Advent\Advent Y7-L02\Clipart\recent-photos-the-commons-20under20-galleries-world-map-app-garden-yFntJE-clipart.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37" y="2202954"/>
            <a:ext cx="749947" cy="10277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top right corner" descr="D:\03 Projects\TCI\10 Lessons\02 LITURGICAL YEAR\01 Advent\Advent Y7-L02\Clipart\about-the-symbolism-of-the-advent-wreath-candles-and-colors-here-lLxT9Y-clipart.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4368" y="0"/>
            <a:ext cx="1259632" cy="9488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top left corner" descr="D:\03 Projects\TCI\10 Lessons\02 LITURGICAL YEAR\01 Advent\Advent Y7-L02\Clipart\advent-20clipart-clipart-panda-free-clipart-images-G9CXr4-clipart.gif"/>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
            <a:ext cx="971600" cy="9397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1060575043"/>
      </p:ext>
    </p:extLst>
  </p:cSld>
  <p:clrMapOvr>
    <a:masterClrMapping/>
  </p:clrMapOvr>
  <p:transition spd="med"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9" name="TextBox 7"/>
          <p:cNvSpPr txBox="1"/>
          <p:nvPr/>
        </p:nvSpPr>
        <p:spPr>
          <a:xfrm>
            <a:off x="827584" y="3848730"/>
            <a:ext cx="7416000" cy="523220"/>
          </a:xfrm>
          <a:prstGeom prst="rect">
            <a:avLst/>
          </a:prstGeom>
          <a:noFill/>
        </p:spPr>
        <p:txBody>
          <a:bodyPr wrap="square" rtlCol="0">
            <a:spAutoFit/>
          </a:bodyPr>
          <a:lstStyle/>
          <a:p>
            <a:pPr marL="285750" lvl="0" indent="-285750">
              <a:buFont typeface="Wingdings" pitchFamily="2" charset="2"/>
              <a:buChar char="v"/>
            </a:pPr>
            <a:r>
              <a:rPr lang="en-US" sz="1400" i="1" dirty="0" smtClean="0">
                <a:ea typeface="Adobe Fan Heiti Std B" pitchFamily="34" charset="-128"/>
              </a:rPr>
              <a:t>Make </a:t>
            </a:r>
            <a:r>
              <a:rPr lang="en-US" sz="1400" i="1" dirty="0">
                <a:ea typeface="Adobe Fan Heiti Std B" pitchFamily="34" charset="-128"/>
              </a:rPr>
              <a:t>up your own way of showing and sharing what you have learned and decide who you would like to share it with. </a:t>
            </a:r>
            <a:endParaRPr lang="en-GB" sz="1400" dirty="0">
              <a:ea typeface="Adobe Fan Heiti Std B" pitchFamily="34" charset="-128"/>
            </a:endParaRPr>
          </a:p>
        </p:txBody>
      </p:sp>
      <p:sp>
        <p:nvSpPr>
          <p:cNvPr id="11" name="TextBox 6"/>
          <p:cNvSpPr txBox="1"/>
          <p:nvPr/>
        </p:nvSpPr>
        <p:spPr>
          <a:xfrm>
            <a:off x="827584" y="2807935"/>
            <a:ext cx="7416000" cy="954107"/>
          </a:xfrm>
          <a:prstGeom prst="rect">
            <a:avLst/>
          </a:prstGeom>
          <a:noFill/>
        </p:spPr>
        <p:txBody>
          <a:bodyPr wrap="square" rtlCol="0">
            <a:spAutoFit/>
          </a:bodyPr>
          <a:lstStyle/>
          <a:p>
            <a:pPr marL="285750" lvl="0" indent="-285750">
              <a:buFont typeface="Wingdings" pitchFamily="2" charset="2"/>
              <a:buChar char="v"/>
            </a:pPr>
            <a:r>
              <a:rPr lang="en-US" sz="1400" i="1" dirty="0" smtClean="0">
                <a:ea typeface="Adobe Fan Heiti Std B" pitchFamily="34" charset="-128"/>
              </a:rPr>
              <a:t>Compose </a:t>
            </a:r>
            <a:r>
              <a:rPr lang="en-US" sz="1400" i="1" dirty="0">
                <a:ea typeface="Adobe Fan Heiti Std B" pitchFamily="34" charset="-128"/>
              </a:rPr>
              <a:t>a rap to share about using the season of Advent to grow more like Jesus – suggestions: reflecting on what needs ‘conversion’ – turning away from sin in your life, responding positively to requests for help at home and at school, opening your heart to Jesus so your friendship with him grows as Christmas approaches, taking part in liturgies that mark the season.</a:t>
            </a:r>
            <a:endParaRPr lang="en-GB" sz="1400" dirty="0">
              <a:ea typeface="Adobe Fan Heiti Std B" pitchFamily="34" charset="-128"/>
            </a:endParaRPr>
          </a:p>
        </p:txBody>
      </p:sp>
      <p:sp>
        <p:nvSpPr>
          <p:cNvPr id="5" name="TextBox 5"/>
          <p:cNvSpPr txBox="1"/>
          <p:nvPr/>
        </p:nvSpPr>
        <p:spPr>
          <a:xfrm>
            <a:off x="827584" y="2198028"/>
            <a:ext cx="7416000" cy="523220"/>
          </a:xfrm>
          <a:prstGeom prst="rect">
            <a:avLst/>
          </a:prstGeom>
          <a:noFill/>
        </p:spPr>
        <p:txBody>
          <a:bodyPr wrap="square" rtlCol="0">
            <a:spAutoFit/>
          </a:bodyPr>
          <a:lstStyle/>
          <a:p>
            <a:pPr marL="285750" lvl="0" indent="-285750">
              <a:buFont typeface="Wingdings" pitchFamily="2" charset="2"/>
              <a:buChar char="v"/>
            </a:pPr>
            <a:r>
              <a:rPr lang="en-US" sz="1400" i="1" dirty="0">
                <a:ea typeface="Adobe Fan Heiti Std B" pitchFamily="34" charset="-128"/>
              </a:rPr>
              <a:t>Create art works of Christ’s second coming to display in the school or church foyer. Include the Scripture references: Matthew 24:29-31, Luke 21:25-28, Revelation 1:7, Acts 1:11</a:t>
            </a:r>
            <a:endParaRPr lang="en-GB" sz="1400" dirty="0">
              <a:ea typeface="Adobe Fan Heiti Std B" pitchFamily="34" charset="-128"/>
            </a:endParaRPr>
          </a:p>
        </p:txBody>
      </p:sp>
      <p:sp>
        <p:nvSpPr>
          <p:cNvPr id="3" name="TextBox 4"/>
          <p:cNvSpPr txBox="1"/>
          <p:nvPr/>
        </p:nvSpPr>
        <p:spPr>
          <a:xfrm>
            <a:off x="827584" y="726346"/>
            <a:ext cx="7416000" cy="1384995"/>
          </a:xfrm>
          <a:prstGeom prst="rect">
            <a:avLst/>
          </a:prstGeom>
          <a:noFill/>
        </p:spPr>
        <p:txBody>
          <a:bodyPr wrap="square" rtlCol="0">
            <a:spAutoFit/>
          </a:bodyPr>
          <a:lstStyle/>
          <a:p>
            <a:pPr marL="285750" lvl="0" indent="-285750">
              <a:buFont typeface="Wingdings" pitchFamily="2" charset="2"/>
              <a:buChar char="v"/>
            </a:pPr>
            <a:r>
              <a:rPr lang="en-US" sz="1400" i="1" dirty="0" smtClean="0">
                <a:ea typeface="Adobe Fan Heiti Std B" pitchFamily="34" charset="-128"/>
              </a:rPr>
              <a:t>Make </a:t>
            </a:r>
            <a:r>
              <a:rPr lang="en-US" sz="1400" i="1" dirty="0">
                <a:ea typeface="Adobe Fan Heiti Std B" pitchFamily="34" charset="-128"/>
              </a:rPr>
              <a:t>a publicity flyer to draw people’s attention to the purpose of the season of </a:t>
            </a:r>
            <a:r>
              <a:rPr lang="en-US" sz="1400" i="1" dirty="0" smtClean="0">
                <a:ea typeface="Adobe Fan Heiti Std B" pitchFamily="34" charset="-128"/>
              </a:rPr>
              <a:t>Advent. Point </a:t>
            </a:r>
            <a:r>
              <a:rPr lang="en-US" sz="1400" i="1" dirty="0">
                <a:ea typeface="Adobe Fan Heiti Std B" pitchFamily="34" charset="-128"/>
              </a:rPr>
              <a:t>out the importance of this time for conversion – to </a:t>
            </a:r>
            <a:r>
              <a:rPr lang="en-US" sz="1400" i="1" dirty="0" err="1">
                <a:ea typeface="Adobe Fan Heiti Std B" pitchFamily="34" charset="-128"/>
              </a:rPr>
              <a:t>recognise</a:t>
            </a:r>
            <a:r>
              <a:rPr lang="en-US" sz="1400" i="1" dirty="0">
                <a:ea typeface="Adobe Fan Heiti Std B" pitchFamily="34" charset="-128"/>
              </a:rPr>
              <a:t> things in your life that needs to change. Suggest some ideas to help people change any negative attitudes they have. Include images of the symbols for Advent on the flyer and suggest people use them to keep them </a:t>
            </a:r>
            <a:r>
              <a:rPr lang="en-US" sz="1400" i="1" dirty="0" err="1">
                <a:ea typeface="Adobe Fan Heiti Std B" pitchFamily="34" charset="-128"/>
              </a:rPr>
              <a:t>focussed</a:t>
            </a:r>
            <a:r>
              <a:rPr lang="en-US" sz="1400" i="1" dirty="0">
                <a:ea typeface="Adobe Fan Heiti Std B" pitchFamily="34" charset="-128"/>
              </a:rPr>
              <a:t> on using the 4 weeks to prepare well for the coming of Christ. Distribute the flyers to people who can use them.</a:t>
            </a:r>
          </a:p>
        </p:txBody>
      </p:sp>
      <p:pic>
        <p:nvPicPr>
          <p:cNvPr id="15" name="Picture: bottom right" descr="D:\03 Projects\TCI\10 Lessons\02 LITURGICAL YEAR\01 Advent\Advent Y7-L02\Clipart\21-advent-candle-clip-art-free-cliparts-that-you-can-download-to-you-dpTjyf-clipart.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4508972"/>
            <a:ext cx="1150444" cy="59779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bottom middle" descr="D:\03 Projects\TCI\10 Lessons\02 LITURGICAL YEAR\01 Advent\Advent Y7-L02\Clipart\supercoloring-com-beautiful-advent-wreath-and-candles-to-color-zzP4uM-clipar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64" r="6036" b="9351"/>
          <a:stretch/>
        </p:blipFill>
        <p:spPr bwMode="auto">
          <a:xfrm>
            <a:off x="4246197" y="4419322"/>
            <a:ext cx="634453" cy="5135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Bottom left" descr="D:\03 Projects\TCI\10 Lessons\02 LITURGICAL YEAR\01 Advent\Advent Y7-L02\Clipart\one-christmas-eve-pageant-will-be-held-this-year-at-5-30-pm-45r0Yq-clipart.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711" y="4419323"/>
            <a:ext cx="937171" cy="7241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right bottom" descr="D:\03 Projects\TCI\10 Lessons\02 LITURGICAL YEAR\01 Advent\Advent Y7-L02\Clipart\royalty-free-advent-candle-pic-new-calendar-template-site-Ume9bs-clipart.gif"/>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67440" y="3831903"/>
            <a:ext cx="1176560" cy="8263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Left bottom" descr="D:\03 Projects\TCI\10 Lessons\02 LITURGICAL YEAR\01 Advent\Advent Y7-L02\Clipart\advent-clipart-clipart-panda-free-clipart-images-Ua7OzV-clipart.gif"/>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59" y="3974824"/>
            <a:ext cx="1198006" cy="8889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right" descr="D:\03 Projects\TCI\10 Lessons\02 LITURGICAL YEAR\01 Advent\Advent Y7-L02\Clipart\advent-lessons-and-carols-clipart-panda-free-clipart-images-CUSEFv-clipart.gif"/>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0000" y="2045738"/>
            <a:ext cx="1046657" cy="12270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left" descr="D:\03 Projects\TCI\10 Lessons\02 LITURGICAL YEAR\01 Advent\Advent Y7-L02\Clipart\recent-photos-the-commons-20under20-galleries-world-map-app-garden-yFntJE-clipart.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37" y="2202954"/>
            <a:ext cx="749947" cy="10277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S-10B</a:t>
            </a:r>
            <a:endParaRPr lang="en-GB" sz="900" b="1" dirty="0">
              <a:latin typeface="Arial" pitchFamily="34" charset="0"/>
              <a:cs typeface="Arial" pitchFamily="34" charset="0"/>
            </a:endParaRPr>
          </a:p>
        </p:txBody>
      </p:sp>
      <p:sp>
        <p:nvSpPr>
          <p:cNvPr id="13" name="Textbox: Tool instructions"/>
          <p:cNvSpPr txBox="1"/>
          <p:nvPr/>
        </p:nvSpPr>
        <p:spPr>
          <a:xfrm>
            <a:off x="3088293" y="4912668"/>
            <a:ext cx="2967479" cy="230832"/>
          </a:xfrm>
          <a:prstGeom prst="rect">
            <a:avLst/>
          </a:prstGeom>
          <a:noFill/>
        </p:spPr>
        <p:txBody>
          <a:bodyPr wrap="none" rtlCol="0">
            <a:spAutoFit/>
          </a:bodyPr>
          <a:lstStyle/>
          <a:p>
            <a:pPr algn="ctr"/>
            <a:r>
              <a:rPr lang="en-NZ" sz="900" dirty="0" smtClean="0">
                <a:latin typeface="Adobe Heiti Std R" pitchFamily="34" charset="-128"/>
                <a:ea typeface="Adobe Heiti Std R" pitchFamily="34" charset="-128"/>
                <a:cs typeface="Arial" pitchFamily="34" charset="0"/>
              </a:rPr>
              <a:t>Click on the worksheet button to go to the worksheet</a:t>
            </a:r>
            <a:endParaRPr lang="en-GB" sz="900" dirty="0">
              <a:latin typeface="Adobe Heiti Std R" pitchFamily="34" charset="-128"/>
              <a:ea typeface="Adobe Heiti Std R" pitchFamily="34" charset="-128"/>
              <a:cs typeface="Arial" pitchFamily="34" charset="0"/>
            </a:endParaRPr>
          </a:p>
        </p:txBody>
      </p:sp>
      <p:sp>
        <p:nvSpPr>
          <p:cNvPr id="24" name="Action Button: Up">
            <a:hlinkClick r:id="rId10"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7" name="Title"/>
          <p:cNvSpPr txBox="1">
            <a:spLocks/>
          </p:cNvSpPr>
          <p:nvPr/>
        </p:nvSpPr>
        <p:spPr>
          <a:xfrm>
            <a:off x="211051" y="0"/>
            <a:ext cx="8465405" cy="726346"/>
          </a:xfrm>
          <a:prstGeom prst="rect">
            <a:avLst/>
          </a:prstGeom>
        </p:spPr>
        <p:txBody>
          <a:bodyPr vert="horz" lIns="0" tIns="45720" rIns="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dirty="0" smtClean="0">
                <a:latin typeface="Adobe Heiti Std R" pitchFamily="34" charset="-128"/>
                <a:ea typeface="Adobe Heiti Std R" pitchFamily="34" charset="-128"/>
              </a:rPr>
              <a:t>Sharing our Learning about ADVENT with family </a:t>
            </a:r>
            <a:r>
              <a:rPr lang="en-US" sz="2200" dirty="0" err="1" smtClean="0">
                <a:latin typeface="Adobe Heiti Std R" pitchFamily="34" charset="-128"/>
                <a:ea typeface="Adobe Heiti Std R" pitchFamily="34" charset="-128"/>
              </a:rPr>
              <a:t>wh</a:t>
            </a:r>
            <a:r>
              <a:rPr lang="en-US" sz="2200" dirty="0" err="1" smtClean="0">
                <a:latin typeface="Aparajita" pitchFamily="34" charset="0"/>
                <a:ea typeface="Adobe Heiti Std R" pitchFamily="34" charset="-128"/>
                <a:cs typeface="Aparajita" pitchFamily="34" charset="0"/>
              </a:rPr>
              <a:t>ā</a:t>
            </a:r>
            <a:r>
              <a:rPr lang="en-US" sz="2200" dirty="0" err="1" smtClean="0">
                <a:latin typeface="Adobe Heiti Std R" pitchFamily="34" charset="-128"/>
                <a:ea typeface="Adobe Heiti Std R" pitchFamily="34" charset="-128"/>
              </a:rPr>
              <a:t>nau</a:t>
            </a:r>
            <a:endParaRPr lang="en-GB" sz="2200" dirty="0">
              <a:latin typeface="Adobe Heiti Std R" pitchFamily="34" charset="-128"/>
              <a:ea typeface="Adobe Heiti Std R" pitchFamily="34" charset="-128"/>
            </a:endParaRPr>
          </a:p>
        </p:txBody>
      </p:sp>
      <p:pic>
        <p:nvPicPr>
          <p:cNvPr id="28" name="Picture: top right corner" descr="D:\03 Projects\TCI\10 Lessons\02 LITURGICAL YEAR\01 Advent\Advent Y7-L02\Clipart\about-the-symbolism-of-the-advent-wreath-candles-and-colors-here-lLxT9Y-clipart.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84368" y="0"/>
            <a:ext cx="1259632" cy="9488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top left corner" descr="D:\03 Projects\TCI\10 Lessons\02 LITURGICAL YEAR\01 Advent\Advent Y7-L02\Clipart\advent-20clipart-clipart-panda-free-clipart-images-G9CXr4-clipart.gif"/>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
            <a:ext cx="971600" cy="93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877988"/>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Line 3"/>
          <p:cNvSpPr txBox="1"/>
          <p:nvPr/>
        </p:nvSpPr>
        <p:spPr>
          <a:xfrm>
            <a:off x="860133" y="3828985"/>
            <a:ext cx="7744315" cy="830997"/>
          </a:xfrm>
          <a:prstGeom prst="rect">
            <a:avLst/>
          </a:prstGeom>
          <a:noFill/>
        </p:spPr>
        <p:txBody>
          <a:bodyPr wrap="square" rtlCol="0">
            <a:spAutoFit/>
          </a:bodyPr>
          <a:lstStyle/>
          <a:p>
            <a:pPr marL="0" lvl="1">
              <a:spcAft>
                <a:spcPts val="1800"/>
              </a:spcAft>
            </a:pPr>
            <a:r>
              <a:rPr lang="en-US" sz="2400" i="1" dirty="0" smtClean="0">
                <a:solidFill>
                  <a:schemeClr val="bg1"/>
                </a:solidFill>
                <a:latin typeface="Adobe Heiti Std R" pitchFamily="34" charset="-128"/>
                <a:ea typeface="Adobe Heiti Std R" pitchFamily="34" charset="-128"/>
                <a:cs typeface="Segoe UI" pitchFamily="34" charset="0"/>
              </a:rPr>
              <a:t>explain </a:t>
            </a:r>
            <a:r>
              <a:rPr lang="en-US" sz="2400" i="1" dirty="0">
                <a:solidFill>
                  <a:schemeClr val="bg1"/>
                </a:solidFill>
                <a:latin typeface="Adobe Heiti Std R" pitchFamily="34" charset="-128"/>
                <a:ea typeface="Adobe Heiti Std R" pitchFamily="34" charset="-128"/>
                <a:cs typeface="Segoe UI" pitchFamily="34" charset="0"/>
              </a:rPr>
              <a:t>how Christians can live in preparation for Christ</a:t>
            </a:r>
            <a:r>
              <a:rPr lang="en-US" sz="2400" i="1" spc="-1600" dirty="0">
                <a:solidFill>
                  <a:schemeClr val="bg1"/>
                </a:solidFill>
                <a:latin typeface="Adobe Heiti Std R" pitchFamily="34" charset="-128"/>
                <a:ea typeface="Adobe Heiti Std R" pitchFamily="34" charset="-128"/>
                <a:cs typeface="Segoe UI" pitchFamily="34" charset="0"/>
              </a:rPr>
              <a:t>’</a:t>
            </a:r>
            <a:r>
              <a:rPr lang="en-US" sz="2400" i="1" dirty="0">
                <a:solidFill>
                  <a:schemeClr val="bg1"/>
                </a:solidFill>
                <a:latin typeface="Adobe Heiti Std R" pitchFamily="34" charset="-128"/>
                <a:ea typeface="Adobe Heiti Std R" pitchFamily="34" charset="-128"/>
                <a:cs typeface="Segoe UI" pitchFamily="34" charset="0"/>
              </a:rPr>
              <a:t>s Second Coming.</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8" name="Textbox: Line 2"/>
          <p:cNvSpPr txBox="1"/>
          <p:nvPr/>
        </p:nvSpPr>
        <p:spPr>
          <a:xfrm>
            <a:off x="859997" y="2552700"/>
            <a:ext cx="7744315" cy="1200329"/>
          </a:xfrm>
          <a:prstGeom prst="rect">
            <a:avLst/>
          </a:prstGeom>
          <a:noFill/>
        </p:spPr>
        <p:txBody>
          <a:bodyPr wrap="square" rtlCol="0">
            <a:spAutoFit/>
          </a:bodyPr>
          <a:lstStyle/>
          <a:p>
            <a:pPr marL="0" lvl="1">
              <a:spcAft>
                <a:spcPts val="1800"/>
              </a:spcAft>
            </a:pPr>
            <a:r>
              <a:rPr lang="en-US" sz="2400" i="1" dirty="0" smtClean="0">
                <a:solidFill>
                  <a:schemeClr val="bg1"/>
                </a:solidFill>
                <a:latin typeface="Adobe Heiti Std R" pitchFamily="34" charset="-128"/>
                <a:ea typeface="Adobe Heiti Std R" pitchFamily="34" charset="-128"/>
                <a:cs typeface="Segoe UI" pitchFamily="34" charset="0"/>
              </a:rPr>
              <a:t>explain </a:t>
            </a:r>
            <a:r>
              <a:rPr lang="en-US" sz="2400" i="1" dirty="0">
                <a:solidFill>
                  <a:schemeClr val="bg1"/>
                </a:solidFill>
                <a:latin typeface="Adobe Heiti Std R" pitchFamily="34" charset="-128"/>
                <a:ea typeface="Adobe Heiti Std R" pitchFamily="34" charset="-128"/>
                <a:cs typeface="Segoe UI" pitchFamily="34" charset="0"/>
              </a:rPr>
              <a:t>how some of the Old Testament readings for Advent describe the fullness of God</a:t>
            </a:r>
            <a:r>
              <a:rPr lang="en-US" sz="2400" i="1" spc="-1600" dirty="0">
                <a:solidFill>
                  <a:schemeClr val="bg1"/>
                </a:solidFill>
                <a:latin typeface="Adobe Heiti Std R" pitchFamily="34" charset="-128"/>
                <a:ea typeface="Adobe Heiti Std R" pitchFamily="34" charset="-128"/>
                <a:cs typeface="Segoe UI" pitchFamily="34" charset="0"/>
              </a:rPr>
              <a:t>’</a:t>
            </a:r>
            <a:r>
              <a:rPr lang="en-US" sz="2400" i="1" dirty="0">
                <a:solidFill>
                  <a:schemeClr val="bg1"/>
                </a:solidFill>
                <a:latin typeface="Adobe Heiti Std R" pitchFamily="34" charset="-128"/>
                <a:ea typeface="Adobe Heiti Std R" pitchFamily="34" charset="-128"/>
                <a:cs typeface="Segoe UI" pitchFamily="34" charset="0"/>
              </a:rPr>
              <a:t>s </a:t>
            </a:r>
            <a:r>
              <a:rPr lang="en-US" sz="2400" i="1" dirty="0" smtClean="0">
                <a:solidFill>
                  <a:schemeClr val="bg1"/>
                </a:solidFill>
                <a:latin typeface="Adobe Heiti Std R" pitchFamily="34" charset="-128"/>
                <a:ea typeface="Adobe Heiti Std R" pitchFamily="34" charset="-128"/>
                <a:cs typeface="Segoe UI" pitchFamily="34" charset="0"/>
              </a:rPr>
              <a:t>Kingdom </a:t>
            </a:r>
            <a:r>
              <a:rPr lang="en-US" sz="2400" i="1" dirty="0">
                <a:solidFill>
                  <a:schemeClr val="bg1"/>
                </a:solidFill>
                <a:latin typeface="Adobe Heiti Std R" pitchFamily="34" charset="-128"/>
                <a:ea typeface="Adobe Heiti Std R" pitchFamily="34" charset="-128"/>
                <a:cs typeface="Segoe UI" pitchFamily="34" charset="0"/>
              </a:rPr>
              <a:t>or reign of God </a:t>
            </a:r>
            <a:r>
              <a:rPr lang="en-US" sz="2400" i="1" dirty="0" err="1">
                <a:solidFill>
                  <a:schemeClr val="bg1"/>
                </a:solidFill>
                <a:latin typeface="Adobe Heiti Std R" pitchFamily="34" charset="-128"/>
                <a:ea typeface="Adobe Heiti Std R" pitchFamily="34" charset="-128"/>
                <a:cs typeface="Segoe UI" pitchFamily="34" charset="0"/>
              </a:rPr>
              <a:t>Te</a:t>
            </a:r>
            <a:r>
              <a:rPr lang="en-US" sz="2400" i="1" dirty="0">
                <a:solidFill>
                  <a:schemeClr val="bg1"/>
                </a:solidFill>
                <a:latin typeface="Adobe Heiti Std R" pitchFamily="34" charset="-128"/>
                <a:ea typeface="Adobe Heiti Std R" pitchFamily="34" charset="-128"/>
                <a:cs typeface="Segoe UI" pitchFamily="34" charset="0"/>
              </a:rPr>
              <a:t> </a:t>
            </a:r>
            <a:r>
              <a:rPr lang="en-US" sz="2400" i="1" dirty="0" err="1">
                <a:solidFill>
                  <a:schemeClr val="bg1"/>
                </a:solidFill>
                <a:latin typeface="Adobe Heiti Std R" pitchFamily="34" charset="-128"/>
                <a:ea typeface="Adobe Heiti Std R" pitchFamily="34" charset="-128"/>
                <a:cs typeface="Segoe UI" pitchFamily="34" charset="0"/>
              </a:rPr>
              <a:t>Tino</a:t>
            </a:r>
            <a:r>
              <a:rPr lang="en-US" sz="2400" i="1" dirty="0">
                <a:solidFill>
                  <a:schemeClr val="bg1"/>
                </a:solidFill>
                <a:latin typeface="Adobe Heiti Std R" pitchFamily="34" charset="-128"/>
                <a:ea typeface="Adobe Heiti Std R" pitchFamily="34" charset="-128"/>
                <a:cs typeface="Segoe UI" pitchFamily="34" charset="0"/>
              </a:rPr>
              <a:t> </a:t>
            </a:r>
            <a:r>
              <a:rPr lang="en-US" sz="2400" i="1" dirty="0" err="1" smtClean="0">
                <a:solidFill>
                  <a:schemeClr val="bg1"/>
                </a:solidFill>
                <a:latin typeface="Adobe Heiti Std R" pitchFamily="34" charset="-128"/>
                <a:ea typeface="Adobe Heiti Std R" pitchFamily="34" charset="-128"/>
                <a:cs typeface="Segoe UI" pitchFamily="34" charset="0"/>
              </a:rPr>
              <a:t>Rangatiratanga</a:t>
            </a:r>
            <a:r>
              <a:rPr lang="en-US" sz="2400" i="1" dirty="0" smtClean="0">
                <a:solidFill>
                  <a:schemeClr val="bg1"/>
                </a:solidFill>
                <a:latin typeface="Adobe Heiti Std R" pitchFamily="34" charset="-128"/>
                <a:ea typeface="Adobe Heiti Std R" pitchFamily="34" charset="-128"/>
                <a:cs typeface="Segoe UI" pitchFamily="34" charset="0"/>
              </a:rPr>
              <a:t> </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9" name="Textbox: Line 1"/>
          <p:cNvSpPr txBox="1"/>
          <p:nvPr/>
        </p:nvSpPr>
        <p:spPr>
          <a:xfrm>
            <a:off x="865802" y="1635647"/>
            <a:ext cx="7744315" cy="830997"/>
          </a:xfrm>
          <a:prstGeom prst="rect">
            <a:avLst/>
          </a:prstGeom>
          <a:noFill/>
        </p:spPr>
        <p:txBody>
          <a:bodyPr wrap="square" rtlCol="0">
            <a:spAutoFit/>
          </a:bodyPr>
          <a:lstStyle/>
          <a:p>
            <a:pPr marL="0" lvl="1">
              <a:spcAft>
                <a:spcPts val="1800"/>
              </a:spcAft>
            </a:pPr>
            <a:r>
              <a:rPr lang="en-US" sz="2400" i="1" dirty="0" err="1" smtClean="0">
                <a:solidFill>
                  <a:schemeClr val="bg1"/>
                </a:solidFill>
                <a:latin typeface="Adobe Heiti Std R" pitchFamily="34" charset="-128"/>
                <a:ea typeface="Adobe Heiti Std R" pitchFamily="34" charset="-128"/>
                <a:cs typeface="Segoe UI" pitchFamily="34" charset="0"/>
              </a:rPr>
              <a:t>recognise</a:t>
            </a:r>
            <a:r>
              <a:rPr lang="en-US" sz="2400" i="1" dirty="0" smtClean="0">
                <a:solidFill>
                  <a:schemeClr val="bg1"/>
                </a:solidFill>
                <a:latin typeface="Adobe Heiti Std R" pitchFamily="34" charset="-128"/>
                <a:ea typeface="Adobe Heiti Std R" pitchFamily="34" charset="-128"/>
                <a:cs typeface="Segoe UI" pitchFamily="34" charset="0"/>
              </a:rPr>
              <a:t> </a:t>
            </a:r>
            <a:r>
              <a:rPr lang="en-US" sz="2400" i="1" dirty="0">
                <a:solidFill>
                  <a:schemeClr val="bg1"/>
                </a:solidFill>
                <a:latin typeface="Adobe Heiti Std R" pitchFamily="34" charset="-128"/>
                <a:ea typeface="Adobe Heiti Std R" pitchFamily="34" charset="-128"/>
                <a:cs typeface="Segoe UI" pitchFamily="34" charset="0"/>
              </a:rPr>
              <a:t>that Advent is a time of preparing for Christ</a:t>
            </a:r>
            <a:r>
              <a:rPr lang="en-US" sz="2400" i="1" spc="-1600" dirty="0">
                <a:solidFill>
                  <a:schemeClr val="bg1"/>
                </a:solidFill>
                <a:latin typeface="Adobe Heiti Std R" pitchFamily="34" charset="-128"/>
                <a:ea typeface="Adobe Heiti Std R" pitchFamily="34" charset="-128"/>
                <a:cs typeface="Segoe UI" pitchFamily="34" charset="0"/>
              </a:rPr>
              <a:t>’</a:t>
            </a:r>
            <a:r>
              <a:rPr lang="en-US" sz="2400" i="1" dirty="0">
                <a:solidFill>
                  <a:schemeClr val="bg1"/>
                </a:solidFill>
                <a:latin typeface="Adobe Heiti Std R" pitchFamily="34" charset="-128"/>
                <a:ea typeface="Adobe Heiti Std R" pitchFamily="34" charset="-128"/>
                <a:cs typeface="Segoe UI" pitchFamily="34" charset="0"/>
              </a:rPr>
              <a:t>s </a:t>
            </a:r>
            <a:r>
              <a:rPr lang="en-US" sz="2400" i="1" dirty="0" smtClean="0">
                <a:solidFill>
                  <a:schemeClr val="bg1"/>
                </a:solidFill>
                <a:latin typeface="Adobe Heiti Std R" pitchFamily="34" charset="-128"/>
                <a:ea typeface="Adobe Heiti Std R" pitchFamily="34" charset="-128"/>
                <a:cs typeface="Segoe UI" pitchFamily="34" charset="0"/>
              </a:rPr>
              <a:t>Second </a:t>
            </a:r>
            <a:r>
              <a:rPr lang="en-US" sz="2400" i="1" dirty="0">
                <a:solidFill>
                  <a:schemeClr val="bg1"/>
                </a:solidFill>
                <a:latin typeface="Adobe Heiti Std R" pitchFamily="34" charset="-128"/>
                <a:ea typeface="Adobe Heiti Std R" pitchFamily="34" charset="-128"/>
                <a:cs typeface="Segoe UI" pitchFamily="34" charset="0"/>
              </a:rPr>
              <a:t>C</a:t>
            </a:r>
            <a:r>
              <a:rPr lang="en-US" sz="2400" i="1" dirty="0" smtClean="0">
                <a:solidFill>
                  <a:schemeClr val="bg1"/>
                </a:solidFill>
                <a:latin typeface="Adobe Heiti Std R" pitchFamily="34" charset="-128"/>
                <a:ea typeface="Adobe Heiti Std R" pitchFamily="34" charset="-128"/>
                <a:cs typeface="Segoe UI" pitchFamily="34" charset="0"/>
              </a:rPr>
              <a:t>oming</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18" name="Shape: Border 3"/>
          <p:cNvSpPr/>
          <p:nvPr/>
        </p:nvSpPr>
        <p:spPr>
          <a:xfrm>
            <a:off x="860133" y="3828984"/>
            <a:ext cx="7744315" cy="830997"/>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1" name="Shape: Border 2"/>
          <p:cNvSpPr/>
          <p:nvPr/>
        </p:nvSpPr>
        <p:spPr>
          <a:xfrm>
            <a:off x="859997" y="2573649"/>
            <a:ext cx="7744315" cy="1148931"/>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2" name="Shape: Border 1"/>
          <p:cNvSpPr/>
          <p:nvPr/>
        </p:nvSpPr>
        <p:spPr>
          <a:xfrm>
            <a:off x="859997" y="1635646"/>
            <a:ext cx="7744315" cy="831600"/>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dobe Heiti Std R" pitchFamily="34" charset="-128"/>
              <a:ea typeface="Adobe Heiti Std R" pitchFamily="34" charset="-128"/>
            </a:endParaRPr>
          </a:p>
        </p:txBody>
      </p:sp>
      <p:sp>
        <p:nvSpPr>
          <p:cNvPr id="19" name="Shape: Number 3"/>
          <p:cNvSpPr txBox="1"/>
          <p:nvPr/>
        </p:nvSpPr>
        <p:spPr>
          <a:xfrm>
            <a:off x="395672" y="3805050"/>
            <a:ext cx="457176" cy="461665"/>
          </a:xfrm>
          <a:prstGeom prst="rect">
            <a:avLst/>
          </a:prstGeom>
          <a:noFill/>
        </p:spPr>
        <p:txBody>
          <a:bodyPr wrap="none" rtlCol="0">
            <a:spAutoFit/>
          </a:bodyPr>
          <a:lstStyle/>
          <a:p>
            <a:r>
              <a:rPr lang="en-US" sz="2400" i="1" dirty="0" smtClean="0">
                <a:solidFill>
                  <a:schemeClr val="bg1"/>
                </a:solidFill>
                <a:latin typeface="Adobe Heiti Std R" pitchFamily="34" charset="-128"/>
                <a:ea typeface="Adobe Heiti Std R" pitchFamily="34" charset="-128"/>
                <a:cs typeface="Segoe UI" pitchFamily="34" charset="0"/>
              </a:rPr>
              <a:t>3)</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14" name="Shape: Number 2"/>
          <p:cNvSpPr txBox="1"/>
          <p:nvPr/>
        </p:nvSpPr>
        <p:spPr>
          <a:xfrm>
            <a:off x="395536" y="2643758"/>
            <a:ext cx="457176" cy="461665"/>
          </a:xfrm>
          <a:prstGeom prst="rect">
            <a:avLst/>
          </a:prstGeom>
          <a:noFill/>
        </p:spPr>
        <p:txBody>
          <a:bodyPr wrap="none" rtlCol="0">
            <a:spAutoFit/>
          </a:bodyPr>
          <a:lstStyle/>
          <a:p>
            <a:r>
              <a:rPr lang="en-US" sz="2400" i="1" dirty="0">
                <a:solidFill>
                  <a:schemeClr val="bg1"/>
                </a:solidFill>
                <a:latin typeface="Adobe Heiti Std R" pitchFamily="34" charset="-128"/>
                <a:ea typeface="Adobe Heiti Std R" pitchFamily="34" charset="-128"/>
                <a:cs typeface="Segoe UI" pitchFamily="34" charset="0"/>
              </a:rPr>
              <a:t>2</a:t>
            </a:r>
            <a:r>
              <a:rPr lang="en-US" sz="2400" i="1" dirty="0" smtClean="0">
                <a:solidFill>
                  <a:schemeClr val="bg1"/>
                </a:solidFill>
                <a:latin typeface="Adobe Heiti Std R" pitchFamily="34" charset="-128"/>
                <a:ea typeface="Adobe Heiti Std R" pitchFamily="34" charset="-128"/>
                <a:cs typeface="Segoe UI" pitchFamily="34" charset="0"/>
              </a:rPr>
              <a:t>)</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15" name="Shape: Number 1"/>
          <p:cNvSpPr txBox="1"/>
          <p:nvPr/>
        </p:nvSpPr>
        <p:spPr>
          <a:xfrm>
            <a:off x="395536" y="1639461"/>
            <a:ext cx="457176" cy="461665"/>
          </a:xfrm>
          <a:prstGeom prst="rect">
            <a:avLst/>
          </a:prstGeom>
          <a:noFill/>
        </p:spPr>
        <p:txBody>
          <a:bodyPr wrap="none" rtlCol="0">
            <a:spAutoFit/>
          </a:bodyPr>
          <a:lstStyle/>
          <a:p>
            <a:r>
              <a:rPr lang="en-US" sz="2400" i="1" dirty="0" smtClean="0">
                <a:solidFill>
                  <a:schemeClr val="bg1"/>
                </a:solidFill>
                <a:latin typeface="Adobe Heiti Std R" pitchFamily="34" charset="-128"/>
                <a:ea typeface="Adobe Heiti Std R" pitchFamily="34" charset="-128"/>
                <a:cs typeface="Segoe UI" pitchFamily="34" charset="0"/>
              </a:rPr>
              <a:t>1)</a:t>
            </a:r>
            <a:endParaRPr lang="en-GB" sz="2400" i="1" dirty="0">
              <a:solidFill>
                <a:schemeClr val="bg1"/>
              </a:solidFill>
              <a:latin typeface="Adobe Heiti Std R" pitchFamily="34" charset="-128"/>
              <a:ea typeface="Adobe Heiti Std R" pitchFamily="34" charset="-128"/>
              <a:cs typeface="Segoe UI" pitchFamily="34" charset="0"/>
            </a:endParaRPr>
          </a:p>
        </p:txBody>
      </p:sp>
      <p:sp>
        <p:nvSpPr>
          <p:cNvPr id="3" name="Subtile"/>
          <p:cNvSpPr txBox="1"/>
          <p:nvPr/>
        </p:nvSpPr>
        <p:spPr>
          <a:xfrm>
            <a:off x="827584" y="1275606"/>
            <a:ext cx="2304256" cy="369332"/>
          </a:xfrm>
          <a:prstGeom prst="rect">
            <a:avLst/>
          </a:prstGeom>
          <a:noFill/>
        </p:spPr>
        <p:txBody>
          <a:bodyPr wrap="square" rtlCol="0">
            <a:spAutoFit/>
          </a:bodyPr>
          <a:lstStyle/>
          <a:p>
            <a:r>
              <a:rPr lang="en-NZ" dirty="0" smtClean="0">
                <a:solidFill>
                  <a:schemeClr val="bg1"/>
                </a:solidFill>
                <a:latin typeface="Adobe Heiti Std R" pitchFamily="34" charset="-128"/>
                <a:ea typeface="Adobe Heiti Std R" pitchFamily="34" charset="-128"/>
              </a:rPr>
              <a:t>The students will:</a:t>
            </a:r>
            <a:endParaRPr lang="en-GB" dirty="0">
              <a:solidFill>
                <a:schemeClr val="bg1"/>
              </a:solidFill>
              <a:latin typeface="Adobe Heiti Std R" pitchFamily="34" charset="-128"/>
              <a:ea typeface="Adobe Heiti Std R" pitchFamily="34" charset="-128"/>
            </a:endParaRPr>
          </a:p>
        </p:txBody>
      </p:sp>
      <p:sp>
        <p:nvSpPr>
          <p:cNvPr id="2" name="Title"/>
          <p:cNvSpPr>
            <a:spLocks noGrp="1"/>
          </p:cNvSpPr>
          <p:nvPr>
            <p:ph type="ctrTitle"/>
          </p:nvPr>
        </p:nvSpPr>
        <p:spPr>
          <a:xfrm>
            <a:off x="539552" y="0"/>
            <a:ext cx="7772400" cy="900000"/>
          </a:xfrm>
        </p:spPr>
        <p:txBody>
          <a:bodyPr>
            <a:normAutofit/>
          </a:bodyPr>
          <a:lstStyle/>
          <a:p>
            <a:r>
              <a:rPr lang="en-NZ" sz="4000" dirty="0">
                <a:solidFill>
                  <a:schemeClr val="bg1"/>
                </a:solidFill>
                <a:latin typeface="Adobe Heiti Std R" pitchFamily="34" charset="-128"/>
                <a:ea typeface="Adobe Heiti Std R" pitchFamily="34" charset="-128"/>
              </a:rPr>
              <a:t>Learning Outcomes</a:t>
            </a:r>
            <a:endParaRPr lang="en-GB" sz="40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683777" y="4912668"/>
            <a:ext cx="1776447" cy="230832"/>
          </a:xfrm>
          <a:prstGeom prst="rect">
            <a:avLst/>
          </a:prstGeom>
          <a:noFill/>
        </p:spPr>
        <p:txBody>
          <a:bodyPr wrap="none" rtlCol="0">
            <a:spAutoFit/>
          </a:bodyPr>
          <a:lstStyle/>
          <a:p>
            <a:pPr algn="ctr"/>
            <a:r>
              <a:rPr lang="en-GB" sz="900" dirty="0" smtClean="0">
                <a:solidFill>
                  <a:schemeClr val="bg1"/>
                </a:solidFill>
                <a:latin typeface="Adobe Heiti Std R" pitchFamily="34" charset="-128"/>
                <a:ea typeface="Adobe Heiti Std R" pitchFamily="34" charset="-128"/>
                <a:cs typeface="Arial" pitchFamily="34" charset="0"/>
              </a:rPr>
              <a:t>Click the borders to reveal text</a:t>
            </a:r>
            <a:endParaRPr lang="en-GB" sz="900" dirty="0">
              <a:solidFill>
                <a:schemeClr val="bg1"/>
              </a:solidFill>
              <a:latin typeface="Adobe Heiti Std R" pitchFamily="34" charset="-128"/>
              <a:ea typeface="Adobe Heiti Std R" pitchFamily="34" charset="-128"/>
              <a:cs typeface="Arial"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6828" y="76657"/>
            <a:ext cx="1979667" cy="1270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9"/>
                                        </p:tgtEl>
                                        <p:attrNameLst>
                                          <p:attrName>style.color</p:attrName>
                                        </p:attrNameLst>
                                      </p:cBhvr>
                                      <p:to>
                                        <a:srgbClr val="CC99FF"/>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3" nodeType="withEffect">
                                  <p:stCondLst>
                                    <p:cond delay="0"/>
                                  </p:stCondLst>
                                  <p:childTnLst>
                                    <p:animClr clrSpc="rgb" dir="cw">
                                      <p:cBhvr override="childStyle">
                                        <p:cTn id="14" dur="2000" fill="hold"/>
                                        <p:tgtEl>
                                          <p:spTgt spid="8"/>
                                        </p:tgtEl>
                                        <p:attrNameLst>
                                          <p:attrName>style.color</p:attrName>
                                        </p:attrNameLst>
                                      </p:cBhvr>
                                      <p:to>
                                        <a:srgbClr val="CC99FF"/>
                                      </p:to>
                                    </p:animClr>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nextCondLst>
                <p:cond evt="onClick" delay="0">
                  <p:tgtEl>
                    <p:spTgt spid="18"/>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500" fill="hold"/>
                                        <p:tgtEl>
                                          <p:spTgt spid="9"/>
                                        </p:tgtEl>
                                        <p:attrNameLst>
                                          <p:attrName>style.color</p:attrName>
                                        </p:attrNameLst>
                                      </p:cBhvr>
                                      <p:to>
                                        <a:schemeClr val="bg1"/>
                                      </p:to>
                                    </p:animClr>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3" presetClass="emph" presetSubtype="2" fill="hold" grpId="2" nodeType="withEffect">
                                  <p:stCondLst>
                                    <p:cond delay="0"/>
                                  </p:stCondLst>
                                  <p:childTnLst>
                                    <p:animClr clrSpc="rgb" dir="cw">
                                      <p:cBhvr override="childStyle">
                                        <p:cTn id="31" dur="500" fill="hold"/>
                                        <p:tgtEl>
                                          <p:spTgt spid="9"/>
                                        </p:tgtEl>
                                        <p:attrNameLst>
                                          <p:attrName>style.color</p:attrName>
                                        </p:attrNameLst>
                                      </p:cBhvr>
                                      <p:to>
                                        <a:schemeClr val="bg1"/>
                                      </p:to>
                                    </p:animClr>
                                  </p:childTnLst>
                                </p:cTn>
                              </p:par>
                              <p:par>
                                <p:cTn id="32" presetID="1" presetClass="exit" presetSubtype="0" fill="hold" grpId="2" nodeType="withEffect">
                                  <p:stCondLst>
                                    <p:cond delay="0"/>
                                  </p:stCondLst>
                                  <p:childTnLst>
                                    <p:set>
                                      <p:cBhvr>
                                        <p:cTn id="33" dur="1" fill="hold">
                                          <p:stCondLst>
                                            <p:cond delay="0"/>
                                          </p:stCondLst>
                                        </p:cTn>
                                        <p:tgtEl>
                                          <p:spTgt spid="8"/>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6" grpId="0"/>
      <p:bldP spid="16" grpId="1"/>
      <p:bldP spid="16" grpId="2"/>
      <p:bldP spid="8" grpId="0"/>
      <p:bldP spid="8" grpId="1"/>
      <p:bldP spid="8" grpId="2"/>
      <p:bldP spid="8" grpId="3"/>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r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513" y="1473576"/>
            <a:ext cx="3563943" cy="281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lef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105" y="1491630"/>
            <a:ext cx="4236895" cy="279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hape: Pop-up window"/>
          <p:cNvSpPr/>
          <p:nvPr/>
        </p:nvSpPr>
        <p:spPr>
          <a:xfrm>
            <a:off x="179512" y="1577248"/>
            <a:ext cx="8784977" cy="2434662"/>
          </a:xfrm>
          <a:prstGeom prst="roundRect">
            <a:avLst>
              <a:gd name="adj" fmla="val 4598"/>
            </a:avLst>
          </a:prstGeom>
          <a:solidFill>
            <a:schemeClr val="bg1">
              <a:alpha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a:spcAft>
                <a:spcPts val="1200"/>
              </a:spcAft>
              <a:buSzPct val="150000"/>
              <a:buFont typeface="Arial" pitchFamily="34" charset="0"/>
              <a:buChar char="•"/>
            </a:pPr>
            <a:r>
              <a:rPr lang="en-NZ" sz="2200" dirty="0">
                <a:solidFill>
                  <a:schemeClr val="tx1"/>
                </a:solidFill>
                <a:latin typeface="Adobe Fan Heiti Std B" pitchFamily="34" charset="-128"/>
                <a:ea typeface="Adobe Fan Heiti Std B" pitchFamily="34" charset="-128"/>
              </a:rPr>
              <a:t>What do you recall about the first coming of Jesus into the world?</a:t>
            </a:r>
            <a:endParaRPr lang="en-GB" sz="2200" dirty="0">
              <a:solidFill>
                <a:schemeClr val="tx1"/>
              </a:solidFill>
              <a:latin typeface="Adobe Fan Heiti Std B" pitchFamily="34" charset="-128"/>
              <a:ea typeface="Adobe Fan Heiti Std B" pitchFamily="34" charset="-128"/>
            </a:endParaRPr>
          </a:p>
          <a:p>
            <a:pPr marL="180975" lvl="0" indent="-180975">
              <a:spcAft>
                <a:spcPts val="1200"/>
              </a:spcAft>
              <a:buSzPct val="150000"/>
              <a:buFont typeface="Arial" pitchFamily="34" charset="0"/>
              <a:buChar char="•"/>
            </a:pPr>
            <a:r>
              <a:rPr lang="en-NZ" sz="2200" dirty="0">
                <a:solidFill>
                  <a:schemeClr val="tx1"/>
                </a:solidFill>
                <a:latin typeface="Adobe Fan Heiti Std B" pitchFamily="34" charset="-128"/>
                <a:ea typeface="Adobe Fan Heiti Std B" pitchFamily="34" charset="-128"/>
              </a:rPr>
              <a:t>What do you know about the ways Jesus is in our world now?</a:t>
            </a:r>
            <a:endParaRPr lang="en-GB" sz="2200" dirty="0">
              <a:solidFill>
                <a:schemeClr val="tx1"/>
              </a:solidFill>
              <a:latin typeface="Adobe Fan Heiti Std B" pitchFamily="34" charset="-128"/>
              <a:ea typeface="Adobe Fan Heiti Std B" pitchFamily="34" charset="-128"/>
            </a:endParaRPr>
          </a:p>
          <a:p>
            <a:pPr marL="180975" indent="-180975">
              <a:spcAft>
                <a:spcPts val="1200"/>
              </a:spcAft>
              <a:buSzPct val="150000"/>
              <a:buFont typeface="Arial" pitchFamily="34" charset="0"/>
              <a:buChar char="•"/>
            </a:pPr>
            <a:r>
              <a:rPr lang="en-NZ" sz="2200" dirty="0">
                <a:solidFill>
                  <a:schemeClr val="tx1"/>
                </a:solidFill>
                <a:latin typeface="Adobe Fan Heiti Std B" pitchFamily="34" charset="-128"/>
                <a:ea typeface="Adobe Fan Heiti Std B" pitchFamily="34" charset="-128"/>
              </a:rPr>
              <a:t>What do you know about when Jesus will come into the world again at his </a:t>
            </a:r>
            <a:r>
              <a:rPr lang="en-NZ" sz="2200" dirty="0" smtClean="0">
                <a:solidFill>
                  <a:schemeClr val="tx1"/>
                </a:solidFill>
                <a:latin typeface="Adobe Fan Heiti Std B" pitchFamily="34" charset="-128"/>
                <a:ea typeface="Adobe Fan Heiti Std B" pitchFamily="34" charset="-128"/>
              </a:rPr>
              <a:t>Second </a:t>
            </a:r>
            <a:r>
              <a:rPr lang="en-NZ" sz="2200" dirty="0">
                <a:solidFill>
                  <a:schemeClr val="tx1"/>
                </a:solidFill>
                <a:latin typeface="Adobe Fan Heiti Std B" pitchFamily="34" charset="-128"/>
                <a:ea typeface="Adobe Fan Heiti Std B" pitchFamily="34" charset="-128"/>
              </a:rPr>
              <a:t>C</a:t>
            </a:r>
            <a:r>
              <a:rPr lang="en-NZ" sz="2200" dirty="0" smtClean="0">
                <a:solidFill>
                  <a:schemeClr val="tx1"/>
                </a:solidFill>
                <a:latin typeface="Adobe Fan Heiti Std B" pitchFamily="34" charset="-128"/>
                <a:ea typeface="Adobe Fan Heiti Std B" pitchFamily="34" charset="-128"/>
              </a:rPr>
              <a:t>oming</a:t>
            </a:r>
            <a:r>
              <a:rPr lang="en-NZ" sz="2200" dirty="0">
                <a:solidFill>
                  <a:schemeClr val="tx1"/>
                </a:solidFill>
                <a:latin typeface="Adobe Fan Heiti Std B" pitchFamily="34" charset="-128"/>
                <a:ea typeface="Adobe Fan Heiti Std B" pitchFamily="34" charset="-128"/>
              </a:rPr>
              <a:t>?</a:t>
            </a:r>
            <a:endParaRPr lang="en-US" sz="2200" i="1" dirty="0">
              <a:solidFill>
                <a:schemeClr val="tx1"/>
              </a:solidFill>
              <a:latin typeface="Adobe Fan Heiti Std B" pitchFamily="34" charset="-128"/>
              <a:ea typeface="Adobe Fan Heiti Std B" pitchFamily="34" charset="-128"/>
            </a:endParaRPr>
          </a:p>
        </p:txBody>
      </p:sp>
      <p:sp>
        <p:nvSpPr>
          <p:cNvPr id="18" name="Shape: Close button"/>
          <p:cNvSpPr/>
          <p:nvPr/>
        </p:nvSpPr>
        <p:spPr>
          <a:xfrm>
            <a:off x="8712569" y="1609920"/>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2" name="Title"/>
          <p:cNvSpPr>
            <a:spLocks noGrp="1"/>
          </p:cNvSpPr>
          <p:nvPr>
            <p:ph type="ctrTitle"/>
          </p:nvPr>
        </p:nvSpPr>
        <p:spPr>
          <a:xfrm>
            <a:off x="0" y="-1"/>
            <a:ext cx="9144000" cy="1231689"/>
          </a:xfrm>
        </p:spPr>
        <p:txBody>
          <a:bodyPr>
            <a:noAutofit/>
          </a:bodyPr>
          <a:lstStyle/>
          <a:p>
            <a:r>
              <a:rPr lang="en-US" sz="3200" dirty="0">
                <a:solidFill>
                  <a:schemeClr val="bg1"/>
                </a:solidFill>
                <a:latin typeface="Adobe Heiti Std R" pitchFamily="34" charset="-128"/>
                <a:ea typeface="Adobe Heiti Std R" pitchFamily="34" charset="-128"/>
              </a:rPr>
              <a:t>Advent is a time to recall the first coming of Jesus and to </a:t>
            </a:r>
            <a:r>
              <a:rPr lang="en-US" sz="3200" dirty="0" err="1">
                <a:solidFill>
                  <a:schemeClr val="bg1"/>
                </a:solidFill>
                <a:latin typeface="Adobe Heiti Std R" pitchFamily="34" charset="-128"/>
                <a:ea typeface="Adobe Heiti Std R" pitchFamily="34" charset="-128"/>
              </a:rPr>
              <a:t>recognise</a:t>
            </a:r>
            <a:r>
              <a:rPr lang="en-US" sz="3200" dirty="0">
                <a:solidFill>
                  <a:schemeClr val="bg1"/>
                </a:solidFill>
                <a:latin typeface="Adobe Heiti Std R" pitchFamily="34" charset="-128"/>
                <a:ea typeface="Adobe Heiti Std R" pitchFamily="34" charset="-128"/>
              </a:rPr>
              <a:t> how he comes now</a:t>
            </a:r>
            <a:endParaRPr lang="en-GB" sz="32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461772" y="4912668"/>
            <a:ext cx="2220480" cy="230832"/>
          </a:xfrm>
          <a:prstGeom prst="rect">
            <a:avLst/>
          </a:prstGeom>
          <a:noFill/>
        </p:spPr>
        <p:txBody>
          <a:bodyPr wrap="none" rtlCol="0">
            <a:spAutoFit/>
          </a:bodyPr>
          <a:lstStyle/>
          <a:p>
            <a:pPr algn="ctr"/>
            <a:r>
              <a:rPr lang="en-GB" sz="900" dirty="0" smtClean="0">
                <a:solidFill>
                  <a:schemeClr val="bg1"/>
                </a:solidFill>
                <a:latin typeface="Adobe Heiti Std R" pitchFamily="34" charset="-128"/>
                <a:ea typeface="Adobe Heiti Std R" pitchFamily="34" charset="-128"/>
                <a:cs typeface="Arial" pitchFamily="34" charset="0"/>
              </a:rPr>
              <a:t>Click the I-button to reveal information</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200687748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1000"/>
                                        <p:tgtEl>
                                          <p:spTgt spid="307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075"/>
                                        </p:tgtEl>
                                        <p:attrNameLst>
                                          <p:attrName>style.visibility</p:attrName>
                                        </p:attrNameLst>
                                      </p:cBhvr>
                                      <p:to>
                                        <p:strVal val="visible"/>
                                      </p:to>
                                    </p:set>
                                    <p:animEffect transition="in" filter="wipe(left)">
                                      <p:cBhvr>
                                        <p:cTn id="11"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withEffect">
                                  <p:stCondLst>
                                    <p:cond delay="0"/>
                                  </p:stCondLst>
                                  <p:childTnLst>
                                    <p:set>
                                      <p:cBhvr>
                                        <p:cTn id="16" dur="1" fill="hold">
                                          <p:stCondLst>
                                            <p:cond delay="0"/>
                                          </p:stCondLst>
                                        </p:cTn>
                                        <p:tgtEl>
                                          <p:spTgt spid="16">
                                            <p:bg/>
                                          </p:spTgt>
                                        </p:tgtEl>
                                        <p:attrNameLst>
                                          <p:attrName>style.visibility</p:attrName>
                                        </p:attrNameLst>
                                      </p:cBhvr>
                                      <p:to>
                                        <p:strVal val="visible"/>
                                      </p:to>
                                    </p:set>
                                    <p:animEffect transition="in" filter="fade">
                                      <p:cBhvr>
                                        <p:cTn id="17" dur="500"/>
                                        <p:tgtEl>
                                          <p:spTgt spid="16">
                                            <p:bg/>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fade">
                                      <p:cBhvr>
                                        <p:cTn id="21" dur="800"/>
                                        <p:tgtEl>
                                          <p:spTgt spid="16">
                                            <p:txEl>
                                              <p:pRg st="0" end="0"/>
                                            </p:txEl>
                                          </p:spTgt>
                                        </p:tgtEl>
                                      </p:cBhvr>
                                    </p:animEffect>
                                  </p:childTnLst>
                                </p:cTn>
                              </p:par>
                            </p:childTnLst>
                          </p:cTn>
                        </p:par>
                        <p:par>
                          <p:cTn id="22" fill="hold">
                            <p:stCondLst>
                              <p:cond delay="1300"/>
                            </p:stCondLst>
                            <p:childTnLst>
                              <p:par>
                                <p:cTn id="23" presetID="10" presetClass="entr" presetSubtype="0" fill="hold" grpId="0" nodeType="after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800"/>
                                        <p:tgtEl>
                                          <p:spTgt spid="16">
                                            <p:txEl>
                                              <p:pRg st="1" end="1"/>
                                            </p:txEl>
                                          </p:spTgt>
                                        </p:tgtEl>
                                      </p:cBhvr>
                                    </p:animEffect>
                                  </p:childTnLst>
                                </p:cTn>
                              </p:par>
                            </p:childTnLst>
                          </p:cTn>
                        </p:par>
                        <p:par>
                          <p:cTn id="26" fill="hold">
                            <p:stCondLst>
                              <p:cond delay="2100"/>
                            </p:stCondLst>
                            <p:childTnLst>
                              <p:par>
                                <p:cTn id="27" presetID="10" presetClass="entr" presetSubtype="0" fill="hold" grpId="0" nodeType="after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fade">
                                      <p:cBhvr>
                                        <p:cTn id="29" dur="800"/>
                                        <p:tgtEl>
                                          <p:spTgt spid="16">
                                            <p:txEl>
                                              <p:pRg st="2" end="2"/>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nextCondLst>
                <p:cond evt="onClick" delay="0">
                  <p:tgtEl>
                    <p:spTgt spid="19"/>
                  </p:tgtEl>
                </p:cond>
              </p:nextCondLst>
            </p:seq>
            <p:seq concurrent="1" nextAc="seek">
              <p:cTn id="33" restart="whenNotActive" fill="hold" evtFilter="cancelBubble" nodeType="interactiveSeq">
                <p:stCondLst>
                  <p:cond evt="onClick" delay="0">
                    <p:tgtEl>
                      <p:spTgt spid="18"/>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1" nodeType="withEffect">
                                  <p:stCondLst>
                                    <p:cond delay="0"/>
                                  </p:stCondLst>
                                  <p:childTnLst>
                                    <p:animEffect transition="out" filter="fade">
                                      <p:cBhvr>
                                        <p:cTn id="37" dur="500"/>
                                        <p:tgtEl>
                                          <p:spTgt spid="16">
                                            <p:txEl>
                                              <p:pRg st="0" end="0"/>
                                            </p:txEl>
                                          </p:spTgt>
                                        </p:tgtEl>
                                      </p:cBhvr>
                                    </p:animEffect>
                                    <p:set>
                                      <p:cBhvr>
                                        <p:cTn id="38" dur="1" fill="hold">
                                          <p:stCondLst>
                                            <p:cond delay="499"/>
                                          </p:stCondLst>
                                        </p:cTn>
                                        <p:tgtEl>
                                          <p:spTgt spid="16">
                                            <p:txEl>
                                              <p:pRg st="0" end="0"/>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6">
                                            <p:txEl>
                                              <p:pRg st="1" end="1"/>
                                            </p:txEl>
                                          </p:spTgt>
                                        </p:tgtEl>
                                      </p:cBhvr>
                                    </p:animEffect>
                                    <p:set>
                                      <p:cBhvr>
                                        <p:cTn id="41" dur="1" fill="hold">
                                          <p:stCondLst>
                                            <p:cond delay="499"/>
                                          </p:stCondLst>
                                        </p:cTn>
                                        <p:tgtEl>
                                          <p:spTgt spid="16">
                                            <p:txEl>
                                              <p:pRg st="1" end="1"/>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6">
                                            <p:txEl>
                                              <p:pRg st="2" end="2"/>
                                            </p:txEl>
                                          </p:spTgt>
                                        </p:tgtEl>
                                      </p:cBhvr>
                                    </p:animEffect>
                                    <p:set>
                                      <p:cBhvr>
                                        <p:cTn id="44" dur="1" fill="hold">
                                          <p:stCondLst>
                                            <p:cond delay="499"/>
                                          </p:stCondLst>
                                        </p:cTn>
                                        <p:tgtEl>
                                          <p:spTgt spid="16">
                                            <p:txEl>
                                              <p:pRg st="2" end="2"/>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6">
                                            <p:bg/>
                                          </p:spTgt>
                                        </p:tgtEl>
                                      </p:cBhvr>
                                    </p:animEffect>
                                    <p:set>
                                      <p:cBhvr>
                                        <p:cTn id="47" dur="1" fill="hold">
                                          <p:stCondLst>
                                            <p:cond delay="499"/>
                                          </p:stCondLst>
                                        </p:cTn>
                                        <p:tgtEl>
                                          <p:spTgt spid="16">
                                            <p:bg/>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2" nodeType="clickEffect">
                                  <p:stCondLst>
                                    <p:cond delay="0"/>
                                  </p:stCondLst>
                                  <p:childTnLst>
                                    <p:set>
                                      <p:cBhvr>
                                        <p:cTn id="55" dur="1" fill="hold">
                                          <p:stCondLst>
                                            <p:cond delay="0"/>
                                          </p:stCondLst>
                                        </p:cTn>
                                        <p:tgtEl>
                                          <p:spTgt spid="16">
                                            <p:txEl>
                                              <p:pRg st="0" end="0"/>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2" nodeType="clickEffect">
                                  <p:stCondLst>
                                    <p:cond delay="0"/>
                                  </p:stCondLst>
                                  <p:childTnLst>
                                    <p:set>
                                      <p:cBhvr>
                                        <p:cTn id="59" dur="1" fill="hold">
                                          <p:stCondLst>
                                            <p:cond delay="0"/>
                                          </p:stCondLst>
                                        </p:cTn>
                                        <p:tgtEl>
                                          <p:spTgt spid="16">
                                            <p:txEl>
                                              <p:pRg st="1" end="1"/>
                                            </p:txEl>
                                          </p:spTgt>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2" nodeType="clickEffect">
                                  <p:stCondLst>
                                    <p:cond delay="0"/>
                                  </p:stCondLst>
                                  <p:childTnLst>
                                    <p:set>
                                      <p:cBhvr>
                                        <p:cTn id="63" dur="1" fill="hold">
                                          <p:stCondLst>
                                            <p:cond delay="0"/>
                                          </p:stCondLst>
                                        </p:cTn>
                                        <p:tgtEl>
                                          <p:spTgt spid="16">
                                            <p:txEl>
                                              <p:pRg st="2" end="2"/>
                                            </p:txEl>
                                          </p:spTgt>
                                        </p:tgtEl>
                                        <p:attrNameLst>
                                          <p:attrName>style.visibility</p:attrName>
                                        </p:attrNameLst>
                                      </p:cBhvr>
                                      <p:to>
                                        <p:strVal val="hidden"/>
                                      </p:to>
                                    </p:set>
                                  </p:childTnLst>
                                </p:cTn>
                              </p:par>
                              <p:par>
                                <p:cTn id="64" presetID="1" presetClass="exit" presetSubtype="0" fill="hold" grpId="2" nodeType="withEffect">
                                  <p:stCondLst>
                                    <p:cond delay="0"/>
                                  </p:stCondLst>
                                  <p:childTnLst>
                                    <p:set>
                                      <p:cBhvr>
                                        <p:cTn id="65" dur="1" fill="hold">
                                          <p:stCondLst>
                                            <p:cond delay="0"/>
                                          </p:stCondLst>
                                        </p:cTn>
                                        <p:tgtEl>
                                          <p:spTgt spid="16">
                                            <p:bg/>
                                          </p:spTgt>
                                        </p:tgtEl>
                                        <p:attrNameLst>
                                          <p:attrName>style.visibility</p:attrName>
                                        </p:attrNameLst>
                                      </p:cBhvr>
                                      <p:to>
                                        <p:strVal val="hidden"/>
                                      </p:to>
                                    </p:set>
                                  </p:childTnLst>
                                </p:cTn>
                              </p:par>
                              <p:par>
                                <p:cTn id="66" presetID="1" presetClass="exit" presetSubtype="0" fill="hold" grpId="2" nodeType="withEffect">
                                  <p:stCondLst>
                                    <p:cond delay="0"/>
                                  </p:stCondLst>
                                  <p:childTnLst>
                                    <p:set>
                                      <p:cBhvr>
                                        <p:cTn id="6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 presetClass="exit" presetSubtype="0" fill="hold" grpId="3" nodeType="clickEffect">
                                  <p:stCondLst>
                                    <p:cond delay="0"/>
                                  </p:stCondLst>
                                  <p:childTnLst>
                                    <p:set>
                                      <p:cBhvr>
                                        <p:cTn id="72" dur="1" fill="hold">
                                          <p:stCondLst>
                                            <p:cond delay="0"/>
                                          </p:stCondLst>
                                        </p:cTn>
                                        <p:tgtEl>
                                          <p:spTgt spid="16">
                                            <p:txEl>
                                              <p:pRg st="0" end="0"/>
                                            </p:txEl>
                                          </p:spTgt>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3" nodeType="clickEffect">
                                  <p:stCondLst>
                                    <p:cond delay="0"/>
                                  </p:stCondLst>
                                  <p:childTnLst>
                                    <p:set>
                                      <p:cBhvr>
                                        <p:cTn id="76" dur="1" fill="hold">
                                          <p:stCondLst>
                                            <p:cond delay="0"/>
                                          </p:stCondLst>
                                        </p:cTn>
                                        <p:tgtEl>
                                          <p:spTgt spid="16">
                                            <p:txEl>
                                              <p:pRg st="1" end="1"/>
                                            </p:txEl>
                                          </p:spTgt>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3" nodeType="clickEffect">
                                  <p:stCondLst>
                                    <p:cond delay="0"/>
                                  </p:stCondLst>
                                  <p:childTnLst>
                                    <p:set>
                                      <p:cBhvr>
                                        <p:cTn id="80" dur="1" fill="hold">
                                          <p:stCondLst>
                                            <p:cond delay="0"/>
                                          </p:stCondLst>
                                        </p:cTn>
                                        <p:tgtEl>
                                          <p:spTgt spid="16">
                                            <p:txEl>
                                              <p:pRg st="2" end="2"/>
                                            </p:txEl>
                                          </p:spTgt>
                                        </p:tgtEl>
                                        <p:attrNameLst>
                                          <p:attrName>style.visibility</p:attrName>
                                        </p:attrNameLst>
                                      </p:cBhvr>
                                      <p:to>
                                        <p:strVal val="hidden"/>
                                      </p:to>
                                    </p:set>
                                  </p:childTnLst>
                                </p:cTn>
                              </p:par>
                              <p:par>
                                <p:cTn id="81" presetID="1" presetClass="exit" presetSubtype="0" fill="hold" grpId="3" nodeType="withEffect">
                                  <p:stCondLst>
                                    <p:cond delay="0"/>
                                  </p:stCondLst>
                                  <p:childTnLst>
                                    <p:set>
                                      <p:cBhvr>
                                        <p:cTn id="82" dur="1" fill="hold">
                                          <p:stCondLst>
                                            <p:cond delay="0"/>
                                          </p:stCondLst>
                                        </p:cTn>
                                        <p:tgtEl>
                                          <p:spTgt spid="16">
                                            <p:bg/>
                                          </p:spTgt>
                                        </p:tgtEl>
                                        <p:attrNameLst>
                                          <p:attrName>style.visibility</p:attrName>
                                        </p:attrNameLst>
                                      </p:cBhvr>
                                      <p:to>
                                        <p:strVal val="hidden"/>
                                      </p:to>
                                    </p:set>
                                  </p:childTnLst>
                                </p:cTn>
                              </p:par>
                              <p:par>
                                <p:cTn id="83" presetID="1" presetClass="exit" presetSubtype="0" fill="hold" grpId="3" nodeType="withEffect">
                                  <p:stCondLst>
                                    <p:cond delay="0"/>
                                  </p:stCondLst>
                                  <p:childTnLst>
                                    <p:set>
                                      <p:cBhvr>
                                        <p:cTn id="8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6" grpId="0" uiExpand="1" build="p" animBg="1"/>
      <p:bldP spid="16" grpId="1" build="allAtOnce" animBg="1"/>
      <p:bldP spid="16" grpId="2" build="allAtOnce" animBg="1"/>
      <p:bldP spid="16" grpId="3" build="allAtOnce" animBg="1"/>
      <p:bldP spid="18" grpId="0" animBg="1"/>
      <p:bldP spid="18" grpId="1" animBg="1"/>
      <p:bldP spid="18" grpId="2" animBg="1"/>
      <p:bldP spid="18"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order"/>
          <p:cNvSpPr/>
          <p:nvPr/>
        </p:nvSpPr>
        <p:spPr>
          <a:xfrm>
            <a:off x="539552" y="3485007"/>
            <a:ext cx="6120680" cy="1451046"/>
          </a:xfrm>
          <a:prstGeom prst="roundRect">
            <a:avLst/>
          </a:prstGeom>
          <a:solidFill>
            <a:schemeClr val="accent1">
              <a:alpha val="29000"/>
            </a:schemeClr>
          </a:solidFill>
          <a:ln>
            <a:solidFill>
              <a:srgbClr val="CC66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entences"/>
          <p:cNvSpPr txBox="1"/>
          <p:nvPr/>
        </p:nvSpPr>
        <p:spPr>
          <a:xfrm>
            <a:off x="251520" y="782216"/>
            <a:ext cx="5328592" cy="2426305"/>
          </a:xfrm>
          <a:prstGeom prst="rect">
            <a:avLst/>
          </a:prstGeom>
          <a:noFill/>
        </p:spPr>
        <p:txBody>
          <a:bodyPr wrap="square" rtlCol="0">
            <a:spAutoFit/>
          </a:bodyPr>
          <a:lstStyle/>
          <a:p>
            <a:pPr marL="342900" lvl="0" indent="-342900">
              <a:spcAft>
                <a:spcPts val="2300"/>
              </a:spcAft>
              <a:buFont typeface="+mj-lt"/>
              <a:buAutoNum type="arabicParenR"/>
            </a:pPr>
            <a:r>
              <a:rPr lang="en-NZ" sz="1500" dirty="0">
                <a:solidFill>
                  <a:schemeClr val="bg1"/>
                </a:solidFill>
                <a:latin typeface="Adobe Fan Heiti Std B" pitchFamily="34" charset="-128"/>
                <a:ea typeface="Adobe Fan Heiti Std B" pitchFamily="34" charset="-128"/>
              </a:rPr>
              <a:t>Christ</a:t>
            </a:r>
            <a:r>
              <a:rPr lang="en-NZ" sz="1500" spc="-1200" dirty="0">
                <a:solidFill>
                  <a:schemeClr val="bg1"/>
                </a:solidFill>
                <a:latin typeface="Adobe Fan Heiti Std B" pitchFamily="34" charset="-128"/>
                <a:ea typeface="Adobe Fan Heiti Std B" pitchFamily="34" charset="-128"/>
              </a:rPr>
              <a:t>’</a:t>
            </a:r>
            <a:r>
              <a:rPr lang="en-NZ" sz="1500" dirty="0">
                <a:solidFill>
                  <a:schemeClr val="bg1"/>
                </a:solidFill>
                <a:latin typeface="Adobe Fan Heiti Std B" pitchFamily="34" charset="-128"/>
                <a:ea typeface="Adobe Fan Heiti Std B" pitchFamily="34" charset="-128"/>
              </a:rPr>
              <a:t>s first and second </a:t>
            </a:r>
            <a:r>
              <a:rPr lang="en-NZ" sz="1500" dirty="0" smtClean="0">
                <a:solidFill>
                  <a:schemeClr val="bg1"/>
                </a:solidFill>
                <a:latin typeface="Adobe Fan Heiti Std B" pitchFamily="34" charset="-128"/>
                <a:ea typeface="Adobe Fan Heiti Std B" pitchFamily="34" charset="-128"/>
              </a:rPr>
              <a:t>coming...</a:t>
            </a:r>
            <a:endParaRPr lang="en-GB" sz="1500" dirty="0">
              <a:solidFill>
                <a:schemeClr val="bg1"/>
              </a:solidFill>
              <a:latin typeface="Adobe Fan Heiti Std B" pitchFamily="34" charset="-128"/>
              <a:ea typeface="Adobe Fan Heiti Std B" pitchFamily="34" charset="-128"/>
            </a:endParaRPr>
          </a:p>
          <a:p>
            <a:pPr marL="342900" lvl="0" indent="-342900">
              <a:spcAft>
                <a:spcPts val="2300"/>
              </a:spcAft>
              <a:buFont typeface="+mj-lt"/>
              <a:buAutoNum type="arabicParenR"/>
            </a:pPr>
            <a:r>
              <a:rPr lang="en-NZ" sz="1500" dirty="0">
                <a:solidFill>
                  <a:schemeClr val="bg1"/>
                </a:solidFill>
                <a:latin typeface="Adobe Fan Heiti Std B" pitchFamily="34" charset="-128"/>
                <a:ea typeface="Adobe Fan Heiti Std B" pitchFamily="34" charset="-128"/>
              </a:rPr>
              <a:t>Jesus first came into the world to build </a:t>
            </a:r>
            <a:r>
              <a:rPr lang="en-NZ" sz="1500" dirty="0" smtClean="0">
                <a:solidFill>
                  <a:schemeClr val="bg1"/>
                </a:solidFill>
                <a:latin typeface="Adobe Fan Heiti Std B" pitchFamily="34" charset="-128"/>
                <a:ea typeface="Adobe Fan Heiti Std B" pitchFamily="34" charset="-128"/>
              </a:rPr>
              <a:t>God</a:t>
            </a:r>
            <a:r>
              <a:rPr lang="en-NZ" sz="1500" spc="-1200" dirty="0" smtClean="0">
                <a:solidFill>
                  <a:schemeClr val="bg1"/>
                </a:solidFill>
                <a:latin typeface="Adobe Fan Heiti Std B" pitchFamily="34" charset="-128"/>
                <a:ea typeface="Adobe Fan Heiti Std B" pitchFamily="34" charset="-128"/>
              </a:rPr>
              <a:t>’</a:t>
            </a:r>
            <a:r>
              <a:rPr lang="en-NZ" sz="1500" dirty="0" smtClean="0">
                <a:solidFill>
                  <a:schemeClr val="bg1"/>
                </a:solidFill>
                <a:latin typeface="Adobe Fan Heiti Std B" pitchFamily="34" charset="-128"/>
                <a:ea typeface="Adobe Fan Heiti Std B" pitchFamily="34" charset="-128"/>
              </a:rPr>
              <a:t>s...</a:t>
            </a:r>
            <a:endParaRPr lang="en-GB" sz="1500" dirty="0">
              <a:solidFill>
                <a:schemeClr val="bg1"/>
              </a:solidFill>
              <a:latin typeface="Adobe Fan Heiti Std B" pitchFamily="34" charset="-128"/>
              <a:ea typeface="Adobe Fan Heiti Std B" pitchFamily="34" charset="-128"/>
            </a:endParaRPr>
          </a:p>
          <a:p>
            <a:pPr marL="342900" lvl="0" indent="-342900">
              <a:spcAft>
                <a:spcPts val="2300"/>
              </a:spcAft>
              <a:buFont typeface="+mj-lt"/>
              <a:buAutoNum type="arabicParenR"/>
            </a:pPr>
            <a:r>
              <a:rPr lang="en-NZ" sz="1500" dirty="0">
                <a:solidFill>
                  <a:schemeClr val="bg1"/>
                </a:solidFill>
                <a:latin typeface="Adobe Fan Heiti Std B" pitchFamily="34" charset="-128"/>
                <a:ea typeface="Adobe Fan Heiti Std B" pitchFamily="34" charset="-128"/>
              </a:rPr>
              <a:t>Christ</a:t>
            </a:r>
            <a:r>
              <a:rPr lang="en-NZ" sz="1500" spc="-1200" dirty="0">
                <a:solidFill>
                  <a:schemeClr val="bg1"/>
                </a:solidFill>
                <a:latin typeface="Adobe Fan Heiti Std B" pitchFamily="34" charset="-128"/>
                <a:ea typeface="Adobe Fan Heiti Std B" pitchFamily="34" charset="-128"/>
              </a:rPr>
              <a:t>’</a:t>
            </a:r>
            <a:r>
              <a:rPr lang="en-NZ" sz="1500" dirty="0">
                <a:solidFill>
                  <a:schemeClr val="bg1"/>
                </a:solidFill>
                <a:latin typeface="Adobe Fan Heiti Std B" pitchFamily="34" charset="-128"/>
                <a:ea typeface="Adobe Fan Heiti Std B" pitchFamily="34" charset="-128"/>
              </a:rPr>
              <a:t>s second coming </a:t>
            </a:r>
            <a:r>
              <a:rPr lang="en-NZ" sz="1500" dirty="0" smtClean="0">
                <a:solidFill>
                  <a:schemeClr val="bg1"/>
                </a:solidFill>
                <a:latin typeface="Adobe Fan Heiti Std B" pitchFamily="34" charset="-128"/>
                <a:ea typeface="Adobe Fan Heiti Std B" pitchFamily="34" charset="-128"/>
              </a:rPr>
              <a:t>will...</a:t>
            </a:r>
            <a:endParaRPr lang="en-GB" sz="1500" dirty="0">
              <a:solidFill>
                <a:schemeClr val="bg1"/>
              </a:solidFill>
              <a:latin typeface="Adobe Fan Heiti Std B" pitchFamily="34" charset="-128"/>
              <a:ea typeface="Adobe Fan Heiti Std B" pitchFamily="34" charset="-128"/>
            </a:endParaRPr>
          </a:p>
          <a:p>
            <a:pPr marL="342900" lvl="0" indent="-342900">
              <a:spcAft>
                <a:spcPts val="2300"/>
              </a:spcAft>
              <a:buFont typeface="+mj-lt"/>
              <a:buAutoNum type="arabicParenR"/>
            </a:pPr>
            <a:r>
              <a:rPr lang="en-NZ" sz="1500" dirty="0">
                <a:solidFill>
                  <a:schemeClr val="bg1"/>
                </a:solidFill>
                <a:latin typeface="Adobe Fan Heiti Std B" pitchFamily="34" charset="-128"/>
                <a:ea typeface="Adobe Fan Heiti Std B" pitchFamily="34" charset="-128"/>
              </a:rPr>
              <a:t>Now the Church continues to help build God</a:t>
            </a:r>
            <a:r>
              <a:rPr lang="en-NZ" sz="1500" spc="-1200" dirty="0">
                <a:solidFill>
                  <a:schemeClr val="bg1"/>
                </a:solidFill>
                <a:latin typeface="Adobe Fan Heiti Std B" pitchFamily="34" charset="-128"/>
                <a:ea typeface="Adobe Fan Heiti Std B" pitchFamily="34" charset="-128"/>
              </a:rPr>
              <a:t>’</a:t>
            </a:r>
            <a:r>
              <a:rPr lang="en-NZ" sz="1500" dirty="0">
                <a:solidFill>
                  <a:schemeClr val="bg1"/>
                </a:solidFill>
                <a:latin typeface="Adobe Fan Heiti Std B" pitchFamily="34" charset="-128"/>
                <a:ea typeface="Adobe Fan Heiti Std B" pitchFamily="34" charset="-128"/>
              </a:rPr>
              <a:t>s </a:t>
            </a:r>
            <a:r>
              <a:rPr lang="en-NZ" sz="1500" dirty="0" smtClean="0">
                <a:solidFill>
                  <a:schemeClr val="bg1"/>
                </a:solidFill>
                <a:latin typeface="Adobe Fan Heiti Std B" pitchFamily="34" charset="-128"/>
                <a:ea typeface="Adobe Fan Heiti Std B" pitchFamily="34" charset="-128"/>
              </a:rPr>
              <a:t>reign...</a:t>
            </a:r>
            <a:endParaRPr lang="en-GB" sz="1500" dirty="0">
              <a:solidFill>
                <a:schemeClr val="bg1"/>
              </a:solidFill>
              <a:latin typeface="Adobe Fan Heiti Std B" pitchFamily="34" charset="-128"/>
              <a:ea typeface="Adobe Fan Heiti Std B" pitchFamily="34" charset="-128"/>
            </a:endParaRPr>
          </a:p>
          <a:p>
            <a:pPr marL="342900" lvl="0" indent="-342900">
              <a:spcAft>
                <a:spcPts val="2300"/>
              </a:spcAft>
              <a:buFont typeface="+mj-lt"/>
              <a:buAutoNum type="arabicParenR"/>
            </a:pPr>
            <a:r>
              <a:rPr lang="en-NZ" sz="1500" dirty="0">
                <a:solidFill>
                  <a:schemeClr val="bg1"/>
                </a:solidFill>
                <a:latin typeface="Adobe Fan Heiti Std B" pitchFamily="34" charset="-128"/>
                <a:ea typeface="Adobe Fan Heiti Std B" pitchFamily="34" charset="-128"/>
              </a:rPr>
              <a:t>The Church waits in hope for Jesus </a:t>
            </a:r>
            <a:r>
              <a:rPr lang="en-NZ" sz="1500" dirty="0" smtClean="0">
                <a:solidFill>
                  <a:schemeClr val="bg1"/>
                </a:solidFill>
                <a:latin typeface="Adobe Fan Heiti Std B" pitchFamily="34" charset="-128"/>
                <a:ea typeface="Adobe Fan Heiti Std B" pitchFamily="34" charset="-128"/>
              </a:rPr>
              <a:t>to...</a:t>
            </a:r>
            <a:endParaRPr lang="en-GB" sz="1500" dirty="0">
              <a:solidFill>
                <a:schemeClr val="bg1"/>
              </a:solidFill>
              <a:latin typeface="Adobe Fan Heiti Std B" pitchFamily="34" charset="-128"/>
              <a:ea typeface="Adobe Fan Heiti Std B" pitchFamily="34" charset="-128"/>
            </a:endParaRPr>
          </a:p>
        </p:txBody>
      </p:sp>
      <p:sp>
        <p:nvSpPr>
          <p:cNvPr id="15" name="Answer E"/>
          <p:cNvSpPr txBox="1"/>
          <p:nvPr/>
        </p:nvSpPr>
        <p:spPr>
          <a:xfrm>
            <a:off x="1331640" y="4639707"/>
            <a:ext cx="4346062" cy="323165"/>
          </a:xfrm>
          <a:prstGeom prst="rect">
            <a:avLst/>
          </a:prstGeom>
          <a:noFill/>
        </p:spPr>
        <p:txBody>
          <a:bodyPr wrap="none" rtlCol="0">
            <a:spAutoFit/>
          </a:bodyPr>
          <a:lstStyle/>
          <a:p>
            <a:pPr lvl="0"/>
            <a:r>
              <a:rPr lang="en-NZ" sz="1500" dirty="0" smtClean="0">
                <a:solidFill>
                  <a:schemeClr val="bg1"/>
                </a:solidFill>
                <a:latin typeface="Adobe Fan Heiti Std B" pitchFamily="34" charset="-128"/>
                <a:ea typeface="Adobe Fan Heiti Std B" pitchFamily="34" charset="-128"/>
              </a:rPr>
              <a:t>E) ...on </a:t>
            </a:r>
            <a:r>
              <a:rPr lang="en-NZ" sz="1500" dirty="0">
                <a:solidFill>
                  <a:schemeClr val="bg1"/>
                </a:solidFill>
                <a:latin typeface="Adobe Fan Heiti Std B" pitchFamily="34" charset="-128"/>
                <a:ea typeface="Adobe Fan Heiti Std B" pitchFamily="34" charset="-128"/>
              </a:rPr>
              <a:t>earth through its loving service to </a:t>
            </a:r>
            <a:r>
              <a:rPr lang="en-NZ" sz="1500" dirty="0" smtClean="0">
                <a:solidFill>
                  <a:schemeClr val="bg1"/>
                </a:solidFill>
                <a:latin typeface="Adobe Fan Heiti Std B" pitchFamily="34" charset="-128"/>
                <a:ea typeface="Adobe Fan Heiti Std B" pitchFamily="34" charset="-128"/>
              </a:rPr>
              <a:t>others</a:t>
            </a:r>
            <a:endParaRPr lang="en-GB" sz="1500" dirty="0">
              <a:solidFill>
                <a:schemeClr val="bg1"/>
              </a:solidFill>
              <a:latin typeface="Adobe Fan Heiti Std B" pitchFamily="34" charset="-128"/>
              <a:ea typeface="Adobe Fan Heiti Std B" pitchFamily="34" charset="-128"/>
            </a:endParaRPr>
          </a:p>
        </p:txBody>
      </p:sp>
      <p:sp>
        <p:nvSpPr>
          <p:cNvPr id="14" name="Answer D"/>
          <p:cNvSpPr txBox="1"/>
          <p:nvPr/>
        </p:nvSpPr>
        <p:spPr>
          <a:xfrm>
            <a:off x="1115616" y="4351032"/>
            <a:ext cx="3642344" cy="323165"/>
          </a:xfrm>
          <a:prstGeom prst="rect">
            <a:avLst/>
          </a:prstGeom>
          <a:noFill/>
        </p:spPr>
        <p:txBody>
          <a:bodyPr wrap="none" rtlCol="0">
            <a:spAutoFit/>
          </a:bodyPr>
          <a:lstStyle/>
          <a:p>
            <a:r>
              <a:rPr lang="en-US" sz="1500" dirty="0" smtClean="0">
                <a:solidFill>
                  <a:schemeClr val="bg1"/>
                </a:solidFill>
                <a:latin typeface="Adobe Fan Heiti Std B" pitchFamily="34" charset="-128"/>
                <a:ea typeface="Adobe Fan Heiti Std B" pitchFamily="34" charset="-128"/>
              </a:rPr>
              <a:t>D) …kingdom </a:t>
            </a:r>
            <a:r>
              <a:rPr lang="en-US" sz="1500" dirty="0">
                <a:solidFill>
                  <a:schemeClr val="bg1"/>
                </a:solidFill>
                <a:latin typeface="Adobe Fan Heiti Std B" pitchFamily="34" charset="-128"/>
                <a:ea typeface="Adobe Fan Heiti Std B" pitchFamily="34" charset="-128"/>
              </a:rPr>
              <a:t>of justice, peace and love</a:t>
            </a:r>
            <a:endParaRPr lang="en-GB" sz="1500" dirty="0">
              <a:solidFill>
                <a:schemeClr val="bg1"/>
              </a:solidFill>
              <a:latin typeface="Adobe Fan Heiti Std B" pitchFamily="34" charset="-128"/>
              <a:ea typeface="Adobe Fan Heiti Std B" pitchFamily="34" charset="-128"/>
            </a:endParaRPr>
          </a:p>
        </p:txBody>
      </p:sp>
      <p:sp>
        <p:nvSpPr>
          <p:cNvPr id="13" name="Answer C"/>
          <p:cNvSpPr txBox="1"/>
          <p:nvPr/>
        </p:nvSpPr>
        <p:spPr>
          <a:xfrm>
            <a:off x="971600" y="4062357"/>
            <a:ext cx="5328592" cy="323165"/>
          </a:xfrm>
          <a:prstGeom prst="rect">
            <a:avLst/>
          </a:prstGeom>
          <a:noFill/>
        </p:spPr>
        <p:txBody>
          <a:bodyPr wrap="square" rtlCol="0">
            <a:spAutoFit/>
          </a:bodyPr>
          <a:lstStyle/>
          <a:p>
            <a:pPr lvl="0"/>
            <a:r>
              <a:rPr lang="en-NZ" sz="1500" dirty="0" smtClean="0">
                <a:solidFill>
                  <a:schemeClr val="bg1"/>
                </a:solidFill>
                <a:latin typeface="Adobe Fan Heiti Std B" pitchFamily="34" charset="-128"/>
                <a:ea typeface="Adobe Fan Heiti Std B" pitchFamily="34" charset="-128"/>
              </a:rPr>
              <a:t>C) ...come </a:t>
            </a:r>
            <a:r>
              <a:rPr lang="en-NZ" sz="1500" dirty="0">
                <a:solidFill>
                  <a:schemeClr val="bg1"/>
                </a:solidFill>
                <a:latin typeface="Adobe Fan Heiti Std B" pitchFamily="34" charset="-128"/>
                <a:ea typeface="Adobe Fan Heiti Std B" pitchFamily="34" charset="-128"/>
              </a:rPr>
              <a:t>again at the end of time and fulfil God</a:t>
            </a:r>
            <a:r>
              <a:rPr lang="en-NZ" sz="1500" spc="-1200" dirty="0">
                <a:solidFill>
                  <a:schemeClr val="bg1"/>
                </a:solidFill>
                <a:latin typeface="Adobe Fan Heiti Std B" pitchFamily="34" charset="-128"/>
                <a:ea typeface="Adobe Fan Heiti Std B" pitchFamily="34" charset="-128"/>
              </a:rPr>
              <a:t>’</a:t>
            </a:r>
            <a:r>
              <a:rPr lang="en-NZ" sz="1500" dirty="0">
                <a:solidFill>
                  <a:schemeClr val="bg1"/>
                </a:solidFill>
                <a:latin typeface="Adobe Fan Heiti Std B" pitchFamily="34" charset="-128"/>
                <a:ea typeface="Adobe Fan Heiti Std B" pitchFamily="34" charset="-128"/>
              </a:rPr>
              <a:t>s </a:t>
            </a:r>
            <a:r>
              <a:rPr lang="en-NZ" sz="1500" dirty="0" smtClean="0">
                <a:solidFill>
                  <a:schemeClr val="bg1"/>
                </a:solidFill>
                <a:latin typeface="Adobe Fan Heiti Std B" pitchFamily="34" charset="-128"/>
                <a:ea typeface="Adobe Fan Heiti Std B" pitchFamily="34" charset="-128"/>
              </a:rPr>
              <a:t>kingdom</a:t>
            </a:r>
            <a:endParaRPr lang="en-GB" sz="1500" dirty="0">
              <a:solidFill>
                <a:schemeClr val="bg1"/>
              </a:solidFill>
              <a:latin typeface="Adobe Fan Heiti Std B" pitchFamily="34" charset="-128"/>
              <a:ea typeface="Adobe Fan Heiti Std B" pitchFamily="34" charset="-128"/>
            </a:endParaRPr>
          </a:p>
        </p:txBody>
      </p:sp>
      <p:sp>
        <p:nvSpPr>
          <p:cNvPr id="12" name="Answer B"/>
          <p:cNvSpPr txBox="1"/>
          <p:nvPr/>
        </p:nvSpPr>
        <p:spPr>
          <a:xfrm>
            <a:off x="826528" y="3773682"/>
            <a:ext cx="2464136" cy="323165"/>
          </a:xfrm>
          <a:prstGeom prst="rect">
            <a:avLst/>
          </a:prstGeom>
          <a:noFill/>
        </p:spPr>
        <p:txBody>
          <a:bodyPr wrap="none" rtlCol="0">
            <a:spAutoFit/>
          </a:bodyPr>
          <a:lstStyle/>
          <a:p>
            <a:pPr lvl="0"/>
            <a:r>
              <a:rPr lang="en-NZ" sz="1500" dirty="0" smtClean="0">
                <a:solidFill>
                  <a:schemeClr val="bg1"/>
                </a:solidFill>
                <a:latin typeface="Adobe Fan Heiti Std B" pitchFamily="34" charset="-128"/>
                <a:ea typeface="Adobe Fan Heiti Std B" pitchFamily="34" charset="-128"/>
              </a:rPr>
              <a:t>B) ...are </a:t>
            </a:r>
            <a:r>
              <a:rPr lang="en-NZ" sz="1500" dirty="0">
                <a:solidFill>
                  <a:schemeClr val="bg1"/>
                </a:solidFill>
                <a:latin typeface="Adobe Fan Heiti Std B" pitchFamily="34" charset="-128"/>
                <a:ea typeface="Adobe Fan Heiti Std B" pitchFamily="34" charset="-128"/>
              </a:rPr>
              <a:t>inseparably </a:t>
            </a:r>
            <a:r>
              <a:rPr lang="en-NZ" sz="1500" dirty="0" smtClean="0">
                <a:solidFill>
                  <a:schemeClr val="bg1"/>
                </a:solidFill>
                <a:latin typeface="Adobe Fan Heiti Std B" pitchFamily="34" charset="-128"/>
                <a:ea typeface="Adobe Fan Heiti Std B" pitchFamily="34" charset="-128"/>
              </a:rPr>
              <a:t>linked</a:t>
            </a:r>
            <a:endParaRPr lang="en-GB" sz="1500" dirty="0">
              <a:solidFill>
                <a:schemeClr val="bg1"/>
              </a:solidFill>
              <a:latin typeface="Adobe Fan Heiti Std B" pitchFamily="34" charset="-128"/>
              <a:ea typeface="Adobe Fan Heiti Std B" pitchFamily="34" charset="-128"/>
            </a:endParaRPr>
          </a:p>
        </p:txBody>
      </p:sp>
      <p:sp>
        <p:nvSpPr>
          <p:cNvPr id="10" name="Answer A"/>
          <p:cNvSpPr txBox="1"/>
          <p:nvPr/>
        </p:nvSpPr>
        <p:spPr>
          <a:xfrm>
            <a:off x="755576" y="3485007"/>
            <a:ext cx="5171609" cy="323165"/>
          </a:xfrm>
          <a:prstGeom prst="rect">
            <a:avLst/>
          </a:prstGeom>
          <a:noFill/>
        </p:spPr>
        <p:txBody>
          <a:bodyPr wrap="none" rtlCol="0">
            <a:spAutoFit/>
          </a:bodyPr>
          <a:lstStyle/>
          <a:p>
            <a:pPr lvl="0"/>
            <a:r>
              <a:rPr lang="en-NZ" sz="1500" dirty="0" smtClean="0">
                <a:solidFill>
                  <a:schemeClr val="bg1"/>
                </a:solidFill>
                <a:latin typeface="Adobe Fan Heiti Std B" pitchFamily="34" charset="-128"/>
                <a:ea typeface="Adobe Fan Heiti Std B" pitchFamily="34" charset="-128"/>
              </a:rPr>
              <a:t>A) ...complete </a:t>
            </a:r>
            <a:r>
              <a:rPr lang="en-NZ" sz="1500" dirty="0">
                <a:solidFill>
                  <a:schemeClr val="bg1"/>
                </a:solidFill>
                <a:latin typeface="Adobe Fan Heiti Std B" pitchFamily="34" charset="-128"/>
                <a:ea typeface="Adobe Fan Heiti Std B" pitchFamily="34" charset="-128"/>
              </a:rPr>
              <a:t>God</a:t>
            </a:r>
            <a:r>
              <a:rPr lang="en-NZ" sz="1500" spc="-1200" dirty="0">
                <a:solidFill>
                  <a:schemeClr val="bg1"/>
                </a:solidFill>
                <a:latin typeface="Adobe Fan Heiti Std B" pitchFamily="34" charset="-128"/>
                <a:ea typeface="Adobe Fan Heiti Std B" pitchFamily="34" charset="-128"/>
              </a:rPr>
              <a:t>’</a:t>
            </a:r>
            <a:r>
              <a:rPr lang="en-NZ" sz="1500" dirty="0">
                <a:solidFill>
                  <a:schemeClr val="bg1"/>
                </a:solidFill>
                <a:latin typeface="Adobe Fan Heiti Std B" pitchFamily="34" charset="-128"/>
                <a:ea typeface="Adobe Fan Heiti Std B" pitchFamily="34" charset="-128"/>
              </a:rPr>
              <a:t>s kingdom that Jesus came to </a:t>
            </a:r>
            <a:r>
              <a:rPr lang="en-NZ" sz="1500" dirty="0" smtClean="0">
                <a:solidFill>
                  <a:schemeClr val="bg1"/>
                </a:solidFill>
                <a:latin typeface="Adobe Fan Heiti Std B" pitchFamily="34" charset="-128"/>
                <a:ea typeface="Adobe Fan Heiti Std B" pitchFamily="34" charset="-128"/>
              </a:rPr>
              <a:t>establish</a:t>
            </a:r>
            <a:endParaRPr lang="en-GB" sz="1500" dirty="0">
              <a:solidFill>
                <a:schemeClr val="bg1"/>
              </a:solidFill>
              <a:latin typeface="Adobe Fan Heiti Std B" pitchFamily="34" charset="-128"/>
              <a:ea typeface="Adobe Fan Heiti Std B" pitchFamily="34" charset="-128"/>
            </a:endParaRPr>
          </a:p>
        </p:txBody>
      </p:sp>
      <p:sp>
        <p:nvSpPr>
          <p:cNvPr id="24" name="Sentence 5"/>
          <p:cNvSpPr/>
          <p:nvPr/>
        </p:nvSpPr>
        <p:spPr>
          <a:xfrm>
            <a:off x="1403648" y="3159473"/>
            <a:ext cx="5112000"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US" sz="1500" b="1" dirty="0" smtClean="0">
                <a:latin typeface="Adobe Fan Heiti Std B" pitchFamily="34" charset="-128"/>
                <a:ea typeface="Adobe Fan Heiti Std B" pitchFamily="34" charset="-128"/>
              </a:rPr>
              <a:t>...come </a:t>
            </a:r>
            <a:r>
              <a:rPr lang="en-US" sz="1500" b="1" dirty="0">
                <a:latin typeface="Adobe Fan Heiti Std B" pitchFamily="34" charset="-128"/>
                <a:ea typeface="Adobe Fan Heiti Std B" pitchFamily="34" charset="-128"/>
              </a:rPr>
              <a:t>again at the end of time and </a:t>
            </a:r>
            <a:r>
              <a:rPr lang="en-US" sz="1500" b="1" dirty="0" err="1">
                <a:latin typeface="Adobe Fan Heiti Std B" pitchFamily="34" charset="-128"/>
                <a:ea typeface="Adobe Fan Heiti Std B" pitchFamily="34" charset="-128"/>
              </a:rPr>
              <a:t>fulfil</a:t>
            </a:r>
            <a:r>
              <a:rPr lang="en-US" sz="1500" b="1" dirty="0">
                <a:latin typeface="Adobe Fan Heiti Std B" pitchFamily="34" charset="-128"/>
                <a:ea typeface="Adobe Fan Heiti Std B" pitchFamily="34" charset="-128"/>
              </a:rPr>
              <a:t> God</a:t>
            </a:r>
            <a:r>
              <a:rPr lang="en-US" sz="1500" b="1" spc="-1200" dirty="0">
                <a:latin typeface="Adobe Fan Heiti Std B" pitchFamily="34" charset="-128"/>
                <a:ea typeface="Adobe Fan Heiti Std B" pitchFamily="34" charset="-128"/>
              </a:rPr>
              <a:t>’</a:t>
            </a:r>
            <a:r>
              <a:rPr lang="en-US" sz="1500" b="1" dirty="0">
                <a:latin typeface="Adobe Fan Heiti Std B" pitchFamily="34" charset="-128"/>
                <a:ea typeface="Adobe Fan Heiti Std B" pitchFamily="34" charset="-128"/>
              </a:rPr>
              <a:t>s kingdom</a:t>
            </a:r>
            <a:endParaRPr lang="en-GB" sz="1500" b="1" dirty="0">
              <a:latin typeface="Adobe Fan Heiti Std B" pitchFamily="34" charset="-128"/>
              <a:ea typeface="Adobe Fan Heiti Std B" pitchFamily="34" charset="-128"/>
            </a:endParaRPr>
          </a:p>
        </p:txBody>
      </p:sp>
      <p:sp>
        <p:nvSpPr>
          <p:cNvPr id="23" name="Sentence 4"/>
          <p:cNvSpPr/>
          <p:nvPr/>
        </p:nvSpPr>
        <p:spPr>
          <a:xfrm>
            <a:off x="1403648" y="2635850"/>
            <a:ext cx="5112000"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US" sz="1500" dirty="0" smtClean="0">
                <a:latin typeface="Adobe Fan Heiti Std B" pitchFamily="34" charset="-128"/>
                <a:ea typeface="Adobe Fan Heiti Std B" pitchFamily="34" charset="-128"/>
              </a:rPr>
              <a:t>...on </a:t>
            </a:r>
            <a:r>
              <a:rPr lang="en-US" sz="1500" dirty="0">
                <a:latin typeface="Adobe Fan Heiti Std B" pitchFamily="34" charset="-128"/>
                <a:ea typeface="Adobe Fan Heiti Std B" pitchFamily="34" charset="-128"/>
              </a:rPr>
              <a:t>earth through its loving service to others</a:t>
            </a:r>
            <a:endParaRPr lang="en-GB" sz="1500" dirty="0">
              <a:latin typeface="Adobe Fan Heiti Std B" pitchFamily="34" charset="-128"/>
              <a:ea typeface="Adobe Fan Heiti Std B" pitchFamily="34" charset="-128"/>
            </a:endParaRPr>
          </a:p>
        </p:txBody>
      </p:sp>
      <p:sp>
        <p:nvSpPr>
          <p:cNvPr id="22" name="Sentence 3"/>
          <p:cNvSpPr/>
          <p:nvPr/>
        </p:nvSpPr>
        <p:spPr>
          <a:xfrm>
            <a:off x="1403648" y="2112228"/>
            <a:ext cx="5112000"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US" sz="1500" dirty="0" smtClean="0">
                <a:latin typeface="Adobe Fan Heiti Std B" pitchFamily="34" charset="-128"/>
                <a:ea typeface="Adobe Fan Heiti Std B" pitchFamily="34" charset="-128"/>
              </a:rPr>
              <a:t>...complete </a:t>
            </a:r>
            <a:r>
              <a:rPr lang="en-US" sz="1500" dirty="0">
                <a:latin typeface="Adobe Fan Heiti Std B" pitchFamily="34" charset="-128"/>
                <a:ea typeface="Adobe Fan Heiti Std B" pitchFamily="34" charset="-128"/>
              </a:rPr>
              <a:t>God</a:t>
            </a:r>
            <a:r>
              <a:rPr lang="en-US" sz="1500" spc="-1200" dirty="0">
                <a:latin typeface="Adobe Fan Heiti Std B" pitchFamily="34" charset="-128"/>
                <a:ea typeface="Adobe Fan Heiti Std B" pitchFamily="34" charset="-128"/>
              </a:rPr>
              <a:t>’</a:t>
            </a:r>
            <a:r>
              <a:rPr lang="en-US" sz="1500" dirty="0">
                <a:latin typeface="Adobe Fan Heiti Std B" pitchFamily="34" charset="-128"/>
                <a:ea typeface="Adobe Fan Heiti Std B" pitchFamily="34" charset="-128"/>
              </a:rPr>
              <a:t>s kingdom that Jesus came to establish</a:t>
            </a:r>
            <a:endParaRPr lang="en-GB" sz="1500" dirty="0">
              <a:latin typeface="Adobe Fan Heiti Std B" pitchFamily="34" charset="-128"/>
              <a:ea typeface="Adobe Fan Heiti Std B" pitchFamily="34" charset="-128"/>
            </a:endParaRPr>
          </a:p>
        </p:txBody>
      </p:sp>
      <p:sp>
        <p:nvSpPr>
          <p:cNvPr id="21" name="Sentence 2"/>
          <p:cNvSpPr/>
          <p:nvPr/>
        </p:nvSpPr>
        <p:spPr>
          <a:xfrm>
            <a:off x="1403648" y="1588606"/>
            <a:ext cx="5112000"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US" sz="1500" dirty="0" smtClean="0">
                <a:latin typeface="Adobe Fan Heiti Std B" pitchFamily="34" charset="-128"/>
                <a:ea typeface="Adobe Fan Heiti Std B" pitchFamily="34" charset="-128"/>
              </a:rPr>
              <a:t>...kingdom </a:t>
            </a:r>
            <a:r>
              <a:rPr lang="en-US" sz="1500" dirty="0">
                <a:latin typeface="Adobe Fan Heiti Std B" pitchFamily="34" charset="-128"/>
                <a:ea typeface="Adobe Fan Heiti Std B" pitchFamily="34" charset="-128"/>
              </a:rPr>
              <a:t>of justice, peace and love</a:t>
            </a:r>
            <a:endParaRPr lang="en-GB" sz="1500" dirty="0">
              <a:latin typeface="Adobe Fan Heiti Std B" pitchFamily="34" charset="-128"/>
              <a:ea typeface="Adobe Fan Heiti Std B" pitchFamily="34" charset="-128"/>
            </a:endParaRPr>
          </a:p>
        </p:txBody>
      </p:sp>
      <p:sp>
        <p:nvSpPr>
          <p:cNvPr id="17" name="Sentence 1"/>
          <p:cNvSpPr/>
          <p:nvPr/>
        </p:nvSpPr>
        <p:spPr>
          <a:xfrm>
            <a:off x="1403648" y="1064984"/>
            <a:ext cx="5112000"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NZ" sz="1500" dirty="0" smtClean="0">
                <a:latin typeface="Adobe Fan Heiti Std B" pitchFamily="34" charset="-128"/>
                <a:ea typeface="Adobe Fan Heiti Std B" pitchFamily="34" charset="-128"/>
              </a:rPr>
              <a:t>...are </a:t>
            </a:r>
            <a:r>
              <a:rPr lang="en-NZ" sz="1500" dirty="0">
                <a:latin typeface="Adobe Fan Heiti Std B" pitchFamily="34" charset="-128"/>
                <a:ea typeface="Adobe Fan Heiti Std B" pitchFamily="34" charset="-128"/>
              </a:rPr>
              <a:t>inseparably </a:t>
            </a:r>
            <a:r>
              <a:rPr lang="en-NZ" sz="1500" dirty="0" smtClean="0">
                <a:latin typeface="Adobe Fan Heiti Std B" pitchFamily="34" charset="-128"/>
                <a:ea typeface="Adobe Fan Heiti Std B" pitchFamily="34" charset="-128"/>
              </a:rPr>
              <a:t>linked</a:t>
            </a:r>
            <a:endParaRPr lang="en-GB" sz="1500" dirty="0">
              <a:latin typeface="Adobe Fan Heiti Std B" pitchFamily="34" charset="-128"/>
              <a:ea typeface="Adobe Fan Heiti Std B" pitchFamily="34" charset="-128"/>
            </a:endParaRPr>
          </a:p>
        </p:txBody>
      </p:sp>
      <p:pic>
        <p:nvPicPr>
          <p:cNvPr id="4100" name="Picture: chain" descr="D:\03 Projects\TCI\10 Lessons\02 LITURGICAL YEAR\01 Advent\Advent Y8-L02\Clipart\chain_PNG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789"/>
          <a:stretch/>
        </p:blipFill>
        <p:spPr bwMode="auto">
          <a:xfrm rot="16200000">
            <a:off x="7293489" y="2484855"/>
            <a:ext cx="1008112" cy="24279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7061" y="3163831"/>
            <a:ext cx="1931366" cy="129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bott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7144" y="3103896"/>
            <a:ext cx="1951200" cy="141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p:cNvSpPr txBox="1">
            <a:spLocks/>
          </p:cNvSpPr>
          <p:nvPr/>
        </p:nvSpPr>
        <p:spPr>
          <a:xfrm>
            <a:off x="0" y="-1"/>
            <a:ext cx="9144000" cy="9155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latin typeface="Adobe Heiti Std R" pitchFamily="34" charset="-128"/>
                <a:ea typeface="Adobe Heiti Std R" pitchFamily="34" charset="-128"/>
              </a:rPr>
              <a:t>Advent reminds people that Christ</a:t>
            </a:r>
            <a:r>
              <a:rPr lang="en-US" sz="2800" spc="-2000" dirty="0">
                <a:solidFill>
                  <a:schemeClr val="bg1"/>
                </a:solidFill>
                <a:latin typeface="Adobe Heiti Std R" pitchFamily="34" charset="-128"/>
                <a:ea typeface="Adobe Heiti Std R" pitchFamily="34" charset="-128"/>
              </a:rPr>
              <a:t>’</a:t>
            </a:r>
            <a:r>
              <a:rPr lang="en-US" sz="2800" dirty="0">
                <a:solidFill>
                  <a:schemeClr val="bg1"/>
                </a:solidFill>
                <a:latin typeface="Adobe Heiti Std R" pitchFamily="34" charset="-128"/>
                <a:ea typeface="Adobe Heiti Std R" pitchFamily="34" charset="-128"/>
              </a:rPr>
              <a:t>s first </a:t>
            </a:r>
            <a:r>
              <a:rPr lang="en-US" sz="2800" dirty="0" smtClean="0">
                <a:solidFill>
                  <a:schemeClr val="bg1"/>
                </a:solidFill>
                <a:latin typeface="Adobe Heiti Std R" pitchFamily="34" charset="-128"/>
                <a:ea typeface="Adobe Heiti Std R" pitchFamily="34" charset="-128"/>
              </a:rPr>
              <a:t>and</a:t>
            </a:r>
            <a:br>
              <a:rPr lang="en-US" sz="2800" dirty="0" smtClean="0">
                <a:solidFill>
                  <a:schemeClr val="bg1"/>
                </a:solidFill>
                <a:latin typeface="Adobe Heiti Std R" pitchFamily="34" charset="-128"/>
                <a:ea typeface="Adobe Heiti Std R" pitchFamily="34" charset="-128"/>
              </a:rPr>
            </a:br>
            <a:r>
              <a:rPr lang="en-US" sz="2800" dirty="0" smtClean="0">
                <a:solidFill>
                  <a:schemeClr val="bg1"/>
                </a:solidFill>
                <a:latin typeface="Adobe Heiti Std R" pitchFamily="34" charset="-128"/>
                <a:ea typeface="Adobe Heiti Std R" pitchFamily="34" charset="-128"/>
              </a:rPr>
              <a:t>second </a:t>
            </a:r>
            <a:r>
              <a:rPr lang="en-US" sz="2800" dirty="0">
                <a:solidFill>
                  <a:schemeClr val="bg1"/>
                </a:solidFill>
                <a:latin typeface="Adobe Heiti Std R" pitchFamily="34" charset="-128"/>
                <a:ea typeface="Adobe Heiti Std R" pitchFamily="34" charset="-128"/>
              </a:rPr>
              <a:t>coming are linked</a:t>
            </a:r>
            <a:endParaRPr lang="en-GB" sz="2800" dirty="0">
              <a:solidFill>
                <a:schemeClr val="bg1"/>
              </a:solidFill>
              <a:latin typeface="Adobe Heiti Std R" pitchFamily="34" charset="-128"/>
              <a:ea typeface="Adobe Heiti Std R" pitchFamily="34" charset="-128"/>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2668302" y="4912668"/>
            <a:ext cx="3807453" cy="230832"/>
          </a:xfrm>
          <a:prstGeom prst="rect">
            <a:avLst/>
          </a:prstGeom>
          <a:noFill/>
        </p:spPr>
        <p:txBody>
          <a:bodyPr wrap="none" rtlCol="0">
            <a:spAutoFit/>
          </a:bodyPr>
          <a:lstStyle/>
          <a:p>
            <a:pPr algn="ctr"/>
            <a:r>
              <a:rPr lang="en-GB" sz="900" dirty="0" smtClean="0">
                <a:solidFill>
                  <a:schemeClr val="bg1"/>
                </a:solidFill>
                <a:latin typeface="Adobe Fan Heiti Std B" pitchFamily="34" charset="-128"/>
                <a:ea typeface="Adobe Fan Heiti Std B" pitchFamily="34" charset="-128"/>
                <a:cs typeface="Arial" pitchFamily="34" charset="0"/>
              </a:rPr>
              <a:t>Click a sentence-end or an empty space to correctly connect the parts.</a:t>
            </a:r>
            <a:endParaRPr lang="en-GB" sz="900" dirty="0">
              <a:solidFill>
                <a:schemeClr val="bg1"/>
              </a:solidFill>
              <a:latin typeface="Adobe Fan Heiti Std B" pitchFamily="34" charset="-128"/>
              <a:ea typeface="Adobe Fan Heiti Std B" pitchFamily="34" charset="-128"/>
              <a:cs typeface="Arial" pitchFamily="34" charset="0"/>
            </a:endParaRPr>
          </a:p>
        </p:txBody>
      </p:sp>
    </p:spTree>
    <p:extLst>
      <p:ext uri="{BB962C8B-B14F-4D97-AF65-F5344CB8AC3E}">
        <p14:creationId xmlns:p14="http://schemas.microsoft.com/office/powerpoint/2010/main" val="1723024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2.77778E-7 0.05588 L -2.77778E-7 -0.43686 " pathEditMode="relative" rAng="0" ptsTypes="AA">
                                      <p:cBhvr>
                                        <p:cTn id="6" dur="2000" fill="hold"/>
                                        <p:tgtEl>
                                          <p:spTgt spid="4099"/>
                                        </p:tgtEl>
                                        <p:attrNameLst>
                                          <p:attrName>ppt_x</p:attrName>
                                          <p:attrName>ppt_y</p:attrName>
                                        </p:attrNameLst>
                                      </p:cBhvr>
                                      <p:rCtr x="0" y="-24637"/>
                                    </p:animMotion>
                                  </p:childTnLst>
                                </p:cTn>
                              </p:par>
                              <p:par>
                                <p:cTn id="7" presetID="10" presetClass="entr" presetSubtype="0" fill="hold" nodeType="withEffect">
                                  <p:stCondLst>
                                    <p:cond delay="1000"/>
                                  </p:stCondLst>
                                  <p:childTnLst>
                                    <p:set>
                                      <p:cBhvr>
                                        <p:cTn id="8" dur="1" fill="hold">
                                          <p:stCondLst>
                                            <p:cond delay="0"/>
                                          </p:stCondLst>
                                        </p:cTn>
                                        <p:tgtEl>
                                          <p:spTgt spid="4100"/>
                                        </p:tgtEl>
                                        <p:attrNameLst>
                                          <p:attrName>style.visibility</p:attrName>
                                        </p:attrNameLst>
                                      </p:cBhvr>
                                      <p:to>
                                        <p:strVal val="visible"/>
                                      </p:to>
                                    </p:set>
                                    <p:animEffect transition="in" filter="fade">
                                      <p:cBhvr>
                                        <p:cTn id="9" dur="11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47" presetClass="exit" presetSubtype="0" fill="hold" grpId="0" nodeType="withEffect">
                                  <p:stCondLst>
                                    <p:cond delay="0"/>
                                  </p:stCondLst>
                                  <p:childTnLst>
                                    <p:animEffect transition="out" filter="fade">
                                      <p:cBhvr>
                                        <p:cTn id="14" dur="1000"/>
                                        <p:tgtEl>
                                          <p:spTgt spid="12"/>
                                        </p:tgtEl>
                                      </p:cBhvr>
                                    </p:animEffect>
                                    <p:anim calcmode="lin" valueType="num">
                                      <p:cBhvr>
                                        <p:cTn id="15" dur="1000"/>
                                        <p:tgtEl>
                                          <p:spTgt spid="12"/>
                                        </p:tgtEl>
                                        <p:attrNameLst>
                                          <p:attrName>ppt_x</p:attrName>
                                        </p:attrNameLst>
                                      </p:cBhvr>
                                      <p:tavLst>
                                        <p:tav tm="0">
                                          <p:val>
                                            <p:strVal val="ppt_x"/>
                                          </p:val>
                                        </p:tav>
                                        <p:tav tm="100000">
                                          <p:val>
                                            <p:strVal val="ppt_x"/>
                                          </p:val>
                                        </p:tav>
                                      </p:tavLst>
                                    </p:anim>
                                    <p:anim calcmode="lin" valueType="num">
                                      <p:cBhvr>
                                        <p:cTn id="16" dur="1000"/>
                                        <p:tgtEl>
                                          <p:spTgt spid="12"/>
                                        </p:tgtEl>
                                        <p:attrNameLst>
                                          <p:attrName>ppt_y</p:attrName>
                                        </p:attrNameLst>
                                      </p:cBhvr>
                                      <p:tavLst>
                                        <p:tav tm="0">
                                          <p:val>
                                            <p:strVal val="ppt_y"/>
                                          </p:val>
                                        </p:tav>
                                        <p:tav tm="100000">
                                          <p:val>
                                            <p:strVal val="ppt_y-.1"/>
                                          </p:val>
                                        </p:tav>
                                      </p:tavLst>
                                    </p:anim>
                                    <p:set>
                                      <p:cBhvr>
                                        <p:cTn id="17" dur="1" fill="hold">
                                          <p:stCondLst>
                                            <p:cond delay="999"/>
                                          </p:stCondLst>
                                        </p:cTn>
                                        <p:tgtEl>
                                          <p:spTgt spid="12"/>
                                        </p:tgtEl>
                                        <p:attrNameLst>
                                          <p:attrName>style.visibility</p:attrName>
                                        </p:attrNameLst>
                                      </p:cBhvr>
                                      <p:to>
                                        <p:strVal val="hidden"/>
                                      </p:to>
                                    </p:set>
                                  </p:childTnLst>
                                </p:cTn>
                              </p:par>
                              <p:par>
                                <p:cTn id="18" presetID="42" presetClass="entr" presetSubtype="0" fill="hold" grpId="0" nodeType="withEffect">
                                  <p:stCondLst>
                                    <p:cond delay="0"/>
                                  </p:stCondLst>
                                  <p:childTnLst>
                                    <p:set>
                                      <p:cBhvr>
                                        <p:cTn id="19" dur="1" fill="hold">
                                          <p:stCondLst>
                                            <p:cond delay="0"/>
                                          </p:stCondLst>
                                        </p:cTn>
                                        <p:tgtEl>
                                          <p:spTgt spid="17">
                                            <p:txEl>
                                              <p:charRg st="4294967295" end="4294967295"/>
                                            </p:txEl>
                                          </p:spTgt>
                                        </p:tgtEl>
                                        <p:attrNameLst>
                                          <p:attrName>style.visibility</p:attrName>
                                        </p:attrNameLst>
                                      </p:cBhvr>
                                      <p:to>
                                        <p:strVal val="visible"/>
                                      </p:to>
                                    </p:set>
                                    <p:animEffect transition="in" filter="fade">
                                      <p:cBhvr>
                                        <p:cTn id="20" dur="1000"/>
                                        <p:tgtEl>
                                          <p:spTgt spid="17">
                                            <p:txEl>
                                              <p:charRg st="4294967295" end="4294967295"/>
                                            </p:txEl>
                                          </p:spTgt>
                                        </p:tgtEl>
                                      </p:cBhvr>
                                    </p:animEffect>
                                    <p:anim calcmode="lin" valueType="num">
                                      <p:cBhvr>
                                        <p:cTn id="21" dur="1000" fill="hold"/>
                                        <p:tgtEl>
                                          <p:spTgt spid="17">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17">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47" presetClass="exit" presetSubtype="0" fill="hold" grpId="0" nodeType="with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cTn>
                              </p:par>
                              <p:par>
                                <p:cTn id="31" presetID="42" presetClass="entr" presetSubtype="0" fill="hold" grpId="0" nodeType="withEffect">
                                  <p:stCondLst>
                                    <p:cond delay="0"/>
                                  </p:stCondLst>
                                  <p:childTnLst>
                                    <p:set>
                                      <p:cBhvr>
                                        <p:cTn id="32"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33" dur="1000"/>
                                        <p:tgtEl>
                                          <p:spTgt spid="21">
                                            <p:txEl>
                                              <p:charRg st="4294967295" end="4294967295"/>
                                            </p:txEl>
                                          </p:spTgt>
                                        </p:tgtEl>
                                      </p:cBhvr>
                                    </p:animEffect>
                                    <p:anim calcmode="lin" valueType="num">
                                      <p:cBhvr>
                                        <p:cTn id="34"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35"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47" presetClass="exit" presetSubtype="0" fill="hold" grpId="0" nodeType="clickEffect">
                                  <p:stCondLst>
                                    <p:cond delay="0"/>
                                  </p:stCondLst>
                                  <p:childTnLst>
                                    <p:animEffect transition="out" filter="fade">
                                      <p:cBhvr>
                                        <p:cTn id="40" dur="1000"/>
                                        <p:tgtEl>
                                          <p:spTgt spid="10"/>
                                        </p:tgtEl>
                                      </p:cBhvr>
                                    </p:animEffect>
                                    <p:anim calcmode="lin" valueType="num">
                                      <p:cBhvr>
                                        <p:cTn id="41" dur="1000"/>
                                        <p:tgtEl>
                                          <p:spTgt spid="10"/>
                                        </p:tgtEl>
                                        <p:attrNameLst>
                                          <p:attrName>ppt_x</p:attrName>
                                        </p:attrNameLst>
                                      </p:cBhvr>
                                      <p:tavLst>
                                        <p:tav tm="0">
                                          <p:val>
                                            <p:strVal val="ppt_x"/>
                                          </p:val>
                                        </p:tav>
                                        <p:tav tm="100000">
                                          <p:val>
                                            <p:strVal val="ppt_x"/>
                                          </p:val>
                                        </p:tav>
                                      </p:tavLst>
                                    </p:anim>
                                    <p:anim calcmode="lin" valueType="num">
                                      <p:cBhvr>
                                        <p:cTn id="42" dur="1000"/>
                                        <p:tgtEl>
                                          <p:spTgt spid="10"/>
                                        </p:tgtEl>
                                        <p:attrNameLst>
                                          <p:attrName>ppt_y</p:attrName>
                                        </p:attrNameLst>
                                      </p:cBhvr>
                                      <p:tavLst>
                                        <p:tav tm="0">
                                          <p:val>
                                            <p:strVal val="ppt_y"/>
                                          </p:val>
                                        </p:tav>
                                        <p:tav tm="100000">
                                          <p:val>
                                            <p:strVal val="ppt_y-.1"/>
                                          </p:val>
                                        </p:tav>
                                      </p:tavLst>
                                    </p:anim>
                                    <p:set>
                                      <p:cBhvr>
                                        <p:cTn id="43" dur="1" fill="hold">
                                          <p:stCondLst>
                                            <p:cond delay="999"/>
                                          </p:stCondLst>
                                        </p:cTn>
                                        <p:tgtEl>
                                          <p:spTgt spid="10"/>
                                        </p:tgtEl>
                                        <p:attrNameLst>
                                          <p:attrName>style.visibility</p:attrName>
                                        </p:attrNameLst>
                                      </p:cBhvr>
                                      <p:to>
                                        <p:strVal val="hidden"/>
                                      </p:to>
                                    </p:set>
                                  </p:childTnLst>
                                </p:cTn>
                              </p:par>
                              <p:par>
                                <p:cTn id="44" presetID="42" presetClass="entr" presetSubtype="0" fill="hold" grpId="0" nodeType="withEffect">
                                  <p:stCondLst>
                                    <p:cond delay="0"/>
                                  </p:stCondLst>
                                  <p:childTnLst>
                                    <p:set>
                                      <p:cBhvr>
                                        <p:cTn id="45"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46" dur="1000"/>
                                        <p:tgtEl>
                                          <p:spTgt spid="22">
                                            <p:txEl>
                                              <p:charRg st="4294967295" end="4294967295"/>
                                            </p:txEl>
                                          </p:spTgt>
                                        </p:tgtEl>
                                      </p:cBhvr>
                                    </p:animEffect>
                                    <p:anim calcmode="lin" valueType="num">
                                      <p:cBhvr>
                                        <p:cTn id="47"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3"/>
                    </p:tgtEl>
                  </p:cond>
                </p:stCondLst>
                <p:endSync evt="end" delay="0">
                  <p:rtn val="all"/>
                </p:endSync>
                <p:childTnLst>
                  <p:par>
                    <p:cTn id="50" fill="hold">
                      <p:stCondLst>
                        <p:cond delay="0"/>
                      </p:stCondLst>
                      <p:childTnLst>
                        <p:par>
                          <p:cTn id="51" fill="hold">
                            <p:stCondLst>
                              <p:cond delay="0"/>
                            </p:stCondLst>
                            <p:childTnLst>
                              <p:par>
                                <p:cTn id="52" presetID="47" presetClass="exit" presetSubtype="0" fill="hold" grpId="0" nodeType="withEffect">
                                  <p:stCondLst>
                                    <p:cond delay="0"/>
                                  </p:stCondLst>
                                  <p:childTnLst>
                                    <p:animEffect transition="out" filter="fade">
                                      <p:cBhvr>
                                        <p:cTn id="53" dur="1000"/>
                                        <p:tgtEl>
                                          <p:spTgt spid="15"/>
                                        </p:tgtEl>
                                      </p:cBhvr>
                                    </p:animEffect>
                                    <p:anim calcmode="lin" valueType="num">
                                      <p:cBhvr>
                                        <p:cTn id="54" dur="1000"/>
                                        <p:tgtEl>
                                          <p:spTgt spid="15"/>
                                        </p:tgtEl>
                                        <p:attrNameLst>
                                          <p:attrName>ppt_x</p:attrName>
                                        </p:attrNameLst>
                                      </p:cBhvr>
                                      <p:tavLst>
                                        <p:tav tm="0">
                                          <p:val>
                                            <p:strVal val="ppt_x"/>
                                          </p:val>
                                        </p:tav>
                                        <p:tav tm="100000">
                                          <p:val>
                                            <p:strVal val="ppt_x"/>
                                          </p:val>
                                        </p:tav>
                                      </p:tavLst>
                                    </p:anim>
                                    <p:anim calcmode="lin" valueType="num">
                                      <p:cBhvr>
                                        <p:cTn id="55" dur="1000"/>
                                        <p:tgtEl>
                                          <p:spTgt spid="15"/>
                                        </p:tgtEl>
                                        <p:attrNameLst>
                                          <p:attrName>ppt_y</p:attrName>
                                        </p:attrNameLst>
                                      </p:cBhvr>
                                      <p:tavLst>
                                        <p:tav tm="0">
                                          <p:val>
                                            <p:strVal val="ppt_y"/>
                                          </p:val>
                                        </p:tav>
                                        <p:tav tm="100000">
                                          <p:val>
                                            <p:strVal val="ppt_y-.1"/>
                                          </p:val>
                                        </p:tav>
                                      </p:tavLst>
                                    </p:anim>
                                    <p:set>
                                      <p:cBhvr>
                                        <p:cTn id="56" dur="1" fill="hold">
                                          <p:stCondLst>
                                            <p:cond delay="999"/>
                                          </p:stCondLst>
                                        </p:cTn>
                                        <p:tgtEl>
                                          <p:spTgt spid="15"/>
                                        </p:tgtEl>
                                        <p:attrNameLst>
                                          <p:attrName>style.visibility</p:attrName>
                                        </p:attrNameLst>
                                      </p:cBhvr>
                                      <p:to>
                                        <p:strVal val="hidden"/>
                                      </p:to>
                                    </p:set>
                                  </p:childTnLst>
                                </p:cTn>
                              </p:par>
                              <p:par>
                                <p:cTn id="57" presetID="42" presetClass="entr" presetSubtype="0" fill="hold" grpId="0" nodeType="withEffect">
                                  <p:stCondLst>
                                    <p:cond delay="0"/>
                                  </p:stCondLst>
                                  <p:childTnLst>
                                    <p:set>
                                      <p:cBhvr>
                                        <p:cTn id="58"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59" dur="1000"/>
                                        <p:tgtEl>
                                          <p:spTgt spid="23">
                                            <p:txEl>
                                              <p:charRg st="4294967295" end="4294967295"/>
                                            </p:txEl>
                                          </p:spTgt>
                                        </p:tgtEl>
                                      </p:cBhvr>
                                    </p:animEffect>
                                    <p:anim calcmode="lin" valueType="num">
                                      <p:cBhvr>
                                        <p:cTn id="60"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61"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62" restart="whenNotActive" fill="hold" evtFilter="cancelBubble" nodeType="interactiveSeq">
                <p:stCondLst>
                  <p:cond evt="onClick" delay="0">
                    <p:tgtEl>
                      <p:spTgt spid="24"/>
                    </p:tgtEl>
                  </p:cond>
                </p:stCondLst>
                <p:endSync evt="end" delay="0">
                  <p:rtn val="all"/>
                </p:endSync>
                <p:childTnLst>
                  <p:par>
                    <p:cTn id="63" fill="hold">
                      <p:stCondLst>
                        <p:cond delay="0"/>
                      </p:stCondLst>
                      <p:childTnLst>
                        <p:par>
                          <p:cTn id="64" fill="hold">
                            <p:stCondLst>
                              <p:cond delay="0"/>
                            </p:stCondLst>
                            <p:childTnLst>
                              <p:par>
                                <p:cTn id="65" presetID="47" presetClass="exit" presetSubtype="0" fill="hold" grpId="0" nodeType="withEffect">
                                  <p:stCondLst>
                                    <p:cond delay="0"/>
                                  </p:stCondLst>
                                  <p:childTnLst>
                                    <p:animEffect transition="out" filter="fade">
                                      <p:cBhvr>
                                        <p:cTn id="66" dur="1000"/>
                                        <p:tgtEl>
                                          <p:spTgt spid="13"/>
                                        </p:tgtEl>
                                      </p:cBhvr>
                                    </p:animEffect>
                                    <p:anim calcmode="lin" valueType="num">
                                      <p:cBhvr>
                                        <p:cTn id="67" dur="1000"/>
                                        <p:tgtEl>
                                          <p:spTgt spid="13"/>
                                        </p:tgtEl>
                                        <p:attrNameLst>
                                          <p:attrName>ppt_x</p:attrName>
                                        </p:attrNameLst>
                                      </p:cBhvr>
                                      <p:tavLst>
                                        <p:tav tm="0">
                                          <p:val>
                                            <p:strVal val="ppt_x"/>
                                          </p:val>
                                        </p:tav>
                                        <p:tav tm="100000">
                                          <p:val>
                                            <p:strVal val="ppt_x"/>
                                          </p:val>
                                        </p:tav>
                                      </p:tavLst>
                                    </p:anim>
                                    <p:anim calcmode="lin" valueType="num">
                                      <p:cBhvr>
                                        <p:cTn id="68" dur="1000"/>
                                        <p:tgtEl>
                                          <p:spTgt spid="13"/>
                                        </p:tgtEl>
                                        <p:attrNameLst>
                                          <p:attrName>ppt_y</p:attrName>
                                        </p:attrNameLst>
                                      </p:cBhvr>
                                      <p:tavLst>
                                        <p:tav tm="0">
                                          <p:val>
                                            <p:strVal val="ppt_y"/>
                                          </p:val>
                                        </p:tav>
                                        <p:tav tm="100000">
                                          <p:val>
                                            <p:strVal val="ppt_y-.1"/>
                                          </p:val>
                                        </p:tav>
                                      </p:tavLst>
                                    </p:anim>
                                    <p:set>
                                      <p:cBhvr>
                                        <p:cTn id="69" dur="1" fill="hold">
                                          <p:stCondLst>
                                            <p:cond delay="999"/>
                                          </p:stCondLst>
                                        </p:cTn>
                                        <p:tgtEl>
                                          <p:spTgt spid="13"/>
                                        </p:tgtEl>
                                        <p:attrNameLst>
                                          <p:attrName>style.visibility</p:attrName>
                                        </p:attrNameLst>
                                      </p:cBhvr>
                                      <p:to>
                                        <p:strVal val="hidden"/>
                                      </p:to>
                                    </p:set>
                                  </p:childTnLst>
                                </p:cTn>
                              </p:par>
                              <p:par>
                                <p:cTn id="70" presetID="42" presetClass="entr" presetSubtype="0" fill="hold" grpId="0" nodeType="withEffect">
                                  <p:stCondLst>
                                    <p:cond delay="0"/>
                                  </p:stCondLst>
                                  <p:childTnLst>
                                    <p:set>
                                      <p:cBhvr>
                                        <p:cTn id="71"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72" dur="1000"/>
                                        <p:tgtEl>
                                          <p:spTgt spid="24">
                                            <p:txEl>
                                              <p:charRg st="4294967295" end="4294967295"/>
                                            </p:txEl>
                                          </p:spTgt>
                                        </p:tgtEl>
                                      </p:cBhvr>
                                    </p:animEffect>
                                    <p:anim calcmode="lin" valueType="num">
                                      <p:cBhvr>
                                        <p:cTn id="73" dur="1000" fill="hold"/>
                                        <p:tgtEl>
                                          <p:spTgt spid="24">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24">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42" presetClass="entr" presetSubtype="0" fill="hold" grpId="1" nodeType="withEffect">
                                  <p:stCondLst>
                                    <p:cond delay="0"/>
                                  </p:stCondLst>
                                  <p:childTnLst>
                                    <p:set>
                                      <p:cBhvr>
                                        <p:cTn id="79" dur="1" fill="hold">
                                          <p:stCondLst>
                                            <p:cond delay="0"/>
                                          </p:stCondLst>
                                        </p:cTn>
                                        <p:tgtEl>
                                          <p:spTgt spid="17">
                                            <p:txEl>
                                              <p:charRg st="4294967295" end="4294967295"/>
                                            </p:txEl>
                                          </p:spTgt>
                                        </p:tgtEl>
                                        <p:attrNameLst>
                                          <p:attrName>style.visibility</p:attrName>
                                        </p:attrNameLst>
                                      </p:cBhvr>
                                      <p:to>
                                        <p:strVal val="visible"/>
                                      </p:to>
                                    </p:set>
                                    <p:animEffect transition="in" filter="fade">
                                      <p:cBhvr>
                                        <p:cTn id="80" dur="1000"/>
                                        <p:tgtEl>
                                          <p:spTgt spid="17">
                                            <p:txEl>
                                              <p:charRg st="4294967295" end="4294967295"/>
                                            </p:txEl>
                                          </p:spTgt>
                                        </p:tgtEl>
                                      </p:cBhvr>
                                    </p:animEffect>
                                    <p:anim calcmode="lin" valueType="num">
                                      <p:cBhvr>
                                        <p:cTn id="81" dur="1000" fill="hold"/>
                                        <p:tgtEl>
                                          <p:spTgt spid="17">
                                            <p:txEl>
                                              <p:charRg st="4294967295" end="4294967295"/>
                                            </p:txEl>
                                          </p:spTgt>
                                        </p:tgtEl>
                                        <p:attrNameLst>
                                          <p:attrName>ppt_x</p:attrName>
                                        </p:attrNameLst>
                                      </p:cBhvr>
                                      <p:tavLst>
                                        <p:tav tm="0">
                                          <p:val>
                                            <p:strVal val="#ppt_x"/>
                                          </p:val>
                                        </p:tav>
                                        <p:tav tm="100000">
                                          <p:val>
                                            <p:strVal val="#ppt_x"/>
                                          </p:val>
                                        </p:tav>
                                      </p:tavLst>
                                    </p:anim>
                                    <p:anim calcmode="lin" valueType="num">
                                      <p:cBhvr>
                                        <p:cTn id="82" dur="1000" fill="hold"/>
                                        <p:tgtEl>
                                          <p:spTgt spid="17">
                                            <p:txEl>
                                              <p:charRg st="4294967295" end="4294967295"/>
                                            </p:txEl>
                                          </p:spTgt>
                                        </p:tgtEl>
                                        <p:attrNameLst>
                                          <p:attrName>ppt_y</p:attrName>
                                        </p:attrNameLst>
                                      </p:cBhvr>
                                      <p:tavLst>
                                        <p:tav tm="0">
                                          <p:val>
                                            <p:strVal val="#ppt_y+.1"/>
                                          </p:val>
                                        </p:tav>
                                        <p:tav tm="100000">
                                          <p:val>
                                            <p:strVal val="#ppt_y"/>
                                          </p:val>
                                        </p:tav>
                                      </p:tavLst>
                                    </p:anim>
                                  </p:childTnLst>
                                </p:cTn>
                              </p:par>
                              <p:par>
                                <p:cTn id="83" presetID="47" presetClass="exit" presetSubtype="0" fill="hold" grpId="1" nodeType="withEffect">
                                  <p:stCondLst>
                                    <p:cond delay="0"/>
                                  </p:stCondLst>
                                  <p:childTnLst>
                                    <p:animEffect transition="out" filter="fade">
                                      <p:cBhvr>
                                        <p:cTn id="84" dur="1000"/>
                                        <p:tgtEl>
                                          <p:spTgt spid="12"/>
                                        </p:tgtEl>
                                      </p:cBhvr>
                                    </p:animEffect>
                                    <p:anim calcmode="lin" valueType="num">
                                      <p:cBhvr>
                                        <p:cTn id="85" dur="1000"/>
                                        <p:tgtEl>
                                          <p:spTgt spid="12"/>
                                        </p:tgtEl>
                                        <p:attrNameLst>
                                          <p:attrName>ppt_x</p:attrName>
                                        </p:attrNameLst>
                                      </p:cBhvr>
                                      <p:tavLst>
                                        <p:tav tm="0">
                                          <p:val>
                                            <p:strVal val="ppt_x"/>
                                          </p:val>
                                        </p:tav>
                                        <p:tav tm="100000">
                                          <p:val>
                                            <p:strVal val="ppt_x"/>
                                          </p:val>
                                        </p:tav>
                                      </p:tavLst>
                                    </p:anim>
                                    <p:anim calcmode="lin" valueType="num">
                                      <p:cBhvr>
                                        <p:cTn id="86" dur="1000"/>
                                        <p:tgtEl>
                                          <p:spTgt spid="12"/>
                                        </p:tgtEl>
                                        <p:attrNameLst>
                                          <p:attrName>ppt_y</p:attrName>
                                        </p:attrNameLst>
                                      </p:cBhvr>
                                      <p:tavLst>
                                        <p:tav tm="0">
                                          <p:val>
                                            <p:strVal val="ppt_y"/>
                                          </p:val>
                                        </p:tav>
                                        <p:tav tm="100000">
                                          <p:val>
                                            <p:strVal val="ppt_y-.1"/>
                                          </p:val>
                                        </p:tav>
                                      </p:tavLst>
                                    </p:anim>
                                    <p:set>
                                      <p:cBhvr>
                                        <p:cTn id="87"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8" restart="whenNotActive" fill="hold" evtFilter="cancelBubble" nodeType="interactiveSeq">
                <p:stCondLst>
                  <p:cond evt="onClick" delay="0">
                    <p:tgtEl>
                      <p:spTgt spid="14"/>
                    </p:tgtEl>
                  </p:cond>
                </p:stCondLst>
                <p:endSync evt="end" delay="0">
                  <p:rtn val="all"/>
                </p:endSync>
                <p:childTnLst>
                  <p:par>
                    <p:cTn id="89" fill="hold">
                      <p:stCondLst>
                        <p:cond delay="0"/>
                      </p:stCondLst>
                      <p:childTnLst>
                        <p:par>
                          <p:cTn id="90" fill="hold">
                            <p:stCondLst>
                              <p:cond delay="0"/>
                            </p:stCondLst>
                            <p:childTnLst>
                              <p:par>
                                <p:cTn id="91" presetID="42" presetClass="entr" presetSubtype="0" fill="hold" grpId="1" nodeType="withEffect">
                                  <p:stCondLst>
                                    <p:cond delay="0"/>
                                  </p:stCondLst>
                                  <p:childTnLst>
                                    <p:set>
                                      <p:cBhvr>
                                        <p:cTn id="92"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93" dur="1000"/>
                                        <p:tgtEl>
                                          <p:spTgt spid="21">
                                            <p:txEl>
                                              <p:charRg st="4294967295" end="4294967295"/>
                                            </p:txEl>
                                          </p:spTgt>
                                        </p:tgtEl>
                                      </p:cBhvr>
                                    </p:animEffect>
                                    <p:anim calcmode="lin" valueType="num">
                                      <p:cBhvr>
                                        <p:cTn id="94"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95"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par>
                                <p:cTn id="96" presetID="47" presetClass="exit" presetSubtype="0" fill="hold" grpId="1" nodeType="withEffect">
                                  <p:stCondLst>
                                    <p:cond delay="0"/>
                                  </p:stCondLst>
                                  <p:childTnLst>
                                    <p:animEffect transition="out" filter="fade">
                                      <p:cBhvr>
                                        <p:cTn id="97" dur="1000"/>
                                        <p:tgtEl>
                                          <p:spTgt spid="14"/>
                                        </p:tgtEl>
                                      </p:cBhvr>
                                    </p:animEffect>
                                    <p:anim calcmode="lin" valueType="num">
                                      <p:cBhvr>
                                        <p:cTn id="98" dur="1000"/>
                                        <p:tgtEl>
                                          <p:spTgt spid="14"/>
                                        </p:tgtEl>
                                        <p:attrNameLst>
                                          <p:attrName>ppt_x</p:attrName>
                                        </p:attrNameLst>
                                      </p:cBhvr>
                                      <p:tavLst>
                                        <p:tav tm="0">
                                          <p:val>
                                            <p:strVal val="ppt_x"/>
                                          </p:val>
                                        </p:tav>
                                        <p:tav tm="100000">
                                          <p:val>
                                            <p:strVal val="ppt_x"/>
                                          </p:val>
                                        </p:tav>
                                      </p:tavLst>
                                    </p:anim>
                                    <p:anim calcmode="lin" valueType="num">
                                      <p:cBhvr>
                                        <p:cTn id="99" dur="1000"/>
                                        <p:tgtEl>
                                          <p:spTgt spid="14"/>
                                        </p:tgtEl>
                                        <p:attrNameLst>
                                          <p:attrName>ppt_y</p:attrName>
                                        </p:attrNameLst>
                                      </p:cBhvr>
                                      <p:tavLst>
                                        <p:tav tm="0">
                                          <p:val>
                                            <p:strVal val="ppt_y"/>
                                          </p:val>
                                        </p:tav>
                                        <p:tav tm="100000">
                                          <p:val>
                                            <p:strVal val="ppt_y-.1"/>
                                          </p:val>
                                        </p:tav>
                                      </p:tavLst>
                                    </p:anim>
                                    <p:set>
                                      <p:cBhvr>
                                        <p:cTn id="100"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1" restart="whenNotActive" fill="hold" evtFilter="cancelBubble" nodeType="interactiveSeq">
                <p:stCondLst>
                  <p:cond evt="onClick" delay="0">
                    <p:tgtEl>
                      <p:spTgt spid="10"/>
                    </p:tgtEl>
                  </p:cond>
                </p:stCondLst>
                <p:endSync evt="end" delay="0">
                  <p:rtn val="all"/>
                </p:endSync>
                <p:childTnLst>
                  <p:par>
                    <p:cTn id="102" fill="hold">
                      <p:stCondLst>
                        <p:cond delay="0"/>
                      </p:stCondLst>
                      <p:childTnLst>
                        <p:par>
                          <p:cTn id="103" fill="hold">
                            <p:stCondLst>
                              <p:cond delay="0"/>
                            </p:stCondLst>
                            <p:childTnLst>
                              <p:par>
                                <p:cTn id="104" presetID="42" presetClass="entr" presetSubtype="0" fill="hold" grpId="1" nodeType="withEffect">
                                  <p:stCondLst>
                                    <p:cond delay="0"/>
                                  </p:stCondLst>
                                  <p:childTnLst>
                                    <p:set>
                                      <p:cBhvr>
                                        <p:cTn id="105"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106" dur="1000"/>
                                        <p:tgtEl>
                                          <p:spTgt spid="22">
                                            <p:txEl>
                                              <p:charRg st="4294967295" end="4294967295"/>
                                            </p:txEl>
                                          </p:spTgt>
                                        </p:tgtEl>
                                      </p:cBhvr>
                                    </p:animEffect>
                                    <p:anim calcmode="lin" valueType="num">
                                      <p:cBhvr>
                                        <p:cTn id="107"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108"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par>
                                <p:cTn id="109" presetID="47" presetClass="exit" presetSubtype="0" fill="hold" grpId="1" nodeType="withEffect">
                                  <p:stCondLst>
                                    <p:cond delay="0"/>
                                  </p:stCondLst>
                                  <p:childTnLst>
                                    <p:animEffect transition="out" filter="fade">
                                      <p:cBhvr>
                                        <p:cTn id="110" dur="1000"/>
                                        <p:tgtEl>
                                          <p:spTgt spid="10"/>
                                        </p:tgtEl>
                                      </p:cBhvr>
                                    </p:animEffect>
                                    <p:anim calcmode="lin" valueType="num">
                                      <p:cBhvr>
                                        <p:cTn id="111" dur="1000"/>
                                        <p:tgtEl>
                                          <p:spTgt spid="10"/>
                                        </p:tgtEl>
                                        <p:attrNameLst>
                                          <p:attrName>ppt_x</p:attrName>
                                        </p:attrNameLst>
                                      </p:cBhvr>
                                      <p:tavLst>
                                        <p:tav tm="0">
                                          <p:val>
                                            <p:strVal val="ppt_x"/>
                                          </p:val>
                                        </p:tav>
                                        <p:tav tm="100000">
                                          <p:val>
                                            <p:strVal val="ppt_x"/>
                                          </p:val>
                                        </p:tav>
                                      </p:tavLst>
                                    </p:anim>
                                    <p:anim calcmode="lin" valueType="num">
                                      <p:cBhvr>
                                        <p:cTn id="112" dur="1000"/>
                                        <p:tgtEl>
                                          <p:spTgt spid="10"/>
                                        </p:tgtEl>
                                        <p:attrNameLst>
                                          <p:attrName>ppt_y</p:attrName>
                                        </p:attrNameLst>
                                      </p:cBhvr>
                                      <p:tavLst>
                                        <p:tav tm="0">
                                          <p:val>
                                            <p:strVal val="ppt_y"/>
                                          </p:val>
                                        </p:tav>
                                        <p:tav tm="100000">
                                          <p:val>
                                            <p:strVal val="ppt_y-.1"/>
                                          </p:val>
                                        </p:tav>
                                      </p:tavLst>
                                    </p:anim>
                                    <p:set>
                                      <p:cBhvr>
                                        <p:cTn id="113"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4" restart="whenNotActive" fill="hold" evtFilter="cancelBubble" nodeType="interactiveSeq">
                <p:stCondLst>
                  <p:cond evt="onClick" delay="0">
                    <p:tgtEl>
                      <p:spTgt spid="15"/>
                    </p:tgtEl>
                  </p:cond>
                </p:stCondLst>
                <p:endSync evt="end" delay="0">
                  <p:rtn val="all"/>
                </p:endSync>
                <p:childTnLst>
                  <p:par>
                    <p:cTn id="115" fill="hold">
                      <p:stCondLst>
                        <p:cond delay="0"/>
                      </p:stCondLst>
                      <p:childTnLst>
                        <p:par>
                          <p:cTn id="116" fill="hold">
                            <p:stCondLst>
                              <p:cond delay="0"/>
                            </p:stCondLst>
                            <p:childTnLst>
                              <p:par>
                                <p:cTn id="117" presetID="42" presetClass="entr" presetSubtype="0" fill="hold" grpId="1" nodeType="withEffect">
                                  <p:stCondLst>
                                    <p:cond delay="0"/>
                                  </p:stCondLst>
                                  <p:childTnLst>
                                    <p:set>
                                      <p:cBhvr>
                                        <p:cTn id="118"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9" dur="1000"/>
                                        <p:tgtEl>
                                          <p:spTgt spid="23">
                                            <p:txEl>
                                              <p:charRg st="4294967295" end="4294967295"/>
                                            </p:txEl>
                                          </p:spTgt>
                                        </p:tgtEl>
                                      </p:cBhvr>
                                    </p:animEffect>
                                    <p:anim calcmode="lin" valueType="num">
                                      <p:cBhvr>
                                        <p:cTn id="120"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1"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22" presetID="47" presetClass="exit" presetSubtype="0" fill="hold" grpId="1" nodeType="withEffect">
                                  <p:stCondLst>
                                    <p:cond delay="0"/>
                                  </p:stCondLst>
                                  <p:childTnLst>
                                    <p:animEffect transition="out" filter="fade">
                                      <p:cBhvr>
                                        <p:cTn id="123" dur="1000"/>
                                        <p:tgtEl>
                                          <p:spTgt spid="15"/>
                                        </p:tgtEl>
                                      </p:cBhvr>
                                    </p:animEffect>
                                    <p:anim calcmode="lin" valueType="num">
                                      <p:cBhvr>
                                        <p:cTn id="124" dur="1000"/>
                                        <p:tgtEl>
                                          <p:spTgt spid="15"/>
                                        </p:tgtEl>
                                        <p:attrNameLst>
                                          <p:attrName>ppt_x</p:attrName>
                                        </p:attrNameLst>
                                      </p:cBhvr>
                                      <p:tavLst>
                                        <p:tav tm="0">
                                          <p:val>
                                            <p:strVal val="ppt_x"/>
                                          </p:val>
                                        </p:tav>
                                        <p:tav tm="100000">
                                          <p:val>
                                            <p:strVal val="ppt_x"/>
                                          </p:val>
                                        </p:tav>
                                      </p:tavLst>
                                    </p:anim>
                                    <p:anim calcmode="lin" valueType="num">
                                      <p:cBhvr>
                                        <p:cTn id="125" dur="1000"/>
                                        <p:tgtEl>
                                          <p:spTgt spid="15"/>
                                        </p:tgtEl>
                                        <p:attrNameLst>
                                          <p:attrName>ppt_y</p:attrName>
                                        </p:attrNameLst>
                                      </p:cBhvr>
                                      <p:tavLst>
                                        <p:tav tm="0">
                                          <p:val>
                                            <p:strVal val="ppt_y"/>
                                          </p:val>
                                        </p:tav>
                                        <p:tav tm="100000">
                                          <p:val>
                                            <p:strVal val="ppt_y-.1"/>
                                          </p:val>
                                        </p:tav>
                                      </p:tavLst>
                                    </p:anim>
                                    <p:set>
                                      <p:cBhvr>
                                        <p:cTn id="126"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7" restart="whenNotActive" fill="hold" evtFilter="cancelBubble" nodeType="interactiveSeq">
                <p:stCondLst>
                  <p:cond evt="onClick" delay="0">
                    <p:tgtEl>
                      <p:spTgt spid="13"/>
                    </p:tgtEl>
                  </p:cond>
                </p:stCondLst>
                <p:endSync evt="end" delay="0">
                  <p:rtn val="all"/>
                </p:endSync>
                <p:childTnLst>
                  <p:par>
                    <p:cTn id="128" fill="hold">
                      <p:stCondLst>
                        <p:cond delay="0"/>
                      </p:stCondLst>
                      <p:childTnLst>
                        <p:par>
                          <p:cTn id="129" fill="hold">
                            <p:stCondLst>
                              <p:cond delay="0"/>
                            </p:stCondLst>
                            <p:childTnLst>
                              <p:par>
                                <p:cTn id="130" presetID="42" presetClass="entr" presetSubtype="0" fill="hold" grpId="1" nodeType="withEffect">
                                  <p:stCondLst>
                                    <p:cond delay="0"/>
                                  </p:stCondLst>
                                  <p:childTnLst>
                                    <p:set>
                                      <p:cBhvr>
                                        <p:cTn id="131"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132" dur="1000"/>
                                        <p:tgtEl>
                                          <p:spTgt spid="24">
                                            <p:txEl>
                                              <p:charRg st="4294967295" end="4294967295"/>
                                            </p:txEl>
                                          </p:spTgt>
                                        </p:tgtEl>
                                      </p:cBhvr>
                                    </p:animEffect>
                                    <p:anim calcmode="lin" valueType="num">
                                      <p:cBhvr>
                                        <p:cTn id="133" dur="1000" fill="hold"/>
                                        <p:tgtEl>
                                          <p:spTgt spid="24">
                                            <p:txEl>
                                              <p:charRg st="4294967295" end="4294967295"/>
                                            </p:txEl>
                                          </p:spTgt>
                                        </p:tgtEl>
                                        <p:attrNameLst>
                                          <p:attrName>ppt_x</p:attrName>
                                        </p:attrNameLst>
                                      </p:cBhvr>
                                      <p:tavLst>
                                        <p:tav tm="0">
                                          <p:val>
                                            <p:strVal val="#ppt_x"/>
                                          </p:val>
                                        </p:tav>
                                        <p:tav tm="100000">
                                          <p:val>
                                            <p:strVal val="#ppt_x"/>
                                          </p:val>
                                        </p:tav>
                                      </p:tavLst>
                                    </p:anim>
                                    <p:anim calcmode="lin" valueType="num">
                                      <p:cBhvr>
                                        <p:cTn id="134" dur="1000" fill="hold"/>
                                        <p:tgtEl>
                                          <p:spTgt spid="24">
                                            <p:txEl>
                                              <p:charRg st="4294967295" end="4294967295"/>
                                            </p:txEl>
                                          </p:spTgt>
                                        </p:tgtEl>
                                        <p:attrNameLst>
                                          <p:attrName>ppt_y</p:attrName>
                                        </p:attrNameLst>
                                      </p:cBhvr>
                                      <p:tavLst>
                                        <p:tav tm="0">
                                          <p:val>
                                            <p:strVal val="#ppt_y+.1"/>
                                          </p:val>
                                        </p:tav>
                                        <p:tav tm="100000">
                                          <p:val>
                                            <p:strVal val="#ppt_y"/>
                                          </p:val>
                                        </p:tav>
                                      </p:tavLst>
                                    </p:anim>
                                  </p:childTnLst>
                                </p:cTn>
                              </p:par>
                              <p:par>
                                <p:cTn id="135" presetID="47" presetClass="exit" presetSubtype="0" fill="hold" grpId="1" nodeType="withEffect">
                                  <p:stCondLst>
                                    <p:cond delay="0"/>
                                  </p:stCondLst>
                                  <p:childTnLst>
                                    <p:animEffect transition="out" filter="fade">
                                      <p:cBhvr>
                                        <p:cTn id="136" dur="1000"/>
                                        <p:tgtEl>
                                          <p:spTgt spid="13"/>
                                        </p:tgtEl>
                                      </p:cBhvr>
                                    </p:animEffect>
                                    <p:anim calcmode="lin" valueType="num">
                                      <p:cBhvr>
                                        <p:cTn id="137" dur="1000"/>
                                        <p:tgtEl>
                                          <p:spTgt spid="13"/>
                                        </p:tgtEl>
                                        <p:attrNameLst>
                                          <p:attrName>ppt_x</p:attrName>
                                        </p:attrNameLst>
                                      </p:cBhvr>
                                      <p:tavLst>
                                        <p:tav tm="0">
                                          <p:val>
                                            <p:strVal val="ppt_x"/>
                                          </p:val>
                                        </p:tav>
                                        <p:tav tm="100000">
                                          <p:val>
                                            <p:strVal val="ppt_x"/>
                                          </p:val>
                                        </p:tav>
                                      </p:tavLst>
                                    </p:anim>
                                    <p:anim calcmode="lin" valueType="num">
                                      <p:cBhvr>
                                        <p:cTn id="138" dur="1000"/>
                                        <p:tgtEl>
                                          <p:spTgt spid="13"/>
                                        </p:tgtEl>
                                        <p:attrNameLst>
                                          <p:attrName>ppt_y</p:attrName>
                                        </p:attrNameLst>
                                      </p:cBhvr>
                                      <p:tavLst>
                                        <p:tav tm="0">
                                          <p:val>
                                            <p:strVal val="ppt_y"/>
                                          </p:val>
                                        </p:tav>
                                        <p:tav tm="100000">
                                          <p:val>
                                            <p:strVal val="ppt_y-.1"/>
                                          </p:val>
                                        </p:tav>
                                      </p:tavLst>
                                    </p:anim>
                                    <p:set>
                                      <p:cBhvr>
                                        <p:cTn id="13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0" restart="whenNotActive" fill="hold" evtFilter="cancelBubble" nodeType="interactiveSeq">
                <p:stCondLst>
                  <p:cond evt="onClick" delay="0">
                    <p:tgtEl>
                      <p:spTgt spid="6"/>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2" nodeType="withEffect">
                                  <p:stCondLst>
                                    <p:cond delay="1000"/>
                                  </p:stCondLst>
                                  <p:childTnLst>
                                    <p:set>
                                      <p:cBhvr>
                                        <p:cTn id="144" dur="1" fill="hold">
                                          <p:stCondLst>
                                            <p:cond delay="0"/>
                                          </p:stCondLst>
                                        </p:cTn>
                                        <p:tgtEl>
                                          <p:spTgt spid="17"/>
                                        </p:tgtEl>
                                        <p:attrNameLst>
                                          <p:attrName>style.visibility</p:attrName>
                                        </p:attrNameLst>
                                      </p:cBhvr>
                                      <p:to>
                                        <p:strVal val="hidden"/>
                                      </p:to>
                                    </p:set>
                                  </p:childTnLst>
                                </p:cTn>
                              </p:par>
                              <p:par>
                                <p:cTn id="145" presetID="1" presetClass="exit" presetSubtype="0" fill="hold" grpId="2" nodeType="withEffect">
                                  <p:stCondLst>
                                    <p:cond delay="1000"/>
                                  </p:stCondLst>
                                  <p:childTnLst>
                                    <p:set>
                                      <p:cBhvr>
                                        <p:cTn id="146" dur="1" fill="hold">
                                          <p:stCondLst>
                                            <p:cond delay="0"/>
                                          </p:stCondLst>
                                        </p:cTn>
                                        <p:tgtEl>
                                          <p:spTgt spid="21"/>
                                        </p:tgtEl>
                                        <p:attrNameLst>
                                          <p:attrName>style.visibility</p:attrName>
                                        </p:attrNameLst>
                                      </p:cBhvr>
                                      <p:to>
                                        <p:strVal val="hidden"/>
                                      </p:to>
                                    </p:set>
                                  </p:childTnLst>
                                </p:cTn>
                              </p:par>
                              <p:par>
                                <p:cTn id="147" presetID="1" presetClass="exit" presetSubtype="0" fill="hold" grpId="2" nodeType="withEffect">
                                  <p:stCondLst>
                                    <p:cond delay="1000"/>
                                  </p:stCondLst>
                                  <p:childTnLst>
                                    <p:set>
                                      <p:cBhvr>
                                        <p:cTn id="148" dur="1" fill="hold">
                                          <p:stCondLst>
                                            <p:cond delay="0"/>
                                          </p:stCondLst>
                                        </p:cTn>
                                        <p:tgtEl>
                                          <p:spTgt spid="22"/>
                                        </p:tgtEl>
                                        <p:attrNameLst>
                                          <p:attrName>style.visibility</p:attrName>
                                        </p:attrNameLst>
                                      </p:cBhvr>
                                      <p:to>
                                        <p:strVal val="hidden"/>
                                      </p:to>
                                    </p:set>
                                  </p:childTnLst>
                                </p:cTn>
                              </p:par>
                              <p:par>
                                <p:cTn id="149" presetID="1" presetClass="exit" presetSubtype="0" fill="hold" grpId="2" nodeType="withEffect">
                                  <p:stCondLst>
                                    <p:cond delay="1000"/>
                                  </p:stCondLst>
                                  <p:childTnLst>
                                    <p:set>
                                      <p:cBhvr>
                                        <p:cTn id="150" dur="1" fill="hold">
                                          <p:stCondLst>
                                            <p:cond delay="0"/>
                                          </p:stCondLst>
                                        </p:cTn>
                                        <p:tgtEl>
                                          <p:spTgt spid="23"/>
                                        </p:tgtEl>
                                        <p:attrNameLst>
                                          <p:attrName>style.visibility</p:attrName>
                                        </p:attrNameLst>
                                      </p:cBhvr>
                                      <p:to>
                                        <p:strVal val="hidden"/>
                                      </p:to>
                                    </p:set>
                                  </p:childTnLst>
                                </p:cTn>
                              </p:par>
                              <p:par>
                                <p:cTn id="151" presetID="1" presetClass="exit" presetSubtype="0" fill="hold" grpId="2" nodeType="withEffect">
                                  <p:stCondLst>
                                    <p:cond delay="1000"/>
                                  </p:stCondLst>
                                  <p:childTnLst>
                                    <p:set>
                                      <p:cBhvr>
                                        <p:cTn id="152" dur="1" fill="hold">
                                          <p:stCondLst>
                                            <p:cond delay="0"/>
                                          </p:stCondLst>
                                        </p:cTn>
                                        <p:tgtEl>
                                          <p:spTgt spid="24"/>
                                        </p:tgtEl>
                                        <p:attrNameLst>
                                          <p:attrName>style.visibility</p:attrName>
                                        </p:attrNameLst>
                                      </p:cBhvr>
                                      <p:to>
                                        <p:strVal val="hidden"/>
                                      </p:to>
                                    </p:set>
                                  </p:childTnLst>
                                </p:cTn>
                              </p:par>
                              <p:par>
                                <p:cTn id="153" presetID="1" presetClass="entr" presetSubtype="0" fill="hold" grpId="2" nodeType="withEffect">
                                  <p:stCondLst>
                                    <p:cond delay="1000"/>
                                  </p:stCondLst>
                                  <p:childTnLst>
                                    <p:set>
                                      <p:cBhvr>
                                        <p:cTn id="154" dur="1" fill="hold">
                                          <p:stCondLst>
                                            <p:cond delay="0"/>
                                          </p:stCondLst>
                                        </p:cTn>
                                        <p:tgtEl>
                                          <p:spTgt spid="12"/>
                                        </p:tgtEl>
                                        <p:attrNameLst>
                                          <p:attrName>style.visibility</p:attrName>
                                        </p:attrNameLst>
                                      </p:cBhvr>
                                      <p:to>
                                        <p:strVal val="visible"/>
                                      </p:to>
                                    </p:set>
                                  </p:childTnLst>
                                </p:cTn>
                              </p:par>
                              <p:par>
                                <p:cTn id="155" presetID="1" presetClass="entr" presetSubtype="0" fill="hold" grpId="2" nodeType="withEffect">
                                  <p:stCondLst>
                                    <p:cond delay="1000"/>
                                  </p:stCondLst>
                                  <p:childTnLst>
                                    <p:set>
                                      <p:cBhvr>
                                        <p:cTn id="156" dur="1" fill="hold">
                                          <p:stCondLst>
                                            <p:cond delay="0"/>
                                          </p:stCondLst>
                                        </p:cTn>
                                        <p:tgtEl>
                                          <p:spTgt spid="14"/>
                                        </p:tgtEl>
                                        <p:attrNameLst>
                                          <p:attrName>style.visibility</p:attrName>
                                        </p:attrNameLst>
                                      </p:cBhvr>
                                      <p:to>
                                        <p:strVal val="visible"/>
                                      </p:to>
                                    </p:set>
                                  </p:childTnLst>
                                </p:cTn>
                              </p:par>
                              <p:par>
                                <p:cTn id="157" presetID="1" presetClass="entr" presetSubtype="0" fill="hold" grpId="2" nodeType="withEffect">
                                  <p:stCondLst>
                                    <p:cond delay="1000"/>
                                  </p:stCondLst>
                                  <p:childTnLst>
                                    <p:set>
                                      <p:cBhvr>
                                        <p:cTn id="158" dur="1" fill="hold">
                                          <p:stCondLst>
                                            <p:cond delay="0"/>
                                          </p:stCondLst>
                                        </p:cTn>
                                        <p:tgtEl>
                                          <p:spTgt spid="10"/>
                                        </p:tgtEl>
                                        <p:attrNameLst>
                                          <p:attrName>style.visibility</p:attrName>
                                        </p:attrNameLst>
                                      </p:cBhvr>
                                      <p:to>
                                        <p:strVal val="visible"/>
                                      </p:to>
                                    </p:set>
                                  </p:childTnLst>
                                </p:cTn>
                              </p:par>
                              <p:par>
                                <p:cTn id="159" presetID="1" presetClass="entr" presetSubtype="0" fill="hold" grpId="2" nodeType="withEffect">
                                  <p:stCondLst>
                                    <p:cond delay="1000"/>
                                  </p:stCondLst>
                                  <p:childTnLst>
                                    <p:set>
                                      <p:cBhvr>
                                        <p:cTn id="160" dur="1" fill="hold">
                                          <p:stCondLst>
                                            <p:cond delay="0"/>
                                          </p:stCondLst>
                                        </p:cTn>
                                        <p:tgtEl>
                                          <p:spTgt spid="15"/>
                                        </p:tgtEl>
                                        <p:attrNameLst>
                                          <p:attrName>style.visibility</p:attrName>
                                        </p:attrNameLst>
                                      </p:cBhvr>
                                      <p:to>
                                        <p:strVal val="visible"/>
                                      </p:to>
                                    </p:set>
                                  </p:childTnLst>
                                </p:cTn>
                              </p:par>
                              <p:par>
                                <p:cTn id="161" presetID="1" presetClass="entr" presetSubtype="0" fill="hold" grpId="2" nodeType="withEffect">
                                  <p:stCondLst>
                                    <p:cond delay="1000"/>
                                  </p:stCondLst>
                                  <p:childTnLst>
                                    <p:set>
                                      <p:cBhvr>
                                        <p:cTn id="162"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63" restart="whenNotActive" fill="hold" evtFilter="cancelBubble" nodeType="interactiveSeq">
                <p:stCondLst>
                  <p:cond evt="onClick" delay="0">
                    <p:tgtEl>
                      <p:spTgt spid="7"/>
                    </p:tgtEl>
                  </p:cond>
                </p:stCondLst>
                <p:endSync evt="end" delay="0">
                  <p:rtn val="all"/>
                </p:endSync>
                <p:childTnLst>
                  <p:par>
                    <p:cTn id="164" fill="hold">
                      <p:stCondLst>
                        <p:cond delay="0"/>
                      </p:stCondLst>
                      <p:childTnLst>
                        <p:par>
                          <p:cTn id="165" fill="hold">
                            <p:stCondLst>
                              <p:cond delay="0"/>
                            </p:stCondLst>
                            <p:childTnLst>
                              <p:par>
                                <p:cTn id="166" presetID="1" presetClass="exit" presetSubtype="0" fill="hold" grpId="3" nodeType="withEffect">
                                  <p:stCondLst>
                                    <p:cond delay="1000"/>
                                  </p:stCondLst>
                                  <p:childTnLst>
                                    <p:set>
                                      <p:cBhvr>
                                        <p:cTn id="167" dur="1" fill="hold">
                                          <p:stCondLst>
                                            <p:cond delay="0"/>
                                          </p:stCondLst>
                                        </p:cTn>
                                        <p:tgtEl>
                                          <p:spTgt spid="17"/>
                                        </p:tgtEl>
                                        <p:attrNameLst>
                                          <p:attrName>style.visibility</p:attrName>
                                        </p:attrNameLst>
                                      </p:cBhvr>
                                      <p:to>
                                        <p:strVal val="hidden"/>
                                      </p:to>
                                    </p:set>
                                  </p:childTnLst>
                                </p:cTn>
                              </p:par>
                              <p:par>
                                <p:cTn id="168" presetID="1" presetClass="exit" presetSubtype="0" fill="hold" grpId="3" nodeType="withEffect">
                                  <p:stCondLst>
                                    <p:cond delay="1000"/>
                                  </p:stCondLst>
                                  <p:childTnLst>
                                    <p:set>
                                      <p:cBhvr>
                                        <p:cTn id="169" dur="1" fill="hold">
                                          <p:stCondLst>
                                            <p:cond delay="0"/>
                                          </p:stCondLst>
                                        </p:cTn>
                                        <p:tgtEl>
                                          <p:spTgt spid="21"/>
                                        </p:tgtEl>
                                        <p:attrNameLst>
                                          <p:attrName>style.visibility</p:attrName>
                                        </p:attrNameLst>
                                      </p:cBhvr>
                                      <p:to>
                                        <p:strVal val="hidden"/>
                                      </p:to>
                                    </p:set>
                                  </p:childTnLst>
                                </p:cTn>
                              </p:par>
                              <p:par>
                                <p:cTn id="170" presetID="1" presetClass="exit" presetSubtype="0" fill="hold" grpId="3" nodeType="withEffect">
                                  <p:stCondLst>
                                    <p:cond delay="1000"/>
                                  </p:stCondLst>
                                  <p:childTnLst>
                                    <p:set>
                                      <p:cBhvr>
                                        <p:cTn id="171" dur="1" fill="hold">
                                          <p:stCondLst>
                                            <p:cond delay="0"/>
                                          </p:stCondLst>
                                        </p:cTn>
                                        <p:tgtEl>
                                          <p:spTgt spid="22"/>
                                        </p:tgtEl>
                                        <p:attrNameLst>
                                          <p:attrName>style.visibility</p:attrName>
                                        </p:attrNameLst>
                                      </p:cBhvr>
                                      <p:to>
                                        <p:strVal val="hidden"/>
                                      </p:to>
                                    </p:set>
                                  </p:childTnLst>
                                </p:cTn>
                              </p:par>
                              <p:par>
                                <p:cTn id="172" presetID="1" presetClass="exit" presetSubtype="0" fill="hold" grpId="3" nodeType="withEffect">
                                  <p:stCondLst>
                                    <p:cond delay="1000"/>
                                  </p:stCondLst>
                                  <p:childTnLst>
                                    <p:set>
                                      <p:cBhvr>
                                        <p:cTn id="173" dur="1" fill="hold">
                                          <p:stCondLst>
                                            <p:cond delay="0"/>
                                          </p:stCondLst>
                                        </p:cTn>
                                        <p:tgtEl>
                                          <p:spTgt spid="23"/>
                                        </p:tgtEl>
                                        <p:attrNameLst>
                                          <p:attrName>style.visibility</p:attrName>
                                        </p:attrNameLst>
                                      </p:cBhvr>
                                      <p:to>
                                        <p:strVal val="hidden"/>
                                      </p:to>
                                    </p:set>
                                  </p:childTnLst>
                                </p:cTn>
                              </p:par>
                              <p:par>
                                <p:cTn id="174" presetID="1" presetClass="exit" presetSubtype="0" fill="hold" grpId="3" nodeType="withEffect">
                                  <p:stCondLst>
                                    <p:cond delay="1000"/>
                                  </p:stCondLst>
                                  <p:childTnLst>
                                    <p:set>
                                      <p:cBhvr>
                                        <p:cTn id="175" dur="1" fill="hold">
                                          <p:stCondLst>
                                            <p:cond delay="0"/>
                                          </p:stCondLst>
                                        </p:cTn>
                                        <p:tgtEl>
                                          <p:spTgt spid="24"/>
                                        </p:tgtEl>
                                        <p:attrNameLst>
                                          <p:attrName>style.visibility</p:attrName>
                                        </p:attrNameLst>
                                      </p:cBhvr>
                                      <p:to>
                                        <p:strVal val="hidden"/>
                                      </p:to>
                                    </p:set>
                                  </p:childTnLst>
                                </p:cTn>
                              </p:par>
                              <p:par>
                                <p:cTn id="176" presetID="1" presetClass="entr" presetSubtype="0" fill="hold" grpId="3" nodeType="withEffect">
                                  <p:stCondLst>
                                    <p:cond delay="1000"/>
                                  </p:stCondLst>
                                  <p:childTnLst>
                                    <p:set>
                                      <p:cBhvr>
                                        <p:cTn id="177" dur="1" fill="hold">
                                          <p:stCondLst>
                                            <p:cond delay="0"/>
                                          </p:stCondLst>
                                        </p:cTn>
                                        <p:tgtEl>
                                          <p:spTgt spid="12"/>
                                        </p:tgtEl>
                                        <p:attrNameLst>
                                          <p:attrName>style.visibility</p:attrName>
                                        </p:attrNameLst>
                                      </p:cBhvr>
                                      <p:to>
                                        <p:strVal val="visible"/>
                                      </p:to>
                                    </p:set>
                                  </p:childTnLst>
                                </p:cTn>
                              </p:par>
                              <p:par>
                                <p:cTn id="178" presetID="1" presetClass="entr" presetSubtype="0" fill="hold" grpId="3" nodeType="withEffect">
                                  <p:stCondLst>
                                    <p:cond delay="1000"/>
                                  </p:stCondLst>
                                  <p:childTnLst>
                                    <p:set>
                                      <p:cBhvr>
                                        <p:cTn id="179" dur="1" fill="hold">
                                          <p:stCondLst>
                                            <p:cond delay="0"/>
                                          </p:stCondLst>
                                        </p:cTn>
                                        <p:tgtEl>
                                          <p:spTgt spid="14"/>
                                        </p:tgtEl>
                                        <p:attrNameLst>
                                          <p:attrName>style.visibility</p:attrName>
                                        </p:attrNameLst>
                                      </p:cBhvr>
                                      <p:to>
                                        <p:strVal val="visible"/>
                                      </p:to>
                                    </p:set>
                                  </p:childTnLst>
                                </p:cTn>
                              </p:par>
                              <p:par>
                                <p:cTn id="180" presetID="1" presetClass="entr" presetSubtype="0" fill="hold" grpId="3" nodeType="withEffect">
                                  <p:stCondLst>
                                    <p:cond delay="1000"/>
                                  </p:stCondLst>
                                  <p:childTnLst>
                                    <p:set>
                                      <p:cBhvr>
                                        <p:cTn id="181" dur="1" fill="hold">
                                          <p:stCondLst>
                                            <p:cond delay="0"/>
                                          </p:stCondLst>
                                        </p:cTn>
                                        <p:tgtEl>
                                          <p:spTgt spid="10"/>
                                        </p:tgtEl>
                                        <p:attrNameLst>
                                          <p:attrName>style.visibility</p:attrName>
                                        </p:attrNameLst>
                                      </p:cBhvr>
                                      <p:to>
                                        <p:strVal val="visible"/>
                                      </p:to>
                                    </p:set>
                                  </p:childTnLst>
                                </p:cTn>
                              </p:par>
                              <p:par>
                                <p:cTn id="182" presetID="1" presetClass="entr" presetSubtype="0" fill="hold" grpId="3" nodeType="withEffect">
                                  <p:stCondLst>
                                    <p:cond delay="1000"/>
                                  </p:stCondLst>
                                  <p:childTnLst>
                                    <p:set>
                                      <p:cBhvr>
                                        <p:cTn id="183" dur="1" fill="hold">
                                          <p:stCondLst>
                                            <p:cond delay="0"/>
                                          </p:stCondLst>
                                        </p:cTn>
                                        <p:tgtEl>
                                          <p:spTgt spid="15"/>
                                        </p:tgtEl>
                                        <p:attrNameLst>
                                          <p:attrName>style.visibility</p:attrName>
                                        </p:attrNameLst>
                                      </p:cBhvr>
                                      <p:to>
                                        <p:strVal val="visible"/>
                                      </p:to>
                                    </p:set>
                                  </p:childTnLst>
                                </p:cTn>
                              </p:par>
                              <p:par>
                                <p:cTn id="184" presetID="1" presetClass="entr" presetSubtype="0" fill="hold" grpId="3" nodeType="withEffect">
                                  <p:stCondLst>
                                    <p:cond delay="1000"/>
                                  </p:stCondLst>
                                  <p:childTnLst>
                                    <p:set>
                                      <p:cBhvr>
                                        <p:cTn id="185"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5" grpId="0"/>
      <p:bldP spid="15" grpId="1"/>
      <p:bldP spid="15" grpId="2"/>
      <p:bldP spid="15" grpId="3"/>
      <p:bldP spid="14" grpId="0"/>
      <p:bldP spid="14" grpId="1"/>
      <p:bldP spid="14" grpId="2"/>
      <p:bldP spid="14" grpId="3"/>
      <p:bldP spid="13" grpId="0"/>
      <p:bldP spid="13" grpId="1"/>
      <p:bldP spid="13" grpId="2"/>
      <p:bldP spid="13" grpId="3"/>
      <p:bldP spid="12" grpId="0"/>
      <p:bldP spid="12" grpId="1"/>
      <p:bldP spid="12" grpId="2"/>
      <p:bldP spid="12" grpId="3"/>
      <p:bldP spid="10" grpId="0"/>
      <p:bldP spid="10" grpId="1"/>
      <p:bldP spid="10" grpId="2"/>
      <p:bldP spid="10" grpId="3"/>
      <p:bldP spid="24" grpId="0" autoUpdateAnimBg="0"/>
      <p:bldP spid="24" grpId="1" autoUpdateAnimBg="0"/>
      <p:bldP spid="24" grpId="2" animBg="1"/>
      <p:bldP spid="24" grpId="3" animBg="1"/>
      <p:bldP spid="23" grpId="0" autoUpdateAnimBg="0"/>
      <p:bldP spid="23" grpId="1" autoUpdateAnimBg="0"/>
      <p:bldP spid="23" grpId="2" animBg="1"/>
      <p:bldP spid="23" grpId="3" animBg="1"/>
      <p:bldP spid="22" grpId="0" autoUpdateAnimBg="0"/>
      <p:bldP spid="22" grpId="1" autoUpdateAnimBg="0"/>
      <p:bldP spid="22" grpId="2" animBg="1"/>
      <p:bldP spid="22" grpId="3" animBg="1"/>
      <p:bldP spid="21" grpId="0" autoUpdateAnimBg="0"/>
      <p:bldP spid="21" grpId="1" autoUpdateAnimBg="0"/>
      <p:bldP spid="21" grpId="2" animBg="1"/>
      <p:bldP spid="21" grpId="3" animBg="1"/>
      <p:bldP spid="17" grpId="0" autoUpdateAnimBg="0"/>
      <p:bldP spid="17" grpId="1" autoUpdateAnimBg="0"/>
      <p:bldP spid="17" grpId="2" animBg="1"/>
      <p:bldP spid="17"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Question 2"/>
          <p:cNvSpPr txBox="1"/>
          <p:nvPr/>
        </p:nvSpPr>
        <p:spPr>
          <a:xfrm>
            <a:off x="251520" y="3902268"/>
            <a:ext cx="8545635" cy="738664"/>
          </a:xfrm>
          <a:prstGeom prst="rect">
            <a:avLst/>
          </a:prstGeom>
          <a:solidFill>
            <a:srgbClr val="CC66FF">
              <a:alpha val="10000"/>
            </a:srgbClr>
          </a:solidFill>
        </p:spPr>
        <p:txBody>
          <a:bodyPr wrap="square" rtlCol="0">
            <a:spAutoFit/>
          </a:bodyPr>
          <a:lstStyle/>
          <a:p>
            <a:pPr>
              <a:tabLst>
                <a:tab pos="361950" algn="l"/>
              </a:tabLst>
            </a:pPr>
            <a:r>
              <a:rPr lang="en-NZ" sz="1400" dirty="0" smtClean="0">
                <a:solidFill>
                  <a:schemeClr val="bg1"/>
                </a:solidFill>
                <a:latin typeface="Adobe Heiti Std R" pitchFamily="34" charset="-128"/>
                <a:ea typeface="Adobe Heiti Std R" pitchFamily="34" charset="-128"/>
              </a:rPr>
              <a:t>Q2:	_____________________________________________________________________________</a:t>
            </a:r>
            <a:endParaRPr lang="en-GB" sz="1400" dirty="0">
              <a:solidFill>
                <a:schemeClr val="bg1"/>
              </a:solidFill>
              <a:latin typeface="Adobe Heiti Std R" pitchFamily="34" charset="-128"/>
              <a:ea typeface="Adobe Heiti Std R" pitchFamily="34" charset="-128"/>
            </a:endParaRPr>
          </a:p>
          <a:p>
            <a:pPr marL="361950" indent="-361950">
              <a:tabLst>
                <a:tab pos="361950" algn="l"/>
              </a:tabLst>
            </a:pPr>
            <a:r>
              <a:rPr lang="en-NZ" sz="1400" dirty="0" smtClean="0">
                <a:solidFill>
                  <a:schemeClr val="bg1"/>
                </a:solidFill>
                <a:latin typeface="Adobe Heiti Std R" pitchFamily="34" charset="-128"/>
                <a:ea typeface="Adobe Heiti Std R" pitchFamily="34" charset="-128"/>
              </a:rPr>
              <a:t>A2:	</a:t>
            </a:r>
            <a:r>
              <a:rPr lang="en-US" sz="1400" dirty="0" smtClean="0">
                <a:solidFill>
                  <a:schemeClr val="bg1"/>
                </a:solidFill>
                <a:latin typeface="Adobe Heiti Std R" pitchFamily="34" charset="-128"/>
                <a:ea typeface="Adobe Heiti Std R" pitchFamily="34" charset="-128"/>
              </a:rPr>
              <a:t>The </a:t>
            </a:r>
            <a:r>
              <a:rPr lang="en-US" sz="1400" dirty="0">
                <a:solidFill>
                  <a:schemeClr val="bg1"/>
                </a:solidFill>
                <a:latin typeface="Adobe Heiti Std R" pitchFamily="34" charset="-128"/>
                <a:ea typeface="Adobe Heiti Std R" pitchFamily="34" charset="-128"/>
              </a:rPr>
              <a:t>messages of the prophets that described God</a:t>
            </a:r>
            <a:r>
              <a:rPr lang="en-US" sz="1400" spc="-1200" dirty="0">
                <a:solidFill>
                  <a:schemeClr val="bg1"/>
                </a:solidFill>
                <a:latin typeface="Adobe Heiti Std R" pitchFamily="34" charset="-128"/>
                <a:ea typeface="Adobe Heiti Std R" pitchFamily="34" charset="-128"/>
              </a:rPr>
              <a:t>’</a:t>
            </a:r>
            <a:r>
              <a:rPr lang="en-US" sz="1400" dirty="0">
                <a:solidFill>
                  <a:schemeClr val="bg1"/>
                </a:solidFill>
                <a:latin typeface="Adobe Heiti Std R" pitchFamily="34" charset="-128"/>
                <a:ea typeface="Adobe Heiti Std R" pitchFamily="34" charset="-128"/>
              </a:rPr>
              <a:t>s kingdom filled the people with hope that they could live in peace, harmony and forgiveness forever with God. </a:t>
            </a:r>
          </a:p>
        </p:txBody>
      </p:sp>
      <p:sp>
        <p:nvSpPr>
          <p:cNvPr id="14" name="Question 1"/>
          <p:cNvSpPr txBox="1"/>
          <p:nvPr/>
        </p:nvSpPr>
        <p:spPr>
          <a:xfrm>
            <a:off x="274364" y="2869074"/>
            <a:ext cx="8545635" cy="954107"/>
          </a:xfrm>
          <a:prstGeom prst="rect">
            <a:avLst/>
          </a:prstGeom>
          <a:solidFill>
            <a:srgbClr val="CC66FF">
              <a:alpha val="10000"/>
            </a:srgbClr>
          </a:solidFill>
        </p:spPr>
        <p:txBody>
          <a:bodyPr wrap="square" rtlCol="0">
            <a:spAutoFit/>
          </a:bodyPr>
          <a:lstStyle/>
          <a:p>
            <a:pPr>
              <a:tabLst>
                <a:tab pos="361950" algn="l"/>
              </a:tabLst>
            </a:pPr>
            <a:r>
              <a:rPr lang="en-NZ" sz="1400" dirty="0" smtClean="0">
                <a:solidFill>
                  <a:schemeClr val="bg1"/>
                </a:solidFill>
                <a:latin typeface="Adobe Heiti Std R" pitchFamily="34" charset="-128"/>
                <a:ea typeface="Adobe Heiti Std R" pitchFamily="34" charset="-128"/>
              </a:rPr>
              <a:t>Q1:</a:t>
            </a:r>
            <a:r>
              <a:rPr lang="en-NZ" sz="1400" dirty="0">
                <a:solidFill>
                  <a:schemeClr val="bg1"/>
                </a:solidFill>
                <a:latin typeface="Adobe Heiti Std R" pitchFamily="34" charset="-128"/>
                <a:ea typeface="Adobe Heiti Std R" pitchFamily="34" charset="-128"/>
              </a:rPr>
              <a:t>	</a:t>
            </a:r>
            <a:r>
              <a:rPr lang="en-NZ" sz="1400" dirty="0" smtClean="0">
                <a:solidFill>
                  <a:schemeClr val="bg1"/>
                </a:solidFill>
                <a:latin typeface="Adobe Heiti Std R" pitchFamily="34" charset="-128"/>
                <a:ea typeface="Adobe Heiti Std R" pitchFamily="34" charset="-128"/>
              </a:rPr>
              <a:t>_____________________________________________________________________________</a:t>
            </a:r>
            <a:endParaRPr lang="en-GB" sz="1400" dirty="0">
              <a:solidFill>
                <a:schemeClr val="bg1"/>
              </a:solidFill>
              <a:latin typeface="Adobe Heiti Std R" pitchFamily="34" charset="-128"/>
              <a:ea typeface="Adobe Heiti Std R" pitchFamily="34" charset="-128"/>
            </a:endParaRPr>
          </a:p>
          <a:p>
            <a:pPr marL="361950" indent="-361950">
              <a:tabLst>
                <a:tab pos="361950" algn="l"/>
              </a:tabLst>
            </a:pPr>
            <a:r>
              <a:rPr lang="en-NZ" sz="1400" dirty="0" smtClean="0">
                <a:solidFill>
                  <a:schemeClr val="bg1"/>
                </a:solidFill>
                <a:latin typeface="Adobe Heiti Std R" pitchFamily="34" charset="-128"/>
                <a:ea typeface="Adobe Heiti Std R" pitchFamily="34" charset="-128"/>
              </a:rPr>
              <a:t>A1:	</a:t>
            </a:r>
            <a:r>
              <a:rPr lang="en-US" sz="1400" dirty="0">
                <a:solidFill>
                  <a:schemeClr val="bg1"/>
                </a:solidFill>
                <a:latin typeface="Adobe Heiti Std R" pitchFamily="34" charset="-128"/>
                <a:ea typeface="Adobe Heiti Std R" pitchFamily="34" charset="-128"/>
              </a:rPr>
              <a:t>The Old Testament prophets preached to the people that Christ would come again to bring God</a:t>
            </a:r>
            <a:r>
              <a:rPr lang="en-US" sz="1400" spc="-1200" dirty="0">
                <a:solidFill>
                  <a:schemeClr val="bg1"/>
                </a:solidFill>
                <a:latin typeface="Adobe Heiti Std R" pitchFamily="34" charset="-128"/>
                <a:ea typeface="Adobe Heiti Std R" pitchFamily="34" charset="-128"/>
              </a:rPr>
              <a:t>’</a:t>
            </a:r>
            <a:r>
              <a:rPr lang="en-US" sz="1400" dirty="0">
                <a:solidFill>
                  <a:schemeClr val="bg1"/>
                </a:solidFill>
                <a:latin typeface="Adobe Heiti Std R" pitchFamily="34" charset="-128"/>
                <a:ea typeface="Adobe Heiti Std R" pitchFamily="34" charset="-128"/>
              </a:rPr>
              <a:t>s kingdom that he started to completion, but as it was not known when this would happen, the people needed to stay alert, turn away from sin and be ready for Christ to come</a:t>
            </a:r>
            <a:r>
              <a:rPr lang="en-US" sz="1400" dirty="0" smtClean="0">
                <a:solidFill>
                  <a:schemeClr val="bg1"/>
                </a:solidFill>
                <a:latin typeface="Adobe Heiti Std R" pitchFamily="34" charset="-128"/>
                <a:ea typeface="Adobe Heiti Std R" pitchFamily="34" charset="-128"/>
              </a:rPr>
              <a:t>.</a:t>
            </a:r>
            <a:endParaRPr lang="en-GB" sz="1400" dirty="0">
              <a:solidFill>
                <a:schemeClr val="bg1"/>
              </a:solidFill>
              <a:latin typeface="Adobe Heiti Std R" pitchFamily="34" charset="-128"/>
              <a:ea typeface="Adobe Heiti Std R" pitchFamily="34" charset="-128"/>
            </a:endParaRPr>
          </a:p>
        </p:txBody>
      </p:sp>
      <p:sp>
        <p:nvSpPr>
          <p:cNvPr id="10" name="Subtile"/>
          <p:cNvSpPr txBox="1"/>
          <p:nvPr/>
        </p:nvSpPr>
        <p:spPr>
          <a:xfrm>
            <a:off x="611560" y="2499742"/>
            <a:ext cx="3384376" cy="369332"/>
          </a:xfrm>
          <a:prstGeom prst="rect">
            <a:avLst/>
          </a:prstGeom>
          <a:noFill/>
        </p:spPr>
        <p:txBody>
          <a:bodyPr wrap="square" rtlCol="0">
            <a:spAutoFit/>
          </a:bodyPr>
          <a:lstStyle/>
          <a:p>
            <a:r>
              <a:rPr lang="en-US" dirty="0">
                <a:solidFill>
                  <a:schemeClr val="bg1"/>
                </a:solidFill>
                <a:latin typeface="Adobe Fan Heiti Std B" pitchFamily="34" charset="-128"/>
                <a:ea typeface="Adobe Fan Heiti Std B" pitchFamily="34" charset="-128"/>
              </a:rPr>
              <a:t>Write a question or an </a:t>
            </a:r>
            <a:r>
              <a:rPr lang="en-US" dirty="0" smtClean="0">
                <a:solidFill>
                  <a:schemeClr val="bg1"/>
                </a:solidFill>
                <a:latin typeface="Adobe Fan Heiti Std B" pitchFamily="34" charset="-128"/>
                <a:ea typeface="Adobe Fan Heiti Std B" pitchFamily="34" charset="-128"/>
              </a:rPr>
              <a:t>answer</a:t>
            </a:r>
            <a:endParaRPr lang="en-GB" dirty="0">
              <a:solidFill>
                <a:schemeClr val="bg1"/>
              </a:solidFill>
              <a:latin typeface="Adobe Fan Heiti Std B" pitchFamily="34" charset="-128"/>
              <a:ea typeface="Adobe Fan Heiti Std B" pitchFamily="34" charset="-128"/>
            </a:endParaRPr>
          </a:p>
        </p:txBody>
      </p:sp>
      <p:pic>
        <p:nvPicPr>
          <p:cNvPr id="1026" name="Picture: r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6099" y="989209"/>
            <a:ext cx="4150830" cy="1456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op Questions"/>
          <p:cNvSpPr/>
          <p:nvPr/>
        </p:nvSpPr>
        <p:spPr>
          <a:xfrm>
            <a:off x="191294" y="987574"/>
            <a:ext cx="4392487" cy="1471518"/>
          </a:xfrm>
          <a:prstGeom prst="roundRect">
            <a:avLst/>
          </a:prstGeom>
          <a:gradFill flip="none" rotWithShape="1">
            <a:gsLst>
              <a:gs pos="0">
                <a:srgbClr val="FFF200">
                  <a:lumMod val="98000"/>
                </a:srgbClr>
              </a:gs>
              <a:gs pos="45000">
                <a:srgbClr val="FF7A00"/>
              </a:gs>
              <a:gs pos="70000">
                <a:srgbClr val="FF0300"/>
              </a:gs>
              <a:gs pos="100000">
                <a:srgbClr val="4D0808"/>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ctr"/>
          <a:lstStyle/>
          <a:p>
            <a:pPr>
              <a:spcAft>
                <a:spcPts val="1200"/>
              </a:spcAft>
            </a:pPr>
            <a:r>
              <a:rPr lang="en-NZ" sz="1400" dirty="0">
                <a:solidFill>
                  <a:schemeClr val="bg1"/>
                </a:solidFill>
                <a:latin typeface="Adobe Fan Heiti Std B" pitchFamily="34" charset="-128"/>
                <a:ea typeface="Adobe Fan Heiti Std B" pitchFamily="34" charset="-128"/>
              </a:rPr>
              <a:t>What do you know about the role Jesus played in establishing God</a:t>
            </a:r>
            <a:r>
              <a:rPr lang="en-NZ" sz="1400" spc="-1200" dirty="0">
                <a:solidFill>
                  <a:schemeClr val="bg1"/>
                </a:solidFill>
                <a:latin typeface="Adobe Fan Heiti Std B" pitchFamily="34" charset="-128"/>
                <a:ea typeface="Adobe Fan Heiti Std B" pitchFamily="34" charset="-128"/>
              </a:rPr>
              <a:t>’</a:t>
            </a:r>
            <a:r>
              <a:rPr lang="en-NZ" sz="1400" dirty="0">
                <a:solidFill>
                  <a:schemeClr val="bg1"/>
                </a:solidFill>
                <a:latin typeface="Adobe Fan Heiti Std B" pitchFamily="34" charset="-128"/>
                <a:ea typeface="Adobe Fan Heiti Std B" pitchFamily="34" charset="-128"/>
              </a:rPr>
              <a:t>s kingdom and bringing it to its completion?</a:t>
            </a:r>
            <a:endParaRPr lang="en-GB" sz="1400" dirty="0">
              <a:solidFill>
                <a:schemeClr val="bg1"/>
              </a:solidFill>
              <a:latin typeface="Adobe Fan Heiti Std B" pitchFamily="34" charset="-128"/>
              <a:ea typeface="Adobe Fan Heiti Std B" pitchFamily="34" charset="-128"/>
            </a:endParaRPr>
          </a:p>
          <a:p>
            <a:pPr>
              <a:spcAft>
                <a:spcPts val="1200"/>
              </a:spcAft>
            </a:pPr>
            <a:r>
              <a:rPr lang="en-NZ" sz="1400" dirty="0">
                <a:solidFill>
                  <a:schemeClr val="bg1"/>
                </a:solidFill>
                <a:latin typeface="Adobe Fan Heiti Std B" pitchFamily="34" charset="-128"/>
                <a:ea typeface="Adobe Fan Heiti Std B" pitchFamily="34" charset="-128"/>
              </a:rPr>
              <a:t>What part did the Old Testament prophets play in Jesus</a:t>
            </a:r>
            <a:r>
              <a:rPr lang="en-NZ" sz="1400" spc="-1200" dirty="0">
                <a:solidFill>
                  <a:schemeClr val="bg1"/>
                </a:solidFill>
                <a:latin typeface="Adobe Fan Heiti Std B" pitchFamily="34" charset="-128"/>
                <a:ea typeface="Adobe Fan Heiti Std B" pitchFamily="34" charset="-128"/>
              </a:rPr>
              <a:t>’</a:t>
            </a:r>
            <a:r>
              <a:rPr lang="en-NZ" sz="1400" dirty="0">
                <a:solidFill>
                  <a:schemeClr val="bg1"/>
                </a:solidFill>
                <a:latin typeface="Adobe Fan Heiti Std B" pitchFamily="34" charset="-128"/>
                <a:ea typeface="Adobe Fan Heiti Std B" pitchFamily="34" charset="-128"/>
              </a:rPr>
              <a:t> coming to establish God</a:t>
            </a:r>
            <a:r>
              <a:rPr lang="en-NZ" sz="1400" spc="-1200" dirty="0">
                <a:solidFill>
                  <a:schemeClr val="bg1"/>
                </a:solidFill>
                <a:latin typeface="Adobe Fan Heiti Std B" pitchFamily="34" charset="-128"/>
                <a:ea typeface="Adobe Fan Heiti Std B" pitchFamily="34" charset="-128"/>
              </a:rPr>
              <a:t>’</a:t>
            </a:r>
            <a:r>
              <a:rPr lang="en-NZ" sz="1400" dirty="0">
                <a:solidFill>
                  <a:schemeClr val="bg1"/>
                </a:solidFill>
                <a:latin typeface="Adobe Fan Heiti Std B" pitchFamily="34" charset="-128"/>
                <a:ea typeface="Adobe Fan Heiti Std B" pitchFamily="34" charset="-128"/>
              </a:rPr>
              <a:t>s kingdom</a:t>
            </a:r>
            <a:r>
              <a:rPr lang="en-NZ" sz="1400" dirty="0" smtClean="0">
                <a:solidFill>
                  <a:schemeClr val="bg1"/>
                </a:solidFill>
                <a:latin typeface="Adobe Fan Heiti Std B" pitchFamily="34" charset="-128"/>
                <a:ea typeface="Adobe Fan Heiti Std B" pitchFamily="34" charset="-128"/>
              </a:rPr>
              <a:t>?</a:t>
            </a:r>
            <a:endParaRPr lang="en-GB" sz="1400" dirty="0">
              <a:solidFill>
                <a:schemeClr val="bg1"/>
              </a:solidFill>
              <a:latin typeface="Adobe Fan Heiti Std B" pitchFamily="34" charset="-128"/>
              <a:ea typeface="Adobe Fan Heiti Std B" pitchFamily="34" charset="-128"/>
            </a:endParaRPr>
          </a:p>
        </p:txBody>
      </p:sp>
      <p:sp>
        <p:nvSpPr>
          <p:cNvPr id="4" name="Title"/>
          <p:cNvSpPr txBox="1">
            <a:spLocks/>
          </p:cNvSpPr>
          <p:nvPr/>
        </p:nvSpPr>
        <p:spPr>
          <a:xfrm>
            <a:off x="0" y="41945"/>
            <a:ext cx="91440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latin typeface="Adobe Heiti Std R" pitchFamily="34" charset="-128"/>
                <a:ea typeface="Adobe Heiti Std R" pitchFamily="34" charset="-128"/>
              </a:rPr>
              <a:t>The prophets of the Old Testament called the people to conversion </a:t>
            </a:r>
            <a:r>
              <a:rPr lang="en-US" sz="2000" dirty="0" smtClean="0">
                <a:solidFill>
                  <a:schemeClr val="bg1"/>
                </a:solidFill>
                <a:latin typeface="Adobe Heiti Std R" pitchFamily="34" charset="-128"/>
                <a:ea typeface="Adobe Heiti Std R" pitchFamily="34" charset="-128"/>
              </a:rPr>
              <a:t>and</a:t>
            </a:r>
            <a:br>
              <a:rPr lang="en-US" sz="2000" dirty="0" smtClean="0">
                <a:solidFill>
                  <a:schemeClr val="bg1"/>
                </a:solidFill>
                <a:latin typeface="Adobe Heiti Std R" pitchFamily="34" charset="-128"/>
                <a:ea typeface="Adobe Heiti Std R" pitchFamily="34" charset="-128"/>
              </a:rPr>
            </a:br>
            <a:r>
              <a:rPr lang="en-US" sz="2000" dirty="0" smtClean="0">
                <a:solidFill>
                  <a:schemeClr val="bg1"/>
                </a:solidFill>
                <a:latin typeface="Adobe Heiti Std R" pitchFamily="34" charset="-128"/>
                <a:ea typeface="Adobe Heiti Std R" pitchFamily="34" charset="-128"/>
              </a:rPr>
              <a:t>to </a:t>
            </a:r>
            <a:r>
              <a:rPr lang="en-US" sz="2000" dirty="0">
                <a:solidFill>
                  <a:schemeClr val="bg1"/>
                </a:solidFill>
                <a:latin typeface="Adobe Heiti Std R" pitchFamily="34" charset="-128"/>
                <a:ea typeface="Adobe Heiti Std R" pitchFamily="34" charset="-128"/>
              </a:rPr>
              <a:t>prepare for the coming of the </a:t>
            </a:r>
            <a:r>
              <a:rPr lang="en-US" sz="2000" dirty="0" smtClean="0">
                <a:solidFill>
                  <a:schemeClr val="bg1"/>
                </a:solidFill>
                <a:latin typeface="Adobe Heiti Std R" pitchFamily="34" charset="-128"/>
                <a:ea typeface="Adobe Heiti Std R" pitchFamily="34" charset="-128"/>
              </a:rPr>
              <a:t>fullness of </a:t>
            </a:r>
            <a:r>
              <a:rPr lang="en-US" sz="2000" dirty="0">
                <a:solidFill>
                  <a:schemeClr val="bg1"/>
                </a:solidFill>
                <a:latin typeface="Adobe Heiti Std R" pitchFamily="34" charset="-128"/>
                <a:ea typeface="Adobe Heiti Std R" pitchFamily="34" charset="-128"/>
              </a:rPr>
              <a:t>God</a:t>
            </a:r>
            <a:r>
              <a:rPr lang="en-US" sz="2000" spc="-2000" dirty="0">
                <a:solidFill>
                  <a:schemeClr val="bg1"/>
                </a:solidFill>
                <a:latin typeface="Adobe Heiti Std R" pitchFamily="34" charset="-128"/>
                <a:ea typeface="Adobe Heiti Std R" pitchFamily="34" charset="-128"/>
              </a:rPr>
              <a:t>’</a:t>
            </a:r>
            <a:r>
              <a:rPr lang="en-US" sz="2000" dirty="0">
                <a:solidFill>
                  <a:schemeClr val="bg1"/>
                </a:solidFill>
                <a:latin typeface="Adobe Heiti Std R" pitchFamily="34" charset="-128"/>
                <a:ea typeface="Adobe Heiti Std R" pitchFamily="34" charset="-128"/>
              </a:rPr>
              <a:t>s K</a:t>
            </a:r>
            <a:r>
              <a:rPr lang="en-US" sz="2000" dirty="0" smtClean="0">
                <a:solidFill>
                  <a:schemeClr val="bg1"/>
                </a:solidFill>
                <a:latin typeface="Adobe Heiti Std R" pitchFamily="34" charset="-128"/>
                <a:ea typeface="Adobe Heiti Std R" pitchFamily="34" charset="-128"/>
              </a:rPr>
              <a:t>ingdom</a:t>
            </a:r>
            <a:br>
              <a:rPr lang="en-US" sz="2000" dirty="0" smtClean="0">
                <a:solidFill>
                  <a:schemeClr val="bg1"/>
                </a:solidFill>
                <a:latin typeface="Adobe Heiti Std R" pitchFamily="34" charset="-128"/>
                <a:ea typeface="Adobe Heiti Std R" pitchFamily="34" charset="-128"/>
              </a:rPr>
            </a:br>
            <a:r>
              <a:rPr lang="en-US" sz="2000" dirty="0" err="1" smtClean="0">
                <a:solidFill>
                  <a:schemeClr val="bg1"/>
                </a:solidFill>
                <a:latin typeface="Adobe Heiti Std R" pitchFamily="34" charset="-128"/>
                <a:ea typeface="Adobe Heiti Std R" pitchFamily="34" charset="-128"/>
              </a:rPr>
              <a:t>Te</a:t>
            </a:r>
            <a:r>
              <a:rPr lang="en-US" sz="2000" dirty="0" smtClean="0">
                <a:solidFill>
                  <a:schemeClr val="bg1"/>
                </a:solidFill>
                <a:latin typeface="Adobe Heiti Std R" pitchFamily="34" charset="-128"/>
                <a:ea typeface="Adobe Heiti Std R" pitchFamily="34" charset="-128"/>
              </a:rPr>
              <a:t> </a:t>
            </a:r>
            <a:r>
              <a:rPr lang="en-US" sz="2000" dirty="0" err="1">
                <a:solidFill>
                  <a:schemeClr val="bg1"/>
                </a:solidFill>
                <a:latin typeface="Adobe Heiti Std R" pitchFamily="34" charset="-128"/>
                <a:ea typeface="Adobe Heiti Std R" pitchFamily="34" charset="-128"/>
              </a:rPr>
              <a:t>Tino</a:t>
            </a:r>
            <a:r>
              <a:rPr lang="en-US" sz="2000" dirty="0">
                <a:solidFill>
                  <a:schemeClr val="bg1"/>
                </a:solidFill>
                <a:latin typeface="Adobe Heiti Std R" pitchFamily="34" charset="-128"/>
                <a:ea typeface="Adobe Heiti Std R" pitchFamily="34" charset="-128"/>
              </a:rPr>
              <a:t> </a:t>
            </a:r>
            <a:r>
              <a:rPr lang="en-US" sz="2000" dirty="0" err="1">
                <a:solidFill>
                  <a:schemeClr val="bg1"/>
                </a:solidFill>
                <a:latin typeface="Adobe Heiti Std R" pitchFamily="34" charset="-128"/>
                <a:ea typeface="Adobe Heiti Std R" pitchFamily="34" charset="-128"/>
              </a:rPr>
              <a:t>Rangatiratanga</a:t>
            </a:r>
            <a:endParaRPr lang="en-GB" sz="2000" dirty="0">
              <a:solidFill>
                <a:schemeClr val="bg1"/>
              </a:solidFill>
              <a:latin typeface="Adobe Heiti Std R" pitchFamily="34" charset="-128"/>
              <a:ea typeface="Adobe Heiti Std R" pitchFamily="34" charset="-128"/>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S-05A</a:t>
            </a:r>
            <a:endParaRPr lang="en-GB" sz="900" b="1" dirty="0">
              <a:solidFill>
                <a:srgbClr val="002060"/>
              </a:solidFill>
              <a:latin typeface="Arial" pitchFamily="34" charset="0"/>
              <a:cs typeface="Arial" pitchFamily="34" charset="0"/>
            </a:endParaRP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3717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Question 6"/>
          <p:cNvSpPr txBox="1"/>
          <p:nvPr/>
        </p:nvSpPr>
        <p:spPr>
          <a:xfrm>
            <a:off x="246161" y="3941509"/>
            <a:ext cx="8545635" cy="954107"/>
          </a:xfrm>
          <a:prstGeom prst="rect">
            <a:avLst/>
          </a:prstGeom>
          <a:solidFill>
            <a:srgbClr val="CC66FF">
              <a:alpha val="10000"/>
            </a:srgbClr>
          </a:solidFill>
        </p:spPr>
        <p:txBody>
          <a:bodyPr wrap="square" rtlCol="0">
            <a:spAutoFit/>
          </a:bodyPr>
          <a:lstStyle/>
          <a:p>
            <a:pPr>
              <a:tabLst>
                <a:tab pos="361950" algn="l"/>
              </a:tabLst>
            </a:pPr>
            <a:r>
              <a:rPr lang="en-NZ" sz="1400" dirty="0" smtClean="0">
                <a:solidFill>
                  <a:schemeClr val="bg1"/>
                </a:solidFill>
                <a:latin typeface="Adobe Heiti Std R" pitchFamily="34" charset="-128"/>
                <a:ea typeface="Adobe Heiti Std R" pitchFamily="34" charset="-128"/>
              </a:rPr>
              <a:t>Q6:	_____________________________________________________________________________</a:t>
            </a:r>
            <a:endParaRPr lang="en-GB" sz="1400" dirty="0">
              <a:solidFill>
                <a:schemeClr val="bg1"/>
              </a:solidFill>
              <a:latin typeface="Adobe Heiti Std R" pitchFamily="34" charset="-128"/>
              <a:ea typeface="Adobe Heiti Std R" pitchFamily="34" charset="-128"/>
            </a:endParaRPr>
          </a:p>
          <a:p>
            <a:pPr marL="361950" indent="-361950">
              <a:tabLst>
                <a:tab pos="361950" algn="l"/>
              </a:tabLst>
            </a:pPr>
            <a:r>
              <a:rPr lang="en-NZ" sz="1400" dirty="0" smtClean="0">
                <a:solidFill>
                  <a:schemeClr val="bg1"/>
                </a:solidFill>
                <a:latin typeface="Adobe Heiti Std R" pitchFamily="34" charset="-128"/>
                <a:ea typeface="Adobe Heiti Std R" pitchFamily="34" charset="-128"/>
              </a:rPr>
              <a:t>A6:	</a:t>
            </a:r>
            <a:r>
              <a:rPr lang="en-US" sz="1400" dirty="0" smtClean="0">
                <a:solidFill>
                  <a:schemeClr val="bg1"/>
                </a:solidFill>
                <a:latin typeface="Adobe Heiti Std R" pitchFamily="34" charset="-128"/>
                <a:ea typeface="Adobe Heiti Std R" pitchFamily="34" charset="-128"/>
              </a:rPr>
              <a:t>Advent </a:t>
            </a:r>
            <a:r>
              <a:rPr lang="en-US" sz="1400" dirty="0">
                <a:solidFill>
                  <a:schemeClr val="bg1"/>
                </a:solidFill>
                <a:latin typeface="Adobe Heiti Std R" pitchFamily="34" charset="-128"/>
                <a:ea typeface="Adobe Heiti Std R" pitchFamily="34" charset="-128"/>
              </a:rPr>
              <a:t>is the time set aside in the Church</a:t>
            </a:r>
            <a:r>
              <a:rPr lang="en-US" sz="1400" spc="-1200" dirty="0">
                <a:solidFill>
                  <a:schemeClr val="bg1"/>
                </a:solidFill>
                <a:latin typeface="Adobe Heiti Std R" pitchFamily="34" charset="-128"/>
                <a:ea typeface="Adobe Heiti Std R" pitchFamily="34" charset="-128"/>
              </a:rPr>
              <a:t>’</a:t>
            </a:r>
            <a:r>
              <a:rPr lang="en-US" sz="1400" dirty="0">
                <a:solidFill>
                  <a:schemeClr val="bg1"/>
                </a:solidFill>
                <a:latin typeface="Adobe Heiti Std R" pitchFamily="34" charset="-128"/>
                <a:ea typeface="Adobe Heiti Std R" pitchFamily="34" charset="-128"/>
              </a:rPr>
              <a:t>s year for people to reflect on how they are living and put things right in their lives so they will be ready for Christ</a:t>
            </a:r>
            <a:r>
              <a:rPr lang="en-US" sz="1400" spc="-1200" dirty="0">
                <a:solidFill>
                  <a:schemeClr val="bg1"/>
                </a:solidFill>
                <a:latin typeface="Adobe Heiti Std R" pitchFamily="34" charset="-128"/>
                <a:ea typeface="Adobe Heiti Std R" pitchFamily="34" charset="-128"/>
              </a:rPr>
              <a:t>’</a:t>
            </a:r>
            <a:r>
              <a:rPr lang="en-US" sz="1400" dirty="0">
                <a:solidFill>
                  <a:schemeClr val="bg1"/>
                </a:solidFill>
                <a:latin typeface="Adobe Heiti Std R" pitchFamily="34" charset="-128"/>
                <a:ea typeface="Adobe Heiti Std R" pitchFamily="34" charset="-128"/>
              </a:rPr>
              <a:t>s Second Coming and the enjoyment of being in God</a:t>
            </a:r>
            <a:r>
              <a:rPr lang="en-US" sz="1400" spc="-1200" dirty="0">
                <a:solidFill>
                  <a:schemeClr val="bg1"/>
                </a:solidFill>
                <a:latin typeface="Adobe Heiti Std R" pitchFamily="34" charset="-128"/>
                <a:ea typeface="Adobe Heiti Std R" pitchFamily="34" charset="-128"/>
              </a:rPr>
              <a:t>’</a:t>
            </a:r>
            <a:r>
              <a:rPr lang="en-US" sz="1400" dirty="0">
                <a:solidFill>
                  <a:schemeClr val="bg1"/>
                </a:solidFill>
                <a:latin typeface="Adobe Heiti Std R" pitchFamily="34" charset="-128"/>
                <a:ea typeface="Adobe Heiti Std R" pitchFamily="34" charset="-128"/>
              </a:rPr>
              <a:t>s kingdom forever.</a:t>
            </a:r>
          </a:p>
        </p:txBody>
      </p:sp>
      <p:sp>
        <p:nvSpPr>
          <p:cNvPr id="12" name="Question 5"/>
          <p:cNvSpPr txBox="1"/>
          <p:nvPr/>
        </p:nvSpPr>
        <p:spPr>
          <a:xfrm>
            <a:off x="251520" y="3169713"/>
            <a:ext cx="8545635" cy="738664"/>
          </a:xfrm>
          <a:prstGeom prst="rect">
            <a:avLst/>
          </a:prstGeom>
          <a:solidFill>
            <a:srgbClr val="CC66FF">
              <a:alpha val="10000"/>
            </a:srgbClr>
          </a:solidFill>
        </p:spPr>
        <p:txBody>
          <a:bodyPr wrap="square" rtlCol="0">
            <a:spAutoFit/>
          </a:bodyPr>
          <a:lstStyle/>
          <a:p>
            <a:pPr>
              <a:tabLst>
                <a:tab pos="361950" algn="l"/>
              </a:tabLst>
            </a:pPr>
            <a:r>
              <a:rPr lang="en-NZ" sz="1400" dirty="0" smtClean="0">
                <a:solidFill>
                  <a:schemeClr val="bg1"/>
                </a:solidFill>
                <a:latin typeface="Adobe Heiti Std R" pitchFamily="34" charset="-128"/>
                <a:ea typeface="Adobe Heiti Std R" pitchFamily="34" charset="-128"/>
              </a:rPr>
              <a:t>Q5:	_____________________________________________________________________________</a:t>
            </a:r>
            <a:endParaRPr lang="en-GB" sz="1400" dirty="0">
              <a:solidFill>
                <a:schemeClr val="bg1"/>
              </a:solidFill>
              <a:latin typeface="Adobe Heiti Std R" pitchFamily="34" charset="-128"/>
              <a:ea typeface="Adobe Heiti Std R" pitchFamily="34" charset="-128"/>
            </a:endParaRPr>
          </a:p>
          <a:p>
            <a:pPr marL="361950" indent="-361950">
              <a:tabLst>
                <a:tab pos="361950" algn="l"/>
              </a:tabLst>
            </a:pPr>
            <a:r>
              <a:rPr lang="en-NZ" sz="1400" dirty="0" smtClean="0">
                <a:solidFill>
                  <a:schemeClr val="bg1"/>
                </a:solidFill>
                <a:latin typeface="Adobe Heiti Std R" pitchFamily="34" charset="-128"/>
                <a:ea typeface="Adobe Heiti Std R" pitchFamily="34" charset="-128"/>
              </a:rPr>
              <a:t>A5:	</a:t>
            </a:r>
            <a:r>
              <a:rPr lang="en-US" sz="1400" dirty="0" smtClean="0">
                <a:solidFill>
                  <a:schemeClr val="bg1"/>
                </a:solidFill>
                <a:latin typeface="Adobe Heiti Std R" pitchFamily="34" charset="-128"/>
                <a:ea typeface="Adobe Heiti Std R" pitchFamily="34" charset="-128"/>
              </a:rPr>
              <a:t>Before </a:t>
            </a:r>
            <a:r>
              <a:rPr lang="en-US" sz="1400" dirty="0">
                <a:solidFill>
                  <a:schemeClr val="bg1"/>
                </a:solidFill>
                <a:latin typeface="Adobe Heiti Std R" pitchFamily="34" charset="-128"/>
                <a:ea typeface="Adobe Heiti Std R" pitchFamily="34" charset="-128"/>
              </a:rPr>
              <a:t>God</a:t>
            </a:r>
            <a:r>
              <a:rPr lang="en-US" sz="1400" spc="-1200" dirty="0">
                <a:solidFill>
                  <a:schemeClr val="bg1"/>
                </a:solidFill>
                <a:latin typeface="Adobe Heiti Std R" pitchFamily="34" charset="-128"/>
                <a:ea typeface="Adobe Heiti Std R" pitchFamily="34" charset="-128"/>
              </a:rPr>
              <a:t>’</a:t>
            </a:r>
            <a:r>
              <a:rPr lang="en-US" sz="1400" dirty="0">
                <a:solidFill>
                  <a:schemeClr val="bg1"/>
                </a:solidFill>
                <a:latin typeface="Adobe Heiti Std R" pitchFamily="34" charset="-128"/>
                <a:ea typeface="Adobe Heiti Std R" pitchFamily="34" charset="-128"/>
              </a:rPr>
              <a:t>s kingdom comes there will be a day of </a:t>
            </a:r>
            <a:r>
              <a:rPr lang="en-US" sz="1400" dirty="0" err="1">
                <a:solidFill>
                  <a:schemeClr val="bg1"/>
                </a:solidFill>
                <a:latin typeface="Adobe Heiti Std R" pitchFamily="34" charset="-128"/>
                <a:ea typeface="Adobe Heiti Std R" pitchFamily="34" charset="-128"/>
              </a:rPr>
              <a:t>judgement</a:t>
            </a:r>
            <a:r>
              <a:rPr lang="en-US" sz="1400" dirty="0">
                <a:solidFill>
                  <a:schemeClr val="bg1"/>
                </a:solidFill>
                <a:latin typeface="Adobe Heiti Std R" pitchFamily="34" charset="-128"/>
                <a:ea typeface="Adobe Heiti Std R" pitchFamily="34" charset="-128"/>
              </a:rPr>
              <a:t> when all people will be judged on how they lived on earth and only those who lived according to God</a:t>
            </a:r>
            <a:r>
              <a:rPr lang="en-US" sz="1400" spc="-1200" dirty="0">
                <a:solidFill>
                  <a:schemeClr val="bg1"/>
                </a:solidFill>
                <a:latin typeface="Adobe Heiti Std R" pitchFamily="34" charset="-128"/>
                <a:ea typeface="Adobe Heiti Std R" pitchFamily="34" charset="-128"/>
              </a:rPr>
              <a:t>’</a:t>
            </a:r>
            <a:r>
              <a:rPr lang="en-US" sz="1400" dirty="0">
                <a:solidFill>
                  <a:schemeClr val="bg1"/>
                </a:solidFill>
                <a:latin typeface="Adobe Heiti Std R" pitchFamily="34" charset="-128"/>
                <a:ea typeface="Adobe Heiti Std R" pitchFamily="34" charset="-128"/>
              </a:rPr>
              <a:t>s law will enter God</a:t>
            </a:r>
            <a:r>
              <a:rPr lang="en-US" sz="1400" spc="-1200" dirty="0">
                <a:solidFill>
                  <a:schemeClr val="bg1"/>
                </a:solidFill>
                <a:latin typeface="Adobe Heiti Std R" pitchFamily="34" charset="-128"/>
                <a:ea typeface="Adobe Heiti Std R" pitchFamily="34" charset="-128"/>
              </a:rPr>
              <a:t>’</a:t>
            </a:r>
            <a:r>
              <a:rPr lang="en-US" sz="1400" dirty="0">
                <a:solidFill>
                  <a:schemeClr val="bg1"/>
                </a:solidFill>
                <a:latin typeface="Adobe Heiti Std R" pitchFamily="34" charset="-128"/>
                <a:ea typeface="Adobe Heiti Std R" pitchFamily="34" charset="-128"/>
              </a:rPr>
              <a:t>s kingdom.</a:t>
            </a:r>
          </a:p>
        </p:txBody>
      </p:sp>
      <p:sp>
        <p:nvSpPr>
          <p:cNvPr id="15" name="Question 4"/>
          <p:cNvSpPr txBox="1"/>
          <p:nvPr/>
        </p:nvSpPr>
        <p:spPr>
          <a:xfrm>
            <a:off x="251520" y="2397917"/>
            <a:ext cx="8545635" cy="738664"/>
          </a:xfrm>
          <a:prstGeom prst="rect">
            <a:avLst/>
          </a:prstGeom>
          <a:solidFill>
            <a:srgbClr val="CC66FF">
              <a:alpha val="10000"/>
            </a:srgbClr>
          </a:solidFill>
        </p:spPr>
        <p:txBody>
          <a:bodyPr wrap="square" rtlCol="0">
            <a:spAutoFit/>
          </a:bodyPr>
          <a:lstStyle/>
          <a:p>
            <a:pPr>
              <a:tabLst>
                <a:tab pos="361950" algn="l"/>
              </a:tabLst>
            </a:pPr>
            <a:r>
              <a:rPr lang="en-NZ" sz="1400" dirty="0" smtClean="0">
                <a:solidFill>
                  <a:schemeClr val="bg1"/>
                </a:solidFill>
                <a:latin typeface="Adobe Heiti Std R" pitchFamily="34" charset="-128"/>
                <a:ea typeface="Adobe Heiti Std R" pitchFamily="34" charset="-128"/>
              </a:rPr>
              <a:t>Q4:	</a:t>
            </a:r>
            <a:r>
              <a:rPr lang="en-US" sz="1400" dirty="0">
                <a:solidFill>
                  <a:schemeClr val="bg1"/>
                </a:solidFill>
                <a:latin typeface="Adobe Heiti Std R" pitchFamily="34" charset="-128"/>
                <a:ea typeface="Adobe Heiti Std R" pitchFamily="34" charset="-128"/>
              </a:rPr>
              <a:t>Why do the Scripture readings in Advent include the readings from the Old Testament prophets</a:t>
            </a:r>
            <a:r>
              <a:rPr lang="en-US" sz="1400" dirty="0" smtClean="0">
                <a:solidFill>
                  <a:schemeClr val="bg1"/>
                </a:solidFill>
                <a:latin typeface="Adobe Heiti Std R" pitchFamily="34" charset="-128"/>
                <a:ea typeface="Adobe Heiti Std R" pitchFamily="34" charset="-128"/>
              </a:rPr>
              <a:t>?</a:t>
            </a:r>
            <a:endParaRPr lang="en-GB" sz="1400" dirty="0">
              <a:solidFill>
                <a:schemeClr val="bg1"/>
              </a:solidFill>
              <a:latin typeface="Adobe Heiti Std R" pitchFamily="34" charset="-128"/>
              <a:ea typeface="Adobe Heiti Std R" pitchFamily="34" charset="-128"/>
            </a:endParaRPr>
          </a:p>
          <a:p>
            <a:pPr>
              <a:tabLst>
                <a:tab pos="361950" algn="l"/>
              </a:tabLst>
            </a:pPr>
            <a:r>
              <a:rPr lang="en-NZ" sz="1400" dirty="0" smtClean="0">
                <a:solidFill>
                  <a:schemeClr val="bg1"/>
                </a:solidFill>
                <a:latin typeface="Adobe Heiti Std R" pitchFamily="34" charset="-128"/>
                <a:ea typeface="Adobe Heiti Std R" pitchFamily="34" charset="-128"/>
              </a:rPr>
              <a:t>A4:</a:t>
            </a:r>
            <a:r>
              <a:rPr lang="en-NZ" sz="1400" dirty="0">
                <a:solidFill>
                  <a:schemeClr val="bg1"/>
                </a:solidFill>
                <a:latin typeface="Adobe Heiti Std R" pitchFamily="34" charset="-128"/>
                <a:ea typeface="Adobe Heiti Std R" pitchFamily="34" charset="-128"/>
              </a:rPr>
              <a:t>	</a:t>
            </a:r>
            <a:r>
              <a:rPr lang="en-US" sz="1400" dirty="0" smtClean="0">
                <a:solidFill>
                  <a:schemeClr val="bg1"/>
                </a:solidFill>
                <a:latin typeface="Adobe Heiti Std R" pitchFamily="34" charset="-128"/>
                <a:ea typeface="Adobe Heiti Std R" pitchFamily="34" charset="-128"/>
              </a:rPr>
              <a:t>_____________________________________________________________________________</a:t>
            </a:r>
            <a:br>
              <a:rPr lang="en-US" sz="1400" dirty="0" smtClean="0">
                <a:solidFill>
                  <a:schemeClr val="bg1"/>
                </a:solidFill>
                <a:latin typeface="Adobe Heiti Std R" pitchFamily="34" charset="-128"/>
                <a:ea typeface="Adobe Heiti Std R" pitchFamily="34" charset="-128"/>
              </a:rPr>
            </a:br>
            <a:r>
              <a:rPr lang="en-US" sz="1400" dirty="0" smtClean="0">
                <a:solidFill>
                  <a:schemeClr val="bg1"/>
                </a:solidFill>
                <a:latin typeface="Adobe Heiti Std R" pitchFamily="34" charset="-128"/>
                <a:ea typeface="Adobe Heiti Std R" pitchFamily="34" charset="-128"/>
              </a:rPr>
              <a:t>	_____________________________________________________________________________</a:t>
            </a:r>
            <a:endParaRPr lang="en-US" sz="1400" dirty="0">
              <a:solidFill>
                <a:schemeClr val="bg1"/>
              </a:solidFill>
              <a:latin typeface="Adobe Heiti Std R" pitchFamily="34" charset="-128"/>
              <a:ea typeface="Adobe Heiti Std R" pitchFamily="34" charset="-128"/>
            </a:endParaRPr>
          </a:p>
        </p:txBody>
      </p:sp>
      <p:sp>
        <p:nvSpPr>
          <p:cNvPr id="14" name="Question 3"/>
          <p:cNvSpPr txBox="1"/>
          <p:nvPr/>
        </p:nvSpPr>
        <p:spPr>
          <a:xfrm>
            <a:off x="274364" y="1626121"/>
            <a:ext cx="8545635" cy="738664"/>
          </a:xfrm>
          <a:prstGeom prst="rect">
            <a:avLst/>
          </a:prstGeom>
          <a:solidFill>
            <a:srgbClr val="CC66FF">
              <a:alpha val="10000"/>
            </a:srgbClr>
          </a:solidFill>
        </p:spPr>
        <p:txBody>
          <a:bodyPr wrap="square" rtlCol="0">
            <a:spAutoFit/>
          </a:bodyPr>
          <a:lstStyle/>
          <a:p>
            <a:pPr>
              <a:tabLst>
                <a:tab pos="361950" algn="l"/>
              </a:tabLst>
            </a:pPr>
            <a:r>
              <a:rPr lang="en-NZ" sz="1400" dirty="0" smtClean="0">
                <a:solidFill>
                  <a:schemeClr val="bg1"/>
                </a:solidFill>
                <a:latin typeface="Adobe Heiti Std R" pitchFamily="34" charset="-128"/>
                <a:ea typeface="Adobe Heiti Std R" pitchFamily="34" charset="-128"/>
              </a:rPr>
              <a:t>Q3:	</a:t>
            </a:r>
            <a:r>
              <a:rPr lang="en-US" sz="1400" dirty="0">
                <a:solidFill>
                  <a:schemeClr val="bg1"/>
                </a:solidFill>
                <a:latin typeface="Adobe Heiti Std R" pitchFamily="34" charset="-128"/>
                <a:ea typeface="Adobe Heiti Std R" pitchFamily="34" charset="-128"/>
              </a:rPr>
              <a:t>Why did the prophets talk to the people about conversion and remind them to change their ways</a:t>
            </a:r>
            <a:r>
              <a:rPr lang="en-US" sz="1400" dirty="0" smtClean="0">
                <a:solidFill>
                  <a:schemeClr val="bg1"/>
                </a:solidFill>
                <a:latin typeface="Adobe Heiti Std R" pitchFamily="34" charset="-128"/>
                <a:ea typeface="Adobe Heiti Std R" pitchFamily="34" charset="-128"/>
              </a:rPr>
              <a:t>?</a:t>
            </a:r>
            <a:endParaRPr lang="en-GB" sz="1400" dirty="0">
              <a:solidFill>
                <a:schemeClr val="bg1"/>
              </a:solidFill>
              <a:latin typeface="Adobe Heiti Std R" pitchFamily="34" charset="-128"/>
              <a:ea typeface="Adobe Heiti Std R" pitchFamily="34" charset="-128"/>
            </a:endParaRPr>
          </a:p>
          <a:p>
            <a:pPr>
              <a:tabLst>
                <a:tab pos="361950" algn="l"/>
              </a:tabLst>
            </a:pPr>
            <a:r>
              <a:rPr lang="en-NZ" sz="1400" dirty="0" smtClean="0">
                <a:solidFill>
                  <a:schemeClr val="bg1"/>
                </a:solidFill>
                <a:latin typeface="Adobe Heiti Std R" pitchFamily="34" charset="-128"/>
                <a:ea typeface="Adobe Heiti Std R" pitchFamily="34" charset="-128"/>
              </a:rPr>
              <a:t>A3:	</a:t>
            </a:r>
            <a:r>
              <a:rPr lang="en-US" sz="1400" dirty="0" smtClean="0">
                <a:solidFill>
                  <a:schemeClr val="bg1"/>
                </a:solidFill>
                <a:latin typeface="Adobe Heiti Std R" pitchFamily="34" charset="-128"/>
                <a:ea typeface="Adobe Heiti Std R" pitchFamily="34" charset="-128"/>
              </a:rPr>
              <a:t>_____________________________________________________________________________</a:t>
            </a:r>
            <a:br>
              <a:rPr lang="en-US" sz="1400" dirty="0" smtClean="0">
                <a:solidFill>
                  <a:schemeClr val="bg1"/>
                </a:solidFill>
                <a:latin typeface="Adobe Heiti Std R" pitchFamily="34" charset="-128"/>
                <a:ea typeface="Adobe Heiti Std R" pitchFamily="34" charset="-128"/>
              </a:rPr>
            </a:br>
            <a:r>
              <a:rPr lang="en-US" sz="1400" dirty="0" smtClean="0">
                <a:solidFill>
                  <a:schemeClr val="bg1"/>
                </a:solidFill>
                <a:latin typeface="Adobe Heiti Std R" pitchFamily="34" charset="-128"/>
                <a:ea typeface="Adobe Heiti Std R" pitchFamily="34" charset="-128"/>
              </a:rPr>
              <a:t>	_____________________________________________________________________________</a:t>
            </a:r>
            <a:endParaRPr lang="en-GB" sz="1400" dirty="0">
              <a:solidFill>
                <a:schemeClr val="bg1"/>
              </a:solidFill>
              <a:latin typeface="Adobe Heiti Std R" pitchFamily="34" charset="-128"/>
              <a:ea typeface="Adobe Heiti Std R" pitchFamily="34" charset="-128"/>
            </a:endParaRPr>
          </a:p>
        </p:txBody>
      </p:sp>
      <p:pic>
        <p:nvPicPr>
          <p:cNvPr id="1026" name="Picture: r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5755" y="690017"/>
            <a:ext cx="2501174" cy="87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ubtiitle"/>
          <p:cNvSpPr txBox="1"/>
          <p:nvPr/>
        </p:nvSpPr>
        <p:spPr>
          <a:xfrm>
            <a:off x="626418" y="1131590"/>
            <a:ext cx="3384376" cy="369332"/>
          </a:xfrm>
          <a:prstGeom prst="rect">
            <a:avLst/>
          </a:prstGeom>
          <a:noFill/>
        </p:spPr>
        <p:txBody>
          <a:bodyPr wrap="square" rtlCol="0">
            <a:spAutoFit/>
          </a:bodyPr>
          <a:lstStyle/>
          <a:p>
            <a:r>
              <a:rPr lang="en-US" dirty="0">
                <a:solidFill>
                  <a:schemeClr val="bg1"/>
                </a:solidFill>
                <a:latin typeface="Adobe Fan Heiti Std B" pitchFamily="34" charset="-128"/>
                <a:ea typeface="Adobe Fan Heiti Std B" pitchFamily="34" charset="-128"/>
              </a:rPr>
              <a:t>Write a question or an </a:t>
            </a:r>
            <a:r>
              <a:rPr lang="en-US" dirty="0" smtClean="0">
                <a:solidFill>
                  <a:schemeClr val="bg1"/>
                </a:solidFill>
                <a:latin typeface="Adobe Fan Heiti Std B" pitchFamily="34" charset="-128"/>
                <a:ea typeface="Adobe Fan Heiti Std B" pitchFamily="34" charset="-128"/>
              </a:rPr>
              <a:t>answer</a:t>
            </a:r>
            <a:endParaRPr lang="en-GB" dirty="0">
              <a:solidFill>
                <a:schemeClr val="bg1"/>
              </a:solidFill>
              <a:latin typeface="Adobe Fan Heiti Std B" pitchFamily="34" charset="-128"/>
              <a:ea typeface="Adobe Fan Heiti Std B" pitchFamily="34" charset="-128"/>
            </a:endParaRPr>
          </a:p>
        </p:txBody>
      </p:sp>
      <p:sp>
        <p:nvSpPr>
          <p:cNvPr id="4" name="Title"/>
          <p:cNvSpPr txBox="1">
            <a:spLocks/>
          </p:cNvSpPr>
          <p:nvPr/>
        </p:nvSpPr>
        <p:spPr>
          <a:xfrm>
            <a:off x="0" y="41945"/>
            <a:ext cx="91440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solidFill>
                  <a:schemeClr val="bg1"/>
                </a:solidFill>
                <a:latin typeface="Adobe Heiti Std R" pitchFamily="34" charset="-128"/>
                <a:ea typeface="Adobe Heiti Std R" pitchFamily="34" charset="-128"/>
              </a:rPr>
              <a:t>The prophets of the Old Testament called the people to conversion </a:t>
            </a:r>
            <a:r>
              <a:rPr lang="en-US" sz="2000" dirty="0" smtClean="0">
                <a:solidFill>
                  <a:schemeClr val="bg1"/>
                </a:solidFill>
                <a:latin typeface="Adobe Heiti Std R" pitchFamily="34" charset="-128"/>
                <a:ea typeface="Adobe Heiti Std R" pitchFamily="34" charset="-128"/>
              </a:rPr>
              <a:t>and</a:t>
            </a:r>
            <a:br>
              <a:rPr lang="en-US" sz="2000" dirty="0" smtClean="0">
                <a:solidFill>
                  <a:schemeClr val="bg1"/>
                </a:solidFill>
                <a:latin typeface="Adobe Heiti Std R" pitchFamily="34" charset="-128"/>
                <a:ea typeface="Adobe Heiti Std R" pitchFamily="34" charset="-128"/>
              </a:rPr>
            </a:br>
            <a:r>
              <a:rPr lang="en-US" sz="2000" dirty="0" smtClean="0">
                <a:solidFill>
                  <a:schemeClr val="bg1"/>
                </a:solidFill>
                <a:latin typeface="Adobe Heiti Std R" pitchFamily="34" charset="-128"/>
                <a:ea typeface="Adobe Heiti Std R" pitchFamily="34" charset="-128"/>
              </a:rPr>
              <a:t>to </a:t>
            </a:r>
            <a:r>
              <a:rPr lang="en-US" sz="2000" dirty="0">
                <a:solidFill>
                  <a:schemeClr val="bg1"/>
                </a:solidFill>
                <a:latin typeface="Adobe Heiti Std R" pitchFamily="34" charset="-128"/>
                <a:ea typeface="Adobe Heiti Std R" pitchFamily="34" charset="-128"/>
              </a:rPr>
              <a:t>prepare for the coming of the </a:t>
            </a:r>
            <a:r>
              <a:rPr lang="en-US" sz="2000" dirty="0" smtClean="0">
                <a:solidFill>
                  <a:schemeClr val="bg1"/>
                </a:solidFill>
                <a:latin typeface="Adobe Heiti Std R" pitchFamily="34" charset="-128"/>
                <a:ea typeface="Adobe Heiti Std R" pitchFamily="34" charset="-128"/>
              </a:rPr>
              <a:t>fullness of </a:t>
            </a:r>
            <a:r>
              <a:rPr lang="en-US" sz="2000" dirty="0">
                <a:solidFill>
                  <a:schemeClr val="bg1"/>
                </a:solidFill>
                <a:latin typeface="Adobe Heiti Std R" pitchFamily="34" charset="-128"/>
                <a:ea typeface="Adobe Heiti Std R" pitchFamily="34" charset="-128"/>
              </a:rPr>
              <a:t>God</a:t>
            </a:r>
            <a:r>
              <a:rPr lang="en-US" sz="2000" spc="-2000" dirty="0">
                <a:solidFill>
                  <a:schemeClr val="bg1"/>
                </a:solidFill>
                <a:latin typeface="Adobe Heiti Std R" pitchFamily="34" charset="-128"/>
                <a:ea typeface="Adobe Heiti Std R" pitchFamily="34" charset="-128"/>
              </a:rPr>
              <a:t>’</a:t>
            </a:r>
            <a:r>
              <a:rPr lang="en-US" sz="2000" dirty="0">
                <a:solidFill>
                  <a:schemeClr val="bg1"/>
                </a:solidFill>
                <a:latin typeface="Adobe Heiti Std R" pitchFamily="34" charset="-128"/>
                <a:ea typeface="Adobe Heiti Std R" pitchFamily="34" charset="-128"/>
              </a:rPr>
              <a:t>s K</a:t>
            </a:r>
            <a:r>
              <a:rPr lang="en-US" sz="2000" dirty="0" smtClean="0">
                <a:solidFill>
                  <a:schemeClr val="bg1"/>
                </a:solidFill>
                <a:latin typeface="Adobe Heiti Std R" pitchFamily="34" charset="-128"/>
                <a:ea typeface="Adobe Heiti Std R" pitchFamily="34" charset="-128"/>
              </a:rPr>
              <a:t>ingdom</a:t>
            </a:r>
            <a:br>
              <a:rPr lang="en-US" sz="2000" dirty="0" smtClean="0">
                <a:solidFill>
                  <a:schemeClr val="bg1"/>
                </a:solidFill>
                <a:latin typeface="Adobe Heiti Std R" pitchFamily="34" charset="-128"/>
                <a:ea typeface="Adobe Heiti Std R" pitchFamily="34" charset="-128"/>
              </a:rPr>
            </a:br>
            <a:r>
              <a:rPr lang="en-US" sz="2000" dirty="0" err="1" smtClean="0">
                <a:solidFill>
                  <a:schemeClr val="bg1"/>
                </a:solidFill>
                <a:latin typeface="Adobe Heiti Std R" pitchFamily="34" charset="-128"/>
                <a:ea typeface="Adobe Heiti Std R" pitchFamily="34" charset="-128"/>
              </a:rPr>
              <a:t>Te</a:t>
            </a:r>
            <a:r>
              <a:rPr lang="en-US" sz="2000" dirty="0" smtClean="0">
                <a:solidFill>
                  <a:schemeClr val="bg1"/>
                </a:solidFill>
                <a:latin typeface="Adobe Heiti Std R" pitchFamily="34" charset="-128"/>
                <a:ea typeface="Adobe Heiti Std R" pitchFamily="34" charset="-128"/>
              </a:rPr>
              <a:t> </a:t>
            </a:r>
            <a:r>
              <a:rPr lang="en-US" sz="2000" dirty="0" err="1">
                <a:solidFill>
                  <a:schemeClr val="bg1"/>
                </a:solidFill>
                <a:latin typeface="Adobe Heiti Std R" pitchFamily="34" charset="-128"/>
                <a:ea typeface="Adobe Heiti Std R" pitchFamily="34" charset="-128"/>
              </a:rPr>
              <a:t>Tino</a:t>
            </a:r>
            <a:r>
              <a:rPr lang="en-US" sz="2000" dirty="0">
                <a:solidFill>
                  <a:schemeClr val="bg1"/>
                </a:solidFill>
                <a:latin typeface="Adobe Heiti Std R" pitchFamily="34" charset="-128"/>
                <a:ea typeface="Adobe Heiti Std R" pitchFamily="34" charset="-128"/>
              </a:rPr>
              <a:t> </a:t>
            </a:r>
            <a:r>
              <a:rPr lang="en-US" sz="2000" dirty="0" err="1">
                <a:solidFill>
                  <a:schemeClr val="bg1"/>
                </a:solidFill>
                <a:latin typeface="Adobe Heiti Std R" pitchFamily="34" charset="-128"/>
                <a:ea typeface="Adobe Heiti Std R" pitchFamily="34" charset="-128"/>
              </a:rPr>
              <a:t>Rangatiratanga</a:t>
            </a:r>
            <a:endParaRPr lang="en-GB" sz="2000" dirty="0">
              <a:solidFill>
                <a:schemeClr val="bg1"/>
              </a:solidFill>
              <a:latin typeface="Adobe Heiti Std R" pitchFamily="34" charset="-128"/>
              <a:ea typeface="Adobe Heiti Std R" pitchFamily="34" charset="-128"/>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S-05B</a:t>
            </a:r>
            <a:endParaRPr lang="en-GB" sz="900" b="1" dirty="0">
              <a:solidFill>
                <a:srgbClr val="002060"/>
              </a:solidFill>
              <a:latin typeface="Arial" pitchFamily="34" charset="0"/>
              <a:cs typeface="Arial" pitchFamily="34" charset="0"/>
            </a:endParaRP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088288" y="4912668"/>
            <a:ext cx="2967479"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17"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3652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ible ref 2"/>
          <p:cNvSpPr txBox="1"/>
          <p:nvPr/>
        </p:nvSpPr>
        <p:spPr>
          <a:xfrm>
            <a:off x="4716016" y="4452342"/>
            <a:ext cx="1651414" cy="369332"/>
          </a:xfrm>
          <a:prstGeom prst="rect">
            <a:avLst/>
          </a:prstGeom>
          <a:noFill/>
        </p:spPr>
        <p:txBody>
          <a:bodyPr wrap="none" rtlCol="0">
            <a:spAutoFit/>
          </a:bodyPr>
          <a:lstStyle/>
          <a:p>
            <a:r>
              <a:rPr lang="en-NZ" b="1" i="1" dirty="0">
                <a:solidFill>
                  <a:schemeClr val="bg1"/>
                </a:solidFill>
                <a:latin typeface="Adobe Fan Heiti Std B" pitchFamily="34" charset="-128"/>
                <a:ea typeface="Adobe Fan Heiti Std B" pitchFamily="34" charset="-128"/>
              </a:rPr>
              <a:t>Luke 21:25-28</a:t>
            </a:r>
            <a:endParaRPr lang="en-GB" sz="1600" b="1" i="1" dirty="0">
              <a:solidFill>
                <a:schemeClr val="bg1"/>
              </a:solidFill>
              <a:latin typeface="Adobe Fan Heiti Std B" pitchFamily="34" charset="-128"/>
              <a:ea typeface="Adobe Fan Heiti Std B" pitchFamily="34" charset="-128"/>
            </a:endParaRPr>
          </a:p>
        </p:txBody>
      </p:sp>
      <p:sp>
        <p:nvSpPr>
          <p:cNvPr id="19" name="Quote 2"/>
          <p:cNvSpPr txBox="1"/>
          <p:nvPr/>
        </p:nvSpPr>
        <p:spPr>
          <a:xfrm>
            <a:off x="4572000" y="1186623"/>
            <a:ext cx="4419120" cy="3323987"/>
          </a:xfrm>
          <a:prstGeom prst="rect">
            <a:avLst/>
          </a:prstGeom>
          <a:noFill/>
        </p:spPr>
        <p:txBody>
          <a:bodyPr wrap="square" rtlCol="0">
            <a:spAutoFit/>
          </a:bodyPr>
          <a:lstStyle/>
          <a:p>
            <a:pPr>
              <a:tabLst>
                <a:tab pos="2152650" algn="l"/>
              </a:tabLst>
            </a:pPr>
            <a:r>
              <a:rPr lang="en-NZ" sz="1400" b="1" dirty="0" smtClean="0">
                <a:solidFill>
                  <a:schemeClr val="bg1"/>
                </a:solidFill>
                <a:latin typeface="Adobe Fan Heiti Std B" pitchFamily="34" charset="-128"/>
                <a:ea typeface="Adobe Fan Heiti Std B" pitchFamily="34" charset="-128"/>
              </a:rPr>
              <a:t>	</a:t>
            </a:r>
            <a:r>
              <a:rPr lang="en-US" sz="1400" b="1" dirty="0">
                <a:solidFill>
                  <a:schemeClr val="bg1"/>
                </a:solidFill>
                <a:latin typeface="Adobe Fan Heiti Std B" pitchFamily="34" charset="-128"/>
                <a:ea typeface="Adobe Fan Heiti Std B" pitchFamily="34" charset="-128"/>
              </a:rPr>
              <a:t>“There will be signs in </a:t>
            </a:r>
            <a:r>
              <a:rPr lang="en-US" sz="1400" b="1" dirty="0" smtClean="0">
                <a:solidFill>
                  <a:schemeClr val="bg1"/>
                </a:solidFill>
                <a:latin typeface="Adobe Fan Heiti Std B" pitchFamily="34" charset="-128"/>
                <a:ea typeface="Adobe Fan Heiti Std B" pitchFamily="34" charset="-128"/>
              </a:rPr>
              <a:t>	the </a:t>
            </a:r>
            <a:r>
              <a:rPr lang="en-US" sz="1400" b="1" dirty="0">
                <a:solidFill>
                  <a:schemeClr val="bg1"/>
                </a:solidFill>
                <a:latin typeface="Adobe Fan Heiti Std B" pitchFamily="34" charset="-128"/>
                <a:ea typeface="Adobe Fan Heiti Std B" pitchFamily="34" charset="-128"/>
              </a:rPr>
              <a:t>sun, the moon and </a:t>
            </a:r>
            <a:r>
              <a:rPr lang="en-US" sz="1400" b="1" dirty="0" smtClean="0">
                <a:solidFill>
                  <a:schemeClr val="bg1"/>
                </a:solidFill>
                <a:latin typeface="Adobe Fan Heiti Std B" pitchFamily="34" charset="-128"/>
                <a:ea typeface="Adobe Fan Heiti Std B" pitchFamily="34" charset="-128"/>
              </a:rPr>
              <a:t>	the </a:t>
            </a:r>
            <a:r>
              <a:rPr lang="en-US" sz="1400" b="1" dirty="0">
                <a:solidFill>
                  <a:schemeClr val="bg1"/>
                </a:solidFill>
                <a:latin typeface="Adobe Fan Heiti Std B" pitchFamily="34" charset="-128"/>
                <a:ea typeface="Adobe Fan Heiti Std B" pitchFamily="34" charset="-128"/>
              </a:rPr>
              <a:t>stars and on the earth </a:t>
            </a:r>
            <a:r>
              <a:rPr lang="en-US" sz="1400" b="1" dirty="0" smtClean="0">
                <a:solidFill>
                  <a:schemeClr val="bg1"/>
                </a:solidFill>
                <a:latin typeface="Adobe Fan Heiti Std B" pitchFamily="34" charset="-128"/>
                <a:ea typeface="Adobe Fan Heiti Std B" pitchFamily="34" charset="-128"/>
              </a:rPr>
              <a:t>	distress </a:t>
            </a:r>
            <a:r>
              <a:rPr lang="en-US" sz="1400" b="1" dirty="0">
                <a:solidFill>
                  <a:schemeClr val="bg1"/>
                </a:solidFill>
                <a:latin typeface="Adobe Fan Heiti Std B" pitchFamily="34" charset="-128"/>
                <a:ea typeface="Adobe Fan Heiti Std B" pitchFamily="34" charset="-128"/>
              </a:rPr>
              <a:t>among nations </a:t>
            </a:r>
            <a:r>
              <a:rPr lang="en-US" sz="1400" b="1" dirty="0" smtClean="0">
                <a:solidFill>
                  <a:schemeClr val="bg1"/>
                </a:solidFill>
                <a:latin typeface="Adobe Fan Heiti Std B" pitchFamily="34" charset="-128"/>
                <a:ea typeface="Adobe Fan Heiti Std B" pitchFamily="34" charset="-128"/>
              </a:rPr>
              <a:t>	confused </a:t>
            </a:r>
            <a:r>
              <a:rPr lang="en-US" sz="1400" b="1" dirty="0">
                <a:solidFill>
                  <a:schemeClr val="bg1"/>
                </a:solidFill>
                <a:latin typeface="Adobe Fan Heiti Std B" pitchFamily="34" charset="-128"/>
                <a:ea typeface="Adobe Fan Heiti Std B" pitchFamily="34" charset="-128"/>
              </a:rPr>
              <a:t>by the roaring </a:t>
            </a:r>
            <a:r>
              <a:rPr lang="en-US" sz="1400" b="1" dirty="0" smtClean="0">
                <a:solidFill>
                  <a:schemeClr val="bg1"/>
                </a:solidFill>
                <a:latin typeface="Adobe Fan Heiti Std B" pitchFamily="34" charset="-128"/>
                <a:ea typeface="Adobe Fan Heiti Std B" pitchFamily="34" charset="-128"/>
              </a:rPr>
              <a:t>	of </a:t>
            </a:r>
            <a:r>
              <a:rPr lang="en-US" sz="1400" b="1" dirty="0">
                <a:solidFill>
                  <a:schemeClr val="bg1"/>
                </a:solidFill>
                <a:latin typeface="Adobe Fan Heiti Std B" pitchFamily="34" charset="-128"/>
                <a:ea typeface="Adobe Fan Heiti Std B" pitchFamily="34" charset="-128"/>
              </a:rPr>
              <a:t>the sea and the waves. </a:t>
            </a:r>
            <a:r>
              <a:rPr lang="en-US" sz="1400" b="1" dirty="0" smtClean="0">
                <a:solidFill>
                  <a:schemeClr val="bg1"/>
                </a:solidFill>
                <a:latin typeface="Adobe Fan Heiti Std B" pitchFamily="34" charset="-128"/>
                <a:ea typeface="Adobe Fan Heiti Std B" pitchFamily="34" charset="-128"/>
              </a:rPr>
              <a:t>	People </a:t>
            </a:r>
            <a:r>
              <a:rPr lang="en-US" sz="1400" b="1" dirty="0">
                <a:solidFill>
                  <a:schemeClr val="bg1"/>
                </a:solidFill>
                <a:latin typeface="Adobe Fan Heiti Std B" pitchFamily="34" charset="-128"/>
                <a:ea typeface="Adobe Fan Heiti Std B" pitchFamily="34" charset="-128"/>
              </a:rPr>
              <a:t>will faint </a:t>
            </a:r>
            <a:r>
              <a:rPr lang="en-US" sz="1400" b="1" dirty="0" smtClean="0">
                <a:solidFill>
                  <a:schemeClr val="bg1"/>
                </a:solidFill>
                <a:latin typeface="Adobe Fan Heiti Std B" pitchFamily="34" charset="-128"/>
                <a:ea typeface="Adobe Fan Heiti Std B" pitchFamily="34" charset="-128"/>
              </a:rPr>
              <a:t>from</a:t>
            </a:r>
          </a:p>
          <a:p>
            <a:pPr>
              <a:tabLst>
                <a:tab pos="2152650" algn="l"/>
              </a:tabLst>
            </a:pPr>
            <a:r>
              <a:rPr lang="en-US" sz="1400" b="1" dirty="0">
                <a:solidFill>
                  <a:schemeClr val="bg1"/>
                </a:solidFill>
                <a:latin typeface="Adobe Fan Heiti Std B" pitchFamily="34" charset="-128"/>
                <a:ea typeface="Adobe Fan Heiti Std B" pitchFamily="34" charset="-128"/>
              </a:rPr>
              <a:t>	</a:t>
            </a:r>
            <a:r>
              <a:rPr lang="en-US" sz="1400" b="1" dirty="0" smtClean="0">
                <a:solidFill>
                  <a:schemeClr val="bg1"/>
                </a:solidFill>
                <a:latin typeface="Adobe Fan Heiti Std B" pitchFamily="34" charset="-128"/>
                <a:ea typeface="Adobe Fan Heiti Std B" pitchFamily="34" charset="-128"/>
              </a:rPr>
              <a:t>fear </a:t>
            </a:r>
            <a:r>
              <a:rPr lang="en-US" sz="1400" b="1" dirty="0">
                <a:solidFill>
                  <a:schemeClr val="bg1"/>
                </a:solidFill>
                <a:latin typeface="Adobe Fan Heiti Std B" pitchFamily="34" charset="-128"/>
                <a:ea typeface="Adobe Fan Heiti Std B" pitchFamily="34" charset="-128"/>
              </a:rPr>
              <a:t>and foreboding of </a:t>
            </a:r>
            <a:r>
              <a:rPr lang="en-US" sz="1400" b="1" dirty="0" smtClean="0">
                <a:solidFill>
                  <a:schemeClr val="bg1"/>
                </a:solidFill>
                <a:latin typeface="Adobe Fan Heiti Std B" pitchFamily="34" charset="-128"/>
                <a:ea typeface="Adobe Fan Heiti Std B" pitchFamily="34" charset="-128"/>
              </a:rPr>
              <a:t>	what </a:t>
            </a:r>
            <a:r>
              <a:rPr lang="en-US" sz="1400" b="1" dirty="0">
                <a:solidFill>
                  <a:schemeClr val="bg1"/>
                </a:solidFill>
                <a:latin typeface="Adobe Fan Heiti Std B" pitchFamily="34" charset="-128"/>
                <a:ea typeface="Adobe Fan Heiti Std B" pitchFamily="34" charset="-128"/>
              </a:rPr>
              <a:t>is coming upon the </a:t>
            </a:r>
            <a:r>
              <a:rPr lang="en-US" sz="1400" b="1" dirty="0" smtClean="0">
                <a:solidFill>
                  <a:schemeClr val="bg1"/>
                </a:solidFill>
                <a:latin typeface="Adobe Fan Heiti Std B" pitchFamily="34" charset="-128"/>
                <a:ea typeface="Adobe Fan Heiti Std B" pitchFamily="34" charset="-128"/>
              </a:rPr>
              <a:t>	world</a:t>
            </a:r>
            <a:r>
              <a:rPr lang="en-US" sz="1400" b="1" dirty="0">
                <a:solidFill>
                  <a:schemeClr val="bg1"/>
                </a:solidFill>
                <a:latin typeface="Adobe Fan Heiti Std B" pitchFamily="34" charset="-128"/>
                <a:ea typeface="Adobe Fan Heiti Std B" pitchFamily="34" charset="-128"/>
              </a:rPr>
              <a:t>, for the powers of </a:t>
            </a:r>
            <a:r>
              <a:rPr lang="en-US" sz="1400" b="1" dirty="0" smtClean="0">
                <a:solidFill>
                  <a:schemeClr val="bg1"/>
                </a:solidFill>
                <a:latin typeface="Adobe Fan Heiti Std B" pitchFamily="34" charset="-128"/>
                <a:ea typeface="Adobe Fan Heiti Std B" pitchFamily="34" charset="-128"/>
              </a:rPr>
              <a:t>	heaven </a:t>
            </a:r>
            <a:r>
              <a:rPr lang="en-US" sz="1400" b="1" dirty="0">
                <a:solidFill>
                  <a:schemeClr val="bg1"/>
                </a:solidFill>
                <a:latin typeface="Adobe Fan Heiti Std B" pitchFamily="34" charset="-128"/>
                <a:ea typeface="Adobe Fan Heiti Std B" pitchFamily="34" charset="-128"/>
              </a:rPr>
              <a:t>will be shaken. Then they will see the Son of Man coming in a cloud with power and great glory. Now when these things </a:t>
            </a:r>
            <a:r>
              <a:rPr lang="en-US" sz="1400" b="1" dirty="0" smtClean="0">
                <a:solidFill>
                  <a:schemeClr val="bg1"/>
                </a:solidFill>
                <a:latin typeface="Adobe Fan Heiti Std B" pitchFamily="34" charset="-128"/>
                <a:ea typeface="Adobe Fan Heiti Std B" pitchFamily="34" charset="-128"/>
              </a:rPr>
              <a:t> </a:t>
            </a:r>
            <a:r>
              <a:rPr lang="en-US" sz="1400" b="1" dirty="0">
                <a:solidFill>
                  <a:schemeClr val="bg1"/>
                </a:solidFill>
                <a:latin typeface="Adobe Fan Heiti Std B" pitchFamily="34" charset="-128"/>
                <a:ea typeface="Adobe Fan Heiti Std B" pitchFamily="34" charset="-128"/>
              </a:rPr>
              <a:t>begin to take place, stand up and raise your heads because your redemption is drawing near.”</a:t>
            </a:r>
            <a:endParaRPr lang="en-GB" sz="1400" dirty="0">
              <a:solidFill>
                <a:schemeClr val="bg1"/>
              </a:solidFill>
              <a:latin typeface="Adobe Fan Heiti Std B" pitchFamily="34" charset="-128"/>
              <a:ea typeface="Adobe Fan Heiti Std B" pitchFamily="34" charset="-128"/>
            </a:endParaRPr>
          </a:p>
        </p:txBody>
      </p:sp>
      <p:pic>
        <p:nvPicPr>
          <p:cNvPr id="2051" name="Picture: r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9816" y="1327335"/>
            <a:ext cx="2059162" cy="21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Quote ref 2"/>
          <p:cNvSpPr txBox="1"/>
          <p:nvPr/>
        </p:nvSpPr>
        <p:spPr>
          <a:xfrm>
            <a:off x="4572000" y="915566"/>
            <a:ext cx="4180953" cy="338554"/>
          </a:xfrm>
          <a:prstGeom prst="rect">
            <a:avLst/>
          </a:prstGeom>
          <a:noFill/>
        </p:spPr>
        <p:txBody>
          <a:bodyPr wrap="none" rtlCol="0">
            <a:spAutoFit/>
          </a:bodyPr>
          <a:lstStyle/>
          <a:p>
            <a:r>
              <a:rPr lang="en-US" sz="1600" b="1" i="1" dirty="0">
                <a:solidFill>
                  <a:srgbClr val="FFFF99"/>
                </a:solidFill>
                <a:latin typeface="Adobe Fan Heiti Std B" pitchFamily="34" charset="-128"/>
                <a:ea typeface="Adobe Fan Heiti Std B" pitchFamily="34" charset="-128"/>
              </a:rPr>
              <a:t>St Luke records Jesus</a:t>
            </a:r>
            <a:r>
              <a:rPr lang="en-US" sz="1600" b="1" i="1" spc="-1200" dirty="0">
                <a:solidFill>
                  <a:srgbClr val="FFFF99"/>
                </a:solidFill>
                <a:latin typeface="Adobe Fan Heiti Std B" pitchFamily="34" charset="-128"/>
                <a:ea typeface="Adobe Fan Heiti Std B" pitchFamily="34" charset="-128"/>
              </a:rPr>
              <a:t>’</a:t>
            </a:r>
            <a:r>
              <a:rPr lang="en-US" sz="1600" b="1" i="1" dirty="0">
                <a:solidFill>
                  <a:srgbClr val="FFFF99"/>
                </a:solidFill>
                <a:latin typeface="Adobe Fan Heiti Std B" pitchFamily="34" charset="-128"/>
                <a:ea typeface="Adobe Fan Heiti Std B" pitchFamily="34" charset="-128"/>
              </a:rPr>
              <a:t> words in his gospel</a:t>
            </a:r>
            <a:endParaRPr lang="en-GB" sz="1600" i="1" dirty="0">
              <a:solidFill>
                <a:srgbClr val="FFFF99"/>
              </a:solidFill>
              <a:latin typeface="Adobe Fan Heiti Std B" pitchFamily="34" charset="-128"/>
              <a:ea typeface="Adobe Fan Heiti Std B" pitchFamily="34" charset="-128"/>
            </a:endParaRPr>
          </a:p>
        </p:txBody>
      </p:sp>
      <p:sp>
        <p:nvSpPr>
          <p:cNvPr id="15" name="Bible ref 1"/>
          <p:cNvSpPr txBox="1"/>
          <p:nvPr/>
        </p:nvSpPr>
        <p:spPr>
          <a:xfrm>
            <a:off x="179512" y="4299942"/>
            <a:ext cx="2092239" cy="369332"/>
          </a:xfrm>
          <a:prstGeom prst="rect">
            <a:avLst/>
          </a:prstGeom>
          <a:noFill/>
        </p:spPr>
        <p:txBody>
          <a:bodyPr wrap="none" rtlCol="0">
            <a:spAutoFit/>
          </a:bodyPr>
          <a:lstStyle/>
          <a:p>
            <a:r>
              <a:rPr lang="en-NZ" b="1" i="1" dirty="0">
                <a:solidFill>
                  <a:schemeClr val="bg1"/>
                </a:solidFill>
                <a:latin typeface="Adobe Fan Heiti Std B" pitchFamily="34" charset="-128"/>
                <a:ea typeface="Adobe Fan Heiti Std B" pitchFamily="34" charset="-128"/>
              </a:rPr>
              <a:t>Matthew </a:t>
            </a:r>
            <a:r>
              <a:rPr lang="en-NZ" b="1" i="1" dirty="0" smtClean="0">
                <a:solidFill>
                  <a:schemeClr val="bg1"/>
                </a:solidFill>
                <a:latin typeface="Adobe Fan Heiti Std B" pitchFamily="34" charset="-128"/>
                <a:ea typeface="Adobe Fan Heiti Std B" pitchFamily="34" charset="-128"/>
              </a:rPr>
              <a:t>24:29-31</a:t>
            </a:r>
            <a:endParaRPr lang="en-GB" sz="1600" b="1" i="1" dirty="0">
              <a:solidFill>
                <a:schemeClr val="bg1"/>
              </a:solidFill>
              <a:latin typeface="Adobe Fan Heiti Std B" pitchFamily="34" charset="-128"/>
              <a:ea typeface="Adobe Fan Heiti Std B" pitchFamily="34" charset="-128"/>
            </a:endParaRPr>
          </a:p>
        </p:txBody>
      </p:sp>
      <p:sp>
        <p:nvSpPr>
          <p:cNvPr id="12" name="Quote 1"/>
          <p:cNvSpPr txBox="1"/>
          <p:nvPr/>
        </p:nvSpPr>
        <p:spPr>
          <a:xfrm>
            <a:off x="64071" y="1186623"/>
            <a:ext cx="4516809" cy="3108543"/>
          </a:xfrm>
          <a:prstGeom prst="rect">
            <a:avLst/>
          </a:prstGeom>
          <a:noFill/>
        </p:spPr>
        <p:txBody>
          <a:bodyPr wrap="square" rtlCol="0">
            <a:spAutoFit/>
          </a:bodyPr>
          <a:lstStyle/>
          <a:p>
            <a:pPr>
              <a:tabLst>
                <a:tab pos="1971675" algn="l"/>
              </a:tabLst>
            </a:pPr>
            <a:r>
              <a:rPr lang="en-NZ" sz="1400" b="1" dirty="0" smtClean="0">
                <a:solidFill>
                  <a:schemeClr val="bg1"/>
                </a:solidFill>
                <a:latin typeface="Adobe Fan Heiti Std B" pitchFamily="34" charset="-128"/>
                <a:ea typeface="Adobe Fan Heiti Std B" pitchFamily="34" charset="-128"/>
              </a:rPr>
              <a:t>	“</a:t>
            </a:r>
            <a:r>
              <a:rPr lang="en-NZ" sz="1400" dirty="0" smtClean="0">
                <a:solidFill>
                  <a:schemeClr val="bg1"/>
                </a:solidFill>
                <a:latin typeface="Adobe Fan Heiti Std B" pitchFamily="34" charset="-128"/>
                <a:ea typeface="Adobe Fan Heiti Std B" pitchFamily="34" charset="-128"/>
              </a:rPr>
              <a:t>The sun will be darkened 	and the moon will not give 	its light; the stars will fall 	from heaven and the power 	of heaven will be shaken. 	Then the sign of the Son of 	Man will appear In heaven 	and the tribes of the earth 	will mourn and they will see 	the Son of Man coming in 	the clouds of heaven with 	power and great glory. And he will send out his angels with a loud trumpet call and they will gather his elect from the four winds.”</a:t>
            </a:r>
            <a:endParaRPr lang="en-GB" sz="1400" dirty="0">
              <a:solidFill>
                <a:schemeClr val="bg1"/>
              </a:solidFill>
              <a:latin typeface="Adobe Fan Heiti Std B" pitchFamily="34" charset="-128"/>
              <a:ea typeface="Adobe Fan Heiti Std B" pitchFamily="34" charset="-128"/>
            </a:endParaRPr>
          </a:p>
        </p:txBody>
      </p:sp>
      <p:pic>
        <p:nvPicPr>
          <p:cNvPr id="2050" name="Picture: lef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846" y="1299438"/>
            <a:ext cx="1872209" cy="244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Quote ref 1"/>
          <p:cNvSpPr txBox="1"/>
          <p:nvPr/>
        </p:nvSpPr>
        <p:spPr>
          <a:xfrm>
            <a:off x="64071" y="915566"/>
            <a:ext cx="4570482" cy="338554"/>
          </a:xfrm>
          <a:prstGeom prst="rect">
            <a:avLst/>
          </a:prstGeom>
          <a:noFill/>
        </p:spPr>
        <p:txBody>
          <a:bodyPr wrap="none" rtlCol="0">
            <a:spAutoFit/>
          </a:bodyPr>
          <a:lstStyle/>
          <a:p>
            <a:r>
              <a:rPr lang="en-NZ" sz="1600" b="1" i="1" dirty="0">
                <a:solidFill>
                  <a:srgbClr val="FFFF99"/>
                </a:solidFill>
                <a:latin typeface="Adobe Fan Heiti Std B" pitchFamily="34" charset="-128"/>
                <a:ea typeface="Adobe Fan Heiti Std B" pitchFamily="34" charset="-128"/>
              </a:rPr>
              <a:t>St Matthew records Jesus</a:t>
            </a:r>
            <a:r>
              <a:rPr lang="en-NZ" sz="1600" b="1" i="1" spc="-1200" dirty="0">
                <a:solidFill>
                  <a:srgbClr val="FFFF99"/>
                </a:solidFill>
                <a:latin typeface="Adobe Fan Heiti Std B" pitchFamily="34" charset="-128"/>
                <a:ea typeface="Adobe Fan Heiti Std B" pitchFamily="34" charset="-128"/>
              </a:rPr>
              <a:t>’</a:t>
            </a:r>
            <a:r>
              <a:rPr lang="en-NZ" sz="1600" b="1" i="1" dirty="0">
                <a:solidFill>
                  <a:srgbClr val="FFFF99"/>
                </a:solidFill>
                <a:latin typeface="Adobe Fan Heiti Std B" pitchFamily="34" charset="-128"/>
                <a:ea typeface="Adobe Fan Heiti Std B" pitchFamily="34" charset="-128"/>
              </a:rPr>
              <a:t> words in his </a:t>
            </a:r>
            <a:r>
              <a:rPr lang="en-NZ" sz="1600" b="1" i="1" dirty="0" smtClean="0">
                <a:solidFill>
                  <a:srgbClr val="FFFF99"/>
                </a:solidFill>
                <a:latin typeface="Adobe Fan Heiti Std B" pitchFamily="34" charset="-128"/>
                <a:ea typeface="Adobe Fan Heiti Std B" pitchFamily="34" charset="-128"/>
              </a:rPr>
              <a:t>gospel</a:t>
            </a:r>
            <a:endParaRPr lang="en-GB" sz="1600" i="1" dirty="0">
              <a:solidFill>
                <a:srgbClr val="FFFF99"/>
              </a:solidFill>
              <a:latin typeface="Adobe Fan Heiti Std B" pitchFamily="34" charset="-128"/>
              <a:ea typeface="Adobe Fan Heiti Std B" pitchFamily="34" charset="-128"/>
            </a:endParaRPr>
          </a:p>
        </p:txBody>
      </p:sp>
      <p:sp>
        <p:nvSpPr>
          <p:cNvPr id="4" name="Title"/>
          <p:cNvSpPr txBox="1">
            <a:spLocks/>
          </p:cNvSpPr>
          <p:nvPr/>
        </p:nvSpPr>
        <p:spPr>
          <a:xfrm>
            <a:off x="0" y="-1"/>
            <a:ext cx="9144000" cy="9155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latin typeface="Adobe Heiti Std R" pitchFamily="34" charset="-128"/>
                <a:ea typeface="Adobe Heiti Std R" pitchFamily="34" charset="-128"/>
              </a:rPr>
              <a:t>How the New Testament writers </a:t>
            </a:r>
            <a:r>
              <a:rPr lang="en-US" sz="2800" dirty="0" smtClean="0">
                <a:solidFill>
                  <a:schemeClr val="bg1"/>
                </a:solidFill>
                <a:latin typeface="Adobe Heiti Std R" pitchFamily="34" charset="-128"/>
                <a:ea typeface="Adobe Heiti Std R" pitchFamily="34" charset="-128"/>
              </a:rPr>
              <a:t>describe</a:t>
            </a:r>
            <a:br>
              <a:rPr lang="en-US" sz="2800" dirty="0" smtClean="0">
                <a:solidFill>
                  <a:schemeClr val="bg1"/>
                </a:solidFill>
                <a:latin typeface="Adobe Heiti Std R" pitchFamily="34" charset="-128"/>
                <a:ea typeface="Adobe Heiti Std R" pitchFamily="34" charset="-128"/>
              </a:rPr>
            </a:br>
            <a:r>
              <a:rPr lang="en-US" sz="2800" dirty="0" smtClean="0">
                <a:solidFill>
                  <a:schemeClr val="bg1"/>
                </a:solidFill>
                <a:latin typeface="Adobe Heiti Std R" pitchFamily="34" charset="-128"/>
                <a:ea typeface="Adobe Heiti Std R" pitchFamily="34" charset="-128"/>
              </a:rPr>
              <a:t>Christ</a:t>
            </a:r>
            <a:r>
              <a:rPr lang="en-US" sz="2800" spc="-2000" dirty="0" smtClean="0">
                <a:solidFill>
                  <a:schemeClr val="bg1"/>
                </a:solidFill>
                <a:latin typeface="Adobe Heiti Std R" pitchFamily="34" charset="-128"/>
                <a:ea typeface="Adobe Heiti Std R" pitchFamily="34" charset="-128"/>
              </a:rPr>
              <a:t>’</a:t>
            </a:r>
            <a:r>
              <a:rPr lang="en-US" sz="2800" dirty="0" smtClean="0">
                <a:solidFill>
                  <a:schemeClr val="bg1"/>
                </a:solidFill>
                <a:latin typeface="Adobe Heiti Std R" pitchFamily="34" charset="-128"/>
                <a:ea typeface="Adobe Heiti Std R" pitchFamily="34" charset="-128"/>
              </a:rPr>
              <a:t>s </a:t>
            </a:r>
            <a:r>
              <a:rPr lang="en-US" sz="2800" dirty="0">
                <a:solidFill>
                  <a:schemeClr val="bg1"/>
                </a:solidFill>
                <a:latin typeface="Adobe Heiti Std R" pitchFamily="34" charset="-128"/>
                <a:ea typeface="Adobe Heiti Std R" pitchFamily="34" charset="-128"/>
              </a:rPr>
              <a:t>Second Coming </a:t>
            </a:r>
            <a:endParaRPr lang="en-GB" sz="2800" dirty="0">
              <a:solidFill>
                <a:schemeClr val="bg1"/>
              </a:solidFill>
              <a:latin typeface="Adobe Heiti Std R" pitchFamily="34" charset="-128"/>
              <a:ea typeface="Adobe Heiti Std R" pitchFamily="34" charset="-128"/>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S-06A</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Tool instructions"/>
          <p:cNvSpPr txBox="1"/>
          <p:nvPr/>
        </p:nvSpPr>
        <p:spPr>
          <a:xfrm>
            <a:off x="3616483" y="4912668"/>
            <a:ext cx="1911101" cy="2308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images to reveal text</a:t>
            </a:r>
            <a:endParaRPr lang="en-GB" sz="900" dirty="0">
              <a:solidFill>
                <a:schemeClr val="bg1"/>
              </a:solidFill>
              <a:latin typeface="Adobe Heiti Std R" pitchFamily="34" charset="-128"/>
              <a:ea typeface="Adobe Heiti Std R" pitchFamily="34" charset="-128"/>
              <a:cs typeface="Arial" pitchFamily="34" charset="0"/>
            </a:endParaRPr>
          </a:p>
        </p:txBody>
      </p:sp>
    </p:spTree>
    <p:extLst>
      <p:ext uri="{BB962C8B-B14F-4D97-AF65-F5344CB8AC3E}">
        <p14:creationId xmlns:p14="http://schemas.microsoft.com/office/powerpoint/2010/main" val="1109649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50"/>
                    </p:tgtEl>
                  </p:cond>
                </p:stCondLst>
                <p:endSync evt="end" delay="0">
                  <p:rtn val="all"/>
                </p:endSync>
                <p:childTnLst>
                  <p:par>
                    <p:cTn id="19" fill="hold">
                      <p:stCondLst>
                        <p:cond delay="0"/>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1000"/>
                                        <p:tgtEl>
                                          <p:spTgt spid="1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nextCondLst>
                <p:cond evt="onClick" delay="0">
                  <p:tgtEl>
                    <p:spTgt spid="2050"/>
                  </p:tgtEl>
                </p:cond>
              </p:nextCondLst>
            </p:seq>
            <p:seq concurrent="1" nextAc="seek">
              <p:cTn id="28" restart="whenNotActive" fill="hold" evtFilter="cancelBubble" nodeType="interactiveSeq">
                <p:stCondLst>
                  <p:cond evt="onClick" delay="0">
                    <p:tgtEl>
                      <p:spTgt spid="2051"/>
                    </p:tgtEl>
                  </p:cond>
                </p:stCondLst>
                <p:endSync evt="end" delay="0">
                  <p:rtn val="all"/>
                </p:endSync>
                <p:childTnLst>
                  <p:par>
                    <p:cTn id="29" fill="hold">
                      <p:stCondLst>
                        <p:cond delay="0"/>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1000"/>
                                        <p:tgtEl>
                                          <p:spTgt spid="19"/>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nextCondLst>
                <p:cond evt="onClick" delay="0">
                  <p:tgtEl>
                    <p:spTgt spid="2051"/>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2" nodeType="clickEffect">
                                  <p:stCondLst>
                                    <p:cond delay="0"/>
                                  </p:stCondLst>
                                  <p:childTnLst>
                                    <p:set>
                                      <p:cBhvr>
                                        <p:cTn id="53" dur="1" fill="hold">
                                          <p:stCondLst>
                                            <p:cond delay="0"/>
                                          </p:stCondLst>
                                        </p:cTn>
                                        <p:tgtEl>
                                          <p:spTgt spid="12"/>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15"/>
                                        </p:tgtEl>
                                        <p:attrNameLst>
                                          <p:attrName>style.visibility</p:attrName>
                                        </p:attrNameLst>
                                      </p:cBhvr>
                                      <p:to>
                                        <p:strVal val="hidden"/>
                                      </p:to>
                                    </p:set>
                                  </p:childTnLst>
                                </p:cTn>
                              </p:par>
                              <p:par>
                                <p:cTn id="56" presetID="1" presetClass="exit" presetSubtype="0" fill="hold" grpId="2" nodeType="withEffect">
                                  <p:stCondLst>
                                    <p:cond delay="0"/>
                                  </p:stCondLst>
                                  <p:childTnLst>
                                    <p:set>
                                      <p:cBhvr>
                                        <p:cTn id="57" dur="1" fill="hold">
                                          <p:stCondLst>
                                            <p:cond delay="0"/>
                                          </p:stCondLst>
                                        </p:cTn>
                                        <p:tgtEl>
                                          <p:spTgt spid="19"/>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0" grpId="0"/>
      <p:bldP spid="20" grpId="1"/>
      <p:bldP spid="20" grpId="2"/>
      <p:bldP spid="19" grpId="0"/>
      <p:bldP spid="19" grpId="1"/>
      <p:bldP spid="19" grpId="2"/>
      <p:bldP spid="18" grpId="0"/>
      <p:bldP spid="15" grpId="0"/>
      <p:bldP spid="15" grpId="1"/>
      <p:bldP spid="15" grpId="2"/>
      <p:bldP spid="12" grpId="0"/>
      <p:bldP spid="12" grpId="1"/>
      <p:bldP spid="12" grpId="2"/>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tement"/>
          <p:cNvSpPr txBox="1"/>
          <p:nvPr/>
        </p:nvSpPr>
        <p:spPr>
          <a:xfrm>
            <a:off x="851559" y="3817729"/>
            <a:ext cx="7608873" cy="938719"/>
          </a:xfrm>
          <a:prstGeom prst="rect">
            <a:avLst/>
          </a:prstGeom>
          <a:noFill/>
        </p:spPr>
        <p:txBody>
          <a:bodyPr wrap="square" rtlCol="0">
            <a:spAutoFit/>
          </a:bodyPr>
          <a:lstStyle/>
          <a:p>
            <a:pPr>
              <a:spcAft>
                <a:spcPts val="600"/>
              </a:spcAft>
            </a:pPr>
            <a:r>
              <a:rPr lang="en-US" b="1" i="1" dirty="0">
                <a:solidFill>
                  <a:srgbClr val="FFFF99"/>
                </a:solidFill>
                <a:latin typeface="Adobe Fan Heiti Std B" pitchFamily="34" charset="-128"/>
                <a:ea typeface="Adobe Fan Heiti Std B" pitchFamily="34" charset="-128"/>
              </a:rPr>
              <a:t>Think about this statement </a:t>
            </a:r>
            <a:endParaRPr lang="en-US" dirty="0">
              <a:solidFill>
                <a:schemeClr val="bg1"/>
              </a:solidFill>
              <a:latin typeface="Adobe Fan Heiti Std B" pitchFamily="34" charset="-128"/>
              <a:ea typeface="Adobe Fan Heiti Std B" pitchFamily="34" charset="-128"/>
            </a:endParaRPr>
          </a:p>
          <a:p>
            <a:pPr>
              <a:spcAft>
                <a:spcPts val="600"/>
              </a:spcAft>
            </a:pPr>
            <a:r>
              <a:rPr lang="en-US" sz="1600" dirty="0">
                <a:solidFill>
                  <a:schemeClr val="bg1"/>
                </a:solidFill>
                <a:latin typeface="Adobe Fan Heiti Std B" pitchFamily="34" charset="-128"/>
                <a:ea typeface="Adobe Fan Heiti Std B" pitchFamily="34" charset="-128"/>
              </a:rPr>
              <a:t>When Christ returns it will not be an isolated event, it will not be a secret </a:t>
            </a:r>
            <a:r>
              <a:rPr lang="en-US" sz="1600" dirty="0" smtClean="0">
                <a:solidFill>
                  <a:schemeClr val="bg1"/>
                </a:solidFill>
                <a:latin typeface="Adobe Fan Heiti Std B" pitchFamily="34" charset="-128"/>
                <a:ea typeface="Adobe Fan Heiti Std B" pitchFamily="34" charset="-128"/>
              </a:rPr>
              <a:t>event,</a:t>
            </a:r>
            <a:br>
              <a:rPr lang="en-US" sz="1600" dirty="0" smtClean="0">
                <a:solidFill>
                  <a:schemeClr val="bg1"/>
                </a:solidFill>
                <a:latin typeface="Adobe Fan Heiti Std B" pitchFamily="34" charset="-128"/>
                <a:ea typeface="Adobe Fan Heiti Std B" pitchFamily="34" charset="-128"/>
              </a:rPr>
            </a:br>
            <a:r>
              <a:rPr lang="en-US" sz="1600" dirty="0" smtClean="0">
                <a:solidFill>
                  <a:schemeClr val="bg1"/>
                </a:solidFill>
                <a:latin typeface="Adobe Fan Heiti Std B" pitchFamily="34" charset="-128"/>
                <a:ea typeface="Adobe Fan Heiti Std B" pitchFamily="34" charset="-128"/>
              </a:rPr>
              <a:t>but </a:t>
            </a:r>
            <a:r>
              <a:rPr lang="en-US" sz="1600" dirty="0">
                <a:solidFill>
                  <a:schemeClr val="bg1"/>
                </a:solidFill>
                <a:latin typeface="Adobe Fan Heiti Std B" pitchFamily="34" charset="-128"/>
                <a:ea typeface="Adobe Fan Heiti Std B" pitchFamily="34" charset="-128"/>
              </a:rPr>
              <a:t>instead, it will be a loud and public event</a:t>
            </a:r>
            <a:r>
              <a:rPr lang="en-US" sz="1600" dirty="0" smtClean="0">
                <a:solidFill>
                  <a:schemeClr val="bg1"/>
                </a:solidFill>
                <a:latin typeface="Adobe Fan Heiti Std B" pitchFamily="34" charset="-128"/>
                <a:ea typeface="Adobe Fan Heiti Std B" pitchFamily="34" charset="-128"/>
              </a:rPr>
              <a:t>.</a:t>
            </a:r>
            <a:endParaRPr lang="en-GB" sz="1600" dirty="0">
              <a:solidFill>
                <a:schemeClr val="bg1"/>
              </a:solidFill>
              <a:latin typeface="Adobe Fan Heiti Std B" pitchFamily="34" charset="-128"/>
              <a:ea typeface="Adobe Fan Heiti Std B" pitchFamily="34" charset="-128"/>
            </a:endParaRPr>
          </a:p>
        </p:txBody>
      </p:sp>
      <p:sp>
        <p:nvSpPr>
          <p:cNvPr id="20" name="Bible ref 2"/>
          <p:cNvSpPr txBox="1"/>
          <p:nvPr/>
        </p:nvSpPr>
        <p:spPr>
          <a:xfrm>
            <a:off x="6909720" y="3435846"/>
            <a:ext cx="1127232" cy="369332"/>
          </a:xfrm>
          <a:prstGeom prst="rect">
            <a:avLst/>
          </a:prstGeom>
          <a:noFill/>
        </p:spPr>
        <p:txBody>
          <a:bodyPr wrap="none" rtlCol="0">
            <a:spAutoFit/>
          </a:bodyPr>
          <a:lstStyle/>
          <a:p>
            <a:r>
              <a:rPr lang="en-NZ" b="1" i="1" dirty="0">
                <a:solidFill>
                  <a:schemeClr val="bg1"/>
                </a:solidFill>
                <a:latin typeface="Adobe Fan Heiti Std B" pitchFamily="34" charset="-128"/>
                <a:ea typeface="Adobe Fan Heiti Std B" pitchFamily="34" charset="-128"/>
              </a:rPr>
              <a:t>Acts 1:11</a:t>
            </a:r>
            <a:endParaRPr lang="en-GB" sz="1600" b="1" i="1" dirty="0">
              <a:solidFill>
                <a:schemeClr val="bg1"/>
              </a:solidFill>
              <a:latin typeface="Adobe Fan Heiti Std B" pitchFamily="34" charset="-128"/>
              <a:ea typeface="Adobe Fan Heiti Std B" pitchFamily="34" charset="-128"/>
            </a:endParaRPr>
          </a:p>
        </p:txBody>
      </p:sp>
      <p:pic>
        <p:nvPicPr>
          <p:cNvPr id="3075" name="Picture: righ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45" t="1332" r="1512"/>
          <a:stretch/>
        </p:blipFill>
        <p:spPr bwMode="auto">
          <a:xfrm>
            <a:off x="4435381" y="1489147"/>
            <a:ext cx="2227095" cy="2306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Quote 2"/>
          <p:cNvSpPr txBox="1"/>
          <p:nvPr/>
        </p:nvSpPr>
        <p:spPr>
          <a:xfrm>
            <a:off x="4569902" y="1474207"/>
            <a:ext cx="4421218" cy="2031325"/>
          </a:xfrm>
          <a:prstGeom prst="rect">
            <a:avLst/>
          </a:prstGeom>
          <a:noFill/>
        </p:spPr>
        <p:txBody>
          <a:bodyPr wrap="square" rtlCol="0">
            <a:spAutoFit/>
          </a:bodyPr>
          <a:lstStyle/>
          <a:p>
            <a:pPr>
              <a:tabLst>
                <a:tab pos="2152650" algn="l"/>
              </a:tabLst>
            </a:pPr>
            <a:r>
              <a:rPr lang="en-NZ" sz="1400" b="1" dirty="0" smtClean="0">
                <a:solidFill>
                  <a:schemeClr val="bg1"/>
                </a:solidFill>
                <a:latin typeface="Adobe Fan Heiti Std B" pitchFamily="34" charset="-128"/>
                <a:ea typeface="Adobe Fan Heiti Std B" pitchFamily="34" charset="-128"/>
              </a:rPr>
              <a:t>	</a:t>
            </a:r>
            <a:r>
              <a:rPr lang="en-US" sz="1400" b="1" dirty="0" smtClean="0">
                <a:solidFill>
                  <a:schemeClr val="bg1"/>
                </a:solidFill>
                <a:latin typeface="Adobe Fan Heiti Std B" pitchFamily="34" charset="-128"/>
                <a:ea typeface="Adobe Fan Heiti Std B" pitchFamily="34" charset="-128"/>
              </a:rPr>
              <a:t>They said, “Men </a:t>
            </a:r>
            <a:r>
              <a:rPr lang="en-US" sz="1400" b="1" dirty="0">
                <a:solidFill>
                  <a:schemeClr val="bg1"/>
                </a:solidFill>
                <a:latin typeface="Adobe Fan Heiti Std B" pitchFamily="34" charset="-128"/>
                <a:ea typeface="Adobe Fan Heiti Std B" pitchFamily="34" charset="-128"/>
              </a:rPr>
              <a:t>of </a:t>
            </a:r>
            <a:r>
              <a:rPr lang="en-US" sz="1400" b="1" dirty="0" smtClean="0">
                <a:solidFill>
                  <a:schemeClr val="bg1"/>
                </a:solidFill>
                <a:latin typeface="Adobe Fan Heiti Std B" pitchFamily="34" charset="-128"/>
                <a:ea typeface="Adobe Fan Heiti Std B" pitchFamily="34" charset="-128"/>
              </a:rPr>
              <a:t> 	Galilee</a:t>
            </a:r>
            <a:r>
              <a:rPr lang="en-US" sz="1400" b="1" dirty="0">
                <a:solidFill>
                  <a:schemeClr val="bg1"/>
                </a:solidFill>
                <a:latin typeface="Adobe Fan Heiti Std B" pitchFamily="34" charset="-128"/>
                <a:ea typeface="Adobe Fan Heiti Std B" pitchFamily="34" charset="-128"/>
              </a:rPr>
              <a:t>, why do you stand </a:t>
            </a:r>
            <a:r>
              <a:rPr lang="en-US" sz="1400" b="1" dirty="0" smtClean="0">
                <a:solidFill>
                  <a:schemeClr val="bg1"/>
                </a:solidFill>
                <a:latin typeface="Adobe Fan Heiti Std B" pitchFamily="34" charset="-128"/>
                <a:ea typeface="Adobe Fan Heiti Std B" pitchFamily="34" charset="-128"/>
              </a:rPr>
              <a:t>	looking </a:t>
            </a:r>
            <a:r>
              <a:rPr lang="en-US" sz="1400" b="1" dirty="0">
                <a:solidFill>
                  <a:schemeClr val="bg1"/>
                </a:solidFill>
                <a:latin typeface="Adobe Fan Heiti Std B" pitchFamily="34" charset="-128"/>
                <a:ea typeface="Adobe Fan Heiti Std B" pitchFamily="34" charset="-128"/>
              </a:rPr>
              <a:t>up toward </a:t>
            </a:r>
            <a:r>
              <a:rPr lang="en-US" sz="1400" b="1" dirty="0" smtClean="0">
                <a:solidFill>
                  <a:schemeClr val="bg1"/>
                </a:solidFill>
                <a:latin typeface="Adobe Fan Heiti Std B" pitchFamily="34" charset="-128"/>
                <a:ea typeface="Adobe Fan Heiti Std B" pitchFamily="34" charset="-128"/>
              </a:rPr>
              <a:t>	heaven</a:t>
            </a:r>
            <a:r>
              <a:rPr lang="en-US" sz="1400" b="1" dirty="0">
                <a:solidFill>
                  <a:schemeClr val="bg1"/>
                </a:solidFill>
                <a:latin typeface="Adobe Fan Heiti Std B" pitchFamily="34" charset="-128"/>
                <a:ea typeface="Adobe Fan Heiti Std B" pitchFamily="34" charset="-128"/>
              </a:rPr>
              <a:t>?  This </a:t>
            </a:r>
            <a:r>
              <a:rPr lang="en-US" sz="1400" b="1" dirty="0" smtClean="0">
                <a:solidFill>
                  <a:schemeClr val="bg1"/>
                </a:solidFill>
                <a:latin typeface="Adobe Fan Heiti Std B" pitchFamily="34" charset="-128"/>
                <a:ea typeface="Adobe Fan Heiti Std B" pitchFamily="34" charset="-128"/>
              </a:rPr>
              <a:t>Jesus, </a:t>
            </a:r>
            <a:r>
              <a:rPr lang="en-US" sz="1400" b="1" dirty="0">
                <a:solidFill>
                  <a:schemeClr val="bg1"/>
                </a:solidFill>
                <a:latin typeface="Adobe Fan Heiti Std B" pitchFamily="34" charset="-128"/>
                <a:ea typeface="Adobe Fan Heiti Std B" pitchFamily="34" charset="-128"/>
              </a:rPr>
              <a:t>who </a:t>
            </a:r>
            <a:r>
              <a:rPr lang="en-US" sz="1400" b="1" dirty="0" smtClean="0">
                <a:solidFill>
                  <a:schemeClr val="bg1"/>
                </a:solidFill>
                <a:latin typeface="Adobe Fan Heiti Std B" pitchFamily="34" charset="-128"/>
                <a:ea typeface="Adobe Fan Heiti Std B" pitchFamily="34" charset="-128"/>
              </a:rPr>
              <a:t>	has </a:t>
            </a:r>
            <a:r>
              <a:rPr lang="en-US" sz="1400" b="1" dirty="0">
                <a:solidFill>
                  <a:schemeClr val="bg1"/>
                </a:solidFill>
                <a:latin typeface="Adobe Fan Heiti Std B" pitchFamily="34" charset="-128"/>
                <a:ea typeface="Adobe Fan Heiti Std B" pitchFamily="34" charset="-128"/>
              </a:rPr>
              <a:t>been taken up from </a:t>
            </a:r>
            <a:r>
              <a:rPr lang="en-US" sz="1400" b="1" dirty="0" smtClean="0">
                <a:solidFill>
                  <a:schemeClr val="bg1"/>
                </a:solidFill>
                <a:latin typeface="Adobe Fan Heiti Std B" pitchFamily="34" charset="-128"/>
                <a:ea typeface="Adobe Fan Heiti Std B" pitchFamily="34" charset="-128"/>
              </a:rPr>
              <a:t>	you </a:t>
            </a:r>
            <a:r>
              <a:rPr lang="en-US" sz="1400" b="1" dirty="0">
                <a:solidFill>
                  <a:schemeClr val="bg1"/>
                </a:solidFill>
                <a:latin typeface="Adobe Fan Heiti Std B" pitchFamily="34" charset="-128"/>
                <a:ea typeface="Adobe Fan Heiti Std B" pitchFamily="34" charset="-128"/>
              </a:rPr>
              <a:t>into heaven, will </a:t>
            </a:r>
            <a:r>
              <a:rPr lang="en-US" sz="1400" b="1" dirty="0" smtClean="0">
                <a:solidFill>
                  <a:schemeClr val="bg1"/>
                </a:solidFill>
                <a:latin typeface="Adobe Fan Heiti Std B" pitchFamily="34" charset="-128"/>
                <a:ea typeface="Adobe Fan Heiti Std B" pitchFamily="34" charset="-128"/>
              </a:rPr>
              <a:t>	come </a:t>
            </a:r>
            <a:r>
              <a:rPr lang="en-US" sz="1400" b="1" dirty="0">
                <a:solidFill>
                  <a:schemeClr val="bg1"/>
                </a:solidFill>
                <a:latin typeface="Adobe Fan Heiti Std B" pitchFamily="34" charset="-128"/>
                <a:ea typeface="Adobe Fan Heiti Std B" pitchFamily="34" charset="-128"/>
              </a:rPr>
              <a:t>in the same way as </a:t>
            </a:r>
            <a:r>
              <a:rPr lang="en-US" sz="1400" b="1" dirty="0" smtClean="0">
                <a:solidFill>
                  <a:schemeClr val="bg1"/>
                </a:solidFill>
                <a:latin typeface="Adobe Fan Heiti Std B" pitchFamily="34" charset="-128"/>
                <a:ea typeface="Adobe Fan Heiti Std B" pitchFamily="34" charset="-128"/>
              </a:rPr>
              <a:t>	you </a:t>
            </a:r>
            <a:r>
              <a:rPr lang="en-US" sz="1400" b="1" dirty="0">
                <a:solidFill>
                  <a:schemeClr val="bg1"/>
                </a:solidFill>
                <a:latin typeface="Adobe Fan Heiti Std B" pitchFamily="34" charset="-128"/>
                <a:ea typeface="Adobe Fan Heiti Std B" pitchFamily="34" charset="-128"/>
              </a:rPr>
              <a:t>saw him go into </a:t>
            </a:r>
            <a:r>
              <a:rPr lang="en-US" sz="1400" b="1" dirty="0" smtClean="0">
                <a:solidFill>
                  <a:schemeClr val="bg1"/>
                </a:solidFill>
                <a:latin typeface="Adobe Fan Heiti Std B" pitchFamily="34" charset="-128"/>
                <a:ea typeface="Adobe Fan Heiti Std B" pitchFamily="34" charset="-128"/>
              </a:rPr>
              <a:t>	heaven</a:t>
            </a:r>
            <a:r>
              <a:rPr lang="en-US" sz="1400" b="1" dirty="0">
                <a:solidFill>
                  <a:schemeClr val="bg1"/>
                </a:solidFill>
                <a:latin typeface="Adobe Fan Heiti Std B" pitchFamily="34" charset="-128"/>
                <a:ea typeface="Adobe Fan Heiti Std B" pitchFamily="34" charset="-128"/>
              </a:rPr>
              <a:t>.”</a:t>
            </a:r>
            <a:endParaRPr lang="en-GB" sz="1400" dirty="0">
              <a:solidFill>
                <a:schemeClr val="bg1"/>
              </a:solidFill>
              <a:latin typeface="Adobe Fan Heiti Std B" pitchFamily="34" charset="-128"/>
              <a:ea typeface="Adobe Fan Heiti Std B" pitchFamily="34" charset="-128"/>
            </a:endParaRPr>
          </a:p>
        </p:txBody>
      </p:sp>
      <p:sp>
        <p:nvSpPr>
          <p:cNvPr id="18" name="Quote ref 2"/>
          <p:cNvSpPr txBox="1"/>
          <p:nvPr/>
        </p:nvSpPr>
        <p:spPr>
          <a:xfrm>
            <a:off x="4355976" y="915566"/>
            <a:ext cx="3379451" cy="584775"/>
          </a:xfrm>
          <a:prstGeom prst="rect">
            <a:avLst/>
          </a:prstGeom>
          <a:noFill/>
        </p:spPr>
        <p:txBody>
          <a:bodyPr wrap="none" rtlCol="0">
            <a:spAutoFit/>
          </a:bodyPr>
          <a:lstStyle/>
          <a:p>
            <a:r>
              <a:rPr lang="en-US" sz="1600" b="1" i="1" dirty="0">
                <a:solidFill>
                  <a:srgbClr val="FFFF99"/>
                </a:solidFill>
                <a:latin typeface="Adobe Fan Heiti Std B" pitchFamily="34" charset="-128"/>
                <a:ea typeface="Adobe Fan Heiti Std B" pitchFamily="34" charset="-128"/>
              </a:rPr>
              <a:t>St Luke writes in Acts at the end </a:t>
            </a:r>
            <a:r>
              <a:rPr lang="en-US" sz="1600" b="1" i="1" dirty="0" smtClean="0">
                <a:solidFill>
                  <a:srgbClr val="FFFF99"/>
                </a:solidFill>
                <a:latin typeface="Adobe Fan Heiti Std B" pitchFamily="34" charset="-128"/>
                <a:ea typeface="Adobe Fan Heiti Std B" pitchFamily="34" charset="-128"/>
              </a:rPr>
              <a:t>of</a:t>
            </a:r>
            <a:br>
              <a:rPr lang="en-US" sz="1600" b="1" i="1" dirty="0" smtClean="0">
                <a:solidFill>
                  <a:srgbClr val="FFFF99"/>
                </a:solidFill>
                <a:latin typeface="Adobe Fan Heiti Std B" pitchFamily="34" charset="-128"/>
                <a:ea typeface="Adobe Fan Heiti Std B" pitchFamily="34" charset="-128"/>
              </a:rPr>
            </a:br>
            <a:r>
              <a:rPr lang="en-US" sz="1600" b="1" i="1" dirty="0" smtClean="0">
                <a:solidFill>
                  <a:srgbClr val="FFFF99"/>
                </a:solidFill>
                <a:latin typeface="Adobe Fan Heiti Std B" pitchFamily="34" charset="-128"/>
                <a:ea typeface="Adobe Fan Heiti Std B" pitchFamily="34" charset="-128"/>
              </a:rPr>
              <a:t>the </a:t>
            </a:r>
            <a:r>
              <a:rPr lang="en-US" sz="1600" b="1" i="1" dirty="0">
                <a:solidFill>
                  <a:srgbClr val="FFFF99"/>
                </a:solidFill>
                <a:latin typeface="Adobe Fan Heiti Std B" pitchFamily="34" charset="-128"/>
                <a:ea typeface="Adobe Fan Heiti Std B" pitchFamily="34" charset="-128"/>
              </a:rPr>
              <a:t>story of the Ascension</a:t>
            </a:r>
            <a:endParaRPr lang="en-GB" sz="1600" i="1" dirty="0">
              <a:solidFill>
                <a:srgbClr val="FFFF99"/>
              </a:solidFill>
              <a:latin typeface="Adobe Fan Heiti Std B" pitchFamily="34" charset="-128"/>
              <a:ea typeface="Adobe Fan Heiti Std B" pitchFamily="34" charset="-128"/>
            </a:endParaRPr>
          </a:p>
        </p:txBody>
      </p:sp>
      <p:sp>
        <p:nvSpPr>
          <p:cNvPr id="15" name="Bible ref 1"/>
          <p:cNvSpPr txBox="1"/>
          <p:nvPr/>
        </p:nvSpPr>
        <p:spPr>
          <a:xfrm>
            <a:off x="2243005" y="3337699"/>
            <a:ext cx="1667444" cy="369332"/>
          </a:xfrm>
          <a:prstGeom prst="rect">
            <a:avLst/>
          </a:prstGeom>
          <a:noFill/>
        </p:spPr>
        <p:txBody>
          <a:bodyPr wrap="none" rtlCol="0">
            <a:spAutoFit/>
          </a:bodyPr>
          <a:lstStyle/>
          <a:p>
            <a:r>
              <a:rPr lang="en-NZ" b="1" i="1" dirty="0">
                <a:solidFill>
                  <a:schemeClr val="bg1"/>
                </a:solidFill>
                <a:latin typeface="Adobe Fan Heiti Std B" pitchFamily="34" charset="-128"/>
                <a:ea typeface="Adobe Fan Heiti Std B" pitchFamily="34" charset="-128"/>
              </a:rPr>
              <a:t>Revelation 1:7</a:t>
            </a:r>
            <a:endParaRPr lang="en-GB" sz="1600" b="1" i="1" dirty="0">
              <a:solidFill>
                <a:schemeClr val="bg1"/>
              </a:solidFill>
              <a:latin typeface="Adobe Fan Heiti Std B" pitchFamily="34" charset="-128"/>
              <a:ea typeface="Adobe Fan Heiti Std B" pitchFamily="34" charset="-128"/>
            </a:endParaRPr>
          </a:p>
        </p:txBody>
      </p:sp>
      <p:pic>
        <p:nvPicPr>
          <p:cNvPr id="3074" name="Picture: lef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554" y="1275606"/>
            <a:ext cx="1904227" cy="239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Quote 1"/>
          <p:cNvSpPr txBox="1"/>
          <p:nvPr/>
        </p:nvSpPr>
        <p:spPr>
          <a:xfrm>
            <a:off x="64071" y="1521817"/>
            <a:ext cx="4075881" cy="1815882"/>
          </a:xfrm>
          <a:prstGeom prst="rect">
            <a:avLst/>
          </a:prstGeom>
          <a:noFill/>
        </p:spPr>
        <p:txBody>
          <a:bodyPr wrap="square" rtlCol="0">
            <a:spAutoFit/>
          </a:bodyPr>
          <a:lstStyle/>
          <a:p>
            <a:pPr>
              <a:tabLst>
                <a:tab pos="1971675" algn="l"/>
              </a:tabLst>
            </a:pPr>
            <a:r>
              <a:rPr lang="en-NZ" sz="1400" b="1" dirty="0" smtClean="0">
                <a:solidFill>
                  <a:schemeClr val="bg1"/>
                </a:solidFill>
                <a:latin typeface="Adobe Fan Heiti Std B" pitchFamily="34" charset="-128"/>
                <a:ea typeface="Adobe Fan Heiti Std B" pitchFamily="34" charset="-128"/>
              </a:rPr>
              <a:t>	</a:t>
            </a:r>
            <a:r>
              <a:rPr lang="en-US" sz="1400" b="1" dirty="0">
                <a:solidFill>
                  <a:schemeClr val="bg1"/>
                </a:solidFill>
                <a:latin typeface="Adobe Fan Heiti Std B" pitchFamily="34" charset="-128"/>
                <a:ea typeface="Adobe Fan Heiti Std B" pitchFamily="34" charset="-128"/>
              </a:rPr>
              <a:t>”Behold, he is coming </a:t>
            </a:r>
            <a:r>
              <a:rPr lang="en-US" sz="1400" b="1" dirty="0" smtClean="0">
                <a:solidFill>
                  <a:schemeClr val="bg1"/>
                </a:solidFill>
                <a:latin typeface="Adobe Fan Heiti Std B" pitchFamily="34" charset="-128"/>
                <a:ea typeface="Adobe Fan Heiti Std B" pitchFamily="34" charset="-128"/>
              </a:rPr>
              <a:t>	with </a:t>
            </a:r>
            <a:r>
              <a:rPr lang="en-US" sz="1400" b="1" dirty="0">
                <a:solidFill>
                  <a:schemeClr val="bg1"/>
                </a:solidFill>
                <a:latin typeface="Adobe Fan Heiti Std B" pitchFamily="34" charset="-128"/>
                <a:ea typeface="Adobe Fan Heiti Std B" pitchFamily="34" charset="-128"/>
              </a:rPr>
              <a:t>the clouds and </a:t>
            </a:r>
            <a:r>
              <a:rPr lang="en-US" sz="1400" b="1" dirty="0" smtClean="0">
                <a:solidFill>
                  <a:schemeClr val="bg1"/>
                </a:solidFill>
                <a:latin typeface="Adobe Fan Heiti Std B" pitchFamily="34" charset="-128"/>
                <a:ea typeface="Adobe Fan Heiti Std B" pitchFamily="34" charset="-128"/>
              </a:rPr>
              <a:t>	every </a:t>
            </a:r>
            <a:r>
              <a:rPr lang="en-US" sz="1400" b="1" dirty="0">
                <a:solidFill>
                  <a:schemeClr val="bg1"/>
                </a:solidFill>
                <a:latin typeface="Adobe Fan Heiti Std B" pitchFamily="34" charset="-128"/>
                <a:ea typeface="Adobe Fan Heiti Std B" pitchFamily="34" charset="-128"/>
              </a:rPr>
              <a:t>eye will see him, </a:t>
            </a:r>
            <a:r>
              <a:rPr lang="en-US" sz="1400" b="1" dirty="0" smtClean="0">
                <a:solidFill>
                  <a:schemeClr val="bg1"/>
                </a:solidFill>
                <a:latin typeface="Adobe Fan Heiti Std B" pitchFamily="34" charset="-128"/>
                <a:ea typeface="Adobe Fan Heiti Std B" pitchFamily="34" charset="-128"/>
              </a:rPr>
              <a:t>	everyone </a:t>
            </a:r>
            <a:r>
              <a:rPr lang="en-US" sz="1400" b="1" dirty="0">
                <a:solidFill>
                  <a:schemeClr val="bg1"/>
                </a:solidFill>
                <a:latin typeface="Adobe Fan Heiti Std B" pitchFamily="34" charset="-128"/>
                <a:ea typeface="Adobe Fan Heiti Std B" pitchFamily="34" charset="-128"/>
              </a:rPr>
              <a:t>who pierced </a:t>
            </a:r>
            <a:r>
              <a:rPr lang="en-US" sz="1400" b="1" dirty="0" smtClean="0">
                <a:solidFill>
                  <a:schemeClr val="bg1"/>
                </a:solidFill>
                <a:latin typeface="Adobe Fan Heiti Std B" pitchFamily="34" charset="-128"/>
                <a:ea typeface="Adobe Fan Heiti Std B" pitchFamily="34" charset="-128"/>
              </a:rPr>
              <a:t>	him</a:t>
            </a:r>
            <a:r>
              <a:rPr lang="en-US" sz="1400" b="1" dirty="0">
                <a:solidFill>
                  <a:schemeClr val="bg1"/>
                </a:solidFill>
                <a:latin typeface="Adobe Fan Heiti Std B" pitchFamily="34" charset="-128"/>
                <a:ea typeface="Adobe Fan Heiti Std B" pitchFamily="34" charset="-128"/>
              </a:rPr>
              <a:t>; and all tribes of </a:t>
            </a:r>
            <a:r>
              <a:rPr lang="en-US" sz="1400" b="1" dirty="0" smtClean="0">
                <a:solidFill>
                  <a:schemeClr val="bg1"/>
                </a:solidFill>
                <a:latin typeface="Adobe Fan Heiti Std B" pitchFamily="34" charset="-128"/>
                <a:ea typeface="Adobe Fan Heiti Std B" pitchFamily="34" charset="-128"/>
              </a:rPr>
              <a:t>	the </a:t>
            </a:r>
            <a:r>
              <a:rPr lang="en-US" sz="1400" b="1" dirty="0">
                <a:solidFill>
                  <a:schemeClr val="bg1"/>
                </a:solidFill>
                <a:latin typeface="Adobe Fan Heiti Std B" pitchFamily="34" charset="-128"/>
                <a:ea typeface="Adobe Fan Heiti Std B" pitchFamily="34" charset="-128"/>
              </a:rPr>
              <a:t>earth will wail on </a:t>
            </a:r>
            <a:r>
              <a:rPr lang="en-US" sz="1400" b="1" dirty="0" smtClean="0">
                <a:solidFill>
                  <a:schemeClr val="bg1"/>
                </a:solidFill>
                <a:latin typeface="Adobe Fan Heiti Std B" pitchFamily="34" charset="-128"/>
                <a:ea typeface="Adobe Fan Heiti Std B" pitchFamily="34" charset="-128"/>
              </a:rPr>
              <a:t>	account </a:t>
            </a:r>
            <a:r>
              <a:rPr lang="en-US" sz="1400" b="1" dirty="0">
                <a:solidFill>
                  <a:schemeClr val="bg1"/>
                </a:solidFill>
                <a:latin typeface="Adobe Fan Heiti Std B" pitchFamily="34" charset="-128"/>
                <a:ea typeface="Adobe Fan Heiti Std B" pitchFamily="34" charset="-128"/>
              </a:rPr>
              <a:t>of him. So it is </a:t>
            </a:r>
            <a:r>
              <a:rPr lang="en-US" sz="1400" b="1" dirty="0" smtClean="0">
                <a:solidFill>
                  <a:schemeClr val="bg1"/>
                </a:solidFill>
                <a:latin typeface="Adobe Fan Heiti Std B" pitchFamily="34" charset="-128"/>
                <a:ea typeface="Adobe Fan Heiti Std B" pitchFamily="34" charset="-128"/>
              </a:rPr>
              <a:t>	to </a:t>
            </a:r>
            <a:r>
              <a:rPr lang="en-US" sz="1400" b="1" dirty="0">
                <a:solidFill>
                  <a:schemeClr val="bg1"/>
                </a:solidFill>
                <a:latin typeface="Adobe Fan Heiti Std B" pitchFamily="34" charset="-128"/>
                <a:ea typeface="Adobe Fan Heiti Std B" pitchFamily="34" charset="-128"/>
              </a:rPr>
              <a:t>be.  Amen.”</a:t>
            </a:r>
            <a:endParaRPr lang="en-GB" sz="1400" dirty="0">
              <a:solidFill>
                <a:schemeClr val="bg1"/>
              </a:solidFill>
              <a:latin typeface="Adobe Fan Heiti Std B" pitchFamily="34" charset="-128"/>
              <a:ea typeface="Adobe Fan Heiti Std B" pitchFamily="34" charset="-128"/>
            </a:endParaRPr>
          </a:p>
        </p:txBody>
      </p:sp>
      <p:sp>
        <p:nvSpPr>
          <p:cNvPr id="14" name="Quote ref 1"/>
          <p:cNvSpPr txBox="1"/>
          <p:nvPr/>
        </p:nvSpPr>
        <p:spPr>
          <a:xfrm>
            <a:off x="64071" y="915566"/>
            <a:ext cx="3861955" cy="338554"/>
          </a:xfrm>
          <a:prstGeom prst="rect">
            <a:avLst/>
          </a:prstGeom>
          <a:noFill/>
        </p:spPr>
        <p:txBody>
          <a:bodyPr wrap="none" rtlCol="0">
            <a:spAutoFit/>
          </a:bodyPr>
          <a:lstStyle/>
          <a:p>
            <a:r>
              <a:rPr lang="en-US" sz="1600" b="1" i="1" dirty="0">
                <a:solidFill>
                  <a:srgbClr val="FFFF99"/>
                </a:solidFill>
                <a:latin typeface="Adobe Fan Heiti Std B" pitchFamily="34" charset="-128"/>
                <a:ea typeface="Adobe Fan Heiti Std B" pitchFamily="34" charset="-128"/>
              </a:rPr>
              <a:t>St John writes in the Book of Revelation</a:t>
            </a:r>
            <a:endParaRPr lang="en-GB" sz="1600" i="1" dirty="0">
              <a:solidFill>
                <a:srgbClr val="FFFF99"/>
              </a:solidFill>
              <a:latin typeface="Adobe Fan Heiti Std B" pitchFamily="34" charset="-128"/>
              <a:ea typeface="Adobe Fan Heiti Std B" pitchFamily="34" charset="-128"/>
            </a:endParaRPr>
          </a:p>
        </p:txBody>
      </p:sp>
      <p:sp>
        <p:nvSpPr>
          <p:cNvPr id="4" name="Title"/>
          <p:cNvSpPr txBox="1">
            <a:spLocks/>
          </p:cNvSpPr>
          <p:nvPr/>
        </p:nvSpPr>
        <p:spPr>
          <a:xfrm>
            <a:off x="0" y="-1"/>
            <a:ext cx="9144000" cy="9155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latin typeface="Adobe Heiti Std R" pitchFamily="34" charset="-128"/>
                <a:ea typeface="Adobe Heiti Std R" pitchFamily="34" charset="-128"/>
              </a:rPr>
              <a:t>How the New Testament writers describe Christ</a:t>
            </a:r>
            <a:r>
              <a:rPr lang="en-US" sz="2800" spc="-2000" dirty="0">
                <a:solidFill>
                  <a:schemeClr val="bg1"/>
                </a:solidFill>
                <a:latin typeface="Adobe Heiti Std R" pitchFamily="34" charset="-128"/>
                <a:ea typeface="Adobe Heiti Std R" pitchFamily="34" charset="-128"/>
              </a:rPr>
              <a:t>’</a:t>
            </a:r>
            <a:r>
              <a:rPr lang="en-US" sz="2800" dirty="0">
                <a:solidFill>
                  <a:schemeClr val="bg1"/>
                </a:solidFill>
                <a:latin typeface="Adobe Heiti Std R" pitchFamily="34" charset="-128"/>
                <a:ea typeface="Adobe Heiti Std R" pitchFamily="34" charset="-128"/>
              </a:rPr>
              <a:t>s Second Coming </a:t>
            </a:r>
            <a:endParaRPr lang="en-GB" sz="2800" dirty="0">
              <a:solidFill>
                <a:schemeClr val="bg1"/>
              </a:solidFill>
              <a:latin typeface="Adobe Heiti Std R" pitchFamily="34" charset="-128"/>
              <a:ea typeface="Adobe Heiti Std R" pitchFamily="34" charset="-128"/>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S-06B</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Tool instructions"/>
          <p:cNvSpPr txBox="1"/>
          <p:nvPr/>
        </p:nvSpPr>
        <p:spPr>
          <a:xfrm>
            <a:off x="3154820" y="4774168"/>
            <a:ext cx="2834430" cy="369332"/>
          </a:xfrm>
          <a:prstGeom prst="rect">
            <a:avLst/>
          </a:prstGeom>
          <a:noFill/>
        </p:spPr>
        <p:txBody>
          <a:bodyPr wrap="none" rtlCol="0">
            <a:spAutoFit/>
          </a:bodyPr>
          <a:lstStyle/>
          <a:p>
            <a:pPr algn="ctr"/>
            <a:r>
              <a:rPr lang="en-NZ" sz="900" dirty="0" smtClean="0">
                <a:solidFill>
                  <a:schemeClr val="bg1"/>
                </a:solidFill>
                <a:latin typeface="Adobe Heiti Std R" pitchFamily="34" charset="-128"/>
                <a:ea typeface="Adobe Heiti Std R" pitchFamily="34" charset="-128"/>
                <a:cs typeface="Arial" pitchFamily="34" charset="0"/>
              </a:rPr>
              <a:t>Click on the images to reveal text.</a:t>
            </a:r>
          </a:p>
          <a:p>
            <a:pPr algn="ctr"/>
            <a:r>
              <a:rPr lang="en-NZ" sz="900" dirty="0" smtClean="0">
                <a:solidFill>
                  <a:schemeClr val="bg1"/>
                </a:solidFill>
                <a:latin typeface="Adobe Heiti Std R" pitchFamily="34" charset="-128"/>
                <a:ea typeface="Adobe Heiti Std R" pitchFamily="34" charset="-128"/>
                <a:cs typeface="Arial" pitchFamily="34" charset="0"/>
              </a:rPr>
              <a:t>Click the worksheet button to go to the worksheet.</a:t>
            </a:r>
            <a:endParaRPr lang="en-GB" sz="900" dirty="0">
              <a:solidFill>
                <a:schemeClr val="bg1"/>
              </a:solidFill>
              <a:latin typeface="Adobe Heiti Std R" pitchFamily="34" charset="-128"/>
              <a:ea typeface="Adobe Heiti Std R" pitchFamily="34" charset="-128"/>
              <a:cs typeface="Arial" pitchFamily="34" charset="0"/>
            </a:endParaRPr>
          </a:p>
        </p:txBody>
      </p:sp>
      <p:sp>
        <p:nvSpPr>
          <p:cNvPr id="10"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3193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074"/>
                    </p:tgtEl>
                  </p:cond>
                </p:stCondLst>
                <p:endSync evt="end" delay="0">
                  <p:rtn val="all"/>
                </p:endSync>
                <p:childTnLst>
                  <p:par>
                    <p:cTn id="19" fill="hold">
                      <p:stCondLst>
                        <p:cond delay="0"/>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1000"/>
                                        <p:tgtEl>
                                          <p:spTgt spid="1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nextCondLst>
                <p:cond evt="onClick" delay="0">
                  <p:tgtEl>
                    <p:spTgt spid="3074"/>
                  </p:tgtEl>
                </p:cond>
              </p:nextCondLst>
            </p:seq>
            <p:seq concurrent="1" nextAc="seek">
              <p:cTn id="28" restart="whenNotActive" fill="hold" evtFilter="cancelBubble" nodeType="interactiveSeq">
                <p:stCondLst>
                  <p:cond evt="onClick" delay="0">
                    <p:tgtEl>
                      <p:spTgt spid="3075"/>
                    </p:tgtEl>
                  </p:cond>
                </p:stCondLst>
                <p:endSync evt="end" delay="0">
                  <p:rtn val="all"/>
                </p:endSync>
                <p:childTnLst>
                  <p:par>
                    <p:cTn id="29" fill="hold">
                      <p:stCondLst>
                        <p:cond delay="0"/>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1000"/>
                                        <p:tgtEl>
                                          <p:spTgt spid="19"/>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1500"/>
                            </p:stCondLst>
                            <p:childTnLst>
                              <p:par>
                                <p:cTn id="39" presetID="16" presetClass="entr" presetSubtype="21"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1000"/>
                                        <p:tgtEl>
                                          <p:spTgt spid="2"/>
                                        </p:tgtEl>
                                      </p:cBhvr>
                                    </p:animEffect>
                                  </p:childTnLst>
                                </p:cTn>
                              </p:par>
                            </p:childTnLst>
                          </p:cTn>
                        </p:par>
                      </p:childTnLst>
                    </p:cTn>
                  </p:par>
                </p:childTnLst>
              </p:cTn>
              <p:nextCondLst>
                <p:cond evt="onClick" delay="0">
                  <p:tgtEl>
                    <p:spTgt spid="3075"/>
                  </p:tgtEl>
                </p:cond>
              </p:nextCondLst>
            </p:seq>
          </p:childTnLst>
        </p:cTn>
      </p:par>
    </p:tnLst>
    <p:bldLst>
      <p:bldP spid="2" grpId="0"/>
      <p:bldP spid="20" grpId="0"/>
      <p:bldP spid="19" grpId="0"/>
      <p:bldP spid="18" grpId="0"/>
      <p:bldP spid="15"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8-L02-S07 - Watch out! Wake u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3368" y="0"/>
            <a:ext cx="609600" cy="609600"/>
          </a:xfrm>
          <a:prstGeom prst="rect">
            <a:avLst/>
          </a:prstGeom>
        </p:spPr>
      </p:pic>
      <p:pic>
        <p:nvPicPr>
          <p:cNvPr id="27" name="Picture" descr="Image result for christ's second coming">
            <a:hlinkClick r:id="rId6"/>
          </p:cNvPr>
          <p:cNvPicPr/>
          <p:nvPr/>
        </p:nvPicPr>
        <p:blipFill rotWithShape="1">
          <a:blip r:embed="rId7" cstate="print">
            <a:extLst>
              <a:ext uri="{28A0092B-C50C-407E-A947-70E740481C1C}">
                <a14:useLocalDpi xmlns:a14="http://schemas.microsoft.com/office/drawing/2010/main" val="0"/>
              </a:ext>
            </a:extLst>
          </a:blip>
          <a:srcRect l="13602" t="4587" r="12843" b="4179"/>
          <a:stretch/>
        </p:blipFill>
        <p:spPr bwMode="auto">
          <a:xfrm>
            <a:off x="2483768" y="915566"/>
            <a:ext cx="3024336" cy="3751226"/>
          </a:xfrm>
          <a:prstGeom prst="rect">
            <a:avLst/>
          </a:prstGeom>
          <a:noFill/>
          <a:ln>
            <a:noFill/>
          </a:ln>
        </p:spPr>
      </p:pic>
      <p:pic>
        <p:nvPicPr>
          <p:cNvPr id="32" name="Shape: Post-it 4" descr="\\DESKTOP\Users\Public\TCI\Sample Lesson 22-10-2015\Junior Classes - Year 1 - Lesson 4\Images\post-it.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076056" y="601165"/>
            <a:ext cx="2951992" cy="218660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Line 4"/>
          <p:cNvSpPr txBox="1"/>
          <p:nvPr/>
        </p:nvSpPr>
        <p:spPr>
          <a:xfrm rot="20948926">
            <a:off x="5380817" y="967661"/>
            <a:ext cx="2044809" cy="1569660"/>
          </a:xfrm>
          <a:prstGeom prst="rect">
            <a:avLst/>
          </a:prstGeom>
          <a:noFill/>
        </p:spPr>
        <p:txBody>
          <a:bodyPr wrap="square" rtlCol="0">
            <a:spAutoFit/>
          </a:bodyPr>
          <a:lstStyle/>
          <a:p>
            <a:r>
              <a:rPr lang="en-NZ" sz="1200" b="1" dirty="0">
                <a:solidFill>
                  <a:srgbClr val="7030A0"/>
                </a:solidFill>
              </a:rPr>
              <a:t>Imagine if you knew the day of Christ’s Second Coming is close – what would you do differently? Ask yourself - what ways can I say I have helped to bring about God’s kingdom of justice, peace and love?</a:t>
            </a:r>
            <a:endParaRPr lang="en-GB" sz="1200" b="1" dirty="0">
              <a:solidFill>
                <a:srgbClr val="7030A0"/>
              </a:solidFill>
            </a:endParaRPr>
          </a:p>
        </p:txBody>
      </p:sp>
      <p:pic>
        <p:nvPicPr>
          <p:cNvPr id="34" name="Shape: Post-it 3" descr="\\DESKTOP\Users\Public\TCI\Sample Lesson 22-10-2015\Junior Classes - Year 1 - Lesson 4\Images\post-it.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690970" y="2490217"/>
            <a:ext cx="2769462" cy="23463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Line 3"/>
          <p:cNvSpPr txBox="1"/>
          <p:nvPr/>
        </p:nvSpPr>
        <p:spPr>
          <a:xfrm rot="20948926">
            <a:off x="5937348" y="2894765"/>
            <a:ext cx="2045788" cy="1517980"/>
          </a:xfrm>
          <a:prstGeom prst="rect">
            <a:avLst/>
          </a:prstGeom>
          <a:noFill/>
        </p:spPr>
        <p:txBody>
          <a:bodyPr wrap="square" rtlCol="0">
            <a:spAutoFit/>
          </a:bodyPr>
          <a:lstStyle/>
          <a:p>
            <a:pPr>
              <a:lnSpc>
                <a:spcPts val="1600"/>
              </a:lnSpc>
            </a:pPr>
            <a:r>
              <a:rPr lang="en-US" sz="1200" b="1" dirty="0">
                <a:solidFill>
                  <a:srgbClr val="7030A0"/>
                </a:solidFill>
              </a:rPr>
              <a:t>Set aside some time for prayer – try to be still and silent, talk to God, listen to God and notice what  comes to the surface in your mind. Wonder to yourself why this is on top of your thoughts? </a:t>
            </a:r>
            <a:endParaRPr lang="en-GB" sz="1200" b="1" dirty="0">
              <a:solidFill>
                <a:srgbClr val="7030A0"/>
              </a:solidFill>
            </a:endParaRPr>
          </a:p>
        </p:txBody>
      </p:sp>
      <p:pic>
        <p:nvPicPr>
          <p:cNvPr id="36" name="Shape: Post-it 2" descr="\\DESKTOP\Users\Public\TCI\Sample Lesson 22-10-2015\Junior Classes - Year 1 - Lesson 4\Images\post-it.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82514" y="2787774"/>
            <a:ext cx="2753382" cy="228848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Line 2"/>
          <p:cNvSpPr txBox="1"/>
          <p:nvPr/>
        </p:nvSpPr>
        <p:spPr>
          <a:xfrm rot="20948926">
            <a:off x="1133941" y="3126809"/>
            <a:ext cx="2015978" cy="1733808"/>
          </a:xfrm>
          <a:prstGeom prst="rect">
            <a:avLst/>
          </a:prstGeom>
          <a:noFill/>
        </p:spPr>
        <p:txBody>
          <a:bodyPr wrap="square" rtlCol="0">
            <a:spAutoFit/>
          </a:bodyPr>
          <a:lstStyle/>
          <a:p>
            <a:pPr lvl="0">
              <a:lnSpc>
                <a:spcPts val="1600"/>
              </a:lnSpc>
            </a:pPr>
            <a:r>
              <a:rPr lang="en-US" sz="1200" b="1" dirty="0">
                <a:solidFill>
                  <a:srgbClr val="7030A0"/>
                </a:solidFill>
              </a:rPr>
              <a:t>Go for a walk and think about what sort of person you are growing into – ask yourself what you are proud of and what you would like to change – make a plan to do this and remember it will take time.</a:t>
            </a:r>
            <a:endParaRPr lang="en-GB" sz="1200" b="1" dirty="0">
              <a:solidFill>
                <a:srgbClr val="7030A0"/>
              </a:solidFill>
            </a:endParaRPr>
          </a:p>
        </p:txBody>
      </p:sp>
      <p:pic>
        <p:nvPicPr>
          <p:cNvPr id="38" name="Shape: Post-it 1" descr="\\DESKTOP\Users\Public\TCI\Sample Lesson 22-10-2015\Junior Classes - Year 1 - Lesson 4\Images\post-it.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34442" y="483518"/>
            <a:ext cx="2537358" cy="256286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Line 1"/>
          <p:cNvSpPr txBox="1"/>
          <p:nvPr/>
        </p:nvSpPr>
        <p:spPr>
          <a:xfrm rot="20948926">
            <a:off x="523317" y="848178"/>
            <a:ext cx="1832613" cy="1928348"/>
          </a:xfrm>
          <a:prstGeom prst="rect">
            <a:avLst/>
          </a:prstGeom>
          <a:noFill/>
        </p:spPr>
        <p:txBody>
          <a:bodyPr wrap="square" rtlCol="0">
            <a:spAutoFit/>
          </a:bodyPr>
          <a:lstStyle/>
          <a:p>
            <a:pPr lvl="0">
              <a:lnSpc>
                <a:spcPts val="1600"/>
              </a:lnSpc>
            </a:pPr>
            <a:r>
              <a:rPr lang="en-US" sz="1200" b="1" dirty="0">
                <a:solidFill>
                  <a:srgbClr val="7030A0"/>
                </a:solidFill>
              </a:rPr>
              <a:t>Take time each day during Advent to recall Jesus’ first coming and how he is here with us now especially in our goodness to one another and when we celebrate liturgy at school </a:t>
            </a:r>
            <a:r>
              <a:rPr lang="en-US" sz="1200" b="1" dirty="0" smtClean="0">
                <a:solidFill>
                  <a:srgbClr val="7030A0"/>
                </a:solidFill>
              </a:rPr>
              <a:t>or</a:t>
            </a:r>
            <a:br>
              <a:rPr lang="en-US" sz="1200" b="1" dirty="0" smtClean="0">
                <a:solidFill>
                  <a:srgbClr val="7030A0"/>
                </a:solidFill>
              </a:rPr>
            </a:br>
            <a:r>
              <a:rPr lang="en-US" sz="1200" b="1" dirty="0" smtClean="0">
                <a:solidFill>
                  <a:srgbClr val="7030A0"/>
                </a:solidFill>
              </a:rPr>
              <a:t>with </a:t>
            </a:r>
            <a:r>
              <a:rPr lang="en-US" sz="1200" b="1" dirty="0">
                <a:solidFill>
                  <a:srgbClr val="7030A0"/>
                </a:solidFill>
              </a:rPr>
              <a:t>the </a:t>
            </a:r>
            <a:r>
              <a:rPr lang="en-US" sz="1200" b="1" dirty="0" smtClean="0">
                <a:solidFill>
                  <a:srgbClr val="7030A0"/>
                </a:solidFill>
              </a:rPr>
              <a:t>parish.</a:t>
            </a:r>
            <a:endParaRPr lang="en-GB" sz="1200" b="1" dirty="0">
              <a:solidFill>
                <a:srgbClr val="7030A0"/>
              </a:solidFill>
            </a:endParaRPr>
          </a:p>
        </p:txBody>
      </p:sp>
      <p:pic>
        <p:nvPicPr>
          <p:cNvPr id="41" name="Shape: Pin 4" descr="\\DESKTOP\Users\Public\TCI\Sample Lesson 22-10-2015\Junior Classes - Year 1 - Lesson 4\Images\post-it.png"/>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16421"/>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2" name="Shape: Pin 3" descr="\\DESKTOP\Users\Public\TCI\Sample Lesson 22-10-2015\Junior Classes - Year 1 - Lesson 4\Images\post-it.png"/>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2147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3" name="Shape: Pin 2" descr="\\DESKTOP\Users\Public\TCI\Sample Lesson 22-10-2015\Junior Classes - Year 1 - Lesson 4\Images\post-it.png"/>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26533"/>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4" name="Shape: Pin 1" descr="\\DESKTOP\Users\Public\TCI\Sample Lesson 22-10-2015\Junior Classes - Year 1 - Lesson 4\Images\post-it.png"/>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31590"/>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0"/>
            <a:ext cx="9144000" cy="900000"/>
          </a:xfrm>
        </p:spPr>
        <p:txBody>
          <a:bodyPr>
            <a:noAutofit/>
          </a:bodyPr>
          <a:lstStyle/>
          <a:p>
            <a:r>
              <a:rPr lang="en-US" sz="2800" dirty="0">
                <a:solidFill>
                  <a:schemeClr val="bg1"/>
                </a:solidFill>
                <a:latin typeface="Adobe Heiti Std R" pitchFamily="34" charset="-128"/>
                <a:ea typeface="Adobe Heiti Std R" pitchFamily="34" charset="-128"/>
              </a:rPr>
              <a:t>What people can do now to prepare </a:t>
            </a:r>
            <a:r>
              <a:rPr lang="en-US" sz="2800" dirty="0" smtClean="0">
                <a:solidFill>
                  <a:schemeClr val="bg1"/>
                </a:solidFill>
                <a:latin typeface="Adobe Heiti Std R" pitchFamily="34" charset="-128"/>
                <a:ea typeface="Adobe Heiti Std R" pitchFamily="34" charset="-128"/>
              </a:rPr>
              <a:t>for</a:t>
            </a:r>
            <a:br>
              <a:rPr lang="en-US" sz="2800" dirty="0" smtClean="0">
                <a:solidFill>
                  <a:schemeClr val="bg1"/>
                </a:solidFill>
                <a:latin typeface="Adobe Heiti Std R" pitchFamily="34" charset="-128"/>
                <a:ea typeface="Adobe Heiti Std R" pitchFamily="34" charset="-128"/>
              </a:rPr>
            </a:br>
            <a:r>
              <a:rPr lang="en-US" sz="2800" dirty="0" smtClean="0">
                <a:solidFill>
                  <a:schemeClr val="bg1"/>
                </a:solidFill>
                <a:latin typeface="Adobe Heiti Std R" pitchFamily="34" charset="-128"/>
                <a:ea typeface="Adobe Heiti Std R" pitchFamily="34" charset="-128"/>
              </a:rPr>
              <a:t>Christ</a:t>
            </a:r>
            <a:r>
              <a:rPr lang="en-US" sz="2800" spc="-2000" dirty="0" smtClean="0">
                <a:solidFill>
                  <a:schemeClr val="bg1"/>
                </a:solidFill>
                <a:latin typeface="Adobe Heiti Std R" pitchFamily="34" charset="-128"/>
                <a:ea typeface="Adobe Heiti Std R" pitchFamily="34" charset="-128"/>
              </a:rPr>
              <a:t>’</a:t>
            </a:r>
            <a:r>
              <a:rPr lang="en-US" sz="2800" dirty="0" smtClean="0">
                <a:solidFill>
                  <a:schemeClr val="bg1"/>
                </a:solidFill>
                <a:latin typeface="Adobe Heiti Std R" pitchFamily="34" charset="-128"/>
                <a:ea typeface="Adobe Heiti Std R" pitchFamily="34" charset="-128"/>
              </a:rPr>
              <a:t>s </a:t>
            </a:r>
            <a:r>
              <a:rPr lang="en-US" sz="2800" dirty="0">
                <a:solidFill>
                  <a:schemeClr val="bg1"/>
                </a:solidFill>
                <a:latin typeface="Adobe Heiti Std R" pitchFamily="34" charset="-128"/>
                <a:ea typeface="Adobe Heiti Std R" pitchFamily="34" charset="-128"/>
              </a:rPr>
              <a:t>Second Coming</a:t>
            </a:r>
            <a:endParaRPr lang="en-GB" sz="3200" dirty="0">
              <a:solidFill>
                <a:schemeClr val="bg1"/>
              </a:solidFill>
              <a:latin typeface="Adobe Heiti Std R" pitchFamily="34" charset="-128"/>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Tool instructions"/>
          <p:cNvSpPr txBox="1"/>
          <p:nvPr/>
        </p:nvSpPr>
        <p:spPr>
          <a:xfrm>
            <a:off x="3214107" y="4774168"/>
            <a:ext cx="2715808" cy="369332"/>
          </a:xfrm>
          <a:prstGeom prst="rect">
            <a:avLst/>
          </a:prstGeom>
          <a:noFill/>
        </p:spPr>
        <p:txBody>
          <a:bodyPr wrap="none" rtlCol="0">
            <a:spAutoFit/>
          </a:bodyPr>
          <a:lstStyle/>
          <a:p>
            <a:pPr algn="ctr"/>
            <a:r>
              <a:rPr lang="en-GB" sz="900" dirty="0" smtClean="0">
                <a:solidFill>
                  <a:schemeClr val="bg1"/>
                </a:solidFill>
                <a:latin typeface="Adobe Fan Heiti Std B" pitchFamily="34" charset="-128"/>
                <a:ea typeface="Adobe Fan Heiti Std B" pitchFamily="34" charset="-128"/>
                <a:cs typeface="Arial" pitchFamily="34" charset="0"/>
              </a:rPr>
              <a:t>Click the pins on the right to reveal post-it notes.</a:t>
            </a:r>
          </a:p>
          <a:p>
            <a:pPr algn="ctr"/>
            <a:endParaRPr lang="en-GB" sz="900" dirty="0">
              <a:solidFill>
                <a:schemeClr val="bg1"/>
              </a:solidFill>
              <a:latin typeface="Adobe Fan Heiti Std B" pitchFamily="34" charset="-128"/>
              <a:ea typeface="Adobe Fan Heiti Std B" pitchFamily="34" charset="-128"/>
              <a:cs typeface="Arial" pitchFamily="34" charset="0"/>
            </a:endParaRPr>
          </a:p>
        </p:txBody>
      </p:sp>
      <p:sp>
        <p:nvSpPr>
          <p:cNvPr id="2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Tool instructions stop"/>
          <p:cNvSpPr txBox="1"/>
          <p:nvPr/>
        </p:nvSpPr>
        <p:spPr>
          <a:xfrm>
            <a:off x="3084322" y="4909873"/>
            <a:ext cx="3127780" cy="230832"/>
          </a:xfrm>
          <a:prstGeom prst="rect">
            <a:avLst/>
          </a:prstGeom>
          <a:noFill/>
        </p:spPr>
        <p:txBody>
          <a:bodyPr wrap="none" rtlCol="0">
            <a:spAutoFit/>
          </a:bodyPr>
          <a:lstStyle/>
          <a:p>
            <a:pPr algn="ctr"/>
            <a:r>
              <a:rPr lang="en-GB" sz="900" dirty="0">
                <a:solidFill>
                  <a:schemeClr val="bg1"/>
                </a:solidFill>
                <a:latin typeface="Adobe Fan Heiti Std B" pitchFamily="34" charset="-128"/>
                <a:ea typeface="Adobe Fan Heiti Std B" pitchFamily="34" charset="-128"/>
                <a:cs typeface="Arial" pitchFamily="34" charset="0"/>
              </a:rPr>
              <a:t>Click the audio button to </a:t>
            </a:r>
            <a:r>
              <a:rPr lang="en-GB" sz="900" dirty="0" smtClean="0">
                <a:solidFill>
                  <a:schemeClr val="bg1"/>
                </a:solidFill>
                <a:latin typeface="Adobe Fan Heiti Std B" pitchFamily="34" charset="-128"/>
                <a:ea typeface="Adobe Fan Heiti Std B" pitchFamily="34" charset="-128"/>
                <a:cs typeface="Arial" pitchFamily="34" charset="0"/>
              </a:rPr>
              <a:t>stop ‘Watch out! Watch Up!’</a:t>
            </a:r>
            <a:endParaRPr lang="en-GB" sz="900" dirty="0">
              <a:solidFill>
                <a:schemeClr val="bg1"/>
              </a:solidFill>
              <a:latin typeface="Adobe Fan Heiti Std B" pitchFamily="34" charset="-128"/>
              <a:ea typeface="Adobe Fan Heiti Std B" pitchFamily="34" charset="-128"/>
              <a:cs typeface="Arial" pitchFamily="34" charset="0"/>
            </a:endParaRPr>
          </a:p>
        </p:txBody>
      </p:sp>
      <p:sp>
        <p:nvSpPr>
          <p:cNvPr id="24" name="TextBox: Tool instructions start"/>
          <p:cNvSpPr txBox="1"/>
          <p:nvPr/>
        </p:nvSpPr>
        <p:spPr>
          <a:xfrm>
            <a:off x="3077908" y="4909873"/>
            <a:ext cx="3134192" cy="230832"/>
          </a:xfrm>
          <a:prstGeom prst="rect">
            <a:avLst/>
          </a:prstGeom>
          <a:noFill/>
        </p:spPr>
        <p:txBody>
          <a:bodyPr wrap="none" rtlCol="0">
            <a:spAutoFit/>
          </a:bodyPr>
          <a:lstStyle/>
          <a:p>
            <a:pPr algn="ctr"/>
            <a:r>
              <a:rPr lang="en-GB" sz="900" dirty="0">
                <a:solidFill>
                  <a:schemeClr val="bg1"/>
                </a:solidFill>
                <a:latin typeface="Adobe Fan Heiti Std B" pitchFamily="34" charset="-128"/>
                <a:ea typeface="Adobe Fan Heiti Std B" pitchFamily="34" charset="-128"/>
                <a:cs typeface="Arial" pitchFamily="34" charset="0"/>
              </a:rPr>
              <a:t>Click the audio button to </a:t>
            </a:r>
            <a:r>
              <a:rPr lang="en-GB" sz="900" dirty="0" smtClean="0">
                <a:solidFill>
                  <a:schemeClr val="bg1"/>
                </a:solidFill>
                <a:latin typeface="Adobe Fan Heiti Std B" pitchFamily="34" charset="-128"/>
                <a:ea typeface="Adobe Fan Heiti Std B" pitchFamily="34" charset="-128"/>
                <a:cs typeface="Arial" pitchFamily="34" charset="0"/>
              </a:rPr>
              <a:t>play ‘Watch Out! Watch Up!’</a:t>
            </a:r>
            <a:endParaRPr lang="en-GB" sz="900" dirty="0">
              <a:solidFill>
                <a:schemeClr val="bg1"/>
              </a:solidFill>
              <a:latin typeface="Adobe Fan Heiti Std B" pitchFamily="34" charset="-128"/>
              <a:ea typeface="Adobe Fan Heiti Std B" pitchFamily="34" charset="-128"/>
              <a:cs typeface="Arial" pitchFamily="34" charset="0"/>
            </a:endParaRPr>
          </a:p>
        </p:txBody>
      </p:sp>
    </p:spTree>
    <p:extLst>
      <p:ext uri="{BB962C8B-B14F-4D97-AF65-F5344CB8AC3E}">
        <p14:creationId xmlns:p14="http://schemas.microsoft.com/office/powerpoint/2010/main" val="346325068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4"/>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900" decel="100000" fill="hold"/>
                                        <p:tgtEl>
                                          <p:spTgt spid="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44"/>
                                        </p:tgtEl>
                                      </p:cBhvr>
                                    </p:animEffect>
                                    <p:set>
                                      <p:cBhvr>
                                        <p:cTn id="2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4" restart="whenNotActive" fill="hold" evtFilter="cancelBubble" nodeType="interactiveSeq">
                <p:stCondLst>
                  <p:cond evt="onClick" delay="0">
                    <p:tgtEl>
                      <p:spTgt spid="43"/>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900" decel="100000" fill="hold"/>
                                        <p:tgtEl>
                                          <p:spTgt spid="3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up)">
                                      <p:cBhvr>
                                        <p:cTn id="36" dur="500"/>
                                        <p:tgtEl>
                                          <p:spTgt spid="37"/>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43"/>
                                        </p:tgtEl>
                                      </p:cBhvr>
                                    </p:animEffect>
                                    <p:set>
                                      <p:cBhvr>
                                        <p:cTn id="40"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1" restart="whenNotActive" fill="hold" evtFilter="cancelBubble" nodeType="interactiveSeq">
                <p:stCondLst>
                  <p:cond evt="onClick" delay="0">
                    <p:tgtEl>
                      <p:spTgt spid="42"/>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1000"/>
                                        <p:tgtEl>
                                          <p:spTgt spid="34"/>
                                        </p:tgtEl>
                                      </p:cBhvr>
                                    </p:animEffect>
                                    <p:anim calcmode="lin" valueType="num">
                                      <p:cBhvr>
                                        <p:cTn id="47" dur="1000" fill="hold"/>
                                        <p:tgtEl>
                                          <p:spTgt spid="34"/>
                                        </p:tgtEl>
                                        <p:attrNameLst>
                                          <p:attrName>ppt_x</p:attrName>
                                        </p:attrNameLst>
                                      </p:cBhvr>
                                      <p:tavLst>
                                        <p:tav tm="0">
                                          <p:val>
                                            <p:strVal val="#ppt_x"/>
                                          </p:val>
                                        </p:tav>
                                        <p:tav tm="100000">
                                          <p:val>
                                            <p:strVal val="#ppt_x"/>
                                          </p:val>
                                        </p:tav>
                                      </p:tavLst>
                                    </p:anim>
                                    <p:anim calcmode="lin" valueType="num">
                                      <p:cBhvr>
                                        <p:cTn id="48" dur="900" decel="100000" fill="hold"/>
                                        <p:tgtEl>
                                          <p:spTgt spid="34"/>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up)">
                                      <p:cBhvr>
                                        <p:cTn id="53" dur="500"/>
                                        <p:tgtEl>
                                          <p:spTgt spid="35"/>
                                        </p:tgtEl>
                                      </p:cBhvr>
                                    </p:animEffect>
                                  </p:childTnLst>
                                </p:cTn>
                              </p:par>
                            </p:childTnLst>
                          </p:cTn>
                        </p:par>
                        <p:par>
                          <p:cTn id="54" fill="hold">
                            <p:stCondLst>
                              <p:cond delay="1500"/>
                            </p:stCondLst>
                            <p:childTnLst>
                              <p:par>
                                <p:cTn id="55" presetID="10" presetClass="exit" presetSubtype="0" fill="hold" nodeType="afterEffect">
                                  <p:stCondLst>
                                    <p:cond delay="0"/>
                                  </p:stCondLst>
                                  <p:childTnLst>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8" restart="whenNotActive" fill="hold" evtFilter="cancelBubble" nodeType="interactiveSeq">
                <p:stCondLst>
                  <p:cond evt="onClick" delay="0">
                    <p:tgtEl>
                      <p:spTgt spid="41"/>
                    </p:tgtEl>
                  </p:cond>
                </p:stCondLst>
                <p:endSync evt="end" delay="0">
                  <p:rtn val="all"/>
                </p:endSync>
                <p:childTnLst>
                  <p:par>
                    <p:cTn id="59" fill="hold">
                      <p:stCondLst>
                        <p:cond delay="0"/>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900" decel="100000" fill="hold"/>
                                        <p:tgtEl>
                                          <p:spTgt spid="32"/>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up)">
                                      <p:cBhvr>
                                        <p:cTn id="70" dur="500"/>
                                        <p:tgtEl>
                                          <p:spTgt spid="33"/>
                                        </p:tgtEl>
                                      </p:cBhvr>
                                    </p:animEffect>
                                  </p:childTnLst>
                                </p:cTn>
                              </p:par>
                            </p:childTnLst>
                          </p:cTn>
                        </p:par>
                        <p:par>
                          <p:cTn id="71" fill="hold">
                            <p:stCondLst>
                              <p:cond delay="1500"/>
                            </p:stCondLst>
                            <p:childTnLst>
                              <p:par>
                                <p:cTn id="72" presetID="10" presetClass="exit" presetSubtype="0" fill="hold" nodeType="afterEffect">
                                  <p:stCondLst>
                                    <p:cond delay="0"/>
                                  </p:stCondLst>
                                  <p:childTnLst>
                                    <p:animEffect transition="out" filter="fade">
                                      <p:cBhvr>
                                        <p:cTn id="73" dur="500"/>
                                        <p:tgtEl>
                                          <p:spTgt spid="41"/>
                                        </p:tgtEl>
                                      </p:cBhvr>
                                    </p:animEffect>
                                    <p:set>
                                      <p:cBhvr>
                                        <p:cTn id="7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5" restart="whenNotActive" fill="hold" evtFilter="cancelBubble" nodeType="interactiveSeq">
                <p:stCondLst>
                  <p:cond evt="onClick" delay="0">
                    <p:tgtEl>
                      <p:spTgt spid="5"/>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4"/>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38"/>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39"/>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6"/>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37"/>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34"/>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35"/>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32"/>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2" restart="whenNotActive" fill="hold" evtFilter="cancelBubble" nodeType="interactiveSeq">
                <p:stCondLst>
                  <p:cond evt="onClick" delay="0">
                    <p:tgtEl>
                      <p:spTgt spid="6"/>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38"/>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39"/>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36"/>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37"/>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3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35"/>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32"/>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9" restart="whenNotActive" fill="hold" evtFilter="cancelBubble" nodeType="interactiveSeq">
                <p:stCondLst>
                  <p:cond evt="onClick" delay="0">
                    <p:tgtEl>
                      <p:spTgt spid="22"/>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fade">
                                      <p:cBhvr>
                                        <p:cTn id="134" dur="500"/>
                                        <p:tgtEl>
                                          <p:spTgt spid="23"/>
                                        </p:tgtEl>
                                      </p:cBhvr>
                                    </p:animEffect>
                                  </p:childTnLst>
                                </p:cTn>
                              </p:par>
                              <p:par>
                                <p:cTn id="135" presetID="10" presetClass="exit" presetSubtype="0" fill="hold" grpId="1" nodeType="withEffect">
                                  <p:stCondLst>
                                    <p:cond delay="0"/>
                                  </p:stCondLst>
                                  <p:childTnLst>
                                    <p:animEffect transition="out" filter="fade">
                                      <p:cBhvr>
                                        <p:cTn id="136" dur="500"/>
                                        <p:tgtEl>
                                          <p:spTgt spid="24"/>
                                        </p:tgtEl>
                                      </p:cBhvr>
                                    </p:animEffect>
                                    <p:set>
                                      <p:cBhvr>
                                        <p:cTn id="137" dur="1" fill="hold">
                                          <p:stCondLst>
                                            <p:cond delay="499"/>
                                          </p:stCondLst>
                                        </p:cTn>
                                        <p:tgtEl>
                                          <p:spTgt spid="24"/>
                                        </p:tgtEl>
                                        <p:attrNameLst>
                                          <p:attrName>style.visibility</p:attrName>
                                        </p:attrNameLst>
                                      </p:cBhvr>
                                      <p:to>
                                        <p:strVal val="hidden"/>
                                      </p:to>
                                    </p:set>
                                  </p:childTnLst>
                                </p:cTn>
                              </p:par>
                            </p:childTnLst>
                          </p:cTn>
                        </p:par>
                        <p:par>
                          <p:cTn id="138" fill="hold">
                            <p:stCondLst>
                              <p:cond delay="500"/>
                            </p:stCondLst>
                            <p:childTnLst>
                              <p:par>
                                <p:cTn id="139" presetID="1" presetClass="mediacall" presetSubtype="0" fill="hold" nodeType="afterEffect">
                                  <p:stCondLst>
                                    <p:cond delay="0"/>
                                  </p:stCondLst>
                                  <p:childTnLst>
                                    <p:cmd type="call" cmd="playFrom(0.0)">
                                      <p:cBhvr>
                                        <p:cTn id="140" dur="150751" fill="hold"/>
                                        <p:tgtEl>
                                          <p:spTgt spid="3"/>
                                        </p:tgtEl>
                                      </p:cBhvr>
                                    </p:cmd>
                                  </p:childTnLst>
                                </p:cTn>
                              </p:par>
                              <p:par>
                                <p:cTn id="141" presetID="1" presetClass="emph" presetSubtype="2" fill="hold" nodeType="withEffect">
                                  <p:stCondLst>
                                    <p:cond delay="0"/>
                                  </p:stCondLst>
                                  <p:childTnLst>
                                    <p:animClr clrSpc="rgb" dir="cw">
                                      <p:cBhvr>
                                        <p:cTn id="142" dur="1000" fill="hold"/>
                                        <p:tgtEl>
                                          <p:spTgt spid="22"/>
                                        </p:tgtEl>
                                        <p:attrNameLst>
                                          <p:attrName>fillcolor</p:attrName>
                                        </p:attrNameLst>
                                      </p:cBhvr>
                                      <p:to>
                                        <a:schemeClr val="accent2"/>
                                      </p:to>
                                    </p:animClr>
                                    <p:set>
                                      <p:cBhvr>
                                        <p:cTn id="143" dur="1000" fill="hold"/>
                                        <p:tgtEl>
                                          <p:spTgt spid="22"/>
                                        </p:tgtEl>
                                        <p:attrNameLst>
                                          <p:attrName>fill.type</p:attrName>
                                        </p:attrNameLst>
                                      </p:cBhvr>
                                      <p:to>
                                        <p:strVal val="solid"/>
                                      </p:to>
                                    </p:set>
                                    <p:set>
                                      <p:cBhvr>
                                        <p:cTn id="144" dur="1000" fill="hold"/>
                                        <p:tgtEl>
                                          <p:spTgt spid="22"/>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3" presetClass="mediacall" presetSubtype="0" fill="hold" nodeType="clickEffect">
                                  <p:stCondLst>
                                    <p:cond delay="0"/>
                                  </p:stCondLst>
                                  <p:childTnLst>
                                    <p:cmd type="call" cmd="stop">
                                      <p:cBhvr>
                                        <p:cTn id="148" dur="1" fill="hold"/>
                                        <p:tgtEl>
                                          <p:spTgt spid="3"/>
                                        </p:tgtEl>
                                      </p:cBhvr>
                                    </p:cmd>
                                  </p:childTnLst>
                                </p:cTn>
                              </p:par>
                              <p:par>
                                <p:cTn id="149" presetID="10" presetClass="exit" presetSubtype="0" fill="hold" grpId="1" nodeType="withEffect">
                                  <p:stCondLst>
                                    <p:cond delay="0"/>
                                  </p:stCondLst>
                                  <p:childTnLst>
                                    <p:animEffect transition="out" filter="fade">
                                      <p:cBhvr>
                                        <p:cTn id="150" dur="500"/>
                                        <p:tgtEl>
                                          <p:spTgt spid="23"/>
                                        </p:tgtEl>
                                      </p:cBhvr>
                                    </p:animEffect>
                                    <p:set>
                                      <p:cBhvr>
                                        <p:cTn id="151" dur="1" fill="hold">
                                          <p:stCondLst>
                                            <p:cond delay="499"/>
                                          </p:stCondLst>
                                        </p:cTn>
                                        <p:tgtEl>
                                          <p:spTgt spid="23"/>
                                        </p:tgtEl>
                                        <p:attrNameLst>
                                          <p:attrName>style.visibility</p:attrName>
                                        </p:attrNameLst>
                                      </p:cBhvr>
                                      <p:to>
                                        <p:strVal val="hidden"/>
                                      </p:to>
                                    </p:set>
                                  </p:childTnLst>
                                </p:cTn>
                              </p:par>
                              <p:par>
                                <p:cTn id="152" presetID="10" presetClass="entr" presetSubtype="0" fill="hold" grpId="2" nodeType="withEffect">
                                  <p:stCondLst>
                                    <p:cond delay="0"/>
                                  </p:stCondLst>
                                  <p:childTnLst>
                                    <p:set>
                                      <p:cBhvr>
                                        <p:cTn id="153" dur="1" fill="hold">
                                          <p:stCondLst>
                                            <p:cond delay="0"/>
                                          </p:stCondLst>
                                        </p:cTn>
                                        <p:tgtEl>
                                          <p:spTgt spid="24"/>
                                        </p:tgtEl>
                                        <p:attrNameLst>
                                          <p:attrName>style.visibility</p:attrName>
                                        </p:attrNameLst>
                                      </p:cBhvr>
                                      <p:to>
                                        <p:strVal val="visible"/>
                                      </p:to>
                                    </p:set>
                                    <p:animEffect transition="in" filter="fade">
                                      <p:cBhvr>
                                        <p:cTn id="154" dur="500"/>
                                        <p:tgtEl>
                                          <p:spTgt spid="24"/>
                                        </p:tgtEl>
                                      </p:cBhvr>
                                    </p:animEffect>
                                  </p:childTnLst>
                                </p:cTn>
                              </p:par>
                              <p:par>
                                <p:cTn id="155" presetID="1" presetClass="emph" presetSubtype="2" fill="hold" nodeType="withEffect">
                                  <p:stCondLst>
                                    <p:cond delay="0"/>
                                  </p:stCondLst>
                                  <p:childTnLst>
                                    <p:animClr clrSpc="rgb" dir="cw">
                                      <p:cBhvr>
                                        <p:cTn id="156" dur="2000" fill="hold"/>
                                        <p:tgtEl>
                                          <p:spTgt spid="22"/>
                                        </p:tgtEl>
                                        <p:attrNameLst>
                                          <p:attrName>fillcolor</p:attrName>
                                        </p:attrNameLst>
                                      </p:cBhvr>
                                      <p:to>
                                        <a:schemeClr val="bg1"/>
                                      </p:to>
                                    </p:animClr>
                                    <p:set>
                                      <p:cBhvr>
                                        <p:cTn id="157" dur="2000" fill="hold"/>
                                        <p:tgtEl>
                                          <p:spTgt spid="22"/>
                                        </p:tgtEl>
                                        <p:attrNameLst>
                                          <p:attrName>fill.type</p:attrName>
                                        </p:attrNameLst>
                                      </p:cBhvr>
                                      <p:to>
                                        <p:strVal val="solid"/>
                                      </p:to>
                                    </p:set>
                                    <p:set>
                                      <p:cBhvr>
                                        <p:cTn id="158"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audio>
              <p:cMediaNode vol="80000">
                <p:cTn id="159" fill="hold" display="0">
                  <p:stCondLst>
                    <p:cond delay="indefinite"/>
                  </p:stCondLst>
                  <p:endCondLst>
                    <p:cond evt="onStopAudio" delay="0">
                      <p:tgtEl>
                        <p:sldTgt/>
                      </p:tgtEl>
                    </p:cond>
                  </p:endCondLst>
                </p:cTn>
                <p:tgtEl>
                  <p:spTgt spid="3"/>
                </p:tgtEl>
              </p:cMediaNode>
            </p:audio>
          </p:childTnLst>
        </p:cTn>
      </p:par>
    </p:tnLst>
    <p:bldLst>
      <p:bldP spid="33" grpId="0"/>
      <p:bldP spid="33" grpId="1"/>
      <p:bldP spid="33" grpId="2"/>
      <p:bldP spid="35" grpId="0"/>
      <p:bldP spid="35" grpId="1"/>
      <p:bldP spid="35" grpId="2"/>
      <p:bldP spid="37" grpId="0"/>
      <p:bldP spid="37" grpId="1"/>
      <p:bldP spid="37" grpId="2"/>
      <p:bldP spid="39" grpId="0"/>
      <p:bldP spid="39" grpId="1"/>
      <p:bldP spid="39" grpId="2"/>
      <p:bldP spid="23" grpId="0"/>
      <p:bldP spid="23" grpId="1"/>
      <p:bldP spid="24" grpId="0"/>
      <p:bldP spid="24" grpId="1"/>
      <p:bldP spid="24"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3290</TotalTime>
  <Words>3402</Words>
  <Application>Microsoft Office PowerPoint</Application>
  <PresentationFormat>On-screen Show (16:9)</PresentationFormat>
  <Paragraphs>295</Paragraphs>
  <Slides>18</Slides>
  <Notes>18</Notes>
  <HiddenSlides>5</HiddenSlides>
  <MMClips>2</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Custom Design</vt:lpstr>
      <vt:lpstr>Advent – Preparing for Christ to come again</vt:lpstr>
      <vt:lpstr>Learning Outcomes</vt:lpstr>
      <vt:lpstr>Advent is a time to recall the first coming of Jesus and to recognise how he comes now</vt:lpstr>
      <vt:lpstr>PowerPoint Presentation</vt:lpstr>
      <vt:lpstr>PowerPoint Presentation</vt:lpstr>
      <vt:lpstr>PowerPoint Presentation</vt:lpstr>
      <vt:lpstr>PowerPoint Presentation</vt:lpstr>
      <vt:lpstr>PowerPoint Presentation</vt:lpstr>
      <vt:lpstr>What people can do now to prepare for Christ’s Second Coming</vt:lpstr>
      <vt:lpstr>Check up</vt:lpstr>
      <vt:lpstr>Time for Reflection</vt:lpstr>
      <vt:lpstr>PowerPoint Presentation</vt:lpstr>
      <vt:lpstr>Sharing our Learning about ADVENT with family whānau</vt:lpstr>
      <vt:lpstr>PowerPoint Presentation</vt:lpstr>
      <vt:lpstr>PowerPoint Presentation</vt:lpstr>
      <vt:lpstr>Check up</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122</cp:revision>
  <dcterms:created xsi:type="dcterms:W3CDTF">2016-10-02T19:59:59Z</dcterms:created>
  <dcterms:modified xsi:type="dcterms:W3CDTF">2016-11-19T03:28:15Z</dcterms:modified>
</cp:coreProperties>
</file>