
<file path=[Content_Types].xml><?xml version="1.0" encoding="utf-8"?>
<Types xmlns="http://schemas.openxmlformats.org/package/2006/content-types">
  <Default Extension="png" ContentType="image/png"/>
  <Default Extension="bin" ContentType="application/vnd.ms-office.activeX"/>
  <Default Extension="mp3" ContentType="audio/m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6" r:id="rId2"/>
    <p:sldId id="257" r:id="rId3"/>
    <p:sldId id="258" r:id="rId4"/>
    <p:sldId id="259" r:id="rId5"/>
    <p:sldId id="265"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4000"/>
    <a:srgbClr val="FFFFE1"/>
    <a:srgbClr val="F6B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p:scale>
          <a:sx n="60" d="100"/>
          <a:sy n="60" d="100"/>
        </p:scale>
        <p:origin x="1164" y="1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35752B-3A56-49B0-9392-8EB1A09CD6E1}" type="datetimeFigureOut">
              <a:rPr lang="en-NZ" smtClean="0"/>
              <a:t>2/05/2017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3B94CD-06C7-4B04-8B21-C2611EF63CF8}" type="slidenum">
              <a:rPr lang="en-NZ" smtClean="0"/>
              <a:t>‹#›</a:t>
            </a:fld>
            <a:endParaRPr lang="en-NZ"/>
          </a:p>
        </p:txBody>
      </p:sp>
    </p:spTree>
    <p:extLst>
      <p:ext uri="{BB962C8B-B14F-4D97-AF65-F5344CB8AC3E}">
        <p14:creationId xmlns:p14="http://schemas.microsoft.com/office/powerpoint/2010/main" val="2949852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RD0LNtc1UE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resource topic. Read the title together and invite children to share something they know about when Jesus returned to God his Father in heaven.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Retell the Ascension story from the Bible during class prayer this week.</a:t>
            </a:r>
            <a:endParaRPr lang="en-NZ" dirty="0"/>
          </a:p>
        </p:txBody>
      </p:sp>
      <p:sp>
        <p:nvSpPr>
          <p:cNvPr id="4" name="Slide Number Placeholder 3"/>
          <p:cNvSpPr>
            <a:spLocks noGrp="1"/>
          </p:cNvSpPr>
          <p:nvPr>
            <p:ph type="sldNum" sz="quarter" idx="10"/>
          </p:nvPr>
        </p:nvSpPr>
        <p:spPr/>
        <p:txBody>
          <a:bodyPr/>
          <a:lstStyle/>
          <a:p>
            <a:fld id="{453B94CD-06C7-4B04-8B21-C2611EF63CF8}" type="slidenum">
              <a:rPr lang="en-NZ" smtClean="0"/>
              <a:t>1</a:t>
            </a:fld>
            <a:endParaRPr lang="en-NZ"/>
          </a:p>
        </p:txBody>
      </p:sp>
    </p:spTree>
    <p:extLst>
      <p:ext uri="{BB962C8B-B14F-4D97-AF65-F5344CB8AC3E}">
        <p14:creationId xmlns:p14="http://schemas.microsoft.com/office/powerpoint/2010/main" val="153979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through the Learning Intentions with the class and identify some ideas/questions that might be explored in the resource.</a:t>
            </a:r>
            <a:endParaRPr lang="en-NZ" dirty="0"/>
          </a:p>
        </p:txBody>
      </p:sp>
      <p:sp>
        <p:nvSpPr>
          <p:cNvPr id="4" name="Slide Number Placeholder 3"/>
          <p:cNvSpPr>
            <a:spLocks noGrp="1"/>
          </p:cNvSpPr>
          <p:nvPr>
            <p:ph type="sldNum" sz="quarter" idx="10"/>
          </p:nvPr>
        </p:nvSpPr>
        <p:spPr/>
        <p:txBody>
          <a:bodyPr/>
          <a:lstStyle/>
          <a:p>
            <a:fld id="{453B94CD-06C7-4B04-8B21-C2611EF63CF8}" type="slidenum">
              <a:rPr lang="en-NZ" smtClean="0"/>
              <a:t>2</a:t>
            </a:fld>
            <a:endParaRPr lang="en-NZ"/>
          </a:p>
        </p:txBody>
      </p:sp>
    </p:spTree>
    <p:extLst>
      <p:ext uri="{BB962C8B-B14F-4D97-AF65-F5344CB8AC3E}">
        <p14:creationId xmlns:p14="http://schemas.microsoft.com/office/powerpoint/2010/main" val="1372010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Read the revealed text and make a caption for Ascension and add it to the wall glossary.</a:t>
            </a:r>
          </a:p>
          <a:p>
            <a:r>
              <a:rPr lang="en-NZ" sz="1200" kern="1200" dirty="0">
                <a:solidFill>
                  <a:schemeClr val="tx1"/>
                </a:solidFill>
                <a:effectLst/>
                <a:latin typeface="+mn-lt"/>
                <a:ea typeface="+mn-ea"/>
                <a:cs typeface="+mn-cs"/>
              </a:rPr>
              <a:t>Adapt Teaching and Learning Experiences 1,2, 3 &amp; 4.</a:t>
            </a:r>
          </a:p>
          <a:p>
            <a:r>
              <a:rPr lang="en-NZ" sz="1200" kern="1200" dirty="0">
                <a:solidFill>
                  <a:schemeClr val="tx1"/>
                </a:solidFill>
                <a:effectLst/>
                <a:latin typeface="+mn-lt"/>
                <a:ea typeface="+mn-ea"/>
                <a:cs typeface="+mn-cs"/>
              </a:rPr>
              <a:t>Can you think of other things that go up to heaven?</a:t>
            </a:r>
            <a:endParaRPr lang="en-NZ" dirty="0"/>
          </a:p>
        </p:txBody>
      </p:sp>
      <p:sp>
        <p:nvSpPr>
          <p:cNvPr id="4" name="Slide Number Placeholder 3"/>
          <p:cNvSpPr>
            <a:spLocks noGrp="1"/>
          </p:cNvSpPr>
          <p:nvPr>
            <p:ph type="sldNum" sz="quarter" idx="10"/>
          </p:nvPr>
        </p:nvSpPr>
        <p:spPr/>
        <p:txBody>
          <a:bodyPr/>
          <a:lstStyle/>
          <a:p>
            <a:fld id="{453B94CD-06C7-4B04-8B21-C2611EF63CF8}" type="slidenum">
              <a:rPr lang="en-NZ" smtClean="0"/>
              <a:t>3</a:t>
            </a:fld>
            <a:endParaRPr lang="en-NZ"/>
          </a:p>
        </p:txBody>
      </p:sp>
    </p:spTree>
    <p:extLst>
      <p:ext uri="{BB962C8B-B14F-4D97-AF65-F5344CB8AC3E}">
        <p14:creationId xmlns:p14="http://schemas.microsoft.com/office/powerpoint/2010/main" val="1219658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Explain to children that Ascension Day is another important feast that Christians celebrate in the Liturgical Year. Note where it comes and highlight it on the class Liturgical Calendar and what season it comes at the end of. </a:t>
            </a:r>
          </a:p>
          <a:p>
            <a:r>
              <a:rPr lang="en-NZ" sz="1200" kern="1200" dirty="0">
                <a:solidFill>
                  <a:schemeClr val="tx1"/>
                </a:solidFill>
                <a:effectLst/>
                <a:latin typeface="+mn-lt"/>
                <a:ea typeface="+mn-ea"/>
                <a:cs typeface="+mn-cs"/>
              </a:rPr>
              <a:t>Watch the clip: </a:t>
            </a:r>
            <a:r>
              <a:rPr lang="en-NZ" sz="1200" u="sng" kern="1200" dirty="0">
                <a:solidFill>
                  <a:schemeClr val="tx1"/>
                </a:solidFill>
                <a:effectLst/>
                <a:latin typeface="+mn-lt"/>
                <a:ea typeface="+mn-ea"/>
                <a:cs typeface="+mn-cs"/>
                <a:hlinkClick r:id="rId3"/>
              </a:rPr>
              <a:t>https://www.youtube.com/watch?v=RD0LNtc1UE4</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Ascension of Jesus Christ 1:30 minutes</a:t>
            </a:r>
          </a:p>
          <a:p>
            <a:r>
              <a:rPr lang="en-NZ" sz="1200" kern="1200" dirty="0">
                <a:solidFill>
                  <a:schemeClr val="tx1"/>
                </a:solidFill>
                <a:effectLst/>
                <a:latin typeface="+mn-lt"/>
                <a:ea typeface="+mn-ea"/>
                <a:cs typeface="+mn-cs"/>
              </a:rPr>
              <a:t>Watch the clip without the sound and use simple language to tell the story. Discuss the clip and answer the questions. Watch the clip again with the sound and show children the story in the Bible. </a:t>
            </a:r>
          </a:p>
          <a:p>
            <a:r>
              <a:rPr lang="en-NZ" sz="1200" kern="1200" dirty="0">
                <a:solidFill>
                  <a:schemeClr val="tx1"/>
                </a:solidFill>
                <a:effectLst/>
                <a:latin typeface="+mn-lt"/>
                <a:ea typeface="+mn-ea"/>
                <a:cs typeface="+mn-cs"/>
              </a:rPr>
              <a:t>Adapt Teaching and Learning Experience 5</a:t>
            </a:r>
            <a:endParaRPr lang="en-NZ" dirty="0"/>
          </a:p>
        </p:txBody>
      </p:sp>
      <p:sp>
        <p:nvSpPr>
          <p:cNvPr id="4" name="Slide Number Placeholder 3"/>
          <p:cNvSpPr>
            <a:spLocks noGrp="1"/>
          </p:cNvSpPr>
          <p:nvPr>
            <p:ph type="sldNum" sz="quarter" idx="10"/>
          </p:nvPr>
        </p:nvSpPr>
        <p:spPr/>
        <p:txBody>
          <a:bodyPr/>
          <a:lstStyle/>
          <a:p>
            <a:fld id="{453B94CD-06C7-4B04-8B21-C2611EF63CF8}" type="slidenum">
              <a:rPr lang="en-NZ" smtClean="0"/>
              <a:t>4</a:t>
            </a:fld>
            <a:endParaRPr lang="en-NZ"/>
          </a:p>
        </p:txBody>
      </p:sp>
    </p:spTree>
    <p:extLst>
      <p:ext uri="{BB962C8B-B14F-4D97-AF65-F5344CB8AC3E}">
        <p14:creationId xmlns:p14="http://schemas.microsoft.com/office/powerpoint/2010/main" val="1981264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Teacher types what the apostles said and what the angels said in the word balloons</a:t>
            </a:r>
          </a:p>
          <a:p>
            <a:r>
              <a:rPr lang="en-NZ" sz="1200" kern="1200" dirty="0">
                <a:solidFill>
                  <a:schemeClr val="tx1"/>
                </a:solidFill>
                <a:effectLst/>
                <a:latin typeface="+mn-lt"/>
                <a:ea typeface="+mn-ea"/>
                <a:cs typeface="+mn-cs"/>
              </a:rPr>
              <a:t>When Jesus went up to heaven </a:t>
            </a:r>
          </a:p>
          <a:p>
            <a:r>
              <a:rPr lang="en-NZ" sz="1200" kern="1200" dirty="0">
                <a:solidFill>
                  <a:schemeClr val="tx1"/>
                </a:solidFill>
                <a:effectLst/>
                <a:latin typeface="+mn-lt"/>
                <a:ea typeface="+mn-ea"/>
                <a:cs typeface="+mn-cs"/>
              </a:rPr>
              <a:t>What did the apostles say?</a:t>
            </a:r>
          </a:p>
          <a:p>
            <a:r>
              <a:rPr lang="en-NZ" sz="1200" kern="1200" dirty="0">
                <a:solidFill>
                  <a:schemeClr val="tx1"/>
                </a:solidFill>
                <a:effectLst/>
                <a:latin typeface="+mn-lt"/>
                <a:ea typeface="+mn-ea"/>
                <a:cs typeface="+mn-cs"/>
              </a:rPr>
              <a:t>What did the angels say?</a:t>
            </a:r>
          </a:p>
          <a:p>
            <a:r>
              <a:rPr lang="en-NZ" sz="1200" kern="1200" dirty="0">
                <a:solidFill>
                  <a:schemeClr val="tx1"/>
                </a:solidFill>
                <a:effectLst/>
                <a:latin typeface="+mn-lt"/>
                <a:ea typeface="+mn-ea"/>
                <a:cs typeface="+mn-cs"/>
              </a:rPr>
              <a:t>What did God say? </a:t>
            </a:r>
          </a:p>
          <a:p>
            <a:r>
              <a:rPr lang="en-NZ" sz="1200" kern="1200" dirty="0">
                <a:solidFill>
                  <a:schemeClr val="tx1"/>
                </a:solidFill>
                <a:effectLst/>
                <a:latin typeface="+mn-lt"/>
                <a:ea typeface="+mn-ea"/>
                <a:cs typeface="+mn-cs"/>
              </a:rPr>
              <a:t>What would you have said to Jesus if you had been there?</a:t>
            </a: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B94CD-06C7-4B04-8B21-C2611EF63CF8}"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03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each Post it Note together.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there are clouds in the sky take the children outside to remember that Jesus went up into the clouds when he went back to heaven to be with God his Father - that is why we imagine heaven is above the clouds in the sky. </a:t>
            </a:r>
            <a:endParaRPr lang="en-NZ" dirty="0"/>
          </a:p>
        </p:txBody>
      </p:sp>
      <p:sp>
        <p:nvSpPr>
          <p:cNvPr id="4" name="Slide Number Placeholder 3"/>
          <p:cNvSpPr>
            <a:spLocks noGrp="1"/>
          </p:cNvSpPr>
          <p:nvPr>
            <p:ph type="sldNum" sz="quarter" idx="10"/>
          </p:nvPr>
        </p:nvSpPr>
        <p:spPr/>
        <p:txBody>
          <a:bodyPr/>
          <a:lstStyle/>
          <a:p>
            <a:fld id="{453B94CD-06C7-4B04-8B21-C2611EF63CF8}" type="slidenum">
              <a:rPr lang="en-NZ" smtClean="0"/>
              <a:t>6</a:t>
            </a:fld>
            <a:endParaRPr lang="en-NZ"/>
          </a:p>
        </p:txBody>
      </p:sp>
    </p:spTree>
    <p:extLst>
      <p:ext uri="{BB962C8B-B14F-4D97-AF65-F5344CB8AC3E}">
        <p14:creationId xmlns:p14="http://schemas.microsoft.com/office/powerpoint/2010/main" val="232722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453B94CD-06C7-4B04-8B21-C2611EF63CF8}" type="slidenum">
              <a:rPr lang="en-NZ" smtClean="0"/>
              <a:t>7</a:t>
            </a:fld>
            <a:endParaRPr lang="en-NZ"/>
          </a:p>
        </p:txBody>
      </p:sp>
    </p:spTree>
    <p:extLst>
      <p:ext uri="{BB962C8B-B14F-4D97-AF65-F5344CB8AC3E}">
        <p14:creationId xmlns:p14="http://schemas.microsoft.com/office/powerpoint/2010/main" val="48496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NZ" sz="1200" i="1" kern="1200" dirty="0">
                <a:solidFill>
                  <a:schemeClr val="tx1"/>
                </a:solidFill>
                <a:effectLst/>
                <a:latin typeface="+mn-lt"/>
                <a:ea typeface="+mn-ea"/>
                <a:cs typeface="+mn-cs"/>
              </a:rPr>
              <a:t>remember what if feels like when they come home after being away a long time. Imagine how Jesus felt when he returned to heaven and saw God his Father. </a:t>
            </a:r>
            <a:endParaRPr lang="en-NZ" dirty="0"/>
          </a:p>
        </p:txBody>
      </p:sp>
      <p:sp>
        <p:nvSpPr>
          <p:cNvPr id="4" name="Slide Number Placeholder 3"/>
          <p:cNvSpPr>
            <a:spLocks noGrp="1"/>
          </p:cNvSpPr>
          <p:nvPr>
            <p:ph type="sldNum" sz="quarter" idx="10"/>
          </p:nvPr>
        </p:nvSpPr>
        <p:spPr/>
        <p:txBody>
          <a:bodyPr/>
          <a:lstStyle/>
          <a:p>
            <a:fld id="{453B94CD-06C7-4B04-8B21-C2611EF63CF8}" type="slidenum">
              <a:rPr lang="en-NZ" smtClean="0"/>
              <a:t>8</a:t>
            </a:fld>
            <a:endParaRPr lang="en-NZ"/>
          </a:p>
        </p:txBody>
      </p:sp>
    </p:spTree>
    <p:extLst>
      <p:ext uri="{BB962C8B-B14F-4D97-AF65-F5344CB8AC3E}">
        <p14:creationId xmlns:p14="http://schemas.microsoft.com/office/powerpoint/2010/main" val="678179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5E8063E7-2580-4C94-935E-0E95B7B24644}" type="datetimeFigureOut">
              <a:rPr lang="en-NZ" smtClean="0"/>
              <a:t>2/05/2017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CF2FEE3D-84F8-41C1-B986-CEDA2E60EF90}" type="slidenum">
              <a:rPr lang="en-NZ" smtClean="0"/>
              <a:t>‹#›</a:t>
            </a:fld>
            <a:endParaRPr lang="en-NZ"/>
          </a:p>
        </p:txBody>
      </p:sp>
    </p:spTree>
    <p:extLst>
      <p:ext uri="{BB962C8B-B14F-4D97-AF65-F5344CB8AC3E}">
        <p14:creationId xmlns:p14="http://schemas.microsoft.com/office/powerpoint/2010/main" val="3506086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PastelsSmooth scaling="1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8063E7-2580-4C94-935E-0E95B7B24644}" type="datetimeFigureOut">
              <a:rPr lang="en-NZ" smtClean="0"/>
              <a:t>2/05/2017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2FEE3D-84F8-41C1-B986-CEDA2E60EF90}" type="slidenum">
              <a:rPr lang="en-NZ" smtClean="0"/>
              <a:t>‹#›</a:t>
            </a:fld>
            <a:endParaRPr lang="en-NZ"/>
          </a:p>
        </p:txBody>
      </p:sp>
    </p:spTree>
    <p:extLst>
      <p:ext uri="{BB962C8B-B14F-4D97-AF65-F5344CB8AC3E}">
        <p14:creationId xmlns:p14="http://schemas.microsoft.com/office/powerpoint/2010/main" val="837671111"/>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www.youtube.com/watch?v=RD0LNtc1UE4"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control" Target="../activeX/activeX2.xml"/><Relationship Id="rId7" Type="http://schemas.openxmlformats.org/officeDocument/2006/relationships/image" Target="../media/image10.jp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notesSlide" Target="../notesSlides/notesSlide5.xml"/><Relationship Id="rId5" Type="http://schemas.openxmlformats.org/officeDocument/2006/relationships/slideLayout" Target="../slideLayouts/slideLayout1.xml"/><Relationship Id="rId10" Type="http://schemas.openxmlformats.org/officeDocument/2006/relationships/image" Target="../media/image9.wmf"/><Relationship Id="rId4" Type="http://schemas.openxmlformats.org/officeDocument/2006/relationships/control" Target="../activeX/activeX3.xml"/><Relationship Id="rId9" Type="http://schemas.openxmlformats.org/officeDocument/2006/relationships/image" Target="../media/image8.wmf"/></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notesSlide" Target="../notesSlides/notesSlide8.xml"/><Relationship Id="rId9" Type="http://schemas.openxmlformats.org/officeDocument/2006/relationships/hyperlink" Target="http://www.tinyurl.com/NCRSfeedbac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accent4">
              <a:lumMod val="50000"/>
            </a:schemeClr>
          </a:solidFill>
          <a:ln>
            <a:noFill/>
          </a:ln>
          <a:effectLst/>
        </p:spPr>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458" r="-2" b="5032"/>
          <a:stretch/>
        </p:blipFill>
        <p:spPr>
          <a:xfrm>
            <a:off x="6095999" y="10"/>
            <a:ext cx="6105655" cy="6857990"/>
          </a:xfrm>
          <a:prstGeom prst="rect">
            <a:avLst/>
          </a:prstGeom>
        </p:spPr>
      </p:pic>
      <p:sp>
        <p:nvSpPr>
          <p:cNvPr id="4" name="Title 3"/>
          <p:cNvSpPr>
            <a:spLocks noGrp="1"/>
          </p:cNvSpPr>
          <p:nvPr>
            <p:ph type="title"/>
          </p:nvPr>
        </p:nvSpPr>
        <p:spPr>
          <a:xfrm>
            <a:off x="644908" y="1288043"/>
            <a:ext cx="4806184" cy="4281913"/>
          </a:xfrm>
          <a:noFill/>
        </p:spPr>
        <p:txBody>
          <a:bodyPr vert="horz" lIns="91440" tIns="45720" rIns="91440" bIns="45720" rtlCol="0" anchor="ctr">
            <a:normAutofit/>
          </a:bodyPr>
          <a:lstStyle/>
          <a:p>
            <a:pPr algn="ctr"/>
            <a:r>
              <a:rPr lang="en-US" sz="5000" dirty="0">
                <a:latin typeface="Eras Bold ITC" panose="020B0907030504020204" pitchFamily="34" charset="0"/>
              </a:rPr>
              <a:t>Jesus returns to his Father in Heaven</a:t>
            </a:r>
          </a:p>
        </p:txBody>
      </p:sp>
      <p:sp>
        <p:nvSpPr>
          <p:cNvPr id="8" name="TextBox: PageNumber"/>
          <p:cNvSpPr txBox="1">
            <a:spLocks/>
          </p:cNvSpPr>
          <p:nvPr/>
        </p:nvSpPr>
        <p:spPr>
          <a:xfrm>
            <a:off x="11520000" y="6240000"/>
            <a:ext cx="480000" cy="48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chemeClr val="accent4">
                    <a:lumMod val="60000"/>
                    <a:lumOff val="40000"/>
                  </a:schemeClr>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chemeClr val="accent4">
                    <a:lumMod val="60000"/>
                    <a:lumOff val="40000"/>
                  </a:schemeClr>
                </a:solidFill>
                <a:effectLst/>
                <a:uLnTx/>
                <a:uFillTx/>
                <a:latin typeface="Arial" pitchFamily="34" charset="0"/>
                <a:ea typeface="+mn-ea"/>
                <a:cs typeface="Arial" pitchFamily="34" charset="0"/>
              </a:rPr>
              <a:t>S-01</a:t>
            </a:r>
          </a:p>
        </p:txBody>
      </p:sp>
      <p:sp>
        <p:nvSpPr>
          <p:cNvPr id="9"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085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arning Intentions"/>
          <p:cNvSpPr>
            <a:spLocks noGrp="1"/>
          </p:cNvSpPr>
          <p:nvPr>
            <p:ph type="title"/>
          </p:nvPr>
        </p:nvSpPr>
        <p:spPr/>
        <p:txBody>
          <a:bodyPr/>
          <a:lstStyle/>
          <a:p>
            <a:pPr algn="ctr"/>
            <a:r>
              <a:rPr lang="en-NZ" b="1" dirty="0">
                <a:ln w="10160">
                  <a:solidFill>
                    <a:schemeClr val="accent4">
                      <a:lumMod val="50000"/>
                    </a:schemeClr>
                  </a:solidFill>
                  <a:prstDash val="solid"/>
                </a:ln>
                <a:solidFill>
                  <a:srgbClr val="C00000"/>
                </a:solidFill>
                <a:effectLst>
                  <a:outerShdw blurRad="38100" dist="22860" dir="5400000" algn="tl" rotWithShape="0">
                    <a:srgbClr val="000000">
                      <a:alpha val="30000"/>
                    </a:srgbClr>
                  </a:outerShdw>
                </a:effectLst>
                <a:latin typeface="Comic Sans MS" panose="030F0702030302020204" pitchFamily="66" charset="0"/>
              </a:rPr>
              <a:t>Learning Intentions</a:t>
            </a:r>
          </a:p>
        </p:txBody>
      </p:sp>
      <p:pic>
        <p:nvPicPr>
          <p:cNvPr id="4" name="Pictu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5513" y="381837"/>
            <a:ext cx="1408400" cy="1690081"/>
          </a:xfrm>
          <a:prstGeom prst="rect">
            <a:avLst/>
          </a:prstGeom>
          <a:ln>
            <a:noFill/>
          </a:ln>
          <a:effectLst>
            <a:outerShdw blurRad="292100" dist="139700" dir="2700000" algn="tl" rotWithShape="0">
              <a:srgbClr val="333333">
                <a:alpha val="65000"/>
              </a:srgbClr>
            </a:outerShdw>
          </a:effectLst>
        </p:spPr>
      </p:pic>
      <p:sp>
        <p:nvSpPr>
          <p:cNvPr id="5" name="The children will"/>
          <p:cNvSpPr txBox="1"/>
          <p:nvPr/>
        </p:nvSpPr>
        <p:spPr>
          <a:xfrm>
            <a:off x="1650380" y="2499595"/>
            <a:ext cx="6568068" cy="523220"/>
          </a:xfrm>
          <a:prstGeom prst="rect">
            <a:avLst/>
          </a:prstGeom>
          <a:noFill/>
        </p:spPr>
        <p:txBody>
          <a:bodyPr wrap="square" rtlCol="0">
            <a:spAutoFit/>
          </a:bodyPr>
          <a:lstStyle/>
          <a:p>
            <a:r>
              <a:rPr lang="en-NZ" sz="2800" b="1" dirty="0"/>
              <a:t>The children will…</a:t>
            </a:r>
          </a:p>
        </p:txBody>
      </p:sp>
      <p:sp>
        <p:nvSpPr>
          <p:cNvPr id="7" name="Statement 2"/>
          <p:cNvSpPr/>
          <p:nvPr/>
        </p:nvSpPr>
        <p:spPr>
          <a:xfrm>
            <a:off x="1650380" y="4174855"/>
            <a:ext cx="9857679" cy="523220"/>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2800" dirty="0">
                <a:solidFill>
                  <a:schemeClr val="tx1"/>
                </a:solidFill>
                <a:latin typeface="Arial" panose="020B0604020202020204" pitchFamily="34" charset="0"/>
                <a:cs typeface="Arial" panose="020B0604020202020204" pitchFamily="34" charset="0"/>
              </a:rPr>
              <a:t>recognise the story of Jesus’ return to his Father in heaven</a:t>
            </a:r>
            <a:endParaRPr lang="en-NZ" sz="4000" dirty="0">
              <a:solidFill>
                <a:schemeClr val="tx1"/>
              </a:solidFill>
              <a:latin typeface="Arial" panose="020B0604020202020204" pitchFamily="34" charset="0"/>
              <a:cs typeface="Arial" panose="020B0604020202020204" pitchFamily="34" charset="0"/>
            </a:endParaRPr>
          </a:p>
        </p:txBody>
      </p:sp>
      <p:sp>
        <p:nvSpPr>
          <p:cNvPr id="6" name="Statement 1"/>
          <p:cNvSpPr/>
          <p:nvPr/>
        </p:nvSpPr>
        <p:spPr>
          <a:xfrm>
            <a:off x="1650380" y="3044283"/>
            <a:ext cx="9857679" cy="847493"/>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800" dirty="0">
                <a:solidFill>
                  <a:schemeClr val="tx1"/>
                </a:solidFill>
                <a:latin typeface="Arial" panose="020B0604020202020204" pitchFamily="34" charset="0"/>
                <a:cs typeface="Arial" panose="020B0604020202020204" pitchFamily="34" charset="0"/>
              </a:rPr>
              <a:t>recognise that Ascension is the name of the feast day which celebrates the return of Jesus to heaven</a:t>
            </a:r>
          </a:p>
        </p:txBody>
      </p:sp>
      <p:sp>
        <p:nvSpPr>
          <p:cNvPr id="8" name="1)"/>
          <p:cNvSpPr txBox="1"/>
          <p:nvPr/>
        </p:nvSpPr>
        <p:spPr>
          <a:xfrm>
            <a:off x="1126273" y="3022815"/>
            <a:ext cx="524107" cy="523220"/>
          </a:xfrm>
          <a:prstGeom prst="rect">
            <a:avLst/>
          </a:prstGeom>
          <a:noFill/>
        </p:spPr>
        <p:txBody>
          <a:bodyPr wrap="square" rtlCol="0">
            <a:spAutoFit/>
          </a:bodyPr>
          <a:lstStyle/>
          <a:p>
            <a:r>
              <a:rPr lang="en-NZ" sz="2800" dirty="0">
                <a:latin typeface="Arial" panose="020B0604020202020204" pitchFamily="34" charset="0"/>
                <a:cs typeface="Arial" panose="020B0604020202020204" pitchFamily="34" charset="0"/>
              </a:rPr>
              <a:t>1)</a:t>
            </a:r>
          </a:p>
        </p:txBody>
      </p:sp>
      <p:sp>
        <p:nvSpPr>
          <p:cNvPr id="9" name="2)"/>
          <p:cNvSpPr txBox="1"/>
          <p:nvPr/>
        </p:nvSpPr>
        <p:spPr>
          <a:xfrm>
            <a:off x="1126273" y="4174854"/>
            <a:ext cx="524107" cy="523220"/>
          </a:xfrm>
          <a:prstGeom prst="rect">
            <a:avLst/>
          </a:prstGeom>
          <a:noFill/>
        </p:spPr>
        <p:txBody>
          <a:bodyPr wrap="square" rtlCol="0">
            <a:spAutoFit/>
          </a:bodyPr>
          <a:lstStyle/>
          <a:p>
            <a:r>
              <a:rPr lang="en-NZ" sz="2800" dirty="0">
                <a:latin typeface="Arial" panose="020B0604020202020204" pitchFamily="34" charset="0"/>
                <a:cs typeface="Arial" panose="020B0604020202020204" pitchFamily="34" charset="0"/>
              </a:rPr>
              <a:t>2)</a:t>
            </a:r>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S-02</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3" name="Instruction"/>
          <p:cNvSpPr/>
          <p:nvPr/>
        </p:nvSpPr>
        <p:spPr>
          <a:xfrm>
            <a:off x="5058037" y="6546492"/>
            <a:ext cx="2191627" cy="276999"/>
          </a:xfrm>
          <a:prstGeom prst="rect">
            <a:avLst/>
          </a:prstGeom>
        </p:spPr>
        <p:txBody>
          <a:bodyPr wrap="none">
            <a:spAutoFit/>
          </a:bodyPr>
          <a:lstStyle/>
          <a:p>
            <a:pPr lvl="0" algn="ctr"/>
            <a:r>
              <a:rPr lang="en-GB" sz="1200" dirty="0">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2700937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8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8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626"/>
            <a:ext cx="10515600" cy="1325563"/>
          </a:xfrm>
        </p:spPr>
        <p:txBody>
          <a:bodyPr/>
          <a:lstStyle/>
          <a:p>
            <a:pPr algn="ctr"/>
            <a:r>
              <a:rPr lang="en-NZ" b="1" dirty="0">
                <a:ln w="10160">
                  <a:solidFill>
                    <a:schemeClr val="accent4">
                      <a:lumMod val="50000"/>
                    </a:schemeClr>
                  </a:solidFill>
                  <a:prstDash val="solid"/>
                </a:ln>
                <a:solidFill>
                  <a:srgbClr val="C00000"/>
                </a:solidFill>
                <a:effectLst>
                  <a:outerShdw blurRad="38100" dist="22860" dir="5400000" algn="tl" rotWithShape="0">
                    <a:srgbClr val="000000">
                      <a:alpha val="30000"/>
                    </a:srgbClr>
                  </a:outerShdw>
                </a:effectLst>
                <a:latin typeface="Comic Sans MS" panose="030F0702030302020204" pitchFamily="66" charset="0"/>
              </a:rPr>
              <a:t>What does the word Ascension mean?</a:t>
            </a:r>
          </a:p>
        </p:txBody>
      </p:sp>
      <p:pic>
        <p:nvPicPr>
          <p:cNvPr id="4" name="Pi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97" y="1981109"/>
            <a:ext cx="5644403" cy="37629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Arrow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0299" y="2434621"/>
            <a:ext cx="339401" cy="533343"/>
          </a:xfrm>
          <a:prstGeom prst="rect">
            <a:avLst/>
          </a:prstGeom>
        </p:spPr>
      </p:pic>
      <p:pic>
        <p:nvPicPr>
          <p:cNvPr id="9" name="Arrow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0299" y="3681531"/>
            <a:ext cx="339401" cy="533343"/>
          </a:xfrm>
          <a:prstGeom prst="rect">
            <a:avLst/>
          </a:prstGeom>
        </p:spPr>
      </p:pic>
      <p:pic>
        <p:nvPicPr>
          <p:cNvPr id="10" name="Arrow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0300" y="5073254"/>
            <a:ext cx="339401" cy="533343"/>
          </a:xfrm>
          <a:prstGeom prst="rect">
            <a:avLst/>
          </a:prstGeom>
        </p:spPr>
      </p:pic>
      <p:sp>
        <p:nvSpPr>
          <p:cNvPr id="11" name="Statement 1"/>
          <p:cNvSpPr/>
          <p:nvPr/>
        </p:nvSpPr>
        <p:spPr>
          <a:xfrm>
            <a:off x="7247965" y="2282384"/>
            <a:ext cx="4652682" cy="837819"/>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The word </a:t>
            </a:r>
            <a:r>
              <a:rPr lang="en-NZ" sz="2400" b="1" dirty="0">
                <a:solidFill>
                  <a:schemeClr val="tx1"/>
                </a:solidFill>
                <a:latin typeface="Arial" panose="020B0604020202020204" pitchFamily="34" charset="0"/>
                <a:cs typeface="Arial" panose="020B0604020202020204" pitchFamily="34" charset="0"/>
              </a:rPr>
              <a:t>ascension</a:t>
            </a:r>
            <a:r>
              <a:rPr lang="en-NZ" sz="2400" dirty="0">
                <a:solidFill>
                  <a:schemeClr val="tx1"/>
                </a:solidFill>
                <a:latin typeface="Arial" panose="020B0604020202020204" pitchFamily="34" charset="0"/>
                <a:cs typeface="Arial" panose="020B0604020202020204" pitchFamily="34" charset="0"/>
              </a:rPr>
              <a:t> means ‘going up’.</a:t>
            </a:r>
          </a:p>
        </p:txBody>
      </p:sp>
      <p:sp>
        <p:nvSpPr>
          <p:cNvPr id="14" name="Statement 4"/>
          <p:cNvSpPr/>
          <p:nvPr/>
        </p:nvSpPr>
        <p:spPr>
          <a:xfrm>
            <a:off x="7247965" y="3528594"/>
            <a:ext cx="4652682" cy="839219"/>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Jesus went up to heaven to be at home with God his Father.</a:t>
            </a:r>
            <a:endParaRPr lang="en-NZ" sz="2800" dirty="0">
              <a:solidFill>
                <a:schemeClr val="tx1"/>
              </a:solidFill>
              <a:latin typeface="Arial" panose="020B0604020202020204" pitchFamily="34" charset="0"/>
              <a:cs typeface="Arial" panose="020B0604020202020204" pitchFamily="34" charset="0"/>
            </a:endParaRPr>
          </a:p>
        </p:txBody>
      </p:sp>
      <p:sp>
        <p:nvSpPr>
          <p:cNvPr id="15" name="Statement 5"/>
          <p:cNvSpPr/>
          <p:nvPr/>
        </p:nvSpPr>
        <p:spPr>
          <a:xfrm>
            <a:off x="7247965" y="4776204"/>
            <a:ext cx="4652682" cy="1127445"/>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We call this Ascension Day because Jesus went up into the clouds.</a:t>
            </a:r>
            <a:endParaRPr lang="en-NZ" sz="2800" dirty="0">
              <a:solidFill>
                <a:schemeClr val="tx1"/>
              </a:solidFill>
              <a:latin typeface="Arial" panose="020B0604020202020204" pitchFamily="34" charset="0"/>
              <a:cs typeface="Arial" panose="020B0604020202020204" pitchFamily="34" charset="0"/>
            </a:endParaRPr>
          </a:p>
        </p:txBody>
      </p:sp>
      <p:sp>
        <p:nvSpPr>
          <p:cNvPr id="16" name="TextBox: PageNumber"/>
          <p:cNvSpPr txBox="1">
            <a:spLocks/>
          </p:cNvSpPr>
          <p:nvPr/>
        </p:nvSpPr>
        <p:spPr>
          <a:xfrm>
            <a:off x="11520000" y="6240000"/>
            <a:ext cx="480000" cy="48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S-03</a:t>
            </a:r>
          </a:p>
        </p:txBody>
      </p:sp>
      <p:sp>
        <p:nvSpPr>
          <p:cNvPr id="17"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8"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 name="Instruction"/>
          <p:cNvSpPr/>
          <p:nvPr/>
        </p:nvSpPr>
        <p:spPr>
          <a:xfrm>
            <a:off x="5032392" y="6546492"/>
            <a:ext cx="2242923" cy="276999"/>
          </a:xfrm>
          <a:prstGeom prst="rect">
            <a:avLst/>
          </a:prstGeom>
        </p:spPr>
        <p:txBody>
          <a:bodyPr wrap="none">
            <a:spAutoFit/>
          </a:bodyPr>
          <a:lstStyle/>
          <a:p>
            <a:pPr lvl="0" algn="ctr"/>
            <a:r>
              <a:rPr lang="en-GB" sz="1200" dirty="0">
                <a:latin typeface="Arial" pitchFamily="34" charset="0"/>
                <a:ea typeface="Segoe UI" pitchFamily="34" charset="0"/>
                <a:cs typeface="Arial" pitchFamily="34" charset="0"/>
              </a:rPr>
              <a:t>Click the arrows to reveal text.</a:t>
            </a:r>
          </a:p>
        </p:txBody>
      </p:sp>
    </p:spTree>
    <p:extLst>
      <p:ext uri="{BB962C8B-B14F-4D97-AF65-F5344CB8AC3E}">
        <p14:creationId xmlns:p14="http://schemas.microsoft.com/office/powerpoint/2010/main" val="1449350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1000"/>
                                        <p:tgtEl>
                                          <p:spTgt spid="14"/>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1000"/>
                                        <p:tgtEl>
                                          <p:spTgt spid="15"/>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8"/>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2" nodeType="withEffect">
                                  <p:stCondLst>
                                    <p:cond delay="0"/>
                                  </p:stCondLst>
                                  <p:childTnLst>
                                    <p:set>
                                      <p:cBhvr>
                                        <p:cTn id="33" dur="1" fill="hold">
                                          <p:stCondLst>
                                            <p:cond delay="0"/>
                                          </p:stCondLst>
                                        </p:cTn>
                                        <p:tgtEl>
                                          <p:spTgt spid="11"/>
                                        </p:tgtEl>
                                        <p:attrNameLst>
                                          <p:attrName>style.visibility</p:attrName>
                                        </p:attrNameLst>
                                      </p:cBhvr>
                                      <p:to>
                                        <p:strVal val="hidden"/>
                                      </p:to>
                                    </p:set>
                                  </p:childTnLst>
                                </p:cTn>
                              </p:par>
                              <p:par>
                                <p:cTn id="34" presetID="1" presetClass="exit" presetSubtype="0" fill="hold" grpId="2" nodeType="withEffect">
                                  <p:stCondLst>
                                    <p:cond delay="0"/>
                                  </p:stCondLst>
                                  <p:childTnLst>
                                    <p:set>
                                      <p:cBhvr>
                                        <p:cTn id="35" dur="1" fill="hold">
                                          <p:stCondLst>
                                            <p:cond delay="0"/>
                                          </p:stCondLst>
                                        </p:cTn>
                                        <p:tgtEl>
                                          <p:spTgt spid="14"/>
                                        </p:tgtEl>
                                        <p:attrNameLst>
                                          <p:attrName>style.visibility</p:attrName>
                                        </p:attrNameLst>
                                      </p:cBhvr>
                                      <p:to>
                                        <p:strVal val="hidden"/>
                                      </p:to>
                                    </p:set>
                                  </p:childTnLst>
                                </p:cTn>
                              </p:par>
                              <p:par>
                                <p:cTn id="36" presetID="1" presetClass="exit" presetSubtype="0" fill="hold" grpId="2" nodeType="withEffect">
                                  <p:stCondLst>
                                    <p:cond delay="0"/>
                                  </p:stCondLst>
                                  <p:childTnLst>
                                    <p:set>
                                      <p:cBhvr>
                                        <p:cTn id="37"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animBg="1"/>
      <p:bldP spid="11" grpId="1" animBg="1"/>
      <p:bldP spid="11" grpId="2" animBg="1"/>
      <p:bldP spid="14" grpId="0" animBg="1"/>
      <p:bldP spid="14" grpId="1" animBg="1"/>
      <p:bldP spid="14" grpId="2" animBg="1"/>
      <p:bldP spid="15" grpId="0" animBg="1"/>
      <p:bldP spid="15" grpId="1" animBg="1"/>
      <p:bldP spid="15"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931" y="53585"/>
            <a:ext cx="10911840" cy="1325563"/>
          </a:xfrm>
        </p:spPr>
        <p:txBody>
          <a:bodyPr/>
          <a:lstStyle/>
          <a:p>
            <a:pPr algn="ctr"/>
            <a:r>
              <a:rPr lang="en-NZ" b="1" dirty="0">
                <a:ln w="10160">
                  <a:solidFill>
                    <a:schemeClr val="accent4">
                      <a:lumMod val="50000"/>
                    </a:schemeClr>
                  </a:solidFill>
                  <a:prstDash val="solid"/>
                </a:ln>
                <a:solidFill>
                  <a:srgbClr val="C00000"/>
                </a:solidFill>
                <a:effectLst>
                  <a:outerShdw blurRad="38100" dist="22860" dir="5400000" algn="tl" rotWithShape="0">
                    <a:srgbClr val="000000">
                      <a:alpha val="30000"/>
                    </a:srgbClr>
                  </a:outerShdw>
                </a:effectLst>
                <a:latin typeface="Comic Sans MS" panose="030F0702030302020204" pitchFamily="66" charset="0"/>
              </a:rPr>
              <a:t>Jesus returns to his Father in Heaven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0668" y="1969237"/>
            <a:ext cx="5743041" cy="3701989"/>
          </a:xfrm>
          <a:prstGeom prst="rect">
            <a:avLst/>
          </a:prstGeom>
          <a:effectLst>
            <a:softEdge rad="127000"/>
          </a:effectLst>
        </p:spPr>
      </p:pic>
      <p:sp>
        <p:nvSpPr>
          <p:cNvPr id="5" name="Action Button: Video 4">
            <a:hlinkClick r:id="rId4" highlightClick="1"/>
          </p:cNvPr>
          <p:cNvSpPr/>
          <p:nvPr/>
        </p:nvSpPr>
        <p:spPr>
          <a:xfrm>
            <a:off x="9426389" y="6249353"/>
            <a:ext cx="524436" cy="470647"/>
          </a:xfrm>
          <a:prstGeom prst="actionButtonMovi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PageNumber"/>
          <p:cNvSpPr txBox="1">
            <a:spLocks/>
          </p:cNvSpPr>
          <p:nvPr/>
        </p:nvSpPr>
        <p:spPr>
          <a:xfrm>
            <a:off x="11520000" y="6240000"/>
            <a:ext cx="480000" cy="48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S-04</a:t>
            </a:r>
          </a:p>
        </p:txBody>
      </p:sp>
      <p:sp>
        <p:nvSpPr>
          <p:cNvPr id="8"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 name="Instruction"/>
          <p:cNvSpPr/>
          <p:nvPr/>
        </p:nvSpPr>
        <p:spPr>
          <a:xfrm>
            <a:off x="4999529" y="6546492"/>
            <a:ext cx="2308645" cy="276999"/>
          </a:xfrm>
          <a:prstGeom prst="rect">
            <a:avLst/>
          </a:prstGeom>
        </p:spPr>
        <p:txBody>
          <a:bodyPr wrap="none">
            <a:spAutoFit/>
          </a:bodyPr>
          <a:lstStyle/>
          <a:p>
            <a:pPr lvl="0" algn="ctr"/>
            <a:r>
              <a:rPr lang="en-GB" sz="1200" dirty="0">
                <a:latin typeface="Arial" pitchFamily="34" charset="0"/>
                <a:ea typeface="Segoe UI" pitchFamily="34" charset="0"/>
                <a:cs typeface="Arial" pitchFamily="34" charset="0"/>
              </a:rPr>
              <a:t>Click the video icon for a video.</a:t>
            </a:r>
          </a:p>
        </p:txBody>
      </p:sp>
      <p:sp>
        <p:nvSpPr>
          <p:cNvPr id="13" name="Scroll: Vertical 12"/>
          <p:cNvSpPr/>
          <p:nvPr/>
        </p:nvSpPr>
        <p:spPr>
          <a:xfrm>
            <a:off x="3079819" y="5671226"/>
            <a:ext cx="5773890" cy="875266"/>
          </a:xfrm>
          <a:prstGeom prst="verticalScroll">
            <a:avLst>
              <a:gd name="adj" fmla="val 6964"/>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i="1" dirty="0">
                <a:solidFill>
                  <a:schemeClr val="tx1"/>
                </a:solidFill>
                <a:latin typeface="Arial" panose="020B0604020202020204" pitchFamily="34" charset="0"/>
                <a:cs typeface="Arial" panose="020B0604020202020204" pitchFamily="34" charset="0"/>
              </a:rPr>
              <a:t>Show the children the Bible and read the Ascension story to the class.</a:t>
            </a:r>
          </a:p>
        </p:txBody>
      </p:sp>
      <p:sp>
        <p:nvSpPr>
          <p:cNvPr id="14" name="Cloud 13"/>
          <p:cNvSpPr/>
          <p:nvPr/>
        </p:nvSpPr>
        <p:spPr>
          <a:xfrm>
            <a:off x="56930" y="1379148"/>
            <a:ext cx="3053738" cy="2242427"/>
          </a:xfrm>
          <a:prstGeom prst="cloud">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80000" rIns="0" bIns="108000" rtlCol="0" anchor="ctr"/>
          <a:lstStyle/>
          <a:p>
            <a:pPr>
              <a:spcAft>
                <a:spcPts val="1200"/>
              </a:spcAft>
            </a:pPr>
            <a:r>
              <a:rPr lang="en-NZ" b="1" dirty="0">
                <a:solidFill>
                  <a:schemeClr val="tx1"/>
                </a:solidFill>
                <a:latin typeface="Arial" panose="020B0604020202020204" pitchFamily="34" charset="0"/>
                <a:cs typeface="Arial" panose="020B0604020202020204" pitchFamily="34" charset="0"/>
              </a:rPr>
              <a:t>How do you think Jesus’ friends felt when Jesus disappeared into the clouds?</a:t>
            </a:r>
          </a:p>
        </p:txBody>
      </p:sp>
      <p:sp>
        <p:nvSpPr>
          <p:cNvPr id="15" name="Cloud 14"/>
          <p:cNvSpPr/>
          <p:nvPr/>
        </p:nvSpPr>
        <p:spPr>
          <a:xfrm>
            <a:off x="126203" y="3804896"/>
            <a:ext cx="3053738" cy="2242427"/>
          </a:xfrm>
          <a:prstGeom prst="cloud">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80000" rIns="0" bIns="108000" rtlCol="0" anchor="ctr"/>
          <a:lstStyle/>
          <a:p>
            <a:pPr>
              <a:spcAft>
                <a:spcPts val="1200"/>
              </a:spcAft>
            </a:pPr>
            <a:r>
              <a:rPr lang="en-NZ" b="1">
                <a:solidFill>
                  <a:schemeClr val="tx1"/>
                </a:solidFill>
                <a:latin typeface="Arial" panose="020B0604020202020204" pitchFamily="34" charset="0"/>
                <a:cs typeface="Arial" panose="020B0604020202020204" pitchFamily="34" charset="0"/>
              </a:rPr>
              <a:t>What do you think might have happened when Jesus arrived in heaven?</a:t>
            </a:r>
            <a:endParaRPr lang="en-NZ" b="1" dirty="0">
              <a:solidFill>
                <a:schemeClr val="tx1"/>
              </a:solidFill>
              <a:latin typeface="Arial" panose="020B0604020202020204" pitchFamily="34" charset="0"/>
              <a:cs typeface="Arial" panose="020B0604020202020204" pitchFamily="34" charset="0"/>
            </a:endParaRPr>
          </a:p>
        </p:txBody>
      </p:sp>
      <p:sp>
        <p:nvSpPr>
          <p:cNvPr id="16" name="Cloud 15"/>
          <p:cNvSpPr/>
          <p:nvPr/>
        </p:nvSpPr>
        <p:spPr>
          <a:xfrm>
            <a:off x="8946262" y="1873884"/>
            <a:ext cx="3053738" cy="2242427"/>
          </a:xfrm>
          <a:prstGeom prst="cloud">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80000" rIns="0" bIns="108000" rtlCol="0" anchor="ctr"/>
          <a:lstStyle/>
          <a:p>
            <a:r>
              <a:rPr lang="en-NZ" b="1" dirty="0">
                <a:solidFill>
                  <a:schemeClr val="tx1"/>
                </a:solidFill>
                <a:latin typeface="Arial" panose="020B0604020202020204" pitchFamily="34" charset="0"/>
                <a:cs typeface="Arial" panose="020B0604020202020204" pitchFamily="34" charset="0"/>
              </a:rPr>
              <a:t>What are you curious about in this story?</a:t>
            </a:r>
            <a:endParaRPr lang="en-NZ"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5570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4886"/>
            <a:ext cx="10515600" cy="1325563"/>
          </a:xfrm>
        </p:spPr>
        <p:txBody>
          <a:bodyPr/>
          <a:lstStyle/>
          <a:p>
            <a:pPr algn="ctr"/>
            <a:r>
              <a:rPr lang="en-NZ" b="1" dirty="0">
                <a:ln w="10160">
                  <a:solidFill>
                    <a:schemeClr val="accent4">
                      <a:lumMod val="50000"/>
                    </a:schemeClr>
                  </a:solidFill>
                  <a:prstDash val="solid"/>
                </a:ln>
                <a:solidFill>
                  <a:srgbClr val="C00000"/>
                </a:solidFill>
                <a:effectLst>
                  <a:outerShdw blurRad="38100" dist="22860" dir="5400000" algn="tl" rotWithShape="0">
                    <a:srgbClr val="000000">
                      <a:alpha val="30000"/>
                    </a:srgbClr>
                  </a:outerShdw>
                </a:effectLst>
                <a:latin typeface="Comic Sans MS" panose="030F0702030302020204" pitchFamily="66" charset="0"/>
              </a:rPr>
              <a:t>Thinking about the Ascension story</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8937" y="2539672"/>
            <a:ext cx="5214125" cy="4010865"/>
          </a:xfrm>
          <a:prstGeom prst="rect">
            <a:avLst/>
          </a:prstGeom>
        </p:spPr>
      </p:pic>
      <p:sp>
        <p:nvSpPr>
          <p:cNvPr id="5" name="Speech Bubble: Rectangle with Corners Rounded 4"/>
          <p:cNvSpPr/>
          <p:nvPr/>
        </p:nvSpPr>
        <p:spPr>
          <a:xfrm>
            <a:off x="367555" y="3048841"/>
            <a:ext cx="2702859" cy="1775012"/>
          </a:xfrm>
          <a:prstGeom prst="wedgeRoundRectCallout">
            <a:avLst>
              <a:gd name="adj1" fmla="val 72700"/>
              <a:gd name="adj2" fmla="val 46591"/>
              <a:gd name="adj3" fmla="val 16667"/>
            </a:avLst>
          </a:prstGeom>
          <a:solidFill>
            <a:srgbClr val="FFFFE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peech Bubble: Rectangle with Corners Rounded 5"/>
          <p:cNvSpPr/>
          <p:nvPr/>
        </p:nvSpPr>
        <p:spPr>
          <a:xfrm>
            <a:off x="4509248" y="1273829"/>
            <a:ext cx="2702859" cy="1775012"/>
          </a:xfrm>
          <a:prstGeom prst="wedgeRoundRectCallout">
            <a:avLst>
              <a:gd name="adj1" fmla="val 20536"/>
              <a:gd name="adj2" fmla="val -58902"/>
              <a:gd name="adj3" fmla="val 16667"/>
            </a:avLst>
          </a:prstGeom>
          <a:solidFill>
            <a:srgbClr val="FFFFE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peech Bubble: Rectangle with Corners Rounded 6"/>
          <p:cNvSpPr/>
          <p:nvPr/>
        </p:nvSpPr>
        <p:spPr>
          <a:xfrm>
            <a:off x="8371943" y="1690688"/>
            <a:ext cx="2702859" cy="1775012"/>
          </a:xfrm>
          <a:prstGeom prst="wedgeRoundRectCallout">
            <a:avLst>
              <a:gd name="adj1" fmla="val -48693"/>
              <a:gd name="adj2" fmla="val 64773"/>
              <a:gd name="adj3" fmla="val 16667"/>
            </a:avLst>
          </a:prstGeom>
          <a:solidFill>
            <a:srgbClr val="FFFFE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PageNumber"/>
          <p:cNvSpPr txBox="1">
            <a:spLocks/>
          </p:cNvSpPr>
          <p:nvPr/>
        </p:nvSpPr>
        <p:spPr>
          <a:xfrm>
            <a:off x="11520000" y="6240000"/>
            <a:ext cx="480000" cy="48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itchFamily="34" charset="0"/>
                <a:ea typeface="+mn-ea"/>
                <a:cs typeface="Arial" pitchFamily="34" charset="0"/>
              </a:rPr>
              <a:t>S-05</a:t>
            </a:r>
          </a:p>
        </p:txBody>
      </p:sp>
      <p:sp>
        <p:nvSpPr>
          <p:cNvPr id="1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 name="Instruction"/>
          <p:cNvSpPr/>
          <p:nvPr/>
        </p:nvSpPr>
        <p:spPr>
          <a:xfrm>
            <a:off x="4658892" y="6546492"/>
            <a:ext cx="2989922"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Segoe UI" pitchFamily="34" charset="0"/>
                <a:cs typeface="Arial" pitchFamily="34" charset="0"/>
              </a:rPr>
              <a:t>Click the speech bubbles to record ideas.</a:t>
            </a:r>
          </a:p>
        </p:txBody>
      </p:sp>
    </p:spTree>
    <p:controls>
      <mc:AlternateContent xmlns:mc="http://schemas.openxmlformats.org/markup-compatibility/2006">
        <mc:Choice xmlns:v="urn:schemas-microsoft-com:vml" Requires="v">
          <p:control spid="3086" name="TextBox1" r:id="rId2" imgW="2543040" imgH="1542960"/>
        </mc:Choice>
        <mc:Fallback>
          <p:control name="TextBox1" r:id="rId2" imgW="2543040" imgH="1542960">
            <p:pic>
              <p:nvPicPr>
                <p:cNvPr id="8" name="TextBox1"/>
                <p:cNvPicPr>
                  <a:picLocks/>
                </p:cNvPicPr>
                <p:nvPr/>
              </p:nvPicPr>
              <p:blipFill>
                <a:blip r:embed="rId8"/>
                <a:stretch>
                  <a:fillRect/>
                </a:stretch>
              </p:blipFill>
              <p:spPr>
                <a:xfrm>
                  <a:off x="445388" y="3163094"/>
                  <a:ext cx="2547191" cy="1546505"/>
                </a:xfrm>
                <a:prstGeom prst="rect">
                  <a:avLst/>
                </a:prstGeom>
              </p:spPr>
            </p:pic>
          </p:control>
        </mc:Fallback>
      </mc:AlternateContent>
      <mc:AlternateContent xmlns:mc="http://schemas.openxmlformats.org/markup-compatibility/2006">
        <mc:Choice xmlns:v="urn:schemas-microsoft-com:vml" Requires="v">
          <p:control spid="3087" name="TextBox2" r:id="rId3" imgW="2552760" imgH="1542960"/>
        </mc:Choice>
        <mc:Fallback>
          <p:control name="TextBox2" r:id="rId3" imgW="2552760" imgH="1542960">
            <p:pic>
              <p:nvPicPr>
                <p:cNvPr id="10" name="TextBox2"/>
                <p:cNvPicPr>
                  <a:picLocks/>
                </p:cNvPicPr>
                <p:nvPr/>
              </p:nvPicPr>
              <p:blipFill>
                <a:blip r:embed="rId9"/>
                <a:stretch>
                  <a:fillRect/>
                </a:stretch>
              </p:blipFill>
              <p:spPr>
                <a:xfrm>
                  <a:off x="4590073" y="1388082"/>
                  <a:ext cx="2547191" cy="1546505"/>
                </a:xfrm>
                <a:prstGeom prst="rect">
                  <a:avLst/>
                </a:prstGeom>
              </p:spPr>
            </p:pic>
          </p:control>
        </mc:Fallback>
      </mc:AlternateContent>
      <mc:AlternateContent xmlns:mc="http://schemas.openxmlformats.org/markup-compatibility/2006">
        <mc:Choice xmlns:v="urn:schemas-microsoft-com:vml" Requires="v">
          <p:control spid="3088" name="TextBox3" r:id="rId4" imgW="2543040" imgH="1542960"/>
        </mc:Choice>
        <mc:Fallback>
          <p:control name="TextBox3" r:id="rId4" imgW="2543040" imgH="1542960">
            <p:pic>
              <p:nvPicPr>
                <p:cNvPr id="11" name="TextBox3"/>
                <p:cNvPicPr>
                  <a:picLocks/>
                </p:cNvPicPr>
                <p:nvPr/>
              </p:nvPicPr>
              <p:blipFill>
                <a:blip r:embed="rId10"/>
                <a:stretch>
                  <a:fillRect/>
                </a:stretch>
              </p:blipFill>
              <p:spPr>
                <a:xfrm>
                  <a:off x="8449776" y="1804941"/>
                  <a:ext cx="2547191" cy="1546505"/>
                </a:xfrm>
                <a:prstGeom prst="rect">
                  <a:avLst/>
                </a:prstGeom>
              </p:spPr>
            </p:pic>
          </p:control>
        </mc:Fallback>
      </mc:AlternateContent>
    </p:controls>
    <p:extLst>
      <p:ext uri="{BB962C8B-B14F-4D97-AF65-F5344CB8AC3E}">
        <p14:creationId xmlns:p14="http://schemas.microsoft.com/office/powerpoint/2010/main" val="2673624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Instruction"/>
          <p:cNvSpPr/>
          <p:nvPr/>
        </p:nvSpPr>
        <p:spPr>
          <a:xfrm>
            <a:off x="4422444" y="6546492"/>
            <a:ext cx="3462806" cy="276999"/>
          </a:xfrm>
          <a:prstGeom prst="rect">
            <a:avLst/>
          </a:prstGeom>
        </p:spPr>
        <p:txBody>
          <a:bodyPr wrap="none">
            <a:spAutoFit/>
          </a:bodyPr>
          <a:lstStyle/>
          <a:p>
            <a:pPr lvl="0" algn="ctr"/>
            <a:r>
              <a:rPr lang="en-GB" sz="1200" dirty="0">
                <a:latin typeface="Arial" pitchFamily="34" charset="0"/>
                <a:ea typeface="Segoe UI" pitchFamily="34" charset="0"/>
                <a:cs typeface="Arial" pitchFamily="34" charset="0"/>
              </a:rPr>
              <a:t>Click the pins on the right to reveal post-it notes.</a:t>
            </a:r>
          </a:p>
        </p:txBody>
      </p:sp>
      <p:sp>
        <p:nvSpPr>
          <p:cNvPr id="2" name="Title 1"/>
          <p:cNvSpPr>
            <a:spLocks noGrp="1"/>
          </p:cNvSpPr>
          <p:nvPr>
            <p:ph type="title"/>
          </p:nvPr>
        </p:nvSpPr>
        <p:spPr>
          <a:xfrm>
            <a:off x="821864" y="86514"/>
            <a:ext cx="10663966" cy="1325563"/>
          </a:xfrm>
        </p:spPr>
        <p:txBody>
          <a:bodyPr>
            <a:normAutofit fontScale="90000"/>
          </a:bodyPr>
          <a:lstStyle/>
          <a:p>
            <a:pPr algn="ctr"/>
            <a:r>
              <a:rPr lang="en-NZ" b="1" dirty="0">
                <a:ln w="10160">
                  <a:solidFill>
                    <a:schemeClr val="accent4">
                      <a:lumMod val="50000"/>
                    </a:schemeClr>
                  </a:solidFill>
                  <a:prstDash val="solid"/>
                </a:ln>
                <a:solidFill>
                  <a:srgbClr val="C00000"/>
                </a:solidFill>
                <a:effectLst>
                  <a:outerShdw blurRad="38100" dist="22860" dir="5400000" algn="tl" rotWithShape="0">
                    <a:srgbClr val="000000">
                      <a:alpha val="30000"/>
                    </a:srgbClr>
                  </a:outerShdw>
                </a:effectLst>
                <a:latin typeface="Comic Sans MS" panose="030F0702030302020204" pitchFamily="66" charset="0"/>
              </a:rPr>
              <a:t>What message did Jesus give his apostles before he ascended into heaven?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7890" y="1446586"/>
            <a:ext cx="5742432" cy="36301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9052" y="760784"/>
            <a:ext cx="3867443" cy="3214975"/>
          </a:xfrm>
          <a:prstGeom prst="rect">
            <a:avLst/>
          </a:prstGeom>
          <a:noFill/>
          <a:extLst>
            <a:ext uri="{909E8E84-426E-40DD-AFC4-6F175D3DCCD1}">
              <a14:hiddenFill xmlns:a14="http://schemas.microsoft.com/office/drawing/2010/main">
                <a:solidFill>
                  <a:srgbClr val="FFFFFF"/>
                </a:solidFill>
              </a14:hiddenFill>
            </a:ext>
          </a:extLst>
        </p:spPr>
      </p:pic>
      <p:pic>
        <p:nvPicPr>
          <p:cNvPr id="6"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0" y="3747054"/>
            <a:ext cx="3808391" cy="3173071"/>
          </a:xfrm>
          <a:prstGeom prst="rect">
            <a:avLst/>
          </a:prstGeom>
          <a:noFill/>
          <a:extLst>
            <a:ext uri="{909E8E84-426E-40DD-AFC4-6F175D3DCCD1}">
              <a14:hiddenFill xmlns:a14="http://schemas.microsoft.com/office/drawing/2010/main">
                <a:solidFill>
                  <a:srgbClr val="FFFFFF"/>
                </a:solidFill>
              </a14:hiddenFill>
            </a:ext>
          </a:extLst>
        </p:spPr>
      </p:pic>
      <p:pic>
        <p:nvPicPr>
          <p:cNvPr id="7"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375331" y="3760749"/>
            <a:ext cx="3615862" cy="3097251"/>
          </a:xfrm>
          <a:prstGeom prst="rect">
            <a:avLst/>
          </a:prstGeom>
          <a:noFill/>
          <a:extLst>
            <a:ext uri="{909E8E84-426E-40DD-AFC4-6F175D3DCCD1}">
              <a14:hiddenFill xmlns:a14="http://schemas.microsoft.com/office/drawing/2010/main">
                <a:solidFill>
                  <a:srgbClr val="FFFFFF"/>
                </a:solidFill>
              </a14:hiddenFill>
            </a:ext>
          </a:extLst>
        </p:spPr>
      </p:pic>
      <p:pic>
        <p:nvPicPr>
          <p:cNvPr id="8"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224134" y="426655"/>
            <a:ext cx="3753229" cy="3429031"/>
          </a:xfrm>
          <a:prstGeom prst="rect">
            <a:avLst/>
          </a:prstGeom>
          <a:noFill/>
          <a:extLst>
            <a:ext uri="{909E8E84-426E-40DD-AFC4-6F175D3DCCD1}">
              <a14:hiddenFill xmlns:a14="http://schemas.microsoft.com/office/drawing/2010/main">
                <a:solidFill>
                  <a:srgbClr val="FFFFFF"/>
                </a:solidFill>
              </a14:hiddenFill>
            </a:ext>
          </a:extLst>
        </p:spPr>
      </p:pic>
      <p:pic>
        <p:nvPicPr>
          <p:cNvPr id="9" name="Shape: Post-it 5"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063855" y="3590104"/>
            <a:ext cx="3539088" cy="323338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98372" y="1497425"/>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1"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239794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5257" y="3411328"/>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433668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in 5"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98371" y="5244946"/>
            <a:ext cx="723255" cy="9424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PageNumber"/>
          <p:cNvSpPr txBox="1">
            <a:spLocks/>
          </p:cNvSpPr>
          <p:nvPr/>
        </p:nvSpPr>
        <p:spPr>
          <a:xfrm>
            <a:off x="11520000" y="6240000"/>
            <a:ext cx="480000" cy="48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S-06</a:t>
            </a:r>
          </a:p>
        </p:txBody>
      </p:sp>
      <p:sp>
        <p:nvSpPr>
          <p:cNvPr id="1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7"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8" name="Post-it 1: words"/>
          <p:cNvSpPr/>
          <p:nvPr/>
        </p:nvSpPr>
        <p:spPr>
          <a:xfrm rot="21000000">
            <a:off x="257621" y="1576814"/>
            <a:ext cx="2975705" cy="1569660"/>
          </a:xfrm>
          <a:prstGeom prst="rect">
            <a:avLst/>
          </a:prstGeom>
        </p:spPr>
        <p:txBody>
          <a:bodyPr wrap="square">
            <a:spAutoFit/>
            <a:flatTx/>
          </a:bodyPr>
          <a:lstStyle/>
          <a:p>
            <a:pPr>
              <a:spcAft>
                <a:spcPts val="1000"/>
              </a:spcAft>
            </a:pPr>
            <a:r>
              <a:rPr lang="en-NZ" sz="2400" dirty="0">
                <a:latin typeface="Arial" panose="020B0604020202020204" pitchFamily="34" charset="0"/>
                <a:cs typeface="Arial" panose="020B0604020202020204" pitchFamily="34" charset="0"/>
              </a:rPr>
              <a:t>Jesus told his apostles to carry on his work teaching people about God.</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Post-it 2: words"/>
          <p:cNvSpPr/>
          <p:nvPr/>
        </p:nvSpPr>
        <p:spPr>
          <a:xfrm rot="-600000">
            <a:off x="295424" y="4524544"/>
            <a:ext cx="3048177" cy="1569660"/>
          </a:xfrm>
          <a:prstGeom prst="rect">
            <a:avLst/>
          </a:prstGeom>
        </p:spPr>
        <p:txBody>
          <a:bodyPr wrap="square">
            <a:spAutoFit/>
          </a:bodyPr>
          <a:lstStyle/>
          <a:p>
            <a:r>
              <a:rPr lang="en-NZ" sz="2400" dirty="0">
                <a:latin typeface="Arial" panose="020B0604020202020204" pitchFamily="34" charset="0"/>
                <a:cs typeface="Arial" panose="020B0604020202020204" pitchFamily="34" charset="0"/>
              </a:rPr>
              <a:t>Jesus told them to share their love with people just as he had done.</a:t>
            </a:r>
          </a:p>
        </p:txBody>
      </p:sp>
      <p:sp>
        <p:nvSpPr>
          <p:cNvPr id="20" name="Post-it 3: words"/>
          <p:cNvSpPr/>
          <p:nvPr/>
        </p:nvSpPr>
        <p:spPr>
          <a:xfrm rot="-600000">
            <a:off x="4788865" y="4430513"/>
            <a:ext cx="2394917" cy="1938992"/>
          </a:xfrm>
          <a:prstGeom prst="rect">
            <a:avLst/>
          </a:prstGeom>
        </p:spPr>
        <p:txBody>
          <a:bodyPr wrap="square">
            <a:spAutoFit/>
          </a:bodyPr>
          <a:lstStyle/>
          <a:p>
            <a:pPr>
              <a:spcAft>
                <a:spcPts val="1000"/>
              </a:spcAft>
            </a:pPr>
            <a:r>
              <a:rPr lang="en-NZ" sz="2400" dirty="0">
                <a:latin typeface="Arial" panose="020B0604020202020204" pitchFamily="34" charset="0"/>
                <a:cs typeface="Arial" panose="020B0604020202020204" pitchFamily="34" charset="0"/>
              </a:rPr>
              <a:t>We celebrate the day Jesus ascended to heaven to be with his Father.</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2" name="Post-it 4: words"/>
          <p:cNvSpPr/>
          <p:nvPr/>
        </p:nvSpPr>
        <p:spPr>
          <a:xfrm rot="-600000">
            <a:off x="8596135" y="1248522"/>
            <a:ext cx="2803636" cy="1938992"/>
          </a:xfrm>
          <a:prstGeom prst="rect">
            <a:avLst/>
          </a:prstGeom>
        </p:spPr>
        <p:txBody>
          <a:bodyPr wrap="square">
            <a:spAutoFit/>
          </a:bodyPr>
          <a:lstStyle/>
          <a:p>
            <a:r>
              <a:rPr lang="en-NZ" sz="2400" dirty="0">
                <a:latin typeface="Arial" panose="020B0604020202020204" pitchFamily="34" charset="0"/>
                <a:cs typeface="Arial" panose="020B0604020202020204" pitchFamily="34" charset="0"/>
              </a:rPr>
              <a:t>We cannot see Jesus anymore but we know he still shares his life and love with us.</a:t>
            </a:r>
          </a:p>
        </p:txBody>
      </p:sp>
      <p:sp>
        <p:nvSpPr>
          <p:cNvPr id="23" name="Post-it 5: words"/>
          <p:cNvSpPr/>
          <p:nvPr/>
        </p:nvSpPr>
        <p:spPr>
          <a:xfrm rot="-600000">
            <a:off x="8307617" y="4056716"/>
            <a:ext cx="2774330" cy="2308324"/>
          </a:xfrm>
          <a:prstGeom prst="rect">
            <a:avLst/>
          </a:prstGeom>
        </p:spPr>
        <p:txBody>
          <a:bodyPr wrap="square">
            <a:spAutoFit/>
          </a:bodyPr>
          <a:lstStyle/>
          <a:p>
            <a:r>
              <a:rPr lang="en-NZ" sz="2400" dirty="0">
                <a:latin typeface="Arial" panose="020B0604020202020204" pitchFamily="34" charset="0"/>
                <a:cs typeface="Arial" panose="020B0604020202020204" pitchFamily="34" charset="0"/>
              </a:rPr>
              <a:t>Next time you are outside look up at the clouds and remember the story of Jesus’ Ascension.</a:t>
            </a:r>
          </a:p>
        </p:txBody>
      </p:sp>
    </p:spTree>
    <p:extLst>
      <p:ext uri="{BB962C8B-B14F-4D97-AF65-F5344CB8AC3E}">
        <p14:creationId xmlns:p14="http://schemas.microsoft.com/office/powerpoint/2010/main" val="1987461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900" decel="100000" fill="hold"/>
                                        <p:tgtEl>
                                          <p:spTgt spid="7"/>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900" decel="100000" fill="hold"/>
                                        <p:tgtEl>
                                          <p:spTgt spid="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up)">
                                      <p:cBhvr>
                                        <p:cTn id="65" dur="500"/>
                                        <p:tgtEl>
                                          <p:spTgt spid="22"/>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3"/>
                                        </p:tgtEl>
                                      </p:cBhvr>
                                    </p:animEffect>
                                    <p:set>
                                      <p:cBhvr>
                                        <p:cTn id="6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4"/>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1000"/>
                                        <p:tgtEl>
                                          <p:spTgt spid="9"/>
                                        </p:tgtEl>
                                      </p:cBhvr>
                                    </p:animEffect>
                                    <p:anim calcmode="lin" valueType="num">
                                      <p:cBhvr>
                                        <p:cTn id="76" dur="1000" fill="hold"/>
                                        <p:tgtEl>
                                          <p:spTgt spid="9"/>
                                        </p:tgtEl>
                                        <p:attrNameLst>
                                          <p:attrName>ppt_x</p:attrName>
                                        </p:attrNameLst>
                                      </p:cBhvr>
                                      <p:tavLst>
                                        <p:tav tm="0">
                                          <p:val>
                                            <p:strVal val="#ppt_x"/>
                                          </p:val>
                                        </p:tav>
                                        <p:tav tm="100000">
                                          <p:val>
                                            <p:strVal val="#ppt_x"/>
                                          </p:val>
                                        </p:tav>
                                      </p:tavLst>
                                    </p:anim>
                                    <p:anim calcmode="lin" valueType="num">
                                      <p:cBhvr>
                                        <p:cTn id="77" dur="900" decel="100000" fill="hold"/>
                                        <p:tgtEl>
                                          <p:spTgt spid="9"/>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up)">
                                      <p:cBhvr>
                                        <p:cTn id="82" dur="500"/>
                                        <p:tgtEl>
                                          <p:spTgt spid="23"/>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7" restart="whenNotActive" fill="hold" evtFilter="cancelBubble" nodeType="interactiveSeq">
                <p:stCondLst>
                  <p:cond evt="onClick" delay="0">
                    <p:tgtEl>
                      <p:spTgt spid="16"/>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with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1"/>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2"/>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3"/>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4"/>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5"/>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7"/>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8"/>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9"/>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18"/>
                                        </p:tgtEl>
                                        <p:attrNameLst>
                                          <p:attrName>style.visibility</p:attrName>
                                        </p:attrNameLst>
                                      </p:cBhvr>
                                      <p:to>
                                        <p:strVal val="hidden"/>
                                      </p:to>
                                    </p:set>
                                  </p:childTnLst>
                                </p:cTn>
                              </p:par>
                              <p:par>
                                <p:cTn id="112" presetID="1" presetClass="exit" presetSubtype="0" fill="hold" grpId="2" nodeType="withEffect">
                                  <p:stCondLst>
                                    <p:cond delay="0"/>
                                  </p:stCondLst>
                                  <p:childTnLst>
                                    <p:set>
                                      <p:cBhvr>
                                        <p:cTn id="113" dur="1" fill="hold">
                                          <p:stCondLst>
                                            <p:cond delay="0"/>
                                          </p:stCondLst>
                                        </p:cTn>
                                        <p:tgtEl>
                                          <p:spTgt spid="19"/>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0"/>
                                        </p:tgtEl>
                                        <p:attrNameLst>
                                          <p:attrName>style.visibility</p:attrName>
                                        </p:attrNameLst>
                                      </p:cBhvr>
                                      <p:to>
                                        <p:strVal val="hidden"/>
                                      </p:to>
                                    </p:set>
                                  </p:childTnLst>
                                </p:cTn>
                              </p:par>
                              <p:par>
                                <p:cTn id="116" presetID="1" presetClass="exit" presetSubtype="0" fill="hold" grpId="2"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withEffect">
                                  <p:stCondLst>
                                    <p:cond delay="0"/>
                                  </p:stCondLst>
                                  <p:childTnLst>
                                    <p:set>
                                      <p:cBhvr>
                                        <p:cTn id="124" dur="1" fill="hold">
                                          <p:stCondLst>
                                            <p:cond delay="0"/>
                                          </p:stCondLst>
                                        </p:cTn>
                                        <p:tgtEl>
                                          <p:spTgt spid="10"/>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1"/>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2"/>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3"/>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4"/>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5"/>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6"/>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7"/>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8"/>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9"/>
                                        </p:tgtEl>
                                        <p:attrNameLst>
                                          <p:attrName>style.visibility</p:attrName>
                                        </p:attrNameLst>
                                      </p:cBhvr>
                                      <p:to>
                                        <p:strVal val="hidden"/>
                                      </p:to>
                                    </p:set>
                                  </p:childTnLst>
                                </p:cTn>
                              </p:par>
                              <p:par>
                                <p:cTn id="143" presetID="1" presetClass="exit" presetSubtype="0" fill="hold" grpId="2" nodeType="withEffect">
                                  <p:stCondLst>
                                    <p:cond delay="0"/>
                                  </p:stCondLst>
                                  <p:childTnLst>
                                    <p:set>
                                      <p:cBhvr>
                                        <p:cTn id="144" dur="1" fill="hold">
                                          <p:stCondLst>
                                            <p:cond delay="0"/>
                                          </p:stCondLst>
                                        </p:cTn>
                                        <p:tgtEl>
                                          <p:spTgt spid="18"/>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19"/>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20"/>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22"/>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8" grpId="0"/>
      <p:bldP spid="18" grpId="1"/>
      <p:bldP spid="18" grpId="2"/>
      <p:bldP spid="19" grpId="0"/>
      <p:bldP spid="19" grpId="1"/>
      <p:bldP spid="19" grpId="2"/>
      <p:bldP spid="20" grpId="0"/>
      <p:bldP spid="20" grpId="1"/>
      <p:bldP spid="20" grpId="2"/>
      <p:bldP spid="22" grpId="0"/>
      <p:bldP spid="22" grpId="1"/>
      <p:bldP spid="22" grpId="2"/>
      <p:bldP spid="23" grpId="0"/>
      <p:bldP spid="23" grpId="1"/>
      <p:bldP spid="23"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a:ln w="10160">
                  <a:solidFill>
                    <a:schemeClr val="accent4">
                      <a:lumMod val="50000"/>
                    </a:schemeClr>
                  </a:solidFill>
                  <a:prstDash val="solid"/>
                </a:ln>
                <a:solidFill>
                  <a:srgbClr val="C00000"/>
                </a:solidFill>
                <a:effectLst>
                  <a:outerShdw blurRad="38100" dist="22860" dir="5400000" algn="tl" rotWithShape="0">
                    <a:srgbClr val="000000">
                      <a:alpha val="30000"/>
                    </a:srgbClr>
                  </a:outerShdw>
                </a:effectLst>
                <a:latin typeface="Comic Sans MS" panose="030F0702030302020204" pitchFamily="66" charset="0"/>
              </a:rPr>
              <a:t>Check Up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2964" y="365125"/>
            <a:ext cx="1600729" cy="1920875"/>
          </a:xfrm>
          <a:prstGeom prst="rect">
            <a:avLst/>
          </a:prstGeom>
          <a:ln>
            <a:noFill/>
          </a:ln>
          <a:effectLst>
            <a:outerShdw blurRad="292100" dist="139700" dir="2700000" algn="tl" rotWithShape="0">
              <a:srgbClr val="333333">
                <a:alpha val="65000"/>
              </a:srgbClr>
            </a:outerShdw>
          </a:effectLst>
        </p:spPr>
      </p:pic>
      <p:sp>
        <p:nvSpPr>
          <p:cNvPr id="5" name="Shape: 1"/>
          <p:cNvSpPr/>
          <p:nvPr/>
        </p:nvSpPr>
        <p:spPr>
          <a:xfrm>
            <a:off x="1212207" y="2479540"/>
            <a:ext cx="10141593" cy="523220"/>
          </a:xfrm>
          <a:prstGeom prst="rect">
            <a:avLst/>
          </a:prstGeom>
          <a:solidFill>
            <a:srgbClr val="FFFFE1"/>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Tell a partner the story about Jesus returning to his Father in heaven.</a:t>
            </a:r>
            <a:endParaRPr lang="en-NZ" dirty="0"/>
          </a:p>
        </p:txBody>
      </p:sp>
      <p:sp>
        <p:nvSpPr>
          <p:cNvPr id="6" name="Shape: 2"/>
          <p:cNvSpPr/>
          <p:nvPr/>
        </p:nvSpPr>
        <p:spPr>
          <a:xfrm>
            <a:off x="1212206" y="3074852"/>
            <a:ext cx="10141593" cy="811266"/>
          </a:xfrm>
          <a:prstGeom prst="rect">
            <a:avLst/>
          </a:prstGeom>
          <a:solidFill>
            <a:srgbClr val="FFFFE1"/>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Share what you think God and Jesus said to each other when Jesus ascended to heaven.</a:t>
            </a:r>
          </a:p>
        </p:txBody>
      </p:sp>
      <p:sp>
        <p:nvSpPr>
          <p:cNvPr id="7" name="Shape: 3"/>
          <p:cNvSpPr/>
          <p:nvPr/>
        </p:nvSpPr>
        <p:spPr>
          <a:xfrm>
            <a:off x="1212205" y="3957337"/>
            <a:ext cx="10141593" cy="551758"/>
          </a:xfrm>
          <a:prstGeom prst="rect">
            <a:avLst/>
          </a:prstGeom>
          <a:solidFill>
            <a:srgbClr val="FFFFE1"/>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Draw a picture of the Ascension story and share it with someone at home.</a:t>
            </a:r>
            <a:endParaRPr lang="en-NZ" sz="3200" dirty="0">
              <a:solidFill>
                <a:schemeClr val="tx1"/>
              </a:solidFill>
              <a:latin typeface="Arial" panose="020B0604020202020204" pitchFamily="34" charset="0"/>
              <a:cs typeface="Arial" panose="020B0604020202020204" pitchFamily="34" charset="0"/>
            </a:endParaRPr>
          </a:p>
        </p:txBody>
      </p:sp>
      <p:sp>
        <p:nvSpPr>
          <p:cNvPr id="8" name="Shape: 4"/>
          <p:cNvSpPr/>
          <p:nvPr/>
        </p:nvSpPr>
        <p:spPr>
          <a:xfrm>
            <a:off x="1212204" y="4580314"/>
            <a:ext cx="10141593" cy="462897"/>
          </a:xfrm>
          <a:prstGeom prst="rect">
            <a:avLst/>
          </a:prstGeom>
          <a:solidFill>
            <a:srgbClr val="FFFFE1"/>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Which activity do you think helped you to learn best in this resource?</a:t>
            </a:r>
            <a:endParaRPr lang="en-NZ" sz="3200" dirty="0">
              <a:solidFill>
                <a:schemeClr val="tx1"/>
              </a:solidFill>
              <a:latin typeface="Arial" panose="020B0604020202020204" pitchFamily="34" charset="0"/>
              <a:cs typeface="Arial" panose="020B0604020202020204" pitchFamily="34" charset="0"/>
            </a:endParaRPr>
          </a:p>
        </p:txBody>
      </p:sp>
      <p:sp>
        <p:nvSpPr>
          <p:cNvPr id="9" name="Shape: 5"/>
          <p:cNvSpPr/>
          <p:nvPr/>
        </p:nvSpPr>
        <p:spPr>
          <a:xfrm>
            <a:off x="1212204" y="5114430"/>
            <a:ext cx="10141593" cy="462897"/>
          </a:xfrm>
          <a:prstGeom prst="rect">
            <a:avLst/>
          </a:prstGeom>
          <a:solidFill>
            <a:srgbClr val="FFFFE1"/>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Questions I would like to ask about the topics in this resource are…</a:t>
            </a:r>
            <a:endParaRPr lang="en-NZ" sz="3200" dirty="0">
              <a:solidFill>
                <a:schemeClr val="tx1"/>
              </a:solidFill>
              <a:latin typeface="Arial" panose="020B0604020202020204" pitchFamily="34" charset="0"/>
              <a:cs typeface="Arial" panose="020B0604020202020204" pitchFamily="34" charset="0"/>
            </a:endParaRPr>
          </a:p>
        </p:txBody>
      </p:sp>
      <p:sp>
        <p:nvSpPr>
          <p:cNvPr id="10" name="1)"/>
          <p:cNvSpPr txBox="1"/>
          <p:nvPr/>
        </p:nvSpPr>
        <p:spPr>
          <a:xfrm>
            <a:off x="658905" y="2479540"/>
            <a:ext cx="553299" cy="523220"/>
          </a:xfrm>
          <a:prstGeom prst="rect">
            <a:avLst/>
          </a:prstGeom>
          <a:noFill/>
        </p:spPr>
        <p:txBody>
          <a:bodyPr wrap="square" rtlCol="0">
            <a:spAutoFit/>
          </a:bodyPr>
          <a:lstStyle/>
          <a:p>
            <a:r>
              <a:rPr lang="en-NZ" sz="2800" dirty="0">
                <a:latin typeface="Arial" panose="020B0604020202020204" pitchFamily="34" charset="0"/>
                <a:cs typeface="Arial" panose="020B0604020202020204" pitchFamily="34" charset="0"/>
              </a:rPr>
              <a:t>1)</a:t>
            </a:r>
          </a:p>
        </p:txBody>
      </p:sp>
      <p:sp>
        <p:nvSpPr>
          <p:cNvPr id="11" name="2)"/>
          <p:cNvSpPr txBox="1"/>
          <p:nvPr/>
        </p:nvSpPr>
        <p:spPr>
          <a:xfrm>
            <a:off x="658904" y="3073979"/>
            <a:ext cx="553299" cy="523220"/>
          </a:xfrm>
          <a:prstGeom prst="rect">
            <a:avLst/>
          </a:prstGeom>
          <a:noFill/>
        </p:spPr>
        <p:txBody>
          <a:bodyPr wrap="square" rtlCol="0">
            <a:spAutoFit/>
          </a:bodyPr>
          <a:lstStyle/>
          <a:p>
            <a:r>
              <a:rPr lang="en-NZ" sz="2800" dirty="0">
                <a:latin typeface="Arial" panose="020B0604020202020204" pitchFamily="34" charset="0"/>
                <a:cs typeface="Arial" panose="020B0604020202020204" pitchFamily="34" charset="0"/>
              </a:rPr>
              <a:t>2)</a:t>
            </a:r>
          </a:p>
        </p:txBody>
      </p:sp>
      <p:sp>
        <p:nvSpPr>
          <p:cNvPr id="12" name="3)"/>
          <p:cNvSpPr txBox="1"/>
          <p:nvPr/>
        </p:nvSpPr>
        <p:spPr>
          <a:xfrm>
            <a:off x="658904" y="3957337"/>
            <a:ext cx="553299" cy="523220"/>
          </a:xfrm>
          <a:prstGeom prst="rect">
            <a:avLst/>
          </a:prstGeom>
          <a:noFill/>
        </p:spPr>
        <p:txBody>
          <a:bodyPr wrap="square" rtlCol="0">
            <a:spAutoFit/>
          </a:bodyPr>
          <a:lstStyle/>
          <a:p>
            <a:r>
              <a:rPr lang="en-NZ" sz="2800" dirty="0">
                <a:latin typeface="Arial" panose="020B0604020202020204" pitchFamily="34" charset="0"/>
                <a:cs typeface="Arial" panose="020B0604020202020204" pitchFamily="34" charset="0"/>
              </a:rPr>
              <a:t>3)</a:t>
            </a:r>
          </a:p>
        </p:txBody>
      </p:sp>
      <p:sp>
        <p:nvSpPr>
          <p:cNvPr id="13" name="4)"/>
          <p:cNvSpPr txBox="1"/>
          <p:nvPr/>
        </p:nvSpPr>
        <p:spPr>
          <a:xfrm>
            <a:off x="658904" y="4580314"/>
            <a:ext cx="553299" cy="523220"/>
          </a:xfrm>
          <a:prstGeom prst="rect">
            <a:avLst/>
          </a:prstGeom>
          <a:noFill/>
        </p:spPr>
        <p:txBody>
          <a:bodyPr wrap="square" rtlCol="0">
            <a:spAutoFit/>
          </a:bodyPr>
          <a:lstStyle/>
          <a:p>
            <a:r>
              <a:rPr lang="en-NZ" sz="2800" dirty="0">
                <a:latin typeface="Arial" panose="020B0604020202020204" pitchFamily="34" charset="0"/>
                <a:cs typeface="Arial" panose="020B0604020202020204" pitchFamily="34" charset="0"/>
              </a:rPr>
              <a:t>4)</a:t>
            </a:r>
          </a:p>
        </p:txBody>
      </p:sp>
      <p:sp>
        <p:nvSpPr>
          <p:cNvPr id="14" name="5)"/>
          <p:cNvSpPr txBox="1"/>
          <p:nvPr/>
        </p:nvSpPr>
        <p:spPr>
          <a:xfrm>
            <a:off x="658903" y="5084268"/>
            <a:ext cx="553299" cy="523220"/>
          </a:xfrm>
          <a:prstGeom prst="rect">
            <a:avLst/>
          </a:prstGeom>
          <a:noFill/>
        </p:spPr>
        <p:txBody>
          <a:bodyPr wrap="square" rtlCol="0">
            <a:spAutoFit/>
          </a:bodyPr>
          <a:lstStyle/>
          <a:p>
            <a:r>
              <a:rPr lang="en-NZ" sz="2800" dirty="0">
                <a:latin typeface="Arial" panose="020B0604020202020204" pitchFamily="34" charset="0"/>
                <a:cs typeface="Arial" panose="020B0604020202020204" pitchFamily="34" charset="0"/>
              </a:rPr>
              <a:t>5)</a:t>
            </a:r>
          </a:p>
        </p:txBody>
      </p:sp>
      <p:sp>
        <p:nvSpPr>
          <p:cNvPr id="15"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7" name="TextBox: PageNumber"/>
          <p:cNvSpPr txBox="1">
            <a:spLocks/>
          </p:cNvSpPr>
          <p:nvPr/>
        </p:nvSpPr>
        <p:spPr>
          <a:xfrm>
            <a:off x="11520000" y="6240000"/>
            <a:ext cx="480000" cy="48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S-07</a:t>
            </a:r>
          </a:p>
        </p:txBody>
      </p:sp>
      <p:sp>
        <p:nvSpPr>
          <p:cNvPr id="18" name="Instruction"/>
          <p:cNvSpPr/>
          <p:nvPr/>
        </p:nvSpPr>
        <p:spPr>
          <a:xfrm>
            <a:off x="5058037" y="6546492"/>
            <a:ext cx="2191627" cy="276999"/>
          </a:xfrm>
          <a:prstGeom prst="rect">
            <a:avLst/>
          </a:prstGeom>
        </p:spPr>
        <p:txBody>
          <a:bodyPr wrap="none">
            <a:spAutoFit/>
          </a:bodyPr>
          <a:lstStyle/>
          <a:p>
            <a:pPr lvl="0" algn="ctr"/>
            <a:r>
              <a:rPr lang="en-GB" sz="1200" dirty="0">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81239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1000"/>
                                        <p:tgtEl>
                                          <p:spTgt spid="6">
                                            <p:txEl>
                                              <p:pRg st="0" end="0"/>
                                            </p:txEl>
                                          </p:spTgt>
                                        </p:tgtEl>
                                      </p:cBhvr>
                                    </p:animEffect>
                                  </p:childTnLst>
                                </p:cTn>
                              </p:par>
                              <p:par>
                                <p:cTn id="14" presetID="3" presetClass="emph" presetSubtype="2" fill="hold" nodeType="withEffect">
                                  <p:stCondLst>
                                    <p:cond delay="0"/>
                                  </p:stCondLst>
                                  <p:childTnLst>
                                    <p:animClr clrSpc="rgb" dir="cw">
                                      <p:cBhvr override="childStyle">
                                        <p:cTn id="15" dur="1000" fill="hold"/>
                                        <p:tgtEl>
                                          <p:spTgt spid="5">
                                            <p:txEl>
                                              <p:pRg st="0" end="0"/>
                                            </p:txEl>
                                          </p:spTgt>
                                        </p:tgtEl>
                                        <p:attrNameLst>
                                          <p:attrName>style.color</p:attrName>
                                        </p:attrNameLst>
                                      </p:cBhvr>
                                      <p:to>
                                        <a:srgbClr val="7F6000"/>
                                      </p:to>
                                    </p:animClr>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1000"/>
                                        <p:tgtEl>
                                          <p:spTgt spid="7">
                                            <p:txEl>
                                              <p:pRg st="0" end="0"/>
                                            </p:txEl>
                                          </p:spTgt>
                                        </p:tgtEl>
                                      </p:cBhvr>
                                    </p:animEffect>
                                  </p:childTnLst>
                                </p:cTn>
                              </p:par>
                              <p:par>
                                <p:cTn id="22" presetID="3" presetClass="emph" presetSubtype="2" fill="hold" nodeType="withEffect">
                                  <p:stCondLst>
                                    <p:cond delay="0"/>
                                  </p:stCondLst>
                                  <p:childTnLst>
                                    <p:animClr clrSpc="rgb" dir="cw">
                                      <p:cBhvr override="childStyle">
                                        <p:cTn id="23" dur="1000" fill="hold"/>
                                        <p:tgtEl>
                                          <p:spTgt spid="6">
                                            <p:txEl>
                                              <p:pRg st="0" end="0"/>
                                            </p:txEl>
                                          </p:spTgt>
                                        </p:tgtEl>
                                        <p:attrNameLst>
                                          <p:attrName>style.color</p:attrName>
                                        </p:attrNameLst>
                                      </p:cBhvr>
                                      <p:to>
                                        <a:srgbClr val="7F6000"/>
                                      </p:to>
                                    </p:animClr>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1000"/>
                                        <p:tgtEl>
                                          <p:spTgt spid="8">
                                            <p:txEl>
                                              <p:pRg st="0" end="0"/>
                                            </p:txEl>
                                          </p:spTgt>
                                        </p:tgtEl>
                                      </p:cBhvr>
                                    </p:animEffect>
                                  </p:childTnLst>
                                </p:cTn>
                              </p:par>
                              <p:par>
                                <p:cTn id="30" presetID="3" presetClass="emph" presetSubtype="2" fill="hold" nodeType="withEffect">
                                  <p:stCondLst>
                                    <p:cond delay="0"/>
                                  </p:stCondLst>
                                  <p:childTnLst>
                                    <p:animClr clrSpc="rgb" dir="cw">
                                      <p:cBhvr override="childStyle">
                                        <p:cTn id="31" dur="1000" fill="hold"/>
                                        <p:tgtEl>
                                          <p:spTgt spid="7">
                                            <p:txEl>
                                              <p:pRg st="0" end="0"/>
                                            </p:txEl>
                                          </p:spTgt>
                                        </p:tgtEl>
                                        <p:attrNameLst>
                                          <p:attrName>style.color</p:attrName>
                                        </p:attrNameLst>
                                      </p:cBhvr>
                                      <p:to>
                                        <a:srgbClr val="7F6000"/>
                                      </p:to>
                                    </p:animClr>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wipe(left)">
                                      <p:cBhvr>
                                        <p:cTn id="37" dur="1000"/>
                                        <p:tgtEl>
                                          <p:spTgt spid="9">
                                            <p:txEl>
                                              <p:pRg st="0" end="0"/>
                                            </p:txEl>
                                          </p:spTgt>
                                        </p:tgtEl>
                                      </p:cBhvr>
                                    </p:animEffect>
                                  </p:childTnLst>
                                </p:cTn>
                              </p:par>
                              <p:par>
                                <p:cTn id="38" presetID="3" presetClass="emph" presetSubtype="2" fill="hold" nodeType="withEffect">
                                  <p:stCondLst>
                                    <p:cond delay="0"/>
                                  </p:stCondLst>
                                  <p:childTnLst>
                                    <p:animClr clrSpc="rgb" dir="cw">
                                      <p:cBhvr override="childStyle">
                                        <p:cTn id="39" dur="1000" fill="hold"/>
                                        <p:tgtEl>
                                          <p:spTgt spid="8">
                                            <p:txEl>
                                              <p:pRg st="0" end="0"/>
                                            </p:txEl>
                                          </p:spTgt>
                                        </p:tgtEl>
                                        <p:attrNameLst>
                                          <p:attrName>style.color</p:attrName>
                                        </p:attrNameLst>
                                      </p:cBhvr>
                                      <p:to>
                                        <a:srgbClr val="7F6000"/>
                                      </p:to>
                                    </p:animClr>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withEffect">
                                  <p:stCondLst>
                                    <p:cond delay="0"/>
                                  </p:stCondLst>
                                  <p:childTnLst>
                                    <p:set>
                                      <p:cBhvr>
                                        <p:cTn id="44" dur="1" fill="hold">
                                          <p:stCondLst>
                                            <p:cond delay="0"/>
                                          </p:stCondLst>
                                        </p:cTn>
                                        <p:tgtEl>
                                          <p:spTgt spid="5">
                                            <p:txEl>
                                              <p:pRg st="0" end="0"/>
                                            </p:txEl>
                                          </p:spTgt>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6">
                                            <p:txEl>
                                              <p:pRg st="0" end="0"/>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7">
                                            <p:txEl>
                                              <p:pRg st="0" end="0"/>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8">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
                                            <p:txEl>
                                              <p:pRg st="0" end="0"/>
                                            </p:txEl>
                                          </p:spTgt>
                                        </p:tgtEl>
                                        <p:attrNameLst>
                                          <p:attrName>style.visibility</p:attrName>
                                        </p:attrNameLst>
                                      </p:cBhvr>
                                      <p:to>
                                        <p:strVal val="hidden"/>
                                      </p:to>
                                    </p:set>
                                  </p:childTnLst>
                                </p:cTn>
                              </p:par>
                              <p:par>
                                <p:cTn id="53" presetID="3" presetClass="emph" presetSubtype="2" fill="hold" nodeType="withEffect">
                                  <p:stCondLst>
                                    <p:cond delay="0"/>
                                  </p:stCondLst>
                                  <p:childTnLst>
                                    <p:animClr clrSpc="rgb" dir="cw">
                                      <p:cBhvr override="childStyle">
                                        <p:cTn id="54" dur="100" fill="hold"/>
                                        <p:tgtEl>
                                          <p:spTgt spid="5">
                                            <p:txEl>
                                              <p:pRg st="0" end="0"/>
                                            </p:txEl>
                                          </p:spTgt>
                                        </p:tgtEl>
                                        <p:attrNameLst>
                                          <p:attrName>style.color</p:attrName>
                                        </p:attrNameLst>
                                      </p:cBhvr>
                                      <p:to>
                                        <a:srgbClr val="000000"/>
                                      </p:to>
                                    </p:animClr>
                                  </p:childTnLst>
                                </p:cTn>
                              </p:par>
                              <p:par>
                                <p:cTn id="55" presetID="3" presetClass="emph" presetSubtype="2" fill="hold" nodeType="withEffect">
                                  <p:stCondLst>
                                    <p:cond delay="0"/>
                                  </p:stCondLst>
                                  <p:childTnLst>
                                    <p:animClr clrSpc="rgb" dir="cw">
                                      <p:cBhvr override="childStyle">
                                        <p:cTn id="56" dur="100" fill="hold"/>
                                        <p:tgtEl>
                                          <p:spTgt spid="6">
                                            <p:txEl>
                                              <p:pRg st="0" end="0"/>
                                            </p:txEl>
                                          </p:spTgt>
                                        </p:tgtEl>
                                        <p:attrNameLst>
                                          <p:attrName>style.color</p:attrName>
                                        </p:attrNameLst>
                                      </p:cBhvr>
                                      <p:to>
                                        <a:srgbClr val="000000"/>
                                      </p:to>
                                    </p:animClr>
                                  </p:childTnLst>
                                </p:cTn>
                              </p:par>
                              <p:par>
                                <p:cTn id="57" presetID="3" presetClass="emph" presetSubtype="2" fill="hold" nodeType="withEffect">
                                  <p:stCondLst>
                                    <p:cond delay="0"/>
                                  </p:stCondLst>
                                  <p:childTnLst>
                                    <p:animClr clrSpc="rgb" dir="cw">
                                      <p:cBhvr override="childStyle">
                                        <p:cTn id="58" dur="100" fill="hold"/>
                                        <p:tgtEl>
                                          <p:spTgt spid="7">
                                            <p:txEl>
                                              <p:pRg st="0" end="0"/>
                                            </p:txEl>
                                          </p:spTgt>
                                        </p:tgtEl>
                                        <p:attrNameLst>
                                          <p:attrName>style.color</p:attrName>
                                        </p:attrNameLst>
                                      </p:cBhvr>
                                      <p:to>
                                        <a:srgbClr val="000000"/>
                                      </p:to>
                                    </p:animClr>
                                  </p:childTnLst>
                                </p:cTn>
                              </p:par>
                              <p:par>
                                <p:cTn id="59" presetID="3" presetClass="emph" presetSubtype="2" fill="hold" nodeType="withEffect">
                                  <p:stCondLst>
                                    <p:cond delay="0"/>
                                  </p:stCondLst>
                                  <p:childTnLst>
                                    <p:animClr clrSpc="rgb" dir="cw">
                                      <p:cBhvr override="childStyle">
                                        <p:cTn id="60" dur="100" fill="hold"/>
                                        <p:tgtEl>
                                          <p:spTgt spid="8">
                                            <p:txEl>
                                              <p:pRg st="0" end="0"/>
                                            </p:txEl>
                                          </p:spTgt>
                                        </p:tgtEl>
                                        <p:attrNameLst>
                                          <p:attrName>style.color</p:attrName>
                                        </p:attrNameLst>
                                      </p:cBhvr>
                                      <p:to>
                                        <a:srgbClr val="000000"/>
                                      </p:to>
                                    </p:animClr>
                                  </p:child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5">
                                            <p:txEl>
                                              <p:pRg st="0" end="0"/>
                                            </p:txEl>
                                          </p:spTgt>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6">
                                            <p:txEl>
                                              <p:pRg st="0" end="0"/>
                                            </p:txEl>
                                          </p:spTgt>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7">
                                            <p:txEl>
                                              <p:pRg st="0" end="0"/>
                                            </p:txEl>
                                          </p:spTgt>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8">
                                            <p:txEl>
                                              <p:pRg st="0" end="0"/>
                                            </p:txEl>
                                          </p:spTgt>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9">
                                            <p:txEl>
                                              <p:pRg st="0" end="0"/>
                                            </p:txEl>
                                          </p:spTgt>
                                        </p:tgtEl>
                                        <p:attrNameLst>
                                          <p:attrName>style.visibility</p:attrName>
                                        </p:attrNameLst>
                                      </p:cBhvr>
                                      <p:to>
                                        <p:strVal val="hidden"/>
                                      </p:to>
                                    </p:set>
                                  </p:childTnLst>
                                </p:cTn>
                              </p:par>
                              <p:par>
                                <p:cTn id="74" presetID="3" presetClass="emph" presetSubtype="2" fill="hold" nodeType="withEffect">
                                  <p:stCondLst>
                                    <p:cond delay="0"/>
                                  </p:stCondLst>
                                  <p:childTnLst>
                                    <p:animClr clrSpc="rgb" dir="cw">
                                      <p:cBhvr override="childStyle">
                                        <p:cTn id="75" dur="10" fill="hold"/>
                                        <p:tgtEl>
                                          <p:spTgt spid="5">
                                            <p:txEl>
                                              <p:pRg st="0" end="0"/>
                                            </p:txEl>
                                          </p:spTgt>
                                        </p:tgtEl>
                                        <p:attrNameLst>
                                          <p:attrName>style.color</p:attrName>
                                        </p:attrNameLst>
                                      </p:cBhvr>
                                      <p:to>
                                        <a:srgbClr val="000000"/>
                                      </p:to>
                                    </p:animClr>
                                  </p:childTnLst>
                                </p:cTn>
                              </p:par>
                              <p:par>
                                <p:cTn id="76" presetID="3" presetClass="emph" presetSubtype="2" fill="hold" nodeType="withEffect">
                                  <p:stCondLst>
                                    <p:cond delay="0"/>
                                  </p:stCondLst>
                                  <p:childTnLst>
                                    <p:animClr clrSpc="rgb" dir="cw">
                                      <p:cBhvr override="childStyle">
                                        <p:cTn id="77" dur="10" fill="hold"/>
                                        <p:tgtEl>
                                          <p:spTgt spid="6">
                                            <p:txEl>
                                              <p:pRg st="0" end="0"/>
                                            </p:txEl>
                                          </p:spTgt>
                                        </p:tgtEl>
                                        <p:attrNameLst>
                                          <p:attrName>style.color</p:attrName>
                                        </p:attrNameLst>
                                      </p:cBhvr>
                                      <p:to>
                                        <a:srgbClr val="000000"/>
                                      </p:to>
                                    </p:animClr>
                                  </p:childTnLst>
                                </p:cTn>
                              </p:par>
                              <p:par>
                                <p:cTn id="78" presetID="3" presetClass="emph" presetSubtype="2" fill="hold" nodeType="withEffect">
                                  <p:stCondLst>
                                    <p:cond delay="0"/>
                                  </p:stCondLst>
                                  <p:childTnLst>
                                    <p:animClr clrSpc="rgb" dir="cw">
                                      <p:cBhvr override="childStyle">
                                        <p:cTn id="79" dur="10" fill="hold"/>
                                        <p:tgtEl>
                                          <p:spTgt spid="7">
                                            <p:txEl>
                                              <p:pRg st="0" end="0"/>
                                            </p:txEl>
                                          </p:spTgt>
                                        </p:tgtEl>
                                        <p:attrNameLst>
                                          <p:attrName>style.color</p:attrName>
                                        </p:attrNameLst>
                                      </p:cBhvr>
                                      <p:to>
                                        <a:srgbClr val="000000"/>
                                      </p:to>
                                    </p:animClr>
                                  </p:childTnLst>
                                </p:cTn>
                              </p:par>
                              <p:par>
                                <p:cTn id="80" presetID="3" presetClass="emph" presetSubtype="2" fill="hold" nodeType="withEffect">
                                  <p:stCondLst>
                                    <p:cond delay="0"/>
                                  </p:stCondLst>
                                  <p:childTnLst>
                                    <p:animClr clrSpc="rgb" dir="cw">
                                      <p:cBhvr override="childStyle">
                                        <p:cTn id="81" dur="10" fill="hold"/>
                                        <p:tgtEl>
                                          <p:spTgt spid="8">
                                            <p:txEl>
                                              <p:pRg st="0" end="0"/>
                                            </p:txEl>
                                          </p:spTgt>
                                        </p:tgtEl>
                                        <p:attrNameLst>
                                          <p:attrName>style.color</p:attrName>
                                        </p:attrNameLst>
                                      </p:cBhvr>
                                      <p:to>
                                        <a:srgbClr val="000000"/>
                                      </p:to>
                                    </p:animClr>
                                  </p:child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3" name="Refelctive music - Ascension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73263" y="188495"/>
            <a:ext cx="609600" cy="609600"/>
          </a:xfrm>
          <a:prstGeom prst="rect">
            <a:avLst/>
          </a:prstGeom>
        </p:spPr>
      </p:pic>
      <p:sp>
        <p:nvSpPr>
          <p:cNvPr id="2" name="Title 1"/>
          <p:cNvSpPr>
            <a:spLocks noGrp="1"/>
          </p:cNvSpPr>
          <p:nvPr>
            <p:ph type="title"/>
          </p:nvPr>
        </p:nvSpPr>
        <p:spPr>
          <a:xfrm>
            <a:off x="865094" y="0"/>
            <a:ext cx="10515600" cy="1325563"/>
          </a:xfrm>
        </p:spPr>
        <p:txBody>
          <a:bodyPr/>
          <a:lstStyle/>
          <a:p>
            <a:pPr algn="ctr"/>
            <a:r>
              <a:rPr lang="en-NZ" dirty="0">
                <a:ln w="0"/>
                <a:solidFill>
                  <a:schemeClr val="accent4">
                    <a:lumMod val="50000"/>
                  </a:schemeClr>
                </a:solidFill>
                <a:effectLst>
                  <a:reflection blurRad="6350" stA="53000" endA="300" endPos="35500" dir="5400000" sy="-90000" algn="bl" rotWithShape="0"/>
                </a:effectLst>
                <a:latin typeface="Lucida Calligraphy" panose="03010101010101010101" pitchFamily="66" charset="0"/>
              </a:rPr>
              <a:t>Time for Reflection</a:t>
            </a:r>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t="19734" b="22071"/>
          <a:stretch/>
        </p:blipFill>
        <p:spPr>
          <a:xfrm>
            <a:off x="2092318" y="936749"/>
            <a:ext cx="8123068" cy="5609743"/>
          </a:xfrm>
          <a:prstGeom prst="rect">
            <a:avLst/>
          </a:prstGeom>
          <a:effectLst>
            <a:softEdge rad="317500"/>
          </a:effectLst>
        </p:spPr>
      </p:pic>
      <p:sp>
        <p:nvSpPr>
          <p:cNvPr id="5" name="Action Button: Back">
            <a:hlinkClick r:id="" action="ppaction://hlinkshowjump?jump=previousslide" highlightClick="1"/>
          </p:cNvPr>
          <p:cNvSpPr/>
          <p:nvPr/>
        </p:nvSpPr>
        <p:spPr>
          <a:xfrm>
            <a:off x="1080463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TextBox: PageNumber"/>
          <p:cNvSpPr txBox="1">
            <a:spLocks/>
          </p:cNvSpPr>
          <p:nvPr/>
        </p:nvSpPr>
        <p:spPr>
          <a:xfrm>
            <a:off x="11520000" y="6240000"/>
            <a:ext cx="480000" cy="48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S-08</a:t>
            </a:r>
          </a:p>
        </p:txBody>
      </p:sp>
      <p:sp>
        <p:nvSpPr>
          <p:cNvPr id="8" name="Action Button: Audio">
            <a:hlinkClick r:id="" action="ppaction://noaction" highlightClick="1"/>
          </p:cNvPr>
          <p:cNvSpPr/>
          <p:nvPr/>
        </p:nvSpPr>
        <p:spPr>
          <a:xfrm>
            <a:off x="10134247" y="6240000"/>
            <a:ext cx="531077" cy="480000"/>
          </a:xfrm>
          <a:prstGeom prst="actionButtonSou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TextBox: Tool instructions stop"/>
          <p:cNvSpPr txBox="1"/>
          <p:nvPr/>
        </p:nvSpPr>
        <p:spPr>
          <a:xfrm>
            <a:off x="4480463" y="6546492"/>
            <a:ext cx="3265639"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audio button to stop reflective music</a:t>
            </a:r>
          </a:p>
        </p:txBody>
      </p:sp>
      <p:sp>
        <p:nvSpPr>
          <p:cNvPr id="13" name="TextBox: Tool instructions start"/>
          <p:cNvSpPr txBox="1"/>
          <p:nvPr/>
        </p:nvSpPr>
        <p:spPr>
          <a:xfrm>
            <a:off x="4482068" y="6546492"/>
            <a:ext cx="3256020"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audio button to play reflective music</a:t>
            </a:r>
          </a:p>
        </p:txBody>
      </p:sp>
      <p:pic>
        <p:nvPicPr>
          <p:cNvPr id="10" name="Feedback">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spTree>
    <p:extLst>
      <p:ext uri="{BB962C8B-B14F-4D97-AF65-F5344CB8AC3E}">
        <p14:creationId xmlns:p14="http://schemas.microsoft.com/office/powerpoint/2010/main" val="1400889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xit" presetSubtype="0" fill="hold" grpId="1" nodeType="with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23436" fill="hold"/>
                                        <p:tgtEl>
                                          <p:spTgt spid="3"/>
                                        </p:tgtEl>
                                      </p:cBhvr>
                                    </p:cmd>
                                  </p:childTnLst>
                                </p:cTn>
                              </p:par>
                              <p:par>
                                <p:cTn id="18" presetID="1" presetClass="emph" presetSubtype="2" fill="hold" nodeType="withEffect">
                                  <p:stCondLst>
                                    <p:cond delay="0"/>
                                  </p:stCondLst>
                                  <p:childTnLst>
                                    <p:animClr clrSpc="rgb" dir="cw">
                                      <p:cBhvr>
                                        <p:cTn id="19" dur="1000" fill="hold"/>
                                        <p:tgtEl>
                                          <p:spTgt spid="8"/>
                                        </p:tgtEl>
                                        <p:attrNameLst>
                                          <p:attrName>fillcolor</p:attrName>
                                        </p:attrNameLst>
                                      </p:cBhvr>
                                      <p:to>
                                        <a:srgbClr val="C0504D"/>
                                      </p:to>
                                    </p:animClr>
                                    <p:set>
                                      <p:cBhvr>
                                        <p:cTn id="20" dur="1000" fill="hold"/>
                                        <p:tgtEl>
                                          <p:spTgt spid="8"/>
                                        </p:tgtEl>
                                        <p:attrNameLst>
                                          <p:attrName>fill.type</p:attrName>
                                        </p:attrNameLst>
                                      </p:cBhvr>
                                      <p:to>
                                        <p:strVal val="solid"/>
                                      </p:to>
                                    </p:set>
                                    <p:set>
                                      <p:cBhvr>
                                        <p:cTn id="21" dur="1000" fill="hold"/>
                                        <p:tgtEl>
                                          <p:spTgt spid="8"/>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3"/>
                                        </p:tgtEl>
                                      </p:cBhvr>
                                    </p:cmd>
                                  </p:childTnLst>
                                </p:cTn>
                              </p:par>
                              <p:par>
                                <p:cTn id="26" presetID="1" presetClass="emph" presetSubtype="2" fill="hold" nodeType="withEffect">
                                  <p:stCondLst>
                                    <p:cond delay="0"/>
                                  </p:stCondLst>
                                  <p:childTnLst>
                                    <p:animClr clrSpc="rgb" dir="cw">
                                      <p:cBhvr>
                                        <p:cTn id="27" dur="2000" fill="hold"/>
                                        <p:tgtEl>
                                          <p:spTgt spid="8"/>
                                        </p:tgtEl>
                                        <p:attrNameLst>
                                          <p:attrName>fillcolor</p:attrName>
                                        </p:attrNameLst>
                                      </p:cBhvr>
                                      <p:to>
                                        <a:schemeClr val="bg1"/>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par>
                                <p:cTn id="30" presetID="10" presetClass="exit" presetSubtype="0" fill="hold" grpId="1" nodeType="with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ntr" presetSubtype="0" fill="hold" grpId="2"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nextCondLst>
                <p:cond evt="onClick" delay="0">
                  <p:tgtEl>
                    <p:spTgt spid="8"/>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2" grpId="0"/>
      <p:bldP spid="12" grpId="1"/>
      <p:bldP spid="13" grpId="0"/>
      <p:bldP spid="13" grpId="1"/>
      <p:bldP spid="13"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2138</TotalTime>
  <Words>884</Words>
  <Application>Microsoft Office PowerPoint</Application>
  <PresentationFormat>Widescreen</PresentationFormat>
  <Paragraphs>92</Paragraphs>
  <Slides>8</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Calibri Light</vt:lpstr>
      <vt:lpstr>Comic Sans MS</vt:lpstr>
      <vt:lpstr>Eras Bold ITC</vt:lpstr>
      <vt:lpstr>Lucida Calligraphy</vt:lpstr>
      <vt:lpstr>Segoe UI</vt:lpstr>
      <vt:lpstr>Office Theme</vt:lpstr>
      <vt:lpstr>Jesus returns to his Father in Heaven</vt:lpstr>
      <vt:lpstr>Learning Intentions</vt:lpstr>
      <vt:lpstr>What does the word Ascension mean?</vt:lpstr>
      <vt:lpstr>Jesus returns to his Father in Heaven</vt:lpstr>
      <vt:lpstr>Thinking about the Ascension story</vt:lpstr>
      <vt:lpstr>What message did Jesus give his apostles before he ascended into heaven?</vt:lpstr>
      <vt:lpstr>Check Up</vt:lpstr>
      <vt:lpstr>Time for 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McCairn</dc:creator>
  <cp:lastModifiedBy>Pierre Schmits</cp:lastModifiedBy>
  <cp:revision>42</cp:revision>
  <dcterms:created xsi:type="dcterms:W3CDTF">2017-03-31T04:23:13Z</dcterms:created>
  <dcterms:modified xsi:type="dcterms:W3CDTF">2017-05-02T01:28:53Z</dcterms:modified>
</cp:coreProperties>
</file>