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61" r:id="rId2"/>
    <p:sldId id="336" r:id="rId3"/>
    <p:sldId id="337" r:id="rId4"/>
    <p:sldId id="338" r:id="rId5"/>
    <p:sldId id="339" r:id="rId6"/>
    <p:sldId id="340" r:id="rId7"/>
    <p:sldId id="341" r:id="rId8"/>
    <p:sldId id="342" r:id="rId9"/>
    <p:sldId id="343" r:id="rId1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69742" autoAdjust="0"/>
  </p:normalViewPr>
  <p:slideViewPr>
    <p:cSldViewPr snapToGrid="0" snapToObjects="1">
      <p:cViewPr>
        <p:scale>
          <a:sx n="70" d="100"/>
          <a:sy n="70" d="100"/>
        </p:scale>
        <p:origin x="1014" y="672"/>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04/05/2017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4qBbr1D-Ol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the Ascension when Jesus returned to God his Father in heaven.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the Ascension story in class prayer this week.</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kern="1200" dirty="0">
                <a:solidFill>
                  <a:schemeClr val="tx1"/>
                </a:solidFill>
                <a:effectLst/>
                <a:latin typeface="+mn-lt"/>
                <a:ea typeface="+mn-ea"/>
                <a:cs typeface="+mn-cs"/>
              </a:rPr>
              <a:t>Read through the Learning Intentions with the class and identify some ideas/questions that might be explored in the resource.</a:t>
            </a:r>
            <a:endParaRPr lang="en-GB" b="1" i="1" noProof="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2</a:t>
            </a:fld>
            <a:endParaRPr lang="en-GB"/>
          </a:p>
        </p:txBody>
      </p:sp>
    </p:spTree>
    <p:extLst>
      <p:ext uri="{BB962C8B-B14F-4D97-AF65-F5344CB8AC3E}">
        <p14:creationId xmlns:p14="http://schemas.microsoft.com/office/powerpoint/2010/main" val="235346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Revise with children that Ascension Day is another important feast in the Liturgical Year.</a:t>
            </a:r>
          </a:p>
          <a:p>
            <a:r>
              <a:rPr lang="en-NZ" sz="1200" kern="1200" dirty="0">
                <a:solidFill>
                  <a:schemeClr val="tx1"/>
                </a:solidFill>
                <a:effectLst/>
                <a:latin typeface="+mn-lt"/>
                <a:ea typeface="+mn-ea"/>
                <a:cs typeface="+mn-cs"/>
              </a:rPr>
              <a:t>Note where it comes and highlight it on the class Liturgical Calendar and what season it comes at the end of. </a:t>
            </a:r>
          </a:p>
          <a:p>
            <a:r>
              <a:rPr lang="en-NZ" sz="1200" kern="1200" dirty="0">
                <a:solidFill>
                  <a:schemeClr val="tx1"/>
                </a:solidFill>
                <a:effectLst/>
                <a:latin typeface="+mn-lt"/>
                <a:ea typeface="+mn-ea"/>
                <a:cs typeface="+mn-cs"/>
              </a:rPr>
              <a:t>Responses to questions</a:t>
            </a:r>
          </a:p>
          <a:p>
            <a:pPr lvl="0"/>
            <a:r>
              <a:rPr lang="en-NZ" sz="1200" kern="1200" dirty="0">
                <a:solidFill>
                  <a:schemeClr val="tx1"/>
                </a:solidFill>
                <a:effectLst/>
                <a:latin typeface="+mn-lt"/>
                <a:ea typeface="+mn-ea"/>
                <a:cs typeface="+mn-cs"/>
              </a:rPr>
              <a:t>We cannot imagine how wonderful and beautiful the glory of heaven is. There could be beautiful music, angels and all the people we love there to welcome us as.  Jesus told us heaven is much more wonderful and beautiful than anything on earth and his is getting it ready for us to enjoy.</a:t>
            </a:r>
          </a:p>
          <a:p>
            <a:pPr lvl="0"/>
            <a:r>
              <a:rPr lang="en-NZ" sz="1200" kern="1200" dirty="0">
                <a:solidFill>
                  <a:schemeClr val="tx1"/>
                </a:solidFill>
                <a:effectLst/>
                <a:latin typeface="+mn-lt"/>
                <a:ea typeface="+mn-ea"/>
                <a:cs typeface="+mn-cs"/>
              </a:rPr>
              <a:t>Jesus called heaven </a:t>
            </a:r>
            <a:r>
              <a:rPr lang="en-NZ" sz="1200" b="1" kern="1200" dirty="0">
                <a:solidFill>
                  <a:schemeClr val="tx1"/>
                </a:solidFill>
                <a:effectLst/>
                <a:latin typeface="+mn-lt"/>
                <a:ea typeface="+mn-ea"/>
                <a:cs typeface="+mn-cs"/>
              </a:rPr>
              <a:t>home </a:t>
            </a:r>
            <a:r>
              <a:rPr lang="en-NZ" sz="1200" kern="1200" dirty="0">
                <a:solidFill>
                  <a:schemeClr val="tx1"/>
                </a:solidFill>
                <a:effectLst/>
                <a:latin typeface="+mn-lt"/>
                <a:ea typeface="+mn-ea"/>
                <a:cs typeface="+mn-cs"/>
              </a:rPr>
              <a:t>because God his Father and Mary his mother live there. Heaven is his home because that’s where he belongs and when we die it will be our home too.</a:t>
            </a:r>
          </a:p>
          <a:p>
            <a:pPr lvl="0"/>
            <a:r>
              <a:rPr lang="en-NZ" sz="1200" kern="1200" dirty="0">
                <a:solidFill>
                  <a:schemeClr val="tx1"/>
                </a:solidFill>
                <a:effectLst/>
                <a:latin typeface="+mn-lt"/>
                <a:ea typeface="+mn-ea"/>
                <a:cs typeface="+mn-cs"/>
              </a:rPr>
              <a:t>All of Jesus’ family and friends were waiting for Jesus in heaven and his work on earth was finished. </a:t>
            </a:r>
          </a:p>
          <a:p>
            <a:pPr lvl="0"/>
            <a:r>
              <a:rPr lang="en-NZ" sz="1200" kern="1200" dirty="0">
                <a:solidFill>
                  <a:schemeClr val="tx1"/>
                </a:solidFill>
                <a:effectLst/>
                <a:latin typeface="+mn-lt"/>
                <a:ea typeface="+mn-ea"/>
                <a:cs typeface="+mn-cs"/>
              </a:rPr>
              <a:t>Jesus didn’t stay on earth with his friends because he had to go back to heaven so he could be with God and send his Holy Spirit down to live forever in good people on earth. </a:t>
            </a:r>
          </a:p>
          <a:p>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84136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Follow the directions on the slide.</a:t>
            </a:r>
          </a:p>
          <a:p>
            <a:r>
              <a:rPr lang="en-NZ" sz="1200" kern="1200" dirty="0" smtClean="0">
                <a:solidFill>
                  <a:schemeClr val="tx1"/>
                </a:solidFill>
                <a:effectLst/>
                <a:latin typeface="+mn-lt"/>
                <a:ea typeface="+mn-ea"/>
                <a:cs typeface="+mn-cs"/>
              </a:rPr>
              <a:t>Adapt Teaching and Learning Experience 2.</a:t>
            </a:r>
          </a:p>
          <a:p>
            <a:r>
              <a:rPr lang="en-NZ" sz="1200" kern="1200" dirty="0" smtClean="0">
                <a:solidFill>
                  <a:schemeClr val="tx1"/>
                </a:solidFill>
                <a:effectLst/>
                <a:latin typeface="+mn-lt"/>
                <a:ea typeface="+mn-ea"/>
                <a:cs typeface="+mn-cs"/>
              </a:rPr>
              <a:t>Read and discuss the blind reveals about what Jesus did while he was on earth and answer the last question.                                                                                Give examples of how children your age carry on the work of Jesus.</a:t>
            </a:r>
          </a:p>
          <a:p>
            <a:r>
              <a:rPr lang="en-NZ" sz="1200" kern="1200" dirty="0" smtClean="0">
                <a:solidFill>
                  <a:schemeClr val="tx1"/>
                </a:solidFill>
                <a:effectLst/>
                <a:latin typeface="+mn-lt"/>
                <a:ea typeface="+mn-ea"/>
                <a:cs typeface="+mn-cs"/>
              </a:rPr>
              <a:t>Watch the clip </a:t>
            </a:r>
          </a:p>
          <a:p>
            <a:r>
              <a:rPr lang="en-NZ" sz="1200" u="sng" kern="1200" dirty="0" smtClean="0">
                <a:solidFill>
                  <a:schemeClr val="tx1"/>
                </a:solidFill>
                <a:effectLst/>
                <a:latin typeface="+mn-lt"/>
                <a:ea typeface="+mn-ea"/>
                <a:cs typeface="+mn-cs"/>
                <a:hlinkClick r:id="rId3"/>
              </a:rPr>
              <a:t>https://www.youtube.com/watch?v=4qBbr1D-OlU</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Beloved Master Jesus’ Ascension 2:56 minutes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17786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Children respond to the question in the slide title.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Sing using the MP3 ‘Psalm 47’ – words on slide.</a:t>
            </a:r>
          </a:p>
          <a:p>
            <a:r>
              <a:rPr lang="en-NZ" sz="1200" kern="1200" dirty="0" smtClean="0">
                <a:solidFill>
                  <a:schemeClr val="tx1"/>
                </a:solidFill>
                <a:effectLst/>
                <a:latin typeface="+mn-lt"/>
                <a:ea typeface="+mn-ea"/>
                <a:cs typeface="+mn-cs"/>
              </a:rPr>
              <a:t>Adapt Teaching and Learning Experiences 4 &amp; 5.</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67999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Adapt Teaching and Learning Experience 7.</a:t>
            </a:r>
          </a:p>
          <a:p>
            <a:r>
              <a:rPr lang="en-NZ" sz="1200" kern="1200" dirty="0" smtClean="0">
                <a:solidFill>
                  <a:schemeClr val="tx1"/>
                </a:solidFill>
                <a:effectLst/>
                <a:latin typeface="+mn-lt"/>
                <a:ea typeface="+mn-ea"/>
                <a:cs typeface="+mn-cs"/>
              </a:rPr>
              <a:t>Use ideas suggested on the slide.</a:t>
            </a:r>
            <a:endParaRPr lang="en-US"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87496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a variety of media and photograph the children’s art works to use as a teaching resource for next year.</a:t>
            </a:r>
            <a:endParaRPr lang="en-US"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34611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kern="1200" dirty="0">
                <a:solidFill>
                  <a:schemeClr val="tx1"/>
                </a:solidFill>
                <a:effectLst/>
                <a:latin typeface="+mn-lt"/>
                <a:ea typeface="+mn-ea"/>
                <a:cs typeface="+mn-cs"/>
              </a:rPr>
              <a:t>This formative assessment strategy will help teachers to identify how well children have achieved the Learning Intentions of the lesson.</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can choose how they use the slide in their range of assessment options.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worksheet of this slide is available for children in Years 5-8 to complete.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last two items are feed forward for the teacher.</a:t>
            </a:r>
          </a:p>
          <a:p>
            <a:r>
              <a:rPr lang="en-NZ" sz="1200" kern="1200" dirty="0">
                <a:solidFill>
                  <a:schemeClr val="tx1"/>
                </a:solidFill>
                <a:effectLst/>
                <a:latin typeface="+mn-lt"/>
                <a:ea typeface="+mn-ea"/>
                <a:cs typeface="+mn-cs"/>
              </a:rPr>
              <a:t>Recording the children’s responses to these items is recommended as it will enable teachers to adjust their learning strategies for future lessons and target the areas that need further attention.</a:t>
            </a:r>
            <a:endParaRPr lang="en-GB" b="1" i="1" noProof="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8</a:t>
            </a:fld>
            <a:endParaRPr lang="en-GB"/>
          </a:p>
        </p:txBody>
      </p:sp>
    </p:spTree>
    <p:extLst>
      <p:ext uri="{BB962C8B-B14F-4D97-AF65-F5344CB8AC3E}">
        <p14:creationId xmlns:p14="http://schemas.microsoft.com/office/powerpoint/2010/main" val="327724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smtClean="0">
                <a:solidFill>
                  <a:schemeClr val="tx1"/>
                </a:solidFill>
                <a:effectLst/>
                <a:latin typeface="+mn-lt"/>
                <a:ea typeface="+mn-ea"/>
                <a:cs typeface="+mn-cs"/>
              </a:rPr>
              <a:t>imagine what it was like in heaven when Jesus returned there. Whisper a prayer to Jesus to tell him how good it is to know him and learn about him and be his friend. </a:t>
            </a:r>
            <a:endParaRPr lang="en-US"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2452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5z4OpnufSAhVEqJQKHemLDngQjRwIBw&amp;url=http://catholiccourier.com/faith-family/kids-chronicle/bible-story/jesus-ascends-to-his-father-in-heaven/&amp;psig=AFQjCNG5FNqr2dBNPODLVrGzE9wKON4g_g&amp;ust=149017330601656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5z4OpnufSAhVEqJQKHemLDngQjRwIBw&amp;url=http://catholiccourier.com/faith-family/kids-chronicle/bible-story/jesus-ascends-to-his-father-in-heaven/&amp;psig=AFQjCNG5FNqr2dBNPODLVrGzE9wKON4g_g&amp;ust=149017330601656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nz/url?sa=i&amp;rct=j&amp;q=&amp;esrc=s&amp;source=images&amp;cd=&amp;cad=rja&amp;uact=8&amp;ved=0ahUKEwiH5Ku2soHSAhXImJQKHZzDDU0QjRwIBw&amp;url=http://wallpapers.fansshare.com/gallery/photos/15715241/download-best-jesus-ascension-day-full-hd-wallpaper-ascension-of-jesus/&amp;psig=AFQjCNEFE_B6wxUgomgkRpRMQj1eHvPLSQ&amp;ust=1486673150426718" TargetMode="Externa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4qBbr1D-OlU"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google.co.nz/url?sa=i&amp;rct=j&amp;q=&amp;esrc=s&amp;source=images&amp;cd=&amp;cad=rja&amp;uact=8&amp;ved=0ahUKEwj_zcCcn-fSAhUGmJQKHeZgCKUQjRwIBw&amp;url=https://godshotspot.wordpress.com/2015/04/08/jesus-ascends-into-heaven/&amp;psig=AFQjCNHaUilxGgcxgftxiF4JQVK4wYoVcw&amp;ust=1490173486449040" TargetMode="Externa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nz/url?sa=i&amp;rct=j&amp;q=&amp;esrc=s&amp;source=images&amp;cd=&amp;cad=rja&amp;uact=8&amp;ved=0ahUKEwiwosqF4OjSAhUItpQKHQmwC94QjRwIBw&amp;url=https://www.sharefaith.com/category/website-banners_4.html&amp;psig=AFQjCNFp0mV6x_cJu0TXi7uZQzROkc7hLg&amp;ust=149022488271126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eastdailyoffice.wordpress.com/2013/09/30/evening-prayer-30-9-13-michaelmas-st-michael-all-angel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5z4OpnufSAhVEqJQKHemLDngQjRwIBw&amp;url=http://catholiccourier.com/faith-family/kids-chronicle/bible-story/jesus-ascends-to-his-father-in-heaven/&amp;psig=AFQjCNG5FNqr2dBNPODLVrGzE9wKON4g_g&amp;ust=149017330601656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hyperlink" Target="http://www.tinyurl.com/NCRSfeedback"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164614"/>
            <a:ext cx="9144000" cy="1569660"/>
          </a:xfrm>
          <a:prstGeom prst="rect">
            <a:avLst/>
          </a:prstGeom>
          <a:noFill/>
        </p:spPr>
        <p:txBody>
          <a:bodyPr wrap="square" rtlCol="0">
            <a:spAutoFit/>
          </a:bodyPr>
          <a:lstStyle/>
          <a:p>
            <a:pPr algn="ctr"/>
            <a:r>
              <a:rPr lang="en-NZ" sz="4800" b="1" dirty="0"/>
              <a:t>The Church Celebrates Jesus’ Return to Heaven</a:t>
            </a:r>
            <a:endParaRPr lang="en-GB" sz="8000" b="1" dirty="0">
              <a:solidFill>
                <a:srgbClr val="00B050"/>
              </a:solidFill>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mage result for Jesus ascends to his Father in heaven">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2807" y="1833287"/>
            <a:ext cx="3938384" cy="3041755"/>
          </a:xfrm>
          <a:prstGeom prst="rect">
            <a:avLst/>
          </a:prstGeom>
          <a:noFill/>
          <a:ln w="57150">
            <a:solidFill>
              <a:schemeClr val="bg1"/>
            </a:solidFill>
          </a:ln>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9" name="Shape: Border 2"/>
          <p:cNvSpPr/>
          <p:nvPr/>
        </p:nvSpPr>
        <p:spPr>
          <a:xfrm>
            <a:off x="743065" y="3483135"/>
            <a:ext cx="7992057" cy="1004429"/>
          </a:xfrm>
          <a:prstGeom prst="rect">
            <a:avLst/>
          </a:prstGeom>
          <a:solidFill>
            <a:schemeClr val="bg1">
              <a:alpha val="4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hape: Border 1"/>
          <p:cNvSpPr/>
          <p:nvPr/>
        </p:nvSpPr>
        <p:spPr>
          <a:xfrm>
            <a:off x="743067" y="2711962"/>
            <a:ext cx="7992057" cy="610264"/>
          </a:xfrm>
          <a:prstGeom prst="rect">
            <a:avLst/>
          </a:prstGeom>
          <a:solidFill>
            <a:schemeClr val="bg1">
              <a:alpha val="4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MOVE THIS OBJECT"/>
          <p:cNvSpPr txBox="1"/>
          <p:nvPr/>
        </p:nvSpPr>
        <p:spPr>
          <a:xfrm>
            <a:off x="3557" y="3375"/>
            <a:ext cx="9144000" cy="707886"/>
          </a:xfrm>
          <a:prstGeom prst="rect">
            <a:avLst/>
          </a:prstGeom>
          <a:solidFill>
            <a:schemeClr val="bg1">
              <a:alpha val="50000"/>
            </a:schemeClr>
          </a:solidFill>
        </p:spPr>
        <p:txBody>
          <a:bodyPr wrap="square" rtlCol="0">
            <a:spAutoFit/>
          </a:bodyPr>
          <a:lstStyle/>
          <a:p>
            <a:pPr algn="ctr"/>
            <a:r>
              <a:rPr lang="en-GB" sz="4000" b="1" dirty="0"/>
              <a:t>Learning Intentions</a:t>
            </a:r>
          </a:p>
        </p:txBody>
      </p:sp>
      <p:sp>
        <p:nvSpPr>
          <p:cNvPr id="35" name="Textbox: Line 2"/>
          <p:cNvSpPr txBox="1"/>
          <p:nvPr/>
        </p:nvSpPr>
        <p:spPr>
          <a:xfrm>
            <a:off x="795561" y="3508295"/>
            <a:ext cx="6804324" cy="954107"/>
          </a:xfrm>
          <a:prstGeom prst="rect">
            <a:avLst/>
          </a:prstGeom>
          <a:noFill/>
        </p:spPr>
        <p:txBody>
          <a:bodyPr wrap="square" rtlCol="0">
            <a:spAutoFit/>
          </a:bodyPr>
          <a:lstStyle/>
          <a:p>
            <a:pPr lvl="0"/>
            <a:r>
              <a:rPr lang="en-NZ" sz="2800" dirty="0"/>
              <a:t>demonstrate a celebratory action when singing Psalm </a:t>
            </a:r>
            <a:r>
              <a:rPr lang="en-NZ" sz="2800" dirty="0" smtClean="0"/>
              <a:t>47</a:t>
            </a:r>
            <a:endParaRPr lang="en-NZ" sz="2800" dirty="0"/>
          </a:p>
        </p:txBody>
      </p:sp>
      <p:sp>
        <p:nvSpPr>
          <p:cNvPr id="36" name="Textbox: Line 1"/>
          <p:cNvSpPr txBox="1"/>
          <p:nvPr/>
        </p:nvSpPr>
        <p:spPr>
          <a:xfrm>
            <a:off x="789330" y="2755484"/>
            <a:ext cx="7992057" cy="523220"/>
          </a:xfrm>
          <a:prstGeom prst="rect">
            <a:avLst/>
          </a:prstGeom>
          <a:noFill/>
        </p:spPr>
        <p:txBody>
          <a:bodyPr wrap="square" rtlCol="0">
            <a:spAutoFit/>
          </a:bodyPr>
          <a:lstStyle/>
          <a:p>
            <a:pPr lvl="0"/>
            <a:r>
              <a:rPr lang="en-NZ" sz="2800" dirty="0"/>
              <a:t>identify a picture of Jesus in glory</a:t>
            </a:r>
          </a:p>
        </p:txBody>
      </p:sp>
      <p:sp>
        <p:nvSpPr>
          <p:cNvPr id="43" name="Shape: Number 2"/>
          <p:cNvSpPr txBox="1"/>
          <p:nvPr/>
        </p:nvSpPr>
        <p:spPr>
          <a:xfrm>
            <a:off x="213357" y="3483135"/>
            <a:ext cx="426720" cy="400110"/>
          </a:xfrm>
          <a:prstGeom prst="rect">
            <a:avLst/>
          </a:prstGeom>
          <a:noFill/>
        </p:spPr>
        <p:txBody>
          <a:bodyPr wrap="square" rtlCol="0">
            <a:spAutoFit/>
          </a:bodyPr>
          <a:lstStyle/>
          <a:p>
            <a:r>
              <a:rPr lang="en-GB" sz="2000" b="1" dirty="0">
                <a:latin typeface="Segoe UI" pitchFamily="34" charset="0"/>
                <a:ea typeface="Segoe UI" pitchFamily="34" charset="0"/>
                <a:cs typeface="Segoe UI" pitchFamily="34" charset="0"/>
              </a:rPr>
              <a:t>2)</a:t>
            </a:r>
          </a:p>
        </p:txBody>
      </p:sp>
      <p:sp>
        <p:nvSpPr>
          <p:cNvPr id="44" name="Shape: Number 1"/>
          <p:cNvSpPr txBox="1"/>
          <p:nvPr/>
        </p:nvSpPr>
        <p:spPr>
          <a:xfrm>
            <a:off x="213357" y="2692073"/>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1)</a:t>
            </a:r>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Tool instructions"/>
          <p:cNvSpPr txBox="1"/>
          <p:nvPr/>
        </p:nvSpPr>
        <p:spPr>
          <a:xfrm>
            <a:off x="3700607" y="4912668"/>
            <a:ext cx="174278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borders to reveal text</a:t>
            </a:r>
          </a:p>
        </p:txBody>
      </p:sp>
      <p:sp>
        <p:nvSpPr>
          <p:cNvPr id="15" name="TextBox 14"/>
          <p:cNvSpPr txBox="1"/>
          <p:nvPr/>
        </p:nvSpPr>
        <p:spPr>
          <a:xfrm>
            <a:off x="743065" y="2069247"/>
            <a:ext cx="1831169" cy="369332"/>
          </a:xfrm>
          <a:prstGeom prst="rect">
            <a:avLst/>
          </a:prstGeom>
          <a:noFill/>
        </p:spPr>
        <p:txBody>
          <a:bodyPr wrap="square" rtlCol="0">
            <a:spAutoFit/>
          </a:bodyPr>
          <a:lstStyle/>
          <a:p>
            <a:r>
              <a:rPr lang="en-NZ" dirty="0"/>
              <a:t>The children will:</a:t>
            </a:r>
          </a:p>
        </p:txBody>
      </p:sp>
      <p:pic>
        <p:nvPicPr>
          <p:cNvPr id="22" name="Picture 21" descr="Image result for Jesus ascends to his Father in heaven">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8708" y="855870"/>
            <a:ext cx="2074154" cy="1601943"/>
          </a:xfrm>
          <a:prstGeom prst="rect">
            <a:avLst/>
          </a:prstGeom>
          <a:noFill/>
          <a:ln w="28575">
            <a:solidFill>
              <a:schemeClr val="bg1"/>
            </a:solidFill>
          </a:ln>
        </p:spPr>
      </p:pic>
    </p:spTree>
    <p:extLst>
      <p:ext uri="{BB962C8B-B14F-4D97-AF65-F5344CB8AC3E}">
        <p14:creationId xmlns:p14="http://schemas.microsoft.com/office/powerpoint/2010/main" val="7567591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36"/>
                                        </p:tgtEl>
                                        <p:attrNameLst>
                                          <p:attrName>style.color</p:attrName>
                                        </p:attrNameLst>
                                      </p:cBhvr>
                                      <p:to>
                                        <a:srgbClr val="969696"/>
                                      </p:to>
                                    </p:animClr>
                                  </p:childTnLst>
                                </p:cTn>
                              </p:par>
                            </p:childTnLst>
                          </p:cTn>
                        </p:par>
                      </p:childTnLst>
                    </p:cTn>
                  </p:par>
                </p:childTnLst>
              </p:cTn>
              <p:nextCondLst>
                <p:cond evt="onClick" delay="0">
                  <p:tgtEl>
                    <p:spTgt spid="39"/>
                  </p:tgtEl>
                </p:cond>
              </p:nextCondLst>
            </p:seq>
            <p:seq concurrent="1" nextAc="seek">
              <p:cTn id="10" restart="whenNotActive" fill="hold" evtFilter="cancelBubble" nodeType="interactiveSeq">
                <p:stCondLst>
                  <p:cond evt="onClick" delay="0">
                    <p:tgtEl>
                      <p:spTgt spid="20"/>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1" nodeType="withEffect">
                                  <p:stCondLst>
                                    <p:cond delay="0"/>
                                  </p:stCondLst>
                                  <p:childTnLst>
                                    <p:animClr clrSpc="rgb" dir="cw">
                                      <p:cBhvr override="childStyle">
                                        <p:cTn id="14" dur="500" fill="hold"/>
                                        <p:tgtEl>
                                          <p:spTgt spid="36"/>
                                        </p:tgtEl>
                                        <p:attrNameLst>
                                          <p:attrName>style.color</p:attrName>
                                        </p:attrNameLst>
                                      </p:cBhvr>
                                      <p:to>
                                        <a:schemeClr val="tx1"/>
                                      </p:to>
                                    </p:animClr>
                                  </p:childTnLst>
                                </p:cTn>
                              </p:par>
                              <p:par>
                                <p:cTn id="15" presetID="1" presetClass="exit"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2" nodeType="withEffect">
                                  <p:stCondLst>
                                    <p:cond delay="0"/>
                                  </p:stCondLst>
                                  <p:childTnLst>
                                    <p:animClr clrSpc="rgb" dir="cw">
                                      <p:cBhvr override="childStyle">
                                        <p:cTn id="21" dur="500" fill="hold"/>
                                        <p:tgtEl>
                                          <p:spTgt spid="36"/>
                                        </p:tgtEl>
                                        <p:attrNameLst>
                                          <p:attrName>style.color</p:attrName>
                                        </p:attrNameLst>
                                      </p:cBhvr>
                                      <p:to>
                                        <a:schemeClr val="tx1"/>
                                      </p:to>
                                    </p:animClr>
                                  </p:childTnLst>
                                </p:cTn>
                              </p:par>
                              <p:par>
                                <p:cTn id="22" presetID="1" presetClass="exit" presetSubtype="0" fill="hold" grpId="2" nodeType="withEffect">
                                  <p:stCondLst>
                                    <p:cond delay="0"/>
                                  </p:stCondLst>
                                  <p:childTnLst>
                                    <p:set>
                                      <p:cBhvr>
                                        <p:cTn id="23"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5" grpId="0"/>
      <p:bldP spid="35" grpId="1"/>
      <p:bldP spid="35" grpId="2"/>
      <p:bldP spid="36" grpId="0"/>
      <p:bldP spid="36" grpId="1"/>
      <p:bldP spid="3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5" name="REMOVE THIS OBJECT"/>
          <p:cNvSpPr txBox="1"/>
          <p:nvPr/>
        </p:nvSpPr>
        <p:spPr>
          <a:xfrm>
            <a:off x="3557" y="61990"/>
            <a:ext cx="9144000" cy="584775"/>
          </a:xfrm>
          <a:prstGeom prst="rect">
            <a:avLst/>
          </a:prstGeom>
          <a:noFill/>
        </p:spPr>
        <p:txBody>
          <a:bodyPr wrap="square" rtlCol="0">
            <a:spAutoFit/>
          </a:bodyPr>
          <a:lstStyle/>
          <a:p>
            <a:pPr algn="ctr"/>
            <a:r>
              <a:rPr lang="en-NZ" sz="3200" b="1" dirty="0"/>
              <a:t>Jesus ascended in glory to his home in heaven</a:t>
            </a:r>
          </a:p>
        </p:txBody>
      </p:sp>
      <p:pic>
        <p:nvPicPr>
          <p:cNvPr id="23" name="Shape: Post-it 4"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246658" y="2546799"/>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Line 4"/>
          <p:cNvSpPr txBox="1"/>
          <p:nvPr/>
        </p:nvSpPr>
        <p:spPr>
          <a:xfrm rot="20948926">
            <a:off x="6459647" y="3160744"/>
            <a:ext cx="1765072" cy="923330"/>
          </a:xfrm>
          <a:prstGeom prst="rect">
            <a:avLst/>
          </a:prstGeom>
          <a:noFill/>
        </p:spPr>
        <p:txBody>
          <a:bodyPr wrap="square" rtlCol="0">
            <a:spAutoFit/>
          </a:bodyPr>
          <a:lstStyle/>
          <a:p>
            <a:r>
              <a:rPr lang="en-NZ" dirty="0"/>
              <a:t>Why didn’t Jesus stay on earth with his friends?</a:t>
            </a:r>
            <a:endParaRPr lang="en-GB" dirty="0">
              <a:latin typeface="Segoe UI" pitchFamily="34" charset="0"/>
              <a:ea typeface="Segoe UI" pitchFamily="34" charset="0"/>
              <a:cs typeface="Segoe UI" pitchFamily="34" charset="0"/>
            </a:endParaRPr>
          </a:p>
        </p:txBody>
      </p:sp>
      <p:pic>
        <p:nvPicPr>
          <p:cNvPr id="22" name="Shape: Post-it 3"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4698779" y="697602"/>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20948926">
            <a:off x="4928616" y="1281727"/>
            <a:ext cx="1765072" cy="923330"/>
          </a:xfrm>
          <a:prstGeom prst="rect">
            <a:avLst/>
          </a:prstGeom>
          <a:noFill/>
        </p:spPr>
        <p:txBody>
          <a:bodyPr wrap="square" rtlCol="0">
            <a:spAutoFit/>
          </a:bodyPr>
          <a:lstStyle/>
          <a:p>
            <a:r>
              <a:rPr lang="en-NZ" dirty="0"/>
              <a:t>Who is waiting for Jesus in heaven?</a:t>
            </a:r>
          </a:p>
        </p:txBody>
      </p:sp>
      <p:pic>
        <p:nvPicPr>
          <p:cNvPr id="21" name="Shape: Post-it 2"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985694" y="755420"/>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2211399" y="1270490"/>
            <a:ext cx="1765072" cy="923330"/>
          </a:xfrm>
          <a:prstGeom prst="rect">
            <a:avLst/>
          </a:prstGeom>
          <a:noFill/>
        </p:spPr>
        <p:txBody>
          <a:bodyPr wrap="square" rtlCol="0">
            <a:spAutoFit/>
          </a:bodyPr>
          <a:lstStyle/>
          <a:p>
            <a:r>
              <a:rPr lang="en-NZ" dirty="0"/>
              <a:t>Why does Jesus call heaven </a:t>
            </a:r>
            <a:r>
              <a:rPr lang="en-NZ" b="1" dirty="0"/>
              <a:t>home?</a:t>
            </a:r>
            <a:endParaRPr lang="en-NZ" dirty="0"/>
          </a:p>
        </p:txBody>
      </p:sp>
      <p:pic>
        <p:nvPicPr>
          <p:cNvPr id="8196" name="Shape: Post-it 1"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32728" y="2700209"/>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0948926">
            <a:off x="486306" y="3105108"/>
            <a:ext cx="1765072" cy="1477328"/>
          </a:xfrm>
          <a:prstGeom prst="rect">
            <a:avLst/>
          </a:prstGeom>
          <a:noFill/>
        </p:spPr>
        <p:txBody>
          <a:bodyPr wrap="square" rtlCol="0">
            <a:spAutoFit/>
          </a:bodyPr>
          <a:lstStyle/>
          <a:p>
            <a:r>
              <a:rPr lang="en-NZ" dirty="0"/>
              <a:t>Can you imagine what ascending in glory to heaven looks like?</a:t>
            </a:r>
          </a:p>
        </p:txBody>
      </p:sp>
      <p:pic>
        <p:nvPicPr>
          <p:cNvPr id="14" name="Shape: Pin 4"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252514"/>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3248572" y="4912668"/>
            <a:ext cx="264687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pins on the right to reveal post-it notes.</a:t>
            </a:r>
          </a:p>
        </p:txBody>
      </p:sp>
      <p:pic>
        <p:nvPicPr>
          <p:cNvPr id="34" name="Picture 33" descr="Image result for images of Jesus Ascension">
            <a:hlinkClick r:id="rId6" tgtFrame="&quot;_blank&quot;"/>
          </p:cNvPr>
          <p:cNvPicPr/>
          <p:nvPr/>
        </p:nvPicPr>
        <p:blipFill rotWithShape="1">
          <a:blip r:embed="rId7">
            <a:extLst>
              <a:ext uri="{28A0092B-C50C-407E-A947-70E740481C1C}">
                <a14:useLocalDpi xmlns:a14="http://schemas.microsoft.com/office/drawing/2010/main" val="0"/>
              </a:ext>
            </a:extLst>
          </a:blip>
          <a:srcRect t="10349" b="13584"/>
          <a:stretch/>
        </p:blipFill>
        <p:spPr bwMode="auto">
          <a:xfrm>
            <a:off x="2849261" y="3026366"/>
            <a:ext cx="3266238" cy="1866023"/>
          </a:xfrm>
          <a:prstGeom prst="rect">
            <a:avLst/>
          </a:prstGeom>
          <a:noFill/>
          <a:ln w="38100">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62959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32"/>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1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196"/>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2"/>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7" restart="whenNotActive" fill="hold" evtFilter="cancelBubble" nodeType="interactiveSeq">
                <p:stCondLst>
                  <p:cond evt="onClick" delay="0">
                    <p:tgtEl>
                      <p:spTgt spid="3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19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819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1"/>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6"/>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P spid="29" grpId="1"/>
      <p:bldP spid="29" grpId="2"/>
      <p:bldP spid="27" grpId="0"/>
      <p:bldP spid="27" grpId="1"/>
      <p:bldP spid="27" grpId="2"/>
      <p:bldP spid="26" grpId="0"/>
      <p:bldP spid="26" grpId="1"/>
      <p:bldP spid="26" grpId="2"/>
      <p:bldP spid="6" grpId="0"/>
      <p:bldP spid="6" grpId="1"/>
      <p:bldP spid="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6" name="REMOVE THIS OBJECT"/>
          <p:cNvSpPr txBox="1"/>
          <p:nvPr/>
        </p:nvSpPr>
        <p:spPr>
          <a:xfrm>
            <a:off x="13919" y="251069"/>
            <a:ext cx="9144000" cy="523220"/>
          </a:xfrm>
          <a:prstGeom prst="rect">
            <a:avLst/>
          </a:prstGeom>
          <a:noFill/>
        </p:spPr>
        <p:txBody>
          <a:bodyPr wrap="square" rtlCol="0">
            <a:spAutoFit/>
          </a:bodyPr>
          <a:lstStyle/>
          <a:p>
            <a:pPr algn="ctr"/>
            <a:r>
              <a:rPr lang="en-NZ" sz="2800" b="1" dirty="0"/>
              <a:t>Jesus’ work on earth was done so he could return to heaven </a:t>
            </a:r>
          </a:p>
        </p:txBody>
      </p:sp>
      <p:sp>
        <p:nvSpPr>
          <p:cNvPr id="2" name="Textbox: Text Lines"/>
          <p:cNvSpPr txBox="1"/>
          <p:nvPr/>
        </p:nvSpPr>
        <p:spPr>
          <a:xfrm>
            <a:off x="539553" y="1220353"/>
            <a:ext cx="7894764" cy="3631763"/>
          </a:xfrm>
          <a:prstGeom prst="rect">
            <a:avLst/>
          </a:prstGeom>
          <a:solidFill>
            <a:schemeClr val="bg1">
              <a:alpha val="50000"/>
            </a:schemeClr>
          </a:solidFill>
        </p:spPr>
        <p:txBody>
          <a:bodyPr wrap="square" rtlCol="0">
            <a:spAutoFit/>
          </a:bodyPr>
          <a:lstStyle/>
          <a:p>
            <a:r>
              <a:rPr lang="en-NZ" sz="2400" b="1" dirty="0"/>
              <a:t>Jesus taught the people about God his Father and how much God loves all people.</a:t>
            </a:r>
            <a:endParaRPr lang="en-NZ" b="1" dirty="0"/>
          </a:p>
          <a:p>
            <a:endParaRPr lang="en-NZ" sz="500" dirty="0"/>
          </a:p>
          <a:p>
            <a:r>
              <a:rPr lang="en-NZ" sz="2400" b="1" dirty="0"/>
              <a:t>Jesus showed people how to be good friends and help each other. </a:t>
            </a:r>
          </a:p>
          <a:p>
            <a:endParaRPr lang="en-NZ" sz="800" b="1" dirty="0"/>
          </a:p>
          <a:p>
            <a:r>
              <a:rPr lang="en-NZ" sz="2400" b="1" dirty="0"/>
              <a:t>Jesus healed people with actions and kind words.</a:t>
            </a:r>
          </a:p>
          <a:p>
            <a:endParaRPr lang="en-GB" sz="800" b="1" dirty="0">
              <a:cs typeface="Segoe UI" pitchFamily="34" charset="0"/>
            </a:endParaRPr>
          </a:p>
          <a:p>
            <a:r>
              <a:rPr lang="en-NZ" sz="2400" b="1" dirty="0"/>
              <a:t>Jesus told people that saying sorry and starting again is very important.</a:t>
            </a:r>
          </a:p>
          <a:p>
            <a:endParaRPr lang="en-NZ" sz="800" b="1" dirty="0"/>
          </a:p>
          <a:p>
            <a:r>
              <a:rPr lang="en-NZ" sz="2400" b="1" dirty="0"/>
              <a:t>Jesus encouraged people to live like God wants them to.</a:t>
            </a:r>
          </a:p>
        </p:txBody>
      </p:sp>
      <p:grpSp>
        <p:nvGrpSpPr>
          <p:cNvPr id="3" name="Shape: Slider"/>
          <p:cNvGrpSpPr/>
          <p:nvPr/>
        </p:nvGrpSpPr>
        <p:grpSpPr>
          <a:xfrm>
            <a:off x="0" y="1076353"/>
            <a:ext cx="9144000" cy="4430587"/>
            <a:chOff x="2" y="1449418"/>
            <a:chExt cx="9144000" cy="4430587"/>
          </a:xfrm>
        </p:grpSpPr>
        <p:sp>
          <p:nvSpPr>
            <p:cNvPr id="6" name="Slider: Image"/>
            <p:cNvSpPr/>
            <p:nvPr/>
          </p:nvSpPr>
          <p:spPr>
            <a:xfrm>
              <a:off x="2" y="1449418"/>
              <a:ext cx="9144000" cy="443058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lider: Text"/>
            <p:cNvSpPr txBox="1"/>
            <p:nvPr/>
          </p:nvSpPr>
          <p:spPr>
            <a:xfrm>
              <a:off x="1776237" y="3722964"/>
              <a:ext cx="5591530" cy="1200329"/>
            </a:xfrm>
            <a:prstGeom prst="rect">
              <a:avLst/>
            </a:prstGeom>
            <a:noFill/>
            <a:ln>
              <a:noFill/>
            </a:ln>
          </p:spPr>
          <p:txBody>
            <a:bodyPr wrap="square" rtlCol="0">
              <a:spAutoFit/>
            </a:bodyPr>
            <a:lstStyle/>
            <a:p>
              <a:pPr algn="ctr"/>
              <a:r>
                <a:rPr lang="en-NZ" b="1" dirty="0"/>
                <a:t>Tell the story of the Ascension around the class circle.</a:t>
              </a:r>
            </a:p>
            <a:p>
              <a:pPr algn="ctr"/>
              <a:r>
                <a:rPr lang="en-NZ" b="1" dirty="0"/>
                <a:t> </a:t>
              </a:r>
            </a:p>
            <a:p>
              <a:pPr algn="ctr"/>
              <a:r>
                <a:rPr lang="en-NZ" b="1" dirty="0"/>
                <a:t>Can you say what work Jesus did while he was on earth?</a:t>
              </a:r>
            </a:p>
            <a:p>
              <a:pPr algn="ctr"/>
              <a:r>
                <a:rPr lang="en-NZ" b="1" dirty="0"/>
                <a:t>Who carries on Jesus’  work now?</a:t>
              </a:r>
            </a:p>
          </p:txBody>
        </p:sp>
      </p:grpSp>
      <p:sp>
        <p:nvSpPr>
          <p:cNvPr id="24" name="Shape: Handle 5"/>
          <p:cNvSpPr/>
          <p:nvPr/>
        </p:nvSpPr>
        <p:spPr>
          <a:xfrm flipV="1">
            <a:off x="3405600" y="3709749"/>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21" name="Shape: Handle 4"/>
          <p:cNvSpPr/>
          <p:nvPr/>
        </p:nvSpPr>
        <p:spPr>
          <a:xfrm flipV="1">
            <a:off x="3406815" y="3016039"/>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20" name="Shape: Handle 3"/>
          <p:cNvSpPr/>
          <p:nvPr/>
        </p:nvSpPr>
        <p:spPr>
          <a:xfrm flipV="1">
            <a:off x="3406815" y="2344975"/>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19" name="Shape: Handle 2"/>
          <p:cNvSpPr/>
          <p:nvPr/>
        </p:nvSpPr>
        <p:spPr>
          <a:xfrm flipV="1">
            <a:off x="3406815" y="1694629"/>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18" name="Shape: Handle 1"/>
          <p:cNvSpPr/>
          <p:nvPr/>
        </p:nvSpPr>
        <p:spPr>
          <a:xfrm flipV="1">
            <a:off x="3406815" y="614509"/>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1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2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Tool instructions"/>
          <p:cNvSpPr txBox="1"/>
          <p:nvPr/>
        </p:nvSpPr>
        <p:spPr>
          <a:xfrm>
            <a:off x="2329374" y="4912668"/>
            <a:ext cx="4262706" cy="230832"/>
          </a:xfrm>
          <a:prstGeom prst="rect">
            <a:avLst/>
          </a:prstGeom>
          <a:solidFill>
            <a:schemeClr val="bg1">
              <a:alpha val="50000"/>
            </a:schemeClr>
          </a:solidFill>
        </p:spPr>
        <p:txBody>
          <a:bodyPr wrap="none" rtlCol="0">
            <a:spAutoFit/>
          </a:bodyPr>
          <a:lstStyle/>
          <a:p>
            <a:pPr algn="ctr"/>
            <a:r>
              <a:rPr lang="en-GB" sz="900" dirty="0">
                <a:latin typeface="Arial" pitchFamily="34" charset="0"/>
                <a:ea typeface="Segoe UI" pitchFamily="34" charset="0"/>
                <a:cs typeface="Arial" pitchFamily="34" charset="0"/>
              </a:rPr>
              <a:t>Click the handle to move the blind down</a:t>
            </a:r>
            <a:r>
              <a:rPr lang="en-GB" sz="900" dirty="0">
                <a:latin typeface="Arial" pitchFamily="34" charset="0"/>
                <a:cs typeface="Arial" pitchFamily="34" charset="0"/>
              </a:rPr>
              <a:t>. Click the video button to play the video</a:t>
            </a:r>
          </a:p>
        </p:txBody>
      </p:sp>
      <p:sp>
        <p:nvSpPr>
          <p:cNvPr id="27" name="Action Button: Video">
            <a:hlinkClick r:id="rId4"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42550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4.81481E-6 L 0 0.20834 " pathEditMode="relative" rAng="0" ptsTypes="AA">
                                      <p:cBhvr>
                                        <p:cTn id="6" dur="2000" fill="hold"/>
                                        <p:tgtEl>
                                          <p:spTgt spid="3"/>
                                        </p:tgtEl>
                                        <p:attrNameLst>
                                          <p:attrName>ppt_x</p:attrName>
                                          <p:attrName>ppt_y</p:attrName>
                                        </p:attrNameLst>
                                      </p:cBhvr>
                                      <p:rCtr x="0" y="10401"/>
                                    </p:animMotion>
                                  </p:childTnLst>
                                </p:cTn>
                              </p:par>
                              <p:par>
                                <p:cTn id="7" presetID="42" presetClass="path" presetSubtype="0" accel="50000" decel="50000" fill="hold" grpId="0" nodeType="withEffect">
                                  <p:stCondLst>
                                    <p:cond delay="0"/>
                                  </p:stCondLst>
                                  <p:childTnLst>
                                    <p:animMotion origin="layout" path="M 5E-6 4.61444E-6 L 5E-6 0.20974 " pathEditMode="relative" rAng="0" ptsTypes="AA">
                                      <p:cBhvr>
                                        <p:cTn id="8" dur="2000" fill="hold"/>
                                        <p:tgtEl>
                                          <p:spTgt spid="18"/>
                                        </p:tgtEl>
                                        <p:attrNameLst>
                                          <p:attrName>ppt_x</p:attrName>
                                          <p:attrName>ppt_y</p:attrName>
                                        </p:attrNameLst>
                                      </p:cBhvr>
                                      <p:rCtr x="0" y="10487"/>
                                    </p:animMotion>
                                  </p:childTnLst>
                                </p:cTn>
                              </p:par>
                            </p:childTnLst>
                          </p:cTn>
                        </p:par>
                        <p:par>
                          <p:cTn id="9" fill="hold">
                            <p:stCondLst>
                              <p:cond delay="2000"/>
                            </p:stCondLst>
                            <p:childTnLst>
                              <p:par>
                                <p:cTn id="10" presetID="10" presetClass="exit" presetSubtype="0" fill="hold" grpId="1" nodeType="after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 0.20834 L 0 0.33303 " pathEditMode="relative" rAng="0" ptsTypes="AA">
                                      <p:cBhvr>
                                        <p:cTn id="20" dur="2000" fill="hold"/>
                                        <p:tgtEl>
                                          <p:spTgt spid="3"/>
                                        </p:tgtEl>
                                        <p:attrNameLst>
                                          <p:attrName>ppt_x</p:attrName>
                                          <p:attrName>ppt_y</p:attrName>
                                        </p:attrNameLst>
                                      </p:cBhvr>
                                      <p:rCtr x="0" y="6235"/>
                                    </p:animMotion>
                                  </p:childTnLst>
                                </p:cTn>
                              </p:par>
                              <p:par>
                                <p:cTn id="21" presetID="42" presetClass="path" presetSubtype="0" accel="50000" decel="50000" fill="hold" grpId="3" nodeType="withEffect">
                                  <p:stCondLst>
                                    <p:cond delay="0"/>
                                  </p:stCondLst>
                                  <p:childTnLst>
                                    <p:animMotion origin="layout" path="M 5E-6 7.22445E-7 L 5E-6 0.12627 " pathEditMode="relative" rAng="0" ptsTypes="AA">
                                      <p:cBhvr>
                                        <p:cTn id="22" dur="2000" fill="hold"/>
                                        <p:tgtEl>
                                          <p:spTgt spid="19"/>
                                        </p:tgtEl>
                                        <p:attrNameLst>
                                          <p:attrName>ppt_x</p:attrName>
                                          <p:attrName>ppt_y</p:attrName>
                                        </p:attrNameLst>
                                      </p:cBhvr>
                                      <p:rCtr x="0" y="6298"/>
                                    </p:animMotion>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grpId="2"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 0.33303 L 0 0.46575 " pathEditMode="relative" rAng="0" ptsTypes="AA">
                                      <p:cBhvr>
                                        <p:cTn id="34" dur="2000" fill="hold"/>
                                        <p:tgtEl>
                                          <p:spTgt spid="3"/>
                                        </p:tgtEl>
                                        <p:attrNameLst>
                                          <p:attrName>ppt_x</p:attrName>
                                          <p:attrName>ppt_y</p:attrName>
                                        </p:attrNameLst>
                                      </p:cBhvr>
                                      <p:rCtr x="0" y="6636"/>
                                    </p:animMotion>
                                  </p:childTnLst>
                                </p:cTn>
                              </p:par>
                              <p:par>
                                <p:cTn id="35" presetID="42" presetClass="path" presetSubtype="0" accel="50000" decel="50000" fill="hold" grpId="3" nodeType="withEffect">
                                  <p:stCondLst>
                                    <p:cond delay="0"/>
                                  </p:stCondLst>
                                  <p:childTnLst>
                                    <p:animMotion origin="layout" path="M 5E-6 -2.81877E-6 L 5E-6 0.13029 " pathEditMode="relative" rAng="0" ptsTypes="AA">
                                      <p:cBhvr>
                                        <p:cTn id="36" dur="2000" fill="hold"/>
                                        <p:tgtEl>
                                          <p:spTgt spid="20"/>
                                        </p:tgtEl>
                                        <p:attrNameLst>
                                          <p:attrName>ppt_x</p:attrName>
                                          <p:attrName>ppt_y</p:attrName>
                                        </p:attrNameLst>
                                      </p:cBhvr>
                                      <p:rCtr x="0" y="6514"/>
                                    </p:animMotion>
                                  </p:childTnLst>
                                </p:cTn>
                              </p:par>
                            </p:childTnLst>
                          </p:cTn>
                        </p:par>
                        <p:par>
                          <p:cTn id="37" fill="hold">
                            <p:stCondLst>
                              <p:cond delay="2000"/>
                            </p:stCondLst>
                            <p:childTnLst>
                              <p:par>
                                <p:cTn id="38" presetID="10" presetClass="exit" presetSubtype="0" fill="hold" grpId="0" nodeType="after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10"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 0.46575 L 0 0.60093 " pathEditMode="relative" rAng="0" ptsTypes="AA">
                                      <p:cBhvr>
                                        <p:cTn id="48" dur="2000" fill="hold"/>
                                        <p:tgtEl>
                                          <p:spTgt spid="3"/>
                                        </p:tgtEl>
                                        <p:attrNameLst>
                                          <p:attrName>ppt_x</p:attrName>
                                          <p:attrName>ppt_y</p:attrName>
                                        </p:attrNameLst>
                                      </p:cBhvr>
                                      <p:rCtr x="0" y="6759"/>
                                    </p:animMotion>
                                  </p:childTnLst>
                                </p:cTn>
                              </p:par>
                              <p:par>
                                <p:cTn id="49" presetID="42" presetClass="path" presetSubtype="0" accel="50000" decel="50000" fill="hold" grpId="2" nodeType="withEffect">
                                  <p:stCondLst>
                                    <p:cond delay="0"/>
                                  </p:stCondLst>
                                  <p:childTnLst>
                                    <p:animMotion origin="layout" path="M 5E-6 -3.7037E-6 L 5E-6 0.13519 " pathEditMode="relative" rAng="0" ptsTypes="AA">
                                      <p:cBhvr>
                                        <p:cTn id="50" dur="2000" fill="hold"/>
                                        <p:tgtEl>
                                          <p:spTgt spid="21"/>
                                        </p:tgtEl>
                                        <p:attrNameLst>
                                          <p:attrName>ppt_x</p:attrName>
                                          <p:attrName>ppt_y</p:attrName>
                                        </p:attrNameLst>
                                      </p:cBhvr>
                                      <p:rCtr x="0" y="6759"/>
                                    </p:animMotion>
                                  </p:childTnLst>
                                </p:cTn>
                              </p:par>
                            </p:childTnLst>
                          </p:cTn>
                        </p:par>
                        <p:par>
                          <p:cTn id="51" fill="hold">
                            <p:stCondLst>
                              <p:cond delay="2000"/>
                            </p:stCondLst>
                            <p:childTnLst>
                              <p:par>
                                <p:cTn id="52" presetID="10" presetClass="exit" presetSubtype="0" fill="hold" grpId="6" nodeType="after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ntr" presetSubtype="0" fill="hold" grpId="5"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 0.60124 L 0 0.70494 " pathEditMode="relative" rAng="0" ptsTypes="AA">
                                      <p:cBhvr>
                                        <p:cTn id="62" dur="2000" fill="hold"/>
                                        <p:tgtEl>
                                          <p:spTgt spid="3"/>
                                        </p:tgtEl>
                                        <p:attrNameLst>
                                          <p:attrName>ppt_x</p:attrName>
                                          <p:attrName>ppt_y</p:attrName>
                                        </p:attrNameLst>
                                      </p:cBhvr>
                                      <p:rCtr x="0" y="5185"/>
                                    </p:animMotion>
                                  </p:childTnLst>
                                </p:cTn>
                              </p:par>
                              <p:par>
                                <p:cTn id="63" presetID="42" presetClass="path" presetSubtype="0" accel="50000" decel="50000" fill="hold" grpId="1" nodeType="withEffect">
                                  <p:stCondLst>
                                    <p:cond delay="0"/>
                                  </p:stCondLst>
                                  <p:childTnLst>
                                    <p:animMotion origin="layout" path="M 0.00018 0.00031 L 0.00018 0.10401 " pathEditMode="relative" rAng="0" ptsTypes="AA">
                                      <p:cBhvr>
                                        <p:cTn id="64" dur="2000" fill="hold"/>
                                        <p:tgtEl>
                                          <p:spTgt spid="24"/>
                                        </p:tgtEl>
                                        <p:attrNameLst>
                                          <p:attrName>ppt_x</p:attrName>
                                          <p:attrName>ppt_y</p:attrName>
                                        </p:attrNameLst>
                                      </p:cBhvr>
                                      <p:rCtr x="0" y="5185"/>
                                    </p:animMotion>
                                  </p:childTnLst>
                                </p:cTn>
                              </p:par>
                            </p:childTnLst>
                          </p:cTn>
                        </p:par>
                        <p:par>
                          <p:cTn id="65" fill="hold">
                            <p:stCondLst>
                              <p:cond delay="2000"/>
                            </p:stCondLst>
                            <p:childTnLst>
                              <p:par>
                                <p:cTn id="66" presetID="10" presetClass="exit" presetSubtype="0" fill="hold" grpId="6" nodeType="afterEffect">
                                  <p:stCondLst>
                                    <p:cond delay="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3" nodeType="click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xit" presetSubtype="0" fill="hold" grpId="2" nodeType="withEffect">
                                  <p:stCondLst>
                                    <p:cond delay="0"/>
                                  </p:stCondLst>
                                  <p:childTnLst>
                                    <p:set>
                                      <p:cBhvr>
                                        <p:cTn id="75" dur="1" fill="hold">
                                          <p:stCondLst>
                                            <p:cond delay="0"/>
                                          </p:stCondLst>
                                        </p:cTn>
                                        <p:tgtEl>
                                          <p:spTgt spid="19"/>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0"/>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hidden"/>
                                      </p:to>
                                    </p:set>
                                  </p:childTnLst>
                                </p:cTn>
                              </p:par>
                              <p:par>
                                <p:cTn id="82" presetID="42" presetClass="path" presetSubtype="0" accel="50000" decel="50000" fill="hold" nodeType="withEffect">
                                  <p:stCondLst>
                                    <p:cond delay="0"/>
                                  </p:stCondLst>
                                  <p:childTnLst>
                                    <p:animMotion origin="layout" path="M 0 0.70463 L 0.00017 0.00031 " pathEditMode="relative" rAng="0" ptsTypes="AA">
                                      <p:cBhvr>
                                        <p:cTn id="83" dur="100" fill="hold"/>
                                        <p:tgtEl>
                                          <p:spTgt spid="3"/>
                                        </p:tgtEl>
                                        <p:attrNameLst>
                                          <p:attrName>ppt_x</p:attrName>
                                          <p:attrName>ppt_y</p:attrName>
                                        </p:attrNameLst>
                                      </p:cBhvr>
                                      <p:rCtr x="0" y="-35216"/>
                                    </p:animMotion>
                                  </p:childTnLst>
                                </p:cTn>
                              </p:par>
                              <p:par>
                                <p:cTn id="84" presetID="42" presetClass="path" presetSubtype="0" accel="50000" decel="50000" fill="hold" grpId="2" nodeType="withEffect">
                                  <p:stCondLst>
                                    <p:cond delay="0"/>
                                  </p:stCondLst>
                                  <p:childTnLst>
                                    <p:animMotion origin="layout" path="M 1.38889E-6 0.20901 L 1.38889E-6 2.06236E-6 " pathEditMode="relative" rAng="0" ptsTypes="AA">
                                      <p:cBhvr>
                                        <p:cTn id="85" dur="100" fill="hold"/>
                                        <p:tgtEl>
                                          <p:spTgt spid="18"/>
                                        </p:tgtEl>
                                        <p:attrNameLst>
                                          <p:attrName>ppt_x</p:attrName>
                                          <p:attrName>ppt_y</p:attrName>
                                        </p:attrNameLst>
                                      </p:cBhvr>
                                      <p:rCtr x="0" y="-10466"/>
                                    </p:animMotion>
                                  </p:childTnLst>
                                </p:cTn>
                              </p:par>
                              <p:par>
                                <p:cTn id="86" presetID="42" presetClass="path" presetSubtype="0" accel="50000" decel="50000" fill="hold" grpId="4" nodeType="withEffect">
                                  <p:stCondLst>
                                    <p:cond delay="0"/>
                                  </p:stCondLst>
                                  <p:childTnLst>
                                    <p:animMotion origin="layout" path="M 5E-6 0.12562 L 0.00035 -3.58025E-6 " pathEditMode="relative" rAng="0" ptsTypes="AA">
                                      <p:cBhvr>
                                        <p:cTn id="87" dur="100" fill="hold"/>
                                        <p:tgtEl>
                                          <p:spTgt spid="19"/>
                                        </p:tgtEl>
                                        <p:attrNameLst>
                                          <p:attrName>ppt_x</p:attrName>
                                          <p:attrName>ppt_y</p:attrName>
                                        </p:attrNameLst>
                                      </p:cBhvr>
                                      <p:rCtr x="17" y="-6296"/>
                                    </p:animMotion>
                                  </p:childTnLst>
                                </p:cTn>
                              </p:par>
                              <p:par>
                                <p:cTn id="88" presetID="42" presetClass="path" presetSubtype="0" accel="50000" decel="50000" fill="hold" grpId="4" nodeType="withEffect">
                                  <p:stCondLst>
                                    <p:cond delay="0"/>
                                  </p:stCondLst>
                                  <p:childTnLst>
                                    <p:animMotion origin="layout" path="M 5E-6 0.13025 L 5E-6 0.00031 " pathEditMode="relative" rAng="0" ptsTypes="AA">
                                      <p:cBhvr>
                                        <p:cTn id="89" dur="100" fill="hold"/>
                                        <p:tgtEl>
                                          <p:spTgt spid="20"/>
                                        </p:tgtEl>
                                        <p:attrNameLst>
                                          <p:attrName>ppt_x</p:attrName>
                                          <p:attrName>ppt_y</p:attrName>
                                        </p:attrNameLst>
                                      </p:cBhvr>
                                      <p:rCtr x="0" y="-6512"/>
                                    </p:animMotion>
                                  </p:childTnLst>
                                </p:cTn>
                              </p:par>
                              <p:par>
                                <p:cTn id="90" presetID="42" presetClass="path" presetSubtype="0" accel="50000" decel="50000" fill="hold" grpId="3" nodeType="withEffect">
                                  <p:stCondLst>
                                    <p:cond delay="0"/>
                                  </p:stCondLst>
                                  <p:childTnLst>
                                    <p:animMotion origin="layout" path="M 5E-6 0.13457 L 5E-6 0.00031 " pathEditMode="relative" rAng="0" ptsTypes="AA">
                                      <p:cBhvr>
                                        <p:cTn id="91" dur="100" fill="hold"/>
                                        <p:tgtEl>
                                          <p:spTgt spid="21"/>
                                        </p:tgtEl>
                                        <p:attrNameLst>
                                          <p:attrName>ppt_x</p:attrName>
                                          <p:attrName>ppt_y</p:attrName>
                                        </p:attrNameLst>
                                      </p:cBhvr>
                                      <p:rCtr x="0" y="-6728"/>
                                    </p:animMotion>
                                  </p:childTnLst>
                                </p:cTn>
                              </p:par>
                              <p:par>
                                <p:cTn id="92" presetID="42" presetClass="path" presetSubtype="0" accel="50000" decel="50000" fill="hold" grpId="2" nodeType="withEffect">
                                  <p:stCondLst>
                                    <p:cond delay="0"/>
                                  </p:stCondLst>
                                  <p:childTnLst>
                                    <p:animMotion origin="layout" path="M 0.00018 0.10401 L 0.00018 0.00093 " pathEditMode="relative" rAng="0" ptsTypes="AA">
                                      <p:cBhvr>
                                        <p:cTn id="93" dur="100" fill="hold"/>
                                        <p:tgtEl>
                                          <p:spTgt spid="24"/>
                                        </p:tgtEl>
                                        <p:attrNameLst>
                                          <p:attrName>ppt_x</p:attrName>
                                          <p:attrName>ppt_y</p:attrName>
                                        </p:attrNameLst>
                                      </p:cBhvr>
                                      <p:rCtr x="0" y="-5154"/>
                                    </p:animMotion>
                                  </p:childTnLst>
                                </p:cTn>
                              </p:par>
                            </p:childTnLst>
                          </p:cTn>
                        </p:par>
                      </p:childTnLst>
                    </p:cTn>
                  </p:par>
                </p:childTnLst>
              </p:cTn>
              <p:nextCondLst>
                <p:cond evt="onClick" delay="0">
                  <p:tgtEl>
                    <p:spTgt spid="22"/>
                  </p:tgtEl>
                </p:cond>
              </p:nextCondLst>
            </p:seq>
            <p:seq concurrent="1" nextAc="seek">
              <p:cTn id="94" restart="whenNotActive" fill="hold" evtFilter="cancelBubble" nodeType="interactiveSeq">
                <p:stCondLst>
                  <p:cond evt="onClick" delay="0">
                    <p:tgtEl>
                      <p:spTgt spid="23"/>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5" nodeType="click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par>
                                <p:cTn id="99" presetID="1" presetClass="exit" presetSubtype="0" fill="hold" grpId="6" nodeType="with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6" nodeType="withEffect">
                                  <p:stCondLst>
                                    <p:cond delay="0"/>
                                  </p:stCondLst>
                                  <p:childTnLst>
                                    <p:set>
                                      <p:cBhvr>
                                        <p:cTn id="102" dur="1" fill="hold">
                                          <p:stCondLst>
                                            <p:cond delay="0"/>
                                          </p:stCondLst>
                                        </p:cTn>
                                        <p:tgtEl>
                                          <p:spTgt spid="20"/>
                                        </p:tgtEl>
                                        <p:attrNameLst>
                                          <p:attrName>style.visibility</p:attrName>
                                        </p:attrNameLst>
                                      </p:cBhvr>
                                      <p:to>
                                        <p:strVal val="hidden"/>
                                      </p:to>
                                    </p:set>
                                  </p:childTnLst>
                                </p:cTn>
                              </p:par>
                              <p:par>
                                <p:cTn id="103" presetID="1" presetClass="exit" presetSubtype="0" fill="hold" grpId="5"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grpId="4" nodeType="with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par>
                                <p:cTn id="107" presetID="64" presetClass="path" presetSubtype="0" accel="50000" decel="50000" fill="hold" nodeType="withEffect">
                                  <p:stCondLst>
                                    <p:cond delay="0"/>
                                  </p:stCondLst>
                                  <p:childTnLst>
                                    <p:animMotion origin="layout" path="M 0 0.70463 L 0 0.00031 " pathEditMode="relative" rAng="0" ptsTypes="AA">
                                      <p:cBhvr>
                                        <p:cTn id="108" dur="100" fill="hold"/>
                                        <p:tgtEl>
                                          <p:spTgt spid="3"/>
                                        </p:tgtEl>
                                        <p:attrNameLst>
                                          <p:attrName>ppt_x</p:attrName>
                                          <p:attrName>ppt_y</p:attrName>
                                        </p:attrNameLst>
                                      </p:cBhvr>
                                      <p:rCtr x="0" y="-35216"/>
                                    </p:animMotion>
                                  </p:childTnLst>
                                </p:cTn>
                              </p:par>
                              <p:par>
                                <p:cTn id="109" presetID="64" presetClass="path" presetSubtype="0" accel="50000" decel="50000" fill="hold" grpId="4" nodeType="withEffect">
                                  <p:stCondLst>
                                    <p:cond delay="0"/>
                                  </p:stCondLst>
                                  <p:childTnLst>
                                    <p:animMotion origin="layout" path="M 5E-6 0.20957 L 5E-6 0.00031 " pathEditMode="relative" rAng="0" ptsTypes="AA">
                                      <p:cBhvr>
                                        <p:cTn id="110" dur="100" fill="hold"/>
                                        <p:tgtEl>
                                          <p:spTgt spid="18"/>
                                        </p:tgtEl>
                                        <p:attrNameLst>
                                          <p:attrName>ppt_x</p:attrName>
                                          <p:attrName>ppt_y</p:attrName>
                                        </p:attrNameLst>
                                      </p:cBhvr>
                                      <p:rCtr x="0" y="-10463"/>
                                    </p:animMotion>
                                  </p:childTnLst>
                                </p:cTn>
                              </p:par>
                              <p:par>
                                <p:cTn id="111" presetID="64" presetClass="path" presetSubtype="0" accel="50000" decel="50000" fill="hold" grpId="5" nodeType="withEffect">
                                  <p:stCondLst>
                                    <p:cond delay="0"/>
                                  </p:stCondLst>
                                  <p:childTnLst>
                                    <p:animMotion origin="layout" path="M 5E-6 0.12624 L 5E-6 -2.71605E-6 " pathEditMode="relative" rAng="0" ptsTypes="AA">
                                      <p:cBhvr>
                                        <p:cTn id="112" dur="100" fill="hold"/>
                                        <p:tgtEl>
                                          <p:spTgt spid="19"/>
                                        </p:tgtEl>
                                        <p:attrNameLst>
                                          <p:attrName>ppt_x</p:attrName>
                                          <p:attrName>ppt_y</p:attrName>
                                        </p:attrNameLst>
                                      </p:cBhvr>
                                      <p:rCtr x="0" y="-6327"/>
                                    </p:animMotion>
                                  </p:childTnLst>
                                </p:cTn>
                              </p:par>
                              <p:par>
                                <p:cTn id="113" presetID="64" presetClass="path" presetSubtype="0" accel="50000" decel="50000" fill="hold" grpId="5" nodeType="withEffect">
                                  <p:stCondLst>
                                    <p:cond delay="0"/>
                                  </p:stCondLst>
                                  <p:childTnLst>
                                    <p:animMotion origin="layout" path="M 5E-6 0.12963 L 5E-6 0.00124 " pathEditMode="relative" rAng="0" ptsTypes="AA">
                                      <p:cBhvr>
                                        <p:cTn id="114" dur="100" fill="hold"/>
                                        <p:tgtEl>
                                          <p:spTgt spid="20"/>
                                        </p:tgtEl>
                                        <p:attrNameLst>
                                          <p:attrName>ppt_x</p:attrName>
                                          <p:attrName>ppt_y</p:attrName>
                                        </p:attrNameLst>
                                      </p:cBhvr>
                                      <p:rCtr x="0" y="-6420"/>
                                    </p:animMotion>
                                  </p:childTnLst>
                                </p:cTn>
                              </p:par>
                              <p:par>
                                <p:cTn id="115" presetID="64" presetClass="path" presetSubtype="0" accel="50000" decel="50000" fill="hold" grpId="4" nodeType="withEffect">
                                  <p:stCondLst>
                                    <p:cond delay="0"/>
                                  </p:stCondLst>
                                  <p:childTnLst>
                                    <p:animMotion origin="layout" path="M 5E-6 0.13456 L 5E-6 0.00061 " pathEditMode="relative" rAng="0" ptsTypes="AA">
                                      <p:cBhvr>
                                        <p:cTn id="116" dur="100" fill="hold"/>
                                        <p:tgtEl>
                                          <p:spTgt spid="21"/>
                                        </p:tgtEl>
                                        <p:attrNameLst>
                                          <p:attrName>ppt_x</p:attrName>
                                          <p:attrName>ppt_y</p:attrName>
                                        </p:attrNameLst>
                                      </p:cBhvr>
                                      <p:rCtr x="0" y="-6698"/>
                                    </p:animMotion>
                                  </p:childTnLst>
                                </p:cTn>
                              </p:par>
                              <p:par>
                                <p:cTn id="117" presetID="64" presetClass="path" presetSubtype="0" accel="50000" decel="50000" fill="hold" grpId="3" nodeType="withEffect">
                                  <p:stCondLst>
                                    <p:cond delay="0"/>
                                  </p:stCondLst>
                                  <p:childTnLst>
                                    <p:animMotion origin="layout" path="M 0.00018 0.10401 L -0.00017 0.00093 " pathEditMode="relative" rAng="0" ptsTypes="AA">
                                      <p:cBhvr>
                                        <p:cTn id="118" dur="100" fill="hold"/>
                                        <p:tgtEl>
                                          <p:spTgt spid="24"/>
                                        </p:tgtEl>
                                        <p:attrNameLst>
                                          <p:attrName>ppt_x</p:attrName>
                                          <p:attrName>ppt_y</p:attrName>
                                        </p:attrNameLst>
                                      </p:cBhvr>
                                      <p:rCtr x="-17" y="-5154"/>
                                    </p:animMotion>
                                  </p:childTnLst>
                                </p:cTn>
                              </p:par>
                            </p:childTnLst>
                          </p:cTn>
                        </p:par>
                      </p:childTnLst>
                    </p:cTn>
                  </p:par>
                </p:childTnLst>
              </p:cTn>
              <p:nextCondLst>
                <p:cond evt="onClick" delay="0">
                  <p:tgtEl>
                    <p:spTgt spid="23"/>
                  </p:tgtEl>
                </p:cond>
              </p:nextCondLst>
            </p:seq>
          </p:childTnLst>
        </p:cTn>
      </p:par>
    </p:tnLst>
    <p:bldLst>
      <p:bldP spid="24" grpId="0" animBg="1"/>
      <p:bldP spid="24" grpId="1" animBg="1"/>
      <p:bldP spid="24" grpId="2" animBg="1"/>
      <p:bldP spid="24" grpId="3" animBg="1"/>
      <p:bldP spid="24" grpId="4" animBg="1"/>
      <p:bldP spid="24" grpId="5" animBg="1"/>
      <p:bldP spid="24" grpId="6" animBg="1"/>
      <p:bldP spid="21" grpId="0" animBg="1"/>
      <p:bldP spid="21" grpId="1" animBg="1"/>
      <p:bldP spid="21" grpId="2" animBg="1"/>
      <p:bldP spid="21" grpId="3" animBg="1"/>
      <p:bldP spid="21" grpId="4" animBg="1"/>
      <p:bldP spid="21" grpId="5" animBg="1"/>
      <p:bldP spid="21" grpId="6" animBg="1"/>
      <p:bldP spid="20" grpId="0" animBg="1"/>
      <p:bldP spid="20" grpId="1" animBg="1"/>
      <p:bldP spid="20" grpId="2" animBg="1"/>
      <p:bldP spid="20" grpId="3" animBg="1"/>
      <p:bldP spid="20" grpId="4" animBg="1"/>
      <p:bldP spid="20" grpId="5" animBg="1"/>
      <p:bldP spid="20" grpId="6" animBg="1"/>
      <p:bldP spid="19" grpId="0" animBg="1"/>
      <p:bldP spid="19" grpId="1" animBg="1"/>
      <p:bldP spid="19" grpId="2" animBg="1"/>
      <p:bldP spid="19" grpId="3" animBg="1"/>
      <p:bldP spid="19" grpId="4" animBg="1"/>
      <p:bldP spid="19" grpId="5" animBg="1"/>
      <p:bldP spid="19" grpId="6" animBg="1"/>
      <p:bldP spid="18" grpId="0" animBg="1"/>
      <p:bldP spid="18" grpId="1" animBg="1"/>
      <p:bldP spid="18" grpId="2" animBg="1"/>
      <p:bldP spid="18" grpId="3" animBg="1"/>
      <p:bldP spid="18" grpId="4" animBg="1"/>
      <p:bldP spid="18"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scension - Y2-R01-S06 - Psalm 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00062" y="125598"/>
            <a:ext cx="609600" cy="609600"/>
          </a:xfrm>
          <a:prstGeom prst="rect">
            <a:avLst/>
          </a:prstGeom>
        </p:spPr>
      </p:pic>
      <p:sp>
        <p:nvSpPr>
          <p:cNvPr id="24" name="Rectangle 23"/>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3" name="REMOVE THIS OBJECT"/>
          <p:cNvSpPr txBox="1"/>
          <p:nvPr/>
        </p:nvSpPr>
        <p:spPr>
          <a:xfrm>
            <a:off x="3557" y="-7473"/>
            <a:ext cx="9144000" cy="584775"/>
          </a:xfrm>
          <a:prstGeom prst="rect">
            <a:avLst/>
          </a:prstGeom>
          <a:noFill/>
        </p:spPr>
        <p:txBody>
          <a:bodyPr wrap="square" rtlCol="0">
            <a:spAutoFit/>
          </a:bodyPr>
          <a:lstStyle/>
          <a:p>
            <a:pPr algn="ctr"/>
            <a:r>
              <a:rPr lang="en-NZ" sz="3200" b="1" dirty="0"/>
              <a:t>Why is Ascension Day such a very happy day?</a:t>
            </a:r>
          </a:p>
        </p:txBody>
      </p:sp>
      <p:sp>
        <p:nvSpPr>
          <p:cNvPr id="7" name="Shape: Arrow"/>
          <p:cNvSpPr/>
          <p:nvPr/>
        </p:nvSpPr>
        <p:spPr>
          <a:xfrm>
            <a:off x="6094204" y="591182"/>
            <a:ext cx="648072"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hape: Button 1"/>
          <p:cNvSpPr/>
          <p:nvPr/>
        </p:nvSpPr>
        <p:spPr>
          <a:xfrm>
            <a:off x="359189" y="4649400"/>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b="1">
              <a:solidFill>
                <a:schemeClr val="tx1"/>
              </a:solidFill>
            </a:endParaRPr>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1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Tool instructions"/>
          <p:cNvSpPr txBox="1"/>
          <p:nvPr/>
        </p:nvSpPr>
        <p:spPr>
          <a:xfrm>
            <a:off x="2087377" y="4776188"/>
            <a:ext cx="4968451" cy="230832"/>
          </a:xfrm>
          <a:prstGeom prst="rect">
            <a:avLst/>
          </a:prstGeom>
          <a:noFill/>
        </p:spPr>
        <p:txBody>
          <a:bodyPr wrap="square" rtlCol="0">
            <a:spAutoFit/>
          </a:bodyPr>
          <a:lstStyle/>
          <a:p>
            <a:pPr algn="ctr"/>
            <a:r>
              <a:rPr lang="en-GB" sz="900" dirty="0">
                <a:latin typeface="Arial" pitchFamily="34" charset="0"/>
                <a:ea typeface="Segoe UI" pitchFamily="34" charset="0"/>
                <a:cs typeface="Arial" pitchFamily="34" charset="0"/>
              </a:rPr>
              <a:t>Press the green button to advance through the lines</a:t>
            </a:r>
            <a:r>
              <a:rPr lang="en-GB" sz="900" dirty="0" smtClean="0">
                <a:latin typeface="Arial" pitchFamily="34" charset="0"/>
                <a:cs typeface="Arial" pitchFamily="34" charset="0"/>
              </a:rPr>
              <a:t>.</a:t>
            </a:r>
            <a:endParaRPr lang="en-GB" sz="900" dirty="0">
              <a:latin typeface="Arial" pitchFamily="34" charset="0"/>
              <a:cs typeface="Arial" pitchFamily="34" charset="0"/>
            </a:endParaRPr>
          </a:p>
        </p:txBody>
      </p:sp>
      <p:sp>
        <p:nvSpPr>
          <p:cNvPr id="2" name="Rectangle 1"/>
          <p:cNvSpPr/>
          <p:nvPr/>
        </p:nvSpPr>
        <p:spPr>
          <a:xfrm>
            <a:off x="1321764" y="1450515"/>
            <a:ext cx="3567781" cy="3139321"/>
          </a:xfrm>
          <a:prstGeom prst="rect">
            <a:avLst/>
          </a:prstGeom>
          <a:noFill/>
        </p:spPr>
        <p:txBody>
          <a:bodyPr wrap="square">
            <a:spAutoFit/>
          </a:bodyPr>
          <a:lstStyle/>
          <a:p>
            <a:pPr>
              <a:spcAft>
                <a:spcPts val="0"/>
              </a:spcAft>
            </a:pPr>
            <a:r>
              <a:rPr lang="en-NZ" dirty="0">
                <a:solidFill>
                  <a:srgbClr val="000000"/>
                </a:solidFill>
                <a:latin typeface="Calibri" panose="020F0502020204030204" pitchFamily="34" charset="0"/>
                <a:ea typeface="Calibri" panose="020F0502020204030204" pitchFamily="34" charset="0"/>
              </a:rPr>
              <a:t> </a:t>
            </a:r>
            <a:r>
              <a:rPr lang="en-NZ" b="1" dirty="0">
                <a:solidFill>
                  <a:srgbClr val="000000"/>
                </a:solidFill>
                <a:latin typeface="Calibri" panose="020F0502020204030204" pitchFamily="34" charset="0"/>
                <a:ea typeface="Calibri" panose="020F0502020204030204" pitchFamily="34" charset="0"/>
              </a:rPr>
              <a:t>Psalm 47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[Sung to the tune of </a:t>
            </a:r>
            <a:r>
              <a:rPr lang="en-NZ" dirty="0"/>
              <a:t>Frère Jacques</a:t>
            </a:r>
            <a:r>
              <a:rPr lang="en-NZ" dirty="0" smtClean="0">
                <a:solidFill>
                  <a:srgbClr val="000000"/>
                </a:solidFill>
                <a:latin typeface="Calibri" panose="020F0502020204030204" pitchFamily="34" charset="0"/>
                <a:ea typeface="Calibri" panose="020F0502020204030204" pitchFamily="34" charset="0"/>
              </a:rPr>
              <a:t>]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All you peoples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Clap your hands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Shout to God with loud songs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Songs of joy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All you peoples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Sing your praise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For the Lord is awesome x 2 </a:t>
            </a:r>
            <a:endParaRPr lang="en-NZ" sz="1600" dirty="0">
              <a:solidFill>
                <a:srgbClr val="000000"/>
              </a:solidFill>
              <a:latin typeface="Times New Roman" panose="02020603050405020304" pitchFamily="18" charset="0"/>
              <a:ea typeface="Calibri" panose="020F0502020204030204" pitchFamily="34" charset="0"/>
            </a:endParaRPr>
          </a:p>
          <a:p>
            <a:pPr>
              <a:spcAft>
                <a:spcPts val="0"/>
              </a:spcAft>
            </a:pPr>
            <a:r>
              <a:rPr lang="en-NZ" dirty="0">
                <a:solidFill>
                  <a:srgbClr val="000000"/>
                </a:solidFill>
                <a:latin typeface="Calibri" panose="020F0502020204030204" pitchFamily="34" charset="0"/>
                <a:ea typeface="Calibri" panose="020F0502020204030204" pitchFamily="34" charset="0"/>
              </a:rPr>
              <a:t>King of all x 2 </a:t>
            </a:r>
            <a:endParaRPr lang="en-NZ" sz="1600" dirty="0">
              <a:solidFill>
                <a:srgbClr val="000000"/>
              </a:solidFill>
              <a:effectLst/>
              <a:latin typeface="Times New Roman" panose="02020603050405020304" pitchFamily="18" charset="0"/>
              <a:ea typeface="Calibri" panose="020F0502020204030204" pitchFamily="34" charset="0"/>
            </a:endParaRPr>
          </a:p>
        </p:txBody>
      </p:sp>
      <p:pic>
        <p:nvPicPr>
          <p:cNvPr id="21" name="Picture 20" descr="Image result for jesus ascends to his father in heaven">
            <a:hlinkClick r:id="rId6"/>
          </p:cNvPr>
          <p:cNvPicPr/>
          <p:nvPr/>
        </p:nvPicPr>
        <p:blipFill rotWithShape="1">
          <a:blip r:embed="rId7">
            <a:extLst>
              <a:ext uri="{28A0092B-C50C-407E-A947-70E740481C1C}">
                <a14:useLocalDpi xmlns:a14="http://schemas.microsoft.com/office/drawing/2010/main" val="0"/>
              </a:ext>
            </a:extLst>
          </a:blip>
          <a:srcRect b="19695"/>
          <a:stretch/>
        </p:blipFill>
        <p:spPr bwMode="auto">
          <a:xfrm>
            <a:off x="5245100" y="1475464"/>
            <a:ext cx="3071316" cy="3114372"/>
          </a:xfrm>
          <a:prstGeom prst="rect">
            <a:avLst/>
          </a:prstGeom>
          <a:noFill/>
          <a:ln w="28575">
            <a:solidFill>
              <a:schemeClr val="bg1"/>
            </a:solidFill>
          </a:ln>
          <a:extLst>
            <a:ext uri="{53640926-AAD7-44D8-BBD7-CCE9431645EC}">
              <a14:shadowObscured xmlns:a14="http://schemas.microsoft.com/office/drawing/2010/main"/>
            </a:ext>
          </a:extLst>
        </p:spPr>
      </p:pic>
      <p:sp>
        <p:nvSpPr>
          <p:cNvPr id="5" name="Rectangle 4"/>
          <p:cNvSpPr/>
          <p:nvPr/>
        </p:nvSpPr>
        <p:spPr>
          <a:xfrm>
            <a:off x="1321764" y="570989"/>
            <a:ext cx="6500511" cy="723275"/>
          </a:xfrm>
          <a:prstGeom prst="rect">
            <a:avLst/>
          </a:prstGeom>
          <a:noFill/>
        </p:spPr>
        <p:txBody>
          <a:bodyPr wrap="square">
            <a:spAutoFit/>
          </a:bodyPr>
          <a:lstStyle/>
          <a:p>
            <a:pPr algn="ctr">
              <a:spcAft>
                <a:spcPts val="600"/>
              </a:spcAft>
            </a:pPr>
            <a:r>
              <a:rPr lang="en-NZ" b="1" dirty="0">
                <a:latin typeface="Calibri" panose="020F0502020204030204" pitchFamily="34" charset="0"/>
                <a:ea typeface="Calibri" panose="020F0502020204030204" pitchFamily="34" charset="0"/>
                <a:cs typeface="Times New Roman" panose="02020603050405020304" pitchFamily="18" charset="0"/>
              </a:rPr>
              <a:t>Jesus returned to be with </a:t>
            </a:r>
            <a:r>
              <a:rPr lang="en-NZ" b="1" dirty="0" smtClean="0">
                <a:latin typeface="Calibri" panose="020F0502020204030204" pitchFamily="34" charset="0"/>
                <a:ea typeface="Calibri" panose="020F0502020204030204" pitchFamily="34" charset="0"/>
                <a:cs typeface="Times New Roman" panose="02020603050405020304" pitchFamily="18" charset="0"/>
              </a:rPr>
              <a:t>God and all </a:t>
            </a:r>
            <a:r>
              <a:rPr lang="en-NZ" b="1" dirty="0">
                <a:latin typeface="Calibri" panose="020F0502020204030204" pitchFamily="34" charset="0"/>
                <a:ea typeface="Calibri" panose="020F0502020204030204" pitchFamily="34" charset="0"/>
                <a:cs typeface="Times New Roman" panose="02020603050405020304" pitchFamily="18" charset="0"/>
              </a:rPr>
              <a:t>the saints and angels.</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600"/>
              </a:spcAft>
            </a:pPr>
            <a:r>
              <a:rPr lang="en-NZ" b="1" dirty="0">
                <a:latin typeface="Calibri" panose="020F0502020204030204" pitchFamily="34" charset="0"/>
                <a:ea typeface="Calibri" panose="020F0502020204030204" pitchFamily="34" charset="0"/>
                <a:cs typeface="Times New Roman" panose="02020603050405020304" pitchFamily="18" charset="0"/>
              </a:rPr>
              <a:t>How can you show that you are happy and full of joy?</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Tool instructions stop"/>
          <p:cNvSpPr txBox="1"/>
          <p:nvPr/>
        </p:nvSpPr>
        <p:spPr>
          <a:xfrm>
            <a:off x="3448084" y="4909873"/>
            <a:ext cx="2236511"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audio button to stop </a:t>
            </a:r>
            <a:r>
              <a:rPr lang="en-GB" sz="900" dirty="0" smtClean="0">
                <a:latin typeface="Arial" pitchFamily="34" charset="0"/>
                <a:ea typeface="Segoe UI" pitchFamily="34" charset="0"/>
                <a:cs typeface="Arial" pitchFamily="34" charset="0"/>
              </a:rPr>
              <a:t>‘Psalm 47’</a:t>
            </a:r>
            <a:endParaRPr lang="en-GB" sz="900" dirty="0">
              <a:latin typeface="Arial" pitchFamily="34" charset="0"/>
              <a:ea typeface="Segoe UI" pitchFamily="34" charset="0"/>
              <a:cs typeface="Arial" pitchFamily="34" charset="0"/>
            </a:endParaRPr>
          </a:p>
        </p:txBody>
      </p:sp>
      <p:sp>
        <p:nvSpPr>
          <p:cNvPr id="17" name="TextBox: Tool instructions start"/>
          <p:cNvSpPr txBox="1"/>
          <p:nvPr/>
        </p:nvSpPr>
        <p:spPr>
          <a:xfrm>
            <a:off x="3448084" y="4909873"/>
            <a:ext cx="2230099"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audio button to play </a:t>
            </a:r>
            <a:r>
              <a:rPr lang="en-GB" sz="900" dirty="0" smtClean="0">
                <a:latin typeface="Arial" pitchFamily="34" charset="0"/>
                <a:ea typeface="Segoe UI" pitchFamily="34" charset="0"/>
                <a:cs typeface="Arial" pitchFamily="34" charset="0"/>
              </a:rPr>
              <a:t>‘Psalm 47’</a:t>
            </a:r>
            <a:endParaRPr lang="en-GB" sz="9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562702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path" presetSubtype="0" accel="50000" decel="50000" fill="hold" grpId="1" nodeType="withEffect">
                                  <p:stCondLst>
                                    <p:cond delay="0"/>
                                  </p:stCondLst>
                                  <p:childTnLst>
                                    <p:animMotion origin="layout" path="M -0.59219 0.29167 L -0.59219 0.34105 " pathEditMode="relative" rAng="0" ptsTypes="AA">
                                      <p:cBhvr>
                                        <p:cTn id="14" dur="1500" fill="hold"/>
                                        <p:tgtEl>
                                          <p:spTgt spid="7"/>
                                        </p:tgtEl>
                                        <p:attrNameLst>
                                          <p:attrName>ppt_x</p:attrName>
                                          <p:attrName>ppt_y</p:attrName>
                                        </p:attrNameLst>
                                      </p:cBhvr>
                                      <p:rCtr x="0" y="246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59219 0.34105 L -0.59219 0.39043 " pathEditMode="relative" rAng="0" ptsTypes="AA">
                                      <p:cBhvr>
                                        <p:cTn id="18" dur="1500" fill="hold"/>
                                        <p:tgtEl>
                                          <p:spTgt spid="7"/>
                                        </p:tgtEl>
                                        <p:attrNameLst>
                                          <p:attrName>ppt_x</p:attrName>
                                          <p:attrName>ppt_y</p:attrName>
                                        </p:attrNameLst>
                                      </p:cBhvr>
                                      <p:rCtr x="0" y="246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3" nodeType="clickEffect">
                                  <p:stCondLst>
                                    <p:cond delay="0"/>
                                  </p:stCondLst>
                                  <p:childTnLst>
                                    <p:animMotion origin="layout" path="M -0.59219 0.39043 L -0.59219 0.44475 " pathEditMode="relative" rAng="0" ptsTypes="AA">
                                      <p:cBhvr>
                                        <p:cTn id="22" dur="1500" fill="hold"/>
                                        <p:tgtEl>
                                          <p:spTgt spid="7"/>
                                        </p:tgtEl>
                                        <p:attrNameLst>
                                          <p:attrName>ppt_x</p:attrName>
                                          <p:attrName>ppt_y</p:attrName>
                                        </p:attrNameLst>
                                      </p:cBhvr>
                                      <p:rCtr x="0" y="27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4" nodeType="clickEffect">
                                  <p:stCondLst>
                                    <p:cond delay="0"/>
                                  </p:stCondLst>
                                  <p:childTnLst>
                                    <p:animMotion origin="layout" path="M -0.59219 0.44475 L -0.59219 0.50154 " pathEditMode="relative" rAng="0" ptsTypes="AA">
                                      <p:cBhvr>
                                        <p:cTn id="26" dur="2000" fill="hold"/>
                                        <p:tgtEl>
                                          <p:spTgt spid="7"/>
                                        </p:tgtEl>
                                        <p:attrNameLst>
                                          <p:attrName>ppt_x</p:attrName>
                                          <p:attrName>ppt_y</p:attrName>
                                        </p:attrNameLst>
                                      </p:cBhvr>
                                      <p:rCtr x="0" y="284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5" nodeType="clickEffect">
                                  <p:stCondLst>
                                    <p:cond delay="0"/>
                                  </p:stCondLst>
                                  <p:childTnLst>
                                    <p:animMotion origin="layout" path="M -0.59219 0.50154 L -0.5908 0.5534 " pathEditMode="relative" rAng="0" ptsTypes="AA">
                                      <p:cBhvr>
                                        <p:cTn id="30" dur="1500" fill="hold"/>
                                        <p:tgtEl>
                                          <p:spTgt spid="7"/>
                                        </p:tgtEl>
                                        <p:attrNameLst>
                                          <p:attrName>ppt_x</p:attrName>
                                          <p:attrName>ppt_y</p:attrName>
                                        </p:attrNameLst>
                                      </p:cBhvr>
                                      <p:rCtr x="69" y="259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6" nodeType="clickEffect">
                                  <p:stCondLst>
                                    <p:cond delay="0"/>
                                  </p:stCondLst>
                                  <p:childTnLst>
                                    <p:animMotion origin="layout" path="M -0.5908 0.5534 L -0.5908 0.60772 " pathEditMode="relative" rAng="0" ptsTypes="AA">
                                      <p:cBhvr>
                                        <p:cTn id="34" dur="1500" fill="hold"/>
                                        <p:tgtEl>
                                          <p:spTgt spid="7"/>
                                        </p:tgtEl>
                                        <p:attrNameLst>
                                          <p:attrName>ppt_x</p:attrName>
                                          <p:attrName>ppt_y</p:attrName>
                                        </p:attrNameLst>
                                      </p:cBhvr>
                                      <p:rCtr x="0" y="271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7" nodeType="clickEffect">
                                  <p:stCondLst>
                                    <p:cond delay="0"/>
                                  </p:stCondLst>
                                  <p:childTnLst>
                                    <p:animMotion origin="layout" path="M -0.5908 0.60772 L -0.5908 0.6571 " pathEditMode="relative" rAng="0" ptsTypes="AA">
                                      <p:cBhvr>
                                        <p:cTn id="38" dur="1500" fill="hold"/>
                                        <p:tgtEl>
                                          <p:spTgt spid="7"/>
                                        </p:tgtEl>
                                        <p:attrNameLst>
                                          <p:attrName>ppt_x</p:attrName>
                                          <p:attrName>ppt_y</p:attrName>
                                        </p:attrNameLst>
                                      </p:cBhvr>
                                      <p:rCtr x="0" y="246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8" nodeType="clickEffect">
                                  <p:stCondLst>
                                    <p:cond delay="0"/>
                                  </p:stCondLst>
                                  <p:childTnLst>
                                    <p:animMotion origin="layout" path="M -0.5908 0.6571 L -0.5908 0.71142 " pathEditMode="relative" rAng="0" ptsTypes="AA">
                                      <p:cBhvr>
                                        <p:cTn id="42" dur="1500" fill="hold"/>
                                        <p:tgtEl>
                                          <p:spTgt spid="7"/>
                                        </p:tgtEl>
                                        <p:attrNameLst>
                                          <p:attrName>ppt_x</p:attrName>
                                          <p:attrName>ppt_y</p:attrName>
                                        </p:attrNameLst>
                                      </p:cBhvr>
                                      <p:rCtr x="0" y="2716"/>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9" nodeType="clickEffect">
                                  <p:stCondLst>
                                    <p:cond delay="0"/>
                                  </p:stCondLst>
                                  <p:childTnLst>
                                    <p:animMotion origin="layout" path="M -0.5908 0.71142 L -0.59219 0.29167 " pathEditMode="relative" rAng="0" ptsTypes="AA">
                                      <p:cBhvr>
                                        <p:cTn id="46" dur="2000" fill="hold"/>
                                        <p:tgtEl>
                                          <p:spTgt spid="7"/>
                                        </p:tgtEl>
                                        <p:attrNameLst>
                                          <p:attrName>ppt_x</p:attrName>
                                          <p:attrName>ppt_y</p:attrName>
                                        </p:attrNameLst>
                                      </p:cBhvr>
                                      <p:rCtr x="-69" y="-20988"/>
                                    </p:animMotion>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xit" presetSubtype="0" fill="hold" grpId="1"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 presetClass="mediacall" presetSubtype="0" fill="hold" nodeType="withEffect">
                                  <p:stCondLst>
                                    <p:cond delay="0"/>
                                  </p:stCondLst>
                                  <p:childTnLst>
                                    <p:cmd type="call" cmd="playFrom(0.0)">
                                      <p:cBhvr>
                                        <p:cTn id="57" dur="47459" fill="hold"/>
                                        <p:tgtEl>
                                          <p:spTgt spid="4"/>
                                        </p:tgtEl>
                                      </p:cBhvr>
                                    </p:cmd>
                                  </p:childTnLst>
                                </p:cTn>
                              </p:par>
                              <p:par>
                                <p:cTn id="58" presetID="1" presetClass="emph" presetSubtype="2" fill="hold" nodeType="withEffect">
                                  <p:stCondLst>
                                    <p:cond delay="0"/>
                                  </p:stCondLst>
                                  <p:childTnLst>
                                    <p:animClr clrSpc="rgb" dir="cw">
                                      <p:cBhvr>
                                        <p:cTn id="59" dur="1000" fill="hold"/>
                                        <p:tgtEl>
                                          <p:spTgt spid="15"/>
                                        </p:tgtEl>
                                        <p:attrNameLst>
                                          <p:attrName>fillcolor</p:attrName>
                                        </p:attrNameLst>
                                      </p:cBhvr>
                                      <p:to>
                                        <a:schemeClr val="accent2"/>
                                      </p:to>
                                    </p:animClr>
                                    <p:set>
                                      <p:cBhvr>
                                        <p:cTn id="60" dur="1000" fill="hold"/>
                                        <p:tgtEl>
                                          <p:spTgt spid="15"/>
                                        </p:tgtEl>
                                        <p:attrNameLst>
                                          <p:attrName>fill.type</p:attrName>
                                        </p:attrNameLst>
                                      </p:cBhvr>
                                      <p:to>
                                        <p:strVal val="solid"/>
                                      </p:to>
                                    </p:set>
                                    <p:set>
                                      <p:cBhvr>
                                        <p:cTn id="61" dur="1000" fill="hold"/>
                                        <p:tgtEl>
                                          <p:spTgt spid="15"/>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3" presetClass="mediacall" presetSubtype="0" fill="hold" nodeType="clickEffect">
                                  <p:stCondLst>
                                    <p:cond delay="0"/>
                                  </p:stCondLst>
                                  <p:childTnLst>
                                    <p:cmd type="call" cmd="stop">
                                      <p:cBhvr>
                                        <p:cTn id="65" dur="1" fill="hold"/>
                                        <p:tgtEl>
                                          <p:spTgt spid="4"/>
                                        </p:tgtEl>
                                      </p:cBhvr>
                                    </p:cmd>
                                  </p:childTnLst>
                                </p:cTn>
                              </p:par>
                              <p:par>
                                <p:cTn id="66" presetID="10" presetClass="exit" presetSubtype="0" fill="hold" grpId="1"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ntr" presetSubtype="0" fill="hold" grpId="2"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 presetClass="emph" presetSubtype="2" fill="hold" nodeType="withEffect">
                                  <p:stCondLst>
                                    <p:cond delay="0"/>
                                  </p:stCondLst>
                                  <p:childTnLst>
                                    <p:animClr clrSpc="rgb" dir="cw">
                                      <p:cBhvr>
                                        <p:cTn id="73" dur="2000" fill="hold"/>
                                        <p:tgtEl>
                                          <p:spTgt spid="15"/>
                                        </p:tgtEl>
                                        <p:attrNameLst>
                                          <p:attrName>fillcolor</p:attrName>
                                        </p:attrNameLst>
                                      </p:cBhvr>
                                      <p:to>
                                        <a:schemeClr val="bg1"/>
                                      </p:to>
                                    </p:animClr>
                                    <p:set>
                                      <p:cBhvr>
                                        <p:cTn id="74" dur="2000" fill="hold"/>
                                        <p:tgtEl>
                                          <p:spTgt spid="15"/>
                                        </p:tgtEl>
                                        <p:attrNameLst>
                                          <p:attrName>fill.type</p:attrName>
                                        </p:attrNameLst>
                                      </p:cBhvr>
                                      <p:to>
                                        <p:strVal val="solid"/>
                                      </p:to>
                                    </p:set>
                                    <p:set>
                                      <p:cBhvr>
                                        <p:cTn id="7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audio>
              <p:cMediaNode vol="80000">
                <p:cTn id="76" fill="hold" display="0">
                  <p:stCondLst>
                    <p:cond delay="indefinite"/>
                  </p:stCondLst>
                  <p:endCondLst>
                    <p:cond evt="onStopAudio" delay="0">
                      <p:tgtEl>
                        <p:sldTgt/>
                      </p:tgtEl>
                    </p:cond>
                  </p:endCondLst>
                </p:cTn>
                <p:tgtEl>
                  <p:spTgt spid="4"/>
                </p:tgtEl>
              </p:cMediaNode>
            </p:audio>
          </p:childTnLst>
        </p:cTn>
      </p:par>
    </p:tnLst>
    <p:bldLst>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16" grpId="0"/>
      <p:bldP spid="16" grpId="1"/>
      <p:bldP spid="17" grpId="0"/>
      <p:bldP spid="17" grpId="1"/>
      <p:bldP spid="1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86"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23837"/>
            <a:ext cx="9144000" cy="707886"/>
          </a:xfrm>
          <a:prstGeom prst="rect">
            <a:avLst/>
          </a:prstGeom>
          <a:noFill/>
        </p:spPr>
        <p:txBody>
          <a:bodyPr wrap="square" rtlCol="0">
            <a:spAutoFit/>
          </a:bodyPr>
          <a:lstStyle/>
          <a:p>
            <a:pPr algn="ctr"/>
            <a:r>
              <a:rPr lang="en-NZ" sz="4000" b="1" dirty="0"/>
              <a:t>Prepare an Ascension </a:t>
            </a:r>
            <a:r>
              <a:rPr lang="en-NZ" sz="4000" b="1" dirty="0" smtClean="0"/>
              <a:t>Day </a:t>
            </a:r>
            <a:r>
              <a:rPr lang="en-NZ" sz="4000" b="1" dirty="0"/>
              <a:t>Procession</a:t>
            </a:r>
            <a:endParaRPr lang="en-GB" sz="6600" b="1" dirty="0">
              <a:solidFill>
                <a:srgbClr val="00B050"/>
              </a:solidFill>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mage result for An Ascension Day banner">
            <a:hlinkClick r:id="rId3"/>
          </p:cNvPr>
          <p:cNvPicPr/>
          <p:nvPr/>
        </p:nvPicPr>
        <p:blipFill rotWithShape="1">
          <a:blip r:embed="rId4">
            <a:extLst>
              <a:ext uri="{28A0092B-C50C-407E-A947-70E740481C1C}">
                <a14:useLocalDpi xmlns:a14="http://schemas.microsoft.com/office/drawing/2010/main" val="0"/>
              </a:ext>
            </a:extLst>
          </a:blip>
          <a:srcRect l="19491" r="16722"/>
          <a:stretch/>
        </p:blipFill>
        <p:spPr bwMode="auto">
          <a:xfrm>
            <a:off x="5209407" y="755560"/>
            <a:ext cx="3458301" cy="1878650"/>
          </a:xfrm>
          <a:prstGeom prst="rect">
            <a:avLst/>
          </a:prstGeom>
          <a:noFill/>
          <a:ln w="28575">
            <a:solidFill>
              <a:schemeClr val="bg1"/>
            </a:solidFill>
          </a:ln>
          <a:extLst>
            <a:ext uri="{53640926-AAD7-44D8-BBD7-CCE9431645EC}">
              <a14:shadowObscured xmlns:a14="http://schemas.microsoft.com/office/drawing/2010/main"/>
            </a:ext>
          </a:extLst>
        </p:spPr>
      </p:pic>
      <p:sp>
        <p:nvSpPr>
          <p:cNvPr id="2" name="Rectangle 1"/>
          <p:cNvSpPr/>
          <p:nvPr/>
        </p:nvSpPr>
        <p:spPr>
          <a:xfrm>
            <a:off x="303142" y="2235377"/>
            <a:ext cx="8013274" cy="2768963"/>
          </a:xfrm>
          <a:prstGeom prst="rect">
            <a:avLst/>
          </a:prstGeom>
        </p:spPr>
        <p:txBody>
          <a:bodyPr wrap="square">
            <a:spAutoFit/>
          </a:bodyPr>
          <a:lstStyle/>
          <a:p>
            <a:pPr>
              <a:lnSpc>
                <a:spcPct val="115000"/>
              </a:lnSpc>
              <a:spcAft>
                <a:spcPts val="1000"/>
              </a:spcAft>
            </a:pPr>
            <a:r>
              <a:rPr lang="en-NZ" b="1" dirty="0">
                <a:latin typeface="Calibri" panose="020F0502020204030204" pitchFamily="34" charset="0"/>
                <a:ea typeface="Calibri" panose="020F0502020204030204" pitchFamily="34" charset="0"/>
                <a:cs typeface="Times New Roman" panose="02020603050405020304" pitchFamily="18" charset="0"/>
              </a:rPr>
              <a:t>You could:</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Make an Ascension Day banner to lead the procession</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Blow up balloons  to carry and write WELCOME HOME JESUS on them</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Have a band and dance and sing celebration songs like Psalm 47</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Dress up as angels to welcome Jesus home  - have a throne for Jesus to sit on</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Invite others to join in and share the celebration</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Take some photos to share with your family whānau</a:t>
            </a:r>
            <a:endParaRPr lang="en-NZ"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Add some ideas of your own.</a:t>
            </a:r>
            <a:endParaRPr lang="en-NZ"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67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86"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79257"/>
            <a:ext cx="9144000" cy="584775"/>
          </a:xfrm>
          <a:prstGeom prst="rect">
            <a:avLst/>
          </a:prstGeom>
          <a:noFill/>
        </p:spPr>
        <p:txBody>
          <a:bodyPr wrap="square" rtlCol="0">
            <a:spAutoFit/>
          </a:bodyPr>
          <a:lstStyle/>
          <a:p>
            <a:pPr algn="ctr"/>
            <a:r>
              <a:rPr lang="en-NZ" sz="3100" b="1" dirty="0"/>
              <a:t>What do you think Jesus in glory in heaven looks like?</a:t>
            </a:r>
            <a:r>
              <a:rPr lang="en-NZ" sz="3100" b="1" u="sng" dirty="0"/>
              <a:t> </a:t>
            </a:r>
            <a:endParaRPr lang="en-GB" sz="3100" b="1" dirty="0">
              <a:solidFill>
                <a:srgbClr val="00B050"/>
              </a:solidFill>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mage result for jesus ascends into heaven">
            <a:hlinkClick r:id="rId3"/>
          </p:cNvPr>
          <p:cNvPicPr/>
          <p:nvPr/>
        </p:nvPicPr>
        <p:blipFill rotWithShape="1">
          <a:blip r:embed="rId4">
            <a:extLst>
              <a:ext uri="{28A0092B-C50C-407E-A947-70E740481C1C}">
                <a14:useLocalDpi xmlns:a14="http://schemas.microsoft.com/office/drawing/2010/main" val="0"/>
              </a:ext>
            </a:extLst>
          </a:blip>
          <a:srcRect b="26691"/>
          <a:stretch/>
        </p:blipFill>
        <p:spPr bwMode="auto">
          <a:xfrm>
            <a:off x="1624445" y="733307"/>
            <a:ext cx="5895110" cy="3241643"/>
          </a:xfrm>
          <a:prstGeom prst="rect">
            <a:avLst/>
          </a:prstGeom>
          <a:noFill/>
          <a:ln w="38100">
            <a:solidFill>
              <a:schemeClr val="bg1"/>
            </a:solidFill>
          </a:ln>
          <a:extLst>
            <a:ext uri="{53640926-AAD7-44D8-BBD7-CCE9431645EC}">
              <a14:shadowObscured xmlns:a14="http://schemas.microsoft.com/office/drawing/2010/main"/>
            </a:ext>
          </a:extLst>
        </p:spPr>
      </p:pic>
      <p:sp>
        <p:nvSpPr>
          <p:cNvPr id="2" name="Rectangle 1"/>
          <p:cNvSpPr/>
          <p:nvPr/>
        </p:nvSpPr>
        <p:spPr>
          <a:xfrm>
            <a:off x="2085109" y="4055025"/>
            <a:ext cx="4973782" cy="1025922"/>
          </a:xfrm>
          <a:prstGeom prst="rect">
            <a:avLst/>
          </a:prstGeom>
        </p:spPr>
        <p:txBody>
          <a:bodyPr wrap="square">
            <a:spAutoFit/>
          </a:bodyPr>
          <a:lstStyle/>
          <a:p>
            <a:pPr algn="ctr">
              <a:spcAft>
                <a:spcPts val="400"/>
              </a:spcAft>
            </a:pPr>
            <a:r>
              <a:rPr lang="en-NZ" b="1" dirty="0">
                <a:latin typeface="Calibri" panose="020F0502020204030204" pitchFamily="34" charset="0"/>
                <a:ea typeface="Calibri" panose="020F0502020204030204" pitchFamily="34" charset="0"/>
                <a:cs typeface="Times New Roman" panose="02020603050405020304" pitchFamily="18" charset="0"/>
              </a:rPr>
              <a:t> Create your own art works and display them in an</a:t>
            </a:r>
          </a:p>
          <a:p>
            <a:pPr algn="ctr">
              <a:spcAft>
                <a:spcPts val="400"/>
              </a:spcAft>
            </a:pPr>
            <a:r>
              <a:rPr lang="en-NZ" b="1" dirty="0">
                <a:latin typeface="Calibri" panose="020F0502020204030204" pitchFamily="34" charset="0"/>
                <a:ea typeface="Calibri" panose="020F0502020204030204" pitchFamily="34" charset="0"/>
                <a:cs typeface="Times New Roman" panose="02020603050405020304" pitchFamily="18" charset="0"/>
              </a:rPr>
              <a:t> Ascension Exhibition </a:t>
            </a:r>
          </a:p>
          <a:p>
            <a:pPr algn="ctr">
              <a:spcAft>
                <a:spcPts val="400"/>
              </a:spcAft>
            </a:pPr>
            <a:r>
              <a:rPr lang="en-NZ" b="1" dirty="0">
                <a:latin typeface="Calibri" panose="020F0502020204030204" pitchFamily="34" charset="0"/>
                <a:ea typeface="Calibri" panose="020F0502020204030204" pitchFamily="34" charset="0"/>
                <a:cs typeface="Times New Roman" panose="02020603050405020304" pitchFamily="18" charset="0"/>
              </a:rPr>
              <a:t>to share with your school and your parish.</a:t>
            </a:r>
            <a:endParaRPr lang="en-NZ"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801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7" name="REMOVE THIS OBJECT"/>
          <p:cNvSpPr txBox="1"/>
          <p:nvPr/>
        </p:nvSpPr>
        <p:spPr>
          <a:xfrm>
            <a:off x="3557" y="3375"/>
            <a:ext cx="9144000" cy="707886"/>
          </a:xfrm>
          <a:prstGeom prst="rect">
            <a:avLst/>
          </a:prstGeom>
          <a:noFill/>
        </p:spPr>
        <p:txBody>
          <a:bodyPr wrap="square" rtlCol="0">
            <a:spAutoFit/>
          </a:bodyPr>
          <a:lstStyle/>
          <a:p>
            <a:pPr algn="ctr"/>
            <a:r>
              <a:rPr lang="en-GB" sz="4000" b="1" dirty="0"/>
              <a:t>Check Up</a:t>
            </a:r>
          </a:p>
        </p:txBody>
      </p:sp>
      <p:sp>
        <p:nvSpPr>
          <p:cNvPr id="23" name="Shape: Border 5"/>
          <p:cNvSpPr/>
          <p:nvPr/>
        </p:nvSpPr>
        <p:spPr>
          <a:xfrm>
            <a:off x="849448" y="4126737"/>
            <a:ext cx="7992057" cy="399600"/>
          </a:xfrm>
          <a:prstGeom prst="rect">
            <a:avLst/>
          </a:prstGeom>
          <a:solidFill>
            <a:schemeClr val="bg1">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hape: Border 4"/>
          <p:cNvSpPr/>
          <p:nvPr/>
        </p:nvSpPr>
        <p:spPr>
          <a:xfrm>
            <a:off x="849443" y="3572681"/>
            <a:ext cx="7992057" cy="399600"/>
          </a:xfrm>
          <a:prstGeom prst="rect">
            <a:avLst/>
          </a:prstGeom>
          <a:solidFill>
            <a:schemeClr val="bg1">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hape: Border 3"/>
          <p:cNvSpPr/>
          <p:nvPr/>
        </p:nvSpPr>
        <p:spPr>
          <a:xfrm>
            <a:off x="849447" y="3018627"/>
            <a:ext cx="7992057" cy="399600"/>
          </a:xfrm>
          <a:prstGeom prst="rect">
            <a:avLst/>
          </a:prstGeom>
          <a:solidFill>
            <a:schemeClr val="bg1">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Shape: Border 2"/>
          <p:cNvSpPr/>
          <p:nvPr/>
        </p:nvSpPr>
        <p:spPr>
          <a:xfrm>
            <a:off x="851304" y="2464573"/>
            <a:ext cx="7992057" cy="399600"/>
          </a:xfrm>
          <a:prstGeom prst="rect">
            <a:avLst/>
          </a:prstGeom>
          <a:solidFill>
            <a:schemeClr val="bg1">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hape: Border 1"/>
          <p:cNvSpPr/>
          <p:nvPr/>
        </p:nvSpPr>
        <p:spPr>
          <a:xfrm>
            <a:off x="863296" y="1910519"/>
            <a:ext cx="7992057" cy="399600"/>
          </a:xfrm>
          <a:prstGeom prst="rect">
            <a:avLst/>
          </a:prstGeom>
          <a:solidFill>
            <a:schemeClr val="bg1">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Line 5"/>
          <p:cNvSpPr txBox="1"/>
          <p:nvPr/>
        </p:nvSpPr>
        <p:spPr>
          <a:xfrm>
            <a:off x="878256" y="4149165"/>
            <a:ext cx="7467973" cy="369332"/>
          </a:xfrm>
          <a:prstGeom prst="rect">
            <a:avLst/>
          </a:prstGeom>
          <a:noFill/>
        </p:spPr>
        <p:txBody>
          <a:bodyPr wrap="square" rtlCol="0">
            <a:spAutoFit/>
          </a:bodyPr>
          <a:lstStyle/>
          <a:p>
            <a:pPr lvl="0"/>
            <a:r>
              <a:rPr lang="en-NZ" dirty="0"/>
              <a:t>Questions I would like to ask about the topics in this resource are …</a:t>
            </a:r>
          </a:p>
        </p:txBody>
      </p:sp>
      <p:sp>
        <p:nvSpPr>
          <p:cNvPr id="33" name="Textbox: Line 4"/>
          <p:cNvSpPr txBox="1"/>
          <p:nvPr/>
        </p:nvSpPr>
        <p:spPr>
          <a:xfrm>
            <a:off x="864400" y="3594257"/>
            <a:ext cx="7467973" cy="369332"/>
          </a:xfrm>
          <a:prstGeom prst="rect">
            <a:avLst/>
          </a:prstGeom>
          <a:noFill/>
        </p:spPr>
        <p:txBody>
          <a:bodyPr wrap="square" rtlCol="0">
            <a:spAutoFit/>
          </a:bodyPr>
          <a:lstStyle/>
          <a:p>
            <a:pPr lvl="0"/>
            <a:r>
              <a:rPr lang="en-NZ" dirty="0"/>
              <a:t>Which activity do you think helped you to learn best in this resource?</a:t>
            </a:r>
          </a:p>
        </p:txBody>
      </p:sp>
      <p:sp>
        <p:nvSpPr>
          <p:cNvPr id="34" name="Textbox: Line 3"/>
          <p:cNvSpPr txBox="1"/>
          <p:nvPr/>
        </p:nvSpPr>
        <p:spPr>
          <a:xfrm>
            <a:off x="878256" y="3039348"/>
            <a:ext cx="6874652" cy="369332"/>
          </a:xfrm>
          <a:prstGeom prst="rect">
            <a:avLst/>
          </a:prstGeom>
          <a:noFill/>
        </p:spPr>
        <p:txBody>
          <a:bodyPr wrap="square" rtlCol="0">
            <a:spAutoFit/>
          </a:bodyPr>
          <a:lstStyle/>
          <a:p>
            <a:pPr>
              <a:spcAft>
                <a:spcPts val="1200"/>
              </a:spcAft>
            </a:pPr>
            <a:r>
              <a:rPr lang="en-NZ" dirty="0"/>
              <a:t>Demonstrate something you can do to celebrate Ascension Day.</a:t>
            </a:r>
          </a:p>
        </p:txBody>
      </p:sp>
      <p:sp>
        <p:nvSpPr>
          <p:cNvPr id="35" name="Textbox: Line 2"/>
          <p:cNvSpPr txBox="1"/>
          <p:nvPr/>
        </p:nvSpPr>
        <p:spPr>
          <a:xfrm>
            <a:off x="878256" y="2484439"/>
            <a:ext cx="7467973" cy="369332"/>
          </a:xfrm>
          <a:prstGeom prst="rect">
            <a:avLst/>
          </a:prstGeom>
          <a:noFill/>
        </p:spPr>
        <p:txBody>
          <a:bodyPr wrap="square" rtlCol="0">
            <a:spAutoFit/>
          </a:bodyPr>
          <a:lstStyle/>
          <a:p>
            <a:pPr lvl="0"/>
            <a:r>
              <a:rPr lang="en-NZ" dirty="0"/>
              <a:t>Give 2 reasons why Jesus went back to heaven?</a:t>
            </a:r>
          </a:p>
        </p:txBody>
      </p:sp>
      <p:sp>
        <p:nvSpPr>
          <p:cNvPr id="36" name="Textbox: Line 1"/>
          <p:cNvSpPr txBox="1"/>
          <p:nvPr/>
        </p:nvSpPr>
        <p:spPr>
          <a:xfrm>
            <a:off x="878256" y="1929530"/>
            <a:ext cx="7992057" cy="369332"/>
          </a:xfrm>
          <a:prstGeom prst="rect">
            <a:avLst/>
          </a:prstGeom>
          <a:noFill/>
        </p:spPr>
        <p:txBody>
          <a:bodyPr wrap="square" rtlCol="0">
            <a:spAutoFit/>
          </a:bodyPr>
          <a:lstStyle/>
          <a:p>
            <a:pPr lvl="0"/>
            <a:r>
              <a:rPr lang="en-NZ" dirty="0"/>
              <a:t>Tell a friend the story of the Ascension of Jesus into heaven.</a:t>
            </a:r>
          </a:p>
        </p:txBody>
      </p:sp>
      <p:sp>
        <p:nvSpPr>
          <p:cNvPr id="41" name="Shape: number 4"/>
          <p:cNvSpPr txBox="1"/>
          <p:nvPr/>
        </p:nvSpPr>
        <p:spPr>
          <a:xfrm>
            <a:off x="359827" y="3569128"/>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4)</a:t>
            </a:r>
          </a:p>
        </p:txBody>
      </p:sp>
      <p:sp>
        <p:nvSpPr>
          <p:cNvPr id="42" name="Shape: Number 3"/>
          <p:cNvSpPr txBox="1"/>
          <p:nvPr/>
        </p:nvSpPr>
        <p:spPr>
          <a:xfrm>
            <a:off x="359827" y="3011640"/>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3)</a:t>
            </a:r>
          </a:p>
        </p:txBody>
      </p:sp>
      <p:sp>
        <p:nvSpPr>
          <p:cNvPr id="43" name="Shape: Number 2"/>
          <p:cNvSpPr txBox="1"/>
          <p:nvPr/>
        </p:nvSpPr>
        <p:spPr>
          <a:xfrm>
            <a:off x="367310" y="2454152"/>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2)</a:t>
            </a:r>
          </a:p>
        </p:txBody>
      </p:sp>
      <p:sp>
        <p:nvSpPr>
          <p:cNvPr id="44" name="Shape: Number 1"/>
          <p:cNvSpPr txBox="1"/>
          <p:nvPr/>
        </p:nvSpPr>
        <p:spPr>
          <a:xfrm>
            <a:off x="359829" y="1896663"/>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1)</a:t>
            </a:r>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Tool instructions"/>
          <p:cNvSpPr txBox="1"/>
          <p:nvPr/>
        </p:nvSpPr>
        <p:spPr>
          <a:xfrm>
            <a:off x="3700607" y="4912668"/>
            <a:ext cx="174278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borders to reveal text</a:t>
            </a:r>
          </a:p>
        </p:txBody>
      </p:sp>
      <p:sp>
        <p:nvSpPr>
          <p:cNvPr id="26" name="Shape: number 4"/>
          <p:cNvSpPr txBox="1"/>
          <p:nvPr/>
        </p:nvSpPr>
        <p:spPr>
          <a:xfrm>
            <a:off x="359829" y="4126617"/>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5)</a:t>
            </a:r>
          </a:p>
        </p:txBody>
      </p:sp>
      <p:pic>
        <p:nvPicPr>
          <p:cNvPr id="28" name="Picture 27" descr="Image result for Jesus ascends to his Father in heaven">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1855" y="271322"/>
            <a:ext cx="1971506" cy="1522665"/>
          </a:xfrm>
          <a:prstGeom prst="rect">
            <a:avLst/>
          </a:prstGeom>
          <a:noFill/>
          <a:ln w="38100">
            <a:solidFill>
              <a:schemeClr val="bg1"/>
            </a:solidFill>
          </a:ln>
        </p:spPr>
      </p:pic>
    </p:spTree>
    <p:extLst>
      <p:ext uri="{BB962C8B-B14F-4D97-AF65-F5344CB8AC3E}">
        <p14:creationId xmlns:p14="http://schemas.microsoft.com/office/powerpoint/2010/main" val="6762691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36"/>
                                        </p:tgtEl>
                                        <p:attrNameLst>
                                          <p:attrName>style.color</p:attrName>
                                        </p:attrNameLst>
                                      </p:cBhvr>
                                      <p:to>
                                        <a:srgbClr val="969696"/>
                                      </p:to>
                                    </p:animClr>
                                  </p:childTnLst>
                                </p:cTn>
                              </p:par>
                            </p:childTnLst>
                          </p:cTn>
                        </p:par>
                      </p:childTnLst>
                    </p:cTn>
                  </p:par>
                </p:childTnLst>
              </p:cTn>
              <p:nextCondLst>
                <p:cond evt="onClick" delay="0">
                  <p:tgtEl>
                    <p:spTgt spid="39"/>
                  </p:tgtEl>
                </p:cond>
              </p:nextCondLst>
            </p:seq>
            <p:seq concurrent="1" nextAc="seek">
              <p:cTn id="10" restart="whenNotActive" fill="hold" evtFilter="cancelBubble" nodeType="interactiveSeq">
                <p:stCondLst>
                  <p:cond evt="onClick" delay="0">
                    <p:tgtEl>
                      <p:spTgt spid="38"/>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35"/>
                                        </p:tgtEl>
                                        <p:attrNameLst>
                                          <p:attrName>style.color</p:attrName>
                                        </p:attrNameLst>
                                      </p:cBhvr>
                                      <p:to>
                                        <a:srgbClr val="969696"/>
                                      </p:to>
                                    </p:animClr>
                                  </p:childTnLst>
                                </p:cTn>
                              </p:par>
                            </p:childTnLst>
                          </p:cTn>
                        </p:par>
                      </p:childTnLst>
                    </p:cTn>
                  </p:par>
                </p:childTnLst>
              </p:cTn>
              <p:nextCondLst>
                <p:cond evt="onClick" delay="0">
                  <p:tgtEl>
                    <p:spTgt spid="38"/>
                  </p:tgtEl>
                </p:cond>
              </p:nextCondLst>
            </p:seq>
            <p:seq concurrent="1" nextAc="seek">
              <p:cTn id="18" restart="whenNotActive" fill="hold" evtFilter="cancelBubble" nodeType="interactiveSeq">
                <p:stCondLst>
                  <p:cond evt="onClick" delay="0">
                    <p:tgtEl>
                      <p:spTgt spid="37"/>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3" presetClass="emph" presetSubtype="2" fill="hold" grpId="1" nodeType="withEffect">
                                  <p:stCondLst>
                                    <p:cond delay="0"/>
                                  </p:stCondLst>
                                  <p:childTnLst>
                                    <p:animClr clrSpc="rgb" dir="cw">
                                      <p:cBhvr override="childStyle">
                                        <p:cTn id="25" dur="1000" fill="hold"/>
                                        <p:tgtEl>
                                          <p:spTgt spid="34"/>
                                        </p:tgtEl>
                                        <p:attrNameLst>
                                          <p:attrName>style.color</p:attrName>
                                        </p:attrNameLst>
                                      </p:cBhvr>
                                      <p:to>
                                        <a:srgbClr val="969696"/>
                                      </p:to>
                                    </p:animClr>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3" presetClass="emph" presetSubtype="2" fill="hold" grpId="5" nodeType="withEffect">
                                  <p:stCondLst>
                                    <p:cond delay="0"/>
                                  </p:stCondLst>
                                  <p:childTnLst>
                                    <p:animClr clrSpc="rgb" dir="cw">
                                      <p:cBhvr override="childStyle">
                                        <p:cTn id="33" dur="1000" fill="hold"/>
                                        <p:tgtEl>
                                          <p:spTgt spid="33"/>
                                        </p:tgtEl>
                                        <p:attrNameLst>
                                          <p:attrName>style.color</p:attrName>
                                        </p:attrNameLst>
                                      </p:cBhvr>
                                      <p:to>
                                        <a:srgbClr val="969696"/>
                                      </p:to>
                                    </p:animClr>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3" presetClass="emph" presetSubtype="2" fill="hold" grpId="2" nodeType="clickEffect">
                                  <p:stCondLst>
                                    <p:cond delay="0"/>
                                  </p:stCondLst>
                                  <p:childTnLst>
                                    <p:animClr clrSpc="rgb" dir="cw">
                                      <p:cBhvr override="childStyle">
                                        <p:cTn id="38" dur="500" fill="hold"/>
                                        <p:tgtEl>
                                          <p:spTgt spid="35"/>
                                        </p:tgtEl>
                                        <p:attrNameLst>
                                          <p:attrName>style.color</p:attrName>
                                        </p:attrNameLst>
                                      </p:cBhvr>
                                      <p:to>
                                        <a:schemeClr val="tx1"/>
                                      </p:to>
                                    </p:animClr>
                                  </p:childTnLst>
                                </p:cTn>
                              </p:par>
                              <p:par>
                                <p:cTn id="39" presetID="3" presetClass="emph" presetSubtype="2" fill="hold" grpId="2" nodeType="withEffect">
                                  <p:stCondLst>
                                    <p:cond delay="0"/>
                                  </p:stCondLst>
                                  <p:childTnLst>
                                    <p:animClr clrSpc="rgb" dir="cw">
                                      <p:cBhvr override="childStyle">
                                        <p:cTn id="40" dur="500" fill="hold"/>
                                        <p:tgtEl>
                                          <p:spTgt spid="34"/>
                                        </p:tgtEl>
                                        <p:attrNameLst>
                                          <p:attrName>style.color</p:attrName>
                                        </p:attrNameLst>
                                      </p:cBhvr>
                                      <p:to>
                                        <a:schemeClr val="tx1"/>
                                      </p:to>
                                    </p:animClr>
                                  </p:childTnLst>
                                </p:cTn>
                              </p:par>
                              <p:par>
                                <p:cTn id="41" presetID="3" presetClass="emph" presetSubtype="2" fill="hold" grpId="1" nodeType="withEffect">
                                  <p:stCondLst>
                                    <p:cond delay="0"/>
                                  </p:stCondLst>
                                  <p:childTnLst>
                                    <p:animClr clrSpc="rgb" dir="cw">
                                      <p:cBhvr override="childStyle">
                                        <p:cTn id="42" dur="500" fill="hold"/>
                                        <p:tgtEl>
                                          <p:spTgt spid="33"/>
                                        </p:tgtEl>
                                        <p:attrNameLst>
                                          <p:attrName>style.color</p:attrName>
                                        </p:attrNameLst>
                                      </p:cBhvr>
                                      <p:to>
                                        <a:schemeClr val="tx1"/>
                                      </p:to>
                                    </p:animClr>
                                  </p:childTnLst>
                                </p:cTn>
                              </p:par>
                              <p:par>
                                <p:cTn id="43" presetID="3" presetClass="emph" presetSubtype="2" fill="hold" grpId="1" nodeType="withEffect">
                                  <p:stCondLst>
                                    <p:cond delay="0"/>
                                  </p:stCondLst>
                                  <p:childTnLst>
                                    <p:animClr clrSpc="rgb" dir="cw">
                                      <p:cBhvr override="childStyle">
                                        <p:cTn id="44" dur="500" fill="hold"/>
                                        <p:tgtEl>
                                          <p:spTgt spid="36"/>
                                        </p:tgtEl>
                                        <p:attrNameLst>
                                          <p:attrName>style.color</p:attrName>
                                        </p:attrNameLst>
                                      </p:cBhvr>
                                      <p:to>
                                        <a:schemeClr val="tx1"/>
                                      </p:to>
                                    </p:animClr>
                                  </p:childTnLst>
                                </p:cTn>
                              </p:par>
                              <p:par>
                                <p:cTn id="45" presetID="3" presetClass="emph" presetSubtype="2" fill="hold" grpId="0" nodeType="withEffect">
                                  <p:stCondLst>
                                    <p:cond delay="0"/>
                                  </p:stCondLst>
                                  <p:childTnLst>
                                    <p:animClr clrSpc="rgb" dir="cw">
                                      <p:cBhvr override="childStyle">
                                        <p:cTn id="46" dur="500" fill="hold"/>
                                        <p:tgtEl>
                                          <p:spTgt spid="22"/>
                                        </p:tgtEl>
                                        <p:attrNameLst>
                                          <p:attrName>style.color</p:attrName>
                                        </p:attrNameLst>
                                      </p:cBhvr>
                                      <p:to>
                                        <a:schemeClr val="tx1"/>
                                      </p:to>
                                    </p:animClr>
                                  </p:childTnLst>
                                </p:cTn>
                              </p:par>
                              <p:par>
                                <p:cTn id="47" presetID="1" presetClass="exit" presetSubtype="0" fill="hold" grpId="4"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xit" presetSubtype="0" fill="hold" grpId="4"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grpId="3" nodeType="with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3" presetClass="emph" presetSubtype="2" fill="hold" grpId="3" nodeType="clickEffect">
                                  <p:stCondLst>
                                    <p:cond delay="0"/>
                                  </p:stCondLst>
                                  <p:childTnLst>
                                    <p:animClr clrSpc="rgb" dir="cw">
                                      <p:cBhvr override="childStyle">
                                        <p:cTn id="59" dur="500" fill="hold"/>
                                        <p:tgtEl>
                                          <p:spTgt spid="35"/>
                                        </p:tgtEl>
                                        <p:attrNameLst>
                                          <p:attrName>style.color</p:attrName>
                                        </p:attrNameLst>
                                      </p:cBhvr>
                                      <p:to>
                                        <a:schemeClr val="tx1"/>
                                      </p:to>
                                    </p:animClr>
                                  </p:childTnLst>
                                </p:cTn>
                              </p:par>
                              <p:par>
                                <p:cTn id="60" presetID="3" presetClass="emph" presetSubtype="2" fill="hold" grpId="3" nodeType="withEffect">
                                  <p:stCondLst>
                                    <p:cond delay="0"/>
                                  </p:stCondLst>
                                  <p:childTnLst>
                                    <p:animClr clrSpc="rgb" dir="cw">
                                      <p:cBhvr override="childStyle">
                                        <p:cTn id="61" dur="500" fill="hold"/>
                                        <p:tgtEl>
                                          <p:spTgt spid="34"/>
                                        </p:tgtEl>
                                        <p:attrNameLst>
                                          <p:attrName>style.color</p:attrName>
                                        </p:attrNameLst>
                                      </p:cBhvr>
                                      <p:to>
                                        <a:schemeClr val="tx1"/>
                                      </p:to>
                                    </p:animClr>
                                  </p:childTnLst>
                                </p:cTn>
                              </p:par>
                              <p:par>
                                <p:cTn id="62" presetID="3" presetClass="emph" presetSubtype="2" fill="hold" grpId="2" nodeType="withEffect">
                                  <p:stCondLst>
                                    <p:cond delay="0"/>
                                  </p:stCondLst>
                                  <p:childTnLst>
                                    <p:animClr clrSpc="rgb" dir="cw">
                                      <p:cBhvr override="childStyle">
                                        <p:cTn id="63" dur="500" fill="hold"/>
                                        <p:tgtEl>
                                          <p:spTgt spid="33"/>
                                        </p:tgtEl>
                                        <p:attrNameLst>
                                          <p:attrName>style.color</p:attrName>
                                        </p:attrNameLst>
                                      </p:cBhvr>
                                      <p:to>
                                        <a:schemeClr val="tx1"/>
                                      </p:to>
                                    </p:animClr>
                                  </p:childTnLst>
                                </p:cTn>
                              </p:par>
                              <p:par>
                                <p:cTn id="64" presetID="3" presetClass="emph" presetSubtype="2" fill="hold" grpId="2" nodeType="withEffect">
                                  <p:stCondLst>
                                    <p:cond delay="0"/>
                                  </p:stCondLst>
                                  <p:childTnLst>
                                    <p:animClr clrSpc="rgb" dir="cw">
                                      <p:cBhvr override="childStyle">
                                        <p:cTn id="65" dur="500" fill="hold"/>
                                        <p:tgtEl>
                                          <p:spTgt spid="36"/>
                                        </p:tgtEl>
                                        <p:attrNameLst>
                                          <p:attrName>style.color</p:attrName>
                                        </p:attrNameLst>
                                      </p:cBhvr>
                                      <p:to>
                                        <a:schemeClr val="tx1"/>
                                      </p:to>
                                    </p:animClr>
                                  </p:childTnLst>
                                </p:cTn>
                              </p:par>
                              <p:par>
                                <p:cTn id="66" presetID="3" presetClass="emph" presetSubtype="2" fill="hold" grpId="5" nodeType="withEffect">
                                  <p:stCondLst>
                                    <p:cond delay="0"/>
                                  </p:stCondLst>
                                  <p:childTnLst>
                                    <p:animClr clrSpc="rgb" dir="cw">
                                      <p:cBhvr override="childStyle">
                                        <p:cTn id="67" dur="500" fill="hold"/>
                                        <p:tgtEl>
                                          <p:spTgt spid="22"/>
                                        </p:tgtEl>
                                        <p:attrNameLst>
                                          <p:attrName>style.color</p:attrName>
                                        </p:attrNameLst>
                                      </p:cBhvr>
                                      <p:to>
                                        <a:schemeClr val="tx1"/>
                                      </p:to>
                                    </p:animClr>
                                  </p:childTnLst>
                                </p:cTn>
                              </p:par>
                              <p:par>
                                <p:cTn id="68" presetID="1" presetClass="exit" presetSubtype="0" fill="hold" grpId="5" nodeType="withEffect">
                                  <p:stCondLst>
                                    <p:cond delay="0"/>
                                  </p:stCondLst>
                                  <p:childTnLst>
                                    <p:set>
                                      <p:cBhvr>
                                        <p:cTn id="69" dur="1" fill="hold">
                                          <p:stCondLst>
                                            <p:cond delay="0"/>
                                          </p:stCondLst>
                                        </p:cTn>
                                        <p:tgtEl>
                                          <p:spTgt spid="35"/>
                                        </p:tgtEl>
                                        <p:attrNameLst>
                                          <p:attrName>style.visibility</p:attrName>
                                        </p:attrNameLst>
                                      </p:cBhvr>
                                      <p:to>
                                        <p:strVal val="hidden"/>
                                      </p:to>
                                    </p:set>
                                  </p:childTnLst>
                                </p:cTn>
                              </p:par>
                              <p:par>
                                <p:cTn id="70" presetID="1" presetClass="exit" presetSubtype="0" fill="hold" grpId="5" nodeType="with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xit" presetSubtype="0" fill="hold" grpId="4" nodeType="withEffect">
                                  <p:stCondLst>
                                    <p:cond delay="0"/>
                                  </p:stCondLst>
                                  <p:childTnLst>
                                    <p:set>
                                      <p:cBhvr>
                                        <p:cTn id="73" dur="1" fill="hold">
                                          <p:stCondLst>
                                            <p:cond delay="0"/>
                                          </p:stCondLst>
                                        </p:cTn>
                                        <p:tgtEl>
                                          <p:spTgt spid="33"/>
                                        </p:tgtEl>
                                        <p:attrNameLst>
                                          <p:attrName>style.visibility</p:attrName>
                                        </p:attrNameLst>
                                      </p:cBhvr>
                                      <p:to>
                                        <p:strVal val="hidden"/>
                                      </p:to>
                                    </p:set>
                                  </p:childTnLst>
                                </p:cTn>
                              </p:par>
                              <p:par>
                                <p:cTn id="74" presetID="1" presetClass="exit" presetSubtype="0" fill="hold" grpId="4" nodeType="withEffect">
                                  <p:stCondLst>
                                    <p:cond delay="0"/>
                                  </p:stCondLst>
                                  <p:childTnLst>
                                    <p:set>
                                      <p:cBhvr>
                                        <p:cTn id="75"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2" grpId="0"/>
      <p:bldP spid="22" grpId="1"/>
      <p:bldP spid="22" grpId="2"/>
      <p:bldP spid="22" grpId="3"/>
      <p:bldP spid="22" grpId="4"/>
      <p:bldP spid="22" grpId="5"/>
      <p:bldP spid="33" grpId="0"/>
      <p:bldP spid="33" grpId="1"/>
      <p:bldP spid="33" grpId="2"/>
      <p:bldP spid="33" grpId="3"/>
      <p:bldP spid="33" grpId="4"/>
      <p:bldP spid="33" grpId="5"/>
      <p:bldP spid="34" grpId="0"/>
      <p:bldP spid="34" grpId="1"/>
      <p:bldP spid="34" grpId="2"/>
      <p:bldP spid="34" grpId="3"/>
      <p:bldP spid="34" grpId="4"/>
      <p:bldP spid="34" grpId="5"/>
      <p:bldP spid="35" grpId="0"/>
      <p:bldP spid="35" grpId="1"/>
      <p:bldP spid="35" grpId="2"/>
      <p:bldP spid="35" grpId="3"/>
      <p:bldP spid="35" grpId="4"/>
      <p:bldP spid="35" grpId="5"/>
      <p:bldP spid="36" grpId="0"/>
      <p:bldP spid="36" grpId="1"/>
      <p:bldP spid="3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flective Music - Ascension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9827" y="142113"/>
            <a:ext cx="609600" cy="609600"/>
          </a:xfrm>
          <a:prstGeom prst="rect">
            <a:avLst/>
          </a:prstGeom>
        </p:spPr>
      </p:pic>
      <p:sp>
        <p:nvSpPr>
          <p:cNvPr id="10" name="Rectangle 9"/>
          <p:cNvSpPr/>
          <p:nvPr/>
        </p:nvSpPr>
        <p:spPr>
          <a:xfrm>
            <a:off x="0" y="0"/>
            <a:ext cx="9144000" cy="5143500"/>
          </a:xfrm>
          <a:prstGeom prst="rect">
            <a:avLst/>
          </a:prstGeom>
          <a:gradFill flip="none" rotWithShape="1">
            <a:gsLst>
              <a:gs pos="0">
                <a:srgbClr val="FFFF00"/>
              </a:gs>
              <a:gs pos="50000">
                <a:srgbClr val="FFFF00"/>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17728"/>
            <a:ext cx="9144000" cy="769441"/>
          </a:xfrm>
          <a:prstGeom prst="rect">
            <a:avLst/>
          </a:prstGeom>
          <a:noFill/>
        </p:spPr>
        <p:txBody>
          <a:bodyPr wrap="square" rtlCol="0">
            <a:spAutoFit/>
          </a:bodyPr>
          <a:lstStyle/>
          <a:p>
            <a:pPr algn="ctr"/>
            <a:r>
              <a:rPr lang="en-GB" sz="4400" b="1" dirty="0"/>
              <a:t>Time for Reflection</a:t>
            </a: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t>
            </a:r>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Users\a.kennedy\Pictures\St Bernadettes\YEAR 3 &amp; 4\20150320_131317.jpg"/>
          <p:cNvPicPr/>
          <p:nvPr/>
        </p:nvPicPr>
        <p:blipFill rotWithShape="1">
          <a:blip r:embed="rId6" cstate="print">
            <a:extLst>
              <a:ext uri="{28A0092B-C50C-407E-A947-70E740481C1C}">
                <a14:useLocalDpi xmlns:a14="http://schemas.microsoft.com/office/drawing/2010/main" val="0"/>
              </a:ext>
            </a:extLst>
          </a:blip>
          <a:srcRect t="35465" r="11407" b="26329"/>
          <a:stretch/>
        </p:blipFill>
        <p:spPr bwMode="auto">
          <a:xfrm>
            <a:off x="1320157" y="837480"/>
            <a:ext cx="6501666" cy="3739019"/>
          </a:xfrm>
          <a:prstGeom prst="rect">
            <a:avLst/>
          </a:prstGeom>
          <a:noFill/>
          <a:ln>
            <a:noFill/>
          </a:ln>
          <a:extLst>
            <a:ext uri="{53640926-AAD7-44D8-BBD7-CCE9431645EC}">
              <a14:shadowObscured xmlns:a14="http://schemas.microsoft.com/office/drawing/2010/main"/>
            </a:ext>
          </a:extLst>
        </p:spPr>
      </p:pic>
      <p:sp>
        <p:nvSpPr>
          <p:cNvPr id="19"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Tool instructions stop"/>
          <p:cNvSpPr txBox="1"/>
          <p:nvPr/>
        </p:nvSpPr>
        <p:spPr>
          <a:xfrm>
            <a:off x="3398507" y="4909873"/>
            <a:ext cx="2499403"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stop reflective music</a:t>
            </a:r>
          </a:p>
        </p:txBody>
      </p:sp>
      <p:sp>
        <p:nvSpPr>
          <p:cNvPr id="21" name="TextBox: Tool instructions start"/>
          <p:cNvSpPr txBox="1"/>
          <p:nvPr/>
        </p:nvSpPr>
        <p:spPr>
          <a:xfrm>
            <a:off x="3398508" y="4909873"/>
            <a:ext cx="2492991"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play reflective music</a:t>
            </a:r>
          </a:p>
        </p:txBody>
      </p:sp>
      <p:pic>
        <p:nvPicPr>
          <p:cNvPr id="22" name="Feedbac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2928088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301601" fill="hold"/>
                                        <p:tgtEl>
                                          <p:spTgt spid="2"/>
                                        </p:tgtEl>
                                      </p:cBhvr>
                                    </p:cmd>
                                  </p:childTnLst>
                                </p:cTn>
                              </p:par>
                              <p:par>
                                <p:cTn id="18" presetID="1" presetClass="emph" presetSubtype="2" fill="hold" nodeType="withEffect">
                                  <p:stCondLst>
                                    <p:cond delay="0"/>
                                  </p:stCondLst>
                                  <p:childTnLst>
                                    <p:animClr clrSpc="rgb" dir="cw">
                                      <p:cBhvr>
                                        <p:cTn id="19" dur="1000" fill="hold"/>
                                        <p:tgtEl>
                                          <p:spTgt spid="19"/>
                                        </p:tgtEl>
                                        <p:attrNameLst>
                                          <p:attrName>fillcolor</p:attrName>
                                        </p:attrNameLst>
                                      </p:cBhvr>
                                      <p:to>
                                        <a:schemeClr val="accent2"/>
                                      </p:to>
                                    </p:animClr>
                                    <p:set>
                                      <p:cBhvr>
                                        <p:cTn id="20" dur="1000" fill="hold"/>
                                        <p:tgtEl>
                                          <p:spTgt spid="19"/>
                                        </p:tgtEl>
                                        <p:attrNameLst>
                                          <p:attrName>fill.type</p:attrName>
                                        </p:attrNameLst>
                                      </p:cBhvr>
                                      <p:to>
                                        <p:strVal val="solid"/>
                                      </p:to>
                                    </p:set>
                                    <p:set>
                                      <p:cBhvr>
                                        <p:cTn id="21" dur="1000" fill="hold"/>
                                        <p:tgtEl>
                                          <p:spTgt spid="19"/>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
                                        </p:tgtEl>
                                      </p:cBhvr>
                                    </p:cmd>
                                  </p:childTnLst>
                                </p:cTn>
                              </p:par>
                              <p:par>
                                <p:cTn id="26" presetID="10" presetClass="exit" presetSubtype="0" fill="hold" grpId="1"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 presetClass="emph" presetSubtype="2" fill="hold" nodeType="withEffect">
                                  <p:stCondLst>
                                    <p:cond delay="0"/>
                                  </p:stCondLst>
                                  <p:childTnLst>
                                    <p:animClr clrSpc="rgb" dir="cw">
                                      <p:cBhvr>
                                        <p:cTn id="33" dur="2000" fill="hold"/>
                                        <p:tgtEl>
                                          <p:spTgt spid="19"/>
                                        </p:tgtEl>
                                        <p:attrNameLst>
                                          <p:attrName>fillcolor</p:attrName>
                                        </p:attrNameLst>
                                      </p:cBhvr>
                                      <p:to>
                                        <a:schemeClr val="bg1"/>
                                      </p:to>
                                    </p:animClr>
                                    <p:set>
                                      <p:cBhvr>
                                        <p:cTn id="34" dur="2000" fill="hold"/>
                                        <p:tgtEl>
                                          <p:spTgt spid="19"/>
                                        </p:tgtEl>
                                        <p:attrNameLst>
                                          <p:attrName>fill.type</p:attrName>
                                        </p:attrNameLst>
                                      </p:cBhvr>
                                      <p:to>
                                        <p:strVal val="solid"/>
                                      </p:to>
                                    </p:set>
                                    <p:set>
                                      <p:cBhvr>
                                        <p:cTn id="35"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20" grpId="0"/>
      <p:bldP spid="20" grpId="1"/>
      <p:bldP spid="21" grpId="0"/>
      <p:bldP spid="21" grpId="1"/>
      <p:bldP spid="21"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13567</TotalTime>
  <Words>1059</Words>
  <Application>Microsoft Office PowerPoint</Application>
  <PresentationFormat>On-screen Show (16:9)</PresentationFormat>
  <Paragraphs>129</Paragraphs>
  <Slides>9</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458</cp:revision>
  <cp:lastPrinted>2016-02-02T20:22:43Z</cp:lastPrinted>
  <dcterms:created xsi:type="dcterms:W3CDTF">2015-10-21T21:04:26Z</dcterms:created>
  <dcterms:modified xsi:type="dcterms:W3CDTF">2017-05-04T09:12:29Z</dcterms:modified>
</cp:coreProperties>
</file>