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3" r:id="rId3"/>
    <p:sldId id="296" r:id="rId4"/>
    <p:sldId id="323" r:id="rId5"/>
    <p:sldId id="271" r:id="rId6"/>
    <p:sldId id="308" r:id="rId7"/>
    <p:sldId id="280" r:id="rId8"/>
    <p:sldId id="338" r:id="rId9"/>
    <p:sldId id="289" r:id="rId10"/>
    <p:sldId id="264" r:id="rId11"/>
    <p:sldId id="266" r:id="rId12"/>
    <p:sldId id="300" r:id="rId13"/>
  </p:sldIdLst>
  <p:sldSz cx="9144000" cy="5143500" type="screen16x9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01C"/>
    <a:srgbClr val="F2F2F2"/>
    <a:srgbClr val="AAB14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67556" autoAdjust="0"/>
  </p:normalViewPr>
  <p:slideViewPr>
    <p:cSldViewPr snapToGrid="0" snapToObjects="1">
      <p:cViewPr varScale="1">
        <p:scale>
          <a:sx n="103" d="100"/>
          <a:sy n="103" d="100"/>
        </p:scale>
        <p:origin x="209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5226"/>
    </p:cViewPr>
  </p:sorterViewPr>
  <p:notesViewPr>
    <p:cSldViewPr snapToGrid="0" snapToObjects="1">
      <p:cViewPr>
        <p:scale>
          <a:sx n="90" d="100"/>
          <a:sy n="90" d="100"/>
        </p:scale>
        <p:origin x="-3032" y="360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3E6F0A2-C84B-41DB-80A8-8F6966937198}" type="datetimeFigureOut">
              <a:rPr lang="en-GB" smtClean="0"/>
              <a:pPr/>
              <a:t>07/05/2017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569CACF5-E34C-42EA-8512-276692933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6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09504276-07BE-4A5D-950F-D17C3B3BA6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363681" y="4716662"/>
            <a:ext cx="6066629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XLp5QQ9h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1: The Ascension is Part of the Easter Season</a:t>
            </a:r>
          </a:p>
          <a:p>
            <a:endParaRPr lang="en-NZ" dirty="0"/>
          </a:p>
          <a:p>
            <a:r>
              <a:rPr lang="en-GB" dirty="0"/>
              <a:t>Use this slide as a focussing strategy to introduce the resource topic. Read the title together and invite children to share something they know about how the Feast of the Ascension is connected to Easter.</a:t>
            </a:r>
            <a:endParaRPr lang="en-NZ" dirty="0"/>
          </a:p>
          <a:p>
            <a:r>
              <a:rPr lang="en-GB" dirty="0"/>
              <a:t>Read the Ascension story during class prayer this week.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Slide</a:t>
            </a:r>
            <a:r>
              <a:rPr lang="en-GB" baseline="0" noProof="0" dirty="0" smtClean="0"/>
              <a:t> 8: Check Up</a:t>
            </a:r>
          </a:p>
          <a:p>
            <a:endParaRPr lang="en-GB" baseline="0" noProof="0" dirty="0" smtClean="0"/>
          </a:p>
          <a:p>
            <a:r>
              <a:rPr lang="en-GB" dirty="0"/>
              <a:t>This formative assessment strategy will help teachers to identify how well children have achieved the Learning Intentions of the resource.</a:t>
            </a:r>
            <a:endParaRPr lang="en-NZ" dirty="0"/>
          </a:p>
          <a:p>
            <a:r>
              <a:rPr lang="en-GB" dirty="0"/>
              <a:t>Teachers can choose how they use the slide in their range of assessment options.</a:t>
            </a:r>
            <a:endParaRPr lang="en-NZ" dirty="0"/>
          </a:p>
          <a:p>
            <a:r>
              <a:rPr lang="en-GB" dirty="0"/>
              <a:t>A worksheet of this slide is available for children in Years 5-8 to complete.</a:t>
            </a:r>
            <a:endParaRPr lang="en-NZ" dirty="0"/>
          </a:p>
          <a:p>
            <a:r>
              <a:rPr lang="en-NZ" dirty="0"/>
              <a:t>The last two items are feed forward for the teacher.</a:t>
            </a:r>
          </a:p>
          <a:p>
            <a:r>
              <a:rPr lang="en-NZ" dirty="0"/>
              <a:t>Recording the children’s responses to these items is recommended as it will enable teachers to adjust their learning strategies for future resources and target the areas that need further attention. </a:t>
            </a:r>
          </a:p>
          <a:p>
            <a:endParaRPr lang="en-NZ" dirty="0"/>
          </a:p>
          <a:p>
            <a:pPr lvl="0"/>
            <a:r>
              <a:rPr lang="en-NZ" dirty="0"/>
              <a:t>1) Ascension day is celebrated on the …</a:t>
            </a:r>
          </a:p>
          <a:p>
            <a:pPr lvl="0"/>
            <a:r>
              <a:rPr lang="en-NZ" dirty="0"/>
              <a:t>2) Make a comic strip to show the main events in the Ascension story. Share this with someone.</a:t>
            </a:r>
          </a:p>
          <a:p>
            <a:pPr lvl="0"/>
            <a:r>
              <a:rPr lang="en-NZ" dirty="0"/>
              <a:t>3) Name 3 ways can we see Jesus present on earth and in our lives now.</a:t>
            </a:r>
          </a:p>
          <a:p>
            <a:pPr lvl="0"/>
            <a:r>
              <a:rPr lang="en-NZ" dirty="0"/>
              <a:t>4) What happened in the Ascension story that leads us to think heaven is in the sky?</a:t>
            </a:r>
          </a:p>
          <a:p>
            <a:pPr lvl="0"/>
            <a:r>
              <a:rPr lang="en-NZ" dirty="0"/>
              <a:t>5) Which activity do you think helped you to learn best in this resource?</a:t>
            </a:r>
          </a:p>
          <a:p>
            <a:pPr lvl="0"/>
            <a:r>
              <a:rPr lang="en-NZ" dirty="0"/>
              <a:t>6) Questions I would like to ask about the topics in this resource are …</a:t>
            </a:r>
          </a:p>
          <a:p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9: Time for Reflection</a:t>
            </a:r>
          </a:p>
          <a:p>
            <a:endParaRPr lang="en-US" baseline="0" dirty="0" smtClean="0"/>
          </a:p>
          <a:p>
            <a:pPr defTabSz="914583">
              <a:defRPr/>
            </a:pPr>
            <a:r>
              <a:rPr lang="en-GB" dirty="0"/>
              <a:t>The MP3 is played to help create a reflective atmosphere and bring the young people to stillness and silence as the teacher invites them to </a:t>
            </a:r>
            <a:r>
              <a:rPr lang="en-GB" i="1" dirty="0"/>
              <a:t>recall the ways they make Jesus present in their home and classroom and to let clouds be a reminder for them that the presence of Jesus is everywhere but especially in people who follow him.</a:t>
            </a:r>
            <a:r>
              <a:rPr lang="en-NZ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Slide</a:t>
            </a:r>
            <a:r>
              <a:rPr lang="en-GB" baseline="0" noProof="0" dirty="0" smtClean="0"/>
              <a:t> 7: WORKSHEET - </a:t>
            </a:r>
            <a:r>
              <a:rPr lang="en-NZ" dirty="0"/>
              <a:t>In the Bible Clouds were a Sign for God</a:t>
            </a:r>
          </a:p>
          <a:p>
            <a:endParaRPr lang="en-US" dirty="0" smtClean="0"/>
          </a:p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>
              <a:defRPr/>
            </a:pPr>
            <a:r>
              <a:rPr lang="en-NZ" dirty="0"/>
              <a:t>Slide 2: Learning Intentions</a:t>
            </a:r>
          </a:p>
          <a:p>
            <a:endParaRPr lang="en-US" dirty="0" smtClean="0"/>
          </a:p>
          <a:p>
            <a:pPr defTabSz="914583">
              <a:defRPr/>
            </a:pPr>
            <a:r>
              <a:rPr lang="en-GB" dirty="0"/>
              <a:t>Read through the Learning Intentions with the class and identify some ideas/questions that might be explored in the resource.</a:t>
            </a:r>
          </a:p>
          <a:p>
            <a:pPr defTabSz="914583">
              <a:defRPr/>
            </a:pPr>
            <a:endParaRPr lang="en-GB" dirty="0"/>
          </a:p>
          <a:p>
            <a:pPr lvl="0"/>
            <a:r>
              <a:rPr lang="en-NZ" dirty="0"/>
              <a:t>1) retell the story of the Ascension </a:t>
            </a:r>
          </a:p>
          <a:p>
            <a:pPr lvl="0"/>
            <a:r>
              <a:rPr lang="en-NZ" dirty="0"/>
              <a:t>2) recognise that the Church celebrates the Ascension on the 7</a:t>
            </a:r>
            <a:r>
              <a:rPr lang="en-NZ" baseline="30000" dirty="0"/>
              <a:t>th</a:t>
            </a:r>
            <a:r>
              <a:rPr lang="en-NZ" dirty="0"/>
              <a:t> Sunday of Easter</a:t>
            </a:r>
          </a:p>
          <a:p>
            <a:pPr lvl="0"/>
            <a:r>
              <a:rPr lang="en-NZ" dirty="0"/>
              <a:t>3) recall that, when  Jesus returns to God, his Spirit or presence is everywhere.</a:t>
            </a:r>
          </a:p>
          <a:p>
            <a:pPr defTabSz="914583"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3: The story of the Ascension</a:t>
            </a:r>
          </a:p>
          <a:p>
            <a:endParaRPr lang="en-GB" noProof="0" dirty="0" smtClean="0"/>
          </a:p>
          <a:p>
            <a:r>
              <a:rPr lang="en-GB" dirty="0"/>
              <a:t>Revise with children that Ascension Day is another important feast in the Liturgical Year.                 </a:t>
            </a:r>
            <a:endParaRPr lang="en-NZ" dirty="0"/>
          </a:p>
          <a:p>
            <a:r>
              <a:rPr lang="en-GB" dirty="0"/>
              <a:t>Note where it comes and highlight it on the class Liturgical Calendar and what season it comes at the end of. </a:t>
            </a:r>
            <a:endParaRPr lang="en-NZ" dirty="0"/>
          </a:p>
          <a:p>
            <a:r>
              <a:rPr lang="en-GB" dirty="0"/>
              <a:t>Watch the clip </a:t>
            </a:r>
            <a:r>
              <a:rPr lang="en-GB" b="1" u="sng" dirty="0">
                <a:hlinkClick r:id="rId3"/>
              </a:rPr>
              <a:t>https://www.youtube.com/watch?v=vPXLp5QQ9hY</a:t>
            </a:r>
            <a:endParaRPr lang="en-NZ" dirty="0"/>
          </a:p>
          <a:p>
            <a:r>
              <a:rPr lang="en-GB" b="1" dirty="0"/>
              <a:t>The Talking Murals – The Ascension of Jesus 4:44 minutes</a:t>
            </a:r>
            <a:r>
              <a:rPr lang="en-NZ" dirty="0" smtClean="0">
                <a:effectLst/>
              </a:rPr>
              <a:t> </a:t>
            </a: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3: The story of the Ascension</a:t>
            </a:r>
          </a:p>
          <a:p>
            <a:endParaRPr lang="en-GB" noProof="0" dirty="0" smtClean="0"/>
          </a:p>
          <a:p>
            <a:r>
              <a:rPr lang="en-GB" dirty="0"/>
              <a:t>Children read each statement and suggest one that will complete the sentence.     Use floater to check.</a:t>
            </a:r>
            <a:endParaRPr lang="en-NZ" dirty="0"/>
          </a:p>
          <a:p>
            <a:r>
              <a:rPr lang="en-GB" b="1" dirty="0"/>
              <a:t> </a:t>
            </a:r>
            <a:endParaRPr lang="en-NZ" dirty="0"/>
          </a:p>
          <a:p>
            <a:r>
              <a:rPr lang="en-GB" dirty="0"/>
              <a:t>Answers: Answers 1) B, 2) D, 3) A, 4) C, 5) E</a:t>
            </a: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6644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4: Ascension Day in the Liturgical Year</a:t>
            </a:r>
          </a:p>
          <a:p>
            <a:endParaRPr lang="en-NZ" dirty="0"/>
          </a:p>
          <a:p>
            <a:r>
              <a:rPr lang="en-GB" dirty="0"/>
              <a:t>Use the talking points on the slide to extend children’s understanding of the Ascension within the Liturgical Year.</a:t>
            </a:r>
            <a:endParaRPr lang="en-NZ" dirty="0"/>
          </a:p>
          <a:p>
            <a:r>
              <a:rPr lang="en-GB" dirty="0"/>
              <a:t>Ask children to name the feast that comes soon after the feast of the Ascension.  (The Feast of Pentecost). Find out what date it is.</a:t>
            </a:r>
            <a:r>
              <a:rPr lang="en-NZ" dirty="0" smtClean="0">
                <a:effectLst/>
              </a:rPr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5: Why did Jesus go back to heaven?</a:t>
            </a:r>
          </a:p>
          <a:p>
            <a:endParaRPr lang="en-GB" noProof="0" dirty="0" smtClean="0"/>
          </a:p>
          <a:p>
            <a:r>
              <a:rPr lang="en-GB" dirty="0"/>
              <a:t>Use flip cards to generate discussion about why Jesus went back to heaven.</a:t>
            </a:r>
            <a:r>
              <a:rPr lang="en-NZ" dirty="0" smtClean="0">
                <a:effectLst/>
              </a:rPr>
              <a:t> </a:t>
            </a: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6: Where do we see the Spirit of Jesus in our lives here on earth now?</a:t>
            </a:r>
          </a:p>
          <a:p>
            <a:endParaRPr lang="en-NZ" dirty="0"/>
          </a:p>
          <a:p>
            <a:r>
              <a:rPr lang="en-GB" dirty="0"/>
              <a:t>Adapt Teaching and Learning Experiences 5&amp;6</a:t>
            </a:r>
            <a:endParaRPr lang="en-NZ" dirty="0"/>
          </a:p>
          <a:p>
            <a:r>
              <a:rPr lang="en-GB" dirty="0"/>
              <a:t>Children read revealed text and share some examples from their own experiences</a:t>
            </a:r>
            <a:r>
              <a:rPr lang="en-NZ" dirty="0" smtClean="0">
                <a:effectLst/>
              </a:rPr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6: Where do we see the Spirit of Jesus in our lives here on earth now?</a:t>
            </a:r>
          </a:p>
          <a:p>
            <a:endParaRPr lang="en-NZ" dirty="0"/>
          </a:p>
          <a:p>
            <a:r>
              <a:rPr lang="en-GB" dirty="0"/>
              <a:t>Adapt Teaching and Learning Experiences 5&amp;6</a:t>
            </a:r>
            <a:endParaRPr lang="en-NZ" dirty="0"/>
          </a:p>
          <a:p>
            <a:r>
              <a:rPr lang="en-GB" dirty="0"/>
              <a:t>Children read revealed text and share some examples from their own experiences</a:t>
            </a:r>
            <a:r>
              <a:rPr lang="en-NZ" dirty="0" smtClean="0">
                <a:effectLst/>
              </a:rPr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854C1-D8DB-439C-8B37-6CAF82AB5E2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342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Slide 7: In the Bible Clouds were a Sign for God</a:t>
            </a:r>
          </a:p>
          <a:p>
            <a:endParaRPr lang="en-US" dirty="0" smtClean="0"/>
          </a:p>
          <a:p>
            <a:r>
              <a:rPr lang="en-GB" dirty="0"/>
              <a:t>Find each word in the sentence on the matrix and highlight it in the sentence </a:t>
            </a:r>
            <a:r>
              <a:rPr lang="en-GB" b="1" dirty="0"/>
              <a:t>and</a:t>
            </a:r>
            <a:r>
              <a:rPr lang="en-GB" dirty="0"/>
              <a:t> in: </a:t>
            </a:r>
            <a:endParaRPr lang="en-NZ" dirty="0"/>
          </a:p>
          <a:p>
            <a:r>
              <a:rPr lang="en-GB" dirty="0"/>
              <a:t>Clouds are signs of God so in the Ascension story a cloud took Jesus out of sight into heaven and that leads us to think heaven is in the sky.</a:t>
            </a:r>
            <a:endParaRPr lang="en-NZ" dirty="0"/>
          </a:p>
          <a:p>
            <a:r>
              <a:rPr lang="en-GB" dirty="0"/>
              <a:t>Children share their Word Find with another class and explain what the sentence means. Children share their Word Find and add it to their RE Learning Journals.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D677-DEC0-4940-8013-C9F6E12CF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4924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298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3339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D835AF5-F9AC-4673-A623-693111D213C3}" type="datetimeFigureOut">
              <a:rPr lang="en-GB" smtClean="0"/>
              <a:pPr/>
              <a:t>07/05/2017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BECE7DE-0CB7-4179-B5BD-932890AE2D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1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nyurl.com/NCRSfeedback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5" Type="http://schemas.openxmlformats.org/officeDocument/2006/relationships/image" Target="../media/image1.jp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vPXLp5QQ9h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"/>
          <p:cNvSpPr txBox="1"/>
          <p:nvPr/>
        </p:nvSpPr>
        <p:spPr>
          <a:xfrm>
            <a:off x="0" y="11117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spc="300" dirty="0">
                <a:latin typeface="Aktiv Grotesk Light"/>
                <a:cs typeface="Aktiv Grotesk Light"/>
              </a:rPr>
              <a:t>The Ascension is Part of the </a:t>
            </a:r>
            <a:endParaRPr lang="en-NZ" sz="3600" spc="300" dirty="0" smtClean="0">
              <a:latin typeface="Aktiv Grotesk Light"/>
              <a:cs typeface="Aktiv Grotesk Light"/>
            </a:endParaRPr>
          </a:p>
          <a:p>
            <a:pPr algn="ctr"/>
            <a:r>
              <a:rPr lang="en-NZ" sz="3600" spc="300" dirty="0" smtClean="0">
                <a:latin typeface="Aktiv Grotesk Light"/>
                <a:cs typeface="Aktiv Grotesk Light"/>
              </a:rPr>
              <a:t>Easter </a:t>
            </a:r>
            <a:r>
              <a:rPr lang="en-NZ" sz="3600" spc="300" dirty="0">
                <a:latin typeface="Aktiv Grotesk Light"/>
                <a:cs typeface="Aktiv Grotesk Light"/>
              </a:rPr>
              <a:t>Season </a:t>
            </a:r>
            <a:endParaRPr lang="en-GB" sz="3600" b="1" spc="300" dirty="0">
              <a:solidFill>
                <a:srgbClr val="00B050"/>
              </a:solidFill>
              <a:latin typeface="Aktiv Grotesk Light"/>
              <a:cs typeface="Aktiv Grotesk Light"/>
            </a:endParaRPr>
          </a:p>
        </p:txBody>
      </p:sp>
      <p:sp>
        <p:nvSpPr>
          <p:cNvPr id="7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S-01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xagon 2"/>
          <p:cNvSpPr/>
          <p:nvPr/>
        </p:nvSpPr>
        <p:spPr>
          <a:xfrm>
            <a:off x="3379533" y="1797804"/>
            <a:ext cx="2007908" cy="1805255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790079" y="2703859"/>
            <a:ext cx="2007908" cy="1805255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200625" y="1801231"/>
            <a:ext cx="2007908" cy="1805255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4968987" y="2700431"/>
            <a:ext cx="2007908" cy="1805255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555476" y="1788715"/>
            <a:ext cx="2007908" cy="1805255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: Line 6"/>
          <p:cNvSpPr txBox="1"/>
          <p:nvPr/>
        </p:nvSpPr>
        <p:spPr>
          <a:xfrm>
            <a:off x="899999" y="4090993"/>
            <a:ext cx="74192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1600" spc="300" dirty="0">
                <a:latin typeface="Arial Narrow"/>
                <a:cs typeface="Arial Narrow"/>
              </a:rPr>
              <a:t>Questions I would like to ask about the topics in this resource are …</a:t>
            </a:r>
          </a:p>
        </p:txBody>
      </p:sp>
      <p:sp>
        <p:nvSpPr>
          <p:cNvPr id="35" name="Textbox: Line 5"/>
          <p:cNvSpPr txBox="1"/>
          <p:nvPr/>
        </p:nvSpPr>
        <p:spPr>
          <a:xfrm>
            <a:off x="899997" y="3539976"/>
            <a:ext cx="74164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1600" spc="300" dirty="0">
                <a:latin typeface="Arial Narrow"/>
                <a:cs typeface="Arial Narrow"/>
              </a:rPr>
              <a:t>Which activity do you think helped you to learn best in this resource?</a:t>
            </a:r>
          </a:p>
        </p:txBody>
      </p:sp>
      <p:sp>
        <p:nvSpPr>
          <p:cNvPr id="18" name="Textbox: Line 4"/>
          <p:cNvSpPr txBox="1"/>
          <p:nvPr/>
        </p:nvSpPr>
        <p:spPr>
          <a:xfrm>
            <a:off x="909160" y="2961147"/>
            <a:ext cx="7864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1600" spc="300" dirty="0">
                <a:latin typeface="Arial Narrow"/>
                <a:cs typeface="Arial Narrow"/>
              </a:rPr>
              <a:t>What happened in the Ascension story that leads us to think heaven is in the sky?</a:t>
            </a:r>
          </a:p>
        </p:txBody>
      </p:sp>
      <p:sp>
        <p:nvSpPr>
          <p:cNvPr id="19" name="Textbox: Line 3"/>
          <p:cNvSpPr txBox="1"/>
          <p:nvPr/>
        </p:nvSpPr>
        <p:spPr>
          <a:xfrm>
            <a:off x="909158" y="2539908"/>
            <a:ext cx="809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1600" spc="300" dirty="0">
                <a:latin typeface="Arial Narrow"/>
                <a:cs typeface="Arial Narrow"/>
              </a:rPr>
              <a:t>Name 3 ways </a:t>
            </a:r>
            <a:r>
              <a:rPr lang="en-NZ" sz="1600" spc="300" dirty="0" smtClean="0">
                <a:latin typeface="Arial Narrow"/>
                <a:cs typeface="Arial Narrow"/>
              </a:rPr>
              <a:t>we can see </a:t>
            </a:r>
            <a:r>
              <a:rPr lang="en-NZ" sz="1600" spc="300" dirty="0">
                <a:latin typeface="Arial Narrow"/>
                <a:cs typeface="Arial Narrow"/>
              </a:rPr>
              <a:t>Jesus present on earth and in our lives now.</a:t>
            </a:r>
          </a:p>
        </p:txBody>
      </p:sp>
      <p:sp>
        <p:nvSpPr>
          <p:cNvPr id="20" name="Textbox: Line 2"/>
          <p:cNvSpPr txBox="1"/>
          <p:nvPr/>
        </p:nvSpPr>
        <p:spPr>
          <a:xfrm>
            <a:off x="909161" y="1886919"/>
            <a:ext cx="7623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1600" spc="300" dirty="0">
                <a:latin typeface="Arial Narrow"/>
                <a:cs typeface="Arial Narrow"/>
              </a:rPr>
              <a:t>Make a comic strip to show the main events in the Ascension story. Share this with someone.</a:t>
            </a:r>
          </a:p>
        </p:txBody>
      </p:sp>
      <p:sp>
        <p:nvSpPr>
          <p:cNvPr id="21" name="Textbox: Line 1"/>
          <p:cNvSpPr txBox="1"/>
          <p:nvPr/>
        </p:nvSpPr>
        <p:spPr>
          <a:xfrm>
            <a:off x="909161" y="1419330"/>
            <a:ext cx="7419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1600" spc="300" dirty="0">
                <a:latin typeface="Arial Narrow"/>
                <a:cs typeface="Arial Narrow"/>
              </a:rPr>
              <a:t>Ascension day is celebrated on the …</a:t>
            </a:r>
          </a:p>
        </p:txBody>
      </p:sp>
      <p:sp>
        <p:nvSpPr>
          <p:cNvPr id="38" name="Shape: Number 6"/>
          <p:cNvSpPr txBox="1"/>
          <p:nvPr/>
        </p:nvSpPr>
        <p:spPr>
          <a:xfrm>
            <a:off x="466957" y="4192992"/>
            <a:ext cx="47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>
                <a:latin typeface="Arial Narrow"/>
                <a:ea typeface="Segoe UI" pitchFamily="34" charset="0"/>
                <a:cs typeface="Arial Narrow"/>
              </a:rPr>
              <a:t>6</a:t>
            </a:r>
            <a:r>
              <a:rPr lang="en-GB" sz="1600" spc="300" dirty="0" smtClean="0">
                <a:latin typeface="Arial Narrow"/>
                <a:ea typeface="Segoe UI" pitchFamily="34" charset="0"/>
                <a:cs typeface="Arial Narrow"/>
              </a:rPr>
              <a:t>)</a:t>
            </a:r>
            <a:endParaRPr lang="en-GB" sz="16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39" name="Shape: Number 5"/>
          <p:cNvSpPr txBox="1"/>
          <p:nvPr/>
        </p:nvSpPr>
        <p:spPr>
          <a:xfrm>
            <a:off x="466957" y="3627521"/>
            <a:ext cx="45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>
                <a:latin typeface="Arial Narrow"/>
                <a:ea typeface="Segoe UI" pitchFamily="34" charset="0"/>
                <a:cs typeface="Arial Narrow"/>
              </a:rPr>
              <a:t>5</a:t>
            </a:r>
            <a:r>
              <a:rPr lang="en-GB" sz="1600" spc="300" dirty="0" smtClean="0">
                <a:latin typeface="Arial Narrow"/>
                <a:ea typeface="Segoe UI" pitchFamily="34" charset="0"/>
                <a:cs typeface="Arial Narrow"/>
              </a:rPr>
              <a:t>)</a:t>
            </a:r>
            <a:endParaRPr lang="en-GB" sz="16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26" name="Shape: Number 4"/>
          <p:cNvSpPr txBox="1"/>
          <p:nvPr/>
        </p:nvSpPr>
        <p:spPr>
          <a:xfrm>
            <a:off x="479036" y="3065904"/>
            <a:ext cx="460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 smtClean="0">
                <a:latin typeface="Arial Narrow"/>
                <a:ea typeface="Segoe UI" pitchFamily="34" charset="0"/>
                <a:cs typeface="Arial Narrow"/>
              </a:rPr>
              <a:t>4)</a:t>
            </a:r>
            <a:endParaRPr lang="en-GB" sz="16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27" name="Shape: Number 3"/>
          <p:cNvSpPr txBox="1"/>
          <p:nvPr/>
        </p:nvSpPr>
        <p:spPr>
          <a:xfrm>
            <a:off x="488197" y="2558448"/>
            <a:ext cx="460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 smtClean="0">
                <a:latin typeface="Arial Narrow"/>
                <a:ea typeface="Segoe UI" pitchFamily="34" charset="0"/>
                <a:cs typeface="Arial Narrow"/>
              </a:rPr>
              <a:t>3)</a:t>
            </a:r>
            <a:endParaRPr lang="en-GB" sz="16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28" name="Shape: Number 2"/>
          <p:cNvSpPr txBox="1"/>
          <p:nvPr/>
        </p:nvSpPr>
        <p:spPr>
          <a:xfrm>
            <a:off x="488197" y="1944956"/>
            <a:ext cx="460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 smtClean="0">
                <a:latin typeface="Arial Narrow"/>
                <a:ea typeface="Segoe UI" pitchFamily="34" charset="0"/>
                <a:cs typeface="Arial Narrow"/>
              </a:rPr>
              <a:t>2)</a:t>
            </a:r>
            <a:endParaRPr lang="en-GB" sz="16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29" name="Shape: Number 1"/>
          <p:cNvSpPr txBox="1"/>
          <p:nvPr/>
        </p:nvSpPr>
        <p:spPr>
          <a:xfrm>
            <a:off x="488197" y="1419330"/>
            <a:ext cx="460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 dirty="0" smtClean="0">
                <a:latin typeface="Arial Narrow"/>
                <a:ea typeface="Segoe UI" pitchFamily="34" charset="0"/>
                <a:cs typeface="Arial Narrow"/>
              </a:rPr>
              <a:t>1)</a:t>
            </a:r>
            <a:endParaRPr lang="en-GB" sz="16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6" name="Title"/>
          <p:cNvSpPr txBox="1"/>
          <p:nvPr/>
        </p:nvSpPr>
        <p:spPr>
          <a:xfrm>
            <a:off x="0" y="968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pc="300" dirty="0" smtClean="0">
                <a:latin typeface="Aktiv Grotesk Light"/>
                <a:cs typeface="Aktiv Grotesk Light"/>
              </a:rPr>
              <a:t>Check Up</a:t>
            </a:r>
            <a:endParaRPr lang="en-GB" sz="3600" spc="300" dirty="0">
              <a:latin typeface="Aktiv Grotesk Light"/>
              <a:cs typeface="Aktiv Grotesk Light"/>
            </a:endParaRPr>
          </a:p>
        </p:txBody>
      </p:sp>
      <p:sp>
        <p:nvSpPr>
          <p:cNvPr id="30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S-08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: Tool instructions"/>
          <p:cNvSpPr txBox="1"/>
          <p:nvPr/>
        </p:nvSpPr>
        <p:spPr>
          <a:xfrm>
            <a:off x="3492220" y="4839066"/>
            <a:ext cx="2159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each white box to reveal the text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96029" y="162086"/>
            <a:ext cx="1639952" cy="174337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355" y="1400789"/>
            <a:ext cx="5661104" cy="46758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2"/>
          <p:cNvSpPr/>
          <p:nvPr/>
        </p:nvSpPr>
        <p:spPr>
          <a:xfrm>
            <a:off x="939355" y="1954225"/>
            <a:ext cx="7834358" cy="51746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3"/>
          <p:cNvSpPr/>
          <p:nvPr/>
        </p:nvSpPr>
        <p:spPr>
          <a:xfrm>
            <a:off x="948516" y="2565281"/>
            <a:ext cx="7834358" cy="39876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"/>
          <p:cNvSpPr/>
          <p:nvPr/>
        </p:nvSpPr>
        <p:spPr>
          <a:xfrm>
            <a:off x="948516" y="3034988"/>
            <a:ext cx="7834358" cy="4957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5"/>
          <p:cNvSpPr/>
          <p:nvPr/>
        </p:nvSpPr>
        <p:spPr>
          <a:xfrm>
            <a:off x="948516" y="3619764"/>
            <a:ext cx="7834358" cy="4957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948516" y="4193552"/>
            <a:ext cx="7834358" cy="40419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5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638765" y="1933345"/>
            <a:ext cx="1540699" cy="1280491"/>
          </a:xfrm>
          <a:prstGeom prst="cloud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538266" y="2421191"/>
            <a:ext cx="1540699" cy="1280491"/>
          </a:xfrm>
          <a:prstGeom prst="cloud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988546" y="2770690"/>
            <a:ext cx="2037199" cy="1857377"/>
          </a:xfrm>
          <a:prstGeom prst="cloud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645922" y="2222129"/>
            <a:ext cx="1840538" cy="1609511"/>
          </a:xfrm>
          <a:prstGeom prst="cloud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294108" y="852214"/>
            <a:ext cx="2037199" cy="1857377"/>
          </a:xfrm>
          <a:prstGeom prst="cloud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800613" y="1988089"/>
            <a:ext cx="1540699" cy="1280491"/>
          </a:xfrm>
          <a:prstGeom prst="cloud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"/>
          <p:cNvSpPr txBox="1"/>
          <p:nvPr/>
        </p:nvSpPr>
        <p:spPr>
          <a:xfrm>
            <a:off x="0" y="968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pc="300" dirty="0" smtClean="0">
                <a:solidFill>
                  <a:srgbClr val="000000"/>
                </a:solidFill>
                <a:latin typeface="Aktiv Grotesk Light"/>
                <a:cs typeface="Aktiv Grotesk Light"/>
              </a:rPr>
              <a:t>Time for Reflection</a:t>
            </a:r>
            <a:endParaRPr lang="en-GB" sz="3600" spc="300" dirty="0">
              <a:solidFill>
                <a:srgbClr val="00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7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S-09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: Tool instructions" hidden="1"/>
          <p:cNvSpPr txBox="1"/>
          <p:nvPr/>
        </p:nvSpPr>
        <p:spPr>
          <a:xfrm>
            <a:off x="3291947" y="4841938"/>
            <a:ext cx="2560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cs typeface="Aktiv Grotesk Light"/>
              </a:rPr>
              <a:t>Click the audio button to play reflective music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66191" y="1121885"/>
            <a:ext cx="3786483" cy="30129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ction Button: Audio">
            <a:hlinkClick r:id="" action="ppaction://noaction" highlightClick="1"/>
          </p:cNvPr>
          <p:cNvSpPr/>
          <p:nvPr/>
        </p:nvSpPr>
        <p:spPr>
          <a:xfrm>
            <a:off x="7092000" y="4680000"/>
            <a:ext cx="360000" cy="360000"/>
          </a:xfrm>
          <a:prstGeom prst="actionButtonSoun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: Tool instructions stop"/>
          <p:cNvSpPr txBox="1"/>
          <p:nvPr/>
        </p:nvSpPr>
        <p:spPr>
          <a:xfrm>
            <a:off x="2494414" y="4781537"/>
            <a:ext cx="43075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>
                <a:latin typeface="Aktiv Grotesk Light"/>
                <a:cs typeface="Aktiv Grotesk Light"/>
              </a:rPr>
              <a:t>Click the audio button to stop reflective music</a:t>
            </a:r>
          </a:p>
        </p:txBody>
      </p:sp>
      <p:sp>
        <p:nvSpPr>
          <p:cNvPr id="28" name="TextBox: Tool instructions start"/>
          <p:cNvSpPr txBox="1"/>
          <p:nvPr/>
        </p:nvSpPr>
        <p:spPr>
          <a:xfrm>
            <a:off x="2494415" y="4781537"/>
            <a:ext cx="43011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>
                <a:latin typeface="Aktiv Grotesk Light"/>
                <a:cs typeface="Aktiv Grotesk Light"/>
              </a:rPr>
              <a:t>Click the audio button to play reflective music</a:t>
            </a:r>
          </a:p>
        </p:txBody>
      </p:sp>
      <p:pic>
        <p:nvPicPr>
          <p:cNvPr id="29" name="Feedback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" y="4204917"/>
            <a:ext cx="1170335" cy="835083"/>
          </a:xfrm>
          <a:prstGeom prst="rect">
            <a:avLst/>
          </a:prstGeom>
        </p:spPr>
      </p:pic>
      <p:pic>
        <p:nvPicPr>
          <p:cNvPr id="3" name="Reflective Music (3.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6450" y="115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/>
      <p:bldP spid="27" grpId="1"/>
      <p:bldP spid="28" grpId="0"/>
      <p:bldP spid="28" grpId="1"/>
      <p:bldP spid="2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MOVE THIS OBJECT"/>
          <p:cNvSpPr txBox="1"/>
          <p:nvPr/>
        </p:nvSpPr>
        <p:spPr>
          <a:xfrm>
            <a:off x="0" y="77762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spc="300" dirty="0">
                <a:latin typeface="Aktiv Grotesk Light"/>
                <a:cs typeface="Aktiv Grotesk Light"/>
              </a:rPr>
              <a:t>In the </a:t>
            </a:r>
            <a:r>
              <a:rPr lang="en-NZ" sz="3200" spc="300" dirty="0" smtClean="0">
                <a:latin typeface="Aktiv Grotesk Light"/>
                <a:cs typeface="Aktiv Grotesk Light"/>
              </a:rPr>
              <a:t>Bible, </a:t>
            </a:r>
            <a:r>
              <a:rPr lang="en-NZ" sz="3200" spc="300" dirty="0">
                <a:latin typeface="Aktiv Grotesk Light"/>
                <a:cs typeface="Aktiv Grotesk Light"/>
              </a:rPr>
              <a:t>Clouds were a Sign for God </a:t>
            </a:r>
            <a:endParaRPr lang="en-GB" sz="32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7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R-01</a:t>
            </a: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S-07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ction Button: Up">
            <a:hlinkClick r:id="rId3" action="ppaction://hlinksldjump" highlightClick="1"/>
          </p:cNvPr>
          <p:cNvSpPr/>
          <p:nvPr/>
        </p:nvSpPr>
        <p:spPr>
          <a:xfrm rot="16200000">
            <a:off x="8100000" y="4680000"/>
            <a:ext cx="360000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: Tool instructions"/>
          <p:cNvSpPr txBox="1"/>
          <p:nvPr/>
        </p:nvSpPr>
        <p:spPr>
          <a:xfrm>
            <a:off x="3444139" y="4912668"/>
            <a:ext cx="2255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the up arrow to return to the lesson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  <p:sp>
        <p:nvSpPr>
          <p:cNvPr id="8" name="TextBox: Worksheet Indication"/>
          <p:cNvSpPr txBox="1"/>
          <p:nvPr/>
        </p:nvSpPr>
        <p:spPr>
          <a:xfrm>
            <a:off x="0" y="4783500"/>
            <a:ext cx="1260000" cy="36000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Worksheet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31775"/>
              </p:ext>
            </p:extLst>
          </p:nvPr>
        </p:nvGraphicFramePr>
        <p:xfrm>
          <a:off x="335649" y="675176"/>
          <a:ext cx="440148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K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Y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K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F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C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K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L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R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R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B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R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V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Y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C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G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J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V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F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G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G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L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F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G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C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L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C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833810" y="834893"/>
            <a:ext cx="40360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spc="300" dirty="0">
                <a:latin typeface="Arial Narrow"/>
                <a:cs typeface="Arial Narrow"/>
              </a:rPr>
              <a:t>Find each word </a:t>
            </a:r>
            <a:r>
              <a:rPr lang="en-NZ" sz="1600" spc="300" dirty="0" smtClean="0">
                <a:latin typeface="Arial Narrow"/>
                <a:cs typeface="Arial Narrow"/>
              </a:rPr>
              <a:t>from the </a:t>
            </a:r>
            <a:r>
              <a:rPr lang="en-NZ" sz="1600" spc="300" dirty="0">
                <a:latin typeface="Arial Narrow"/>
                <a:cs typeface="Arial Narrow"/>
              </a:rPr>
              <a:t>sentence </a:t>
            </a:r>
            <a:r>
              <a:rPr lang="en-NZ" sz="1600" spc="300" dirty="0" smtClean="0">
                <a:latin typeface="Arial Narrow"/>
                <a:cs typeface="Arial Narrow"/>
              </a:rPr>
              <a:t>in </a:t>
            </a:r>
            <a:r>
              <a:rPr lang="en-NZ" sz="1600" spc="300" dirty="0">
                <a:latin typeface="Arial Narrow"/>
                <a:cs typeface="Arial Narrow"/>
              </a:rPr>
              <a:t>the </a:t>
            </a:r>
            <a:r>
              <a:rPr lang="en-NZ" sz="1600" spc="300" dirty="0" smtClean="0">
                <a:latin typeface="Arial Narrow"/>
                <a:cs typeface="Arial Narrow"/>
              </a:rPr>
              <a:t>Word Find.</a:t>
            </a:r>
            <a:endParaRPr lang="en-NZ" sz="1600" spc="300" dirty="0"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3810" y="1647154"/>
            <a:ext cx="4036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spc="300" dirty="0">
                <a:latin typeface="Arial Narrow"/>
                <a:cs typeface="Arial Narrow"/>
              </a:rPr>
              <a:t>Clouds are signs for God so in the Ascension story a cloud took Jesus out of sight into heaven </a:t>
            </a:r>
            <a:r>
              <a:rPr lang="en-NZ" sz="1600" spc="300" dirty="0" smtClean="0">
                <a:latin typeface="Arial Narrow"/>
                <a:cs typeface="Arial Narrow"/>
              </a:rPr>
              <a:t>and that </a:t>
            </a:r>
            <a:r>
              <a:rPr lang="en-NZ" sz="1600" spc="300" dirty="0">
                <a:latin typeface="Arial Narrow"/>
                <a:cs typeface="Arial Narrow"/>
              </a:rPr>
              <a:t>leads us to think </a:t>
            </a:r>
            <a:endParaRPr lang="en-NZ" sz="1600" spc="300" dirty="0" smtClean="0">
              <a:latin typeface="Arial Narrow"/>
              <a:cs typeface="Arial Narrow"/>
            </a:endParaRPr>
          </a:p>
          <a:p>
            <a:pPr algn="ctr"/>
            <a:r>
              <a:rPr lang="en-NZ" sz="1600" spc="300" dirty="0" smtClean="0">
                <a:latin typeface="Arial Narrow"/>
                <a:cs typeface="Arial Narrow"/>
              </a:rPr>
              <a:t>heaven </a:t>
            </a:r>
            <a:r>
              <a:rPr lang="en-NZ" sz="1600" spc="300" dirty="0">
                <a:latin typeface="Arial Narrow"/>
                <a:cs typeface="Arial Narrow"/>
              </a:rPr>
              <a:t>is in the sky.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958262" y="1538763"/>
            <a:ext cx="3911573" cy="9269"/>
          </a:xfrm>
          <a:prstGeom prst="line">
            <a:avLst/>
          </a:prstGeom>
          <a:ln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82957" y="2970593"/>
            <a:ext cx="3911573" cy="9269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7112576" y="3020441"/>
            <a:ext cx="1755571" cy="1600608"/>
          </a:xfrm>
          <a:prstGeom prst="cloud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973659" y="3069042"/>
            <a:ext cx="1314533" cy="1092522"/>
          </a:xfrm>
          <a:prstGeom prst="cloud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851993" y="3379039"/>
            <a:ext cx="1601041" cy="1400076"/>
          </a:xfrm>
          <a:prstGeom prst="cloud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: Worksheet Indication"/>
          <p:cNvSpPr txBox="1"/>
          <p:nvPr/>
        </p:nvSpPr>
        <p:spPr>
          <a:xfrm>
            <a:off x="1260000" y="4664798"/>
            <a:ext cx="1260000" cy="51637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noAutofit/>
          </a:bodyPr>
          <a:lstStyle/>
          <a:p>
            <a:r>
              <a:rPr lang="en-GB" sz="1400" b="1" spc="300" dirty="0" smtClean="0">
                <a:latin typeface="Arial" pitchFamily="34" charset="0"/>
                <a:cs typeface="Arial" pitchFamily="34" charset="0"/>
              </a:rPr>
              <a:t>Name:                           Date:</a:t>
            </a:r>
            <a:endParaRPr lang="en-GB" sz="1400" b="1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: Line 4"/>
          <p:cNvSpPr txBox="1"/>
          <p:nvPr/>
        </p:nvSpPr>
        <p:spPr>
          <a:xfrm>
            <a:off x="1156049" y="3682330"/>
            <a:ext cx="7736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000" spc="300" dirty="0">
                <a:latin typeface="Arial Narrow"/>
                <a:cs typeface="Arial Narrow"/>
              </a:rPr>
              <a:t>recall that, when </a:t>
            </a:r>
            <a:r>
              <a:rPr lang="en-NZ" sz="2000" spc="300" dirty="0" smtClean="0">
                <a:latin typeface="Arial Narrow"/>
                <a:cs typeface="Arial Narrow"/>
              </a:rPr>
              <a:t>Jesus </a:t>
            </a:r>
            <a:r>
              <a:rPr lang="en-NZ" sz="2000" spc="300" dirty="0">
                <a:latin typeface="Arial Narrow"/>
                <a:cs typeface="Arial Narrow"/>
              </a:rPr>
              <a:t>returns to God, his Spirit or presence is </a:t>
            </a:r>
            <a:r>
              <a:rPr lang="en-NZ" sz="2000" spc="300" dirty="0" smtClean="0">
                <a:latin typeface="Arial Narrow"/>
                <a:cs typeface="Arial Narrow"/>
              </a:rPr>
              <a:t>everywhere</a:t>
            </a:r>
            <a:endParaRPr lang="en-NZ" spc="300" dirty="0">
              <a:latin typeface="Arial Narrow"/>
              <a:cs typeface="Arial Narrow"/>
            </a:endParaRPr>
          </a:p>
        </p:txBody>
      </p:sp>
      <p:sp>
        <p:nvSpPr>
          <p:cNvPr id="9" name="Textbox: Line 3"/>
          <p:cNvSpPr txBox="1"/>
          <p:nvPr/>
        </p:nvSpPr>
        <p:spPr>
          <a:xfrm>
            <a:off x="1160022" y="2793872"/>
            <a:ext cx="774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000" spc="300" dirty="0">
                <a:latin typeface="Arial Narrow"/>
                <a:cs typeface="Arial Narrow"/>
              </a:rPr>
              <a:t>recognise that the Church celebrates the Ascension on the 7</a:t>
            </a:r>
            <a:r>
              <a:rPr lang="en-NZ" sz="2000" spc="300" baseline="30000" dirty="0">
                <a:latin typeface="Arial Narrow"/>
                <a:cs typeface="Arial Narrow"/>
              </a:rPr>
              <a:t>th</a:t>
            </a:r>
            <a:r>
              <a:rPr lang="en-NZ" sz="2000" spc="300" dirty="0">
                <a:latin typeface="Arial Narrow"/>
                <a:cs typeface="Arial Narrow"/>
              </a:rPr>
              <a:t> Sunday of Easter</a:t>
            </a:r>
            <a:endParaRPr lang="en-NZ" spc="300" dirty="0">
              <a:latin typeface="Arial Narrow"/>
              <a:cs typeface="Arial Narrow"/>
            </a:endParaRPr>
          </a:p>
        </p:txBody>
      </p:sp>
      <p:sp>
        <p:nvSpPr>
          <p:cNvPr id="10" name="Textbox: Line 2"/>
          <p:cNvSpPr txBox="1"/>
          <p:nvPr/>
        </p:nvSpPr>
        <p:spPr>
          <a:xfrm>
            <a:off x="1156049" y="2201258"/>
            <a:ext cx="774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000" spc="300" dirty="0">
                <a:latin typeface="Arial Narrow"/>
                <a:cs typeface="Arial Narrow"/>
              </a:rPr>
              <a:t>retell the story of the Ascension </a:t>
            </a:r>
            <a:endParaRPr lang="en-NZ" spc="300" dirty="0">
              <a:latin typeface="Arial Narrow"/>
              <a:cs typeface="Arial Narrow"/>
            </a:endParaRPr>
          </a:p>
        </p:txBody>
      </p:sp>
      <p:sp>
        <p:nvSpPr>
          <p:cNvPr id="20" name="Textbox: Line 1"/>
          <p:cNvSpPr txBox="1"/>
          <p:nvPr/>
        </p:nvSpPr>
        <p:spPr>
          <a:xfrm>
            <a:off x="1160023" y="1663031"/>
            <a:ext cx="251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000" spc="300" dirty="0" smtClean="0">
                <a:latin typeface="Arial Narrow"/>
                <a:cs typeface="Arial Narrow"/>
              </a:rPr>
              <a:t>The children will:</a:t>
            </a:r>
            <a:endParaRPr lang="en-NZ" spc="300" dirty="0">
              <a:latin typeface="Arial Narrow"/>
              <a:cs typeface="Arial Narrow"/>
            </a:endParaRPr>
          </a:p>
        </p:txBody>
      </p:sp>
      <p:sp>
        <p:nvSpPr>
          <p:cNvPr id="14" name="Shape: Number 3"/>
          <p:cNvSpPr txBox="1"/>
          <p:nvPr/>
        </p:nvSpPr>
        <p:spPr>
          <a:xfrm>
            <a:off x="749909" y="3823072"/>
            <a:ext cx="41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 Narrow"/>
                <a:ea typeface="Segoe UI" pitchFamily="34" charset="0"/>
                <a:cs typeface="Arial Narrow"/>
              </a:rPr>
              <a:t>3</a:t>
            </a:r>
            <a:r>
              <a:rPr lang="en-US" sz="2000" spc="300" dirty="0" smtClean="0">
                <a:latin typeface="Arial Narrow"/>
                <a:ea typeface="Segoe UI" pitchFamily="34" charset="0"/>
                <a:cs typeface="Arial Narrow"/>
              </a:rPr>
              <a:t>)</a:t>
            </a:r>
            <a:endParaRPr lang="en-GB" sz="20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15" name="Shape: Number 2"/>
          <p:cNvSpPr txBox="1"/>
          <p:nvPr/>
        </p:nvSpPr>
        <p:spPr>
          <a:xfrm>
            <a:off x="745936" y="2947760"/>
            <a:ext cx="41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 Narrow"/>
                <a:ea typeface="Segoe UI" pitchFamily="34" charset="0"/>
                <a:cs typeface="Arial Narrow"/>
              </a:rPr>
              <a:t>2</a:t>
            </a:r>
            <a:r>
              <a:rPr lang="en-US" sz="2000" spc="300" dirty="0" smtClean="0">
                <a:latin typeface="Arial Narrow"/>
                <a:ea typeface="Segoe UI" pitchFamily="34" charset="0"/>
                <a:cs typeface="Arial Narrow"/>
              </a:rPr>
              <a:t>)</a:t>
            </a:r>
            <a:endParaRPr lang="en-GB" sz="20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16" name="Shape: Number 1"/>
          <p:cNvSpPr txBox="1"/>
          <p:nvPr/>
        </p:nvSpPr>
        <p:spPr>
          <a:xfrm>
            <a:off x="749909" y="2201258"/>
            <a:ext cx="41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 smtClean="0">
                <a:latin typeface="Arial Narrow"/>
                <a:ea typeface="Segoe UI" pitchFamily="34" charset="0"/>
                <a:cs typeface="Arial Narrow"/>
              </a:rPr>
              <a:t>1)</a:t>
            </a:r>
            <a:endParaRPr lang="en-GB" sz="2000" spc="300" dirty="0">
              <a:latin typeface="Arial Narrow"/>
              <a:ea typeface="Segoe UI" pitchFamily="34" charset="0"/>
              <a:cs typeface="Arial Narrow"/>
            </a:endParaRPr>
          </a:p>
        </p:txBody>
      </p:sp>
      <p:sp>
        <p:nvSpPr>
          <p:cNvPr id="6" name="Title"/>
          <p:cNvSpPr txBox="1"/>
          <p:nvPr/>
        </p:nvSpPr>
        <p:spPr>
          <a:xfrm>
            <a:off x="0" y="1016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 smtClean="0">
                <a:latin typeface="Aktiv Grotesk Light"/>
                <a:cs typeface="Aktiv Grotesk Light"/>
              </a:rPr>
              <a:t>Learning Intentions</a:t>
            </a:r>
            <a:endParaRPr lang="en-GB" sz="3600" spc="300" dirty="0">
              <a:latin typeface="Aktiv Grotesk Light"/>
              <a:cs typeface="Aktiv Grotesk Light"/>
            </a:endParaRPr>
          </a:p>
        </p:txBody>
      </p:sp>
      <p:sp>
        <p:nvSpPr>
          <p:cNvPr id="17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S-02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"/>
          <p:cNvSpPr/>
          <p:nvPr/>
        </p:nvSpPr>
        <p:spPr>
          <a:xfrm>
            <a:off x="6796028" y="747960"/>
            <a:ext cx="2005385" cy="20013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6049" y="2201258"/>
            <a:ext cx="547751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1156049" y="2861593"/>
            <a:ext cx="7645364" cy="6475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/>
          <p:nvPr/>
        </p:nvSpPr>
        <p:spPr>
          <a:xfrm>
            <a:off x="1156049" y="3682330"/>
            <a:ext cx="7645364" cy="6475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028" y="480835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900" spc="300" dirty="0">
                <a:latin typeface="Aktiv Grotesk Light"/>
                <a:ea typeface="Segoe UI" pitchFamily="34" charset="0"/>
                <a:cs typeface="Aktiv Grotesk Light"/>
              </a:rPr>
              <a:t>Click each white box to reveal the text</a:t>
            </a:r>
          </a:p>
        </p:txBody>
      </p:sp>
    </p:spTree>
    <p:extLst>
      <p:ext uri="{BB962C8B-B14F-4D97-AF65-F5344CB8AC3E}">
        <p14:creationId xmlns:p14="http://schemas.microsoft.com/office/powerpoint/2010/main" val="20090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S-03A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Video">
            <a:hlinkClick r:id="rId4" highlightClick="1"/>
          </p:cNvPr>
          <p:cNvSpPr/>
          <p:nvPr/>
        </p:nvSpPr>
        <p:spPr>
          <a:xfrm>
            <a:off x="7092000" y="4680000"/>
            <a:ext cx="360000" cy="360000"/>
          </a:xfrm>
          <a:prstGeom prst="actionButtonMovi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: Tool instructions"/>
          <p:cNvSpPr txBox="1"/>
          <p:nvPr/>
        </p:nvSpPr>
        <p:spPr>
          <a:xfrm>
            <a:off x="3190782" y="4710817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cs typeface="Aktiv Grotesk Light"/>
              </a:rPr>
              <a:t>Click the video button to play </a:t>
            </a:r>
            <a:r>
              <a:rPr lang="en-NZ" sz="900" spc="300" dirty="0">
                <a:latin typeface="Aktiv Grotesk Light"/>
                <a:cs typeface="Aktiv Grotesk Light"/>
              </a:rPr>
              <a:t>The Talking Murals – </a:t>
            </a:r>
            <a:endParaRPr lang="en-NZ" sz="900" spc="300" dirty="0" smtClean="0">
              <a:latin typeface="Aktiv Grotesk Light"/>
              <a:cs typeface="Aktiv Grotesk Light"/>
            </a:endParaRPr>
          </a:p>
          <a:p>
            <a:pPr algn="ctr"/>
            <a:r>
              <a:rPr lang="en-NZ" sz="900" spc="300" dirty="0" smtClean="0">
                <a:latin typeface="Aktiv Grotesk Light"/>
                <a:cs typeface="Aktiv Grotesk Light"/>
              </a:rPr>
              <a:t>The </a:t>
            </a:r>
            <a:r>
              <a:rPr lang="en-NZ" sz="900" spc="300" dirty="0">
                <a:latin typeface="Aktiv Grotesk Light"/>
                <a:cs typeface="Aktiv Grotesk Light"/>
              </a:rPr>
              <a:t>Ascension of Jesus 4:44 </a:t>
            </a:r>
            <a:r>
              <a:rPr lang="en-NZ" sz="900" spc="300" dirty="0" smtClean="0">
                <a:latin typeface="Aktiv Grotesk Light"/>
                <a:cs typeface="Aktiv Grotesk Light"/>
              </a:rPr>
              <a:t>minutes</a:t>
            </a:r>
            <a:endParaRPr lang="en-NZ" sz="900" spc="300" dirty="0">
              <a:latin typeface="Aktiv Grotesk Light"/>
              <a:cs typeface="Aktiv Grotesk Light"/>
            </a:endParaRPr>
          </a:p>
        </p:txBody>
      </p:sp>
      <p:sp>
        <p:nvSpPr>
          <p:cNvPr id="8" name="REMOVE THIS OBJECT"/>
          <p:cNvSpPr txBox="1"/>
          <p:nvPr/>
        </p:nvSpPr>
        <p:spPr>
          <a:xfrm>
            <a:off x="0" y="968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spc="300" dirty="0">
                <a:latin typeface="Aktiv Grotesk Light"/>
                <a:cs typeface="Aktiv Grotesk Light"/>
              </a:rPr>
              <a:t>The story of the Ascension </a:t>
            </a:r>
            <a:endParaRPr lang="en-GB" sz="36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462" y="2936962"/>
            <a:ext cx="78639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pc="300" dirty="0">
                <a:latin typeface="Arial Narrow"/>
                <a:cs typeface="Arial Narrow"/>
              </a:rPr>
              <a:t>Read and think about Acts 1:6-11.</a:t>
            </a:r>
          </a:p>
          <a:p>
            <a:pPr algn="ctr"/>
            <a:r>
              <a:rPr lang="en-NZ" spc="300" dirty="0">
                <a:latin typeface="Arial Narrow"/>
                <a:cs typeface="Arial Narrow"/>
              </a:rPr>
              <a:t>Imagine you are one of the men of Galilee who was present at the Ascension. </a:t>
            </a:r>
          </a:p>
          <a:p>
            <a:pPr algn="ctr"/>
            <a:r>
              <a:rPr lang="en-NZ" spc="300" dirty="0">
                <a:latin typeface="Arial Narrow"/>
                <a:cs typeface="Arial Narrow"/>
              </a:rPr>
              <a:t>When you get home describe what happened to Jesus on the mountain to your family. </a:t>
            </a:r>
          </a:p>
          <a:p>
            <a:pPr algn="ctr"/>
            <a:r>
              <a:rPr lang="en-NZ" spc="300" dirty="0">
                <a:latin typeface="Arial Narrow"/>
                <a:cs typeface="Arial Narrow"/>
              </a:rPr>
              <a:t>What was their response</a:t>
            </a:r>
            <a:r>
              <a:rPr lang="en-NZ" spc="300" dirty="0" smtClean="0">
                <a:latin typeface="Arial Narrow"/>
                <a:cs typeface="Arial Narrow"/>
              </a:rPr>
              <a:t>?</a:t>
            </a:r>
            <a:endParaRPr lang="en-NZ" spc="300" dirty="0">
              <a:latin typeface="Arial Narrow"/>
              <a:cs typeface="Arial Narro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602" y="757461"/>
            <a:ext cx="1905116" cy="221276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590847" y="757461"/>
            <a:ext cx="1905116" cy="221276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MOVE THIS OBJECT"/>
          <p:cNvSpPr txBox="1"/>
          <p:nvPr/>
        </p:nvSpPr>
        <p:spPr>
          <a:xfrm>
            <a:off x="0" y="1016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spc="300" dirty="0">
                <a:latin typeface="Aktiv Grotesk Light"/>
                <a:cs typeface="Aktiv Grotesk Light"/>
              </a:rPr>
              <a:t>The story of the Ascension </a:t>
            </a:r>
            <a:endParaRPr lang="en-GB" sz="36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21" name="Shape: Word list border"/>
          <p:cNvSpPr/>
          <p:nvPr/>
        </p:nvSpPr>
        <p:spPr>
          <a:xfrm>
            <a:off x="122468" y="3948085"/>
            <a:ext cx="8885415" cy="641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20" name="TextBox: Fifth word"/>
          <p:cNvSpPr txBox="1"/>
          <p:nvPr/>
        </p:nvSpPr>
        <p:spPr>
          <a:xfrm>
            <a:off x="4616944" y="4197718"/>
            <a:ext cx="4382361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</a:lstStyle>
          <a:p>
            <a:pPr lvl="0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used a cloud to show God was present.</a:t>
            </a:r>
          </a:p>
        </p:txBody>
      </p:sp>
      <p:sp>
        <p:nvSpPr>
          <p:cNvPr id="19" name="TextBox: Fourth word"/>
          <p:cNvSpPr txBox="1"/>
          <p:nvPr/>
        </p:nvSpPr>
        <p:spPr>
          <a:xfrm>
            <a:off x="6604538" y="3961681"/>
            <a:ext cx="2395462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</a:lstStyle>
          <a:p>
            <a:pPr algn="ctr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7</a:t>
            </a:r>
            <a:r>
              <a:rPr lang="en-NZ" sz="1600" spc="300" baseline="30000" dirty="0">
                <a:solidFill>
                  <a:srgbClr val="000000"/>
                </a:solidFill>
                <a:latin typeface="Arial Narrow"/>
                <a:cs typeface="Arial Narrow"/>
              </a:rPr>
              <a:t>th</a:t>
            </a:r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 Sunday of Easter.</a:t>
            </a:r>
          </a:p>
        </p:txBody>
      </p:sp>
      <p:sp>
        <p:nvSpPr>
          <p:cNvPr id="18" name="TextBox: Third word"/>
          <p:cNvSpPr txBox="1"/>
          <p:nvPr/>
        </p:nvSpPr>
        <p:spPr>
          <a:xfrm>
            <a:off x="195187" y="4186237"/>
            <a:ext cx="4561101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</a:lstStyle>
          <a:p>
            <a:pPr algn="ctr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is celebrated a week after the Ascension. </a:t>
            </a:r>
          </a:p>
        </p:txBody>
      </p:sp>
      <p:sp>
        <p:nvSpPr>
          <p:cNvPr id="17" name="TextBox: Second word"/>
          <p:cNvSpPr txBox="1"/>
          <p:nvPr/>
        </p:nvSpPr>
        <p:spPr>
          <a:xfrm>
            <a:off x="340620" y="3961681"/>
            <a:ext cx="3045285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</a:lstStyle>
          <a:p>
            <a:pPr lvl="0" algn="ctr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is found in the Book of Acts.</a:t>
            </a:r>
          </a:p>
        </p:txBody>
      </p:sp>
      <p:sp>
        <p:nvSpPr>
          <p:cNvPr id="16" name="TextBox: First word"/>
          <p:cNvSpPr txBox="1"/>
          <p:nvPr/>
        </p:nvSpPr>
        <p:spPr>
          <a:xfrm>
            <a:off x="3482160" y="3957143"/>
            <a:ext cx="3045740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</a:lstStyle>
          <a:p>
            <a:pPr lvl="0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part of the Easter Season.</a:t>
            </a:r>
          </a:p>
        </p:txBody>
      </p:sp>
      <p:sp>
        <p:nvSpPr>
          <p:cNvPr id="23" name="Shape: Fifth position"/>
          <p:cNvSpPr/>
          <p:nvPr/>
        </p:nvSpPr>
        <p:spPr>
          <a:xfrm>
            <a:off x="4104626" y="3408422"/>
            <a:ext cx="4327020" cy="27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used a cloud to show God was </a:t>
            </a:r>
            <a:r>
              <a:rPr lang="en-NZ" sz="1600" spc="300" dirty="0" smtClean="0">
                <a:solidFill>
                  <a:srgbClr val="000000"/>
                </a:solidFill>
                <a:latin typeface="Arial Narrow"/>
                <a:cs typeface="Arial Narrow"/>
              </a:rPr>
              <a:t>present.</a:t>
            </a:r>
            <a:endParaRPr lang="en-NZ" sz="1600" spc="3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9" name="Shape: Fourth position"/>
          <p:cNvSpPr/>
          <p:nvPr/>
        </p:nvSpPr>
        <p:spPr>
          <a:xfrm>
            <a:off x="5191819" y="3087285"/>
            <a:ext cx="2404181" cy="252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7</a:t>
            </a:r>
            <a:r>
              <a:rPr lang="en-NZ" sz="1600" spc="300" baseline="30000" dirty="0">
                <a:solidFill>
                  <a:srgbClr val="000000"/>
                </a:solidFill>
                <a:latin typeface="Arial Narrow"/>
                <a:cs typeface="Arial Narrow"/>
              </a:rPr>
              <a:t>th</a:t>
            </a:r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 Sunday of Easter</a:t>
            </a:r>
            <a:r>
              <a:rPr lang="en-NZ" sz="1600" spc="3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en-NZ" sz="1600" spc="3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8" name="Shape: Third position"/>
          <p:cNvSpPr/>
          <p:nvPr/>
        </p:nvSpPr>
        <p:spPr>
          <a:xfrm>
            <a:off x="3482160" y="2752504"/>
            <a:ext cx="4732612" cy="24622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is celebrated a week after the Ascension. </a:t>
            </a:r>
          </a:p>
        </p:txBody>
      </p:sp>
      <p:sp>
        <p:nvSpPr>
          <p:cNvPr id="70" name="Shape: Second position"/>
          <p:cNvSpPr/>
          <p:nvPr/>
        </p:nvSpPr>
        <p:spPr>
          <a:xfrm>
            <a:off x="4355912" y="2402217"/>
            <a:ext cx="3240088" cy="246221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is found in the Book of Acts</a:t>
            </a:r>
            <a:r>
              <a:rPr lang="en-NZ" sz="1600" spc="3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en-NZ" sz="1600" spc="3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71" name="Shape: First position"/>
          <p:cNvSpPr/>
          <p:nvPr/>
        </p:nvSpPr>
        <p:spPr>
          <a:xfrm>
            <a:off x="4507465" y="2092827"/>
            <a:ext cx="3011381" cy="24622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NZ" sz="1600" spc="300" dirty="0" smtClean="0">
                <a:solidFill>
                  <a:srgbClr val="000000"/>
                </a:solidFill>
                <a:latin typeface="Arial Narrow"/>
                <a:cs typeface="Arial Narrow"/>
              </a:rPr>
              <a:t>part </a:t>
            </a:r>
            <a:r>
              <a:rPr lang="en-NZ" sz="1600" spc="300" dirty="0">
                <a:solidFill>
                  <a:srgbClr val="000000"/>
                </a:solidFill>
                <a:latin typeface="Arial Narrow"/>
                <a:cs typeface="Arial Narrow"/>
              </a:rPr>
              <a:t>of the Easter </a:t>
            </a:r>
            <a:r>
              <a:rPr lang="en-NZ" sz="1600" spc="300" dirty="0" smtClean="0">
                <a:solidFill>
                  <a:srgbClr val="000000"/>
                </a:solidFill>
                <a:latin typeface="Arial Narrow"/>
                <a:cs typeface="Arial Narrow"/>
              </a:rPr>
              <a:t>Season.</a:t>
            </a:r>
          </a:p>
        </p:txBody>
      </p:sp>
      <p:sp>
        <p:nvSpPr>
          <p:cNvPr id="12" name="TextBox: Sentence fifth part"/>
          <p:cNvSpPr txBox="1"/>
          <p:nvPr/>
        </p:nvSpPr>
        <p:spPr>
          <a:xfrm>
            <a:off x="725224" y="3429956"/>
            <a:ext cx="32849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NZ" sz="1600" spc="300" dirty="0">
                <a:latin typeface="Arial Narrow"/>
                <a:cs typeface="Arial Narrow"/>
              </a:rPr>
              <a:t>In the Bible, the story writers </a:t>
            </a:r>
          </a:p>
        </p:txBody>
      </p:sp>
      <p:sp>
        <p:nvSpPr>
          <p:cNvPr id="10" name="TextBox: Sentence fourth part"/>
          <p:cNvSpPr txBox="1"/>
          <p:nvPr/>
        </p:nvSpPr>
        <p:spPr>
          <a:xfrm>
            <a:off x="1263501" y="3097315"/>
            <a:ext cx="39074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NZ" sz="1600" spc="300" dirty="0">
                <a:latin typeface="Arial Narrow"/>
                <a:cs typeface="Arial Narrow"/>
              </a:rPr>
              <a:t>Ascension Day is celebrated on the </a:t>
            </a:r>
          </a:p>
        </p:txBody>
      </p:sp>
      <p:sp>
        <p:nvSpPr>
          <p:cNvPr id="9" name="TextBox: Sentence third part"/>
          <p:cNvSpPr txBox="1"/>
          <p:nvPr/>
        </p:nvSpPr>
        <p:spPr>
          <a:xfrm>
            <a:off x="827561" y="2752505"/>
            <a:ext cx="25478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NZ" sz="1600" spc="300" dirty="0">
                <a:latin typeface="Arial Narrow"/>
                <a:cs typeface="Arial Narrow"/>
              </a:rPr>
              <a:t>The Feast of Pentecost </a:t>
            </a:r>
          </a:p>
        </p:txBody>
      </p:sp>
      <p:sp>
        <p:nvSpPr>
          <p:cNvPr id="3" name="Textbox: Sentence second part"/>
          <p:cNvSpPr txBox="1"/>
          <p:nvPr/>
        </p:nvSpPr>
        <p:spPr>
          <a:xfrm>
            <a:off x="1410895" y="2411232"/>
            <a:ext cx="29450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NZ" sz="1600" spc="300" dirty="0">
                <a:latin typeface="Arial Narrow"/>
                <a:cs typeface="Arial Narrow"/>
              </a:rPr>
              <a:t>The story of the Ascension </a:t>
            </a:r>
          </a:p>
        </p:txBody>
      </p:sp>
      <p:sp>
        <p:nvSpPr>
          <p:cNvPr id="2" name="Textbox: Sentence first part"/>
          <p:cNvSpPr txBox="1"/>
          <p:nvPr/>
        </p:nvSpPr>
        <p:spPr>
          <a:xfrm>
            <a:off x="1138394" y="2097708"/>
            <a:ext cx="328495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en-NZ" sz="1600" spc="300" dirty="0">
                <a:latin typeface="Arial Narrow"/>
                <a:cs typeface="Arial Narrow"/>
              </a:rPr>
              <a:t>The Feast of the Ascension is </a:t>
            </a:r>
          </a:p>
        </p:txBody>
      </p:sp>
      <p:sp>
        <p:nvSpPr>
          <p:cNvPr id="25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S-03B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577518" y="819530"/>
            <a:ext cx="952462" cy="11062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2551417" y="820944"/>
            <a:ext cx="952462" cy="11062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3603" y="820944"/>
            <a:ext cx="952462" cy="11062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4546210" y="820944"/>
            <a:ext cx="952462" cy="11062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66603" y="819139"/>
            <a:ext cx="952462" cy="11062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6540502" y="819139"/>
            <a:ext cx="952462" cy="11062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: Tool instructions"/>
          <p:cNvSpPr txBox="1"/>
          <p:nvPr/>
        </p:nvSpPr>
        <p:spPr>
          <a:xfrm>
            <a:off x="3082413" y="4824178"/>
            <a:ext cx="29307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in the empty text box to complete the sentence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5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19" grpId="0"/>
      <p:bldP spid="19" grpId="1"/>
      <p:bldP spid="19" grpId="2"/>
      <p:bldP spid="19" grpId="3"/>
      <p:bldP spid="18" grpId="0"/>
      <p:bldP spid="18" grpId="1"/>
      <p:bldP spid="18" grpId="2"/>
      <p:bldP spid="18" grpId="3"/>
      <p:bldP spid="17" grpId="0"/>
      <p:bldP spid="17" grpId="1"/>
      <p:bldP spid="17" grpId="2"/>
      <p:bldP spid="17" grpId="3"/>
      <p:bldP spid="16" grpId="0"/>
      <p:bldP spid="16" grpId="1"/>
      <p:bldP spid="16" grpId="2"/>
      <p:bldP spid="16" grpId="3"/>
      <p:bldP spid="23" grpId="0" autoUpdateAnimBg="0"/>
      <p:bldP spid="23" grpId="1" autoUpdateAnimBg="0"/>
      <p:bldP spid="23" grpId="2" autoUpdateAnimBg="0"/>
      <p:bldP spid="23" grpId="3" autoUpdateAnimBg="0"/>
      <p:bldP spid="69" grpId="0" autoUpdateAnimBg="0"/>
      <p:bldP spid="69" grpId="1" autoUpdateAnimBg="0"/>
      <p:bldP spid="69" grpId="2" autoUpdateAnimBg="0"/>
      <p:bldP spid="69" grpId="3" autoUpdateAnimBg="0"/>
      <p:bldP spid="68" grpId="0" autoUpdateAnimBg="0"/>
      <p:bldP spid="68" grpId="1" autoUpdateAnimBg="0"/>
      <p:bldP spid="68" grpId="2" autoUpdateAnimBg="0"/>
      <p:bldP spid="68" grpId="3" autoUpdateAnimBg="0"/>
      <p:bldP spid="70" grpId="0" autoUpdateAnimBg="0"/>
      <p:bldP spid="70" grpId="1" autoUpdateAnimBg="0"/>
      <p:bldP spid="70" grpId="2" autoUpdateAnimBg="0"/>
      <p:bldP spid="70" grpId="3" autoUpdateAnimBg="0"/>
      <p:bldP spid="71" grpId="0" autoUpdateAnimBg="0"/>
      <p:bldP spid="71" grpId="1" autoUpdateAnimBg="0"/>
      <p:bldP spid="71" grpId="2" autoUpdateAnimBg="0"/>
      <p:bldP spid="71" grpId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MOVE THIS OBJECT"/>
          <p:cNvSpPr txBox="1"/>
          <p:nvPr/>
        </p:nvSpPr>
        <p:spPr>
          <a:xfrm>
            <a:off x="3532990" y="930952"/>
            <a:ext cx="50659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NZ" spc="300" dirty="0">
                <a:latin typeface="Arial Narrow"/>
                <a:cs typeface="Arial Narrow"/>
              </a:rPr>
              <a:t>Look at the Liturgical Calendar and mark Ascension </a:t>
            </a:r>
            <a:r>
              <a:rPr lang="en-NZ" spc="300" dirty="0" smtClean="0">
                <a:latin typeface="Arial Narrow"/>
                <a:cs typeface="Arial Narrow"/>
              </a:rPr>
              <a:t>Day </a:t>
            </a:r>
            <a:r>
              <a:rPr lang="en-NZ" spc="300" dirty="0">
                <a:latin typeface="Arial Narrow"/>
                <a:cs typeface="Arial Narrow"/>
              </a:rPr>
              <a:t>on it.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NZ" spc="300" dirty="0">
                <a:latin typeface="Arial Narrow"/>
                <a:cs typeface="Arial Narrow"/>
              </a:rPr>
              <a:t>Remember where it is in the Easter season.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NZ" spc="300" dirty="0">
                <a:latin typeface="Arial Narrow"/>
                <a:cs typeface="Arial Narrow"/>
              </a:rPr>
              <a:t>How long does the Easter season last?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NZ" spc="300" dirty="0">
                <a:latin typeface="Arial Narrow"/>
                <a:cs typeface="Arial Narrow"/>
              </a:rPr>
              <a:t>What part of the Easter season is Ascension Day – the beginning, the middle or the end?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NZ" spc="300" dirty="0">
                <a:latin typeface="Arial Narrow"/>
                <a:cs typeface="Arial Narrow"/>
              </a:rPr>
              <a:t>Why is the Easter Season coloured white on the calendar?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NZ" spc="300" dirty="0">
                <a:latin typeface="Arial Narrow"/>
                <a:cs typeface="Arial Narrow"/>
              </a:rPr>
              <a:t>What other season is marked white? Why?</a:t>
            </a:r>
          </a:p>
        </p:txBody>
      </p:sp>
      <p:sp>
        <p:nvSpPr>
          <p:cNvPr id="6" name="REMOVE THIS OBJECT"/>
          <p:cNvSpPr txBox="1"/>
          <p:nvPr/>
        </p:nvSpPr>
        <p:spPr>
          <a:xfrm>
            <a:off x="0" y="920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spc="300" dirty="0">
                <a:latin typeface="Aktiv Grotesk Light"/>
                <a:cs typeface="Aktiv Grotesk Light"/>
              </a:rPr>
              <a:t>Ascension Day in the Liturgical Year </a:t>
            </a:r>
            <a:endParaRPr lang="en-GB" sz="36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12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S-04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: Tool instructions"/>
          <p:cNvSpPr txBox="1"/>
          <p:nvPr/>
        </p:nvSpPr>
        <p:spPr>
          <a:xfrm>
            <a:off x="3000713" y="4826684"/>
            <a:ext cx="263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the pen on the left to write on the slide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  <p:sp>
        <p:nvSpPr>
          <p:cNvPr id="2" name="TextBox: Drawing Tools">
            <a:hlinkClick r:id="rId4" action="ppaction://hlinkfile" tooltip="Click on the pen in the box below.            Then select the pen/highlighter tool to draw.  When finished drawing select the arrow tool to return to the presentation."/>
          </p:cNvPr>
          <p:cNvSpPr/>
          <p:nvPr/>
        </p:nvSpPr>
        <p:spPr>
          <a:xfrm>
            <a:off x="0" y="4803998"/>
            <a:ext cx="683568" cy="33979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bIns="0" rtlCol="0" anchor="t"/>
          <a:lstStyle/>
          <a:p>
            <a:pPr algn="ctr"/>
            <a:r>
              <a:rPr lang="en-GB" sz="800" dirty="0" smtClean="0">
                <a:solidFill>
                  <a:srgbClr val="002060"/>
                </a:solidFill>
              </a:rPr>
              <a:t>Drawing Tool</a:t>
            </a:r>
            <a:endParaRPr lang="en-GB" sz="8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3368" y="1136368"/>
            <a:ext cx="2940976" cy="292208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8928" y="1236470"/>
            <a:ext cx="2724683" cy="2726489"/>
          </a:xfrm>
          <a:prstGeom prst="ellipse">
            <a:avLst/>
          </a:prstGeom>
          <a:blipFill rotWithShape="1">
            <a:blip r:embed="rId5"/>
            <a:srcRect/>
            <a:stretch>
              <a:fillRect l="-559" t="-1116" r="-2793" b="-1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hape: Card 6 (bottom)"/>
          <p:cNvSpPr/>
          <p:nvPr/>
        </p:nvSpPr>
        <p:spPr>
          <a:xfrm>
            <a:off x="1192083" y="1167784"/>
            <a:ext cx="2520280" cy="3168352"/>
          </a:xfrm>
          <a:prstGeom prst="roundRect">
            <a:avLst/>
          </a:prstGeom>
          <a:solidFill>
            <a:srgbClr val="D9D9D9"/>
          </a:solidFill>
          <a:ln w="82550" cmpd="thickThin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spc="300" dirty="0">
                <a:solidFill>
                  <a:srgbClr val="000000"/>
                </a:solidFill>
                <a:latin typeface="Arial Narrow"/>
                <a:cs typeface="Arial Narrow"/>
              </a:rPr>
              <a:t>Jesus is always with us – this is the good news of Easter – Jesus is with God and with us forever.</a:t>
            </a:r>
          </a:p>
        </p:txBody>
      </p:sp>
      <p:sp>
        <p:nvSpPr>
          <p:cNvPr id="12" name="Shape: Card 5"/>
          <p:cNvSpPr/>
          <p:nvPr/>
        </p:nvSpPr>
        <p:spPr>
          <a:xfrm>
            <a:off x="1433613" y="1167784"/>
            <a:ext cx="2520280" cy="3168352"/>
          </a:xfrm>
          <a:prstGeom prst="roundRect">
            <a:avLst/>
          </a:prstGeom>
          <a:solidFill>
            <a:srgbClr val="D9D9D9"/>
          </a:solidFill>
          <a:ln w="82550" cmpd="thickThin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spc="300" dirty="0">
                <a:solidFill>
                  <a:srgbClr val="000000"/>
                </a:solidFill>
                <a:latin typeface="Arial Narrow"/>
                <a:cs typeface="Arial Narrow"/>
              </a:rPr>
              <a:t>When we see clouds moving across the sky they can remind us that Jesus’ Spirit is present everywhere.</a:t>
            </a:r>
          </a:p>
        </p:txBody>
      </p:sp>
      <p:sp>
        <p:nvSpPr>
          <p:cNvPr id="13" name="Shape: Card 4"/>
          <p:cNvSpPr/>
          <p:nvPr/>
        </p:nvSpPr>
        <p:spPr>
          <a:xfrm>
            <a:off x="1697253" y="1167784"/>
            <a:ext cx="2520280" cy="3168352"/>
          </a:xfrm>
          <a:prstGeom prst="roundRect">
            <a:avLst/>
          </a:prstGeom>
          <a:solidFill>
            <a:srgbClr val="D9D9D9"/>
          </a:solidFill>
          <a:ln w="82550" cmpd="thickThin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spc="300" dirty="0">
                <a:solidFill>
                  <a:srgbClr val="000000"/>
                </a:solidFill>
                <a:latin typeface="Arial Narrow"/>
                <a:cs typeface="Arial Narrow"/>
              </a:rPr>
              <a:t>People can be with Jesus anytime or any place. </a:t>
            </a:r>
          </a:p>
        </p:txBody>
      </p:sp>
      <p:sp>
        <p:nvSpPr>
          <p:cNvPr id="14" name="Shape: Card 3"/>
          <p:cNvSpPr/>
          <p:nvPr/>
        </p:nvSpPr>
        <p:spPr>
          <a:xfrm>
            <a:off x="1953454" y="1167784"/>
            <a:ext cx="2520280" cy="3168352"/>
          </a:xfrm>
          <a:prstGeom prst="roundRect">
            <a:avLst/>
          </a:prstGeom>
          <a:solidFill>
            <a:srgbClr val="D9D9D9"/>
          </a:solidFill>
          <a:ln w="82550" cmpd="thickThin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spc="300" dirty="0">
                <a:solidFill>
                  <a:srgbClr val="000000"/>
                </a:solidFill>
                <a:latin typeface="Arial Narrow"/>
                <a:cs typeface="Arial Narrow"/>
              </a:rPr>
              <a:t>Now he is in heaven with God who is everywhere, Jesus’ Spirit can be everywhere too. </a:t>
            </a:r>
          </a:p>
        </p:txBody>
      </p:sp>
      <p:sp>
        <p:nvSpPr>
          <p:cNvPr id="15" name="Shape: Card 2"/>
          <p:cNvSpPr/>
          <p:nvPr/>
        </p:nvSpPr>
        <p:spPr>
          <a:xfrm>
            <a:off x="2206000" y="1167784"/>
            <a:ext cx="2520280" cy="3168352"/>
          </a:xfrm>
          <a:prstGeom prst="roundRect">
            <a:avLst/>
          </a:prstGeom>
          <a:solidFill>
            <a:srgbClr val="D9D9D9"/>
          </a:solidFill>
          <a:ln w="82550" cmpd="thickThin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spc="300" dirty="0">
                <a:solidFill>
                  <a:schemeClr val="tx1"/>
                </a:solidFill>
                <a:latin typeface="Arial Narrow"/>
                <a:cs typeface="Arial Narrow"/>
              </a:rPr>
              <a:t>If Jesus had stayed on earth forever, people would have had to travel to his home to be with him.</a:t>
            </a:r>
          </a:p>
        </p:txBody>
      </p:sp>
      <p:sp>
        <p:nvSpPr>
          <p:cNvPr id="16" name="Shape: Card 1 (top)"/>
          <p:cNvSpPr/>
          <p:nvPr/>
        </p:nvSpPr>
        <p:spPr>
          <a:xfrm>
            <a:off x="2461493" y="1167784"/>
            <a:ext cx="2520280" cy="31683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8255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spc="300" dirty="0">
                <a:solidFill>
                  <a:srgbClr val="000000"/>
                </a:solidFill>
                <a:latin typeface="Arial Narrow"/>
                <a:cs typeface="Arial Narrow"/>
              </a:rPr>
              <a:t>Jesus went back to heaven so he could be with God his Father.</a:t>
            </a:r>
          </a:p>
        </p:txBody>
      </p:sp>
      <p:sp>
        <p:nvSpPr>
          <p:cNvPr id="6" name="REMOVE THIS OBJECT"/>
          <p:cNvSpPr txBox="1"/>
          <p:nvPr/>
        </p:nvSpPr>
        <p:spPr>
          <a:xfrm>
            <a:off x="0" y="1064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spc="300" dirty="0">
                <a:latin typeface="Aktiv Grotesk Light"/>
                <a:cs typeface="Aktiv Grotesk Light"/>
              </a:rPr>
              <a:t>Why did Jesus go back to heaven? </a:t>
            </a:r>
            <a:endParaRPr lang="en-GB" sz="36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17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S-05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: Tool instructions"/>
          <p:cNvSpPr txBox="1"/>
          <p:nvPr/>
        </p:nvSpPr>
        <p:spPr>
          <a:xfrm>
            <a:off x="3793583" y="4839345"/>
            <a:ext cx="1556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top card to discard it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6665" y="1520759"/>
            <a:ext cx="2345716" cy="246240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235" y="81618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MOVE THIS OBJECT"/>
          <p:cNvSpPr txBox="1"/>
          <p:nvPr/>
        </p:nvSpPr>
        <p:spPr>
          <a:xfrm>
            <a:off x="3557" y="893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spc="300" dirty="0">
                <a:latin typeface="Aktiv Grotesk Light"/>
                <a:cs typeface="Aktiv Grotesk Light"/>
              </a:rPr>
              <a:t>Where do we see the Spirit of Jesus in our lives here on earth now? </a:t>
            </a:r>
            <a:endParaRPr lang="en-GB" sz="32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7" name="Textbox: Line 3"/>
          <p:cNvSpPr txBox="1"/>
          <p:nvPr/>
        </p:nvSpPr>
        <p:spPr>
          <a:xfrm>
            <a:off x="1623815" y="3818705"/>
            <a:ext cx="752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NZ" b="0" spc="300" dirty="0">
                <a:latin typeface="Arial Narrow"/>
                <a:cs typeface="Arial Narrow"/>
              </a:rPr>
              <a:t>When children are having fun and are filled with the </a:t>
            </a:r>
            <a:endParaRPr lang="en-NZ" b="0" spc="300" dirty="0" smtClean="0">
              <a:latin typeface="Arial Narrow"/>
              <a:cs typeface="Arial Narrow"/>
            </a:endParaRPr>
          </a:p>
          <a:p>
            <a:r>
              <a:rPr lang="en-NZ" b="0" spc="300" dirty="0" smtClean="0">
                <a:latin typeface="Arial Narrow"/>
                <a:cs typeface="Arial Narrow"/>
              </a:rPr>
              <a:t>Spirit </a:t>
            </a:r>
            <a:r>
              <a:rPr lang="en-NZ" b="0" spc="300" dirty="0">
                <a:latin typeface="Arial Narrow"/>
                <a:cs typeface="Arial Narrow"/>
              </a:rPr>
              <a:t>of joy.</a:t>
            </a:r>
          </a:p>
        </p:txBody>
      </p:sp>
      <p:sp>
        <p:nvSpPr>
          <p:cNvPr id="8" name="Textbox: Line 2"/>
          <p:cNvSpPr txBox="1"/>
          <p:nvPr/>
        </p:nvSpPr>
        <p:spPr>
          <a:xfrm>
            <a:off x="1839001" y="3068845"/>
            <a:ext cx="597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NZ" b="0" spc="300" dirty="0">
                <a:latin typeface="Arial Narrow"/>
                <a:cs typeface="Arial Narrow"/>
              </a:rPr>
              <a:t>When children say sorry and ask to be </a:t>
            </a:r>
            <a:r>
              <a:rPr lang="en-NZ" b="0" spc="300" dirty="0" smtClean="0">
                <a:latin typeface="Arial Narrow"/>
                <a:cs typeface="Arial Narrow"/>
              </a:rPr>
              <a:t>forgiven. </a:t>
            </a:r>
            <a:endParaRPr lang="en-NZ" b="0" spc="300" dirty="0">
              <a:latin typeface="Arial Narrow"/>
              <a:cs typeface="Arial Narrow"/>
            </a:endParaRPr>
          </a:p>
        </p:txBody>
      </p:sp>
      <p:sp>
        <p:nvSpPr>
          <p:cNvPr id="6" name="Textbox: Line 1"/>
          <p:cNvSpPr txBox="1"/>
          <p:nvPr/>
        </p:nvSpPr>
        <p:spPr>
          <a:xfrm>
            <a:off x="1616131" y="2192488"/>
            <a:ext cx="70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pc="300" dirty="0">
                <a:latin typeface="Arial Narrow"/>
                <a:cs typeface="Arial Narrow"/>
              </a:rPr>
              <a:t>When children make good choices and care for creation.</a:t>
            </a:r>
          </a:p>
        </p:txBody>
      </p:sp>
      <p:sp>
        <p:nvSpPr>
          <p:cNvPr id="17" name="Shape: Button 3"/>
          <p:cNvSpPr/>
          <p:nvPr/>
        </p:nvSpPr>
        <p:spPr>
          <a:xfrm>
            <a:off x="400304" y="3386672"/>
            <a:ext cx="1167890" cy="1379868"/>
          </a:xfrm>
          <a:prstGeom prst="ellipse">
            <a:avLst/>
          </a:prstGeom>
          <a:blipFill rotWithShape="1">
            <a:blip r:embed="rId4"/>
            <a:srcRect/>
            <a:stretch>
              <a:fillRect t="-1539" b="-15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hape: Button 2"/>
          <p:cNvSpPr/>
          <p:nvPr/>
        </p:nvSpPr>
        <p:spPr>
          <a:xfrm>
            <a:off x="7770182" y="2560352"/>
            <a:ext cx="1167889" cy="1379868"/>
          </a:xfrm>
          <a:prstGeom prst="ellipse">
            <a:avLst/>
          </a:prstGeom>
          <a:blipFill rotWithShape="1">
            <a:blip r:embed="rId5"/>
            <a:srcRect/>
            <a:stretch>
              <a:fillRect r="-40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hape: Button 1"/>
          <p:cNvSpPr/>
          <p:nvPr/>
        </p:nvSpPr>
        <p:spPr>
          <a:xfrm>
            <a:off x="392620" y="1692413"/>
            <a:ext cx="1167891" cy="1379868"/>
          </a:xfrm>
          <a:prstGeom prst="ellipse">
            <a:avLst/>
          </a:prstGeom>
          <a:blipFill rotWithShape="1">
            <a:blip r:embed="rId6"/>
            <a:srcRect/>
            <a:stretch>
              <a:fillRect l="-1961" t="-1539" r="-9805" b="-15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S-06A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: Tool instructions"/>
          <p:cNvSpPr txBox="1"/>
          <p:nvPr/>
        </p:nvSpPr>
        <p:spPr>
          <a:xfrm>
            <a:off x="3547585" y="4839624"/>
            <a:ext cx="20488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the images to reveal </a:t>
            </a:r>
            <a:r>
              <a:rPr lang="en-GB" sz="900" spc="300" dirty="0">
                <a:latin typeface="Aktiv Grotesk Light"/>
                <a:ea typeface="Segoe UI" pitchFamily="34" charset="0"/>
                <a:cs typeface="Aktiv Grotesk Light"/>
              </a:rPr>
              <a:t>a</a:t>
            </a:r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 text line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05" y="1182581"/>
            <a:ext cx="834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NZ" sz="1600" spc="300" dirty="0">
                <a:latin typeface="Aktiv Grotesk"/>
                <a:cs typeface="Aktiv Grotesk"/>
              </a:rPr>
              <a:t>How do you show and share the Spirit of Jesus on earth</a:t>
            </a:r>
            <a:r>
              <a:rPr lang="en-NZ" sz="1600" spc="300" dirty="0" smtClean="0">
                <a:latin typeface="Aktiv Grotesk"/>
                <a:cs typeface="Aktiv Grotesk"/>
              </a:rPr>
              <a:t>?</a:t>
            </a:r>
            <a:endParaRPr lang="en-NZ" sz="1600" spc="300" dirty="0">
              <a:latin typeface="Aktiv Grotesk"/>
              <a:cs typeface="Aktiv Grotesk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2149" y="1584709"/>
            <a:ext cx="7369444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2149" y="1192130"/>
            <a:ext cx="7369444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MOVE THIS OBJECT"/>
          <p:cNvSpPr txBox="1"/>
          <p:nvPr/>
        </p:nvSpPr>
        <p:spPr>
          <a:xfrm>
            <a:off x="3557" y="988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spc="300" dirty="0">
                <a:latin typeface="Aktiv Grotesk Light"/>
                <a:cs typeface="Aktiv Grotesk Light"/>
              </a:rPr>
              <a:t>Where do we see the Spirit of Jesus in our lives here on earth now? </a:t>
            </a:r>
            <a:endParaRPr lang="en-GB" sz="32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7" name="Textbox: Line 3"/>
          <p:cNvSpPr txBox="1"/>
          <p:nvPr/>
        </p:nvSpPr>
        <p:spPr>
          <a:xfrm>
            <a:off x="1623399" y="4007132"/>
            <a:ext cx="647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NZ" b="0" spc="300" dirty="0">
                <a:latin typeface="Arial Narrow"/>
                <a:cs typeface="Arial Narrow"/>
              </a:rPr>
              <a:t>When children spend time with </a:t>
            </a:r>
            <a:r>
              <a:rPr lang="en-NZ" b="0" spc="300" dirty="0" smtClean="0">
                <a:latin typeface="Arial Narrow"/>
                <a:cs typeface="Arial Narrow"/>
              </a:rPr>
              <a:t>Jesus. </a:t>
            </a:r>
            <a:endParaRPr lang="en-NZ" b="0" spc="300" dirty="0">
              <a:latin typeface="Arial Narrow"/>
              <a:cs typeface="Arial Narrow"/>
            </a:endParaRPr>
          </a:p>
        </p:txBody>
      </p:sp>
      <p:sp>
        <p:nvSpPr>
          <p:cNvPr id="8" name="Textbox: Line 2"/>
          <p:cNvSpPr txBox="1"/>
          <p:nvPr/>
        </p:nvSpPr>
        <p:spPr>
          <a:xfrm>
            <a:off x="1458888" y="3194594"/>
            <a:ext cx="637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NZ" b="0" spc="300" dirty="0">
                <a:latin typeface="Arial Narrow"/>
                <a:cs typeface="Arial Narrow"/>
              </a:rPr>
              <a:t>When children share the light of Jesus within them.</a:t>
            </a:r>
          </a:p>
        </p:txBody>
      </p:sp>
      <p:sp>
        <p:nvSpPr>
          <p:cNvPr id="6" name="Textbox: Line 1"/>
          <p:cNvSpPr txBox="1"/>
          <p:nvPr/>
        </p:nvSpPr>
        <p:spPr>
          <a:xfrm>
            <a:off x="1620460" y="2098682"/>
            <a:ext cx="645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pc="300" dirty="0">
                <a:latin typeface="Arial Narrow"/>
                <a:cs typeface="Arial Narrow"/>
              </a:rPr>
              <a:t>When children share and include others and are filled with the Spirit of kindness.</a:t>
            </a:r>
          </a:p>
        </p:txBody>
      </p:sp>
      <p:sp>
        <p:nvSpPr>
          <p:cNvPr id="17" name="Shape: Button 3"/>
          <p:cNvSpPr/>
          <p:nvPr/>
        </p:nvSpPr>
        <p:spPr>
          <a:xfrm>
            <a:off x="435705" y="3450087"/>
            <a:ext cx="1186278" cy="1380869"/>
          </a:xfrm>
          <a:prstGeom prst="ellipse">
            <a:avLst/>
          </a:prstGeom>
          <a:blipFill rotWithShape="1">
            <a:blip r:embed="rId4"/>
            <a:srcRect/>
            <a:stretch>
              <a:fillRect l="-1497" r="-404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hape: Button 2"/>
          <p:cNvSpPr/>
          <p:nvPr/>
        </p:nvSpPr>
        <p:spPr>
          <a:xfrm>
            <a:off x="7733890" y="2643222"/>
            <a:ext cx="1191798" cy="1380869"/>
          </a:xfrm>
          <a:prstGeom prst="ellipse">
            <a:avLst/>
          </a:prstGeom>
          <a:blipFill rotWithShape="1">
            <a:blip r:embed="rId5"/>
            <a:srcRect/>
            <a:stretch>
              <a:fillRect l="-2932" t="-56" r="-62" b="-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hape: Button 1"/>
          <p:cNvSpPr/>
          <p:nvPr/>
        </p:nvSpPr>
        <p:spPr>
          <a:xfrm>
            <a:off x="435705" y="1769374"/>
            <a:ext cx="1186278" cy="1379867"/>
          </a:xfrm>
          <a:prstGeom prst="ellipse">
            <a:avLst/>
          </a:prstGeom>
          <a:blipFill rotWithShape="1">
            <a:blip r:embed="rId6"/>
            <a:srcRect/>
            <a:stretch>
              <a:fillRect l="-4712" t="38" r="-8028" b="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S-06B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: Tool instructions"/>
          <p:cNvSpPr txBox="1"/>
          <p:nvPr/>
        </p:nvSpPr>
        <p:spPr>
          <a:xfrm>
            <a:off x="3547585" y="4829517"/>
            <a:ext cx="20488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the images to reveal </a:t>
            </a:r>
            <a:r>
              <a:rPr lang="en-GB" sz="900" spc="300" dirty="0">
                <a:latin typeface="Aktiv Grotesk Light"/>
                <a:ea typeface="Segoe UI" pitchFamily="34" charset="0"/>
                <a:cs typeface="Aktiv Grotesk Light"/>
              </a:rPr>
              <a:t>a</a:t>
            </a:r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 text line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05" y="1159883"/>
            <a:ext cx="834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NZ" sz="1600" spc="300" dirty="0">
                <a:latin typeface="Aktiv Grotesk"/>
                <a:cs typeface="Aktiv Grotesk"/>
              </a:rPr>
              <a:t>How do you show and share the Spirit of Jesus on earth</a:t>
            </a:r>
            <a:r>
              <a:rPr lang="en-NZ" sz="1600" spc="300" dirty="0" smtClean="0">
                <a:latin typeface="Aktiv Grotesk"/>
                <a:cs typeface="Aktiv Grotesk"/>
              </a:rPr>
              <a:t>?</a:t>
            </a:r>
            <a:endParaRPr lang="en-NZ" sz="1600" spc="300" dirty="0">
              <a:latin typeface="Aktiv Grotesk"/>
              <a:cs typeface="Aktiv Grotesk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2149" y="1565611"/>
            <a:ext cx="7369444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2149" y="1173032"/>
            <a:ext cx="7369444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6" grpId="0"/>
      <p:bldP spid="6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64892" y="82532"/>
            <a:ext cx="9010739" cy="4957468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"/>
          <p:cNvSpPr/>
          <p:nvPr/>
        </p:nvSpPr>
        <p:spPr>
          <a:xfrm>
            <a:off x="4821731" y="1563115"/>
            <a:ext cx="4036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spc="300" dirty="0">
                <a:latin typeface="Arial Narrow"/>
                <a:cs typeface="Arial Narrow"/>
              </a:rPr>
              <a:t>Clouds are signs for God so in the Ascension story a cloud took Jesus out of sight into </a:t>
            </a:r>
            <a:r>
              <a:rPr lang="en-NZ" sz="1600" spc="300" dirty="0" smtClean="0">
                <a:latin typeface="Arial Narrow"/>
                <a:cs typeface="Arial Narrow"/>
              </a:rPr>
              <a:t>heaven and </a:t>
            </a:r>
            <a:r>
              <a:rPr lang="en-NZ" sz="1600" spc="300" dirty="0">
                <a:latin typeface="Arial Narrow"/>
                <a:cs typeface="Arial Narrow"/>
              </a:rPr>
              <a:t>that leads us to think </a:t>
            </a:r>
            <a:endParaRPr lang="en-NZ" sz="1600" spc="300" dirty="0" smtClean="0">
              <a:latin typeface="Arial Narrow"/>
              <a:cs typeface="Arial Narrow"/>
            </a:endParaRPr>
          </a:p>
          <a:p>
            <a:pPr algn="ctr"/>
            <a:r>
              <a:rPr lang="en-NZ" sz="1600" spc="300" dirty="0" smtClean="0">
                <a:latin typeface="Arial Narrow"/>
                <a:cs typeface="Arial Narrow"/>
              </a:rPr>
              <a:t>heaven </a:t>
            </a:r>
            <a:r>
              <a:rPr lang="en-NZ" sz="1600" spc="300" dirty="0">
                <a:latin typeface="Arial Narrow"/>
                <a:cs typeface="Arial Narrow"/>
              </a:rPr>
              <a:t>is in the sky.</a:t>
            </a:r>
          </a:p>
        </p:txBody>
      </p:sp>
      <p:graphicFrame>
        <p:nvGraphicFramePr>
          <p:cNvPr id="38" name="Wordfin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82627"/>
              </p:ext>
            </p:extLst>
          </p:nvPr>
        </p:nvGraphicFramePr>
        <p:xfrm>
          <a:off x="335649" y="675176"/>
          <a:ext cx="440148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K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Y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K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F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C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K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L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R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R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B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R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V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Y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J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V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F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G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G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L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H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T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F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G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C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L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U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D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A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C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E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I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O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N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ktiv Grotesk"/>
                          <a:cs typeface="Aktiv Grotesk"/>
                        </a:rPr>
                        <a:t>S</a:t>
                      </a:r>
                      <a:endParaRPr lang="en-US" dirty="0">
                        <a:latin typeface="Aktiv Grotesk"/>
                        <a:cs typeface="Aktiv Grotes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2" name="Title"/>
          <p:cNvSpPr txBox="1"/>
          <p:nvPr/>
        </p:nvSpPr>
        <p:spPr>
          <a:xfrm>
            <a:off x="3557" y="9886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spc="300" dirty="0">
                <a:latin typeface="Aktiv Grotesk Light"/>
                <a:cs typeface="Aktiv Grotesk Light"/>
              </a:rPr>
              <a:t>In the </a:t>
            </a:r>
            <a:r>
              <a:rPr lang="en-NZ" sz="3200" spc="300" dirty="0" smtClean="0">
                <a:latin typeface="Aktiv Grotesk Light"/>
                <a:cs typeface="Aktiv Grotesk Light"/>
              </a:rPr>
              <a:t>Bible, </a:t>
            </a:r>
            <a:r>
              <a:rPr lang="en-NZ" sz="3200" spc="300" dirty="0">
                <a:latin typeface="Aktiv Grotesk Light"/>
                <a:cs typeface="Aktiv Grotesk Light"/>
              </a:rPr>
              <a:t>Clouds were a Sign for God </a:t>
            </a:r>
            <a:endParaRPr lang="en-GB" sz="3200" b="1" spc="300" dirty="0">
              <a:solidFill>
                <a:srgbClr val="FF0000"/>
              </a:solidFill>
              <a:latin typeface="Aktiv Grotesk Light"/>
              <a:cs typeface="Aktiv Grotesk Light"/>
            </a:endParaRPr>
          </a:p>
        </p:txBody>
      </p:sp>
      <p:sp>
        <p:nvSpPr>
          <p:cNvPr id="87" name="Trigger: Sky"/>
          <p:cNvSpPr/>
          <p:nvPr/>
        </p:nvSpPr>
        <p:spPr>
          <a:xfrm>
            <a:off x="7489920" y="2609410"/>
            <a:ext cx="470338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rigger: The 2"/>
          <p:cNvSpPr/>
          <p:nvPr/>
        </p:nvSpPr>
        <p:spPr>
          <a:xfrm>
            <a:off x="7105928" y="2608687"/>
            <a:ext cx="315252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rigger: In 2"/>
          <p:cNvSpPr/>
          <p:nvPr/>
        </p:nvSpPr>
        <p:spPr>
          <a:xfrm>
            <a:off x="6818396" y="2606508"/>
            <a:ext cx="203885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rigger: Is"/>
          <p:cNvSpPr/>
          <p:nvPr/>
        </p:nvSpPr>
        <p:spPr>
          <a:xfrm>
            <a:off x="6523150" y="2595056"/>
            <a:ext cx="203885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rigger: Heaven 2"/>
          <p:cNvSpPr/>
          <p:nvPr/>
        </p:nvSpPr>
        <p:spPr>
          <a:xfrm>
            <a:off x="5660783" y="2601933"/>
            <a:ext cx="743976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rigger: Think"/>
          <p:cNvSpPr/>
          <p:nvPr/>
        </p:nvSpPr>
        <p:spPr>
          <a:xfrm>
            <a:off x="7450474" y="2377796"/>
            <a:ext cx="569844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rigger: To"/>
          <p:cNvSpPr/>
          <p:nvPr/>
        </p:nvSpPr>
        <p:spPr>
          <a:xfrm>
            <a:off x="7147830" y="2342253"/>
            <a:ext cx="262473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rigger: Us"/>
          <p:cNvSpPr/>
          <p:nvPr/>
        </p:nvSpPr>
        <p:spPr>
          <a:xfrm>
            <a:off x="6814612" y="2366859"/>
            <a:ext cx="262473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rigger: Leads"/>
          <p:cNvSpPr/>
          <p:nvPr/>
        </p:nvSpPr>
        <p:spPr>
          <a:xfrm>
            <a:off x="6146072" y="2360509"/>
            <a:ext cx="570962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rigger: That"/>
          <p:cNvSpPr/>
          <p:nvPr/>
        </p:nvSpPr>
        <p:spPr>
          <a:xfrm>
            <a:off x="5649463" y="2356476"/>
            <a:ext cx="409153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rigger: And"/>
          <p:cNvSpPr/>
          <p:nvPr/>
        </p:nvSpPr>
        <p:spPr>
          <a:xfrm>
            <a:off x="8344041" y="2128347"/>
            <a:ext cx="379991" cy="20547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rigger: Heaven"/>
          <p:cNvSpPr/>
          <p:nvPr/>
        </p:nvSpPr>
        <p:spPr>
          <a:xfrm>
            <a:off x="7486450" y="2118553"/>
            <a:ext cx="722544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rigger: Into"/>
          <p:cNvSpPr/>
          <p:nvPr/>
        </p:nvSpPr>
        <p:spPr>
          <a:xfrm>
            <a:off x="6963122" y="2108158"/>
            <a:ext cx="394534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rigger: Sight"/>
          <p:cNvSpPr/>
          <p:nvPr/>
        </p:nvSpPr>
        <p:spPr>
          <a:xfrm>
            <a:off x="6345987" y="2128420"/>
            <a:ext cx="513296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rigger: Of"/>
          <p:cNvSpPr/>
          <p:nvPr/>
        </p:nvSpPr>
        <p:spPr>
          <a:xfrm>
            <a:off x="6039172" y="2122021"/>
            <a:ext cx="256188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rigger: Out"/>
          <p:cNvSpPr/>
          <p:nvPr/>
        </p:nvSpPr>
        <p:spPr>
          <a:xfrm>
            <a:off x="5627648" y="2120341"/>
            <a:ext cx="289031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rigger: Jesus"/>
          <p:cNvSpPr/>
          <p:nvPr/>
        </p:nvSpPr>
        <p:spPr>
          <a:xfrm>
            <a:off x="4907452" y="2117799"/>
            <a:ext cx="581990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rigger: Took"/>
          <p:cNvSpPr/>
          <p:nvPr/>
        </p:nvSpPr>
        <p:spPr>
          <a:xfrm>
            <a:off x="7966232" y="1863010"/>
            <a:ext cx="415274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igger: Cloud"/>
          <p:cNvSpPr/>
          <p:nvPr/>
        </p:nvSpPr>
        <p:spPr>
          <a:xfrm>
            <a:off x="7287779" y="1883751"/>
            <a:ext cx="566489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gger: A"/>
          <p:cNvSpPr/>
          <p:nvPr/>
        </p:nvSpPr>
        <p:spPr>
          <a:xfrm>
            <a:off x="7088082" y="1889006"/>
            <a:ext cx="78348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rigger: Story"/>
          <p:cNvSpPr/>
          <p:nvPr/>
        </p:nvSpPr>
        <p:spPr>
          <a:xfrm>
            <a:off x="6422695" y="1869652"/>
            <a:ext cx="540823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rigger: Ascension"/>
          <p:cNvSpPr/>
          <p:nvPr/>
        </p:nvSpPr>
        <p:spPr>
          <a:xfrm>
            <a:off x="5217651" y="1870038"/>
            <a:ext cx="1099480" cy="21602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rigger: The"/>
          <p:cNvSpPr/>
          <p:nvPr/>
        </p:nvSpPr>
        <p:spPr>
          <a:xfrm>
            <a:off x="8365739" y="1628806"/>
            <a:ext cx="358293" cy="21602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rigger: In"/>
          <p:cNvSpPr/>
          <p:nvPr/>
        </p:nvSpPr>
        <p:spPr>
          <a:xfrm>
            <a:off x="8080753" y="1628395"/>
            <a:ext cx="211844" cy="216024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rigger: So"/>
          <p:cNvSpPr/>
          <p:nvPr/>
        </p:nvSpPr>
        <p:spPr>
          <a:xfrm>
            <a:off x="7770292" y="1628806"/>
            <a:ext cx="221384" cy="216024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rigger: God"/>
          <p:cNvSpPr/>
          <p:nvPr/>
        </p:nvSpPr>
        <p:spPr>
          <a:xfrm>
            <a:off x="7253142" y="1611392"/>
            <a:ext cx="396176" cy="216024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rigger: For"/>
          <p:cNvSpPr/>
          <p:nvPr/>
        </p:nvSpPr>
        <p:spPr>
          <a:xfrm>
            <a:off x="6865315" y="1613200"/>
            <a:ext cx="261699" cy="216024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rigger: Signs"/>
          <p:cNvSpPr/>
          <p:nvPr/>
        </p:nvSpPr>
        <p:spPr>
          <a:xfrm>
            <a:off x="6194508" y="1630365"/>
            <a:ext cx="532527" cy="216024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igger: Are"/>
          <p:cNvSpPr/>
          <p:nvPr/>
        </p:nvSpPr>
        <p:spPr>
          <a:xfrm>
            <a:off x="5734560" y="1620923"/>
            <a:ext cx="385503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rigger: Clouds"/>
          <p:cNvSpPr/>
          <p:nvPr/>
        </p:nvSpPr>
        <p:spPr>
          <a:xfrm>
            <a:off x="4926334" y="1620330"/>
            <a:ext cx="728645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: PageNumber"/>
          <p:cNvSpPr txBox="1">
            <a:spLocks/>
          </p:cNvSpPr>
          <p:nvPr/>
        </p:nvSpPr>
        <p:spPr>
          <a:xfrm>
            <a:off x="8640000" y="4680000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S-07</a:t>
            </a:r>
            <a:endParaRPr lang="en-GB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ction Button: Forward">
            <a:hlinkClick r:id="" action="ppaction://hlinkshowjump?jump=nextslide" highlightClick="1"/>
          </p:cNvPr>
          <p:cNvSpPr/>
          <p:nvPr/>
        </p:nvSpPr>
        <p:spPr>
          <a:xfrm>
            <a:off x="8100392" y="4680000"/>
            <a:ext cx="432048" cy="360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ction Button: Back">
            <a:hlinkClick r:id="" action="ppaction://hlinkshowjump?jump=previousslide" highlightClick="1"/>
          </p:cNvPr>
          <p:cNvSpPr/>
          <p:nvPr/>
        </p:nvSpPr>
        <p:spPr>
          <a:xfrm>
            <a:off x="7596000" y="4680000"/>
            <a:ext cx="432048" cy="36000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ction Button: Worksheet">
            <a:hlinkClick r:id="rId4" action="ppaction://hlinksldjump" highlightClick="1"/>
          </p:cNvPr>
          <p:cNvSpPr/>
          <p:nvPr/>
        </p:nvSpPr>
        <p:spPr>
          <a:xfrm>
            <a:off x="7147620" y="4680000"/>
            <a:ext cx="360000" cy="360000"/>
          </a:xfrm>
          <a:prstGeom prst="actionButton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: Tool instructions"/>
          <p:cNvSpPr txBox="1"/>
          <p:nvPr/>
        </p:nvSpPr>
        <p:spPr>
          <a:xfrm>
            <a:off x="2449495" y="4710035"/>
            <a:ext cx="3932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spc="300" dirty="0" smtClean="0">
                <a:latin typeface="Aktiv Grotesk Light"/>
                <a:ea typeface="Segoe UI" pitchFamily="34" charset="0"/>
                <a:cs typeface="Aktiv Grotesk Light"/>
              </a:rPr>
              <a:t>Click each word in the sentence to reveal the position in the Word Find.</a:t>
            </a:r>
            <a:endParaRPr lang="en-GB" sz="900" spc="300" dirty="0">
              <a:latin typeface="Aktiv Grotesk Light"/>
              <a:ea typeface="Segoe UI" pitchFamily="34" charset="0"/>
              <a:cs typeface="Aktiv Grotesk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2818" y="751829"/>
            <a:ext cx="40360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spc="300" dirty="0">
                <a:latin typeface="Arial Narrow"/>
                <a:cs typeface="Arial Narrow"/>
              </a:rPr>
              <a:t>Find each word </a:t>
            </a:r>
            <a:r>
              <a:rPr lang="en-NZ" sz="1600" spc="300" dirty="0" smtClean="0">
                <a:latin typeface="Arial Narrow"/>
                <a:cs typeface="Arial Narrow"/>
              </a:rPr>
              <a:t>from the </a:t>
            </a:r>
            <a:r>
              <a:rPr lang="en-NZ" sz="1600" spc="300" dirty="0">
                <a:latin typeface="Arial Narrow"/>
                <a:cs typeface="Arial Narrow"/>
              </a:rPr>
              <a:t>sentence </a:t>
            </a:r>
            <a:r>
              <a:rPr lang="en-NZ" sz="1600" spc="300" dirty="0" smtClean="0">
                <a:latin typeface="Arial Narrow"/>
                <a:cs typeface="Arial Narrow"/>
              </a:rPr>
              <a:t>in </a:t>
            </a:r>
            <a:r>
              <a:rPr lang="en-NZ" sz="1600" spc="300" dirty="0">
                <a:latin typeface="Arial Narrow"/>
                <a:cs typeface="Arial Narrow"/>
              </a:rPr>
              <a:t>the </a:t>
            </a:r>
            <a:r>
              <a:rPr lang="en-NZ" sz="1600" spc="300" dirty="0" smtClean="0">
                <a:latin typeface="Arial Narrow"/>
                <a:cs typeface="Arial Narrow"/>
              </a:rPr>
              <a:t>Word Find.</a:t>
            </a:r>
            <a:endParaRPr lang="en-NZ" sz="1600" spc="300" dirty="0">
              <a:latin typeface="Arial Narrow"/>
              <a:cs typeface="Arial Narrow"/>
            </a:endParaRPr>
          </a:p>
        </p:txBody>
      </p:sp>
      <p:sp>
        <p:nvSpPr>
          <p:cNvPr id="5" name="Shape: Clouds"/>
          <p:cNvSpPr/>
          <p:nvPr/>
        </p:nvSpPr>
        <p:spPr>
          <a:xfrm>
            <a:off x="4340687" y="667293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hape: Are"/>
          <p:cNvSpPr/>
          <p:nvPr/>
        </p:nvSpPr>
        <p:spPr>
          <a:xfrm>
            <a:off x="2567921" y="1408930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hape: Signs"/>
          <p:cNvSpPr/>
          <p:nvPr/>
        </p:nvSpPr>
        <p:spPr>
          <a:xfrm>
            <a:off x="2136828" y="3605841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hape: For"/>
          <p:cNvSpPr/>
          <p:nvPr/>
        </p:nvSpPr>
        <p:spPr>
          <a:xfrm>
            <a:off x="3891091" y="667293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hape: God"/>
          <p:cNvSpPr/>
          <p:nvPr/>
        </p:nvSpPr>
        <p:spPr>
          <a:xfrm>
            <a:off x="815153" y="2860242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hape: So"/>
          <p:cNvSpPr/>
          <p:nvPr/>
        </p:nvSpPr>
        <p:spPr>
          <a:xfrm>
            <a:off x="810211" y="1395563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hape: In"/>
          <p:cNvSpPr/>
          <p:nvPr/>
        </p:nvSpPr>
        <p:spPr>
          <a:xfrm>
            <a:off x="2562450" y="1069381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hape: The"/>
          <p:cNvSpPr/>
          <p:nvPr/>
        </p:nvSpPr>
        <p:spPr>
          <a:xfrm>
            <a:off x="3898710" y="1762794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hape: Ascension"/>
          <p:cNvSpPr/>
          <p:nvPr/>
        </p:nvSpPr>
        <p:spPr>
          <a:xfrm>
            <a:off x="375064" y="4322332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hape: Story"/>
          <p:cNvSpPr/>
          <p:nvPr/>
        </p:nvSpPr>
        <p:spPr>
          <a:xfrm>
            <a:off x="370938" y="675176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hape: A"/>
          <p:cNvSpPr/>
          <p:nvPr/>
        </p:nvSpPr>
        <p:spPr>
          <a:xfrm>
            <a:off x="815153" y="2126308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hape: Cloud"/>
          <p:cNvSpPr/>
          <p:nvPr/>
        </p:nvSpPr>
        <p:spPr>
          <a:xfrm>
            <a:off x="2562449" y="3969355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hape: Took"/>
          <p:cNvSpPr/>
          <p:nvPr/>
        </p:nvSpPr>
        <p:spPr>
          <a:xfrm>
            <a:off x="1705857" y="675176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hape: Jesus"/>
          <p:cNvSpPr/>
          <p:nvPr/>
        </p:nvSpPr>
        <p:spPr>
          <a:xfrm>
            <a:off x="2140423" y="2126308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hape: Out"/>
          <p:cNvSpPr/>
          <p:nvPr/>
        </p:nvSpPr>
        <p:spPr>
          <a:xfrm>
            <a:off x="1244798" y="1772444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hape: Of"/>
          <p:cNvSpPr/>
          <p:nvPr/>
        </p:nvSpPr>
        <p:spPr>
          <a:xfrm>
            <a:off x="1244798" y="3598213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hape: Sight"/>
          <p:cNvSpPr/>
          <p:nvPr/>
        </p:nvSpPr>
        <p:spPr>
          <a:xfrm>
            <a:off x="2136827" y="2886554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Shape: Into"/>
          <p:cNvSpPr/>
          <p:nvPr/>
        </p:nvSpPr>
        <p:spPr>
          <a:xfrm>
            <a:off x="381105" y="2857197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Shape: Heaven"/>
          <p:cNvSpPr/>
          <p:nvPr/>
        </p:nvSpPr>
        <p:spPr>
          <a:xfrm>
            <a:off x="375064" y="2489742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Shape: And"/>
          <p:cNvSpPr/>
          <p:nvPr/>
        </p:nvSpPr>
        <p:spPr>
          <a:xfrm>
            <a:off x="813178" y="2118553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: That"/>
          <p:cNvSpPr/>
          <p:nvPr/>
        </p:nvSpPr>
        <p:spPr>
          <a:xfrm>
            <a:off x="2582768" y="3224522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Shape: Leads"/>
          <p:cNvSpPr/>
          <p:nvPr/>
        </p:nvSpPr>
        <p:spPr>
          <a:xfrm>
            <a:off x="4340423" y="2857197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Shape: Us"/>
          <p:cNvSpPr/>
          <p:nvPr/>
        </p:nvSpPr>
        <p:spPr>
          <a:xfrm>
            <a:off x="3019280" y="1408930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Shape: To"/>
          <p:cNvSpPr/>
          <p:nvPr/>
        </p:nvSpPr>
        <p:spPr>
          <a:xfrm>
            <a:off x="1694118" y="1423836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Shape: Think"/>
          <p:cNvSpPr/>
          <p:nvPr/>
        </p:nvSpPr>
        <p:spPr>
          <a:xfrm>
            <a:off x="371702" y="1038690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Shape: Heaven 2"/>
          <p:cNvSpPr/>
          <p:nvPr/>
        </p:nvSpPr>
        <p:spPr>
          <a:xfrm>
            <a:off x="3468072" y="667293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hape: Is"/>
          <p:cNvSpPr/>
          <p:nvPr/>
        </p:nvSpPr>
        <p:spPr>
          <a:xfrm>
            <a:off x="1705856" y="3958798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hape: In 2"/>
          <p:cNvSpPr/>
          <p:nvPr/>
        </p:nvSpPr>
        <p:spPr>
          <a:xfrm>
            <a:off x="810210" y="3979193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Shape: The 2"/>
          <p:cNvSpPr/>
          <p:nvPr/>
        </p:nvSpPr>
        <p:spPr>
          <a:xfrm>
            <a:off x="813178" y="3199818"/>
            <a:ext cx="353907" cy="363514"/>
          </a:xfrm>
          <a:prstGeom prst="star4">
            <a:avLst/>
          </a:prstGeom>
          <a:solidFill>
            <a:srgbClr val="E46C0A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Shape: Sky"/>
          <p:cNvSpPr/>
          <p:nvPr/>
        </p:nvSpPr>
        <p:spPr>
          <a:xfrm>
            <a:off x="370492" y="672895"/>
            <a:ext cx="353907" cy="3635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Cloud 88"/>
          <p:cNvSpPr/>
          <p:nvPr/>
        </p:nvSpPr>
        <p:spPr>
          <a:xfrm>
            <a:off x="7112576" y="3020441"/>
            <a:ext cx="1755571" cy="1600608"/>
          </a:xfrm>
          <a:prstGeom prst="cloud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Cloud 89"/>
          <p:cNvSpPr/>
          <p:nvPr/>
        </p:nvSpPr>
        <p:spPr>
          <a:xfrm>
            <a:off x="4973659" y="3069042"/>
            <a:ext cx="1314533" cy="1092522"/>
          </a:xfrm>
          <a:prstGeom prst="cloud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Cloud 90"/>
          <p:cNvSpPr/>
          <p:nvPr/>
        </p:nvSpPr>
        <p:spPr>
          <a:xfrm>
            <a:off x="5851993" y="3379039"/>
            <a:ext cx="1601041" cy="1400076"/>
          </a:xfrm>
          <a:prstGeom prst="cloud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4958262" y="1469080"/>
            <a:ext cx="3911573" cy="9269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882957" y="2916523"/>
            <a:ext cx="3911573" cy="9269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170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000"/>
                            </p:stCondLst>
                            <p:childTnLst>
                              <p:par>
                                <p:cTn id="2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"/>
                            </p:stCondLst>
                            <p:childTnLst>
                              <p:par>
                                <p:cTn id="2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000"/>
                            </p:stCondLst>
                            <p:childTnLst>
                              <p:par>
                                <p:cTn id="2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000"/>
                            </p:stCondLst>
                            <p:childTnLst>
                              <p:par>
                                <p:cTn id="3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000"/>
                            </p:stCondLst>
                            <p:childTnLst>
                              <p:par>
                                <p:cTn id="3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000"/>
                            </p:stCondLst>
                            <p:childTnLst>
                              <p:par>
                                <p:cTn id="3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000"/>
                            </p:stCondLst>
                            <p:childTnLst>
                              <p:par>
                                <p:cTn id="3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000"/>
                            </p:stCondLst>
                            <p:childTnLst>
                              <p:par>
                                <p:cTn id="3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44" grpId="0" animBg="1"/>
      <p:bldP spid="44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7" grpId="0" animBg="1"/>
      <p:bldP spid="57" grpId="1" animBg="1"/>
      <p:bldP spid="66" grpId="0" animBg="1"/>
      <p:bldP spid="66" grpId="1" animBg="1"/>
      <p:bldP spid="68" grpId="0" animBg="1"/>
      <p:bldP spid="68" grpId="1" animBg="1"/>
      <p:bldP spid="96" grpId="0" animBg="1"/>
      <p:bldP spid="96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0" grpId="0" animBg="1"/>
      <p:bldP spid="80" grpId="1" animBg="1"/>
      <p:bldP spid="82" grpId="0" animBg="1"/>
      <p:bldP spid="82" grpId="1" animBg="1"/>
      <p:bldP spid="84" grpId="0" animBg="1"/>
      <p:bldP spid="84" grpId="1" animBg="1"/>
      <p:bldP spid="86" grpId="0" animBg="1"/>
      <p:bldP spid="86" grpId="1" animBg="1"/>
      <p:bldP spid="88" grpId="0" animBg="1"/>
      <p:bldP spid="8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13934</TotalTime>
  <Words>1853</Words>
  <Application>Microsoft Office PowerPoint</Application>
  <PresentationFormat>On-screen Show (16:9)</PresentationFormat>
  <Paragraphs>411</Paragraphs>
  <Slides>12</Slides>
  <Notes>12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Aktiv Grotesk</vt:lpstr>
      <vt:lpstr>Aktiv Grotesk Light</vt:lpstr>
      <vt:lpstr>Arial</vt:lpstr>
      <vt:lpstr>Arial Narrow</vt:lpstr>
      <vt:lpstr>Calibri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Pierre Schmits</cp:lastModifiedBy>
  <cp:revision>479</cp:revision>
  <cp:lastPrinted>2017-05-05T02:18:20Z</cp:lastPrinted>
  <dcterms:created xsi:type="dcterms:W3CDTF">2015-10-21T21:04:26Z</dcterms:created>
  <dcterms:modified xsi:type="dcterms:W3CDTF">2017-05-07T07:36:55Z</dcterms:modified>
</cp:coreProperties>
</file>