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57" r:id="rId4"/>
    <p:sldId id="258" r:id="rId5"/>
    <p:sldId id="260" r:id="rId6"/>
    <p:sldId id="270" r:id="rId7"/>
    <p:sldId id="262" r:id="rId8"/>
    <p:sldId id="263" r:id="rId9"/>
    <p:sldId id="271" r:id="rId10"/>
    <p:sldId id="267" r:id="rId11"/>
    <p:sldId id="268" r:id="rId12"/>
    <p:sldId id="259" r:id="rId13"/>
    <p:sldId id="269"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7" d="100"/>
          <a:sy n="87" d="100"/>
        </p:scale>
        <p:origin x="120"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38DAD-2D71-4898-A267-09A8209BEF82}" type="datetimeFigureOut">
              <a:rPr lang="en-NZ" smtClean="0"/>
              <a:t>2/05/2017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03080-40D7-45E3-9389-1B44FCB5F3B0}" type="slidenum">
              <a:rPr lang="en-NZ" smtClean="0"/>
              <a:t>‹#›</a:t>
            </a:fld>
            <a:endParaRPr lang="en-NZ"/>
          </a:p>
        </p:txBody>
      </p:sp>
    </p:spTree>
    <p:extLst>
      <p:ext uri="{BB962C8B-B14F-4D97-AF65-F5344CB8AC3E}">
        <p14:creationId xmlns:p14="http://schemas.microsoft.com/office/powerpoint/2010/main" val="1014361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cdyxHQi1-Kw"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the message Jesus gave to the apostles as he ascended into heaven to be with his Father. Use the Ascension story in class prayer this week and ask children to talk with their families about examples of good and bad news in their families, in Aotearoa and in the world at present. </a:t>
            </a:r>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1</a:t>
            </a:fld>
            <a:endParaRPr lang="en-NZ"/>
          </a:p>
        </p:txBody>
      </p:sp>
    </p:spTree>
    <p:extLst>
      <p:ext uri="{BB962C8B-B14F-4D97-AF65-F5344CB8AC3E}">
        <p14:creationId xmlns:p14="http://schemas.microsoft.com/office/powerpoint/2010/main" val="4241772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reflect on how they are putting Jesus’ last command to share the ‘good news’ into action at home with their families and at school in their class and community. Talk to Jesus about this in your heart.</a:t>
            </a:r>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10</a:t>
            </a:fld>
            <a:endParaRPr lang="en-NZ"/>
          </a:p>
        </p:txBody>
      </p:sp>
    </p:spTree>
    <p:extLst>
      <p:ext uri="{BB962C8B-B14F-4D97-AF65-F5344CB8AC3E}">
        <p14:creationId xmlns:p14="http://schemas.microsoft.com/office/powerpoint/2010/main" val="152509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1) The 7</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of Easter.</a:t>
            </a:r>
          </a:p>
          <a:p>
            <a:r>
              <a:rPr lang="en-NZ" sz="1200" kern="1200" dirty="0">
                <a:solidFill>
                  <a:schemeClr val="tx1"/>
                </a:solidFill>
                <a:effectLst/>
                <a:latin typeface="+mn-lt"/>
                <a:ea typeface="+mn-ea"/>
                <a:cs typeface="+mn-cs"/>
              </a:rPr>
              <a:t>2) Pentecost.</a:t>
            </a:r>
          </a:p>
          <a:p>
            <a:r>
              <a:rPr lang="en-NZ" sz="1200" kern="1200" dirty="0">
                <a:solidFill>
                  <a:schemeClr val="tx1"/>
                </a:solidFill>
                <a:effectLst/>
                <a:latin typeface="+mn-lt"/>
                <a:ea typeface="+mn-ea"/>
                <a:cs typeface="+mn-cs"/>
              </a:rPr>
              <a:t>3) He could send his Spirit to be present in the world with his followers.</a:t>
            </a:r>
          </a:p>
          <a:p>
            <a:r>
              <a:rPr lang="en-NZ" sz="1200" kern="1200" dirty="0">
                <a:solidFill>
                  <a:schemeClr val="tx1"/>
                </a:solidFill>
                <a:effectLst/>
                <a:latin typeface="+mn-lt"/>
                <a:ea typeface="+mn-ea"/>
                <a:cs typeface="+mn-cs"/>
              </a:rPr>
              <a:t>4) Acts 1:6-11 and in Mark 16:15-20.</a:t>
            </a:r>
          </a:p>
          <a:p>
            <a:r>
              <a:rPr lang="en-NZ" sz="1200" kern="1200" dirty="0">
                <a:solidFill>
                  <a:schemeClr val="tx1"/>
                </a:solidFill>
                <a:effectLst/>
                <a:latin typeface="+mn-lt"/>
                <a:ea typeface="+mn-ea"/>
                <a:cs typeface="+mn-cs"/>
              </a:rPr>
              <a:t>5) Go out into the world and bring the Good News to all creation.</a:t>
            </a:r>
            <a:endParaRPr lang="en-NZ" dirty="0"/>
          </a:p>
          <a:p>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11</a:t>
            </a:fld>
            <a:endParaRPr lang="en-NZ"/>
          </a:p>
        </p:txBody>
      </p:sp>
    </p:spTree>
    <p:extLst>
      <p:ext uri="{BB962C8B-B14F-4D97-AF65-F5344CB8AC3E}">
        <p14:creationId xmlns:p14="http://schemas.microsoft.com/office/powerpoint/2010/main" val="2624334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Answers 1-3, 2-5, 3-4, 4- 1, 5- 2</a:t>
            </a:r>
          </a:p>
          <a:p>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13</a:t>
            </a:fld>
            <a:endParaRPr lang="en-NZ"/>
          </a:p>
        </p:txBody>
      </p:sp>
    </p:spTree>
    <p:extLst>
      <p:ext uri="{BB962C8B-B14F-4D97-AF65-F5344CB8AC3E}">
        <p14:creationId xmlns:p14="http://schemas.microsoft.com/office/powerpoint/2010/main" val="278327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2</a:t>
            </a:fld>
            <a:endParaRPr lang="en-NZ"/>
          </a:p>
        </p:txBody>
      </p:sp>
    </p:spTree>
    <p:extLst>
      <p:ext uri="{BB962C8B-B14F-4D97-AF65-F5344CB8AC3E}">
        <p14:creationId xmlns:p14="http://schemas.microsoft.com/office/powerpoint/2010/main" val="350209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 closely at the feasts and seasons in the Liturgical Year and say something about each one. Complete the worksheet – refer to responses below.            </a:t>
            </a:r>
            <a:r>
              <a:rPr lang="en-NZ" sz="1200" kern="1200" dirty="0">
                <a:solidFill>
                  <a:schemeClr val="tx1"/>
                </a:solidFill>
                <a:effectLst/>
                <a:latin typeface="+mn-lt"/>
                <a:ea typeface="+mn-ea"/>
                <a:cs typeface="+mn-cs"/>
              </a:rPr>
              <a:t>Add to RE Learning Journals for future reference.</a:t>
            </a:r>
          </a:p>
          <a:p>
            <a:r>
              <a:rPr lang="en-NZ" sz="1200" kern="1200" dirty="0">
                <a:solidFill>
                  <a:schemeClr val="tx1"/>
                </a:solidFill>
                <a:effectLst/>
                <a:latin typeface="+mn-lt"/>
                <a:ea typeface="+mn-ea"/>
                <a:cs typeface="+mn-cs"/>
              </a:rPr>
              <a:t>1) The 7</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of Easter.</a:t>
            </a:r>
          </a:p>
          <a:p>
            <a:r>
              <a:rPr lang="en-NZ" sz="1200" kern="1200" dirty="0">
                <a:solidFill>
                  <a:schemeClr val="tx1"/>
                </a:solidFill>
                <a:effectLst/>
                <a:latin typeface="+mn-lt"/>
                <a:ea typeface="+mn-ea"/>
                <a:cs typeface="+mn-cs"/>
              </a:rPr>
              <a:t>2) Pentecost.</a:t>
            </a:r>
          </a:p>
          <a:p>
            <a:r>
              <a:rPr lang="en-NZ" sz="1200" kern="1200" dirty="0">
                <a:solidFill>
                  <a:schemeClr val="tx1"/>
                </a:solidFill>
                <a:effectLst/>
                <a:latin typeface="+mn-lt"/>
                <a:ea typeface="+mn-ea"/>
                <a:cs typeface="+mn-cs"/>
              </a:rPr>
              <a:t>3) He could send his Spirit to be present in the world with his followers.</a:t>
            </a:r>
          </a:p>
          <a:p>
            <a:r>
              <a:rPr lang="en-NZ" sz="1200" kern="1200" dirty="0">
                <a:solidFill>
                  <a:schemeClr val="tx1"/>
                </a:solidFill>
                <a:effectLst/>
                <a:latin typeface="+mn-lt"/>
                <a:ea typeface="+mn-ea"/>
                <a:cs typeface="+mn-cs"/>
              </a:rPr>
              <a:t>4) Acts 1:6-11 and in Mark 16:15-20.</a:t>
            </a:r>
          </a:p>
          <a:p>
            <a:r>
              <a:rPr lang="en-NZ" sz="1200" kern="1200" dirty="0">
                <a:solidFill>
                  <a:schemeClr val="tx1"/>
                </a:solidFill>
                <a:effectLst/>
                <a:latin typeface="+mn-lt"/>
                <a:ea typeface="+mn-ea"/>
                <a:cs typeface="+mn-cs"/>
              </a:rPr>
              <a:t>5) Go out into the world and bring the Good News to all creation. </a:t>
            </a:r>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3</a:t>
            </a:fld>
            <a:endParaRPr lang="en-NZ"/>
          </a:p>
        </p:txBody>
      </p:sp>
    </p:spTree>
    <p:extLst>
      <p:ext uri="{BB962C8B-B14F-4D97-AF65-F5344CB8AC3E}">
        <p14:creationId xmlns:p14="http://schemas.microsoft.com/office/powerpoint/2010/main" val="218278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that when we talk about ‘good news’ we mean anything that helps people to live with love, care, and forgiveness as Jesus lived. Good news spreads ‘good’ positive attitudes and actions that continue goodness remembering that all goodness and love comes from God. God shares love and goodness with people so they can share it with others ‘in all nations’.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Take time to read the headlines on the image and discuss their meaning and how they are ‘good news’. Work through the pop up items to increase children’s understanding about what is good news. </a:t>
            </a:r>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4</a:t>
            </a:fld>
            <a:endParaRPr lang="en-NZ"/>
          </a:p>
        </p:txBody>
      </p:sp>
    </p:spTree>
    <p:extLst>
      <p:ext uri="{BB962C8B-B14F-4D97-AF65-F5344CB8AC3E}">
        <p14:creationId xmlns:p14="http://schemas.microsoft.com/office/powerpoint/2010/main" val="99593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 the directions on the flip cards and use them to deepen understanding of the causes and effects of bad news.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children what causes ‘bad news’.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can children of your age do when bad things happen?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would Jesus want you to do when you hear bad news? </a:t>
            </a:r>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5</a:t>
            </a:fld>
            <a:endParaRPr lang="en-NZ"/>
          </a:p>
        </p:txBody>
      </p:sp>
    </p:spTree>
    <p:extLst>
      <p:ext uri="{BB962C8B-B14F-4D97-AF65-F5344CB8AC3E}">
        <p14:creationId xmlns:p14="http://schemas.microsoft.com/office/powerpoint/2010/main" val="40209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4.</a:t>
            </a:r>
          </a:p>
          <a:p>
            <a:r>
              <a:rPr lang="en-NZ" sz="1200" kern="1200" dirty="0">
                <a:solidFill>
                  <a:schemeClr val="tx1"/>
                </a:solidFill>
                <a:effectLst/>
                <a:latin typeface="+mn-lt"/>
                <a:ea typeface="+mn-ea"/>
                <a:cs typeface="+mn-cs"/>
              </a:rPr>
              <a:t>Children complete worksheet and add it to RE Learning Journals.</a:t>
            </a:r>
          </a:p>
          <a:p>
            <a:r>
              <a:rPr lang="en-NZ" sz="1200" kern="1200" dirty="0">
                <a:solidFill>
                  <a:schemeClr val="tx1"/>
                </a:solidFill>
                <a:effectLst/>
                <a:latin typeface="+mn-lt"/>
                <a:ea typeface="+mn-ea"/>
                <a:cs typeface="+mn-cs"/>
              </a:rPr>
              <a:t>Children share their lists and select best examples of both.</a:t>
            </a:r>
          </a:p>
          <a:p>
            <a:r>
              <a:rPr lang="en-NZ" sz="1200" kern="1200" dirty="0">
                <a:solidFill>
                  <a:schemeClr val="tx1"/>
                </a:solidFill>
                <a:effectLst/>
                <a:latin typeface="+mn-lt"/>
                <a:ea typeface="+mn-ea"/>
                <a:cs typeface="+mn-cs"/>
              </a:rPr>
              <a:t>Children decide on how they could present their learning as the ‘Good News’ Jesus commanded, not just to his apostles but to all his followers including children of their age,  to proclaim to the whole world and to all of creation. </a:t>
            </a:r>
          </a:p>
          <a:p>
            <a:r>
              <a:rPr lang="en-NZ" sz="1200" kern="1200" dirty="0">
                <a:solidFill>
                  <a:schemeClr val="tx1"/>
                </a:solidFill>
                <a:effectLst/>
                <a:latin typeface="+mn-lt"/>
                <a:ea typeface="+mn-ea"/>
                <a:cs typeface="+mn-cs"/>
              </a:rPr>
              <a:t>Children research what Pope Francis says in ‘</a:t>
            </a:r>
            <a:r>
              <a:rPr lang="en-NZ" sz="1200" kern="1200" dirty="0" err="1">
                <a:solidFill>
                  <a:schemeClr val="tx1"/>
                </a:solidFill>
                <a:effectLst/>
                <a:latin typeface="+mn-lt"/>
                <a:ea typeface="+mn-ea"/>
                <a:cs typeface="+mn-cs"/>
              </a:rPr>
              <a:t>Laudato</a:t>
            </a:r>
            <a:r>
              <a:rPr lang="en-NZ" sz="1200" kern="1200" dirty="0">
                <a:solidFill>
                  <a:schemeClr val="tx1"/>
                </a:solidFill>
                <a:effectLst/>
                <a:latin typeface="+mn-lt"/>
                <a:ea typeface="+mn-ea"/>
                <a:cs typeface="+mn-cs"/>
              </a:rPr>
              <a:t> Si’ about care of the planet and include that in their presentation.</a:t>
            </a:r>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6</a:t>
            </a:fld>
            <a:endParaRPr lang="en-NZ"/>
          </a:p>
        </p:txBody>
      </p:sp>
    </p:spTree>
    <p:extLst>
      <p:ext uri="{BB962C8B-B14F-4D97-AF65-F5344CB8AC3E}">
        <p14:creationId xmlns:p14="http://schemas.microsoft.com/office/powerpoint/2010/main" val="3924017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Complete worksheet by reading the statements and drawing lines to match them. </a:t>
            </a:r>
          </a:p>
          <a:p>
            <a:r>
              <a:rPr lang="en-NZ" sz="1200" kern="1200" dirty="0">
                <a:solidFill>
                  <a:schemeClr val="tx1"/>
                </a:solidFill>
                <a:effectLst/>
                <a:latin typeface="+mn-lt"/>
                <a:ea typeface="+mn-ea"/>
                <a:cs typeface="+mn-cs"/>
              </a:rPr>
              <a:t>Draw Jesus speaking to his disciples for the last time and write what Jesus is saying to them. Check the statement match using the floater on the slide. </a:t>
            </a:r>
          </a:p>
          <a:p>
            <a:r>
              <a:rPr lang="en-NZ" sz="1200" kern="1200" dirty="0">
                <a:solidFill>
                  <a:schemeClr val="tx1"/>
                </a:solidFill>
                <a:effectLst/>
                <a:latin typeface="+mn-lt"/>
                <a:ea typeface="+mn-ea"/>
                <a:cs typeface="+mn-cs"/>
              </a:rPr>
              <a:t>Answers 1-c, 2-e, 3-d, 4- a, 5- b</a:t>
            </a:r>
          </a:p>
          <a:p>
            <a:r>
              <a:rPr lang="en-NZ" sz="1200" kern="1200" dirty="0">
                <a:solidFill>
                  <a:schemeClr val="tx1"/>
                </a:solidFill>
                <a:effectLst/>
                <a:latin typeface="+mn-lt"/>
                <a:ea typeface="+mn-ea"/>
                <a:cs typeface="+mn-cs"/>
              </a:rPr>
              <a:t>Adapt Teaching and Learning Experience 3.</a:t>
            </a:r>
            <a:endParaRPr lang="en-NZ" sz="1200" b="1" u="sng" kern="1200" dirty="0">
              <a:solidFill>
                <a:schemeClr val="tx1"/>
              </a:solidFill>
              <a:effectLst/>
              <a:latin typeface="+mn-lt"/>
              <a:ea typeface="+mn-ea"/>
              <a:cs typeface="+mn-cs"/>
              <a:hlinkClick r:id="rId3"/>
            </a:endParaRPr>
          </a:p>
          <a:p>
            <a:r>
              <a:rPr lang="en-NZ" sz="1200" b="1" u="sng" kern="1200" dirty="0">
                <a:solidFill>
                  <a:schemeClr val="tx1"/>
                </a:solidFill>
                <a:effectLst/>
                <a:latin typeface="+mn-lt"/>
                <a:ea typeface="+mn-ea"/>
                <a:cs typeface="+mn-cs"/>
                <a:hlinkClick r:id="rId3"/>
              </a:rPr>
              <a:t>https://www.youtube.com/watch?v=cdyxHQi1-Kw</a:t>
            </a:r>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The Great Commission 47 seconds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203080-40D7-45E3-9389-1B44FCB5F3B0}" type="slidenum">
              <a:rPr lang="en-NZ" smtClean="0"/>
              <a:t>7</a:t>
            </a:fld>
            <a:endParaRPr lang="en-NZ"/>
          </a:p>
        </p:txBody>
      </p:sp>
    </p:spTree>
    <p:extLst>
      <p:ext uri="{BB962C8B-B14F-4D97-AF65-F5344CB8AC3E}">
        <p14:creationId xmlns:p14="http://schemas.microsoft.com/office/powerpoint/2010/main" val="1746528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and respond to each Post it Note.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Jesus wants us to think of creation as God sees it – everything is interconnected. Therefore people need to think about how they treat not only people but the earth and all living things.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Pope Francis’ words on each Post it Note, think about what they mean, share your ideas and give examples to illustrate them.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group does Pope Frances want people to care for first – give a reason for this.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can children of your age do this?</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Adapt Teaching and Learning Experience 5.</a:t>
            </a:r>
            <a:endParaRPr lang="en-NZ" dirty="0"/>
          </a:p>
        </p:txBody>
      </p:sp>
      <p:sp>
        <p:nvSpPr>
          <p:cNvPr id="4" name="Slide Number Placeholder 3"/>
          <p:cNvSpPr>
            <a:spLocks noGrp="1"/>
          </p:cNvSpPr>
          <p:nvPr>
            <p:ph type="sldNum" sz="quarter" idx="10"/>
          </p:nvPr>
        </p:nvSpPr>
        <p:spPr/>
        <p:txBody>
          <a:bodyPr/>
          <a:lstStyle/>
          <a:p>
            <a:fld id="{9747FABA-49D2-4234-AF08-2BF44F7F6B53}" type="slidenum">
              <a:rPr lang="en-NZ" smtClean="0"/>
              <a:t>8</a:t>
            </a:fld>
            <a:endParaRPr lang="en-NZ"/>
          </a:p>
        </p:txBody>
      </p:sp>
    </p:spTree>
    <p:extLst>
      <p:ext uri="{BB962C8B-B14F-4D97-AF65-F5344CB8AC3E}">
        <p14:creationId xmlns:p14="http://schemas.microsoft.com/office/powerpoint/2010/main" val="463638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65203080-40D7-45E3-9389-1B44FCB5F3B0}" type="slidenum">
              <a:rPr lang="en-NZ" smtClean="0"/>
              <a:t>9</a:t>
            </a:fld>
            <a:endParaRPr lang="en-NZ"/>
          </a:p>
        </p:txBody>
      </p:sp>
    </p:spTree>
    <p:extLst>
      <p:ext uri="{BB962C8B-B14F-4D97-AF65-F5344CB8AC3E}">
        <p14:creationId xmlns:p14="http://schemas.microsoft.com/office/powerpoint/2010/main" val="2943208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5CE2412A-C2DC-4E26-B9EF-20F89031397C}" type="datetimeFigureOut">
              <a:rPr lang="en-NZ" smtClean="0"/>
              <a:t>2/05/2017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178293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5CE2412A-C2DC-4E26-B9EF-20F89031397C}" type="datetimeFigureOut">
              <a:rPr lang="en-NZ" smtClean="0"/>
              <a:t>2/05/2017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216707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5CE2412A-C2DC-4E26-B9EF-20F89031397C}" type="datetimeFigureOut">
              <a:rPr lang="en-NZ" smtClean="0"/>
              <a:t>2/05/2017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441548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5E8063E7-2580-4C94-935E-0E95B7B24644}" type="datetimeFigureOut">
              <a:rPr lang="en-NZ" smtClean="0"/>
              <a:t>2/05/2017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F2FEE3D-84F8-41C1-B986-CEDA2E60EF90}" type="slidenum">
              <a:rPr lang="en-NZ" smtClean="0"/>
              <a:t>‹#›</a:t>
            </a:fld>
            <a:endParaRPr lang="en-NZ"/>
          </a:p>
        </p:txBody>
      </p:sp>
    </p:spTree>
    <p:extLst>
      <p:ext uri="{BB962C8B-B14F-4D97-AF65-F5344CB8AC3E}">
        <p14:creationId xmlns:p14="http://schemas.microsoft.com/office/powerpoint/2010/main" val="1011072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5CE2412A-C2DC-4E26-B9EF-20F89031397C}" type="datetimeFigureOut">
              <a:rPr lang="en-NZ" smtClean="0"/>
              <a:t>2/05/2017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60300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E2412A-C2DC-4E26-B9EF-20F89031397C}" type="datetimeFigureOut">
              <a:rPr lang="en-NZ" smtClean="0"/>
              <a:t>2/05/2017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294180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5CE2412A-C2DC-4E26-B9EF-20F89031397C}" type="datetimeFigureOut">
              <a:rPr lang="en-NZ" smtClean="0"/>
              <a:t>2/05/2017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189181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5CE2412A-C2DC-4E26-B9EF-20F89031397C}" type="datetimeFigureOut">
              <a:rPr lang="en-NZ" smtClean="0"/>
              <a:t>2/05/2017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179412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5CE2412A-C2DC-4E26-B9EF-20F89031397C}" type="datetimeFigureOut">
              <a:rPr lang="en-NZ" smtClean="0"/>
              <a:t>2/05/2017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209635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2412A-C2DC-4E26-B9EF-20F89031397C}" type="datetimeFigureOut">
              <a:rPr lang="en-NZ" smtClean="0"/>
              <a:t>2/05/2017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51976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E2412A-C2DC-4E26-B9EF-20F89031397C}" type="datetimeFigureOut">
              <a:rPr lang="en-NZ" smtClean="0"/>
              <a:t>2/05/2017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338128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E2412A-C2DC-4E26-B9EF-20F89031397C}" type="datetimeFigureOut">
              <a:rPr lang="en-NZ" smtClean="0"/>
              <a:t>2/05/2017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9AEB658-C4CC-484D-A62A-EFEFD5AFF1F0}" type="slidenum">
              <a:rPr lang="en-NZ" smtClean="0"/>
              <a:t>‹#›</a:t>
            </a:fld>
            <a:endParaRPr lang="en-NZ"/>
          </a:p>
        </p:txBody>
      </p:sp>
    </p:spTree>
    <p:extLst>
      <p:ext uri="{BB962C8B-B14F-4D97-AF65-F5344CB8AC3E}">
        <p14:creationId xmlns:p14="http://schemas.microsoft.com/office/powerpoint/2010/main" val="904079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4"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Glass scaling="62"/>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2412A-C2DC-4E26-B9EF-20F89031397C}" type="datetimeFigureOut">
              <a:rPr lang="en-NZ" smtClean="0"/>
              <a:t>2/05/2017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EB658-C4CC-484D-A62A-EFEFD5AFF1F0}" type="slidenum">
              <a:rPr lang="en-NZ" smtClean="0"/>
              <a:t>‹#›</a:t>
            </a:fld>
            <a:endParaRPr lang="en-NZ"/>
          </a:p>
        </p:txBody>
      </p:sp>
    </p:spTree>
    <p:extLst>
      <p:ext uri="{BB962C8B-B14F-4D97-AF65-F5344CB8AC3E}">
        <p14:creationId xmlns:p14="http://schemas.microsoft.com/office/powerpoint/2010/main" val="287197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PastelsSmooth scaling="1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063E7-2580-4C94-935E-0E95B7B24644}" type="datetimeFigureOut">
              <a:rPr lang="en-NZ" smtClean="0"/>
              <a:t>2/05/2017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FEE3D-84F8-41C1-B986-CEDA2E60EF90}" type="slidenum">
              <a:rPr lang="en-NZ" smtClean="0"/>
              <a:t>‹#›</a:t>
            </a:fld>
            <a:endParaRPr lang="en-NZ"/>
          </a:p>
        </p:txBody>
      </p:sp>
    </p:spTree>
    <p:extLst>
      <p:ext uri="{BB962C8B-B14F-4D97-AF65-F5344CB8AC3E}">
        <p14:creationId xmlns:p14="http://schemas.microsoft.com/office/powerpoint/2010/main" val="367694815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hyperlink" Target="http://www.tinyurl.com/NCRSfeedbac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slide" Target="slide4.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slide" Target="slide8.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slide" Target="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slide" Target="slide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s://www.youtube.com/watch?v=cdyxHQi1-Kw" TargetMode="External"/><Relationship Id="rId4" Type="http://schemas.openxmlformats.org/officeDocument/2006/relationships/slide" Target="slide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292"/>
          <a:stretch/>
        </p:blipFill>
        <p:spPr>
          <a:xfrm>
            <a:off x="4654297" y="10"/>
            <a:ext cx="7537704" cy="6857990"/>
          </a:xfrm>
          <a:prstGeom prst="rect">
            <a:avLst/>
          </a:prstGeom>
        </p:spPr>
      </p:pic>
      <p:sp>
        <p:nvSpPr>
          <p:cNvPr id="4" name="Title 3"/>
          <p:cNvSpPr>
            <a:spLocks noGrp="1"/>
          </p:cNvSpPr>
          <p:nvPr>
            <p:ph type="title"/>
          </p:nvPr>
        </p:nvSpPr>
        <p:spPr>
          <a:xfrm>
            <a:off x="502921" y="640081"/>
            <a:ext cx="3525570" cy="3681976"/>
          </a:xfrm>
          <a:noFill/>
        </p:spPr>
        <p:txBody>
          <a:bodyPr vert="horz" lIns="91440" tIns="45720" rIns="91440" bIns="45720" rtlCol="0" anchor="b">
            <a:norm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latin typeface="Maiandra GD" panose="020E0502030308020204" pitchFamily="34" charset="0"/>
              </a:rPr>
              <a:t>Telling the Good News Te </a:t>
            </a:r>
            <a:r>
              <a:rPr lang="en-US" b="1" dirty="0" err="1">
                <a:ln w="9525">
                  <a:solidFill>
                    <a:schemeClr val="bg1"/>
                  </a:solidFill>
                  <a:prstDash val="solid"/>
                </a:ln>
                <a:effectLst>
                  <a:outerShdw blurRad="12700" dist="38100" dir="2700000" algn="tl" rotWithShape="0">
                    <a:schemeClr val="bg1">
                      <a:lumMod val="50000"/>
                    </a:schemeClr>
                  </a:outerShdw>
                </a:effectLst>
                <a:latin typeface="Maiandra GD" panose="020E0502030308020204" pitchFamily="34" charset="0"/>
              </a:rPr>
              <a:t>Rongo</a:t>
            </a:r>
            <a:r>
              <a:rPr lang="en-US" b="1" dirty="0">
                <a:ln w="9525">
                  <a:solidFill>
                    <a:schemeClr val="bg1"/>
                  </a:solidFill>
                  <a:prstDash val="solid"/>
                </a:ln>
                <a:effectLst>
                  <a:outerShdw blurRad="12700" dist="38100" dir="2700000" algn="tl" rotWithShape="0">
                    <a:schemeClr val="bg1">
                      <a:lumMod val="50000"/>
                    </a:schemeClr>
                  </a:outerShdw>
                </a:effectLst>
                <a:latin typeface="Maiandra GD" panose="020E0502030308020204" pitchFamily="34" charset="0"/>
              </a:rPr>
              <a:t> </a:t>
            </a:r>
            <a:r>
              <a:rPr lang="en-US" b="1" dirty="0" err="1">
                <a:ln w="9525">
                  <a:solidFill>
                    <a:schemeClr val="bg1"/>
                  </a:solidFill>
                  <a:prstDash val="solid"/>
                </a:ln>
                <a:effectLst>
                  <a:outerShdw blurRad="12700" dist="38100" dir="2700000" algn="tl" rotWithShape="0">
                    <a:schemeClr val="bg1">
                      <a:lumMod val="50000"/>
                    </a:schemeClr>
                  </a:outerShdw>
                </a:effectLst>
                <a:latin typeface="Maiandra GD" panose="020E0502030308020204" pitchFamily="34" charset="0"/>
              </a:rPr>
              <a:t>Pai</a:t>
            </a:r>
            <a:endParaRPr lang="en-US" b="1" dirty="0">
              <a:ln w="9525">
                <a:solidFill>
                  <a:schemeClr val="bg1"/>
                </a:solidFill>
                <a:prstDash val="solid"/>
              </a:ln>
              <a:effectLst>
                <a:outerShdw blurRad="12700" dist="38100" dir="2700000" algn="tl" rotWithShape="0">
                  <a:schemeClr val="bg1">
                    <a:lumMod val="50000"/>
                  </a:schemeClr>
                </a:outerShdw>
              </a:effectLst>
              <a:latin typeface="Maiandra GD" panose="020E0502030308020204" pitchFamily="34" charset="0"/>
            </a:endParaRPr>
          </a:p>
        </p:txBody>
      </p:sp>
      <p:sp>
        <p:nvSpPr>
          <p:cNvPr id="5" name="TextBox: PageNumber"/>
          <p:cNvSpPr txBox="1">
            <a:spLocks/>
          </p:cNvSpPr>
          <p:nvPr/>
        </p:nvSpPr>
        <p:spPr>
          <a:xfrm>
            <a:off x="11520000" y="6240000"/>
            <a:ext cx="480000" cy="480000"/>
          </a:xfrm>
          <a:prstGeom prst="rect">
            <a:avLst/>
          </a:prstGeom>
          <a:solidFill>
            <a:schemeClr val="tx1"/>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accent4">
                    <a:lumMod val="75000"/>
                  </a:schemeClr>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accent4">
                    <a:lumMod val="75000"/>
                  </a:schemeClr>
                </a:solidFill>
                <a:effectLst/>
                <a:uLnTx/>
                <a:uFillTx/>
                <a:latin typeface="Arial" pitchFamily="34" charset="0"/>
                <a:ea typeface="+mn-ea"/>
                <a:cs typeface="Arial" pitchFamily="34" charset="0"/>
              </a:rPr>
              <a:t>S-01</a:t>
            </a:r>
          </a:p>
        </p:txBody>
      </p:sp>
      <p:sp>
        <p:nvSpPr>
          <p:cNvPr id="7" name="Action Button: Forward">
            <a:hlinkClick r:id="" action="ppaction://hlinkshowjump?jump=nextslide" highlightClick="1"/>
          </p:cNvPr>
          <p:cNvSpPr/>
          <p:nvPr/>
        </p:nvSpPr>
        <p:spPr>
          <a:xfrm>
            <a:off x="10800523" y="6240000"/>
            <a:ext cx="576064" cy="480000"/>
          </a:xfrm>
          <a:prstGeom prst="actionButtonForwardNext">
            <a:avLst/>
          </a:prstGeom>
          <a:solidFill>
            <a:schemeClr val="tx1"/>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593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GlowDiffused/>
                    </a14:imgEffect>
                    <a14:imgEffect>
                      <a14:colorTemperature colorTemp="112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Reflective music - Ascension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2" name="Title 1"/>
          <p:cNvSpPr>
            <a:spLocks noGrp="1"/>
          </p:cNvSpPr>
          <p:nvPr>
            <p:ph type="title"/>
          </p:nvPr>
        </p:nvSpPr>
        <p:spPr>
          <a:xfrm>
            <a:off x="865094" y="0"/>
            <a:ext cx="10515600" cy="1325563"/>
          </a:xfrm>
        </p:spPr>
        <p:txBody>
          <a:bodyPr/>
          <a:lstStyle/>
          <a:p>
            <a:pPr algn="ctr"/>
            <a:r>
              <a:rPr lang="en-NZ" dirty="0">
                <a:ln w="0"/>
                <a:solidFill>
                  <a:schemeClr val="accent4">
                    <a:lumMod val="50000"/>
                  </a:schemeClr>
                </a:solidFill>
                <a:effectLst>
                  <a:reflection blurRad="6350" stA="53000" endA="300" endPos="35500" dir="5400000" sy="-90000" algn="bl" rotWithShape="0"/>
                </a:effectLst>
                <a:latin typeface="Lucida Calligraphy" panose="03010101010101010101" pitchFamily="66" charset="0"/>
              </a:rPr>
              <a:t>Time for Reflection</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13037"/>
          <a:stretch/>
        </p:blipFill>
        <p:spPr>
          <a:xfrm>
            <a:off x="1771433" y="920541"/>
            <a:ext cx="8471214" cy="5625951"/>
          </a:xfrm>
          <a:prstGeom prst="rect">
            <a:avLst/>
          </a:prstGeom>
          <a:effectLst>
            <a:softEdge rad="317500"/>
          </a:effectLst>
        </p:spPr>
      </p:pic>
      <p:sp>
        <p:nvSpPr>
          <p:cNvPr id="5" name="Action Button: Back">
            <a:hlinkClick r:id="" action="ppaction://hlinkshowjump?jump=previousslide" highlightClick="1"/>
          </p:cNvPr>
          <p:cNvSpPr/>
          <p:nvPr/>
        </p:nvSpPr>
        <p:spPr>
          <a:xfrm>
            <a:off x="1080463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S-10</a:t>
            </a:r>
          </a:p>
        </p:txBody>
      </p:sp>
      <p:sp>
        <p:nvSpPr>
          <p:cNvPr id="10" name="Action Button: Audio">
            <a:hlinkClick r:id="" action="ppaction://noaction" highlightClick="1"/>
          </p:cNvPr>
          <p:cNvSpPr/>
          <p:nvPr/>
        </p:nvSpPr>
        <p:spPr>
          <a:xfrm>
            <a:off x="10134247" y="6240000"/>
            <a:ext cx="531077" cy="48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Tool instructions stop"/>
          <p:cNvSpPr txBox="1"/>
          <p:nvPr/>
        </p:nvSpPr>
        <p:spPr>
          <a:xfrm>
            <a:off x="4480463" y="6546492"/>
            <a:ext cx="3265639"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audio button to stop reflective music</a:t>
            </a:r>
          </a:p>
        </p:txBody>
      </p:sp>
      <p:sp>
        <p:nvSpPr>
          <p:cNvPr id="12" name="TextBox: Tool instructions start"/>
          <p:cNvSpPr txBox="1"/>
          <p:nvPr/>
        </p:nvSpPr>
        <p:spPr>
          <a:xfrm>
            <a:off x="4482068" y="6546492"/>
            <a:ext cx="3256020"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audio button to play reflective music</a:t>
            </a:r>
          </a:p>
        </p:txBody>
      </p:sp>
      <p:pic>
        <p:nvPicPr>
          <p:cNvPr id="13"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140088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44564"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rgbClr val="C0504D"/>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 presetClass="emph" presetSubtype="2" fill="hold" nodeType="withEffect">
                                  <p:stCondLst>
                                    <p:cond delay="0"/>
                                  </p:stCondLst>
                                  <p:childTnLst>
                                    <p:animClr clrSpc="rgb" dir="cw">
                                      <p:cBhvr>
                                        <p:cTn id="27" dur="2000" fill="hold"/>
                                        <p:tgtEl>
                                          <p:spTgt spid="10"/>
                                        </p:tgtEl>
                                        <p:attrNameLst>
                                          <p:attrName>fillcolor</p:attrName>
                                        </p:attrNameLst>
                                      </p:cBhvr>
                                      <p:to>
                                        <a:schemeClr val="bg1"/>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ntr" presetSubtype="0" fill="hold" grpId="2"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1" grpId="0"/>
      <p:bldP spid="11" grpId="1"/>
      <p:bldP spid="12" grpId="0"/>
      <p:bldP spid="12" grpId="1"/>
      <p:bldP spid="12" grpId="2"/>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707" y="67205"/>
            <a:ext cx="11136630" cy="1325563"/>
          </a:xfrm>
        </p:spPr>
        <p:txBody>
          <a:bodyPr/>
          <a:lstStyle/>
          <a:p>
            <a:pPr algn="ctr"/>
            <a:r>
              <a:rPr lang="en-NZ" b="1" dirty="0">
                <a:latin typeface="Arial Narrow" panose="020B0606020202030204" pitchFamily="34" charset="0"/>
              </a:rPr>
              <a:t>The Feast of the Ascension in the Liturgical Year</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18277" y="1733769"/>
            <a:ext cx="5192510" cy="3915060"/>
          </a:xfrm>
          <a:prstGeom prst="rect">
            <a:avLst/>
          </a:prstGeom>
        </p:spPr>
      </p:pic>
      <p:sp>
        <p:nvSpPr>
          <p:cNvPr id="9" name="Scroll: Vertical 8"/>
          <p:cNvSpPr/>
          <p:nvPr/>
        </p:nvSpPr>
        <p:spPr>
          <a:xfrm>
            <a:off x="5810780" y="1224114"/>
            <a:ext cx="5709220" cy="4934369"/>
          </a:xfrm>
          <a:prstGeom prst="verticalScroll">
            <a:avLst>
              <a:gd name="adj" fmla="val 57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NZ" b="1">
                <a:solidFill>
                  <a:schemeClr val="tx1"/>
                </a:solidFill>
                <a:latin typeface="Arial" panose="020B0604020202020204" pitchFamily="34" charset="0"/>
                <a:cs typeface="Arial" panose="020B0604020202020204" pitchFamily="34" charset="0"/>
              </a:rPr>
              <a:t>Complete the sentences</a:t>
            </a:r>
          </a:p>
          <a:p>
            <a:pPr lvl="0"/>
            <a:r>
              <a:rPr lang="en-NZ">
                <a:solidFill>
                  <a:schemeClr val="tx1"/>
                </a:solidFill>
                <a:latin typeface="Arial" panose="020B0604020202020204" pitchFamily="34" charset="0"/>
                <a:cs typeface="Arial" panose="020B0604020202020204" pitchFamily="34" charset="0"/>
              </a:rPr>
              <a:t>Ascension day is a major feast that is celebrated on the 7</a:t>
            </a:r>
            <a:r>
              <a:rPr lang="en-NZ" baseline="30000">
                <a:solidFill>
                  <a:schemeClr val="tx1"/>
                </a:solidFill>
                <a:latin typeface="Arial" panose="020B0604020202020204" pitchFamily="34" charset="0"/>
                <a:cs typeface="Arial" panose="020B0604020202020204" pitchFamily="34" charset="0"/>
              </a:rPr>
              <a:t>th</a:t>
            </a:r>
            <a:r>
              <a:rPr lang="en-NZ">
                <a:solidFill>
                  <a:schemeClr val="tx1"/>
                </a:solidFill>
                <a:latin typeface="Arial" panose="020B0604020202020204" pitchFamily="34" charset="0"/>
                <a:cs typeface="Arial" panose="020B0604020202020204" pitchFamily="34" charset="0"/>
              </a:rPr>
              <a:t>…</a:t>
            </a:r>
          </a:p>
          <a:p>
            <a:pPr lvl="0">
              <a:spcAft>
                <a:spcPts val="600"/>
              </a:spcAft>
            </a:pPr>
            <a:r>
              <a:rPr lang="en-NZ">
                <a:solidFill>
                  <a:schemeClr val="tx1"/>
                </a:solidFill>
                <a:latin typeface="Arial" panose="020B0604020202020204" pitchFamily="34" charset="0"/>
                <a:cs typeface="Arial" panose="020B0604020202020204" pitchFamily="34" charset="0"/>
              </a:rPr>
              <a:t>______________________________________</a:t>
            </a:r>
          </a:p>
          <a:p>
            <a:pPr lvl="0"/>
            <a:r>
              <a:rPr lang="en-NZ">
                <a:solidFill>
                  <a:schemeClr val="tx1"/>
                </a:solidFill>
                <a:latin typeface="Arial" panose="020B0604020202020204" pitchFamily="34" charset="0"/>
                <a:cs typeface="Arial" panose="020B0604020202020204" pitchFamily="34" charset="0"/>
              </a:rPr>
              <a:t>The Ascension event comes one week before...</a:t>
            </a:r>
          </a:p>
          <a:p>
            <a:pPr lvl="0">
              <a:spcAft>
                <a:spcPts val="600"/>
              </a:spcAft>
            </a:pPr>
            <a:r>
              <a:rPr lang="en-NZ">
                <a:solidFill>
                  <a:schemeClr val="tx1"/>
                </a:solidFill>
                <a:latin typeface="Arial" panose="020B0604020202020204" pitchFamily="34" charset="0"/>
                <a:cs typeface="Arial" panose="020B0604020202020204" pitchFamily="34" charset="0"/>
              </a:rPr>
              <a:t>______________________________________</a:t>
            </a:r>
          </a:p>
          <a:p>
            <a:pPr lvl="0"/>
            <a:r>
              <a:rPr lang="en-NZ">
                <a:solidFill>
                  <a:schemeClr val="tx1"/>
                </a:solidFill>
                <a:latin typeface="Arial" panose="020B0604020202020204" pitchFamily="34" charset="0"/>
                <a:cs typeface="Arial" panose="020B0604020202020204" pitchFamily="34" charset="0"/>
              </a:rPr>
              <a:t>Jesus had to return to heaven so that…</a:t>
            </a:r>
          </a:p>
          <a:p>
            <a:pPr lvl="0">
              <a:spcAft>
                <a:spcPts val="600"/>
              </a:spcAft>
            </a:pPr>
            <a:r>
              <a:rPr lang="en-NZ">
                <a:solidFill>
                  <a:schemeClr val="tx1"/>
                </a:solidFill>
                <a:latin typeface="Arial" panose="020B0604020202020204" pitchFamily="34" charset="0"/>
                <a:cs typeface="Arial" panose="020B0604020202020204" pitchFamily="34" charset="0"/>
              </a:rPr>
              <a:t>______________________________________</a:t>
            </a:r>
          </a:p>
          <a:p>
            <a:pPr lvl="0"/>
            <a:r>
              <a:rPr lang="en-NZ">
                <a:solidFill>
                  <a:schemeClr val="tx1"/>
                </a:solidFill>
                <a:latin typeface="Arial" panose="020B0604020202020204" pitchFamily="34" charset="0"/>
                <a:cs typeface="Arial" panose="020B0604020202020204" pitchFamily="34" charset="0"/>
              </a:rPr>
              <a:t>The story of Jesus returning to his Father can be found in the Bible in…</a:t>
            </a:r>
          </a:p>
          <a:p>
            <a:pPr lvl="0">
              <a:spcAft>
                <a:spcPts val="600"/>
              </a:spcAft>
            </a:pPr>
            <a:r>
              <a:rPr lang="en-NZ">
                <a:solidFill>
                  <a:schemeClr val="tx1"/>
                </a:solidFill>
                <a:latin typeface="Arial" panose="020B0604020202020204" pitchFamily="34" charset="0"/>
                <a:cs typeface="Arial" panose="020B0604020202020204" pitchFamily="34" charset="0"/>
              </a:rPr>
              <a:t>______________________________________</a:t>
            </a:r>
          </a:p>
          <a:p>
            <a:r>
              <a:rPr lang="en-NZ">
                <a:solidFill>
                  <a:schemeClr val="tx1"/>
                </a:solidFill>
                <a:latin typeface="Arial" panose="020B0604020202020204" pitchFamily="34" charset="0"/>
                <a:cs typeface="Arial" panose="020B0604020202020204" pitchFamily="34" charset="0"/>
              </a:rPr>
              <a:t>Just before he ascended into heaven Jesus told his disciples to…</a:t>
            </a:r>
          </a:p>
          <a:p>
            <a:r>
              <a:rPr lang="en-NZ">
                <a:solidFill>
                  <a:schemeClr val="tx1"/>
                </a:solidFill>
                <a:latin typeface="Arial" panose="020B0604020202020204" pitchFamily="34" charset="0"/>
                <a:cs typeface="Arial" panose="020B0604020202020204" pitchFamily="34" charset="0"/>
              </a:rPr>
              <a:t>______________________________________</a:t>
            </a:r>
            <a:endParaRPr lang="en-NZ" dirty="0">
              <a:solidFill>
                <a:schemeClr val="tx1"/>
              </a:solidFill>
              <a:latin typeface="Arial" panose="020B0604020202020204" pitchFamily="34" charset="0"/>
              <a:cs typeface="Arial" panose="020B0604020202020204" pitchFamily="34" charset="0"/>
            </a:endParaRPr>
          </a:p>
        </p:txBody>
      </p:sp>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effectLst/>
                <a:uLnTx/>
                <a:uFillTx/>
                <a:latin typeface="Arial" pitchFamily="34" charset="0"/>
                <a:ea typeface="+mn-ea"/>
                <a:cs typeface="Arial" pitchFamily="34" charset="0"/>
              </a:rPr>
              <a:t>S-03</a:t>
            </a:r>
            <a:endParaRPr kumimoji="0" lang="en-GB" sz="1200" b="1" i="0" u="none" strike="noStrike" kern="0" cap="none" spc="0" normalizeH="0" baseline="0" noProof="0" dirty="0">
              <a:ln>
                <a:noFill/>
              </a:ln>
              <a:effectLst/>
              <a:uLnTx/>
              <a:uFillTx/>
              <a:latin typeface="Arial" pitchFamily="34" charset="0"/>
              <a:ea typeface="+mn-ea"/>
              <a:cs typeface="Arial" pitchFamily="34" charset="0"/>
            </a:endParaRPr>
          </a:p>
        </p:txBody>
      </p:sp>
      <p:sp>
        <p:nvSpPr>
          <p:cNvPr id="6" name="Action Button: Up">
            <a:hlinkClick r:id="rId5"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Rectangle 2"/>
          <p:cNvSpPr/>
          <p:nvPr/>
        </p:nvSpPr>
        <p:spPr>
          <a:xfrm>
            <a:off x="4746107" y="6581001"/>
            <a:ext cx="2941831" cy="276999"/>
          </a:xfrm>
          <a:prstGeom prst="rect">
            <a:avLst/>
          </a:prstGeom>
        </p:spPr>
        <p:txBody>
          <a:bodyPr wrap="none">
            <a:spAutoFit/>
          </a:bodyPr>
          <a:lstStyle/>
          <a:p>
            <a:pPr lvl="0" algn="ctr">
              <a:defRPr/>
            </a:pPr>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8" name="TextBox 7"/>
          <p:cNvSpPr txBox="1"/>
          <p:nvPr/>
        </p:nvSpPr>
        <p:spPr>
          <a:xfrm>
            <a:off x="0" y="6485860"/>
            <a:ext cx="2477386" cy="372140"/>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Worksheet</a:t>
            </a:r>
          </a:p>
        </p:txBody>
      </p:sp>
      <p:sp>
        <p:nvSpPr>
          <p:cNvPr id="10" name="Rectangle 9"/>
          <p:cNvSpPr/>
          <p:nvPr/>
        </p:nvSpPr>
        <p:spPr>
          <a:xfrm>
            <a:off x="3463709" y="57348"/>
            <a:ext cx="526458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Name___________________________ Date_______________</a:t>
            </a:r>
          </a:p>
        </p:txBody>
      </p:sp>
    </p:spTree>
    <p:extLst>
      <p:ext uri="{BB962C8B-B14F-4D97-AF65-F5344CB8AC3E}">
        <p14:creationId xmlns:p14="http://schemas.microsoft.com/office/powerpoint/2010/main" val="3585966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a:ln w="0"/>
                <a:effectLst>
                  <a:outerShdw blurRad="38100" dist="19050" dir="2700000" algn="tl" rotWithShape="0">
                    <a:schemeClr val="dk1">
                      <a:alpha val="40000"/>
                    </a:schemeClr>
                  </a:outerShdw>
                </a:effectLst>
                <a:latin typeface="Arial Narrow" panose="020B0606020202030204" pitchFamily="34" charset="0"/>
                <a:cs typeface="Arial" panose="020B0604020202020204" pitchFamily="34" charset="0"/>
              </a:rPr>
              <a:t>Good and bad news for the planet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48639" y="1869141"/>
            <a:ext cx="5301896" cy="374446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575656218"/>
              </p:ext>
            </p:extLst>
          </p:nvPr>
        </p:nvGraphicFramePr>
        <p:xfrm>
          <a:off x="6145306" y="1869141"/>
          <a:ext cx="5614694" cy="3744464"/>
        </p:xfrm>
        <a:graphic>
          <a:graphicData uri="http://schemas.openxmlformats.org/drawingml/2006/table">
            <a:tbl>
              <a:tblPr firstRow="1" bandRow="1">
                <a:tableStyleId>{5C22544A-7EE6-4342-B048-85BDC9FD1C3A}</a:tableStyleId>
              </a:tblPr>
              <a:tblGrid>
                <a:gridCol w="2807347">
                  <a:extLst>
                    <a:ext uri="{9D8B030D-6E8A-4147-A177-3AD203B41FA5}">
                      <a16:colId xmlns:a16="http://schemas.microsoft.com/office/drawing/2014/main" val="2223578907"/>
                    </a:ext>
                  </a:extLst>
                </a:gridCol>
                <a:gridCol w="2807347">
                  <a:extLst>
                    <a:ext uri="{9D8B030D-6E8A-4147-A177-3AD203B41FA5}">
                      <a16:colId xmlns:a16="http://schemas.microsoft.com/office/drawing/2014/main" val="3777008785"/>
                    </a:ext>
                  </a:extLst>
                </a:gridCol>
              </a:tblGrid>
              <a:tr h="637170">
                <a:tc>
                  <a:txBody>
                    <a:bodyPr/>
                    <a:lstStyle/>
                    <a:p>
                      <a:r>
                        <a:rPr lang="en-NZ" b="0" i="0" dirty="0">
                          <a:solidFill>
                            <a:schemeClr val="tx1"/>
                          </a:solidFill>
                          <a:latin typeface="Arial" panose="020B0604020202020204" pitchFamily="34" charset="0"/>
                          <a:cs typeface="Arial" panose="020B0604020202020204" pitchFamily="34" charset="0"/>
                        </a:rPr>
                        <a:t>Good news for the planet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NZ" b="0" i="0" dirty="0">
                          <a:solidFill>
                            <a:schemeClr val="tx1"/>
                          </a:solidFill>
                          <a:latin typeface="Arial" panose="020B0604020202020204" pitchFamily="34" charset="0"/>
                          <a:cs typeface="Arial" panose="020B0604020202020204" pitchFamily="34" charset="0"/>
                        </a:rPr>
                        <a:t>Bad news for the planet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7886999"/>
                  </a:ext>
                </a:extLst>
              </a:tr>
              <a:tr h="3107294">
                <a:tc>
                  <a:txBody>
                    <a:bodyPr/>
                    <a:lstStyle/>
                    <a:p>
                      <a:r>
                        <a:rPr lang="en-NZ" b="0" i="0" dirty="0">
                          <a:solidFill>
                            <a:schemeClr val="tx1"/>
                          </a:solidFill>
                          <a:latin typeface="Arial" panose="020B0604020202020204" pitchFamily="34" charset="0"/>
                          <a:cs typeface="Arial" panose="020B0604020202020204" pitchFamily="34" charset="0"/>
                        </a:rPr>
                        <a:t>1)</a:t>
                      </a:r>
                    </a:p>
                    <a:p>
                      <a:endParaRPr lang="en-NZ" b="0" i="0" dirty="0">
                        <a:solidFill>
                          <a:schemeClr val="tx1"/>
                        </a:solidFill>
                        <a:latin typeface="Arial" panose="020B0604020202020204" pitchFamily="34" charset="0"/>
                        <a:cs typeface="Arial" panose="020B0604020202020204" pitchFamily="34" charset="0"/>
                      </a:endParaRPr>
                    </a:p>
                    <a:p>
                      <a:r>
                        <a:rPr lang="en-NZ" b="0" i="0" dirty="0">
                          <a:solidFill>
                            <a:schemeClr val="tx1"/>
                          </a:solidFill>
                          <a:latin typeface="Arial" panose="020B0604020202020204" pitchFamily="34" charset="0"/>
                          <a:cs typeface="Arial" panose="020B0604020202020204" pitchFamily="34" charset="0"/>
                        </a:rPr>
                        <a:t>2)</a:t>
                      </a:r>
                    </a:p>
                    <a:p>
                      <a:endParaRPr lang="en-NZ" b="0" i="0" dirty="0">
                        <a:solidFill>
                          <a:schemeClr val="tx1"/>
                        </a:solidFill>
                        <a:latin typeface="Arial" panose="020B0604020202020204" pitchFamily="34" charset="0"/>
                        <a:cs typeface="Arial" panose="020B0604020202020204" pitchFamily="34" charset="0"/>
                      </a:endParaRPr>
                    </a:p>
                    <a:p>
                      <a:r>
                        <a:rPr lang="en-NZ" b="0" i="0" dirty="0">
                          <a:solidFill>
                            <a:schemeClr val="tx1"/>
                          </a:solidFill>
                          <a:latin typeface="Arial" panose="020B0604020202020204" pitchFamily="34" charset="0"/>
                          <a:cs typeface="Arial" panose="020B0604020202020204" pitchFamily="34" charset="0"/>
                        </a:rPr>
                        <a:t>3)</a:t>
                      </a:r>
                    </a:p>
                    <a:p>
                      <a:endParaRPr lang="en-NZ" b="0" i="0" dirty="0">
                        <a:solidFill>
                          <a:schemeClr val="tx1"/>
                        </a:solidFill>
                        <a:latin typeface="Arial" panose="020B0604020202020204" pitchFamily="34" charset="0"/>
                        <a:cs typeface="Arial" panose="020B0604020202020204" pitchFamily="34" charset="0"/>
                      </a:endParaRPr>
                    </a:p>
                    <a:p>
                      <a:r>
                        <a:rPr lang="en-NZ" b="0" i="0" dirty="0">
                          <a:solidFill>
                            <a:schemeClr val="tx1"/>
                          </a:solidFill>
                          <a:latin typeface="Arial" panose="020B0604020202020204" pitchFamily="34" charset="0"/>
                          <a:cs typeface="Arial" panose="020B0604020202020204" pitchFamily="34" charset="0"/>
                        </a:rPr>
                        <a:t>4)</a:t>
                      </a:r>
                    </a:p>
                    <a:p>
                      <a:endParaRPr lang="en-NZ" b="0" i="0" dirty="0">
                        <a:solidFill>
                          <a:schemeClr val="tx1"/>
                        </a:solidFill>
                        <a:latin typeface="Arial" panose="020B0604020202020204" pitchFamily="34" charset="0"/>
                        <a:cs typeface="Arial" panose="020B0604020202020204" pitchFamily="34" charset="0"/>
                      </a:endParaRPr>
                    </a:p>
                    <a:p>
                      <a:r>
                        <a:rPr lang="en-NZ" b="0" i="0" dirty="0">
                          <a:solidFill>
                            <a:schemeClr val="tx1"/>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NZ" b="0" i="0" dirty="0">
                          <a:solidFill>
                            <a:schemeClr val="tx1"/>
                          </a:solidFill>
                          <a:latin typeface="Arial" panose="020B0604020202020204" pitchFamily="34" charset="0"/>
                          <a:cs typeface="Arial" panose="020B0604020202020204" pitchFamily="34" charset="0"/>
                        </a:rPr>
                        <a:t>1)</a:t>
                      </a:r>
                    </a:p>
                    <a:p>
                      <a:endParaRPr lang="en-NZ" b="0" i="0" dirty="0">
                        <a:solidFill>
                          <a:schemeClr val="tx1"/>
                        </a:solidFill>
                        <a:latin typeface="Arial" panose="020B0604020202020204" pitchFamily="34" charset="0"/>
                        <a:cs typeface="Arial" panose="020B0604020202020204" pitchFamily="34" charset="0"/>
                      </a:endParaRPr>
                    </a:p>
                    <a:p>
                      <a:r>
                        <a:rPr lang="en-NZ" b="0" i="0" dirty="0">
                          <a:solidFill>
                            <a:schemeClr val="tx1"/>
                          </a:solidFill>
                          <a:latin typeface="Arial" panose="020B0604020202020204" pitchFamily="34" charset="0"/>
                          <a:cs typeface="Arial" panose="020B0604020202020204" pitchFamily="34" charset="0"/>
                        </a:rPr>
                        <a:t>2)</a:t>
                      </a:r>
                    </a:p>
                    <a:p>
                      <a:endParaRPr lang="en-NZ" b="0" i="0" dirty="0">
                        <a:solidFill>
                          <a:schemeClr val="tx1"/>
                        </a:solidFill>
                        <a:latin typeface="Arial" panose="020B0604020202020204" pitchFamily="34" charset="0"/>
                        <a:cs typeface="Arial" panose="020B0604020202020204" pitchFamily="34" charset="0"/>
                      </a:endParaRPr>
                    </a:p>
                    <a:p>
                      <a:r>
                        <a:rPr lang="en-NZ" b="0" i="0" dirty="0">
                          <a:solidFill>
                            <a:schemeClr val="tx1"/>
                          </a:solidFill>
                          <a:latin typeface="Arial" panose="020B0604020202020204" pitchFamily="34" charset="0"/>
                          <a:cs typeface="Arial" panose="020B0604020202020204" pitchFamily="34" charset="0"/>
                        </a:rPr>
                        <a:t>3)</a:t>
                      </a:r>
                    </a:p>
                    <a:p>
                      <a:endParaRPr lang="en-NZ" b="0" i="0" dirty="0">
                        <a:solidFill>
                          <a:schemeClr val="tx1"/>
                        </a:solidFill>
                        <a:latin typeface="Arial" panose="020B0604020202020204" pitchFamily="34" charset="0"/>
                        <a:cs typeface="Arial" panose="020B0604020202020204" pitchFamily="34" charset="0"/>
                      </a:endParaRPr>
                    </a:p>
                    <a:p>
                      <a:r>
                        <a:rPr lang="en-NZ" b="0" i="0" dirty="0">
                          <a:solidFill>
                            <a:schemeClr val="tx1"/>
                          </a:solidFill>
                          <a:latin typeface="Arial" panose="020B0604020202020204" pitchFamily="34" charset="0"/>
                          <a:cs typeface="Arial" panose="020B0604020202020204" pitchFamily="34" charset="0"/>
                        </a:rPr>
                        <a:t>4)</a:t>
                      </a:r>
                    </a:p>
                    <a:p>
                      <a:endParaRPr lang="en-NZ" b="0" i="0" dirty="0">
                        <a:solidFill>
                          <a:schemeClr val="tx1"/>
                        </a:solidFill>
                        <a:latin typeface="Arial" panose="020B0604020202020204" pitchFamily="34" charset="0"/>
                        <a:cs typeface="Arial" panose="020B0604020202020204" pitchFamily="34" charset="0"/>
                      </a:endParaRPr>
                    </a:p>
                    <a:p>
                      <a:r>
                        <a:rPr lang="en-NZ" b="0" i="0" dirty="0">
                          <a:solidFill>
                            <a:schemeClr val="tx1"/>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731703"/>
                  </a:ext>
                </a:extLst>
              </a:tr>
            </a:tbl>
          </a:graphicData>
        </a:graphic>
      </p:graphicFrame>
      <p:sp>
        <p:nvSpPr>
          <p:cNvPr id="5" name="Action Button: Up">
            <a:hlinkClick r:id="rId4"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effectLst/>
                <a:uLnTx/>
                <a:uFillTx/>
                <a:latin typeface="Arial" pitchFamily="34" charset="0"/>
                <a:ea typeface="+mn-ea"/>
                <a:cs typeface="Arial" pitchFamily="34" charset="0"/>
              </a:rPr>
              <a:t>S-06</a:t>
            </a:r>
            <a:endParaRPr kumimoji="0" lang="en-GB" sz="1200" b="1" i="0" u="none" strike="noStrike" kern="0" cap="none" spc="0" normalizeH="0" baseline="0" noProof="0" dirty="0">
              <a:ln>
                <a:noFill/>
              </a:ln>
              <a:effectLst/>
              <a:uLnTx/>
              <a:uFillTx/>
              <a:latin typeface="Arial" pitchFamily="34" charset="0"/>
              <a:ea typeface="+mn-ea"/>
              <a:cs typeface="Arial" pitchFamily="34" charset="0"/>
            </a:endParaRPr>
          </a:p>
        </p:txBody>
      </p:sp>
      <p:sp>
        <p:nvSpPr>
          <p:cNvPr id="8" name="Rectangle 7"/>
          <p:cNvSpPr/>
          <p:nvPr/>
        </p:nvSpPr>
        <p:spPr>
          <a:xfrm>
            <a:off x="4625084" y="6581500"/>
            <a:ext cx="2941831" cy="276999"/>
          </a:xfrm>
          <a:prstGeom prst="rect">
            <a:avLst/>
          </a:prstGeom>
        </p:spPr>
        <p:txBody>
          <a:bodyPr wrap="none">
            <a:spAutoFit/>
          </a:bodyPr>
          <a:lstStyle/>
          <a:p>
            <a:pPr lvl="0" algn="ctr">
              <a:defRPr/>
            </a:pPr>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9" name="TextBox 8"/>
          <p:cNvSpPr txBox="1"/>
          <p:nvPr/>
        </p:nvSpPr>
        <p:spPr>
          <a:xfrm>
            <a:off x="0" y="6485860"/>
            <a:ext cx="2477386" cy="372140"/>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Worksheet</a:t>
            </a:r>
          </a:p>
        </p:txBody>
      </p:sp>
      <p:sp>
        <p:nvSpPr>
          <p:cNvPr id="10" name="Rectangle 9"/>
          <p:cNvSpPr/>
          <p:nvPr/>
        </p:nvSpPr>
        <p:spPr>
          <a:xfrm>
            <a:off x="3463709" y="57348"/>
            <a:ext cx="526458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Name___________________________ Date_______________</a:t>
            </a:r>
          </a:p>
        </p:txBody>
      </p:sp>
    </p:spTree>
    <p:extLst>
      <p:ext uri="{BB962C8B-B14F-4D97-AF65-F5344CB8AC3E}">
        <p14:creationId xmlns:p14="http://schemas.microsoft.com/office/powerpoint/2010/main" val="440649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5963" y="491430"/>
            <a:ext cx="8543908" cy="1325563"/>
          </a:xfrm>
        </p:spPr>
        <p:txBody>
          <a:bodyPr/>
          <a:lstStyle/>
          <a:p>
            <a:pPr algn="ctr"/>
            <a:r>
              <a:rPr lang="en-NZ" dirty="0">
                <a:ln w="0"/>
                <a:effectLst>
                  <a:outerShdw blurRad="38100" dist="19050" dir="2700000" algn="tl" rotWithShape="0">
                    <a:schemeClr val="dk1">
                      <a:alpha val="40000"/>
                    </a:schemeClr>
                  </a:outerShdw>
                </a:effectLst>
                <a:latin typeface="Arial Narrow" panose="020B0606020202030204" pitchFamily="34" charset="0"/>
                <a:cs typeface="Arial" panose="020B0604020202020204" pitchFamily="34" charset="0"/>
              </a:rPr>
              <a:t>The last message Jesus gave his disciples while he was on earth</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728292" y="4326334"/>
            <a:ext cx="3027159" cy="1913666"/>
          </a:xfrm>
          <a:prstGeom prst="rect">
            <a:avLst/>
          </a:prstGeom>
          <a:ln>
            <a:solidFill>
              <a:schemeClr val="tx1"/>
            </a:solidFill>
          </a:ln>
        </p:spPr>
      </p:pic>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effectLst/>
                <a:uLnTx/>
                <a:uFillTx/>
                <a:latin typeface="Arial" pitchFamily="34" charset="0"/>
                <a:ea typeface="+mn-ea"/>
                <a:cs typeface="Arial" pitchFamily="34" charset="0"/>
              </a:rPr>
              <a:t>S-07</a:t>
            </a:r>
            <a:endParaRPr kumimoji="0" lang="en-GB" sz="1200" b="1" i="0" u="none" strike="noStrike" kern="0" cap="none" spc="0" normalizeH="0" baseline="0" noProof="0" dirty="0">
              <a:ln>
                <a:noFill/>
              </a:ln>
              <a:effectLst/>
              <a:uLnTx/>
              <a:uFillTx/>
              <a:latin typeface="Arial" pitchFamily="34" charset="0"/>
              <a:ea typeface="+mn-ea"/>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652065673"/>
              </p:ext>
            </p:extLst>
          </p:nvPr>
        </p:nvGraphicFramePr>
        <p:xfrm>
          <a:off x="125767" y="1943298"/>
          <a:ext cx="11940466" cy="2059890"/>
        </p:xfrm>
        <a:graphic>
          <a:graphicData uri="http://schemas.openxmlformats.org/drawingml/2006/table">
            <a:tbl>
              <a:tblPr firstRow="1" bandRow="1">
                <a:tableStyleId>{5C22544A-7EE6-4342-B048-85BDC9FD1C3A}</a:tableStyleId>
              </a:tblPr>
              <a:tblGrid>
                <a:gridCol w="5628443">
                  <a:extLst>
                    <a:ext uri="{9D8B030D-6E8A-4147-A177-3AD203B41FA5}">
                      <a16:colId xmlns:a16="http://schemas.microsoft.com/office/drawing/2014/main" val="3029415205"/>
                    </a:ext>
                  </a:extLst>
                </a:gridCol>
                <a:gridCol w="6312023">
                  <a:extLst>
                    <a:ext uri="{9D8B030D-6E8A-4147-A177-3AD203B41FA5}">
                      <a16:colId xmlns:a16="http://schemas.microsoft.com/office/drawing/2014/main" val="3748244873"/>
                    </a:ext>
                  </a:extLst>
                </a:gridCol>
              </a:tblGrid>
              <a:tr h="411978">
                <a:tc>
                  <a:txBody>
                    <a:bodyPr/>
                    <a:lstStyle/>
                    <a:p>
                      <a:r>
                        <a:rPr lang="en-NZ" sz="2000" b="0" i="0" dirty="0">
                          <a:solidFill>
                            <a:schemeClr val="tx1"/>
                          </a:solidFill>
                          <a:latin typeface="Arial" panose="020B0604020202020204" pitchFamily="34" charset="0"/>
                          <a:ea typeface="Calibri" panose="020F0502020204030204" pitchFamily="34" charset="0"/>
                          <a:cs typeface="Arial" panose="020B0604020202020204" pitchFamily="34" charset="0"/>
                        </a:rPr>
                        <a:t>1) Jesus prepared his disciples to go and </a:t>
                      </a:r>
                      <a:endParaRPr lang="en-NZ" sz="2000" b="0" i="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b="0" i="0" dirty="0">
                          <a:solidFill>
                            <a:schemeClr val="tx1"/>
                          </a:solidFill>
                          <a:latin typeface="Arial" panose="020B0604020202020204" pitchFamily="34" charset="0"/>
                          <a:ea typeface="Calibri" panose="020F0502020204030204" pitchFamily="34" charset="0"/>
                          <a:cs typeface="Arial" panose="020B0604020202020204" pitchFamily="34" charset="0"/>
                        </a:rPr>
                        <a:t>during hard times in their lives.</a:t>
                      </a:r>
                      <a:endParaRPr lang="en-NZ" sz="1800" b="0" i="0"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8875639"/>
                  </a:ext>
                </a:extLst>
              </a:tr>
              <a:tr h="411978">
                <a:tc>
                  <a:txBody>
                    <a:bodyPr/>
                    <a:lstStyle/>
                    <a:p>
                      <a:r>
                        <a:rPr lang="en-NZ" sz="2000" b="0" i="0" dirty="0">
                          <a:solidFill>
                            <a:schemeClr val="tx1"/>
                          </a:solidFill>
                          <a:latin typeface="Arial" panose="020B0604020202020204" pitchFamily="34" charset="0"/>
                          <a:cs typeface="Arial" panose="020B0604020202020204" pitchFamily="34" charset="0"/>
                        </a:rPr>
                        <a:t>2) </a:t>
                      </a:r>
                      <a:r>
                        <a:rPr lang="en-NZ" sz="2000" b="0" i="0" dirty="0">
                          <a:solidFill>
                            <a:schemeClr val="tx1"/>
                          </a:solidFill>
                          <a:latin typeface="Arial" panose="020B0604020202020204" pitchFamily="34" charset="0"/>
                          <a:ea typeface="Calibri" panose="020F0502020204030204" pitchFamily="34" charset="0"/>
                          <a:cs typeface="Arial" panose="020B0604020202020204" pitchFamily="34" charset="0"/>
                        </a:rPr>
                        <a:t>We are the disciples of Jesus who </a:t>
                      </a:r>
                      <a:endParaRPr lang="en-NZ" sz="2000" b="0" i="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2000" b="0" i="0" dirty="0">
                          <a:solidFill>
                            <a:schemeClr val="tx1"/>
                          </a:solidFill>
                          <a:latin typeface="Arial" panose="020B0604020202020204" pitchFamily="34" charset="0"/>
                          <a:ea typeface="Calibri" panose="020F0502020204030204" pitchFamily="34" charset="0"/>
                          <a:cs typeface="Arial" panose="020B0604020202020204" pitchFamily="34" charset="0"/>
                        </a:rPr>
                        <a:t>care of every part of it. </a:t>
                      </a:r>
                      <a:endParaRPr lang="en-NZ" sz="2000" b="0" i="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3758545"/>
                  </a:ext>
                </a:extLst>
              </a:tr>
              <a:tr h="411978">
                <a:tc>
                  <a:txBody>
                    <a:bodyPr/>
                    <a:lstStyle/>
                    <a:p>
                      <a:r>
                        <a:rPr lang="en-NZ" sz="2000" b="0" i="0" dirty="0">
                          <a:solidFill>
                            <a:schemeClr val="tx1"/>
                          </a:solidFill>
                          <a:latin typeface="Arial" panose="020B0604020202020204" pitchFamily="34" charset="0"/>
                          <a:cs typeface="Arial" panose="020B0604020202020204" pitchFamily="34" charset="0"/>
                        </a:rPr>
                        <a:t>3) </a:t>
                      </a:r>
                      <a:r>
                        <a:rPr lang="en-NZ" sz="2000" b="0" i="0" dirty="0">
                          <a:solidFill>
                            <a:schemeClr val="tx1"/>
                          </a:solidFill>
                          <a:latin typeface="Arial" panose="020B0604020202020204" pitchFamily="34" charset="0"/>
                          <a:ea typeface="Calibri" panose="020F0502020204030204" pitchFamily="34" charset="0"/>
                          <a:cs typeface="Arial" panose="020B0604020202020204" pitchFamily="34" charset="0"/>
                        </a:rPr>
                        <a:t>It is through the power of the Holy Spirit </a:t>
                      </a:r>
                      <a:endParaRPr lang="en-NZ" sz="2000" b="0" i="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b="0" i="0" dirty="0">
                          <a:solidFill>
                            <a:schemeClr val="tx1"/>
                          </a:solidFill>
                          <a:latin typeface="Arial" panose="020B0604020202020204" pitchFamily="34" charset="0"/>
                          <a:ea typeface="Calibri" panose="020F0502020204030204" pitchFamily="34" charset="0"/>
                          <a:cs typeface="Arial" panose="020B0604020202020204" pitchFamily="34" charset="0"/>
                        </a:rPr>
                        <a:t>share his message of love with the world.</a:t>
                      </a:r>
                      <a:endParaRPr lang="en-NZ" sz="1800" b="0" i="0"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7927336"/>
                  </a:ext>
                </a:extLst>
              </a:tr>
              <a:tr h="411978">
                <a:tc>
                  <a:txBody>
                    <a:bodyPr/>
                    <a:lstStyle/>
                    <a:p>
                      <a:r>
                        <a:rPr lang="en-NZ" sz="2000" b="0" i="0" dirty="0">
                          <a:solidFill>
                            <a:schemeClr val="tx1"/>
                          </a:solidFill>
                          <a:latin typeface="Arial" panose="020B0604020202020204" pitchFamily="34" charset="0"/>
                          <a:cs typeface="Arial" panose="020B0604020202020204" pitchFamily="34" charset="0"/>
                        </a:rPr>
                        <a:t>4) </a:t>
                      </a:r>
                      <a:r>
                        <a:rPr lang="en-NZ" sz="2000" b="0" i="0" dirty="0">
                          <a:solidFill>
                            <a:schemeClr val="tx1"/>
                          </a:solidFill>
                          <a:latin typeface="Arial" panose="020B0604020202020204" pitchFamily="34" charset="0"/>
                          <a:ea typeface="Calibri" panose="020F0502020204030204" pitchFamily="34" charset="0"/>
                          <a:cs typeface="Arial" panose="020B0604020202020204" pitchFamily="34" charset="0"/>
                        </a:rPr>
                        <a:t>The Good News brings people hope</a:t>
                      </a:r>
                      <a:endParaRPr lang="en-NZ" sz="2000" b="0" i="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000" b="0" i="0" dirty="0">
                          <a:solidFill>
                            <a:schemeClr val="tx1"/>
                          </a:solidFill>
                          <a:latin typeface="Arial" panose="020B0604020202020204" pitchFamily="34" charset="0"/>
                          <a:ea typeface="Calibri" panose="020F0502020204030204" pitchFamily="34" charset="0"/>
                          <a:cs typeface="Arial" panose="020B0604020202020204" pitchFamily="34" charset="0"/>
                        </a:rPr>
                        <a:t>that people bring the Good News to others today.</a:t>
                      </a:r>
                      <a:endParaRPr lang="en-NZ" sz="1800" b="0" i="0" dirty="0">
                        <a:solidFill>
                          <a:schemeClr val="tx1"/>
                        </a:solidFill>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876146"/>
                  </a:ext>
                </a:extLst>
              </a:tr>
              <a:tr h="411978">
                <a:tc>
                  <a:txBody>
                    <a:bodyPr/>
                    <a:lstStyle/>
                    <a:p>
                      <a:r>
                        <a:rPr lang="en-NZ" sz="2000" b="0" i="0" dirty="0">
                          <a:solidFill>
                            <a:schemeClr val="tx1"/>
                          </a:solidFill>
                          <a:latin typeface="Arial" panose="020B0604020202020204" pitchFamily="34" charset="0"/>
                          <a:cs typeface="Arial" panose="020B0604020202020204" pitchFamily="34" charset="0"/>
                        </a:rPr>
                        <a:t>5) </a:t>
                      </a:r>
                      <a:r>
                        <a:rPr lang="en-NZ" sz="2000" b="0" i="0" dirty="0">
                          <a:solidFill>
                            <a:schemeClr val="tx1"/>
                          </a:solidFill>
                          <a:latin typeface="Arial" panose="020B0604020202020204" pitchFamily="34" charset="0"/>
                          <a:ea typeface="Calibri" panose="020F0502020204030204" pitchFamily="34" charset="0"/>
                          <a:cs typeface="Arial" panose="020B0604020202020204" pitchFamily="34" charset="0"/>
                        </a:rPr>
                        <a:t>The Good News for creation means taking </a:t>
                      </a:r>
                      <a:endParaRPr lang="en-NZ" sz="2000" b="0" i="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have to spread the Good News with all creation today.</a:t>
                      </a:r>
                      <a:endParaRPr lang="en-NZ" sz="20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8184564"/>
                  </a:ext>
                </a:extLst>
              </a:tr>
            </a:tbl>
          </a:graphicData>
        </a:graphic>
      </p:graphicFrame>
      <p:sp>
        <p:nvSpPr>
          <p:cNvPr id="7" name="Action Button: Up">
            <a:hlinkClick r:id="rId5"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9" name="Rectangle 8"/>
          <p:cNvSpPr/>
          <p:nvPr/>
        </p:nvSpPr>
        <p:spPr>
          <a:xfrm>
            <a:off x="4677002" y="6581001"/>
            <a:ext cx="2941831" cy="276999"/>
          </a:xfrm>
          <a:prstGeom prst="rect">
            <a:avLst/>
          </a:prstGeom>
        </p:spPr>
        <p:txBody>
          <a:bodyPr wrap="none">
            <a:spAutoFit/>
          </a:bodyPr>
          <a:lstStyle/>
          <a:p>
            <a:pPr lvl="0" algn="ctr">
              <a:defRPr/>
            </a:pPr>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10" name="TextBox 9"/>
          <p:cNvSpPr txBox="1"/>
          <p:nvPr/>
        </p:nvSpPr>
        <p:spPr>
          <a:xfrm>
            <a:off x="0" y="6485860"/>
            <a:ext cx="2477386" cy="372140"/>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Worksheet</a:t>
            </a:r>
          </a:p>
        </p:txBody>
      </p:sp>
      <p:sp>
        <p:nvSpPr>
          <p:cNvPr id="11" name="Rectangle 10"/>
          <p:cNvSpPr/>
          <p:nvPr/>
        </p:nvSpPr>
        <p:spPr>
          <a:xfrm>
            <a:off x="3463709" y="57348"/>
            <a:ext cx="526458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Name___________________________ Date_______________</a:t>
            </a:r>
          </a:p>
        </p:txBody>
      </p:sp>
      <p:sp>
        <p:nvSpPr>
          <p:cNvPr id="5" name="Rectangle 4"/>
          <p:cNvSpPr/>
          <p:nvPr/>
        </p:nvSpPr>
        <p:spPr>
          <a:xfrm>
            <a:off x="886177" y="4284082"/>
            <a:ext cx="4368800" cy="21959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Box 7"/>
          <p:cNvSpPr txBox="1"/>
          <p:nvPr/>
        </p:nvSpPr>
        <p:spPr>
          <a:xfrm>
            <a:off x="5278807" y="4650822"/>
            <a:ext cx="1738220" cy="1477328"/>
          </a:xfrm>
          <a:prstGeom prst="rect">
            <a:avLst/>
          </a:prstGeom>
          <a:noFill/>
        </p:spPr>
        <p:txBody>
          <a:bodyPr wrap="square" rtlCol="0">
            <a:spAutoFit/>
          </a:bodyPr>
          <a:lstStyle/>
          <a:p>
            <a:r>
              <a:rPr lang="en-NZ" i="1" dirty="0">
                <a:latin typeface="Arial" panose="020B0604020202020204" pitchFamily="34" charset="0"/>
                <a:cs typeface="Arial" panose="020B0604020202020204" pitchFamily="34" charset="0"/>
              </a:rPr>
              <a:t>In this frame draw Jesus speaking to his disciples for the last time.</a:t>
            </a:r>
          </a:p>
        </p:txBody>
      </p:sp>
    </p:spTree>
    <p:extLst>
      <p:ext uri="{BB962C8B-B14F-4D97-AF65-F5344CB8AC3E}">
        <p14:creationId xmlns:p14="http://schemas.microsoft.com/office/powerpoint/2010/main" val="1391000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Learning Intentions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5377" y="269369"/>
            <a:ext cx="2018423" cy="1517073"/>
          </a:xfrm>
          <a:prstGeom prst="rect">
            <a:avLst/>
          </a:prstGeom>
          <a:ln>
            <a:noFill/>
          </a:ln>
          <a:effectLst>
            <a:outerShdw blurRad="292100" dist="139700" dir="2700000" algn="tl" rotWithShape="0">
              <a:srgbClr val="333333">
                <a:alpha val="65000"/>
              </a:srgbClr>
            </a:outerShdw>
          </a:effectLst>
        </p:spPr>
      </p:pic>
      <p:sp>
        <p:nvSpPr>
          <p:cNvPr id="5" name="The children will"/>
          <p:cNvSpPr txBox="1"/>
          <p:nvPr/>
        </p:nvSpPr>
        <p:spPr>
          <a:xfrm>
            <a:off x="1650380" y="2499595"/>
            <a:ext cx="6568068" cy="523220"/>
          </a:xfrm>
          <a:prstGeom prst="rect">
            <a:avLst/>
          </a:prstGeom>
          <a:noFill/>
        </p:spPr>
        <p:txBody>
          <a:bodyPr wrap="square" rtlCol="0">
            <a:spAutoFit/>
          </a:bodyPr>
          <a:lstStyle/>
          <a:p>
            <a:r>
              <a:rPr lang="en-NZ" sz="2800" b="1" dirty="0"/>
              <a:t>The children will…</a:t>
            </a:r>
          </a:p>
        </p:txBody>
      </p:sp>
      <p:sp>
        <p:nvSpPr>
          <p:cNvPr id="6" name="Statement 1"/>
          <p:cNvSpPr/>
          <p:nvPr/>
        </p:nvSpPr>
        <p:spPr>
          <a:xfrm>
            <a:off x="1650380" y="3044283"/>
            <a:ext cx="9857679" cy="84749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identify Ascension as the time when Jesus sent his disciples to bring the Good News of the Gospel to all creation</a:t>
            </a:r>
            <a:endParaRPr lang="en-NZ" sz="3600" dirty="0">
              <a:solidFill>
                <a:schemeClr val="tx1"/>
              </a:solidFill>
              <a:latin typeface="Arial" panose="020B0604020202020204" pitchFamily="34" charset="0"/>
              <a:cs typeface="Arial" panose="020B0604020202020204" pitchFamily="34" charset="0"/>
            </a:endParaRPr>
          </a:p>
        </p:txBody>
      </p:sp>
      <p:sp>
        <p:nvSpPr>
          <p:cNvPr id="7" name="Statement 2"/>
          <p:cNvSpPr/>
          <p:nvPr/>
        </p:nvSpPr>
        <p:spPr>
          <a:xfrm>
            <a:off x="1650380" y="4174855"/>
            <a:ext cx="9857679" cy="523220"/>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give examples of ‘good news’ for people</a:t>
            </a:r>
          </a:p>
        </p:txBody>
      </p:sp>
      <p:sp>
        <p:nvSpPr>
          <p:cNvPr id="8" name="1)"/>
          <p:cNvSpPr txBox="1"/>
          <p:nvPr/>
        </p:nvSpPr>
        <p:spPr>
          <a:xfrm>
            <a:off x="1126273" y="3022815"/>
            <a:ext cx="524107"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1)</a:t>
            </a:r>
          </a:p>
        </p:txBody>
      </p:sp>
      <p:sp>
        <p:nvSpPr>
          <p:cNvPr id="9" name="2)"/>
          <p:cNvSpPr txBox="1"/>
          <p:nvPr/>
        </p:nvSpPr>
        <p:spPr>
          <a:xfrm>
            <a:off x="1126273" y="4174854"/>
            <a:ext cx="524107"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2)</a:t>
            </a:r>
          </a:p>
        </p:txBody>
      </p:sp>
      <p:sp>
        <p:nvSpPr>
          <p:cNvPr id="10" name="Statement 2"/>
          <p:cNvSpPr/>
          <p:nvPr/>
        </p:nvSpPr>
        <p:spPr>
          <a:xfrm>
            <a:off x="1650379" y="4981152"/>
            <a:ext cx="9857679" cy="523220"/>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give examples of ‘good news’ for the planet.</a:t>
            </a:r>
            <a:endParaRPr lang="en-NZ" sz="3200" dirty="0">
              <a:solidFill>
                <a:schemeClr val="tx1"/>
              </a:solidFill>
              <a:latin typeface="Arial" panose="020B0604020202020204" pitchFamily="34" charset="0"/>
              <a:cs typeface="Arial" panose="020B0604020202020204" pitchFamily="34" charset="0"/>
            </a:endParaRPr>
          </a:p>
        </p:txBody>
      </p:sp>
      <p:sp>
        <p:nvSpPr>
          <p:cNvPr id="11" name="2)"/>
          <p:cNvSpPr txBox="1"/>
          <p:nvPr/>
        </p:nvSpPr>
        <p:spPr>
          <a:xfrm>
            <a:off x="1131569" y="4981152"/>
            <a:ext cx="524107" cy="523220"/>
          </a:xfrm>
          <a:prstGeom prst="rect">
            <a:avLst/>
          </a:prstGeom>
          <a:noFill/>
        </p:spPr>
        <p:txBody>
          <a:bodyPr wrap="square" rtlCol="0">
            <a:spAutoFit/>
          </a:bodyPr>
          <a:lstStyle/>
          <a:p>
            <a:r>
              <a:rPr lang="en-NZ" sz="2800" dirty="0">
                <a:latin typeface="Arial" panose="020B0604020202020204" pitchFamily="34" charset="0"/>
                <a:cs typeface="Arial" panose="020B0604020202020204" pitchFamily="34" charset="0"/>
              </a:rPr>
              <a:t>3)</a:t>
            </a:r>
          </a:p>
        </p:txBody>
      </p:sp>
      <p:sp>
        <p:nvSpPr>
          <p:cNvPr id="12"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S-02</a:t>
            </a:r>
          </a:p>
        </p:txBody>
      </p:sp>
      <p:sp>
        <p:nvSpPr>
          <p:cNvPr id="13"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Instruction"/>
          <p:cNvSpPr/>
          <p:nvPr/>
        </p:nvSpPr>
        <p:spPr>
          <a:xfrm>
            <a:off x="5058037" y="6546492"/>
            <a:ext cx="2191627"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4214109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8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8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8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0295" y="71304"/>
            <a:ext cx="6539794" cy="1325563"/>
          </a:xfrm>
        </p:spPr>
        <p:txBody>
          <a:bodyPr/>
          <a:lstStyle/>
          <a:p>
            <a:pPr algn="ctr"/>
            <a:r>
              <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The Feast of the Ascension in the Liturgical Year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1645920"/>
            <a:ext cx="6142381" cy="4631246"/>
          </a:xfrm>
          <a:prstGeom prst="rect">
            <a:avLst/>
          </a:prstGeom>
        </p:spPr>
      </p:pic>
      <p:sp>
        <p:nvSpPr>
          <p:cNvPr id="5" name="Scroll: Vertical 4"/>
          <p:cNvSpPr/>
          <p:nvPr/>
        </p:nvSpPr>
        <p:spPr>
          <a:xfrm>
            <a:off x="6546513" y="1779721"/>
            <a:ext cx="5453487" cy="4211226"/>
          </a:xfrm>
          <a:prstGeom prst="verticalScroll">
            <a:avLst>
              <a:gd name="adj" fmla="val 9950"/>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NZ" b="1" dirty="0">
                <a:solidFill>
                  <a:schemeClr val="tx1"/>
                </a:solidFill>
                <a:latin typeface="Arial" panose="020B0604020202020204" pitchFamily="34" charset="0"/>
                <a:cs typeface="Arial" panose="020B0604020202020204" pitchFamily="34" charset="0"/>
              </a:rPr>
              <a:t>Complete the sentences</a:t>
            </a:r>
          </a:p>
          <a:p>
            <a:pPr lvl="0">
              <a:spcAft>
                <a:spcPts val="600"/>
              </a:spcAft>
            </a:pPr>
            <a:r>
              <a:rPr lang="en-NZ" dirty="0">
                <a:solidFill>
                  <a:schemeClr val="tx1"/>
                </a:solidFill>
                <a:latin typeface="Arial" panose="020B0604020202020204" pitchFamily="34" charset="0"/>
                <a:cs typeface="Arial" panose="020B0604020202020204" pitchFamily="34" charset="0"/>
              </a:rPr>
              <a:t>Ascension day is a major feast that is celebrated on the 7</a:t>
            </a:r>
            <a:r>
              <a:rPr lang="en-NZ" baseline="30000" dirty="0">
                <a:solidFill>
                  <a:schemeClr val="tx1"/>
                </a:solidFill>
                <a:latin typeface="Arial" panose="020B0604020202020204" pitchFamily="34" charset="0"/>
                <a:cs typeface="Arial" panose="020B0604020202020204" pitchFamily="34" charset="0"/>
              </a:rPr>
              <a:t>th</a:t>
            </a:r>
            <a:r>
              <a:rPr lang="en-NZ" dirty="0">
                <a:solidFill>
                  <a:schemeClr val="tx1"/>
                </a:solidFill>
                <a:latin typeface="Arial" panose="020B0604020202020204" pitchFamily="34" charset="0"/>
                <a:cs typeface="Arial" panose="020B0604020202020204" pitchFamily="34" charset="0"/>
              </a:rPr>
              <a:t>…</a:t>
            </a:r>
          </a:p>
          <a:p>
            <a:pPr lvl="0">
              <a:spcAft>
                <a:spcPts val="600"/>
              </a:spcAft>
            </a:pPr>
            <a:r>
              <a:rPr lang="en-NZ" dirty="0">
                <a:solidFill>
                  <a:schemeClr val="tx1"/>
                </a:solidFill>
                <a:latin typeface="Arial" panose="020B0604020202020204" pitchFamily="34" charset="0"/>
                <a:cs typeface="Arial" panose="020B0604020202020204" pitchFamily="34" charset="0"/>
              </a:rPr>
              <a:t>The Ascension event comes one week before...</a:t>
            </a:r>
          </a:p>
          <a:p>
            <a:pPr lvl="0">
              <a:spcAft>
                <a:spcPts val="600"/>
              </a:spcAft>
            </a:pPr>
            <a:r>
              <a:rPr lang="en-NZ" dirty="0">
                <a:solidFill>
                  <a:schemeClr val="tx1"/>
                </a:solidFill>
                <a:latin typeface="Arial" panose="020B0604020202020204" pitchFamily="34" charset="0"/>
                <a:cs typeface="Arial" panose="020B0604020202020204" pitchFamily="34" charset="0"/>
              </a:rPr>
              <a:t>Jesus had to return to heaven so that…</a:t>
            </a:r>
          </a:p>
          <a:p>
            <a:pPr lvl="0">
              <a:spcAft>
                <a:spcPts val="600"/>
              </a:spcAft>
            </a:pPr>
            <a:r>
              <a:rPr lang="en-NZ" dirty="0">
                <a:solidFill>
                  <a:schemeClr val="tx1"/>
                </a:solidFill>
                <a:latin typeface="Arial" panose="020B0604020202020204" pitchFamily="34" charset="0"/>
                <a:cs typeface="Arial" panose="020B0604020202020204" pitchFamily="34" charset="0"/>
              </a:rPr>
              <a:t>The story of Jesus returning to his Father can be found in the Bible in…</a:t>
            </a:r>
          </a:p>
          <a:p>
            <a:r>
              <a:rPr lang="en-NZ" dirty="0">
                <a:solidFill>
                  <a:schemeClr val="tx1"/>
                </a:solidFill>
                <a:latin typeface="Arial" panose="020B0604020202020204" pitchFamily="34" charset="0"/>
                <a:cs typeface="Arial" panose="020B0604020202020204" pitchFamily="34" charset="0"/>
              </a:rPr>
              <a:t>Just before he ascended into heaven Jesus told his disciples to…</a:t>
            </a: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S-03</a:t>
            </a:r>
          </a:p>
        </p:txBody>
      </p:sp>
      <p:sp>
        <p:nvSpPr>
          <p:cNvPr id="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9" name="Action Button: Worksheet">
            <a:hlinkClick r:id="rId4" action="ppaction://hlinksldjump" highlightClick="1"/>
          </p:cNvPr>
          <p:cNvSpPr/>
          <p:nvPr/>
        </p:nvSpPr>
        <p:spPr>
          <a:xfrm>
            <a:off x="9576294"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Instruction"/>
          <p:cNvSpPr/>
          <p:nvPr/>
        </p:nvSpPr>
        <p:spPr>
          <a:xfrm>
            <a:off x="4564320" y="6546492"/>
            <a:ext cx="3179076"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worksheet icon to open worksheet.</a:t>
            </a:r>
          </a:p>
        </p:txBody>
      </p:sp>
    </p:spTree>
    <p:extLst>
      <p:ext uri="{BB962C8B-B14F-4D97-AF65-F5344CB8AC3E}">
        <p14:creationId xmlns:p14="http://schemas.microsoft.com/office/powerpoint/2010/main" val="456933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456"/>
            <a:ext cx="10515600" cy="1325563"/>
          </a:xfrm>
        </p:spPr>
        <p:txBody>
          <a:bodyPr/>
          <a:lstStyle/>
          <a:p>
            <a:pPr algn="ctr"/>
            <a:r>
              <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What is Good News?</a:t>
            </a:r>
          </a:p>
        </p:txBody>
      </p:sp>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S-04</a:t>
            </a:r>
          </a:p>
        </p:txBody>
      </p:sp>
      <p:sp>
        <p:nvSpPr>
          <p:cNvPr id="3" name="I Button">
            <a:hlinkClick r:id="" action="ppaction://noaction" highlightClick="1"/>
          </p:cNvPr>
          <p:cNvSpPr/>
          <p:nvPr/>
        </p:nvSpPr>
        <p:spPr>
          <a:xfrm>
            <a:off x="9590077" y="6240000"/>
            <a:ext cx="484094" cy="480000"/>
          </a:xfrm>
          <a:prstGeom prst="actionButtonInform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Info"/>
          <p:cNvSpPr/>
          <p:nvPr/>
        </p:nvSpPr>
        <p:spPr>
          <a:xfrm>
            <a:off x="6389400" y="1599737"/>
            <a:ext cx="5130600" cy="4458363"/>
          </a:xfrm>
          <a:prstGeom prst="foldedCorner">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180000" rtlCol="0" anchor="t"/>
          <a:lstStyle/>
          <a:p>
            <a:pPr algn="ctr"/>
            <a:r>
              <a:rPr lang="en-NZ" sz="2000" b="1" dirty="0">
                <a:solidFill>
                  <a:schemeClr val="tx1"/>
                </a:solidFill>
                <a:latin typeface="Arial" panose="020B0604020202020204" pitchFamily="34" charset="0"/>
                <a:cs typeface="Arial" panose="020B0604020202020204" pitchFamily="34" charset="0"/>
              </a:rPr>
              <a:t>Read the good news headlines choose one and explain how it is good news and in what way it is good news for people and creation.</a:t>
            </a:r>
          </a:p>
          <a:p>
            <a:endParaRPr lang="en-NZ" sz="2000" dirty="0">
              <a:solidFill>
                <a:schemeClr val="tx1"/>
              </a:solidFill>
              <a:latin typeface="Arial" panose="020B0604020202020204" pitchFamily="34" charset="0"/>
              <a:cs typeface="Arial" panose="020B0604020202020204" pitchFamily="34" charset="0"/>
            </a:endParaRPr>
          </a:p>
          <a:p>
            <a:r>
              <a:rPr lang="en-NZ" sz="2000" dirty="0">
                <a:solidFill>
                  <a:schemeClr val="tx1"/>
                </a:solidFill>
                <a:latin typeface="Arial" panose="020B0604020202020204" pitchFamily="34" charset="0"/>
                <a:cs typeface="Arial" panose="020B0604020202020204" pitchFamily="34" charset="0"/>
              </a:rPr>
              <a:t>Is ‘good’ news always good for everyone?</a:t>
            </a:r>
          </a:p>
          <a:p>
            <a:pPr>
              <a:spcBef>
                <a:spcPts val="1200"/>
              </a:spcBef>
            </a:pPr>
            <a:r>
              <a:rPr lang="en-NZ" sz="2000" dirty="0">
                <a:solidFill>
                  <a:schemeClr val="tx1"/>
                </a:solidFill>
                <a:latin typeface="Arial" panose="020B0604020202020204" pitchFamily="34" charset="0"/>
                <a:cs typeface="Arial" panose="020B0604020202020204" pitchFamily="34" charset="0"/>
              </a:rPr>
              <a:t>Share examples and explain.</a:t>
            </a:r>
          </a:p>
          <a:p>
            <a:endParaRPr lang="en-NZ" sz="2000" dirty="0">
              <a:solidFill>
                <a:schemeClr val="tx1"/>
              </a:solidFill>
              <a:latin typeface="Arial" panose="020B0604020202020204" pitchFamily="34" charset="0"/>
              <a:cs typeface="Arial" panose="020B0604020202020204" pitchFamily="34" charset="0"/>
            </a:endParaRPr>
          </a:p>
          <a:p>
            <a:pPr>
              <a:spcAft>
                <a:spcPts val="1200"/>
              </a:spcAft>
            </a:pPr>
            <a:r>
              <a:rPr lang="en-NZ" sz="2000" dirty="0">
                <a:solidFill>
                  <a:schemeClr val="tx1"/>
                </a:solidFill>
                <a:latin typeface="Arial" panose="020B0604020202020204" pitchFamily="34" charset="0"/>
                <a:cs typeface="Arial" panose="020B0604020202020204" pitchFamily="34" charset="0"/>
              </a:rPr>
              <a:t>Is good news just about getting more?</a:t>
            </a:r>
          </a:p>
          <a:p>
            <a:r>
              <a:rPr lang="en-NZ" sz="2000" dirty="0">
                <a:solidFill>
                  <a:schemeClr val="tx1"/>
                </a:solidFill>
                <a:latin typeface="Arial" panose="020B0604020202020204" pitchFamily="34" charset="0"/>
                <a:cs typeface="Arial" panose="020B0604020202020204" pitchFamily="34" charset="0"/>
              </a:rPr>
              <a:t>Share examples of good news for children of your age today in Aotearoa New Zealand.</a:t>
            </a:r>
          </a:p>
        </p:txBody>
      </p:sp>
      <p:sp>
        <p:nvSpPr>
          <p:cNvPr id="8" name="Exit"/>
          <p:cNvSpPr/>
          <p:nvPr/>
        </p:nvSpPr>
        <p:spPr>
          <a:xfrm>
            <a:off x="11209867" y="1599737"/>
            <a:ext cx="310133" cy="316948"/>
          </a:xfrm>
          <a:prstGeom prst="teardrop">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Arial" panose="020B0604020202020204" pitchFamily="34" charset="0"/>
                <a:cs typeface="Arial" panose="020B0604020202020204" pitchFamily="34" charset="0"/>
              </a:rPr>
              <a:t>X</a:t>
            </a:r>
          </a:p>
        </p:txBody>
      </p:sp>
      <p:sp>
        <p:nvSpPr>
          <p:cNvPr id="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08" y="1366019"/>
            <a:ext cx="5131167" cy="5089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Instruction"/>
          <p:cNvSpPr/>
          <p:nvPr/>
        </p:nvSpPr>
        <p:spPr>
          <a:xfrm>
            <a:off x="4721058" y="6546492"/>
            <a:ext cx="2865593"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a:t>
            </a:r>
            <a:r>
              <a:rPr lang="en-GB" sz="1200" dirty="0" err="1">
                <a:latin typeface="Arial" pitchFamily="34" charset="0"/>
                <a:ea typeface="Segoe UI" pitchFamily="34" charset="0"/>
                <a:cs typeface="Arial" pitchFamily="34" charset="0"/>
              </a:rPr>
              <a:t>i</a:t>
            </a:r>
            <a:r>
              <a:rPr lang="en-GB" sz="1200" dirty="0">
                <a:latin typeface="Arial" pitchFamily="34" charset="0"/>
                <a:ea typeface="Segoe UI" pitchFamily="34" charset="0"/>
                <a:cs typeface="Arial" pitchFamily="34" charset="0"/>
              </a:rPr>
              <a:t>-button’ to reveal information.</a:t>
            </a:r>
          </a:p>
        </p:txBody>
      </p:sp>
    </p:spTree>
    <p:extLst>
      <p:ext uri="{BB962C8B-B14F-4D97-AF65-F5344CB8AC3E}">
        <p14:creationId xmlns:p14="http://schemas.microsoft.com/office/powerpoint/2010/main" val="270387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nextCondLst>
                <p:cond evt="onClick" delay="0">
                  <p:tgtEl>
                    <p:spTgt spid="3"/>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2" presetClass="exit" presetSubtype="4" fill="hold" grpId="1" nodeType="clickEffect">
                                  <p:stCondLst>
                                    <p:cond delay="0"/>
                                  </p:stCondLst>
                                  <p:childTnLst>
                                    <p:animEffect transition="out" filter="wipe(down)">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7" grpId="1" animBg="1"/>
      <p:bldP spid="7" grpId="2" animBg="1"/>
      <p:bldP spid="7" grpId="3" animBg="1"/>
      <p:bldP spid="8" grpId="0" animBg="1"/>
      <p:bldP spid="8" grpId="1" animBg="1"/>
      <p:bldP spid="8" grpId="2" animBg="1"/>
      <p:bldP spid="8"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set"/>
          <p:cNvSpPr/>
          <p:nvPr/>
        </p:nvSpPr>
        <p:spPr>
          <a:xfrm>
            <a:off x="8293530" y="3252632"/>
            <a:ext cx="1860902" cy="681734"/>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NZ" sz="3200" b="1" dirty="0">
                <a:latin typeface="Arial" panose="020B0604020202020204" pitchFamily="34" charset="0"/>
                <a:cs typeface="Arial" panose="020B0604020202020204" pitchFamily="34" charset="0"/>
              </a:rPr>
              <a:t>Reset</a:t>
            </a:r>
          </a:p>
        </p:txBody>
      </p:sp>
      <p:sp>
        <p:nvSpPr>
          <p:cNvPr id="2" name="Title 1"/>
          <p:cNvSpPr>
            <a:spLocks noGrp="1"/>
          </p:cNvSpPr>
          <p:nvPr>
            <p:ph type="title"/>
          </p:nvPr>
        </p:nvSpPr>
        <p:spPr>
          <a:xfrm>
            <a:off x="781050" y="-13721"/>
            <a:ext cx="10515600" cy="1325563"/>
          </a:xfrm>
        </p:spPr>
        <p:txBody>
          <a:bodyPr/>
          <a:lstStyle/>
          <a:p>
            <a:pPr algn="ctr"/>
            <a:r>
              <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What is Bad News?</a:t>
            </a:r>
          </a:p>
        </p:txBody>
      </p:sp>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S-05</a:t>
            </a:r>
          </a:p>
        </p:txBody>
      </p:sp>
      <p:sp>
        <p:nvSpPr>
          <p:cNvPr id="1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Card 5"/>
          <p:cNvSpPr/>
          <p:nvPr/>
        </p:nvSpPr>
        <p:spPr>
          <a:xfrm>
            <a:off x="7639948" y="1875166"/>
            <a:ext cx="3168067" cy="3499924"/>
          </a:xfrm>
          <a:prstGeom prst="roundRect">
            <a:avLst>
              <a:gd name="adj" fmla="val 6904"/>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Is bad news for people bad news for the planet also? Share examples and explain. </a:t>
            </a:r>
          </a:p>
        </p:txBody>
      </p:sp>
      <p:sp>
        <p:nvSpPr>
          <p:cNvPr id="25" name="Card 4"/>
          <p:cNvSpPr/>
          <p:nvPr/>
        </p:nvSpPr>
        <p:spPr>
          <a:xfrm>
            <a:off x="7636202" y="1882260"/>
            <a:ext cx="3168067" cy="3499924"/>
          </a:xfrm>
          <a:prstGeom prst="roundRect">
            <a:avLst>
              <a:gd name="adj" fmla="val 6904"/>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Could bad news ever be good for some people?</a:t>
            </a:r>
          </a:p>
        </p:txBody>
      </p:sp>
      <p:sp>
        <p:nvSpPr>
          <p:cNvPr id="23" name="Card 3"/>
          <p:cNvSpPr/>
          <p:nvPr/>
        </p:nvSpPr>
        <p:spPr>
          <a:xfrm>
            <a:off x="7632456" y="1878713"/>
            <a:ext cx="3168067" cy="3499924"/>
          </a:xfrm>
          <a:prstGeom prst="roundRect">
            <a:avLst>
              <a:gd name="adj" fmla="val 6904"/>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What are the common outcomes of bad news for people?</a:t>
            </a:r>
          </a:p>
        </p:txBody>
      </p:sp>
      <p:sp>
        <p:nvSpPr>
          <p:cNvPr id="21" name="Card 2"/>
          <p:cNvSpPr/>
          <p:nvPr/>
        </p:nvSpPr>
        <p:spPr>
          <a:xfrm>
            <a:off x="7636203" y="1878713"/>
            <a:ext cx="3168067" cy="3499924"/>
          </a:xfrm>
          <a:prstGeom prst="roundRect">
            <a:avLst>
              <a:gd name="adj" fmla="val 6904"/>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just">
              <a:lnSpc>
                <a:spcPct val="115000"/>
              </a:lnSpc>
              <a:spcAft>
                <a:spcPts val="1000"/>
              </a:spcAft>
            </a:pPr>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What are the common factors in bad news for people?</a:t>
            </a:r>
          </a:p>
        </p:txBody>
      </p:sp>
      <p:sp>
        <p:nvSpPr>
          <p:cNvPr id="7" name="Card 1"/>
          <p:cNvSpPr/>
          <p:nvPr/>
        </p:nvSpPr>
        <p:spPr>
          <a:xfrm>
            <a:off x="7636204" y="1878713"/>
            <a:ext cx="3168067" cy="3499924"/>
          </a:xfrm>
          <a:prstGeom prst="roundRect">
            <a:avLst>
              <a:gd name="adj" fmla="val 6904"/>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Share bad news headlines, choose one and explain why and for whom it is bad.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50" y="1334246"/>
            <a:ext cx="5044900" cy="50107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5" name="Instruction"/>
          <p:cNvSpPr/>
          <p:nvPr/>
        </p:nvSpPr>
        <p:spPr>
          <a:xfrm>
            <a:off x="4090153" y="6546492"/>
            <a:ext cx="4127412"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‘cards’ to move through, click ‘reset’ to start over.</a:t>
            </a:r>
          </a:p>
        </p:txBody>
      </p:sp>
    </p:spTree>
    <p:extLst>
      <p:ext uri="{BB962C8B-B14F-4D97-AF65-F5344CB8AC3E}">
        <p14:creationId xmlns:p14="http://schemas.microsoft.com/office/powerpoint/2010/main" val="1743047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0-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500"/>
                                        <p:tgtEl>
                                          <p:spTgt spid="21"/>
                                        </p:tgtEl>
                                        <p:attrNameLst>
                                          <p:attrName>ppt_x</p:attrName>
                                        </p:attrNameLst>
                                      </p:cBhvr>
                                      <p:tavLst>
                                        <p:tav tm="0">
                                          <p:val>
                                            <p:strVal val="ppt_x"/>
                                          </p:val>
                                        </p:tav>
                                        <p:tav tm="100000">
                                          <p:val>
                                            <p:strVal val="1+ppt_w/2"/>
                                          </p:val>
                                        </p:tav>
                                      </p:tavLst>
                                    </p:anim>
                                    <p:anim calcmode="lin" valueType="num">
                                      <p:cBhvr additive="base">
                                        <p:cTn id="14" dur="500"/>
                                        <p:tgtEl>
                                          <p:spTgt spid="21"/>
                                        </p:tgtEl>
                                        <p:attrNameLst>
                                          <p:attrName>ppt_y</p:attrName>
                                        </p:attrNameLst>
                                      </p:cBhvr>
                                      <p:tavLst>
                                        <p:tav tm="0">
                                          <p:val>
                                            <p:strVal val="ppt_y"/>
                                          </p:val>
                                        </p:tav>
                                        <p:tav tm="100000">
                                          <p:val>
                                            <p:strVal val="0-ppt_h/2"/>
                                          </p:val>
                                        </p:tav>
                                      </p:tavLst>
                                    </p:anim>
                                    <p:set>
                                      <p:cBhvr>
                                        <p:cTn id="1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500"/>
                                        <p:tgtEl>
                                          <p:spTgt spid="23"/>
                                        </p:tgtEl>
                                        <p:attrNameLst>
                                          <p:attrName>ppt_x</p:attrName>
                                        </p:attrNameLst>
                                      </p:cBhvr>
                                      <p:tavLst>
                                        <p:tav tm="0">
                                          <p:val>
                                            <p:strVal val="ppt_x"/>
                                          </p:val>
                                        </p:tav>
                                        <p:tav tm="100000">
                                          <p:val>
                                            <p:strVal val="1+ppt_w/2"/>
                                          </p:val>
                                        </p:tav>
                                      </p:tavLst>
                                    </p:anim>
                                    <p:anim calcmode="lin" valueType="num">
                                      <p:cBhvr additive="base">
                                        <p:cTn id="21" dur="500"/>
                                        <p:tgtEl>
                                          <p:spTgt spid="23"/>
                                        </p:tgtEl>
                                        <p:attrNameLst>
                                          <p:attrName>ppt_y</p:attrName>
                                        </p:attrNameLst>
                                      </p:cBhvr>
                                      <p:tavLst>
                                        <p:tav tm="0">
                                          <p:val>
                                            <p:strVal val="ppt_y"/>
                                          </p:val>
                                        </p:tav>
                                        <p:tav tm="100000">
                                          <p:val>
                                            <p:strVal val="0-ppt_h/2"/>
                                          </p:val>
                                        </p:tav>
                                      </p:tavLst>
                                    </p:anim>
                                    <p:set>
                                      <p:cBhvr>
                                        <p:cTn id="2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500"/>
                                        <p:tgtEl>
                                          <p:spTgt spid="25"/>
                                        </p:tgtEl>
                                        <p:attrNameLst>
                                          <p:attrName>ppt_x</p:attrName>
                                        </p:attrNameLst>
                                      </p:cBhvr>
                                      <p:tavLst>
                                        <p:tav tm="0">
                                          <p:val>
                                            <p:strVal val="ppt_x"/>
                                          </p:val>
                                        </p:tav>
                                        <p:tav tm="100000">
                                          <p:val>
                                            <p:strVal val="1+ppt_w/2"/>
                                          </p:val>
                                        </p:tav>
                                      </p:tavLst>
                                    </p:anim>
                                    <p:anim calcmode="lin" valueType="num">
                                      <p:cBhvr additive="base">
                                        <p:cTn id="28" dur="500"/>
                                        <p:tgtEl>
                                          <p:spTgt spid="25"/>
                                        </p:tgtEl>
                                        <p:attrNameLst>
                                          <p:attrName>ppt_y</p:attrName>
                                        </p:attrNameLst>
                                      </p:cBhvr>
                                      <p:tavLst>
                                        <p:tav tm="0">
                                          <p:val>
                                            <p:strVal val="ppt_y"/>
                                          </p:val>
                                        </p:tav>
                                        <p:tav tm="100000">
                                          <p:val>
                                            <p:strVal val="0-ppt_h/2"/>
                                          </p:val>
                                        </p:tav>
                                      </p:tavLst>
                                    </p:anim>
                                    <p:set>
                                      <p:cBhvr>
                                        <p:cTn id="2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0" restart="whenNotActive" fill="hold" evtFilter="cancelBubble" nodeType="interactiveSeq">
                <p:stCondLst>
                  <p:cond evt="onClick" delay="0">
                    <p:tgtEl>
                      <p:spTgt spid="28"/>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500"/>
                                        <p:tgtEl>
                                          <p:spTgt spid="28"/>
                                        </p:tgtEl>
                                        <p:attrNameLst>
                                          <p:attrName>ppt_x</p:attrName>
                                        </p:attrNameLst>
                                      </p:cBhvr>
                                      <p:tavLst>
                                        <p:tav tm="0">
                                          <p:val>
                                            <p:strVal val="ppt_x"/>
                                          </p:val>
                                        </p:tav>
                                        <p:tav tm="100000">
                                          <p:val>
                                            <p:strVal val="1+ppt_w/2"/>
                                          </p:val>
                                        </p:tav>
                                      </p:tavLst>
                                    </p:anim>
                                    <p:anim calcmode="lin" valueType="num">
                                      <p:cBhvr additive="base">
                                        <p:cTn id="35" dur="500"/>
                                        <p:tgtEl>
                                          <p:spTgt spid="28"/>
                                        </p:tgtEl>
                                        <p:attrNameLst>
                                          <p:attrName>ppt_y</p:attrName>
                                        </p:attrNameLst>
                                      </p:cBhvr>
                                      <p:tavLst>
                                        <p:tav tm="0">
                                          <p:val>
                                            <p:strVal val="ppt_y"/>
                                          </p:val>
                                        </p:tav>
                                        <p:tav tm="100000">
                                          <p:val>
                                            <p:strVal val="0-ppt_h/2"/>
                                          </p:val>
                                        </p:tav>
                                      </p:tavLst>
                                    </p:anim>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1"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childTnLst>
              </p:cTn>
              <p:nextCondLst>
                <p:cond evt="onClick" delay="0">
                  <p:tgtEl>
                    <p:spTgt spid="9"/>
                  </p:tgtEl>
                </p:cond>
              </p:nextCondLst>
            </p:seq>
          </p:childTnLst>
        </p:cTn>
      </p:par>
    </p:tnLst>
    <p:bldLst>
      <p:bldP spid="28" grpId="0" animBg="1"/>
      <p:bldP spid="28" grpId="1" animBg="1"/>
      <p:bldP spid="25" grpId="0" animBg="1"/>
      <p:bldP spid="25" grpId="1" animBg="1"/>
      <p:bldP spid="23" grpId="0" animBg="1"/>
      <p:bldP spid="23" grpId="1" animBg="1"/>
      <p:bldP spid="21" grpId="0" animBg="1"/>
      <p:bldP spid="21"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064" y="0"/>
            <a:ext cx="10515600" cy="1325563"/>
          </a:xfrm>
        </p:spPr>
        <p:txBody>
          <a:bodyPr/>
          <a:lstStyle/>
          <a:p>
            <a:pPr algn="ctr"/>
            <a:r>
              <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Good and bad news for the planet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3" y="1325563"/>
            <a:ext cx="6537522" cy="4617125"/>
          </a:xfrm>
          <a:prstGeom prst="rect">
            <a:avLst/>
          </a:prstGeom>
        </p:spPr>
      </p:pic>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S-06</a:t>
            </a:r>
          </a:p>
        </p:txBody>
      </p:sp>
      <p:sp>
        <p:nvSpPr>
          <p:cNvPr id="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Rectangle: Rounded Corners 9"/>
          <p:cNvSpPr/>
          <p:nvPr/>
        </p:nvSpPr>
        <p:spPr>
          <a:xfrm>
            <a:off x="2664104" y="5667012"/>
            <a:ext cx="6619519" cy="812988"/>
          </a:xfrm>
          <a:prstGeom prst="roundRect">
            <a:avLst>
              <a:gd name="adj" fmla="val 9842"/>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In groups list the top 5 pieces of good news and the top 5 pieces of bad news for the planet </a:t>
            </a:r>
          </a:p>
        </p:txBody>
      </p:sp>
      <p:sp>
        <p:nvSpPr>
          <p:cNvPr id="11" name="Action Button: Worksheet">
            <a:hlinkClick r:id="rId4" action="ppaction://hlinksldjump" highlightClick="1"/>
          </p:cNvPr>
          <p:cNvSpPr/>
          <p:nvPr/>
        </p:nvSpPr>
        <p:spPr>
          <a:xfrm>
            <a:off x="9576294"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Instruction"/>
          <p:cNvSpPr/>
          <p:nvPr/>
        </p:nvSpPr>
        <p:spPr>
          <a:xfrm>
            <a:off x="4564320" y="6546492"/>
            <a:ext cx="3179076"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worksheet icon to open worksheet.</a:t>
            </a:r>
          </a:p>
        </p:txBody>
      </p:sp>
    </p:spTree>
    <p:extLst>
      <p:ext uri="{BB962C8B-B14F-4D97-AF65-F5344CB8AC3E}">
        <p14:creationId xmlns:p14="http://schemas.microsoft.com/office/powerpoint/2010/main" val="2568381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573" y="364843"/>
            <a:ext cx="8497711" cy="1325563"/>
          </a:xfrm>
        </p:spPr>
        <p:txBody>
          <a:bodyPr/>
          <a:lstStyle/>
          <a:p>
            <a:pPr algn="ctr"/>
            <a:r>
              <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The last message Jesus gave his disciples while he was on earth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9105" y="4202238"/>
            <a:ext cx="3223463" cy="2037762"/>
          </a:xfrm>
          <a:prstGeom prst="rect">
            <a:avLst/>
          </a:prstGeom>
          <a:ln>
            <a:noFill/>
          </a:ln>
          <a:effectLst>
            <a:outerShdw blurRad="292100" dist="139700" dir="2700000" algn="tl" rotWithShape="0">
              <a:srgbClr val="333333">
                <a:alpha val="65000"/>
              </a:srgbClr>
            </a:outerShdw>
          </a:effectLst>
        </p:spPr>
      </p:pic>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S-07</a:t>
            </a:r>
          </a:p>
        </p:txBody>
      </p:sp>
      <p:sp>
        <p:nvSpPr>
          <p:cNvPr id="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Rectangle 2"/>
          <p:cNvSpPr/>
          <p:nvPr/>
        </p:nvSpPr>
        <p:spPr>
          <a:xfrm>
            <a:off x="838200" y="1909059"/>
            <a:ext cx="6548717" cy="2343655"/>
          </a:xfrm>
          <a:prstGeom prst="rect">
            <a:avLst/>
          </a:prstGeom>
        </p:spPr>
        <p:txBody>
          <a:bodyPr wrap="square">
            <a:spAutoFit/>
          </a:bodyPr>
          <a:lstStyle/>
          <a:p>
            <a:pPr lvl="0">
              <a:lnSpc>
                <a:spcPct val="150000"/>
              </a:lnSpc>
              <a:spcAft>
                <a:spcPts val="0"/>
              </a:spcAft>
            </a:pPr>
            <a:r>
              <a:rPr lang="en-NZ" sz="2000" dirty="0">
                <a:latin typeface="Arial" panose="020B0604020202020204" pitchFamily="34" charset="0"/>
                <a:ea typeface="Calibri" panose="020F0502020204030204" pitchFamily="34" charset="0"/>
                <a:cs typeface="Arial" panose="020B0604020202020204" pitchFamily="34" charset="0"/>
              </a:rPr>
              <a:t>Jesus prepared his disciples to go and</a:t>
            </a:r>
          </a:p>
          <a:p>
            <a:pPr lvl="0">
              <a:lnSpc>
                <a:spcPct val="150000"/>
              </a:lnSpc>
              <a:spcAft>
                <a:spcPts val="0"/>
              </a:spcAft>
            </a:pPr>
            <a:r>
              <a:rPr lang="en-NZ" sz="2000" dirty="0">
                <a:latin typeface="Arial" panose="020B0604020202020204" pitchFamily="34" charset="0"/>
                <a:ea typeface="Calibri" panose="020F0502020204030204" pitchFamily="34" charset="0"/>
                <a:cs typeface="Arial" panose="020B0604020202020204" pitchFamily="34" charset="0"/>
              </a:rPr>
              <a:t>We are the disciples of Jesus who</a:t>
            </a:r>
          </a:p>
          <a:p>
            <a:pPr lvl="0">
              <a:lnSpc>
                <a:spcPct val="150000"/>
              </a:lnSpc>
              <a:spcAft>
                <a:spcPts val="0"/>
              </a:spcAft>
            </a:pPr>
            <a:r>
              <a:rPr lang="en-NZ" sz="2000" dirty="0">
                <a:latin typeface="Arial" panose="020B0604020202020204" pitchFamily="34" charset="0"/>
                <a:ea typeface="Calibri" panose="020F0502020204030204" pitchFamily="34" charset="0"/>
                <a:cs typeface="Arial" panose="020B0604020202020204" pitchFamily="34" charset="0"/>
              </a:rPr>
              <a:t>It is through the power of the Holy Spirit</a:t>
            </a:r>
          </a:p>
          <a:p>
            <a:pPr lvl="0">
              <a:lnSpc>
                <a:spcPct val="150000"/>
              </a:lnSpc>
              <a:spcAft>
                <a:spcPts val="0"/>
              </a:spcAft>
            </a:pPr>
            <a:r>
              <a:rPr lang="en-NZ" sz="2000" dirty="0">
                <a:latin typeface="Arial" panose="020B0604020202020204" pitchFamily="34" charset="0"/>
                <a:ea typeface="Calibri" panose="020F0502020204030204" pitchFamily="34" charset="0"/>
                <a:cs typeface="Arial" panose="020B0604020202020204" pitchFamily="34" charset="0"/>
              </a:rPr>
              <a:t>The Good News brings people hope</a:t>
            </a:r>
          </a:p>
          <a:p>
            <a:pPr lvl="0">
              <a:lnSpc>
                <a:spcPct val="150000"/>
              </a:lnSpc>
              <a:spcAft>
                <a:spcPts val="0"/>
              </a:spcAft>
            </a:pPr>
            <a:r>
              <a:rPr lang="en-NZ" sz="2000" dirty="0">
                <a:latin typeface="Arial" panose="020B0604020202020204" pitchFamily="34" charset="0"/>
                <a:ea typeface="Calibri" panose="020F0502020204030204" pitchFamily="34" charset="0"/>
                <a:cs typeface="Arial" panose="020B0604020202020204" pitchFamily="34" charset="0"/>
              </a:rPr>
              <a:t>The Good News for creation means taking </a:t>
            </a:r>
            <a:r>
              <a:rPr lang="en-NZ" dirty="0">
                <a:latin typeface="Arial" panose="020B0604020202020204" pitchFamily="34" charset="0"/>
                <a:ea typeface="Calibri" panose="020F0502020204030204" pitchFamily="34" charset="0"/>
                <a:cs typeface="Arial" panose="020B0604020202020204" pitchFamily="34" charset="0"/>
              </a:rPr>
              <a:t>	</a:t>
            </a:r>
            <a:endParaRPr lang="en-NZ"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Action Button: Worksheet">
            <a:hlinkClick r:id="rId4" action="ppaction://hlinksldjump" highlightClick="1"/>
          </p:cNvPr>
          <p:cNvSpPr/>
          <p:nvPr/>
        </p:nvSpPr>
        <p:spPr>
          <a:xfrm>
            <a:off x="9576294"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e) end"/>
          <p:cNvSpPr/>
          <p:nvPr/>
        </p:nvSpPr>
        <p:spPr>
          <a:xfrm>
            <a:off x="1922928" y="6076053"/>
            <a:ext cx="6253406" cy="401419"/>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ea typeface="Calibri" panose="020F0502020204030204" pitchFamily="34" charset="0"/>
                <a:cs typeface="Arial" panose="020B0604020202020204" pitchFamily="34" charset="0"/>
              </a:rPr>
              <a:t>have to spread the Good News with all creation today.</a:t>
            </a:r>
            <a:endParaRPr lang="en-NZ" sz="2000" dirty="0">
              <a:solidFill>
                <a:schemeClr val="tx1"/>
              </a:solidFill>
              <a:latin typeface="Arial" panose="020B0604020202020204" pitchFamily="34" charset="0"/>
              <a:cs typeface="Arial" panose="020B0604020202020204" pitchFamily="34" charset="0"/>
            </a:endParaRPr>
          </a:p>
        </p:txBody>
      </p:sp>
      <p:sp>
        <p:nvSpPr>
          <p:cNvPr id="10" name="d) end"/>
          <p:cNvSpPr/>
          <p:nvPr/>
        </p:nvSpPr>
        <p:spPr>
          <a:xfrm>
            <a:off x="1922928" y="5674917"/>
            <a:ext cx="5782236" cy="401419"/>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that people bring the Good News to others today.</a:t>
            </a:r>
            <a:endParaRPr lang="en-NZ"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1" name="c) end"/>
          <p:cNvSpPr/>
          <p:nvPr/>
        </p:nvSpPr>
        <p:spPr>
          <a:xfrm>
            <a:off x="1922928" y="5274063"/>
            <a:ext cx="5782236" cy="401419"/>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share his message of love with the world.</a:t>
            </a:r>
            <a:endParaRPr lang="en-NZ"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2" name="b) end"/>
          <p:cNvSpPr/>
          <p:nvPr/>
        </p:nvSpPr>
        <p:spPr>
          <a:xfrm>
            <a:off x="1922928" y="4872927"/>
            <a:ext cx="5782236" cy="401419"/>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care of every part of it. </a:t>
            </a:r>
            <a:endParaRPr lang="en-NZ"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3" name="a) end"/>
          <p:cNvSpPr/>
          <p:nvPr/>
        </p:nvSpPr>
        <p:spPr>
          <a:xfrm>
            <a:off x="1922928" y="4471367"/>
            <a:ext cx="5782236" cy="401419"/>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prstClr val="black"/>
                </a:solidFill>
                <a:latin typeface="Arial" panose="020B0604020202020204" pitchFamily="34" charset="0"/>
                <a:ea typeface="Calibri" panose="020F0502020204030204" pitchFamily="34" charset="0"/>
                <a:cs typeface="Arial" panose="020B0604020202020204" pitchFamily="34" charset="0"/>
              </a:rPr>
              <a:t>during hard times in their lives.</a:t>
            </a:r>
            <a:endParaRPr lang="en-NZ"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 name="a)"/>
          <p:cNvSpPr txBox="1"/>
          <p:nvPr/>
        </p:nvSpPr>
        <p:spPr>
          <a:xfrm>
            <a:off x="1452283" y="4471226"/>
            <a:ext cx="470646" cy="400110"/>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a)</a:t>
            </a:r>
          </a:p>
        </p:txBody>
      </p:sp>
      <p:sp>
        <p:nvSpPr>
          <p:cNvPr id="16" name="b)"/>
          <p:cNvSpPr txBox="1"/>
          <p:nvPr/>
        </p:nvSpPr>
        <p:spPr>
          <a:xfrm>
            <a:off x="1452283" y="4871336"/>
            <a:ext cx="470646" cy="400110"/>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b)</a:t>
            </a:r>
          </a:p>
        </p:txBody>
      </p:sp>
      <p:sp>
        <p:nvSpPr>
          <p:cNvPr id="17" name="c)"/>
          <p:cNvSpPr txBox="1"/>
          <p:nvPr/>
        </p:nvSpPr>
        <p:spPr>
          <a:xfrm>
            <a:off x="1452281" y="5271305"/>
            <a:ext cx="470646" cy="400110"/>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c)</a:t>
            </a:r>
          </a:p>
        </p:txBody>
      </p:sp>
      <p:sp>
        <p:nvSpPr>
          <p:cNvPr id="18" name="d)"/>
          <p:cNvSpPr txBox="1"/>
          <p:nvPr/>
        </p:nvSpPr>
        <p:spPr>
          <a:xfrm>
            <a:off x="1452281" y="5669683"/>
            <a:ext cx="470646" cy="400110"/>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d)</a:t>
            </a:r>
          </a:p>
        </p:txBody>
      </p:sp>
      <p:sp>
        <p:nvSpPr>
          <p:cNvPr id="19" name="e)"/>
          <p:cNvSpPr txBox="1"/>
          <p:nvPr/>
        </p:nvSpPr>
        <p:spPr>
          <a:xfrm>
            <a:off x="1452281" y="6076707"/>
            <a:ext cx="470646" cy="400110"/>
          </a:xfrm>
          <a:prstGeom prst="rect">
            <a:avLst/>
          </a:prstGeom>
          <a:noFill/>
        </p:spPr>
        <p:txBody>
          <a:bodyPr wrap="square" rtlCol="0">
            <a:spAutoFit/>
          </a:bodyPr>
          <a:lstStyle/>
          <a:p>
            <a:r>
              <a:rPr lang="en-NZ" sz="2000" dirty="0">
                <a:latin typeface="Arial" panose="020B0604020202020204" pitchFamily="34" charset="0"/>
                <a:cs typeface="Arial" panose="020B0604020202020204" pitchFamily="34" charset="0"/>
              </a:rPr>
              <a:t>e)</a:t>
            </a:r>
          </a:p>
        </p:txBody>
      </p:sp>
      <p:sp>
        <p:nvSpPr>
          <p:cNvPr id="20" name="Button: 1"/>
          <p:cNvSpPr/>
          <p:nvPr/>
        </p:nvSpPr>
        <p:spPr>
          <a:xfrm>
            <a:off x="322729" y="2026780"/>
            <a:ext cx="376517" cy="366796"/>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latin typeface="Arial" panose="020B0604020202020204" pitchFamily="34" charset="0"/>
                <a:cs typeface="Arial" panose="020B0604020202020204" pitchFamily="34" charset="0"/>
              </a:rPr>
              <a:t>1</a:t>
            </a:r>
          </a:p>
        </p:txBody>
      </p:sp>
      <p:sp>
        <p:nvSpPr>
          <p:cNvPr id="21" name="Button: 2"/>
          <p:cNvSpPr/>
          <p:nvPr/>
        </p:nvSpPr>
        <p:spPr>
          <a:xfrm>
            <a:off x="322724" y="2480131"/>
            <a:ext cx="376517" cy="366796"/>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latin typeface="Arial" panose="020B0604020202020204" pitchFamily="34" charset="0"/>
                <a:cs typeface="Arial" panose="020B0604020202020204" pitchFamily="34" charset="0"/>
              </a:rPr>
              <a:t>2</a:t>
            </a:r>
          </a:p>
        </p:txBody>
      </p:sp>
      <p:sp>
        <p:nvSpPr>
          <p:cNvPr id="22" name="Button: 3"/>
          <p:cNvSpPr/>
          <p:nvPr/>
        </p:nvSpPr>
        <p:spPr>
          <a:xfrm>
            <a:off x="322724" y="2929621"/>
            <a:ext cx="376517" cy="366796"/>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latin typeface="Arial" panose="020B0604020202020204" pitchFamily="34" charset="0"/>
                <a:cs typeface="Arial" panose="020B0604020202020204" pitchFamily="34" charset="0"/>
              </a:rPr>
              <a:t>3</a:t>
            </a:r>
          </a:p>
        </p:txBody>
      </p:sp>
      <p:sp>
        <p:nvSpPr>
          <p:cNvPr id="23" name="Button: 4"/>
          <p:cNvSpPr/>
          <p:nvPr/>
        </p:nvSpPr>
        <p:spPr>
          <a:xfrm>
            <a:off x="322723" y="3386558"/>
            <a:ext cx="376517" cy="366796"/>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latin typeface="Arial" panose="020B0604020202020204" pitchFamily="34" charset="0"/>
                <a:cs typeface="Arial" panose="020B0604020202020204" pitchFamily="34" charset="0"/>
              </a:rPr>
              <a:t>4</a:t>
            </a:r>
          </a:p>
        </p:txBody>
      </p:sp>
      <p:sp>
        <p:nvSpPr>
          <p:cNvPr id="24" name="Button: 5"/>
          <p:cNvSpPr/>
          <p:nvPr/>
        </p:nvSpPr>
        <p:spPr>
          <a:xfrm>
            <a:off x="322723" y="3836048"/>
            <a:ext cx="376517" cy="366796"/>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latin typeface="Arial" panose="020B0604020202020204" pitchFamily="34" charset="0"/>
                <a:cs typeface="Arial" panose="020B0604020202020204" pitchFamily="34" charset="0"/>
              </a:rPr>
              <a:t>5</a:t>
            </a:r>
          </a:p>
        </p:txBody>
      </p:sp>
      <p:sp>
        <p:nvSpPr>
          <p:cNvPr id="25" name="Instruction"/>
          <p:cNvSpPr/>
          <p:nvPr/>
        </p:nvSpPr>
        <p:spPr>
          <a:xfrm>
            <a:off x="3992509" y="6442502"/>
            <a:ext cx="4653838" cy="415498"/>
          </a:xfrm>
          <a:prstGeom prst="rect">
            <a:avLst/>
          </a:prstGeom>
        </p:spPr>
        <p:txBody>
          <a:bodyPr wrap="none">
            <a:spAutoFit/>
          </a:bodyPr>
          <a:lstStyle/>
          <a:p>
            <a:pPr lvl="0" algn="ctr"/>
            <a:r>
              <a:rPr lang="en-NZ" sz="1050" i="1" dirty="0">
                <a:latin typeface="Arial" panose="020B0604020202020204" pitchFamily="34" charset="0"/>
                <a:cs typeface="Arial" panose="020B0604020202020204" pitchFamily="34" charset="0"/>
              </a:rPr>
              <a:t>Click buttons 1-5 to complete the sentences.</a:t>
            </a:r>
          </a:p>
          <a:p>
            <a:pPr lvl="0" algn="ctr"/>
            <a:r>
              <a:rPr lang="en-GB" sz="1050" i="1" dirty="0">
                <a:latin typeface="Arial" pitchFamily="34" charset="0"/>
                <a:ea typeface="Segoe UI" pitchFamily="34" charset="0"/>
                <a:cs typeface="Arial" pitchFamily="34" charset="0"/>
              </a:rPr>
              <a:t> Click the video icon for a video and the worksheet icon to open worksheet.</a:t>
            </a:r>
          </a:p>
        </p:txBody>
      </p:sp>
      <p:sp>
        <p:nvSpPr>
          <p:cNvPr id="9" name="Action Button: Video 8">
            <a:hlinkClick r:id="rId5" highlightClick="1"/>
          </p:cNvPr>
          <p:cNvSpPr/>
          <p:nvPr/>
        </p:nvSpPr>
        <p:spPr>
          <a:xfrm>
            <a:off x="9008533" y="6240000"/>
            <a:ext cx="440267" cy="480000"/>
          </a:xfrm>
          <a:prstGeom prst="actionButtonMovi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260516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1.85185E-6 L 0.27357 -0.47662 " pathEditMode="relative" rAng="0" ptsTypes="AA">
                                      <p:cBhvr>
                                        <p:cTn id="6" dur="1500" fill="hold"/>
                                        <p:tgtEl>
                                          <p:spTgt spid="11"/>
                                        </p:tgtEl>
                                        <p:attrNameLst>
                                          <p:attrName>ppt_x</p:attrName>
                                          <p:attrName>ppt_y</p:attrName>
                                        </p:attrNameLst>
                                      </p:cBhvr>
                                      <p:rCtr x="13672" y="-23843"/>
                                    </p:animMotion>
                                  </p:childTnLst>
                                </p:cTn>
                              </p:par>
                              <p:par>
                                <p:cTn id="7" presetID="10" presetClass="exit" presetSubtype="0" fill="hold" grpId="0" nodeType="withEffect">
                                  <p:stCondLst>
                                    <p:cond delay="0"/>
                                  </p:stCondLst>
                                  <p:childTnLst>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3.7037E-6 L 0.23125 -0.52709 " pathEditMode="relative" rAng="0" ptsTypes="AA">
                                      <p:cBhvr>
                                        <p:cTn id="14" dur="1500" fill="hold"/>
                                        <p:tgtEl>
                                          <p:spTgt spid="14"/>
                                        </p:tgtEl>
                                        <p:attrNameLst>
                                          <p:attrName>ppt_x</p:attrName>
                                          <p:attrName>ppt_y</p:attrName>
                                        </p:attrNameLst>
                                      </p:cBhvr>
                                      <p:rCtr x="11563" y="-26366"/>
                                    </p:animMotion>
                                  </p:childTnLst>
                                </p:cTn>
                              </p:par>
                              <p:par>
                                <p:cTn id="15" presetID="10" presetClass="exit" presetSubtype="0" fill="hold" grpId="2"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2.96296E-6 L 0.2819 -0.40254 " pathEditMode="relative" rAng="0" ptsTypes="AA">
                                      <p:cBhvr>
                                        <p:cTn id="22" dur="1500" fill="hold"/>
                                        <p:tgtEl>
                                          <p:spTgt spid="10"/>
                                        </p:tgtEl>
                                        <p:attrNameLst>
                                          <p:attrName>ppt_x</p:attrName>
                                          <p:attrName>ppt_y</p:attrName>
                                        </p:attrNameLst>
                                      </p:cBhvr>
                                      <p:rCtr x="14089" y="-20139"/>
                                    </p:animMotion>
                                  </p:childTnLst>
                                </p:cTn>
                              </p:par>
                              <p:par>
                                <p:cTn id="23" presetID="10" presetClass="exit" presetSubtype="0" fill="hold" grpId="0" nodeType="with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667E-6 1.11022E-16 L 0.25482 -0.15949 " pathEditMode="relative" rAng="0" ptsTypes="AA">
                                      <p:cBhvr>
                                        <p:cTn id="30" dur="1500" fill="hold"/>
                                        <p:tgtEl>
                                          <p:spTgt spid="13"/>
                                        </p:tgtEl>
                                        <p:attrNameLst>
                                          <p:attrName>ppt_x</p:attrName>
                                          <p:attrName>ppt_y</p:attrName>
                                        </p:attrNameLst>
                                      </p:cBhvr>
                                      <p:rCtr x="12734" y="-7986"/>
                                    </p:animMotion>
                                  </p:childTnLst>
                                </p:cTn>
                              </p:par>
                              <p:par>
                                <p:cTn id="31" presetID="10" presetClass="exit" presetSubtype="0" fill="hold" grpId="0" nodeType="with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1.66667E-6 -4.81481E-6 L 0.30703 -0.15162 " pathEditMode="relative" rAng="0" ptsTypes="AA">
                                      <p:cBhvr>
                                        <p:cTn id="38" dur="1500" fill="hold"/>
                                        <p:tgtEl>
                                          <p:spTgt spid="12"/>
                                        </p:tgtEl>
                                        <p:attrNameLst>
                                          <p:attrName>ppt_x</p:attrName>
                                          <p:attrName>ppt_y</p:attrName>
                                        </p:attrNameLst>
                                      </p:cBhvr>
                                      <p:rCtr x="15352" y="-7593"/>
                                    </p:animMotion>
                                  </p:childTnLst>
                                </p:cTn>
                              </p:par>
                              <p:par>
                                <p:cTn id="39" presetID="10" presetClass="exit" presetSubtype="0" fill="hold" grpId="0"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42" presetClass="path" presetSubtype="0" accel="50000" decel="50000" fill="hold" grpId="2" nodeType="withEffect">
                                  <p:stCondLst>
                                    <p:cond delay="0"/>
                                  </p:stCondLst>
                                  <p:childTnLst>
                                    <p:animMotion origin="layout" path="M 0.27357 -0.47662 L -1.66667E-6 1.85185E-6 " pathEditMode="relative" rAng="0" ptsTypes="AA">
                                      <p:cBhvr>
                                        <p:cTn id="56" dur="10" fill="hold"/>
                                        <p:tgtEl>
                                          <p:spTgt spid="11"/>
                                        </p:tgtEl>
                                        <p:attrNameLst>
                                          <p:attrName>ppt_x</p:attrName>
                                          <p:attrName>ppt_y</p:attrName>
                                        </p:attrNameLst>
                                      </p:cBhvr>
                                      <p:rCtr x="-13685" y="23750"/>
                                    </p:animMotion>
                                  </p:childTnLst>
                                </p:cTn>
                              </p:par>
                              <p:par>
                                <p:cTn id="57" presetID="42" presetClass="path" presetSubtype="0" accel="50000" decel="50000" fill="hold" grpId="2" nodeType="withEffect">
                                  <p:stCondLst>
                                    <p:cond delay="0"/>
                                  </p:stCondLst>
                                  <p:childTnLst>
                                    <p:animMotion origin="layout" path="M 0.23125 -0.52709 L -2.5E-6 -3.7037E-6 " pathEditMode="relative" rAng="0" ptsTypes="AA">
                                      <p:cBhvr>
                                        <p:cTn id="58" dur="10" fill="hold"/>
                                        <p:tgtEl>
                                          <p:spTgt spid="14"/>
                                        </p:tgtEl>
                                        <p:attrNameLst>
                                          <p:attrName>ppt_x</p:attrName>
                                          <p:attrName>ppt_y</p:attrName>
                                        </p:attrNameLst>
                                      </p:cBhvr>
                                      <p:rCtr x="-11536" y="26088"/>
                                    </p:animMotion>
                                  </p:childTnLst>
                                </p:cTn>
                              </p:par>
                              <p:par>
                                <p:cTn id="59" presetID="42" presetClass="path" presetSubtype="0" accel="50000" decel="50000" fill="hold" grpId="2" nodeType="withEffect">
                                  <p:stCondLst>
                                    <p:cond delay="0"/>
                                  </p:stCondLst>
                                  <p:childTnLst>
                                    <p:animMotion origin="layout" path="M 0.2819 -0.40254 L -1.66667E-6 -2.96296E-6 " pathEditMode="relative" rAng="0" ptsTypes="AA">
                                      <p:cBhvr>
                                        <p:cTn id="60" dur="10" fill="hold"/>
                                        <p:tgtEl>
                                          <p:spTgt spid="10"/>
                                        </p:tgtEl>
                                        <p:attrNameLst>
                                          <p:attrName>ppt_x</p:attrName>
                                          <p:attrName>ppt_y</p:attrName>
                                        </p:attrNameLst>
                                      </p:cBhvr>
                                      <p:rCtr x="-14076" y="20116"/>
                                    </p:animMotion>
                                  </p:childTnLst>
                                </p:cTn>
                              </p:par>
                              <p:par>
                                <p:cTn id="61" presetID="42" presetClass="path" presetSubtype="0" accel="50000" decel="50000" fill="hold" grpId="2" nodeType="withEffect">
                                  <p:stCondLst>
                                    <p:cond delay="0"/>
                                  </p:stCondLst>
                                  <p:childTnLst>
                                    <p:animMotion origin="layout" path="M 0.25482 -0.15949 L -2.5E-6 -2.22222E-6 " pathEditMode="relative" rAng="0" ptsTypes="AA">
                                      <p:cBhvr>
                                        <p:cTn id="62" dur="10" fill="hold"/>
                                        <p:tgtEl>
                                          <p:spTgt spid="13"/>
                                        </p:tgtEl>
                                        <p:attrNameLst>
                                          <p:attrName>ppt_x</p:attrName>
                                          <p:attrName>ppt_y</p:attrName>
                                        </p:attrNameLst>
                                      </p:cBhvr>
                                      <p:rCtr x="-12721" y="7824"/>
                                    </p:animMotion>
                                  </p:childTnLst>
                                </p:cTn>
                              </p:par>
                              <p:par>
                                <p:cTn id="63" presetID="42" presetClass="path" presetSubtype="0" accel="50000" decel="50000" fill="hold" grpId="2" nodeType="withEffect">
                                  <p:stCondLst>
                                    <p:cond delay="0"/>
                                  </p:stCondLst>
                                  <p:childTnLst>
                                    <p:animMotion origin="layout" path="M 0.30703 -0.15162 L -4.16667E-6 2.96296E-6 " pathEditMode="relative" rAng="0" ptsTypes="AA">
                                      <p:cBhvr>
                                        <p:cTn id="64" dur="10" fill="hold"/>
                                        <p:tgtEl>
                                          <p:spTgt spid="12"/>
                                        </p:tgtEl>
                                        <p:attrNameLst>
                                          <p:attrName>ppt_x</p:attrName>
                                          <p:attrName>ppt_y</p:attrName>
                                        </p:attrNameLst>
                                      </p:cBhvr>
                                      <p:rCtr x="-15273" y="7431"/>
                                    </p:animMotion>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2" nodeType="with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par>
                                <p:cTn id="70" presetID="1" presetClass="entr" presetSubtype="0" fill="hold" grpId="2" nodeType="with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par>
                                <p:cTn id="72" presetID="1" presetClass="entr" presetSubtype="0" fill="hold" grpId="2"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42" presetClass="path" presetSubtype="0" accel="50000" decel="50000" fill="hold" grpId="1" nodeType="withEffect">
                                  <p:stCondLst>
                                    <p:cond delay="0"/>
                                  </p:stCondLst>
                                  <p:childTnLst>
                                    <p:animMotion origin="layout" path="M 0.27357 -0.47662 L -2.70833E-6 -1.85185E-6 " pathEditMode="relative" rAng="0" ptsTypes="AA">
                                      <p:cBhvr>
                                        <p:cTn id="79" dur="10" fill="hold"/>
                                        <p:tgtEl>
                                          <p:spTgt spid="11"/>
                                        </p:tgtEl>
                                        <p:attrNameLst>
                                          <p:attrName>ppt_x</p:attrName>
                                          <p:attrName>ppt_y</p:attrName>
                                        </p:attrNameLst>
                                      </p:cBhvr>
                                      <p:rCtr x="-13646" y="23704"/>
                                    </p:animMotion>
                                  </p:childTnLst>
                                </p:cTn>
                              </p:par>
                              <p:par>
                                <p:cTn id="80" presetID="42" presetClass="path" presetSubtype="0" accel="50000" decel="50000" fill="hold" grpId="1" nodeType="withEffect">
                                  <p:stCondLst>
                                    <p:cond delay="0"/>
                                  </p:stCondLst>
                                  <p:childTnLst>
                                    <p:animMotion origin="layout" path="M 0.23125 -0.52709 L -1.66667E-6 3.7037E-6 " pathEditMode="relative" rAng="0" ptsTypes="AA">
                                      <p:cBhvr>
                                        <p:cTn id="81" dur="10" fill="hold"/>
                                        <p:tgtEl>
                                          <p:spTgt spid="14"/>
                                        </p:tgtEl>
                                        <p:attrNameLst>
                                          <p:attrName>ppt_x</p:attrName>
                                          <p:attrName>ppt_y</p:attrName>
                                        </p:attrNameLst>
                                      </p:cBhvr>
                                      <p:rCtr x="-11563" y="26343"/>
                                    </p:animMotion>
                                  </p:childTnLst>
                                </p:cTn>
                              </p:par>
                              <p:par>
                                <p:cTn id="82" presetID="42" presetClass="path" presetSubtype="0" accel="50000" decel="50000" fill="hold" grpId="1" nodeType="withEffect">
                                  <p:stCondLst>
                                    <p:cond delay="0"/>
                                  </p:stCondLst>
                                  <p:childTnLst>
                                    <p:animMotion origin="layout" path="M 0.2819 -0.40254 L -1.66667E-6 -2.96296E-6 " pathEditMode="relative" rAng="0" ptsTypes="AA">
                                      <p:cBhvr>
                                        <p:cTn id="83" dur="10" fill="hold"/>
                                        <p:tgtEl>
                                          <p:spTgt spid="10"/>
                                        </p:tgtEl>
                                        <p:attrNameLst>
                                          <p:attrName>ppt_x</p:attrName>
                                          <p:attrName>ppt_y</p:attrName>
                                        </p:attrNameLst>
                                      </p:cBhvr>
                                      <p:rCtr x="-14010" y="19977"/>
                                    </p:animMotion>
                                  </p:childTnLst>
                                </p:cTn>
                              </p:par>
                              <p:par>
                                <p:cTn id="84" presetID="42" presetClass="path" presetSubtype="0" accel="50000" decel="50000" fill="hold" grpId="1" nodeType="withEffect">
                                  <p:stCondLst>
                                    <p:cond delay="0"/>
                                  </p:stCondLst>
                                  <p:childTnLst>
                                    <p:animMotion origin="layout" path="M 0.25482 -0.15949 L -1.66667E-6 1.11022E-16 " pathEditMode="relative" rAng="0" ptsTypes="AA">
                                      <p:cBhvr>
                                        <p:cTn id="85" dur="10" fill="hold"/>
                                        <p:tgtEl>
                                          <p:spTgt spid="13"/>
                                        </p:tgtEl>
                                        <p:attrNameLst>
                                          <p:attrName>ppt_x</p:attrName>
                                          <p:attrName>ppt_y</p:attrName>
                                        </p:attrNameLst>
                                      </p:cBhvr>
                                      <p:rCtr x="-12747" y="7963"/>
                                    </p:animMotion>
                                  </p:childTnLst>
                                </p:cTn>
                              </p:par>
                              <p:par>
                                <p:cTn id="86" presetID="42" presetClass="path" presetSubtype="0" accel="50000" decel="50000" fill="hold" grpId="1" nodeType="withEffect">
                                  <p:stCondLst>
                                    <p:cond delay="0"/>
                                  </p:stCondLst>
                                  <p:childTnLst>
                                    <p:animMotion origin="layout" path="M 0.30703 -0.15162 L -1.66667E-6 -4.81481E-6 " pathEditMode="relative" rAng="0" ptsTypes="AA">
                                      <p:cBhvr>
                                        <p:cTn id="87" dur="10" fill="hold"/>
                                        <p:tgtEl>
                                          <p:spTgt spid="12"/>
                                        </p:tgtEl>
                                        <p:attrNameLst>
                                          <p:attrName>ppt_x</p:attrName>
                                          <p:attrName>ppt_y</p:attrName>
                                        </p:attrNameLst>
                                      </p:cBhvr>
                                      <p:rCtr x="-15352" y="7569"/>
                                    </p:animMotion>
                                  </p:childTnLst>
                                </p:cTn>
                              </p:par>
                            </p:childTnLst>
                          </p:cTn>
                        </p:par>
                      </p:childTnLst>
                    </p:cTn>
                  </p:par>
                </p:childTnLst>
              </p:cTn>
              <p:nextCondLst>
                <p:cond evt="onClick" delay="0">
                  <p:tgtEl>
                    <p:spTgt spid="7"/>
                  </p:tgtEl>
                </p:cond>
              </p:nextCondLst>
            </p:seq>
          </p:childTnLst>
        </p:cTn>
      </p:par>
    </p:tnLst>
    <p:bldLst>
      <p:bldP spid="14" grpId="0" animBg="1"/>
      <p:bldP spid="14" grpId="1" animBg="1"/>
      <p:bldP spid="14"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Instruction"/>
          <p:cNvSpPr/>
          <p:nvPr/>
        </p:nvSpPr>
        <p:spPr>
          <a:xfrm>
            <a:off x="4422444" y="6546492"/>
            <a:ext cx="3462806"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pins on the right to reveal post-it notes.</a:t>
            </a:r>
          </a:p>
        </p:txBody>
      </p:sp>
      <p:sp>
        <p:nvSpPr>
          <p:cNvPr id="2" name="Title 1"/>
          <p:cNvSpPr>
            <a:spLocks noGrp="1"/>
          </p:cNvSpPr>
          <p:nvPr>
            <p:ph type="title"/>
          </p:nvPr>
        </p:nvSpPr>
        <p:spPr>
          <a:xfrm>
            <a:off x="2169556" y="37089"/>
            <a:ext cx="7779791" cy="1325563"/>
          </a:xfrm>
        </p:spPr>
        <p:txBody>
          <a:bodyPr>
            <a:normAutofit/>
          </a:bodyPr>
          <a:lstStyle/>
          <a:p>
            <a:pPr algn="ctr"/>
            <a:r>
              <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Caring for creation is spreading the Good News Te </a:t>
            </a:r>
            <a:r>
              <a:rPr lang="en-NZ" b="1" spc="50" dirty="0" err="1">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Rongo</a:t>
            </a:r>
            <a:r>
              <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 </a:t>
            </a:r>
            <a:r>
              <a:rPr lang="en-NZ" b="1" spc="50" dirty="0" err="1">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Pai</a:t>
            </a:r>
            <a:endPar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530" y="1407009"/>
            <a:ext cx="5242125" cy="4150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9558" y="840458"/>
            <a:ext cx="3592323" cy="2986270"/>
          </a:xfrm>
          <a:prstGeom prst="rect">
            <a:avLst/>
          </a:prstGeom>
          <a:noFill/>
          <a:extLst>
            <a:ext uri="{909E8E84-426E-40DD-AFC4-6F175D3DCCD1}">
              <a14:hiddenFill xmlns:a14="http://schemas.microsoft.com/office/drawing/2010/main">
                <a:solidFill>
                  <a:srgbClr val="FFFFFF"/>
                </a:solidFill>
              </a14:hiddenFill>
            </a:ext>
          </a:extLst>
        </p:spPr>
      </p:pic>
      <p:pic>
        <p:nvPicPr>
          <p:cNvPr id="6"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0" y="3747054"/>
            <a:ext cx="3808391" cy="3173071"/>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375331" y="3760749"/>
            <a:ext cx="3615862" cy="3097251"/>
          </a:xfrm>
          <a:prstGeom prst="rect">
            <a:avLst/>
          </a:prstGeom>
          <a:noFill/>
          <a:extLst>
            <a:ext uri="{909E8E84-426E-40DD-AFC4-6F175D3DCCD1}">
              <a14:hiddenFill xmlns:a14="http://schemas.microsoft.com/office/drawing/2010/main">
                <a:solidFill>
                  <a:srgbClr val="FFFFFF"/>
                </a:solidFill>
              </a14:hiddenFill>
            </a:ext>
          </a:extLst>
        </p:spPr>
      </p:pic>
      <p:pic>
        <p:nvPicPr>
          <p:cNvPr id="8"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224134" y="632012"/>
            <a:ext cx="3528457" cy="3223674"/>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186234" y="3383153"/>
            <a:ext cx="3897330" cy="323338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8372" y="1497425"/>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39794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5257" y="3411328"/>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98371" y="5244946"/>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S-08</a:t>
            </a:r>
          </a:p>
        </p:txBody>
      </p:sp>
      <p:sp>
        <p:nvSpPr>
          <p:cNvPr id="1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Post-it 1: words"/>
          <p:cNvSpPr/>
          <p:nvPr/>
        </p:nvSpPr>
        <p:spPr>
          <a:xfrm rot="21000000">
            <a:off x="257621" y="1481916"/>
            <a:ext cx="2975705" cy="1759456"/>
          </a:xfrm>
          <a:prstGeom prst="rect">
            <a:avLst/>
          </a:prstGeom>
        </p:spPr>
        <p:txBody>
          <a:bodyPr wrap="square">
            <a:spAutoFit/>
            <a:flatTx/>
          </a:bodyPr>
          <a:lstStyle/>
          <a:p>
            <a:pPr>
              <a:spcAft>
                <a:spcPts val="1000"/>
              </a:spcAft>
            </a:pPr>
            <a:r>
              <a:rPr lang="en-NZ" sz="2000" dirty="0">
                <a:latin typeface="Arial" panose="020B0604020202020204" pitchFamily="34" charset="0"/>
                <a:cs typeface="Arial" panose="020B0604020202020204" pitchFamily="34" charset="0"/>
              </a:rPr>
              <a:t>Why do you think Jesus said the ‘whole of creation’? </a:t>
            </a:r>
          </a:p>
          <a:p>
            <a:pPr>
              <a:spcAft>
                <a:spcPts val="1000"/>
              </a:spcAft>
            </a:pPr>
            <a:r>
              <a:rPr lang="en-NZ" sz="2000" dirty="0">
                <a:latin typeface="Arial" panose="020B0604020202020204" pitchFamily="34" charset="0"/>
                <a:cs typeface="Arial" panose="020B0604020202020204" pitchFamily="34" charset="0"/>
              </a:rPr>
              <a:t>What do you think he was meaning?</a:t>
            </a:r>
            <a:endParaRPr lang="en-NZ"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Post-it 2: words"/>
          <p:cNvSpPr/>
          <p:nvPr/>
        </p:nvSpPr>
        <p:spPr>
          <a:xfrm rot="-600000">
            <a:off x="295424" y="4339879"/>
            <a:ext cx="3048177" cy="1938992"/>
          </a:xfrm>
          <a:prstGeom prst="rect">
            <a:avLst/>
          </a:prstGeom>
        </p:spPr>
        <p:txBody>
          <a:bodyPr wrap="square">
            <a:spAutoFit/>
          </a:bodyPr>
          <a:lstStyle/>
          <a:p>
            <a:r>
              <a:rPr lang="en-NZ" sz="2000" dirty="0">
                <a:latin typeface="Arial" panose="020B0604020202020204" pitchFamily="34" charset="0"/>
                <a:cs typeface="Arial" panose="020B0604020202020204" pitchFamily="34" charset="0"/>
              </a:rPr>
              <a:t>We are called to care for creation not only as responsible citizens, but also as followers of Jesus.</a:t>
            </a:r>
          </a:p>
          <a:p>
            <a:r>
              <a:rPr lang="en-NZ" sz="2000" dirty="0">
                <a:latin typeface="Arial" panose="020B0604020202020204" pitchFamily="34" charset="0"/>
                <a:cs typeface="Arial" panose="020B0604020202020204" pitchFamily="34" charset="0"/>
              </a:rPr>
              <a:t>-Pope Francis</a:t>
            </a:r>
            <a:endParaRPr lang="en-NZ" sz="2800" dirty="0">
              <a:latin typeface="Arial" panose="020B0604020202020204" pitchFamily="34" charset="0"/>
              <a:cs typeface="Arial" panose="020B0604020202020204" pitchFamily="34" charset="0"/>
            </a:endParaRPr>
          </a:p>
        </p:txBody>
      </p:sp>
      <p:sp>
        <p:nvSpPr>
          <p:cNvPr id="20" name="Post-it 3: words"/>
          <p:cNvSpPr/>
          <p:nvPr/>
        </p:nvSpPr>
        <p:spPr>
          <a:xfrm rot="-600000">
            <a:off x="4671035" y="4263730"/>
            <a:ext cx="2776835" cy="2246769"/>
          </a:xfrm>
          <a:prstGeom prst="rect">
            <a:avLst/>
          </a:prstGeom>
        </p:spPr>
        <p:txBody>
          <a:bodyPr wrap="square">
            <a:spAutoFit/>
          </a:bodyPr>
          <a:lstStyle/>
          <a:p>
            <a:r>
              <a:rPr lang="en-NZ" sz="2000" dirty="0">
                <a:latin typeface="Arial" panose="020B0604020202020204" pitchFamily="34" charset="0"/>
                <a:cs typeface="Arial" panose="020B0604020202020204" pitchFamily="34" charset="0"/>
              </a:rPr>
              <a:t>We must protect creation for it is a gift God has given us. It is God’s present to us. We are the guardians of creation.</a:t>
            </a:r>
          </a:p>
          <a:p>
            <a:r>
              <a:rPr lang="en-NZ" sz="2000" dirty="0">
                <a:latin typeface="Arial" panose="020B0604020202020204" pitchFamily="34" charset="0"/>
                <a:cs typeface="Arial" panose="020B0604020202020204" pitchFamily="34" charset="0"/>
              </a:rPr>
              <a:t>-Pope Francis</a:t>
            </a:r>
          </a:p>
        </p:txBody>
      </p:sp>
      <p:sp>
        <p:nvSpPr>
          <p:cNvPr id="22" name="Post-it 4: words"/>
          <p:cNvSpPr/>
          <p:nvPr/>
        </p:nvSpPr>
        <p:spPr>
          <a:xfrm rot="-600000">
            <a:off x="8597365" y="1416470"/>
            <a:ext cx="2641692" cy="1631216"/>
          </a:xfrm>
          <a:prstGeom prst="rect">
            <a:avLst/>
          </a:prstGeom>
        </p:spPr>
        <p:txBody>
          <a:bodyPr wrap="square">
            <a:spAutoFit/>
          </a:bodyPr>
          <a:lstStyle/>
          <a:p>
            <a:r>
              <a:rPr lang="en-NZ" sz="2000" dirty="0">
                <a:latin typeface="Arial" panose="020B0604020202020204" pitchFamily="34" charset="0"/>
                <a:cs typeface="Arial" panose="020B0604020202020204" pitchFamily="34" charset="0"/>
              </a:rPr>
              <a:t>Take care of God’s creation. But above all take care of people in need.</a:t>
            </a:r>
          </a:p>
          <a:p>
            <a:r>
              <a:rPr lang="en-NZ" sz="2000" dirty="0">
                <a:latin typeface="Arial" panose="020B0604020202020204" pitchFamily="34" charset="0"/>
                <a:cs typeface="Arial" panose="020B0604020202020204" pitchFamily="34" charset="0"/>
              </a:rPr>
              <a:t>-Pope Francis</a:t>
            </a:r>
            <a:endParaRPr lang="en-NZ" sz="2800" dirty="0">
              <a:latin typeface="Arial" panose="020B0604020202020204" pitchFamily="34" charset="0"/>
              <a:cs typeface="Arial" panose="020B0604020202020204" pitchFamily="34" charset="0"/>
            </a:endParaRPr>
          </a:p>
        </p:txBody>
      </p:sp>
      <p:sp>
        <p:nvSpPr>
          <p:cNvPr id="23" name="Post-it 5: words"/>
          <p:cNvSpPr/>
          <p:nvPr/>
        </p:nvSpPr>
        <p:spPr>
          <a:xfrm rot="-600000">
            <a:off x="8567326" y="3746291"/>
            <a:ext cx="3193028" cy="2554545"/>
          </a:xfrm>
          <a:prstGeom prst="rect">
            <a:avLst/>
          </a:prstGeom>
        </p:spPr>
        <p:txBody>
          <a:bodyPr wrap="square">
            <a:spAutoFit/>
          </a:bodyPr>
          <a:lstStyle/>
          <a:p>
            <a:r>
              <a:rPr lang="en-NZ" sz="2000" dirty="0">
                <a:latin typeface="Arial" panose="020B0604020202020204" pitchFamily="34" charset="0"/>
                <a:cs typeface="Arial" panose="020B0604020202020204" pitchFamily="34" charset="0"/>
              </a:rPr>
              <a:t>All creatures are to be respected. All must be cherished with love and respect. For all of us as living creatures are dependent on one another.</a:t>
            </a:r>
          </a:p>
          <a:p>
            <a:r>
              <a:rPr lang="en-NZ" sz="2000" dirty="0">
                <a:latin typeface="Arial" panose="020B0604020202020204" pitchFamily="34" charset="0"/>
                <a:cs typeface="Arial" panose="020B0604020202020204" pitchFamily="34" charset="0"/>
              </a:rPr>
              <a:t>-Pope Francis</a:t>
            </a:r>
          </a:p>
        </p:txBody>
      </p:sp>
    </p:spTree>
    <p:extLst>
      <p:ext uri="{BB962C8B-B14F-4D97-AF65-F5344CB8AC3E}">
        <p14:creationId xmlns:p14="http://schemas.microsoft.com/office/powerpoint/2010/main" val="1987461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900" decel="100000" fill="hold"/>
                                        <p:tgtEl>
                                          <p:spTgt spid="7"/>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900" decel="100000" fill="hold"/>
                                        <p:tgtEl>
                                          <p:spTgt spid="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4"/>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0"/>
                                        <p:tgtEl>
                                          <p:spTgt spid="9"/>
                                        </p:tgtEl>
                                      </p:cBhvr>
                                    </p:animEffect>
                                    <p:anim calcmode="lin" valueType="num">
                                      <p:cBhvr>
                                        <p:cTn id="76" dur="1000" fill="hold"/>
                                        <p:tgtEl>
                                          <p:spTgt spid="9"/>
                                        </p:tgtEl>
                                        <p:attrNameLst>
                                          <p:attrName>ppt_x</p:attrName>
                                        </p:attrNameLst>
                                      </p:cBhvr>
                                      <p:tavLst>
                                        <p:tav tm="0">
                                          <p:val>
                                            <p:strVal val="#ppt_x"/>
                                          </p:val>
                                        </p:tav>
                                        <p:tav tm="100000">
                                          <p:val>
                                            <p:strVal val="#ppt_x"/>
                                          </p:val>
                                        </p:tav>
                                      </p:tavLst>
                                    </p:anim>
                                    <p:anim calcmode="lin" valueType="num">
                                      <p:cBhvr>
                                        <p:cTn id="77" dur="900" decel="100000" fill="hold"/>
                                        <p:tgtEl>
                                          <p:spTgt spid="9"/>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7" restart="whenNotActive" fill="hold" evtFilter="cancelBubble" nodeType="interactiveSeq">
                <p:stCondLst>
                  <p:cond evt="onClick" delay="0">
                    <p:tgtEl>
                      <p:spTgt spid="16"/>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1"/>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2"/>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3"/>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5"/>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7"/>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8"/>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9"/>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18"/>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19"/>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0"/>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withEffect">
                                  <p:stCondLst>
                                    <p:cond delay="0"/>
                                  </p:stCondLst>
                                  <p:childTnLst>
                                    <p:set>
                                      <p:cBhvr>
                                        <p:cTn id="124" dur="1" fill="hold">
                                          <p:stCondLst>
                                            <p:cond delay="0"/>
                                          </p:stCondLst>
                                        </p:cTn>
                                        <p:tgtEl>
                                          <p:spTgt spid="1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4"/>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5"/>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7"/>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8"/>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9"/>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18"/>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9"/>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0"/>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22"/>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8" grpId="0"/>
      <p:bldP spid="18" grpId="1"/>
      <p:bldP spid="18" grpId="2"/>
      <p:bldP spid="19" grpId="0"/>
      <p:bldP spid="19" grpId="1"/>
      <p:bldP spid="19" grpId="2"/>
      <p:bldP spid="20" grpId="0"/>
      <p:bldP spid="20" grpId="1"/>
      <p:bldP spid="20" grpId="2"/>
      <p:bldP spid="22" grpId="0"/>
      <p:bldP spid="22" grpId="1"/>
      <p:bldP spid="22" grpId="2"/>
      <p:bldP spid="23" grpId="0"/>
      <p:bldP spid="23" grpId="1"/>
      <p:bldP spid="23"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674" y="212529"/>
            <a:ext cx="10515600" cy="1325563"/>
          </a:xfrm>
        </p:spPr>
        <p:txBody>
          <a:bodyPr/>
          <a:lstStyle/>
          <a:p>
            <a:pPr algn="ctr"/>
            <a:r>
              <a:rPr lang="en-NZ" b="1" spc="50" dirty="0">
                <a:ln w="9525" cmpd="sng">
                  <a:solidFill>
                    <a:schemeClr val="accent4">
                      <a:lumMod val="50000"/>
                    </a:schemeClr>
                  </a:solidFill>
                  <a:prstDash val="solid"/>
                </a:ln>
                <a:solidFill>
                  <a:srgbClr val="C00000"/>
                </a:solidFill>
                <a:effectLst>
                  <a:glow rad="38100">
                    <a:schemeClr val="accent1">
                      <a:alpha val="40000"/>
                    </a:schemeClr>
                  </a:glow>
                </a:effectLst>
                <a:latin typeface="Arial Narrow" panose="020B0606020202030204" pitchFamily="34" charset="0"/>
              </a:rPr>
              <a:t>Check Up</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53068" y="334964"/>
            <a:ext cx="1600729" cy="1203128"/>
          </a:xfrm>
          <a:prstGeom prst="rect">
            <a:avLst/>
          </a:prstGeom>
          <a:ln>
            <a:noFill/>
          </a:ln>
          <a:effectLst>
            <a:outerShdw blurRad="292100" dist="139700" dir="2700000" algn="tl" rotWithShape="0">
              <a:srgbClr val="333333">
                <a:alpha val="65000"/>
              </a:srgbClr>
            </a:outerShdw>
          </a:effectLst>
        </p:spPr>
      </p:pic>
      <p:sp>
        <p:nvSpPr>
          <p:cNvPr id="5" name="Shape: 1"/>
          <p:cNvSpPr/>
          <p:nvPr/>
        </p:nvSpPr>
        <p:spPr>
          <a:xfrm>
            <a:off x="1208686" y="1811488"/>
            <a:ext cx="10141593" cy="523220"/>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What were Jesus’ last words to his disciples and what did he want them to do?</a:t>
            </a:r>
          </a:p>
        </p:txBody>
      </p:sp>
      <p:sp>
        <p:nvSpPr>
          <p:cNvPr id="6" name="Shape: 2"/>
          <p:cNvSpPr/>
          <p:nvPr/>
        </p:nvSpPr>
        <p:spPr>
          <a:xfrm>
            <a:off x="1208686" y="2431965"/>
            <a:ext cx="10141593" cy="510449"/>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How do you carry out Jesus’ last words as one of his disciples today?</a:t>
            </a:r>
            <a:endParaRPr lang="en-NZ" sz="2800" dirty="0">
              <a:solidFill>
                <a:schemeClr val="tx1"/>
              </a:solidFill>
              <a:latin typeface="Arial" panose="020B0604020202020204" pitchFamily="34" charset="0"/>
              <a:cs typeface="Arial" panose="020B0604020202020204" pitchFamily="34" charset="0"/>
            </a:endParaRPr>
          </a:p>
        </p:txBody>
      </p:sp>
      <p:sp>
        <p:nvSpPr>
          <p:cNvPr id="7" name="Shape: 3"/>
          <p:cNvSpPr/>
          <p:nvPr/>
        </p:nvSpPr>
        <p:spPr>
          <a:xfrm>
            <a:off x="1208682" y="3039781"/>
            <a:ext cx="10141593" cy="551758"/>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Name 3 pieces of good news </a:t>
            </a:r>
            <a:r>
              <a:rPr lang="en-NZ" sz="2000">
                <a:solidFill>
                  <a:schemeClr val="tx1"/>
                </a:solidFill>
                <a:latin typeface="Arial" panose="020B0604020202020204" pitchFamily="34" charset="0"/>
                <a:cs typeface="Arial" panose="020B0604020202020204" pitchFamily="34" charset="0"/>
              </a:rPr>
              <a:t>for people.</a:t>
            </a:r>
            <a:endParaRPr lang="en-NZ" sz="3600" dirty="0">
              <a:solidFill>
                <a:schemeClr val="tx1"/>
              </a:solidFill>
              <a:latin typeface="Arial" panose="020B0604020202020204" pitchFamily="34" charset="0"/>
              <a:cs typeface="Arial" panose="020B0604020202020204" pitchFamily="34" charset="0"/>
            </a:endParaRPr>
          </a:p>
        </p:txBody>
      </p:sp>
      <p:sp>
        <p:nvSpPr>
          <p:cNvPr id="8" name="Shape: 4"/>
          <p:cNvSpPr/>
          <p:nvPr/>
        </p:nvSpPr>
        <p:spPr>
          <a:xfrm>
            <a:off x="1208682" y="3687315"/>
            <a:ext cx="10141593" cy="647280"/>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Name 3 actions that people of your age can do that are good news for the planet, the earth our home.</a:t>
            </a:r>
            <a:endParaRPr lang="en-NZ" sz="3600" dirty="0">
              <a:solidFill>
                <a:schemeClr val="tx1"/>
              </a:solidFill>
              <a:latin typeface="Arial" panose="020B0604020202020204" pitchFamily="34" charset="0"/>
              <a:cs typeface="Arial" panose="020B0604020202020204" pitchFamily="34" charset="0"/>
            </a:endParaRPr>
          </a:p>
        </p:txBody>
      </p:sp>
      <p:sp>
        <p:nvSpPr>
          <p:cNvPr id="9" name="Shape: 5"/>
          <p:cNvSpPr/>
          <p:nvPr/>
        </p:nvSpPr>
        <p:spPr>
          <a:xfrm>
            <a:off x="1208681" y="4432200"/>
            <a:ext cx="10141593" cy="462897"/>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Share 2 examples about how you share the good news.</a:t>
            </a:r>
            <a:endParaRPr lang="en-NZ" sz="3600" dirty="0">
              <a:solidFill>
                <a:schemeClr val="tx1"/>
              </a:solidFill>
              <a:latin typeface="Arial" panose="020B0604020202020204" pitchFamily="34" charset="0"/>
              <a:cs typeface="Arial" panose="020B0604020202020204" pitchFamily="34" charset="0"/>
            </a:endParaRPr>
          </a:p>
        </p:txBody>
      </p:sp>
      <p:sp>
        <p:nvSpPr>
          <p:cNvPr id="19" name="Shape: 6"/>
          <p:cNvSpPr/>
          <p:nvPr/>
        </p:nvSpPr>
        <p:spPr>
          <a:xfrm>
            <a:off x="1208681" y="4992360"/>
            <a:ext cx="10141593" cy="462897"/>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NZ" sz="2800" dirty="0">
              <a:solidFill>
                <a:schemeClr val="tx1"/>
              </a:solidFill>
              <a:latin typeface="Arial" panose="020B0604020202020204" pitchFamily="34" charset="0"/>
              <a:cs typeface="Arial" panose="020B0604020202020204" pitchFamily="34" charset="0"/>
            </a:endParaRPr>
          </a:p>
        </p:txBody>
      </p:sp>
      <p:sp>
        <p:nvSpPr>
          <p:cNvPr id="20" name="Shape: 7"/>
          <p:cNvSpPr/>
          <p:nvPr/>
        </p:nvSpPr>
        <p:spPr>
          <a:xfrm>
            <a:off x="1208681" y="5552520"/>
            <a:ext cx="10141593" cy="462897"/>
          </a:xfrm>
          <a:prstGeom prst="rect">
            <a:avLst/>
          </a:prstGeom>
          <a:solidFill>
            <a:srgbClr val="FFFFE1"/>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a:t>
            </a:r>
            <a:endParaRPr lang="en-NZ" sz="2800" dirty="0">
              <a:solidFill>
                <a:schemeClr val="tx1"/>
              </a:solidFill>
              <a:latin typeface="Arial" panose="020B0604020202020204" pitchFamily="34" charset="0"/>
              <a:cs typeface="Arial" panose="020B0604020202020204" pitchFamily="34" charset="0"/>
            </a:endParaRPr>
          </a:p>
        </p:txBody>
      </p:sp>
      <p:sp>
        <p:nvSpPr>
          <p:cNvPr id="10" name="1)"/>
          <p:cNvSpPr txBox="1"/>
          <p:nvPr/>
        </p:nvSpPr>
        <p:spPr>
          <a:xfrm>
            <a:off x="655383" y="1811488"/>
            <a:ext cx="553299"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1)</a:t>
            </a:r>
          </a:p>
        </p:txBody>
      </p:sp>
      <p:sp>
        <p:nvSpPr>
          <p:cNvPr id="11" name="2)"/>
          <p:cNvSpPr txBox="1"/>
          <p:nvPr/>
        </p:nvSpPr>
        <p:spPr>
          <a:xfrm>
            <a:off x="655383" y="2455508"/>
            <a:ext cx="553299"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2)</a:t>
            </a:r>
          </a:p>
        </p:txBody>
      </p:sp>
      <p:sp>
        <p:nvSpPr>
          <p:cNvPr id="12" name="3)"/>
          <p:cNvSpPr txBox="1"/>
          <p:nvPr/>
        </p:nvSpPr>
        <p:spPr>
          <a:xfrm>
            <a:off x="655383" y="3084032"/>
            <a:ext cx="553299"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3)</a:t>
            </a:r>
          </a:p>
        </p:txBody>
      </p:sp>
      <p:sp>
        <p:nvSpPr>
          <p:cNvPr id="13" name="4)"/>
          <p:cNvSpPr txBox="1"/>
          <p:nvPr/>
        </p:nvSpPr>
        <p:spPr>
          <a:xfrm>
            <a:off x="655383" y="3780122"/>
            <a:ext cx="553299"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4)</a:t>
            </a:r>
          </a:p>
        </p:txBody>
      </p:sp>
      <p:sp>
        <p:nvSpPr>
          <p:cNvPr id="14" name="5)"/>
          <p:cNvSpPr txBox="1"/>
          <p:nvPr/>
        </p:nvSpPr>
        <p:spPr>
          <a:xfrm>
            <a:off x="655383" y="4427402"/>
            <a:ext cx="553299"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5)</a:t>
            </a:r>
          </a:p>
        </p:txBody>
      </p:sp>
      <p:sp>
        <p:nvSpPr>
          <p:cNvPr id="21" name="6)"/>
          <p:cNvSpPr txBox="1"/>
          <p:nvPr/>
        </p:nvSpPr>
        <p:spPr>
          <a:xfrm>
            <a:off x="655382" y="4998038"/>
            <a:ext cx="553299"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6)</a:t>
            </a:r>
          </a:p>
        </p:txBody>
      </p:sp>
      <p:sp>
        <p:nvSpPr>
          <p:cNvPr id="22" name="7)"/>
          <p:cNvSpPr txBox="1"/>
          <p:nvPr/>
        </p:nvSpPr>
        <p:spPr>
          <a:xfrm>
            <a:off x="653610" y="5548074"/>
            <a:ext cx="553299" cy="461665"/>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7)</a:t>
            </a:r>
          </a:p>
        </p:txBody>
      </p:sp>
      <p:sp>
        <p:nvSpPr>
          <p:cNvPr id="1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chemeClr val="accent4">
                <a:lumMod val="5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ea typeface="+mn-ea"/>
                <a:cs typeface="Arial" pitchFamily="34" charset="0"/>
              </a:rPr>
              <a:t>S-09</a:t>
            </a:r>
          </a:p>
        </p:txBody>
      </p:sp>
      <p:sp>
        <p:nvSpPr>
          <p:cNvPr id="18" name="Instruction"/>
          <p:cNvSpPr/>
          <p:nvPr/>
        </p:nvSpPr>
        <p:spPr>
          <a:xfrm>
            <a:off x="5058037" y="6546492"/>
            <a:ext cx="2191627" cy="276999"/>
          </a:xfrm>
          <a:prstGeom prst="rect">
            <a:avLst/>
          </a:prstGeom>
        </p:spPr>
        <p:txBody>
          <a:bodyPr wrap="none">
            <a:spAutoFit/>
          </a:bodyPr>
          <a:lstStyle/>
          <a:p>
            <a:pPr lvl="0" algn="ctr"/>
            <a:r>
              <a:rPr lang="en-GB" sz="12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81239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par>
                                <p:cTn id="14" presetID="3" presetClass="emph" presetSubtype="2" fill="hold" nodeType="withEffect">
                                  <p:stCondLst>
                                    <p:cond delay="0"/>
                                  </p:stCondLst>
                                  <p:childTnLst>
                                    <p:animClr clrSpc="rgb" dir="cw">
                                      <p:cBhvr override="childStyle">
                                        <p:cTn id="15" dur="1000" fill="hold"/>
                                        <p:tgtEl>
                                          <p:spTgt spid="5">
                                            <p:txEl>
                                              <p:pRg st="0" end="0"/>
                                            </p:txEl>
                                          </p:spTgt>
                                        </p:tgtEl>
                                        <p:attrNameLst>
                                          <p:attrName>style.color</p:attrName>
                                        </p:attrNameLst>
                                      </p:cBhvr>
                                      <p:to>
                                        <a:srgbClr val="7F6000"/>
                                      </p:to>
                                    </p:animClr>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1000"/>
                                        <p:tgtEl>
                                          <p:spTgt spid="7">
                                            <p:txEl>
                                              <p:pRg st="0" end="0"/>
                                            </p:txEl>
                                          </p:spTgt>
                                        </p:tgtEl>
                                      </p:cBhvr>
                                    </p:animEffect>
                                  </p:childTnLst>
                                </p:cTn>
                              </p:par>
                              <p:par>
                                <p:cTn id="22" presetID="3" presetClass="emph" presetSubtype="2" fill="hold" nodeType="withEffect">
                                  <p:stCondLst>
                                    <p:cond delay="0"/>
                                  </p:stCondLst>
                                  <p:childTnLst>
                                    <p:animClr clrSpc="rgb" dir="cw">
                                      <p:cBhvr override="childStyle">
                                        <p:cTn id="23" dur="1000" fill="hold"/>
                                        <p:tgtEl>
                                          <p:spTgt spid="6">
                                            <p:txEl>
                                              <p:pRg st="0" end="0"/>
                                            </p:txEl>
                                          </p:spTgt>
                                        </p:tgtEl>
                                        <p:attrNameLst>
                                          <p:attrName>style.color</p:attrName>
                                        </p:attrNameLst>
                                      </p:cBhvr>
                                      <p:to>
                                        <a:srgbClr val="7F6000"/>
                                      </p:to>
                                    </p:animClr>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1000"/>
                                        <p:tgtEl>
                                          <p:spTgt spid="8">
                                            <p:txEl>
                                              <p:pRg st="0" end="0"/>
                                            </p:txEl>
                                          </p:spTgt>
                                        </p:tgtEl>
                                      </p:cBhvr>
                                    </p:animEffect>
                                  </p:childTnLst>
                                </p:cTn>
                              </p:par>
                              <p:par>
                                <p:cTn id="30" presetID="3" presetClass="emph" presetSubtype="2" fill="hold" nodeType="withEffect">
                                  <p:stCondLst>
                                    <p:cond delay="0"/>
                                  </p:stCondLst>
                                  <p:childTnLst>
                                    <p:animClr clrSpc="rgb" dir="cw">
                                      <p:cBhvr override="childStyle">
                                        <p:cTn id="31" dur="1000" fill="hold"/>
                                        <p:tgtEl>
                                          <p:spTgt spid="7">
                                            <p:txEl>
                                              <p:pRg st="0" end="0"/>
                                            </p:txEl>
                                          </p:spTgt>
                                        </p:tgtEl>
                                        <p:attrNameLst>
                                          <p:attrName>style.color</p:attrName>
                                        </p:attrNameLst>
                                      </p:cBhvr>
                                      <p:to>
                                        <a:srgbClr val="7F6000"/>
                                      </p:to>
                                    </p:animClr>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wipe(left)">
                                      <p:cBhvr>
                                        <p:cTn id="37" dur="1000"/>
                                        <p:tgtEl>
                                          <p:spTgt spid="9">
                                            <p:txEl>
                                              <p:pRg st="0" end="0"/>
                                            </p:txEl>
                                          </p:spTgt>
                                        </p:tgtEl>
                                      </p:cBhvr>
                                    </p:animEffect>
                                  </p:childTnLst>
                                </p:cTn>
                              </p:par>
                              <p:par>
                                <p:cTn id="38" presetID="3" presetClass="emph" presetSubtype="2" fill="hold" nodeType="withEffect">
                                  <p:stCondLst>
                                    <p:cond delay="0"/>
                                  </p:stCondLst>
                                  <p:childTnLst>
                                    <p:animClr clrSpc="rgb" dir="cw">
                                      <p:cBhvr override="childStyle">
                                        <p:cTn id="39" dur="1000" fill="hold"/>
                                        <p:tgtEl>
                                          <p:spTgt spid="8">
                                            <p:txEl>
                                              <p:pRg st="0" end="0"/>
                                            </p:txEl>
                                          </p:spTgt>
                                        </p:tgtEl>
                                        <p:attrNameLst>
                                          <p:attrName>style.color</p:attrName>
                                        </p:attrNameLst>
                                      </p:cBhvr>
                                      <p:to>
                                        <a:srgbClr val="7F6000"/>
                                      </p:to>
                                    </p:animClr>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left)">
                                      <p:cBhvr>
                                        <p:cTn id="45" dur="1000"/>
                                        <p:tgtEl>
                                          <p:spTgt spid="19">
                                            <p:txEl>
                                              <p:pRg st="0" end="0"/>
                                            </p:txEl>
                                          </p:spTgt>
                                        </p:tgtEl>
                                      </p:cBhvr>
                                    </p:animEffect>
                                  </p:childTnLst>
                                </p:cTn>
                              </p:par>
                              <p:par>
                                <p:cTn id="46" presetID="3" presetClass="emph" presetSubtype="2" fill="hold" nodeType="withEffect">
                                  <p:stCondLst>
                                    <p:cond delay="0"/>
                                  </p:stCondLst>
                                  <p:childTnLst>
                                    <p:animClr clrSpc="rgb" dir="cw">
                                      <p:cBhvr override="childStyle">
                                        <p:cTn id="47" dur="1000" fill="hold"/>
                                        <p:tgtEl>
                                          <p:spTgt spid="9">
                                            <p:txEl>
                                              <p:pRg st="0" end="0"/>
                                            </p:txEl>
                                          </p:spTgt>
                                        </p:tgtEl>
                                        <p:attrNameLst>
                                          <p:attrName>style.color</p:attrName>
                                        </p:attrNameLst>
                                      </p:cBhvr>
                                      <p:to>
                                        <a:srgbClr val="7F6000"/>
                                      </p:to>
                                    </p:animClr>
                                  </p:childTnLst>
                                </p:cTn>
                              </p:par>
                            </p:childTnLst>
                          </p:cTn>
                        </p:par>
                      </p:childTnLst>
                    </p:cTn>
                  </p:par>
                </p:childTnLst>
              </p:cTn>
              <p:nextCondLst>
                <p:cond evt="onClick" delay="0">
                  <p:tgtEl>
                    <p:spTgt spid="19"/>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wipe(left)">
                                      <p:cBhvr>
                                        <p:cTn id="53" dur="1000"/>
                                        <p:tgtEl>
                                          <p:spTgt spid="20">
                                            <p:txEl>
                                              <p:pRg st="0" end="0"/>
                                            </p:txEl>
                                          </p:spTgt>
                                        </p:tgtEl>
                                      </p:cBhvr>
                                    </p:animEffect>
                                  </p:childTnLst>
                                </p:cTn>
                              </p:par>
                              <p:par>
                                <p:cTn id="54" presetID="3" presetClass="emph" presetSubtype="2" fill="hold" nodeType="withEffect">
                                  <p:stCondLst>
                                    <p:cond delay="0"/>
                                  </p:stCondLst>
                                  <p:childTnLst>
                                    <p:animClr clrSpc="rgb" dir="cw">
                                      <p:cBhvr override="childStyle">
                                        <p:cTn id="55" dur="1000" fill="hold"/>
                                        <p:tgtEl>
                                          <p:spTgt spid="19">
                                            <p:txEl>
                                              <p:pRg st="0" end="0"/>
                                            </p:txEl>
                                          </p:spTgt>
                                        </p:tgtEl>
                                        <p:attrNameLst>
                                          <p:attrName>style.color</p:attrName>
                                        </p:attrNameLst>
                                      </p:cBhvr>
                                      <p:to>
                                        <a:srgbClr val="7F6000"/>
                                      </p:to>
                                    </p:animClr>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5">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6">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
                                            <p:txEl>
                                              <p:pRg st="0" end="0"/>
                                            </p:txEl>
                                          </p:spTgt>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
                                            <p:txEl>
                                              <p:pRg st="0" end="0"/>
                                            </p:txEl>
                                          </p:spTgt>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9">
                                            <p:txEl>
                                              <p:pRg st="0" end="0"/>
                                            </p:txEl>
                                          </p:spTgt>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0">
                                            <p:txEl>
                                              <p:pRg st="0" end="0"/>
                                            </p:txEl>
                                          </p:spTgt>
                                        </p:tgtEl>
                                        <p:attrNameLst>
                                          <p:attrName>style.visibility</p:attrName>
                                        </p:attrNameLst>
                                      </p:cBhvr>
                                      <p:to>
                                        <p:strVal val="hidden"/>
                                      </p:to>
                                    </p:set>
                                  </p:childTnLst>
                                </p:cTn>
                              </p:par>
                              <p:par>
                                <p:cTn id="73" presetID="3" presetClass="emph" presetSubtype="2" fill="hold" nodeType="withEffect">
                                  <p:stCondLst>
                                    <p:cond delay="0"/>
                                  </p:stCondLst>
                                  <p:childTnLst>
                                    <p:animClr clrSpc="rgb" dir="cw">
                                      <p:cBhvr override="childStyle">
                                        <p:cTn id="74" dur="100" fill="hold"/>
                                        <p:tgtEl>
                                          <p:spTgt spid="5">
                                            <p:txEl>
                                              <p:pRg st="0" end="0"/>
                                            </p:txEl>
                                          </p:spTgt>
                                        </p:tgtEl>
                                        <p:attrNameLst>
                                          <p:attrName>style.color</p:attrName>
                                        </p:attrNameLst>
                                      </p:cBhvr>
                                      <p:to>
                                        <a:srgbClr val="000000"/>
                                      </p:to>
                                    </p:animClr>
                                  </p:childTnLst>
                                </p:cTn>
                              </p:par>
                              <p:par>
                                <p:cTn id="75" presetID="3" presetClass="emph" presetSubtype="2" fill="hold" nodeType="withEffect">
                                  <p:stCondLst>
                                    <p:cond delay="0"/>
                                  </p:stCondLst>
                                  <p:childTnLst>
                                    <p:animClr clrSpc="rgb" dir="cw">
                                      <p:cBhvr override="childStyle">
                                        <p:cTn id="76" dur="100" fill="hold"/>
                                        <p:tgtEl>
                                          <p:spTgt spid="6">
                                            <p:txEl>
                                              <p:pRg st="0" end="0"/>
                                            </p:txEl>
                                          </p:spTgt>
                                        </p:tgtEl>
                                        <p:attrNameLst>
                                          <p:attrName>style.color</p:attrName>
                                        </p:attrNameLst>
                                      </p:cBhvr>
                                      <p:to>
                                        <a:srgbClr val="000000"/>
                                      </p:to>
                                    </p:animClr>
                                  </p:childTnLst>
                                </p:cTn>
                              </p:par>
                              <p:par>
                                <p:cTn id="77" presetID="3" presetClass="emph" presetSubtype="2" fill="hold" nodeType="withEffect">
                                  <p:stCondLst>
                                    <p:cond delay="0"/>
                                  </p:stCondLst>
                                  <p:childTnLst>
                                    <p:animClr clrSpc="rgb" dir="cw">
                                      <p:cBhvr override="childStyle">
                                        <p:cTn id="78" dur="100" fill="hold"/>
                                        <p:tgtEl>
                                          <p:spTgt spid="7">
                                            <p:txEl>
                                              <p:pRg st="0" end="0"/>
                                            </p:txEl>
                                          </p:spTgt>
                                        </p:tgtEl>
                                        <p:attrNameLst>
                                          <p:attrName>style.color</p:attrName>
                                        </p:attrNameLst>
                                      </p:cBhvr>
                                      <p:to>
                                        <a:srgbClr val="000000"/>
                                      </p:to>
                                    </p:animClr>
                                  </p:childTnLst>
                                </p:cTn>
                              </p:par>
                              <p:par>
                                <p:cTn id="79" presetID="3" presetClass="emph" presetSubtype="2" fill="hold" nodeType="withEffect">
                                  <p:stCondLst>
                                    <p:cond delay="0"/>
                                  </p:stCondLst>
                                  <p:childTnLst>
                                    <p:animClr clrSpc="rgb" dir="cw">
                                      <p:cBhvr override="childStyle">
                                        <p:cTn id="80" dur="100" fill="hold"/>
                                        <p:tgtEl>
                                          <p:spTgt spid="8">
                                            <p:txEl>
                                              <p:pRg st="0" end="0"/>
                                            </p:txEl>
                                          </p:spTgt>
                                        </p:tgtEl>
                                        <p:attrNameLst>
                                          <p:attrName>style.color</p:attrName>
                                        </p:attrNameLst>
                                      </p:cBhvr>
                                      <p:to>
                                        <a:srgbClr val="000000"/>
                                      </p:to>
                                    </p:animClr>
                                  </p:childTnLst>
                                </p:cTn>
                              </p:par>
                              <p:par>
                                <p:cTn id="81" presetID="3" presetClass="emph" presetSubtype="2" fill="hold" nodeType="withEffect">
                                  <p:stCondLst>
                                    <p:cond delay="0"/>
                                  </p:stCondLst>
                                  <p:childTnLst>
                                    <p:animClr clrSpc="rgb" dir="cw">
                                      <p:cBhvr override="childStyle">
                                        <p:cTn id="82" dur="10" fill="hold"/>
                                        <p:tgtEl>
                                          <p:spTgt spid="9">
                                            <p:txEl>
                                              <p:pRg st="0" end="0"/>
                                            </p:txEl>
                                          </p:spTgt>
                                        </p:tgtEl>
                                        <p:attrNameLst>
                                          <p:attrName>style.color</p:attrName>
                                        </p:attrNameLst>
                                      </p:cBhvr>
                                      <p:to>
                                        <a:srgbClr val="000000"/>
                                      </p:to>
                                    </p:animClr>
                                  </p:childTnLst>
                                </p:cTn>
                              </p:par>
                              <p:par>
                                <p:cTn id="83" presetID="3" presetClass="emph" presetSubtype="2" fill="hold" nodeType="withEffect">
                                  <p:stCondLst>
                                    <p:cond delay="0"/>
                                  </p:stCondLst>
                                  <p:childTnLst>
                                    <p:animClr clrSpc="rgb" dir="cw">
                                      <p:cBhvr override="childStyle">
                                        <p:cTn id="84" dur="10" fill="hold"/>
                                        <p:tgtEl>
                                          <p:spTgt spid="19">
                                            <p:txEl>
                                              <p:pRg st="0" end="0"/>
                                            </p:txEl>
                                          </p:spTgt>
                                        </p:tgtEl>
                                        <p:attrNameLst>
                                          <p:attrName>style.color</p:attrName>
                                        </p:attrNameLst>
                                      </p:cBhvr>
                                      <p:to>
                                        <a:srgbClr val="000000"/>
                                      </p:to>
                                    </p:animClr>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6"/>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withEffect">
                                  <p:stCondLst>
                                    <p:cond delay="0"/>
                                  </p:stCondLst>
                                  <p:childTnLst>
                                    <p:set>
                                      <p:cBhvr>
                                        <p:cTn id="89" dur="1" fill="hold">
                                          <p:stCondLst>
                                            <p:cond delay="0"/>
                                          </p:stCondLst>
                                        </p:cTn>
                                        <p:tgtEl>
                                          <p:spTgt spid="5">
                                            <p:txEl>
                                              <p:pRg st="0" end="0"/>
                                            </p:txEl>
                                          </p:spTgt>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6">
                                            <p:txEl>
                                              <p:pRg st="0" end="0"/>
                                            </p:txEl>
                                          </p:spTgt>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7">
                                            <p:txEl>
                                              <p:pRg st="0" end="0"/>
                                            </p:txEl>
                                          </p:spTgt>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8">
                                            <p:txEl>
                                              <p:pRg st="0" end="0"/>
                                            </p:txEl>
                                          </p:spTgt>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9">
                                            <p:txEl>
                                              <p:pRg st="0" end="0"/>
                                            </p:txEl>
                                          </p:spTgt>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9">
                                            <p:txEl>
                                              <p:pRg st="0" end="0"/>
                                            </p:txEl>
                                          </p:spTgt>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0">
                                            <p:txEl>
                                              <p:pRg st="0" end="0"/>
                                            </p:txEl>
                                          </p:spTgt>
                                        </p:tgtEl>
                                        <p:attrNameLst>
                                          <p:attrName>style.visibility</p:attrName>
                                        </p:attrNameLst>
                                      </p:cBhvr>
                                      <p:to>
                                        <p:strVal val="hidden"/>
                                      </p:to>
                                    </p:set>
                                  </p:childTnLst>
                                </p:cTn>
                              </p:par>
                              <p:par>
                                <p:cTn id="102" presetID="3" presetClass="emph" presetSubtype="2" fill="hold" nodeType="withEffect">
                                  <p:stCondLst>
                                    <p:cond delay="0"/>
                                  </p:stCondLst>
                                  <p:childTnLst>
                                    <p:animClr clrSpc="rgb" dir="cw">
                                      <p:cBhvr override="childStyle">
                                        <p:cTn id="103" dur="10" fill="hold"/>
                                        <p:tgtEl>
                                          <p:spTgt spid="5">
                                            <p:txEl>
                                              <p:pRg st="0" end="0"/>
                                            </p:txEl>
                                          </p:spTgt>
                                        </p:tgtEl>
                                        <p:attrNameLst>
                                          <p:attrName>style.color</p:attrName>
                                        </p:attrNameLst>
                                      </p:cBhvr>
                                      <p:to>
                                        <a:srgbClr val="000000"/>
                                      </p:to>
                                    </p:animClr>
                                  </p:childTnLst>
                                </p:cTn>
                              </p:par>
                              <p:par>
                                <p:cTn id="104" presetID="3" presetClass="emph" presetSubtype="2" fill="hold" nodeType="withEffect">
                                  <p:stCondLst>
                                    <p:cond delay="0"/>
                                  </p:stCondLst>
                                  <p:childTnLst>
                                    <p:animClr clrSpc="rgb" dir="cw">
                                      <p:cBhvr override="childStyle">
                                        <p:cTn id="105" dur="10" fill="hold"/>
                                        <p:tgtEl>
                                          <p:spTgt spid="6">
                                            <p:txEl>
                                              <p:pRg st="0" end="0"/>
                                            </p:txEl>
                                          </p:spTgt>
                                        </p:tgtEl>
                                        <p:attrNameLst>
                                          <p:attrName>style.color</p:attrName>
                                        </p:attrNameLst>
                                      </p:cBhvr>
                                      <p:to>
                                        <a:srgbClr val="000000"/>
                                      </p:to>
                                    </p:animClr>
                                  </p:childTnLst>
                                </p:cTn>
                              </p:par>
                              <p:par>
                                <p:cTn id="106" presetID="3" presetClass="emph" presetSubtype="2" fill="hold" nodeType="withEffect">
                                  <p:stCondLst>
                                    <p:cond delay="0"/>
                                  </p:stCondLst>
                                  <p:childTnLst>
                                    <p:animClr clrSpc="rgb" dir="cw">
                                      <p:cBhvr override="childStyle">
                                        <p:cTn id="107" dur="10" fill="hold"/>
                                        <p:tgtEl>
                                          <p:spTgt spid="7">
                                            <p:txEl>
                                              <p:pRg st="0" end="0"/>
                                            </p:txEl>
                                          </p:spTgt>
                                        </p:tgtEl>
                                        <p:attrNameLst>
                                          <p:attrName>style.color</p:attrName>
                                        </p:attrNameLst>
                                      </p:cBhvr>
                                      <p:to>
                                        <a:srgbClr val="000000"/>
                                      </p:to>
                                    </p:animClr>
                                  </p:childTnLst>
                                </p:cTn>
                              </p:par>
                              <p:par>
                                <p:cTn id="108" presetID="3" presetClass="emph" presetSubtype="2" fill="hold" nodeType="withEffect">
                                  <p:stCondLst>
                                    <p:cond delay="0"/>
                                  </p:stCondLst>
                                  <p:childTnLst>
                                    <p:animClr clrSpc="rgb" dir="cw">
                                      <p:cBhvr override="childStyle">
                                        <p:cTn id="109" dur="10" fill="hold"/>
                                        <p:tgtEl>
                                          <p:spTgt spid="8">
                                            <p:txEl>
                                              <p:pRg st="0" end="0"/>
                                            </p:txEl>
                                          </p:spTgt>
                                        </p:tgtEl>
                                        <p:attrNameLst>
                                          <p:attrName>style.color</p:attrName>
                                        </p:attrNameLst>
                                      </p:cBhvr>
                                      <p:to>
                                        <a:srgbClr val="000000"/>
                                      </p:to>
                                    </p:animClr>
                                  </p:childTnLst>
                                </p:cTn>
                              </p:par>
                              <p:par>
                                <p:cTn id="110" presetID="3" presetClass="emph" presetSubtype="2" fill="hold" nodeType="withEffect">
                                  <p:stCondLst>
                                    <p:cond delay="0"/>
                                  </p:stCondLst>
                                  <p:childTnLst>
                                    <p:animClr clrSpc="rgb" dir="cw">
                                      <p:cBhvr override="childStyle">
                                        <p:cTn id="111" dur="10" fill="hold"/>
                                        <p:tgtEl>
                                          <p:spTgt spid="9">
                                            <p:txEl>
                                              <p:pRg st="0" end="0"/>
                                            </p:txEl>
                                          </p:spTgt>
                                        </p:tgtEl>
                                        <p:attrNameLst>
                                          <p:attrName>style.color</p:attrName>
                                        </p:attrNameLst>
                                      </p:cBhvr>
                                      <p:to>
                                        <a:srgbClr val="000000"/>
                                      </p:to>
                                    </p:animClr>
                                  </p:childTnLst>
                                </p:cTn>
                              </p:par>
                              <p:par>
                                <p:cTn id="112" presetID="3" presetClass="emph" presetSubtype="2" fill="hold" nodeType="withEffect">
                                  <p:stCondLst>
                                    <p:cond delay="0"/>
                                  </p:stCondLst>
                                  <p:childTnLst>
                                    <p:animClr clrSpc="rgb" dir="cw">
                                      <p:cBhvr override="childStyle">
                                        <p:cTn id="113" dur="10" fill="hold"/>
                                        <p:tgtEl>
                                          <p:spTgt spid="19">
                                            <p:txEl>
                                              <p:pRg st="0" end="0"/>
                                            </p:txEl>
                                          </p:spTgt>
                                        </p:tgtEl>
                                        <p:attrNameLst>
                                          <p:attrName>style.color</p:attrName>
                                        </p:attrNameLst>
                                      </p:cBhvr>
                                      <p:to>
                                        <a:srgbClr val="000000"/>
                                      </p:to>
                                    </p:animClr>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12171</TotalTime>
  <Words>1940</Words>
  <Application>Microsoft Office PowerPoint</Application>
  <PresentationFormat>Widescreen</PresentationFormat>
  <Paragraphs>228</Paragraphs>
  <Slides>13</Slides>
  <Notes>12</Notes>
  <HiddenSlides>3</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Arial Narrow</vt:lpstr>
      <vt:lpstr>Calibri</vt:lpstr>
      <vt:lpstr>Calibri Light</vt:lpstr>
      <vt:lpstr>Lucida Calligraphy</vt:lpstr>
      <vt:lpstr>Maiandra GD</vt:lpstr>
      <vt:lpstr>Segoe UI</vt:lpstr>
      <vt:lpstr>Office Theme</vt:lpstr>
      <vt:lpstr>1_Office Theme</vt:lpstr>
      <vt:lpstr>Telling the Good News Te Rongo Pai</vt:lpstr>
      <vt:lpstr>Learning Intentions</vt:lpstr>
      <vt:lpstr>The Feast of the Ascension in the Liturgical Year</vt:lpstr>
      <vt:lpstr>What is Good News?</vt:lpstr>
      <vt:lpstr>What is Bad News?</vt:lpstr>
      <vt:lpstr>Good and bad news for the planet</vt:lpstr>
      <vt:lpstr>The last message Jesus gave his disciples while he was on earth</vt:lpstr>
      <vt:lpstr>Caring for creation is spreading the Good News Te Rongo Pai</vt:lpstr>
      <vt:lpstr>Check Up</vt:lpstr>
      <vt:lpstr>Time for Reflection</vt:lpstr>
      <vt:lpstr>The Feast of the Ascension in the Liturgical Year</vt:lpstr>
      <vt:lpstr>Good and bad news for the planet</vt:lpstr>
      <vt:lpstr>The last message Jesus gave his disciples while he was on earth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Telling the Good News Te Rongo Pai</dc:title>
  <dc:creator>Jenny McCairn</dc:creator>
  <cp:lastModifiedBy>Pierre Schmits</cp:lastModifiedBy>
  <cp:revision>52</cp:revision>
  <dcterms:created xsi:type="dcterms:W3CDTF">2017-03-31T09:36:26Z</dcterms:created>
  <dcterms:modified xsi:type="dcterms:W3CDTF">2017-05-02T01:42:38Z</dcterms:modified>
</cp:coreProperties>
</file>