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handoutMasterIdLst>
    <p:handoutMasterId r:id="rId15"/>
  </p:handoutMasterIdLst>
  <p:sldIdLst>
    <p:sldId id="261" r:id="rId2"/>
    <p:sldId id="434" r:id="rId3"/>
    <p:sldId id="428" r:id="rId4"/>
    <p:sldId id="429" r:id="rId5"/>
    <p:sldId id="417" r:id="rId6"/>
    <p:sldId id="419" r:id="rId7"/>
    <p:sldId id="418" r:id="rId8"/>
    <p:sldId id="431" r:id="rId9"/>
    <p:sldId id="432" r:id="rId10"/>
    <p:sldId id="433" r:id="rId11"/>
    <p:sldId id="266" r:id="rId12"/>
    <p:sldId id="380" r:id="rId13"/>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D1"/>
    <a:srgbClr val="F9FC92"/>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8" autoAdjust="0"/>
    <p:restoredTop sz="86512" autoAdjust="0"/>
  </p:normalViewPr>
  <p:slideViewPr>
    <p:cSldViewPr snapToGrid="0">
      <p:cViewPr varScale="1">
        <p:scale>
          <a:sx n="119" d="100"/>
          <a:sy n="119" d="100"/>
        </p:scale>
        <p:origin x="84" y="31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02/05/2017</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could work in groups using their worksheets to share their responses to selected items and record them to share with the class including items 6 &amp; 7. Remind children this is an important lesson in the RE programme that will help them to understand why we call Jesus our Saviour.</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11818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a:solidFill>
                  <a:schemeClr val="tx1"/>
                </a:solidFill>
                <a:effectLst/>
                <a:latin typeface="+mn-lt"/>
                <a:ea typeface="+mn-ea"/>
                <a:cs typeface="+mn-cs"/>
              </a:rPr>
              <a:t>reflect on the meaning of Jesus’ promise to all his followers – to be with them always, to the end of time. Remember this promise when life is hard – tell Jesus you believe his promise and talk to him about what is troubling you. Listen for his response</a:t>
            </a:r>
            <a:r>
              <a:rPr lang="en-NZ"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9.</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3927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1</a:t>
            </a:r>
          </a:p>
          <a:p>
            <a:r>
              <a:rPr lang="en-NZ" sz="1200" kern="1200" dirty="0">
                <a:solidFill>
                  <a:schemeClr val="tx1"/>
                </a:solidFill>
                <a:effectLst/>
                <a:latin typeface="+mn-lt"/>
                <a:ea typeface="+mn-ea"/>
                <a:cs typeface="+mn-cs"/>
              </a:rPr>
              <a:t>Remind children that the Ascension is celebrated in Aotearoa New Zealand on the 7</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of Easter. </a:t>
            </a:r>
          </a:p>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0117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2</a:t>
            </a:r>
          </a:p>
          <a:p>
            <a:r>
              <a:rPr lang="en-NZ" sz="1200" kern="1200" dirty="0">
                <a:solidFill>
                  <a:schemeClr val="tx1"/>
                </a:solidFill>
                <a:effectLst/>
                <a:latin typeface="+mn-lt"/>
                <a:ea typeface="+mn-ea"/>
                <a:cs typeface="+mn-cs"/>
              </a:rPr>
              <a:t>Acts 1:1-11 is the first reading during the Mass on Ascension day.</a:t>
            </a:r>
          </a:p>
          <a:p>
            <a:r>
              <a:rPr lang="en-NZ" sz="1200" kern="1200" dirty="0">
                <a:solidFill>
                  <a:schemeClr val="tx1"/>
                </a:solidFill>
                <a:effectLst/>
                <a:latin typeface="+mn-lt"/>
                <a:ea typeface="+mn-ea"/>
                <a:cs typeface="+mn-cs"/>
              </a:rPr>
              <a:t>Post it responses</a:t>
            </a:r>
          </a:p>
          <a:p>
            <a:pPr lvl="0"/>
            <a:r>
              <a:rPr lang="en-NZ" sz="1200" kern="1200" dirty="0">
                <a:solidFill>
                  <a:schemeClr val="tx1"/>
                </a:solidFill>
                <a:effectLst/>
                <a:latin typeface="+mn-lt"/>
                <a:ea typeface="+mn-ea"/>
                <a:cs typeface="+mn-cs"/>
              </a:rPr>
              <a:t>In the Apostles Creed we pray – Jesus ascended into Heaven and is seated at the right hand of the Father</a:t>
            </a:r>
          </a:p>
          <a:p>
            <a:pPr lvl="0"/>
            <a:r>
              <a:rPr lang="en-NZ" sz="1200" kern="1200" dirty="0">
                <a:solidFill>
                  <a:schemeClr val="tx1"/>
                </a:solidFill>
                <a:effectLst/>
                <a:latin typeface="+mn-lt"/>
                <a:ea typeface="+mn-ea"/>
                <a:cs typeface="+mn-cs"/>
              </a:rPr>
              <a:t>While Jesus was on earth he was present like all humans in the time and place he was living in. After the Ascension he became the present to all of heaven and earth. </a:t>
            </a:r>
          </a:p>
          <a:p>
            <a:pPr lvl="0"/>
            <a:r>
              <a:rPr lang="en-NZ" sz="1200" kern="1200" dirty="0">
                <a:solidFill>
                  <a:schemeClr val="tx1"/>
                </a:solidFill>
                <a:effectLst/>
                <a:latin typeface="+mn-lt"/>
                <a:ea typeface="+mn-ea"/>
                <a:cs typeface="+mn-cs"/>
              </a:rPr>
              <a:t>Jesus had to physically leave the earth so he could enter the glory of heaven and go to be with God. It also meant he would send the Holy Spirit into the world.</a:t>
            </a:r>
          </a:p>
          <a:p>
            <a:pPr lvl="0"/>
            <a:r>
              <a:rPr lang="en-NZ" sz="1200" kern="1200" dirty="0">
                <a:solidFill>
                  <a:schemeClr val="tx1"/>
                </a:solidFill>
                <a:effectLst/>
                <a:latin typeface="+mn-lt"/>
                <a:ea typeface="+mn-ea"/>
                <a:cs typeface="+mn-cs"/>
              </a:rPr>
              <a:t>By his Ascension Jesus made it possible for all good people to enter into God’s glory forever when they die. </a:t>
            </a: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0287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Watch the clip </a:t>
            </a:r>
            <a:r>
              <a:rPr lang="en-NZ" sz="1200" b="1" kern="1200" dirty="0">
                <a:solidFill>
                  <a:schemeClr val="tx1"/>
                </a:solidFill>
                <a:effectLst/>
                <a:latin typeface="+mn-lt"/>
                <a:ea typeface="+mn-ea"/>
                <a:cs typeface="+mn-cs"/>
              </a:rPr>
              <a:t>Risen - Ascension scene 2:20 minutes</a:t>
            </a:r>
          </a:p>
          <a:p>
            <a:r>
              <a:rPr lang="en-NZ" sz="1200" b="1" u="sng" kern="1200" dirty="0">
                <a:solidFill>
                  <a:schemeClr val="tx1"/>
                </a:solidFill>
                <a:effectLst/>
                <a:latin typeface="+mn-lt"/>
                <a:ea typeface="+mn-ea"/>
                <a:cs typeface="+mn-cs"/>
              </a:rPr>
              <a:t>https://</a:t>
            </a:r>
            <a:r>
              <a:rPr lang="en-NZ" sz="1200" b="1" u="sng" kern="1200" dirty="0" err="1">
                <a:solidFill>
                  <a:schemeClr val="tx1"/>
                </a:solidFill>
                <a:effectLst/>
                <a:latin typeface="+mn-lt"/>
                <a:ea typeface="+mn-ea"/>
                <a:cs typeface="+mn-cs"/>
              </a:rPr>
              <a:t>www.youtube.com</a:t>
            </a:r>
            <a:r>
              <a:rPr lang="en-NZ" sz="1200" b="1" u="sng" kern="1200" dirty="0">
                <a:solidFill>
                  <a:schemeClr val="tx1"/>
                </a:solidFill>
                <a:effectLst/>
                <a:latin typeface="+mn-lt"/>
                <a:ea typeface="+mn-ea"/>
                <a:cs typeface="+mn-cs"/>
              </a:rPr>
              <a:t>/</a:t>
            </a:r>
            <a:r>
              <a:rPr lang="en-NZ" sz="1200" b="1" u="sng" kern="1200" dirty="0" err="1">
                <a:solidFill>
                  <a:schemeClr val="tx1"/>
                </a:solidFill>
                <a:effectLst/>
                <a:latin typeface="+mn-lt"/>
                <a:ea typeface="+mn-ea"/>
                <a:cs typeface="+mn-cs"/>
              </a:rPr>
              <a:t>watch?v</a:t>
            </a:r>
            <a:r>
              <a:rPr lang="en-NZ" sz="1200" b="1" u="sng" kern="1200" dirty="0">
                <a:solidFill>
                  <a:schemeClr val="tx1"/>
                </a:solidFill>
                <a:effectLst/>
                <a:latin typeface="+mn-lt"/>
                <a:ea typeface="+mn-ea"/>
                <a:cs typeface="+mn-cs"/>
              </a:rPr>
              <a:t>=cF2lK-MAicY</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Sing using the MP3 </a:t>
            </a:r>
            <a:r>
              <a:rPr lang="en-NZ" dirty="0">
                <a:latin typeface="Calibri" panose="020F0502020204030204" pitchFamily="34" charset="0"/>
                <a:ea typeface="Calibri" panose="020F0502020204030204" pitchFamily="34" charset="0"/>
                <a:cs typeface="Times New Roman" panose="02020603050405020304" pitchFamily="18" charset="0"/>
              </a:rPr>
              <a:t>‘Praise God with Trumpets’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ANSWERS</a:t>
            </a:r>
          </a:p>
          <a:p>
            <a:pPr lvl="0"/>
            <a:r>
              <a:rPr lang="en-NZ" sz="1200" kern="1200" dirty="0">
                <a:solidFill>
                  <a:schemeClr val="tx1"/>
                </a:solidFill>
                <a:effectLst/>
                <a:latin typeface="+mn-lt"/>
                <a:ea typeface="+mn-ea"/>
                <a:cs typeface="+mn-cs"/>
              </a:rPr>
              <a:t>– F, 2) – B, 3) – E, 4) – A, 5) – C, 6) D</a:t>
            </a:r>
          </a:p>
          <a:p>
            <a:r>
              <a:rPr lang="en-NZ" sz="1200" kern="1200" dirty="0">
                <a:solidFill>
                  <a:schemeClr val="tx1"/>
                </a:solidFill>
                <a:effectLst/>
                <a:latin typeface="+mn-lt"/>
                <a:ea typeface="+mn-ea"/>
                <a:cs typeface="+mn-cs"/>
              </a:rPr>
              <a:t>Adapt Teaching and Learning Experience 6</a:t>
            </a: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ANSWERS</a:t>
            </a:r>
          </a:p>
          <a:p>
            <a:pPr lvl="0"/>
            <a:r>
              <a:rPr lang="en-NZ" sz="1200" kern="1200" dirty="0">
                <a:solidFill>
                  <a:schemeClr val="tx1"/>
                </a:solidFill>
                <a:effectLst/>
                <a:latin typeface="+mn-lt"/>
                <a:ea typeface="+mn-ea"/>
                <a:cs typeface="+mn-cs"/>
              </a:rPr>
              <a:t>– F, 2) – B, 3) – E, 4) – A, 5) – C, 6) D</a:t>
            </a:r>
          </a:p>
          <a:p>
            <a:r>
              <a:rPr lang="en-NZ" sz="1200" kern="1200" dirty="0">
                <a:solidFill>
                  <a:schemeClr val="tx1"/>
                </a:solidFill>
                <a:effectLst/>
                <a:latin typeface="+mn-lt"/>
                <a:ea typeface="+mn-ea"/>
                <a:cs typeface="+mn-cs"/>
              </a:rPr>
              <a:t>Adapt Teaching and Learning Experience 6</a:t>
            </a:r>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1257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students have achieved the Learning Intentions of the lesson.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to assess each item.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as an option for students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 </a:t>
            </a:r>
          </a:p>
          <a:p>
            <a:r>
              <a:rPr lang="en-NZ" sz="1200" kern="1200" dirty="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1026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nz/url?sa=i&amp;rct=j&amp;q=&amp;esrc=s&amp;source=images&amp;cd=&amp;cad=rja&amp;uact=8&amp;ved=0ahUKEwipqYPlpOfSAhUGkJQKHWVIC5YQjRwIBw&amp;url=http://www.patheos.com/blogs/filmchat/2014/05/the-ascension-of-christ-in-film-literalism-symbolism-etc.html&amp;psig=AFQjCNGyiutG1KQBTn-FlQ9fi9yX2oYNBQ&amp;ust=1490174708965853" TargetMode="External"/><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cF2lK-MAicY"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AU" sz="3600" b="1" dirty="0"/>
              <a:t>The Feast of the Ascension</a:t>
            </a:r>
            <a:endParaRPr lang="en-GB" sz="3600" b="1" dirty="0"/>
          </a:p>
        </p:txBody>
      </p:sp>
      <p:pic>
        <p:nvPicPr>
          <p:cNvPr id="10" name="Image" descr="Image result for images of Jesus Ascension"/>
          <p:cNvPicPr/>
          <p:nvPr/>
        </p:nvPicPr>
        <p:blipFill>
          <a:blip r:embed="rId3">
            <a:extLst>
              <a:ext uri="{28A0092B-C50C-407E-A947-70E740481C1C}">
                <a14:useLocalDpi xmlns:a14="http://schemas.microsoft.com/office/drawing/2010/main" val="0"/>
              </a:ext>
            </a:extLst>
          </a:blip>
          <a:srcRect/>
          <a:stretch>
            <a:fillRect/>
          </a:stretch>
        </p:blipFill>
        <p:spPr bwMode="auto">
          <a:xfrm>
            <a:off x="2006772" y="633925"/>
            <a:ext cx="5130454" cy="3844142"/>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206075"/>
            <a:ext cx="8234840" cy="744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249824"/>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303480"/>
            <a:ext cx="8234839" cy="78866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206075"/>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Questions I would like to ask about the topics in this resource 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229076"/>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Which activity do you think helped you to learn best in this lesson?</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61145"/>
            <a:ext cx="8558838" cy="830997"/>
          </a:xfrm>
          <a:prstGeom prst="rect">
            <a:avLst/>
          </a:prstGeom>
          <a:noFill/>
        </p:spPr>
        <p:txBody>
          <a:bodyPr wrap="square" rtlCol="0">
            <a:spAutoFit/>
          </a:bodyPr>
          <a:lstStyle/>
          <a:p>
            <a:pPr lvl="0">
              <a:spcAft>
                <a:spcPts val="1800"/>
              </a:spcAft>
            </a:pPr>
            <a:r>
              <a:rPr lang="en-AU" sz="2400" b="1" dirty="0">
                <a:latin typeface="Segoe UI" pitchFamily="34" charset="0"/>
                <a:ea typeface="Segoe UI" pitchFamily="34" charset="0"/>
                <a:cs typeface="Segoe UI" pitchFamily="34" charset="0"/>
              </a:rPr>
              <a:t>What difference does the Ascension event make to your relationship with Jesus?</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20607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7)</a:t>
            </a:r>
          </a:p>
        </p:txBody>
      </p:sp>
      <p:sp>
        <p:nvSpPr>
          <p:cNvPr id="28" name="Shape: Number 2"/>
          <p:cNvSpPr txBox="1"/>
          <p:nvPr/>
        </p:nvSpPr>
        <p:spPr>
          <a:xfrm>
            <a:off x="65300" y="2249824"/>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6)</a:t>
            </a:r>
          </a:p>
        </p:txBody>
      </p:sp>
      <p:sp>
        <p:nvSpPr>
          <p:cNvPr id="29" name="Shape: Number 1"/>
          <p:cNvSpPr txBox="1"/>
          <p:nvPr/>
        </p:nvSpPr>
        <p:spPr>
          <a:xfrm>
            <a:off x="65300" y="126114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5)</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S-08B</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219708" y="4912668"/>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Image" descr="Image result for images of Jesus Ascensi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638" y="154883"/>
            <a:ext cx="1442754" cy="1081025"/>
          </a:xfrm>
          <a:prstGeom prst="rect">
            <a:avLst/>
          </a:prstGeom>
          <a:noFill/>
          <a:ln>
            <a:noFill/>
          </a:ln>
        </p:spPr>
      </p:pic>
    </p:spTree>
    <p:extLst>
      <p:ext uri="{BB962C8B-B14F-4D97-AF65-F5344CB8AC3E}">
        <p14:creationId xmlns:p14="http://schemas.microsoft.com/office/powerpoint/2010/main" val="246636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flective Music - Ascension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9206" y="60562"/>
            <a:ext cx="609600" cy="609600"/>
          </a:xfrm>
          <a:prstGeom prst="rect">
            <a:avLst/>
          </a:prstGeom>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 descr="C:\Users\a.kennedy\Pictures\Dn SFX CH YR 4\2015-12-02 09.37.29.jpg"/>
          <p:cNvPicPr/>
          <p:nvPr/>
        </p:nvPicPr>
        <p:blipFill rotWithShape="1">
          <a:blip r:embed="rId6" cstate="print">
            <a:extLst>
              <a:ext uri="{28A0092B-C50C-407E-A947-70E740481C1C}">
                <a14:useLocalDpi xmlns:a14="http://schemas.microsoft.com/office/drawing/2010/main" val="0"/>
              </a:ext>
            </a:extLst>
          </a:blip>
          <a:srcRect l="4983" t="10299" r="8970" b="-997"/>
          <a:stretch/>
        </p:blipFill>
        <p:spPr bwMode="auto">
          <a:xfrm>
            <a:off x="2035141" y="605520"/>
            <a:ext cx="5073717" cy="4011599"/>
          </a:xfrm>
          <a:prstGeom prst="rect">
            <a:avLst/>
          </a:prstGeom>
          <a:noFill/>
          <a:ln>
            <a:noFill/>
          </a:ln>
          <a:effectLst>
            <a:softEdge rad="254000"/>
          </a:effectLst>
          <a:extLst>
            <a:ext uri="{53640926-AAD7-44D8-BBD7-CCE9431645EC}">
              <a14:shadowObscured xmlns:a14="http://schemas.microsoft.com/office/drawing/2010/main"/>
            </a:ext>
          </a:extLst>
        </p:spPr>
      </p:pic>
      <p:sp>
        <p:nvSpPr>
          <p:cNvPr id="14"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reflective music</a:t>
            </a:r>
          </a:p>
        </p:txBody>
      </p:sp>
      <p:sp>
        <p:nvSpPr>
          <p:cNvPr id="17"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reflective music</a:t>
            </a:r>
          </a:p>
        </p:txBody>
      </p:sp>
      <p:pic>
        <p:nvPicPr>
          <p:cNvPr id="2"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07600"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4"/>
                                        </p:tgtEl>
                                        <p:attrNameLst>
                                          <p:attrName>fillcolor</p:attrName>
                                        </p:attrNameLst>
                                      </p:cBhvr>
                                      <p:to>
                                        <a:schemeClr val="accent2"/>
                                      </p:to>
                                    </p:animClr>
                                    <p:set>
                                      <p:cBhvr>
                                        <p:cTn id="20" dur="1000" fill="hold"/>
                                        <p:tgtEl>
                                          <p:spTgt spid="14"/>
                                        </p:tgtEl>
                                        <p:attrNameLst>
                                          <p:attrName>fill.type</p:attrName>
                                        </p:attrNameLst>
                                      </p:cBhvr>
                                      <p:to>
                                        <p:strVal val="solid"/>
                                      </p:to>
                                    </p:set>
                                    <p:set>
                                      <p:cBhvr>
                                        <p:cTn id="21" dur="1000" fill="hold"/>
                                        <p:tgtEl>
                                          <p:spTgt spid="14"/>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 presetClass="emph" presetSubtype="2" fill="hold" nodeType="withEffect">
                                  <p:stCondLst>
                                    <p:cond delay="0"/>
                                  </p:stCondLst>
                                  <p:childTnLst>
                                    <p:animClr clrSpc="rgb" dir="cw">
                                      <p:cBhvr>
                                        <p:cTn id="33" dur="2000" fill="hold"/>
                                        <p:tgtEl>
                                          <p:spTgt spid="14"/>
                                        </p:tgtEl>
                                        <p:attrNameLst>
                                          <p:attrName>fillcolor</p:attrName>
                                        </p:attrNameLst>
                                      </p:cBhvr>
                                      <p:to>
                                        <a:schemeClr val="bg1"/>
                                      </p:to>
                                    </p:animClr>
                                    <p:set>
                                      <p:cBhvr>
                                        <p:cTn id="34" dur="2000" fill="hold"/>
                                        <p:tgtEl>
                                          <p:spTgt spid="14"/>
                                        </p:tgtEl>
                                        <p:attrNameLst>
                                          <p:attrName>fill.type</p:attrName>
                                        </p:attrNameLst>
                                      </p:cBhvr>
                                      <p:to>
                                        <p:strVal val="solid"/>
                                      </p:to>
                                    </p:set>
                                    <p:set>
                                      <p:cBhvr>
                                        <p:cTn id="35"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5" grpId="0"/>
      <p:bldP spid="15" grpId="1"/>
      <p:bldP spid="17" grpId="0"/>
      <p:bldP spid="17" grpId="1"/>
      <p:bldP spid="17"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endParaRPr lang="en-GB" sz="900" b="1" dirty="0">
              <a:latin typeface="Arial" pitchFamily="34" charset="0"/>
              <a:cs typeface="Arial" pitchFamily="34" charset="0"/>
            </a:endParaRPr>
          </a:p>
          <a:p>
            <a:pPr algn="ctr"/>
            <a:r>
              <a:rPr lang="en-GB" sz="900" b="1" dirty="0">
                <a:latin typeface="Arial" pitchFamily="34" charset="0"/>
                <a:cs typeface="Arial" pitchFamily="34" charset="0"/>
              </a:rPr>
              <a:t>S-08</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39" name="Action Button: Up">
            <a:hlinkClick r:id="" action="ppaction://hlinkshowjump?jump=lastslideviewed"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2" name="TextBox: Date"/>
          <p:cNvSpPr txBox="1"/>
          <p:nvPr/>
        </p:nvSpPr>
        <p:spPr>
          <a:xfrm>
            <a:off x="4451871" y="728234"/>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33" name="TextBox: Name"/>
          <p:cNvSpPr txBox="1"/>
          <p:nvPr/>
        </p:nvSpPr>
        <p:spPr>
          <a:xfrm>
            <a:off x="65300" y="728234"/>
            <a:ext cx="3583032"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2" name="Textbox: Line 4"/>
          <p:cNvSpPr txBox="1"/>
          <p:nvPr/>
        </p:nvSpPr>
        <p:spPr>
          <a:xfrm>
            <a:off x="585162" y="3208985"/>
            <a:ext cx="8234842" cy="276999"/>
          </a:xfrm>
          <a:prstGeom prst="rect">
            <a:avLst/>
          </a:prstGeom>
          <a:noFill/>
        </p:spPr>
        <p:txBody>
          <a:bodyPr wrap="square" rtlCol="0">
            <a:spAutoFit/>
          </a:bodyPr>
          <a:lstStyle/>
          <a:p>
            <a:pPr lvl="0">
              <a:spcAft>
                <a:spcPts val="1800"/>
              </a:spcAft>
            </a:pPr>
            <a:r>
              <a:rPr lang="en-AU" sz="1200" dirty="0">
                <a:latin typeface="Segoe UI" pitchFamily="34" charset="0"/>
                <a:ea typeface="Segoe UI" pitchFamily="34" charset="0"/>
                <a:cs typeface="Segoe UI" pitchFamily="34" charset="0"/>
              </a:rPr>
              <a:t>How would you explain to someone the importance of the feast of Jesus’ Ascension?</a:t>
            </a:r>
            <a:endParaRPr lang="en-NZ" sz="1200" dirty="0">
              <a:latin typeface="Segoe UI" pitchFamily="34" charset="0"/>
              <a:ea typeface="Segoe UI" pitchFamily="34" charset="0"/>
              <a:cs typeface="Segoe UI" pitchFamily="34" charset="0"/>
            </a:endParaRPr>
          </a:p>
        </p:txBody>
      </p:sp>
      <p:sp>
        <p:nvSpPr>
          <p:cNvPr id="53" name="Textbox: Line 3"/>
          <p:cNvSpPr txBox="1"/>
          <p:nvPr/>
        </p:nvSpPr>
        <p:spPr>
          <a:xfrm>
            <a:off x="585158" y="2167775"/>
            <a:ext cx="8234842" cy="276999"/>
          </a:xfrm>
          <a:prstGeom prst="rect">
            <a:avLst/>
          </a:prstGeom>
          <a:noFill/>
        </p:spPr>
        <p:txBody>
          <a:bodyPr wrap="square" rtlCol="0">
            <a:spAutoFit/>
          </a:bodyPr>
          <a:lstStyle/>
          <a:p>
            <a:pPr lvl="0">
              <a:spcAft>
                <a:spcPts val="1800"/>
              </a:spcAft>
            </a:pPr>
            <a:r>
              <a:rPr lang="en-AU" sz="1200" dirty="0">
                <a:latin typeface="Segoe UI" pitchFamily="34" charset="0"/>
                <a:ea typeface="Segoe UI" pitchFamily="34" charset="0"/>
                <a:cs typeface="Segoe UI" pitchFamily="34" charset="0"/>
              </a:rPr>
              <a:t>How do you experience Jesus present everywhere on the earth?</a:t>
            </a:r>
            <a:endParaRPr lang="en-GB" sz="1200" dirty="0">
              <a:latin typeface="Segoe UI" pitchFamily="34" charset="0"/>
              <a:ea typeface="Segoe UI" pitchFamily="34" charset="0"/>
              <a:cs typeface="Segoe UI" pitchFamily="34" charset="0"/>
            </a:endParaRPr>
          </a:p>
        </p:txBody>
      </p:sp>
      <p:sp>
        <p:nvSpPr>
          <p:cNvPr id="54" name="Textbox: Line 2"/>
          <p:cNvSpPr txBox="1"/>
          <p:nvPr/>
        </p:nvSpPr>
        <p:spPr>
          <a:xfrm>
            <a:off x="585161" y="1647170"/>
            <a:ext cx="7806486" cy="276999"/>
          </a:xfrm>
          <a:prstGeom prst="rect">
            <a:avLst/>
          </a:prstGeom>
          <a:noFill/>
        </p:spPr>
        <p:txBody>
          <a:bodyPr wrap="square" rtlCol="0">
            <a:spAutoFit/>
          </a:bodyPr>
          <a:lstStyle/>
          <a:p>
            <a:pPr lvl="0">
              <a:spcAft>
                <a:spcPts val="1800"/>
              </a:spcAft>
            </a:pPr>
            <a:r>
              <a:rPr lang="en-AU" sz="1200" dirty="0">
                <a:latin typeface="Segoe UI" pitchFamily="34" charset="0"/>
                <a:ea typeface="Segoe UI" pitchFamily="34" charset="0"/>
                <a:cs typeface="Segoe UI" pitchFamily="34" charset="0"/>
              </a:rPr>
              <a:t>What do Jesus’ last words mean to you as one of his followers?</a:t>
            </a:r>
            <a:endParaRPr lang="en-GB" sz="1200" dirty="0">
              <a:latin typeface="Segoe UI" pitchFamily="34" charset="0"/>
              <a:ea typeface="Segoe UI" pitchFamily="34" charset="0"/>
              <a:cs typeface="Segoe UI" pitchFamily="34" charset="0"/>
            </a:endParaRPr>
          </a:p>
        </p:txBody>
      </p:sp>
      <p:sp>
        <p:nvSpPr>
          <p:cNvPr id="55" name="Textbox: Line 1"/>
          <p:cNvSpPr txBox="1"/>
          <p:nvPr/>
        </p:nvSpPr>
        <p:spPr>
          <a:xfrm>
            <a:off x="585162" y="1126565"/>
            <a:ext cx="8127038" cy="276999"/>
          </a:xfrm>
          <a:prstGeom prst="rect">
            <a:avLst/>
          </a:prstGeom>
          <a:noFill/>
        </p:spPr>
        <p:txBody>
          <a:bodyPr wrap="square" rtlCol="0">
            <a:spAutoFit/>
          </a:bodyPr>
          <a:lstStyle/>
          <a:p>
            <a:pPr lvl="0">
              <a:spcAft>
                <a:spcPts val="1800"/>
              </a:spcAft>
            </a:pPr>
            <a:r>
              <a:rPr lang="en-AU" sz="1200" dirty="0">
                <a:latin typeface="Segoe UI" pitchFamily="34" charset="0"/>
                <a:ea typeface="Segoe UI" pitchFamily="34" charset="0"/>
                <a:cs typeface="Segoe UI" pitchFamily="34" charset="0"/>
              </a:rPr>
              <a:t>The Ascension is a feast of great celebration for us because …</a:t>
            </a:r>
            <a:endParaRPr lang="en-GB" sz="1200" dirty="0">
              <a:latin typeface="Segoe UI" pitchFamily="34" charset="0"/>
              <a:ea typeface="Segoe UI" pitchFamily="34" charset="0"/>
              <a:cs typeface="Segoe UI" pitchFamily="34" charset="0"/>
            </a:endParaRPr>
          </a:p>
        </p:txBody>
      </p:sp>
      <p:sp>
        <p:nvSpPr>
          <p:cNvPr id="56" name="Shape: Number 4"/>
          <p:cNvSpPr txBox="1"/>
          <p:nvPr/>
        </p:nvSpPr>
        <p:spPr>
          <a:xfrm>
            <a:off x="65304" y="2686585"/>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4)</a:t>
            </a:r>
          </a:p>
        </p:txBody>
      </p:sp>
      <p:sp>
        <p:nvSpPr>
          <p:cNvPr id="57" name="Shape: Number 3"/>
          <p:cNvSpPr txBox="1"/>
          <p:nvPr/>
        </p:nvSpPr>
        <p:spPr>
          <a:xfrm>
            <a:off x="65300" y="2153446"/>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3)</a:t>
            </a:r>
          </a:p>
        </p:txBody>
      </p:sp>
      <p:sp>
        <p:nvSpPr>
          <p:cNvPr id="58" name="Shape: Number 2"/>
          <p:cNvSpPr txBox="1"/>
          <p:nvPr/>
        </p:nvSpPr>
        <p:spPr>
          <a:xfrm>
            <a:off x="65300" y="1653827"/>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2)</a:t>
            </a:r>
          </a:p>
        </p:txBody>
      </p:sp>
      <p:sp>
        <p:nvSpPr>
          <p:cNvPr id="59" name="Shape: Number 1"/>
          <p:cNvSpPr txBox="1"/>
          <p:nvPr/>
        </p:nvSpPr>
        <p:spPr>
          <a:xfrm>
            <a:off x="65300" y="1129791"/>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1)</a:t>
            </a:r>
          </a:p>
        </p:txBody>
      </p:sp>
      <p:sp>
        <p:nvSpPr>
          <p:cNvPr id="63" name="Textbox: Line 3"/>
          <p:cNvSpPr txBox="1"/>
          <p:nvPr/>
        </p:nvSpPr>
        <p:spPr>
          <a:xfrm>
            <a:off x="585157" y="4250198"/>
            <a:ext cx="7514843"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Questions I would like to ask about the topics in this lesson are …</a:t>
            </a:r>
            <a:endParaRPr lang="en-GB" sz="1200" dirty="0">
              <a:latin typeface="Segoe UI" pitchFamily="34" charset="0"/>
              <a:ea typeface="Segoe UI" pitchFamily="34" charset="0"/>
              <a:cs typeface="Segoe UI" pitchFamily="34" charset="0"/>
            </a:endParaRPr>
          </a:p>
        </p:txBody>
      </p:sp>
      <p:sp>
        <p:nvSpPr>
          <p:cNvPr id="64" name="Textbox: Line 2"/>
          <p:cNvSpPr txBox="1"/>
          <p:nvPr/>
        </p:nvSpPr>
        <p:spPr>
          <a:xfrm>
            <a:off x="585160" y="3729590"/>
            <a:ext cx="8234839"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Which activity do you think helped you to learn best in this lesson?</a:t>
            </a:r>
            <a:endParaRPr lang="en-GB" sz="1200" dirty="0">
              <a:latin typeface="Segoe UI" pitchFamily="34" charset="0"/>
              <a:ea typeface="Segoe UI" pitchFamily="34" charset="0"/>
              <a:cs typeface="Segoe UI" pitchFamily="34" charset="0"/>
            </a:endParaRPr>
          </a:p>
        </p:txBody>
      </p:sp>
      <p:sp>
        <p:nvSpPr>
          <p:cNvPr id="65" name="Textbox: Line 1"/>
          <p:cNvSpPr txBox="1"/>
          <p:nvPr/>
        </p:nvSpPr>
        <p:spPr>
          <a:xfrm>
            <a:off x="585162" y="2688380"/>
            <a:ext cx="8558838" cy="276999"/>
          </a:xfrm>
          <a:prstGeom prst="rect">
            <a:avLst/>
          </a:prstGeom>
          <a:noFill/>
        </p:spPr>
        <p:txBody>
          <a:bodyPr wrap="square" rtlCol="0">
            <a:spAutoFit/>
          </a:bodyPr>
          <a:lstStyle/>
          <a:p>
            <a:pPr lvl="0">
              <a:spcAft>
                <a:spcPts val="1800"/>
              </a:spcAft>
            </a:pPr>
            <a:r>
              <a:rPr lang="en-AU" sz="1200" dirty="0">
                <a:latin typeface="Segoe UI" pitchFamily="34" charset="0"/>
                <a:ea typeface="Segoe UI" pitchFamily="34" charset="0"/>
                <a:cs typeface="Segoe UI" pitchFamily="34" charset="0"/>
              </a:rPr>
              <a:t>What difference does the Ascension event make to your relationship with Jesus?</a:t>
            </a:r>
            <a:endParaRPr lang="en-GB" sz="1200" dirty="0">
              <a:latin typeface="Segoe UI" pitchFamily="34" charset="0"/>
              <a:ea typeface="Segoe UI" pitchFamily="34" charset="0"/>
              <a:cs typeface="Segoe UI" pitchFamily="34" charset="0"/>
            </a:endParaRPr>
          </a:p>
        </p:txBody>
      </p:sp>
      <p:sp>
        <p:nvSpPr>
          <p:cNvPr id="66" name="Shape: Number 3"/>
          <p:cNvSpPr txBox="1"/>
          <p:nvPr/>
        </p:nvSpPr>
        <p:spPr>
          <a:xfrm>
            <a:off x="65300" y="4239356"/>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7)</a:t>
            </a:r>
          </a:p>
        </p:txBody>
      </p:sp>
      <p:sp>
        <p:nvSpPr>
          <p:cNvPr id="67" name="Shape: Number 2"/>
          <p:cNvSpPr txBox="1"/>
          <p:nvPr/>
        </p:nvSpPr>
        <p:spPr>
          <a:xfrm>
            <a:off x="65300" y="3718173"/>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6)</a:t>
            </a:r>
          </a:p>
        </p:txBody>
      </p:sp>
      <p:sp>
        <p:nvSpPr>
          <p:cNvPr id="68" name="Shape: Number 1"/>
          <p:cNvSpPr txBox="1"/>
          <p:nvPr/>
        </p:nvSpPr>
        <p:spPr>
          <a:xfrm>
            <a:off x="65300" y="3216225"/>
            <a:ext cx="559217" cy="276999"/>
          </a:xfrm>
          <a:prstGeom prst="rect">
            <a:avLst/>
          </a:prstGeom>
          <a:noFill/>
        </p:spPr>
        <p:txBody>
          <a:bodyPr wrap="square" rtlCol="0">
            <a:spAutoFit/>
          </a:bodyPr>
          <a:lstStyle/>
          <a:p>
            <a:r>
              <a:rPr lang="en-GB" sz="1200" dirty="0">
                <a:latin typeface="Segoe UI" pitchFamily="34" charset="0"/>
                <a:ea typeface="Segoe UI" pitchFamily="34" charset="0"/>
                <a:cs typeface="Segoe UI" pitchFamily="34" charset="0"/>
              </a:rPr>
              <a:t>5)</a:t>
            </a:r>
          </a:p>
        </p:txBody>
      </p:sp>
      <p:pic>
        <p:nvPicPr>
          <p:cNvPr id="69" name="Image" descr="Image result for images of Jesus Ascension"/>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57638" y="143308"/>
            <a:ext cx="1442754" cy="1081025"/>
          </a:xfrm>
          <a:prstGeom prst="rect">
            <a:avLst/>
          </a:prstGeom>
          <a:noFill/>
          <a:ln>
            <a:noFill/>
          </a:ln>
        </p:spPr>
      </p:pic>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Border 2"/>
          <p:cNvSpPr/>
          <p:nvPr/>
        </p:nvSpPr>
        <p:spPr>
          <a:xfrm>
            <a:off x="909158" y="2782354"/>
            <a:ext cx="8090842" cy="127019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3"/>
            <a:ext cx="8090840" cy="80361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0" name="Textbox: Line 2"/>
          <p:cNvSpPr txBox="1"/>
          <p:nvPr/>
        </p:nvSpPr>
        <p:spPr>
          <a:xfrm>
            <a:off x="909161" y="2709279"/>
            <a:ext cx="8090839" cy="1384995"/>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identify that the Ascension shows Jesus is Lord</a:t>
            </a:r>
            <a:br>
              <a:rPr lang="en-NZ" sz="2800" i="1" dirty="0">
                <a:latin typeface="+mj-lt"/>
                <a:ea typeface="Segoe UI" pitchFamily="34" charset="0"/>
                <a:cs typeface="Segoe UI" pitchFamily="34" charset="0"/>
              </a:rPr>
            </a:br>
            <a:r>
              <a:rPr lang="en-NZ" sz="2800" i="1" dirty="0">
                <a:latin typeface="+mj-lt"/>
                <a:ea typeface="Segoe UI" pitchFamily="34" charset="0"/>
                <a:cs typeface="Segoe UI" pitchFamily="34" charset="0"/>
              </a:rPr>
              <a:t>and God of all the universe and is with people for</a:t>
            </a:r>
            <a:br>
              <a:rPr lang="en-NZ" sz="2800" i="1" dirty="0">
                <a:latin typeface="+mj-lt"/>
                <a:ea typeface="Segoe UI" pitchFamily="34" charset="0"/>
                <a:cs typeface="Segoe UI" pitchFamily="34" charset="0"/>
              </a:rPr>
            </a:br>
            <a:r>
              <a:rPr lang="en-NZ" sz="2800" i="1" dirty="0">
                <a:latin typeface="+mj-lt"/>
                <a:ea typeface="Segoe UI" pitchFamily="34" charset="0"/>
                <a:cs typeface="Segoe UI" pitchFamily="34" charset="0"/>
              </a:rPr>
              <a:t>all time</a:t>
            </a:r>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recognise that the Feast of the Ascension celebrates Jesus’ return to Heaven in glory</a:t>
            </a:r>
          </a:p>
        </p:txBody>
      </p:sp>
      <p:sp>
        <p:nvSpPr>
          <p:cNvPr id="28" name="Shape: Number 2"/>
          <p:cNvSpPr txBox="1"/>
          <p:nvPr/>
        </p:nvSpPr>
        <p:spPr>
          <a:xfrm>
            <a:off x="389299" y="2710930"/>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2)</a:t>
            </a: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each caption space to reveal text</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a:t>The children will:</a:t>
            </a:r>
          </a:p>
        </p:txBody>
      </p:sp>
      <p:pic>
        <p:nvPicPr>
          <p:cNvPr id="15" name="Image" descr="Image result for images of Jesus Ascensi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6041" y="555544"/>
            <a:ext cx="1436706" cy="1076494"/>
          </a:xfrm>
          <a:prstGeom prst="rect">
            <a:avLst/>
          </a:prstGeom>
          <a:noFill/>
          <a:ln>
            <a:noFill/>
          </a:ln>
        </p:spPr>
      </p:pic>
    </p:spTree>
    <p:extLst>
      <p:ext uri="{BB962C8B-B14F-4D97-AF65-F5344CB8AC3E}">
        <p14:creationId xmlns:p14="http://schemas.microsoft.com/office/powerpoint/2010/main" val="98252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21"/>
                                        </p:tgtEl>
                                        <p:attrNameLst>
                                          <p:attrName>style.color</p:attrName>
                                        </p:attrNameLst>
                                      </p:cBhvr>
                                      <p:to>
                                        <a:schemeClr val="tx1"/>
                                      </p:to>
                                    </p:animClr>
                                  </p:childTnLst>
                                </p:cTn>
                              </p:par>
                              <p:par>
                                <p:cTn id="15" presetID="3" presetClass="emph" presetSubtype="2" fill="hold" grpId="1" nodeType="withEffect">
                                  <p:stCondLst>
                                    <p:cond delay="0"/>
                                  </p:stCondLst>
                                  <p:childTnLst>
                                    <p:animClr clrSpc="rgb" dir="cw">
                                      <p:cBhvr override="childStyle">
                                        <p:cTn id="16" dur="100" fill="hold"/>
                                        <p:tgtEl>
                                          <p:spTgt spid="20"/>
                                        </p:tgtEl>
                                        <p:attrNameLst>
                                          <p:attrName>style.color</p:attrName>
                                        </p:attrNameLst>
                                      </p:cBhvr>
                                      <p:to>
                                        <a:schemeClr val="tx1"/>
                                      </p:to>
                                    </p:animClr>
                                  </p:childTnLst>
                                </p:cTn>
                              </p:par>
                              <p:par>
                                <p:cTn id="17" presetID="1" presetClass="exit" presetSubtype="0" fill="hold" grpId="3"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3" presetClass="emph" presetSubtype="2" fill="hold" grpId="2" nodeType="withEffect">
                                  <p:stCondLst>
                                    <p:cond delay="0"/>
                                  </p:stCondLst>
                                  <p:childTnLst>
                                    <p:animClr clrSpc="rgb" dir="cw">
                                      <p:cBhvr override="childStyle">
                                        <p:cTn id="23" dur="100" fill="hold"/>
                                        <p:tgtEl>
                                          <p:spTgt spid="21"/>
                                        </p:tgtEl>
                                        <p:attrNameLst>
                                          <p:attrName>style.color</p:attrName>
                                        </p:attrNameLst>
                                      </p:cBhvr>
                                      <p:to>
                                        <a:schemeClr val="tx1"/>
                                      </p:to>
                                    </p:animClr>
                                  </p:childTnLst>
                                </p:cTn>
                              </p:par>
                              <p:par>
                                <p:cTn id="24" presetID="3" presetClass="emph" presetSubtype="2" fill="hold" grpId="2" nodeType="withEffect">
                                  <p:stCondLst>
                                    <p:cond delay="0"/>
                                  </p:stCondLst>
                                  <p:childTnLst>
                                    <p:animClr clrSpc="rgb" dir="cw">
                                      <p:cBhvr override="childStyle">
                                        <p:cTn id="25" dur="100" fill="hold"/>
                                        <p:tgtEl>
                                          <p:spTgt spid="20"/>
                                        </p:tgtEl>
                                        <p:attrNameLst>
                                          <p:attrName>style.color</p:attrName>
                                        </p:attrNameLst>
                                      </p:cBhvr>
                                      <p:to>
                                        <a:schemeClr val="tx1"/>
                                      </p:to>
                                    </p:animClr>
                                  </p:childTnLst>
                                </p:cTn>
                              </p:par>
                              <p:par>
                                <p:cTn id="26" presetID="1" presetClass="exit" presetSubtype="0" fill="hold" grpId="4"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0" grpId="0"/>
      <p:bldP spid="20" grpId="1"/>
      <p:bldP spid="20" grpId="2"/>
      <p:bldP spid="20" grpId="3"/>
      <p:bldP spid="20" grpId="4"/>
      <p:bldP spid="21" grpId="0"/>
      <p:bldP spid="21" grpId="1"/>
      <p:bldP spid="21"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tile"/>
          <p:cNvSpPr txBox="1"/>
          <p:nvPr/>
        </p:nvSpPr>
        <p:spPr>
          <a:xfrm>
            <a:off x="0" y="-17728"/>
            <a:ext cx="9144000" cy="1200329"/>
          </a:xfrm>
          <a:prstGeom prst="rect">
            <a:avLst/>
          </a:prstGeom>
          <a:noFill/>
        </p:spPr>
        <p:txBody>
          <a:bodyPr wrap="square" rtlCol="0">
            <a:spAutoFit/>
          </a:bodyPr>
          <a:lstStyle/>
          <a:p>
            <a:pPr algn="ctr"/>
            <a:r>
              <a:rPr lang="en-AU" sz="3600" b="1" dirty="0"/>
              <a:t>What colours are used</a:t>
            </a:r>
            <a:br>
              <a:rPr lang="en-AU" sz="3600" b="1" dirty="0"/>
            </a:br>
            <a:r>
              <a:rPr lang="en-AU" sz="3600" b="1" dirty="0"/>
              <a:t> on celebration feast days in the Church? </a:t>
            </a:r>
            <a:endParaRPr lang="en-GB" sz="3600" b="1" dirty="0"/>
          </a:p>
        </p:txBody>
      </p:sp>
      <p:sp>
        <p:nvSpPr>
          <p:cNvPr id="3" name="Shape: Pop-up window"/>
          <p:cNvSpPr/>
          <p:nvPr/>
        </p:nvSpPr>
        <p:spPr>
          <a:xfrm>
            <a:off x="4930815" y="1200172"/>
            <a:ext cx="4069185" cy="3290806"/>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AU" dirty="0">
                <a:solidFill>
                  <a:schemeClr val="tx1"/>
                </a:solidFill>
              </a:rPr>
              <a:t>What 2 colours can be used as celebration colours for feasts</a:t>
            </a:r>
            <a:br>
              <a:rPr lang="en-AU" dirty="0">
                <a:solidFill>
                  <a:schemeClr val="tx1"/>
                </a:solidFill>
              </a:rPr>
            </a:br>
            <a:r>
              <a:rPr lang="en-AU" dirty="0">
                <a:solidFill>
                  <a:schemeClr val="tx1"/>
                </a:solidFill>
              </a:rPr>
              <a:t>and seasons?</a:t>
            </a:r>
          </a:p>
          <a:p>
            <a:pPr marL="285750" indent="-285750">
              <a:buFont typeface="Arial" panose="020B0604020202020204" pitchFamily="34" charset="0"/>
              <a:buChar char="•"/>
            </a:pPr>
            <a:r>
              <a:rPr lang="en-AU" dirty="0">
                <a:solidFill>
                  <a:schemeClr val="tx1"/>
                </a:solidFill>
              </a:rPr>
              <a:t>Name the 2 celebration seasons</a:t>
            </a:r>
            <a:br>
              <a:rPr lang="en-AU" dirty="0">
                <a:solidFill>
                  <a:schemeClr val="tx1"/>
                </a:solidFill>
              </a:rPr>
            </a:br>
            <a:r>
              <a:rPr lang="en-AU" dirty="0">
                <a:solidFill>
                  <a:schemeClr val="tx1"/>
                </a:solidFill>
              </a:rPr>
              <a:t>in the Church’s Year.</a:t>
            </a:r>
          </a:p>
          <a:p>
            <a:pPr marL="285750" indent="-285750">
              <a:buFont typeface="Arial" panose="020B0604020202020204" pitchFamily="34" charset="0"/>
              <a:buChar char="•"/>
            </a:pPr>
            <a:r>
              <a:rPr lang="en-AU" dirty="0">
                <a:solidFill>
                  <a:schemeClr val="tx1"/>
                </a:solidFill>
              </a:rPr>
              <a:t>Name the feast that celebrates Jesus returning to his Father in heaven.</a:t>
            </a:r>
          </a:p>
          <a:p>
            <a:pPr marL="285750" indent="-285750">
              <a:buFont typeface="Arial" panose="020B0604020202020204" pitchFamily="34" charset="0"/>
              <a:buChar char="•"/>
            </a:pPr>
            <a:r>
              <a:rPr lang="en-AU" dirty="0">
                <a:solidFill>
                  <a:schemeClr val="tx1"/>
                </a:solidFill>
              </a:rPr>
              <a:t>Explain where the feast fits on the Liturgical Calendar.</a:t>
            </a:r>
          </a:p>
          <a:p>
            <a:pPr marL="285750" indent="-285750">
              <a:buFont typeface="Arial" panose="020B0604020202020204" pitchFamily="34" charset="0"/>
              <a:buChar char="•"/>
            </a:pPr>
            <a:r>
              <a:rPr lang="en-AU" dirty="0">
                <a:solidFill>
                  <a:schemeClr val="tx1"/>
                </a:solidFill>
              </a:rPr>
              <a:t>Why is the Ascension such a joyful feast?</a:t>
            </a:r>
          </a:p>
        </p:txBody>
      </p:sp>
      <p:sp>
        <p:nvSpPr>
          <p:cNvPr id="12" name="Shape: Close button"/>
          <p:cNvSpPr/>
          <p:nvPr/>
        </p:nvSpPr>
        <p:spPr>
          <a:xfrm>
            <a:off x="8707636" y="1286672"/>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3508259" y="4912668"/>
            <a:ext cx="212750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information</a:t>
            </a:r>
          </a:p>
        </p:txBody>
      </p:sp>
      <p:pic>
        <p:nvPicPr>
          <p:cNvPr id="14" name="Image" descr="Image result for catholic vestments"/>
          <p:cNvPicPr/>
          <p:nvPr/>
        </p:nvPicPr>
        <p:blipFill rotWithShape="1">
          <a:blip r:embed="rId3">
            <a:extLst>
              <a:ext uri="{28A0092B-C50C-407E-A947-70E740481C1C}">
                <a14:useLocalDpi xmlns:a14="http://schemas.microsoft.com/office/drawing/2010/main" val="0"/>
              </a:ext>
            </a:extLst>
          </a:blip>
          <a:srcRect b="23918"/>
          <a:stretch/>
        </p:blipFill>
        <p:spPr bwMode="auto">
          <a:xfrm>
            <a:off x="181763" y="1200171"/>
            <a:ext cx="4598581" cy="26239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970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descr="Image result for jesus ascends to his father in heaven">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706256" y="1112095"/>
            <a:ext cx="5731510" cy="3221990"/>
          </a:xfrm>
          <a:prstGeom prst="rect">
            <a:avLst/>
          </a:prstGeom>
          <a:noFill/>
          <a:ln>
            <a:noFill/>
          </a:ln>
        </p:spPr>
      </p:pic>
      <p:pic>
        <p:nvPicPr>
          <p:cNvPr id="23"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924435">
            <a:off x="6725356" y="875512"/>
            <a:ext cx="2190729" cy="173603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379139">
            <a:off x="6909881" y="1221804"/>
            <a:ext cx="1660844" cy="830997"/>
          </a:xfrm>
          <a:prstGeom prst="rect">
            <a:avLst/>
          </a:prstGeom>
          <a:noFill/>
        </p:spPr>
        <p:txBody>
          <a:bodyPr wrap="square" rtlCol="0">
            <a:spAutoFit/>
          </a:bodyPr>
          <a:lstStyle/>
          <a:p>
            <a:r>
              <a:rPr lang="en-AU" sz="1600" dirty="0">
                <a:latin typeface="Segoe UI" pitchFamily="34" charset="0"/>
                <a:ea typeface="Segoe UI" pitchFamily="34" charset="0"/>
                <a:cs typeface="Segoe UI" pitchFamily="34" charset="0"/>
              </a:rPr>
              <a:t>What does Jesus’ Ascension mean for us?</a:t>
            </a:r>
            <a:endParaRPr lang="en-GB" sz="1600" dirty="0">
              <a:latin typeface="Segoe UI" pitchFamily="34" charset="0"/>
              <a:ea typeface="Segoe UI" pitchFamily="34" charset="0"/>
              <a:cs typeface="Segoe UI"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709884">
            <a:off x="6379684" y="2950469"/>
            <a:ext cx="2605532" cy="18188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58810">
            <a:off x="6580542" y="3298858"/>
            <a:ext cx="2033768" cy="830997"/>
          </a:xfrm>
          <a:prstGeom prst="rect">
            <a:avLst/>
          </a:prstGeom>
          <a:noFill/>
        </p:spPr>
        <p:txBody>
          <a:bodyPr wrap="square" rtlCol="0">
            <a:spAutoFit/>
          </a:bodyPr>
          <a:lstStyle/>
          <a:p>
            <a:r>
              <a:rPr lang="en-AU" sz="1600" dirty="0">
                <a:latin typeface="Segoe UI" pitchFamily="34" charset="0"/>
                <a:ea typeface="Segoe UI" pitchFamily="34" charset="0"/>
                <a:cs typeface="Segoe UI" pitchFamily="34" charset="0"/>
              </a:rPr>
              <a:t>Why did Jesus</a:t>
            </a:r>
            <a:br>
              <a:rPr lang="en-AU" sz="1600" dirty="0">
                <a:latin typeface="Segoe UI" pitchFamily="34" charset="0"/>
                <a:ea typeface="Segoe UI" pitchFamily="34" charset="0"/>
                <a:cs typeface="Segoe UI" pitchFamily="34" charset="0"/>
              </a:rPr>
            </a:br>
            <a:r>
              <a:rPr lang="en-AU" sz="1600" dirty="0">
                <a:latin typeface="Segoe UI" pitchFamily="34" charset="0"/>
                <a:ea typeface="Segoe UI" pitchFamily="34" charset="0"/>
                <a:cs typeface="Segoe UI" pitchFamily="34" charset="0"/>
              </a:rPr>
              <a:t>have to ascend to heaven?</a:t>
            </a:r>
            <a:endParaRPr lang="en-GB" sz="1600" dirty="0">
              <a:latin typeface="Segoe UI" pitchFamily="34" charset="0"/>
              <a:ea typeface="Segoe UI" pitchFamily="34" charset="0"/>
              <a:cs typeface="Segoe UI"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59298" y="2928571"/>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441809" y="3362227"/>
            <a:ext cx="1938039" cy="1323439"/>
          </a:xfrm>
          <a:prstGeom prst="rect">
            <a:avLst/>
          </a:prstGeom>
          <a:noFill/>
        </p:spPr>
        <p:txBody>
          <a:bodyPr wrap="square" rtlCol="0">
            <a:spAutoFit/>
          </a:bodyPr>
          <a:lstStyle/>
          <a:p>
            <a:r>
              <a:rPr lang="en-AU" sz="1600" dirty="0">
                <a:latin typeface="Segoe UI" pitchFamily="34" charset="0"/>
                <a:ea typeface="Segoe UI" pitchFamily="34" charset="0"/>
                <a:cs typeface="Segoe UI" pitchFamily="34" charset="0"/>
              </a:rPr>
              <a:t>Why does the feast of the Ascension celebrate Jesus leaving his home and friends?</a:t>
            </a:r>
            <a:endParaRPr lang="en-GB" sz="1600" dirty="0">
              <a:latin typeface="Segoe UI" pitchFamily="34" charset="0"/>
              <a:ea typeface="Segoe UI" pitchFamily="34" charset="0"/>
              <a:cs typeface="Segoe UI"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2289" y="856527"/>
            <a:ext cx="2479259" cy="19683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74667" y="1173688"/>
            <a:ext cx="2177192" cy="1323439"/>
          </a:xfrm>
          <a:prstGeom prst="rect">
            <a:avLst/>
          </a:prstGeom>
          <a:noFill/>
        </p:spPr>
        <p:txBody>
          <a:bodyPr wrap="square" rtlCol="0">
            <a:spAutoFit/>
          </a:bodyPr>
          <a:lstStyle/>
          <a:p>
            <a:r>
              <a:rPr lang="en-AU" sz="1600" dirty="0">
                <a:latin typeface="Segoe UI" pitchFamily="34" charset="0"/>
                <a:ea typeface="Segoe UI" pitchFamily="34" charset="0"/>
                <a:cs typeface="Segoe UI" pitchFamily="34" charset="0"/>
              </a:rPr>
              <a:t>What prayer do we say at Mass that mentions Jesus ascended into heaven?</a:t>
            </a:r>
            <a:endParaRPr lang="en-GB" sz="1600" dirty="0">
              <a:latin typeface="Segoe UI" pitchFamily="34" charset="0"/>
              <a:ea typeface="Segoe UI" pitchFamily="34" charset="0"/>
              <a:cs typeface="Segoe UI"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sp>
        <p:nvSpPr>
          <p:cNvPr id="25" name="Title"/>
          <p:cNvSpPr txBox="1"/>
          <p:nvPr/>
        </p:nvSpPr>
        <p:spPr>
          <a:xfrm>
            <a:off x="3557" y="3375"/>
            <a:ext cx="9144000" cy="1200329"/>
          </a:xfrm>
          <a:prstGeom prst="rect">
            <a:avLst/>
          </a:prstGeom>
          <a:noFill/>
        </p:spPr>
        <p:txBody>
          <a:bodyPr wrap="square" rtlCol="0">
            <a:spAutoFit/>
          </a:bodyPr>
          <a:lstStyle/>
          <a:p>
            <a:pPr algn="ctr"/>
            <a:r>
              <a:rPr lang="en-AU" sz="3600" b="1" dirty="0"/>
              <a:t>Share what you recall about the</a:t>
            </a:r>
            <a:br>
              <a:rPr lang="en-AU" sz="3600" b="1" dirty="0"/>
            </a:br>
            <a:r>
              <a:rPr lang="en-AU" sz="3600" b="1" dirty="0"/>
              <a:t>feast of the Ascension</a:t>
            </a:r>
            <a:endParaRPr lang="en-GB" sz="3600" b="1" dirty="0"/>
          </a:p>
        </p:txBody>
      </p:sp>
      <p:sp>
        <p:nvSpPr>
          <p:cNvPr id="2" name="Rectangle 1"/>
          <p:cNvSpPr/>
          <p:nvPr/>
        </p:nvSpPr>
        <p:spPr>
          <a:xfrm>
            <a:off x="3666560" y="4501786"/>
            <a:ext cx="1810880" cy="410882"/>
          </a:xfrm>
          <a:prstGeom prst="rect">
            <a:avLst/>
          </a:prstGeom>
        </p:spPr>
        <p:txBody>
          <a:bodyPr wrap="non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Read Acts 1:1-11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51366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AU" sz="3600" b="1" dirty="0"/>
              <a:t>Jesus gave a parting message to his followers</a:t>
            </a:r>
            <a:endParaRPr lang="en-GB" sz="3600" b="1" dirty="0"/>
          </a:p>
        </p:txBody>
      </p:sp>
      <p:sp>
        <p:nvSpPr>
          <p:cNvPr id="2" name="Textbox"/>
          <p:cNvSpPr txBox="1"/>
          <p:nvPr/>
        </p:nvSpPr>
        <p:spPr>
          <a:xfrm>
            <a:off x="5255455" y="840801"/>
            <a:ext cx="3837145" cy="3077766"/>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AU" sz="2000" b="1" dirty="0"/>
              <a:t>Read Matthew 28:16-20 - this is the gospel that is read on Ascension day.</a:t>
            </a:r>
            <a:br>
              <a:rPr lang="en-AU" sz="2000" b="1" dirty="0"/>
            </a:br>
            <a:endParaRPr lang="en-AU" sz="2000" b="1" dirty="0"/>
          </a:p>
          <a:p>
            <a:pPr marL="342900" indent="-342900">
              <a:buFont typeface="Arial" panose="020B0604020202020204" pitchFamily="34" charset="0"/>
              <a:buChar char="•"/>
            </a:pPr>
            <a:r>
              <a:rPr lang="en-AU" sz="2000" b="1" dirty="0"/>
              <a:t>Listen for Jesus’ parting message to his followers.    </a:t>
            </a:r>
            <a:br>
              <a:rPr lang="en-AU" sz="2000" b="1" dirty="0"/>
            </a:br>
            <a:endParaRPr lang="en-AU" sz="2000" b="1" dirty="0"/>
          </a:p>
          <a:p>
            <a:pPr marL="342900" indent="-342900">
              <a:buFont typeface="Arial" panose="020B0604020202020204" pitchFamily="34" charset="0"/>
              <a:buChar char="•"/>
            </a:pPr>
            <a:r>
              <a:rPr lang="en-AU" sz="2000" b="1" dirty="0"/>
              <a:t>Reflect on it as you hear his words, whisper it to yourself and hold it in your heart.</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Image" descr="Image result for images of Jesus Ascension"/>
          <p:cNvPicPr/>
          <p:nvPr/>
        </p:nvPicPr>
        <p:blipFill>
          <a:blip r:embed="rId3">
            <a:extLst>
              <a:ext uri="{28A0092B-C50C-407E-A947-70E740481C1C}">
                <a14:useLocalDpi xmlns:a14="http://schemas.microsoft.com/office/drawing/2010/main" val="0"/>
              </a:ext>
            </a:extLst>
          </a:blip>
          <a:srcRect/>
          <a:stretch>
            <a:fillRect/>
          </a:stretch>
        </p:blipFill>
        <p:spPr bwMode="auto">
          <a:xfrm>
            <a:off x="143663" y="840801"/>
            <a:ext cx="4996042" cy="3158920"/>
          </a:xfrm>
          <a:prstGeom prst="rect">
            <a:avLst/>
          </a:prstGeom>
          <a:noFill/>
          <a:ln>
            <a:noFill/>
          </a:ln>
        </p:spPr>
      </p:pic>
      <p:sp>
        <p:nvSpPr>
          <p:cNvPr id="10" name="Action Button: Video">
            <a:hlinkClick r:id="rId4"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515462" y="4897279"/>
            <a:ext cx="2113079" cy="246221"/>
          </a:xfrm>
          <a:prstGeom prst="rect">
            <a:avLst/>
          </a:prstGeom>
          <a:noFill/>
        </p:spPr>
        <p:txBody>
          <a:bodyPr wrap="none" rtlCol="0">
            <a:spAutoFit/>
          </a:bodyPr>
          <a:lstStyle/>
          <a:p>
            <a:pPr algn="ctr"/>
            <a:r>
              <a:rPr lang="en-GB" sz="1000" dirty="0"/>
              <a:t>Click the video button to play a video</a:t>
            </a:r>
          </a:p>
        </p:txBody>
      </p:sp>
    </p:spTree>
    <p:extLst>
      <p:ext uri="{BB962C8B-B14F-4D97-AF65-F5344CB8AC3E}">
        <p14:creationId xmlns:p14="http://schemas.microsoft.com/office/powerpoint/2010/main" val="2213767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scension - Y5-R01-S06 - Praise God with trumpe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5949" y="8893"/>
            <a:ext cx="609600" cy="609600"/>
          </a:xfrm>
          <a:prstGeom prst="rect">
            <a:avLst/>
          </a:prstGeom>
        </p:spPr>
      </p:pic>
      <p:sp>
        <p:nvSpPr>
          <p:cNvPr id="15" name="Shape: Card 7 (bottom)"/>
          <p:cNvSpPr/>
          <p:nvPr/>
        </p:nvSpPr>
        <p:spPr>
          <a:xfrm>
            <a:off x="3843229" y="1155593"/>
            <a:ext cx="2620781" cy="3116411"/>
          </a:xfrm>
          <a:prstGeom prst="roundRect">
            <a:avLst/>
          </a:prstGeom>
          <a:solidFill>
            <a:schemeClr val="bg1"/>
          </a:solidFill>
          <a:ln w="8255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tx1"/>
                </a:solidFill>
              </a:rPr>
              <a:t>Imagine what this scene will look like and create an art work to share in an Ascension Art Exhibition – make a power point of the artworks to share with your school and parish on Ascension Day.</a:t>
            </a:r>
            <a:endParaRPr lang="en-NZ" dirty="0">
              <a:solidFill>
                <a:schemeClr val="tx1"/>
              </a:solidFill>
            </a:endParaRPr>
          </a:p>
        </p:txBody>
      </p:sp>
      <p:sp>
        <p:nvSpPr>
          <p:cNvPr id="14" name="Shape: Card 6"/>
          <p:cNvSpPr/>
          <p:nvPr/>
        </p:nvSpPr>
        <p:spPr>
          <a:xfrm>
            <a:off x="3927889" y="1241651"/>
            <a:ext cx="2620781" cy="3116411"/>
          </a:xfrm>
          <a:prstGeom prst="roundRect">
            <a:avLst/>
          </a:prstGeom>
          <a:solidFill>
            <a:schemeClr val="bg1"/>
          </a:solidFill>
          <a:ln w="8255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dirty="0">
                <a:solidFill>
                  <a:schemeClr val="tx1"/>
                </a:solidFill>
              </a:rPr>
              <a:t>Christians celebrate the joy and hope of this promise together at Eucharist on the Feast of the Ascension.</a:t>
            </a:r>
            <a:endParaRPr lang="en-NZ" sz="2000" dirty="0">
              <a:solidFill>
                <a:schemeClr val="tx1"/>
              </a:solidFill>
            </a:endParaRPr>
          </a:p>
        </p:txBody>
      </p:sp>
      <p:sp>
        <p:nvSpPr>
          <p:cNvPr id="27" name="Shape: Card 5"/>
          <p:cNvSpPr/>
          <p:nvPr/>
        </p:nvSpPr>
        <p:spPr>
          <a:xfrm>
            <a:off x="4026086" y="1327709"/>
            <a:ext cx="2620781" cy="3116411"/>
          </a:xfrm>
          <a:prstGeom prst="roundRect">
            <a:avLst/>
          </a:prstGeom>
          <a:solidFill>
            <a:schemeClr val="bg1"/>
          </a:solidFill>
          <a:ln w="8255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dirty="0">
                <a:solidFill>
                  <a:schemeClr val="tx1"/>
                </a:solidFill>
              </a:rPr>
              <a:t>All believers in Jesus may enter into the glory of heaven and live in God’s loving presence at the end of their lives on earth. </a:t>
            </a:r>
            <a:endParaRPr lang="en-NZ" sz="2000" dirty="0">
              <a:solidFill>
                <a:schemeClr val="tx1"/>
              </a:solidFill>
            </a:endParaRPr>
          </a:p>
        </p:txBody>
      </p:sp>
      <p:sp>
        <p:nvSpPr>
          <p:cNvPr id="23" name="Shape: Card 4"/>
          <p:cNvSpPr/>
          <p:nvPr/>
        </p:nvSpPr>
        <p:spPr>
          <a:xfrm>
            <a:off x="4106786" y="1433807"/>
            <a:ext cx="2620781" cy="3116411"/>
          </a:xfrm>
          <a:prstGeom prst="roundRect">
            <a:avLst/>
          </a:prstGeom>
          <a:solidFill>
            <a:schemeClr val="bg1"/>
          </a:solidFill>
          <a:ln w="8255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dirty="0">
                <a:solidFill>
                  <a:schemeClr val="tx1"/>
                </a:solidFill>
              </a:rPr>
              <a:t>All people who believe in Jesus can share in what has happened to Jesus. </a:t>
            </a:r>
            <a:endParaRPr lang="en-NZ" sz="2000" dirty="0">
              <a:solidFill>
                <a:schemeClr val="tx1"/>
              </a:solidFill>
            </a:endParaRPr>
          </a:p>
        </p:txBody>
      </p:sp>
      <p:sp>
        <p:nvSpPr>
          <p:cNvPr id="22" name="Shape: Card 3"/>
          <p:cNvSpPr/>
          <p:nvPr/>
        </p:nvSpPr>
        <p:spPr>
          <a:xfrm>
            <a:off x="4189735" y="1531438"/>
            <a:ext cx="2620781" cy="3116411"/>
          </a:xfrm>
          <a:prstGeom prst="roundRect">
            <a:avLst/>
          </a:prstGeom>
          <a:solidFill>
            <a:schemeClr val="bg1"/>
          </a:solidFill>
          <a:ln w="8255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dirty="0">
                <a:solidFill>
                  <a:schemeClr val="tx1"/>
                </a:solidFill>
              </a:rPr>
              <a:t>When Jesus lived on earth he was in one country – Israel. Now he is Lord of all heaven and earth he is present everywhere. </a:t>
            </a:r>
            <a:endParaRPr lang="en-NZ" sz="2000" dirty="0">
              <a:solidFill>
                <a:schemeClr val="tx1"/>
              </a:solidFill>
            </a:endParaRPr>
          </a:p>
        </p:txBody>
      </p:sp>
      <p:sp>
        <p:nvSpPr>
          <p:cNvPr id="21" name="Shape: Card 2"/>
          <p:cNvSpPr/>
          <p:nvPr/>
        </p:nvSpPr>
        <p:spPr>
          <a:xfrm>
            <a:off x="4258857" y="1629073"/>
            <a:ext cx="2620781" cy="3116411"/>
          </a:xfrm>
          <a:prstGeom prst="roundRect">
            <a:avLst/>
          </a:prstGeom>
          <a:solidFill>
            <a:schemeClr val="bg1"/>
          </a:solidFill>
          <a:ln w="8255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dirty="0">
                <a:solidFill>
                  <a:schemeClr val="tx1"/>
                </a:solidFill>
              </a:rPr>
              <a:t>Jesus is Lord and God - the ruler of the whole universe. </a:t>
            </a:r>
            <a:endParaRPr lang="en-NZ" sz="2000" dirty="0">
              <a:solidFill>
                <a:schemeClr val="tx1"/>
              </a:solidFill>
            </a:endParaRPr>
          </a:p>
        </p:txBody>
      </p:sp>
      <p:sp>
        <p:nvSpPr>
          <p:cNvPr id="16" name="Shape: Card 1 (top)"/>
          <p:cNvSpPr/>
          <p:nvPr/>
        </p:nvSpPr>
        <p:spPr>
          <a:xfrm>
            <a:off x="4371171" y="1699621"/>
            <a:ext cx="2620781" cy="3116411"/>
          </a:xfrm>
          <a:prstGeom prst="roundRect">
            <a:avLst/>
          </a:prstGeom>
          <a:solidFill>
            <a:schemeClr val="bg1"/>
          </a:solidFill>
          <a:ln w="82550" cmpd="thickThi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dirty="0">
                <a:solidFill>
                  <a:schemeClr val="tx1"/>
                </a:solidFill>
              </a:rPr>
              <a:t>Because Jesus is God’s Son, he has inherited all power and authority Mana in heaven and on earth from God. </a:t>
            </a:r>
            <a:endParaRPr lang="en-GB" sz="2000" b="1" dirty="0">
              <a:solidFill>
                <a:schemeClr val="tx1"/>
              </a:solidFill>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1622579" y="4912668"/>
            <a:ext cx="3352282" cy="230832"/>
          </a:xfrm>
          <a:prstGeom prst="rect">
            <a:avLst/>
          </a:prstGeom>
          <a:noFill/>
        </p:spPr>
        <p:txBody>
          <a:bodyPr wrap="square" rtlCol="0">
            <a:spAutoFit/>
          </a:bodyPr>
          <a:lstStyle/>
          <a:p>
            <a:pPr algn="ctr"/>
            <a:r>
              <a:rPr lang="en-GB" sz="900" dirty="0">
                <a:latin typeface="Arial" pitchFamily="34" charset="0"/>
                <a:ea typeface="Segoe UI" pitchFamily="34" charset="0"/>
                <a:cs typeface="Arial" pitchFamily="34" charset="0"/>
              </a:rPr>
              <a:t>Click top card to discard it</a:t>
            </a:r>
            <a:r>
              <a:rPr lang="en-GB" sz="900" dirty="0" smtClean="0">
                <a:latin typeface="Arial" pitchFamily="34" charset="0"/>
                <a:ea typeface="Segoe UI" pitchFamily="34" charset="0"/>
                <a:cs typeface="Arial" pitchFamily="34" charset="0"/>
              </a:rPr>
              <a:t>.</a:t>
            </a:r>
            <a:endParaRPr lang="en-GB" sz="900" dirty="0">
              <a:latin typeface="Arial" pitchFamily="34" charset="0"/>
              <a:ea typeface="Segoe UI" pitchFamily="34" charset="0"/>
              <a:cs typeface="Arial" pitchFamily="34" charset="0"/>
            </a:endParaRPr>
          </a:p>
        </p:txBody>
      </p:sp>
      <p:sp>
        <p:nvSpPr>
          <p:cNvPr id="20" name="Title"/>
          <p:cNvSpPr txBox="1"/>
          <p:nvPr/>
        </p:nvSpPr>
        <p:spPr>
          <a:xfrm>
            <a:off x="0" y="-17729"/>
            <a:ext cx="9144000" cy="1200329"/>
          </a:xfrm>
          <a:prstGeom prst="rect">
            <a:avLst/>
          </a:prstGeom>
          <a:noFill/>
        </p:spPr>
        <p:txBody>
          <a:bodyPr wrap="square" rtlCol="0">
            <a:spAutoFit/>
          </a:bodyPr>
          <a:lstStyle/>
          <a:p>
            <a:pPr algn="ctr"/>
            <a:r>
              <a:rPr lang="en-AU" sz="3600" b="1" dirty="0"/>
              <a:t>What happened when Jesus returned to God his Father in heaven?</a:t>
            </a:r>
            <a:endParaRPr lang="en-NZ" sz="3600" b="1" dirty="0"/>
          </a:p>
        </p:txBody>
      </p:sp>
      <p:pic>
        <p:nvPicPr>
          <p:cNvPr id="13" name="Image" descr="Image result for Jesus has been given all power and authority"/>
          <p:cNvPicPr/>
          <p:nvPr/>
        </p:nvPicPr>
        <p:blipFill rotWithShape="1">
          <a:blip r:embed="rId6">
            <a:extLst>
              <a:ext uri="{28A0092B-C50C-407E-A947-70E740481C1C}">
                <a14:useLocalDpi xmlns:a14="http://schemas.microsoft.com/office/drawing/2010/main" val="0"/>
              </a:ext>
            </a:extLst>
          </a:blip>
          <a:srcRect l="2036" b="6870"/>
          <a:stretch/>
        </p:blipFill>
        <p:spPr bwMode="auto">
          <a:xfrm>
            <a:off x="351354" y="1245797"/>
            <a:ext cx="3278192" cy="3116411"/>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127869" y="4509644"/>
            <a:ext cx="3551550" cy="392159"/>
          </a:xfrm>
          <a:prstGeom prst="rect">
            <a:avLst/>
          </a:prstGeom>
        </p:spPr>
        <p:txBody>
          <a:bodyPr wrap="none">
            <a:spAutoFit/>
          </a:bodyPr>
          <a:lstStyle/>
          <a:p>
            <a:pPr marL="285750" indent="-285750">
              <a:lnSpc>
                <a:spcPct val="115000"/>
              </a:lnSpc>
              <a:spcAft>
                <a:spcPts val="1000"/>
              </a:spcAft>
              <a:buFont typeface="Arial" panose="020B0604020202020204" pitchFamily="34" charset="0"/>
              <a:buChar char="•"/>
            </a:pPr>
            <a:r>
              <a:rPr lang="en-NZ" dirty="0">
                <a:latin typeface="Calibri" panose="020F0502020204030204" pitchFamily="34" charset="0"/>
                <a:ea typeface="Calibri" panose="020F0502020204030204" pitchFamily="34" charset="0"/>
                <a:cs typeface="Times New Roman" panose="02020603050405020304" pitchFamily="18" charset="0"/>
              </a:rPr>
              <a:t>Sing ‘Praise God with Trumpets’  </a:t>
            </a:r>
            <a:endParaRPr lang="en-N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Tool instructions stop"/>
          <p:cNvSpPr txBox="1"/>
          <p:nvPr/>
        </p:nvSpPr>
        <p:spPr>
          <a:xfrm>
            <a:off x="3908791" y="4909873"/>
            <a:ext cx="308930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‘Praise God with Trumpets’</a:t>
            </a:r>
          </a:p>
        </p:txBody>
      </p:sp>
      <p:sp>
        <p:nvSpPr>
          <p:cNvPr id="29" name="TextBox: Tool instructions start"/>
          <p:cNvSpPr txBox="1"/>
          <p:nvPr/>
        </p:nvSpPr>
        <p:spPr>
          <a:xfrm>
            <a:off x="3908791" y="4909873"/>
            <a:ext cx="308289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‘Praise God with Trumpets’</a:t>
            </a:r>
          </a:p>
        </p:txBody>
      </p:sp>
    </p:spTree>
    <p:extLst>
      <p:ext uri="{BB962C8B-B14F-4D97-AF65-F5344CB8AC3E}">
        <p14:creationId xmlns:p14="http://schemas.microsoft.com/office/powerpoint/2010/main" val="377298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exit" presetSubtype="3" fill="hold" grpId="0" nodeType="clickEffect">
                                  <p:stCondLst>
                                    <p:cond delay="0"/>
                                  </p:stCondLst>
                                  <p:childTnLst>
                                    <p:anim calcmode="lin" valueType="num">
                                      <p:cBhvr additive="base">
                                        <p:cTn id="11" dur="1000"/>
                                        <p:tgtEl>
                                          <p:spTgt spid="16"/>
                                        </p:tgtEl>
                                        <p:attrNameLst>
                                          <p:attrName>ppt_x</p:attrName>
                                        </p:attrNameLst>
                                      </p:cBhvr>
                                      <p:tavLst>
                                        <p:tav tm="0">
                                          <p:val>
                                            <p:strVal val="ppt_x"/>
                                          </p:val>
                                        </p:tav>
                                        <p:tav tm="100000">
                                          <p:val>
                                            <p:strVal val="1+ppt_w/2"/>
                                          </p:val>
                                        </p:tav>
                                      </p:tavLst>
                                    </p:anim>
                                    <p:anim calcmode="lin" valueType="num">
                                      <p:cBhvr additive="base">
                                        <p:cTn id="12" dur="1000"/>
                                        <p:tgtEl>
                                          <p:spTgt spid="16"/>
                                        </p:tgtEl>
                                        <p:attrNameLst>
                                          <p:attrName>ppt_y</p:attrName>
                                        </p:attrNameLst>
                                      </p:cBhvr>
                                      <p:tavLst>
                                        <p:tav tm="0">
                                          <p:val>
                                            <p:strVal val="ppt_y"/>
                                          </p:val>
                                        </p:tav>
                                        <p:tav tm="100000">
                                          <p:val>
                                            <p:strVal val="0-ppt_h/2"/>
                                          </p:val>
                                        </p:tav>
                                      </p:tavLst>
                                    </p:anim>
                                    <p:set>
                                      <p:cBhvr>
                                        <p:cTn id="1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 presetClass="exit" presetSubtype="3" fill="hold" grpId="0" nodeType="clickEffect">
                                  <p:stCondLst>
                                    <p:cond delay="0"/>
                                  </p:stCondLst>
                                  <p:childTnLst>
                                    <p:anim calcmode="lin" valueType="num">
                                      <p:cBhvr additive="base">
                                        <p:cTn id="18" dur="1000"/>
                                        <p:tgtEl>
                                          <p:spTgt spid="21"/>
                                        </p:tgtEl>
                                        <p:attrNameLst>
                                          <p:attrName>ppt_x</p:attrName>
                                        </p:attrNameLst>
                                      </p:cBhvr>
                                      <p:tavLst>
                                        <p:tav tm="0">
                                          <p:val>
                                            <p:strVal val="ppt_x"/>
                                          </p:val>
                                        </p:tav>
                                        <p:tav tm="100000">
                                          <p:val>
                                            <p:strVal val="1+ppt_w/2"/>
                                          </p:val>
                                        </p:tav>
                                      </p:tavLst>
                                    </p:anim>
                                    <p:anim calcmode="lin" valueType="num">
                                      <p:cBhvr additive="base">
                                        <p:cTn id="19" dur="1000"/>
                                        <p:tgtEl>
                                          <p:spTgt spid="21"/>
                                        </p:tgtEl>
                                        <p:attrNameLst>
                                          <p:attrName>ppt_y</p:attrName>
                                        </p:attrNameLst>
                                      </p:cBhvr>
                                      <p:tavLst>
                                        <p:tav tm="0">
                                          <p:val>
                                            <p:strVal val="ppt_y"/>
                                          </p:val>
                                        </p:tav>
                                        <p:tav tm="100000">
                                          <p:val>
                                            <p:strVal val="0-ppt_h/2"/>
                                          </p:val>
                                        </p:tav>
                                      </p:tavLst>
                                    </p:anim>
                                    <p:set>
                                      <p:cBhvr>
                                        <p:cTn id="2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2" presetClass="exit" presetSubtype="3" fill="hold" grpId="0" nodeType="clickEffect">
                                  <p:stCondLst>
                                    <p:cond delay="0"/>
                                  </p:stCondLst>
                                  <p:childTnLst>
                                    <p:anim calcmode="lin" valueType="num">
                                      <p:cBhvr additive="base">
                                        <p:cTn id="25" dur="1000"/>
                                        <p:tgtEl>
                                          <p:spTgt spid="22"/>
                                        </p:tgtEl>
                                        <p:attrNameLst>
                                          <p:attrName>ppt_x</p:attrName>
                                        </p:attrNameLst>
                                      </p:cBhvr>
                                      <p:tavLst>
                                        <p:tav tm="0">
                                          <p:val>
                                            <p:strVal val="ppt_x"/>
                                          </p:val>
                                        </p:tav>
                                        <p:tav tm="100000">
                                          <p:val>
                                            <p:strVal val="1+ppt_w/2"/>
                                          </p:val>
                                        </p:tav>
                                      </p:tavLst>
                                    </p:anim>
                                    <p:anim calcmode="lin" valueType="num">
                                      <p:cBhvr additive="base">
                                        <p:cTn id="26" dur="1000"/>
                                        <p:tgtEl>
                                          <p:spTgt spid="22"/>
                                        </p:tgtEl>
                                        <p:attrNameLst>
                                          <p:attrName>ppt_y</p:attrName>
                                        </p:attrNameLst>
                                      </p:cBhvr>
                                      <p:tavLst>
                                        <p:tav tm="0">
                                          <p:val>
                                            <p:strVal val="ppt_y"/>
                                          </p:val>
                                        </p:tav>
                                        <p:tav tm="100000">
                                          <p:val>
                                            <p:strVal val="0-ppt_h/2"/>
                                          </p:val>
                                        </p:tav>
                                      </p:tavLst>
                                    </p:anim>
                                    <p:set>
                                      <p:cBhvr>
                                        <p:cTn id="27"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2" presetClass="exit" presetSubtype="3" fill="hold" grpId="0" nodeType="clickEffect">
                                  <p:stCondLst>
                                    <p:cond delay="0"/>
                                  </p:stCondLst>
                                  <p:childTnLst>
                                    <p:anim calcmode="lin" valueType="num">
                                      <p:cBhvr additive="base">
                                        <p:cTn id="32" dur="1000"/>
                                        <p:tgtEl>
                                          <p:spTgt spid="23"/>
                                        </p:tgtEl>
                                        <p:attrNameLst>
                                          <p:attrName>ppt_x</p:attrName>
                                        </p:attrNameLst>
                                      </p:cBhvr>
                                      <p:tavLst>
                                        <p:tav tm="0">
                                          <p:val>
                                            <p:strVal val="ppt_x"/>
                                          </p:val>
                                        </p:tav>
                                        <p:tav tm="100000">
                                          <p:val>
                                            <p:strVal val="1+ppt_w/2"/>
                                          </p:val>
                                        </p:tav>
                                      </p:tavLst>
                                    </p:anim>
                                    <p:anim calcmode="lin" valueType="num">
                                      <p:cBhvr additive="base">
                                        <p:cTn id="33" dur="1000"/>
                                        <p:tgtEl>
                                          <p:spTgt spid="23"/>
                                        </p:tgtEl>
                                        <p:attrNameLst>
                                          <p:attrName>ppt_y</p:attrName>
                                        </p:attrNameLst>
                                      </p:cBhvr>
                                      <p:tavLst>
                                        <p:tav tm="0">
                                          <p:val>
                                            <p:strVal val="ppt_y"/>
                                          </p:val>
                                        </p:tav>
                                        <p:tav tm="100000">
                                          <p:val>
                                            <p:strVal val="0-ppt_h/2"/>
                                          </p:val>
                                        </p:tav>
                                      </p:tavLst>
                                    </p:anim>
                                    <p:set>
                                      <p:cBhvr>
                                        <p:cTn id="3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2" presetClass="exit" presetSubtype="3" fill="hold" grpId="0" nodeType="clickEffect">
                                  <p:stCondLst>
                                    <p:cond delay="0"/>
                                  </p:stCondLst>
                                  <p:childTnLst>
                                    <p:anim calcmode="lin" valueType="num">
                                      <p:cBhvr additive="base">
                                        <p:cTn id="39" dur="1000"/>
                                        <p:tgtEl>
                                          <p:spTgt spid="27"/>
                                        </p:tgtEl>
                                        <p:attrNameLst>
                                          <p:attrName>ppt_x</p:attrName>
                                        </p:attrNameLst>
                                      </p:cBhvr>
                                      <p:tavLst>
                                        <p:tav tm="0">
                                          <p:val>
                                            <p:strVal val="ppt_x"/>
                                          </p:val>
                                        </p:tav>
                                        <p:tav tm="100000">
                                          <p:val>
                                            <p:strVal val="1+ppt_w/2"/>
                                          </p:val>
                                        </p:tav>
                                      </p:tavLst>
                                    </p:anim>
                                    <p:anim calcmode="lin" valueType="num">
                                      <p:cBhvr additive="base">
                                        <p:cTn id="40" dur="1000"/>
                                        <p:tgtEl>
                                          <p:spTgt spid="27"/>
                                        </p:tgtEl>
                                        <p:attrNameLst>
                                          <p:attrName>ppt_y</p:attrName>
                                        </p:attrNameLst>
                                      </p:cBhvr>
                                      <p:tavLst>
                                        <p:tav tm="0">
                                          <p:val>
                                            <p:strVal val="ppt_y"/>
                                          </p:val>
                                        </p:tav>
                                        <p:tav tm="100000">
                                          <p:val>
                                            <p:strVal val="0-ppt_h/2"/>
                                          </p:val>
                                        </p:tav>
                                      </p:tavLst>
                                    </p:anim>
                                    <p:set>
                                      <p:cBhvr>
                                        <p:cTn id="4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exit" presetSubtype="3" fill="hold" grpId="0" nodeType="clickEffect">
                                  <p:stCondLst>
                                    <p:cond delay="0"/>
                                  </p:stCondLst>
                                  <p:childTnLst>
                                    <p:anim calcmode="lin" valueType="num">
                                      <p:cBhvr additive="base">
                                        <p:cTn id="46" dur="1000"/>
                                        <p:tgtEl>
                                          <p:spTgt spid="14"/>
                                        </p:tgtEl>
                                        <p:attrNameLst>
                                          <p:attrName>ppt_x</p:attrName>
                                        </p:attrNameLst>
                                      </p:cBhvr>
                                      <p:tavLst>
                                        <p:tav tm="0">
                                          <p:val>
                                            <p:strVal val="ppt_x"/>
                                          </p:val>
                                        </p:tav>
                                        <p:tav tm="100000">
                                          <p:val>
                                            <p:strVal val="1+ppt_w/2"/>
                                          </p:val>
                                        </p:tav>
                                      </p:tavLst>
                                    </p:anim>
                                    <p:anim calcmode="lin" valueType="num">
                                      <p:cBhvr additive="base">
                                        <p:cTn id="47" dur="1000"/>
                                        <p:tgtEl>
                                          <p:spTgt spid="14"/>
                                        </p:tgtEl>
                                        <p:attrNameLst>
                                          <p:attrName>ppt_y</p:attrName>
                                        </p:attrNameLst>
                                      </p:cBhvr>
                                      <p:tavLst>
                                        <p:tav tm="0">
                                          <p:val>
                                            <p:strVal val="ppt_y"/>
                                          </p:val>
                                        </p:tav>
                                        <p:tav tm="100000">
                                          <p:val>
                                            <p:strVal val="0-ppt_h/2"/>
                                          </p:val>
                                        </p:tav>
                                      </p:tavLst>
                                    </p:anim>
                                    <p:set>
                                      <p:cBhvr>
                                        <p:cTn id="48"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2" presetClass="exit" presetSubtype="3" fill="hold" grpId="0" nodeType="clickEffect">
                                  <p:stCondLst>
                                    <p:cond delay="0"/>
                                  </p:stCondLst>
                                  <p:childTnLst>
                                    <p:anim calcmode="lin" valueType="num">
                                      <p:cBhvr additive="base">
                                        <p:cTn id="53" dur="1000"/>
                                        <p:tgtEl>
                                          <p:spTgt spid="15"/>
                                        </p:tgtEl>
                                        <p:attrNameLst>
                                          <p:attrName>ppt_x</p:attrName>
                                        </p:attrNameLst>
                                      </p:cBhvr>
                                      <p:tavLst>
                                        <p:tav tm="0">
                                          <p:val>
                                            <p:strVal val="ppt_x"/>
                                          </p:val>
                                        </p:tav>
                                        <p:tav tm="100000">
                                          <p:val>
                                            <p:strVal val="1+ppt_w/2"/>
                                          </p:val>
                                        </p:tav>
                                      </p:tavLst>
                                    </p:anim>
                                    <p:anim calcmode="lin" valueType="num">
                                      <p:cBhvr additive="base">
                                        <p:cTn id="54" dur="1000"/>
                                        <p:tgtEl>
                                          <p:spTgt spid="15"/>
                                        </p:tgtEl>
                                        <p:attrNameLst>
                                          <p:attrName>ppt_y</p:attrName>
                                        </p:attrNameLst>
                                      </p:cBhvr>
                                      <p:tavLst>
                                        <p:tav tm="0">
                                          <p:val>
                                            <p:strVal val="ppt_y"/>
                                          </p:val>
                                        </p:tav>
                                        <p:tav tm="100000">
                                          <p:val>
                                            <p:strVal val="0-ppt_h/2"/>
                                          </p:val>
                                        </p:tav>
                                      </p:tavLst>
                                    </p:anim>
                                    <p:set>
                                      <p:cBhvr>
                                        <p:cTn id="5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grpId="2" nodeType="clickEffect">
                                  <p:stCondLst>
                                    <p:cond delay="0"/>
                                  </p:stCondLst>
                                  <p:childTnLst>
                                    <p:set>
                                      <p:cBhvr>
                                        <p:cTn id="77" dur="1" fill="hold">
                                          <p:stCondLst>
                                            <p:cond delay="0"/>
                                          </p:stCondLst>
                                        </p:cTn>
                                        <p:tgtEl>
                                          <p:spTgt spid="16"/>
                                        </p:tgtEl>
                                        <p:attrNameLst>
                                          <p:attrName>style.visibility</p:attrName>
                                        </p:attrNameLst>
                                      </p:cBhvr>
                                      <p:to>
                                        <p:strVal val="visible"/>
                                      </p:to>
                                    </p:set>
                                  </p:childTnLst>
                                </p:cTn>
                              </p:par>
                              <p:par>
                                <p:cTn id="78" presetID="1" presetClass="entr" presetSubtype="0" fill="hold" grpId="2" nodeType="withEffect">
                                  <p:stCondLst>
                                    <p:cond delay="0"/>
                                  </p:stCondLst>
                                  <p:childTnLst>
                                    <p:set>
                                      <p:cBhvr>
                                        <p:cTn id="79" dur="1" fill="hold">
                                          <p:stCondLst>
                                            <p:cond delay="0"/>
                                          </p:stCondLst>
                                        </p:cTn>
                                        <p:tgtEl>
                                          <p:spTgt spid="21"/>
                                        </p:tgtEl>
                                        <p:attrNameLst>
                                          <p:attrName>style.visibility</p:attrName>
                                        </p:attrNameLst>
                                      </p:cBhvr>
                                      <p:to>
                                        <p:strVal val="visible"/>
                                      </p:to>
                                    </p:set>
                                  </p:childTnLst>
                                </p:cTn>
                              </p:par>
                              <p:par>
                                <p:cTn id="80" presetID="1" presetClass="entr" presetSubtype="0" fill="hold" grpId="2" nodeType="withEffect">
                                  <p:stCondLst>
                                    <p:cond delay="0"/>
                                  </p:stCondLst>
                                  <p:childTnLst>
                                    <p:set>
                                      <p:cBhvr>
                                        <p:cTn id="81" dur="1" fill="hold">
                                          <p:stCondLst>
                                            <p:cond delay="0"/>
                                          </p:stCondLst>
                                        </p:cTn>
                                        <p:tgtEl>
                                          <p:spTgt spid="22"/>
                                        </p:tgtEl>
                                        <p:attrNameLst>
                                          <p:attrName>style.visibility</p:attrName>
                                        </p:attrNameLst>
                                      </p:cBhvr>
                                      <p:to>
                                        <p:strVal val="visible"/>
                                      </p:to>
                                    </p:set>
                                  </p:childTnLst>
                                </p:cTn>
                              </p:par>
                              <p:par>
                                <p:cTn id="82" presetID="1" presetClass="entr" presetSubtype="0" fill="hold" grpId="2" nodeType="with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1" presetClass="entr" presetSubtype="0" fill="hold" grpId="2" nodeType="withEffect">
                                  <p:stCondLst>
                                    <p:cond delay="0"/>
                                  </p:stCondLst>
                                  <p:childTnLst>
                                    <p:set>
                                      <p:cBhvr>
                                        <p:cTn id="85" dur="1" fill="hold">
                                          <p:stCondLst>
                                            <p:cond delay="0"/>
                                          </p:stCondLst>
                                        </p:cTn>
                                        <p:tgtEl>
                                          <p:spTgt spid="27"/>
                                        </p:tgtEl>
                                        <p:attrNameLst>
                                          <p:attrName>style.visibility</p:attrName>
                                        </p:attrNameLst>
                                      </p:cBhvr>
                                      <p:to>
                                        <p:strVal val="visible"/>
                                      </p:to>
                                    </p:set>
                                  </p:childTnLst>
                                </p:cTn>
                              </p:par>
                              <p:par>
                                <p:cTn id="86" presetID="1" presetClass="entr" presetSubtype="0" fill="hold" grpId="2" nodeType="withEffect">
                                  <p:stCondLst>
                                    <p:cond delay="0"/>
                                  </p:stCondLst>
                                  <p:childTnLst>
                                    <p:set>
                                      <p:cBhvr>
                                        <p:cTn id="87" dur="1" fill="hold">
                                          <p:stCondLst>
                                            <p:cond delay="0"/>
                                          </p:stCondLst>
                                        </p:cTn>
                                        <p:tgtEl>
                                          <p:spTgt spid="14"/>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500"/>
                            </p:stCondLst>
                            <p:childTnLst>
                              <p:par>
                                <p:cTn id="100" presetID="1" presetClass="mediacall" presetSubtype="0" fill="hold" nodeType="afterEffect">
                                  <p:stCondLst>
                                    <p:cond delay="0"/>
                                  </p:stCondLst>
                                  <p:childTnLst>
                                    <p:cmd type="call" cmd="playFrom(0.0)">
                                      <p:cBhvr>
                                        <p:cTn id="101" dur="51734" fill="hold"/>
                                        <p:tgtEl>
                                          <p:spTgt spid="4"/>
                                        </p:tgtEl>
                                      </p:cBhvr>
                                    </p:cmd>
                                  </p:childTnLst>
                                </p:cTn>
                              </p:par>
                              <p:par>
                                <p:cTn id="102" presetID="1" presetClass="emph" presetSubtype="2" fill="hold" nodeType="withEffect">
                                  <p:stCondLst>
                                    <p:cond delay="0"/>
                                  </p:stCondLst>
                                  <p:childTnLst>
                                    <p:animClr clrSpc="rgb" dir="cw">
                                      <p:cBhvr>
                                        <p:cTn id="103" dur="1000" fill="hold"/>
                                        <p:tgtEl>
                                          <p:spTgt spid="26"/>
                                        </p:tgtEl>
                                        <p:attrNameLst>
                                          <p:attrName>fillcolor</p:attrName>
                                        </p:attrNameLst>
                                      </p:cBhvr>
                                      <p:to>
                                        <a:schemeClr val="accent2"/>
                                      </p:to>
                                    </p:animClr>
                                    <p:set>
                                      <p:cBhvr>
                                        <p:cTn id="104" dur="1000" fill="hold"/>
                                        <p:tgtEl>
                                          <p:spTgt spid="26"/>
                                        </p:tgtEl>
                                        <p:attrNameLst>
                                          <p:attrName>fill.type</p:attrName>
                                        </p:attrNameLst>
                                      </p:cBhvr>
                                      <p:to>
                                        <p:strVal val="solid"/>
                                      </p:to>
                                    </p:set>
                                    <p:set>
                                      <p:cBhvr>
                                        <p:cTn id="105" dur="1000" fill="hold"/>
                                        <p:tgtEl>
                                          <p:spTgt spid="26"/>
                                        </p:tgtEl>
                                        <p:attrNameLst>
                                          <p:attrName>fill.on</p:attrName>
                                        </p:attrNameLst>
                                      </p:cBhvr>
                                      <p:to>
                                        <p:strVal val="true"/>
                                      </p:to>
                                    </p:set>
                                  </p:childTnLst>
                                </p:cTn>
                              </p:par>
                            </p:childTnLst>
                          </p:cTn>
                        </p:par>
                      </p:childTnLst>
                    </p:cTn>
                  </p:par>
                  <p:par>
                    <p:cTn id="106" fill="hold">
                      <p:stCondLst>
                        <p:cond delay="indefinite"/>
                      </p:stCondLst>
                      <p:childTnLst>
                        <p:par>
                          <p:cTn id="107" fill="hold">
                            <p:stCondLst>
                              <p:cond delay="0"/>
                            </p:stCondLst>
                            <p:childTnLst>
                              <p:par>
                                <p:cTn id="108" presetID="3" presetClass="mediacall" presetSubtype="0" fill="hold" nodeType="clickEffect">
                                  <p:stCondLst>
                                    <p:cond delay="0"/>
                                  </p:stCondLst>
                                  <p:childTnLst>
                                    <p:cmd type="call" cmd="stop">
                                      <p:cBhvr>
                                        <p:cTn id="109" dur="1" fill="hold"/>
                                        <p:tgtEl>
                                          <p:spTgt spid="4"/>
                                        </p:tgtEl>
                                      </p:cBhvr>
                                    </p:cmd>
                                  </p:childTnLst>
                                </p:cTn>
                              </p:par>
                              <p:par>
                                <p:cTn id="110" presetID="10" presetClass="exit" presetSubtype="0" fill="hold" grpId="1" nodeType="withEffect">
                                  <p:stCondLst>
                                    <p:cond delay="0"/>
                                  </p:stCondLst>
                                  <p:childTnLst>
                                    <p:animEffect transition="out" filter="fad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par>
                                <p:cTn id="113" presetID="10" presetClass="entr" presetSubtype="0" fill="hold" grpId="2" nodeType="with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500"/>
                                        <p:tgtEl>
                                          <p:spTgt spid="29"/>
                                        </p:tgtEl>
                                      </p:cBhvr>
                                    </p:animEffect>
                                  </p:childTnLst>
                                </p:cTn>
                              </p:par>
                              <p:par>
                                <p:cTn id="116" presetID="1" presetClass="emph" presetSubtype="2" fill="hold" nodeType="withEffect">
                                  <p:stCondLst>
                                    <p:cond delay="0"/>
                                  </p:stCondLst>
                                  <p:childTnLst>
                                    <p:animClr clrSpc="rgb" dir="cw">
                                      <p:cBhvr>
                                        <p:cTn id="117" dur="2000" fill="hold"/>
                                        <p:tgtEl>
                                          <p:spTgt spid="26"/>
                                        </p:tgtEl>
                                        <p:attrNameLst>
                                          <p:attrName>fillcolor</p:attrName>
                                        </p:attrNameLst>
                                      </p:cBhvr>
                                      <p:to>
                                        <a:schemeClr val="bg1"/>
                                      </p:to>
                                    </p:animClr>
                                    <p:set>
                                      <p:cBhvr>
                                        <p:cTn id="118" dur="2000" fill="hold"/>
                                        <p:tgtEl>
                                          <p:spTgt spid="26"/>
                                        </p:tgtEl>
                                        <p:attrNameLst>
                                          <p:attrName>fill.type</p:attrName>
                                        </p:attrNameLst>
                                      </p:cBhvr>
                                      <p:to>
                                        <p:strVal val="solid"/>
                                      </p:to>
                                    </p:set>
                                    <p:set>
                                      <p:cBhvr>
                                        <p:cTn id="119"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audio>
              <p:cMediaNode vol="80000">
                <p:cTn id="120" fill="hold" display="0">
                  <p:stCondLst>
                    <p:cond delay="indefinite"/>
                  </p:stCondLst>
                  <p:endCondLst>
                    <p:cond evt="onStopAudio" delay="0">
                      <p:tgtEl>
                        <p:sldTgt/>
                      </p:tgtEl>
                    </p:cond>
                  </p:endCondLst>
                </p:cTn>
                <p:tgtEl>
                  <p:spTgt spid="4"/>
                </p:tgtEl>
              </p:cMediaNode>
            </p:audio>
          </p:childTnLst>
        </p:cTn>
      </p:par>
    </p:tnLst>
    <p:bldLst>
      <p:bldP spid="15" grpId="0" animBg="1"/>
      <p:bldP spid="15" grpId="1" animBg="1"/>
      <p:bldP spid="15" grpId="2" animBg="1"/>
      <p:bldP spid="14" grpId="0" animBg="1"/>
      <p:bldP spid="14" grpId="1" animBg="1"/>
      <p:bldP spid="14" grpId="2" animBg="1"/>
      <p:bldP spid="27" grpId="0" animBg="1"/>
      <p:bldP spid="27" grpId="1" animBg="1"/>
      <p:bldP spid="27" grpId="2" animBg="1"/>
      <p:bldP spid="23" grpId="0" animBg="1"/>
      <p:bldP spid="23" grpId="1" animBg="1"/>
      <p:bldP spid="23" grpId="2" animBg="1"/>
      <p:bldP spid="22" grpId="0" animBg="1"/>
      <p:bldP spid="22" grpId="1" animBg="1"/>
      <p:bldP spid="22" grpId="2" animBg="1"/>
      <p:bldP spid="21" grpId="0" animBg="1"/>
      <p:bldP spid="21" grpId="1" animBg="1"/>
      <p:bldP spid="21" grpId="2" animBg="1"/>
      <p:bldP spid="16" grpId="0" animBg="1"/>
      <p:bldP spid="16" grpId="1" animBg="1"/>
      <p:bldP spid="16" grpId="2" animBg="1"/>
      <p:bldP spid="28" grpId="0"/>
      <p:bldP spid="28" grpId="1"/>
      <p:bldP spid="29" grpId="0"/>
      <p:bldP spid="29" grpId="1"/>
      <p:bldP spid="2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1200329"/>
          </a:xfrm>
          <a:prstGeom prst="rect">
            <a:avLst/>
          </a:prstGeom>
          <a:noFill/>
        </p:spPr>
        <p:txBody>
          <a:bodyPr wrap="square" rtlCol="0">
            <a:spAutoFit/>
          </a:bodyPr>
          <a:lstStyle/>
          <a:p>
            <a:pPr algn="ctr"/>
            <a:r>
              <a:rPr lang="en-AU" sz="3600" b="1" dirty="0"/>
              <a:t>Jesus returned to heaven to prepare a place</a:t>
            </a:r>
            <a:br>
              <a:rPr lang="en-AU" sz="3600" b="1" dirty="0"/>
            </a:br>
            <a:r>
              <a:rPr lang="en-AU" sz="3600" b="1" dirty="0"/>
              <a:t>for all those who follow him on earth</a:t>
            </a:r>
            <a:endParaRPr lang="en-NZ" sz="3600" b="1" dirty="0"/>
          </a:p>
        </p:txBody>
      </p:sp>
      <p:sp>
        <p:nvSpPr>
          <p:cNvPr id="34" name="Shape: Word list border"/>
          <p:cNvSpPr/>
          <p:nvPr/>
        </p:nvSpPr>
        <p:spPr>
          <a:xfrm>
            <a:off x="242168" y="3795661"/>
            <a:ext cx="8757832" cy="849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504539" y="3876492"/>
            <a:ext cx="2192362" cy="360000"/>
          </a:xfrm>
          <a:prstGeom prst="rect">
            <a:avLst/>
          </a:prstGeom>
          <a:noFill/>
        </p:spPr>
        <p:txBody>
          <a:bodyPr wrap="none" rtlCol="0">
            <a:noAutofit/>
          </a:bodyPr>
          <a:lstStyle>
            <a:defPPr>
              <a:defRPr lang="en-US"/>
            </a:defPPr>
          </a:lstStyle>
          <a:p>
            <a:pPr algn="ctr"/>
            <a:r>
              <a:rPr lang="en-NZ" sz="1600" dirty="0"/>
              <a:t>he is present everywhere.</a:t>
            </a:r>
          </a:p>
        </p:txBody>
      </p:sp>
      <p:sp>
        <p:nvSpPr>
          <p:cNvPr id="17" name="TextBox: Second word"/>
          <p:cNvSpPr txBox="1"/>
          <p:nvPr/>
        </p:nvSpPr>
        <p:spPr>
          <a:xfrm>
            <a:off x="1435663" y="4213889"/>
            <a:ext cx="3879545" cy="360000"/>
          </a:xfrm>
          <a:prstGeom prst="rect">
            <a:avLst/>
          </a:prstGeom>
          <a:noFill/>
        </p:spPr>
        <p:txBody>
          <a:bodyPr wrap="none" rtlCol="0">
            <a:noAutofit/>
          </a:bodyPr>
          <a:lstStyle>
            <a:defPPr>
              <a:defRPr lang="en-US"/>
            </a:defPPr>
          </a:lstStyle>
          <a:p>
            <a:pPr algn="ctr"/>
            <a:r>
              <a:rPr lang="en-AU" sz="1600" dirty="0"/>
              <a:t>it possible for all good people to do the same.</a:t>
            </a:r>
          </a:p>
        </p:txBody>
      </p:sp>
      <p:sp>
        <p:nvSpPr>
          <p:cNvPr id="16" name="TextBox: First word"/>
          <p:cNvSpPr txBox="1"/>
          <p:nvPr/>
        </p:nvSpPr>
        <p:spPr>
          <a:xfrm>
            <a:off x="3754042" y="3876492"/>
            <a:ext cx="4346350" cy="360000"/>
          </a:xfrm>
          <a:prstGeom prst="rect">
            <a:avLst/>
          </a:prstGeom>
          <a:noFill/>
        </p:spPr>
        <p:txBody>
          <a:bodyPr wrap="none" rtlCol="0">
            <a:noAutofit/>
          </a:bodyPr>
          <a:lstStyle>
            <a:defPPr>
              <a:defRPr lang="en-US"/>
            </a:defPPr>
          </a:lstStyle>
          <a:p>
            <a:pPr algn="ctr"/>
            <a:r>
              <a:rPr lang="en-AU" sz="1600" dirty="0"/>
              <a:t>he promised he would be with his followers always. </a:t>
            </a:r>
          </a:p>
        </p:txBody>
      </p:sp>
      <p:sp>
        <p:nvSpPr>
          <p:cNvPr id="68" name="Shape: Third position"/>
          <p:cNvSpPr/>
          <p:nvPr/>
        </p:nvSpPr>
        <p:spPr>
          <a:xfrm>
            <a:off x="514144" y="3152021"/>
            <a:ext cx="2518423" cy="306243"/>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dirty="0">
                <a:solidFill>
                  <a:schemeClr val="tx1"/>
                </a:solidFill>
              </a:rPr>
              <a:t>he is present everywhere.</a:t>
            </a:r>
            <a:endParaRPr lang="en-NZ" dirty="0">
              <a:solidFill>
                <a:schemeClr val="tx1"/>
              </a:solidFill>
            </a:endParaRPr>
          </a:p>
        </p:txBody>
      </p:sp>
      <p:sp>
        <p:nvSpPr>
          <p:cNvPr id="70" name="Shape: Second position"/>
          <p:cNvSpPr/>
          <p:nvPr/>
        </p:nvSpPr>
        <p:spPr>
          <a:xfrm>
            <a:off x="514145" y="2307507"/>
            <a:ext cx="4279842" cy="276999"/>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AU" dirty="0">
                <a:solidFill>
                  <a:schemeClr val="tx1"/>
                </a:solidFill>
              </a:rPr>
              <a:t>it possible for all good people to do the same.</a:t>
            </a:r>
            <a:endParaRPr lang="en-NZ" dirty="0">
              <a:solidFill>
                <a:schemeClr val="tx1"/>
              </a:solidFill>
            </a:endParaRPr>
          </a:p>
        </p:txBody>
      </p:sp>
      <p:sp>
        <p:nvSpPr>
          <p:cNvPr id="71" name="Shape: First position"/>
          <p:cNvSpPr/>
          <p:nvPr/>
        </p:nvSpPr>
        <p:spPr>
          <a:xfrm>
            <a:off x="504539" y="1470014"/>
            <a:ext cx="4808241"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AU" dirty="0">
                <a:solidFill>
                  <a:schemeClr val="tx1"/>
                </a:solidFill>
              </a:rPr>
              <a:t>he promised he would be with his followers always. </a:t>
            </a:r>
            <a:endParaRPr lang="en-NZ" dirty="0">
              <a:solidFill>
                <a:schemeClr val="tx1"/>
              </a:solidFill>
            </a:endParaRPr>
          </a:p>
        </p:txBody>
      </p:sp>
      <p:sp>
        <p:nvSpPr>
          <p:cNvPr id="12" name="TextBox: Sentence third part"/>
          <p:cNvSpPr txBox="1"/>
          <p:nvPr/>
        </p:nvSpPr>
        <p:spPr>
          <a:xfrm>
            <a:off x="71021" y="2884147"/>
            <a:ext cx="5403804"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3"/>
            </a:pPr>
            <a:r>
              <a:rPr lang="en-AU" dirty="0"/>
              <a:t>Because Jesus is Lord and God of the whole universe</a:t>
            </a:r>
          </a:p>
        </p:txBody>
      </p:sp>
      <p:sp>
        <p:nvSpPr>
          <p:cNvPr id="9" name="TextBox: Sentence second part"/>
          <p:cNvSpPr txBox="1"/>
          <p:nvPr/>
        </p:nvSpPr>
        <p:spPr>
          <a:xfrm>
            <a:off x="71020" y="2036332"/>
            <a:ext cx="5160737"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2"/>
            </a:pPr>
            <a:r>
              <a:rPr lang="en-AU" dirty="0"/>
              <a:t>When Jesus ascended to heaven in glory he made</a:t>
            </a:r>
          </a:p>
        </p:txBody>
      </p:sp>
      <p:sp>
        <p:nvSpPr>
          <p:cNvPr id="2" name="Textbox: Sentence first part"/>
          <p:cNvSpPr txBox="1"/>
          <p:nvPr/>
        </p:nvSpPr>
        <p:spPr>
          <a:xfrm>
            <a:off x="71020" y="1188518"/>
            <a:ext cx="4722967" cy="276999"/>
          </a:xfrm>
          <a:prstGeom prst="rect">
            <a:avLst/>
          </a:prstGeom>
          <a:noFill/>
        </p:spPr>
        <p:txBody>
          <a:bodyPr wrap="square" lIns="0" tIns="0" rIns="0" bIns="0" rtlCol="0">
            <a:spAutoFit/>
          </a:bodyPr>
          <a:lstStyle/>
          <a:p>
            <a:pPr marL="457200" indent="-457200">
              <a:buFont typeface="+mj-lt"/>
              <a:buAutoNum type="arabicParenR"/>
            </a:pPr>
            <a:r>
              <a:rPr lang="en-AU" dirty="0"/>
              <a:t>Before Jesus ascended to heaven </a:t>
            </a:r>
            <a:endParaRPr lang="en-NZ"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1953367" y="4912668"/>
            <a:ext cx="5237331"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complete the sentences.</a:t>
            </a:r>
          </a:p>
        </p:txBody>
      </p:sp>
      <p:pic>
        <p:nvPicPr>
          <p:cNvPr id="4" name="Image"/>
          <p:cNvPicPr>
            <a:picLocks noChangeAspect="1"/>
          </p:cNvPicPr>
          <p:nvPr/>
        </p:nvPicPr>
        <p:blipFill>
          <a:blip r:embed="rId3"/>
          <a:stretch>
            <a:fillRect/>
          </a:stretch>
        </p:blipFill>
        <p:spPr>
          <a:xfrm>
            <a:off x="6425976" y="1130954"/>
            <a:ext cx="2574024" cy="1931342"/>
          </a:xfrm>
          <a:prstGeom prst="rect">
            <a:avLst/>
          </a:prstGeom>
        </p:spPr>
      </p:pic>
    </p:spTree>
    <p:extLst>
      <p:ext uri="{BB962C8B-B14F-4D97-AF65-F5344CB8AC3E}">
        <p14:creationId xmlns:p14="http://schemas.microsoft.com/office/powerpoint/2010/main" val="2561732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1">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0">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1">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0">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1200329"/>
          </a:xfrm>
          <a:prstGeom prst="rect">
            <a:avLst/>
          </a:prstGeom>
          <a:noFill/>
        </p:spPr>
        <p:txBody>
          <a:bodyPr wrap="square" rtlCol="0">
            <a:spAutoFit/>
          </a:bodyPr>
          <a:lstStyle/>
          <a:p>
            <a:pPr algn="ctr"/>
            <a:r>
              <a:rPr lang="en-AU" sz="3600" b="1" dirty="0"/>
              <a:t>Jesus returned to heaven to prepare a place</a:t>
            </a:r>
            <a:br>
              <a:rPr lang="en-AU" sz="3600" b="1" dirty="0"/>
            </a:br>
            <a:r>
              <a:rPr lang="en-AU" sz="3600" b="1" dirty="0"/>
              <a:t>for all those who follow him on earth</a:t>
            </a:r>
            <a:endParaRPr lang="en-NZ" sz="3600" b="1" dirty="0"/>
          </a:p>
        </p:txBody>
      </p:sp>
      <p:sp>
        <p:nvSpPr>
          <p:cNvPr id="34" name="Shape: Word list border"/>
          <p:cNvSpPr/>
          <p:nvPr/>
        </p:nvSpPr>
        <p:spPr>
          <a:xfrm>
            <a:off x="242168" y="3795661"/>
            <a:ext cx="8757832" cy="849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504539" y="3876492"/>
            <a:ext cx="4426276" cy="360000"/>
          </a:xfrm>
          <a:prstGeom prst="rect">
            <a:avLst/>
          </a:prstGeom>
          <a:noFill/>
        </p:spPr>
        <p:txBody>
          <a:bodyPr wrap="none" rtlCol="0">
            <a:noAutofit/>
          </a:bodyPr>
          <a:lstStyle>
            <a:defPPr>
              <a:defRPr lang="en-US"/>
            </a:defPPr>
          </a:lstStyle>
          <a:p>
            <a:pPr algn="ctr"/>
            <a:r>
              <a:rPr lang="en-AU" sz="1600" dirty="0"/>
              <a:t>by sending his Spirit on all his followers at Pentecost. </a:t>
            </a:r>
          </a:p>
        </p:txBody>
      </p:sp>
      <p:sp>
        <p:nvSpPr>
          <p:cNvPr id="17" name="TextBox: Second word"/>
          <p:cNvSpPr txBox="1"/>
          <p:nvPr/>
        </p:nvSpPr>
        <p:spPr>
          <a:xfrm>
            <a:off x="1435663" y="4213889"/>
            <a:ext cx="4733643" cy="360000"/>
          </a:xfrm>
          <a:prstGeom prst="rect">
            <a:avLst/>
          </a:prstGeom>
          <a:noFill/>
        </p:spPr>
        <p:txBody>
          <a:bodyPr wrap="none" rtlCol="0">
            <a:noAutofit/>
          </a:bodyPr>
          <a:lstStyle>
            <a:defPPr>
              <a:defRPr lang="en-US"/>
            </a:defPPr>
          </a:lstStyle>
          <a:p>
            <a:pPr algn="ctr"/>
            <a:r>
              <a:rPr lang="en-AU" sz="1600" dirty="0"/>
              <a:t>he had completed the work God sent him to do on earth.</a:t>
            </a:r>
          </a:p>
        </p:txBody>
      </p:sp>
      <p:sp>
        <p:nvSpPr>
          <p:cNvPr id="16" name="TextBox: First word"/>
          <p:cNvSpPr txBox="1"/>
          <p:nvPr/>
        </p:nvSpPr>
        <p:spPr>
          <a:xfrm>
            <a:off x="4978042" y="3876492"/>
            <a:ext cx="3841958" cy="360000"/>
          </a:xfrm>
          <a:prstGeom prst="rect">
            <a:avLst/>
          </a:prstGeom>
          <a:noFill/>
        </p:spPr>
        <p:txBody>
          <a:bodyPr wrap="none" rtlCol="0">
            <a:noAutofit/>
          </a:bodyPr>
          <a:lstStyle>
            <a:defPPr>
              <a:defRPr lang="en-US"/>
            </a:defPPr>
          </a:lstStyle>
          <a:p>
            <a:pPr algn="ctr"/>
            <a:r>
              <a:rPr lang="en-AU" sz="1600" dirty="0"/>
              <a:t>will enter the glory of God’s presence forever.</a:t>
            </a:r>
          </a:p>
        </p:txBody>
      </p:sp>
      <p:sp>
        <p:nvSpPr>
          <p:cNvPr id="68" name="Shape: Third position"/>
          <p:cNvSpPr/>
          <p:nvPr/>
        </p:nvSpPr>
        <p:spPr>
          <a:xfrm>
            <a:off x="514144" y="3152021"/>
            <a:ext cx="4960681" cy="306243"/>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dirty="0">
                <a:solidFill>
                  <a:schemeClr val="tx1"/>
                </a:solidFill>
              </a:rPr>
              <a:t>by sending his Spirit on all his followers at Pentecost. </a:t>
            </a:r>
          </a:p>
        </p:txBody>
      </p:sp>
      <p:sp>
        <p:nvSpPr>
          <p:cNvPr id="70" name="Shape: Second position"/>
          <p:cNvSpPr/>
          <p:nvPr/>
        </p:nvSpPr>
        <p:spPr>
          <a:xfrm>
            <a:off x="514144" y="2298913"/>
            <a:ext cx="5400519" cy="276999"/>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AU" dirty="0">
                <a:solidFill>
                  <a:schemeClr val="tx1"/>
                </a:solidFill>
              </a:rPr>
              <a:t>he had completed the work God sent him to do on earth.</a:t>
            </a:r>
          </a:p>
        </p:txBody>
      </p:sp>
      <p:sp>
        <p:nvSpPr>
          <p:cNvPr id="71" name="Shape: First position"/>
          <p:cNvSpPr/>
          <p:nvPr/>
        </p:nvSpPr>
        <p:spPr>
          <a:xfrm>
            <a:off x="504540" y="1470014"/>
            <a:ext cx="4289448" cy="28340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AU" dirty="0">
                <a:solidFill>
                  <a:schemeClr val="tx1"/>
                </a:solidFill>
              </a:rPr>
              <a:t>will enter the glory of God’s presence forever.</a:t>
            </a:r>
          </a:p>
        </p:txBody>
      </p:sp>
      <p:sp>
        <p:nvSpPr>
          <p:cNvPr id="12" name="TextBox: Sentence third part"/>
          <p:cNvSpPr txBox="1"/>
          <p:nvPr/>
        </p:nvSpPr>
        <p:spPr>
          <a:xfrm>
            <a:off x="71021" y="2884147"/>
            <a:ext cx="5244187"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6"/>
            </a:pPr>
            <a:r>
              <a:rPr lang="en-AU" dirty="0"/>
              <a:t>Jesus fulfilled his promise to be with people always</a:t>
            </a:r>
          </a:p>
        </p:txBody>
      </p:sp>
      <p:sp>
        <p:nvSpPr>
          <p:cNvPr id="9" name="TextBox: Sentence second part"/>
          <p:cNvSpPr txBox="1"/>
          <p:nvPr/>
        </p:nvSpPr>
        <p:spPr>
          <a:xfrm>
            <a:off x="71020" y="2036332"/>
            <a:ext cx="3146742"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5"/>
            </a:pPr>
            <a:r>
              <a:rPr lang="en-AU" dirty="0"/>
              <a:t>Jesus ascended to God after</a:t>
            </a:r>
          </a:p>
        </p:txBody>
      </p:sp>
      <p:sp>
        <p:nvSpPr>
          <p:cNvPr id="2" name="Textbox: Sentence first part"/>
          <p:cNvSpPr txBox="1"/>
          <p:nvPr/>
        </p:nvSpPr>
        <p:spPr>
          <a:xfrm>
            <a:off x="71020" y="1188518"/>
            <a:ext cx="5044990" cy="276999"/>
          </a:xfrm>
          <a:prstGeom prst="rect">
            <a:avLst/>
          </a:prstGeom>
          <a:noFill/>
        </p:spPr>
        <p:txBody>
          <a:bodyPr wrap="square" lIns="0" tIns="0" rIns="0" bIns="0" rtlCol="0">
            <a:spAutoFit/>
          </a:bodyPr>
          <a:lstStyle/>
          <a:p>
            <a:pPr marL="457200" indent="-457200">
              <a:buFont typeface="+mj-lt"/>
              <a:buAutoNum type="arabicParenR" startAt="4"/>
            </a:pPr>
            <a:r>
              <a:rPr lang="en-AU" dirty="0"/>
              <a:t>Jesus’ last words  give people hope that they too</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S-07B</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1937337" y="4912668"/>
            <a:ext cx="5269391"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complete the sentences.</a:t>
            </a:r>
          </a:p>
        </p:txBody>
      </p:sp>
      <p:pic>
        <p:nvPicPr>
          <p:cNvPr id="4" name="Image"/>
          <p:cNvPicPr>
            <a:picLocks noChangeAspect="1"/>
          </p:cNvPicPr>
          <p:nvPr/>
        </p:nvPicPr>
        <p:blipFill>
          <a:blip r:embed="rId3"/>
          <a:stretch>
            <a:fillRect/>
          </a:stretch>
        </p:blipFill>
        <p:spPr>
          <a:xfrm>
            <a:off x="6425976" y="1130954"/>
            <a:ext cx="2574024" cy="1931342"/>
          </a:xfrm>
          <a:prstGeom prst="rect">
            <a:avLst/>
          </a:prstGeom>
        </p:spPr>
      </p:pic>
    </p:spTree>
    <p:extLst>
      <p:ext uri="{BB962C8B-B14F-4D97-AF65-F5344CB8AC3E}">
        <p14:creationId xmlns:p14="http://schemas.microsoft.com/office/powerpoint/2010/main" val="2221737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1">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0">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1">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0">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Border 4"/>
          <p:cNvSpPr/>
          <p:nvPr/>
        </p:nvSpPr>
        <p:spPr>
          <a:xfrm>
            <a:off x="585162" y="4028508"/>
            <a:ext cx="8234840" cy="80942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3" name="Shape: Border 3"/>
          <p:cNvSpPr/>
          <p:nvPr/>
        </p:nvSpPr>
        <p:spPr>
          <a:xfrm>
            <a:off x="585158" y="3066675"/>
            <a:ext cx="8234840" cy="83099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1" y="2285825"/>
            <a:ext cx="8246857" cy="67118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60" y="1295013"/>
            <a:ext cx="8234839"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4" name="Textbox: Line 4"/>
          <p:cNvSpPr txBox="1"/>
          <p:nvPr/>
        </p:nvSpPr>
        <p:spPr>
          <a:xfrm>
            <a:off x="585162" y="4006938"/>
            <a:ext cx="8234842" cy="830997"/>
          </a:xfrm>
          <a:prstGeom prst="rect">
            <a:avLst/>
          </a:prstGeom>
          <a:noFill/>
        </p:spPr>
        <p:txBody>
          <a:bodyPr wrap="square" rtlCol="0">
            <a:spAutoFit/>
          </a:bodyPr>
          <a:lstStyle/>
          <a:p>
            <a:pPr lvl="0">
              <a:spcAft>
                <a:spcPts val="1800"/>
              </a:spcAft>
            </a:pPr>
            <a:r>
              <a:rPr lang="en-AU" sz="2400" b="1" dirty="0">
                <a:latin typeface="Segoe UI" pitchFamily="34" charset="0"/>
                <a:ea typeface="Segoe UI" pitchFamily="34" charset="0"/>
                <a:cs typeface="Segoe UI" pitchFamily="34" charset="0"/>
              </a:rPr>
              <a:t>How would you explain to someone the importance of the feast of Jesus’ Ascension?</a:t>
            </a:r>
            <a:endParaRPr lang="en-NZ" sz="2400" b="1" dirty="0">
              <a:latin typeface="Segoe UI" pitchFamily="34" charset="0"/>
              <a:ea typeface="Segoe UI" pitchFamily="34" charset="0"/>
              <a:cs typeface="Segoe UI" pitchFamily="34" charset="0"/>
            </a:endParaRPr>
          </a:p>
        </p:txBody>
      </p:sp>
      <p:sp>
        <p:nvSpPr>
          <p:cNvPr id="19" name="Textbox: Line 3"/>
          <p:cNvSpPr txBox="1"/>
          <p:nvPr/>
        </p:nvSpPr>
        <p:spPr>
          <a:xfrm>
            <a:off x="585158" y="3102963"/>
            <a:ext cx="8234842" cy="830997"/>
          </a:xfrm>
          <a:prstGeom prst="rect">
            <a:avLst/>
          </a:prstGeom>
          <a:noFill/>
        </p:spPr>
        <p:txBody>
          <a:bodyPr wrap="square" rtlCol="0">
            <a:spAutoFit/>
          </a:bodyPr>
          <a:lstStyle/>
          <a:p>
            <a:pPr lvl="0">
              <a:spcAft>
                <a:spcPts val="1800"/>
              </a:spcAft>
            </a:pPr>
            <a:r>
              <a:rPr lang="en-AU" sz="2400" b="1" dirty="0">
                <a:latin typeface="Segoe UI" pitchFamily="34" charset="0"/>
                <a:ea typeface="Segoe UI" pitchFamily="34" charset="0"/>
                <a:cs typeface="Segoe UI" pitchFamily="34" charset="0"/>
              </a:rPr>
              <a:t>How do you experience Jesus present everywhere on the earth?</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1" y="2198988"/>
            <a:ext cx="7806486" cy="830997"/>
          </a:xfrm>
          <a:prstGeom prst="rect">
            <a:avLst/>
          </a:prstGeom>
          <a:noFill/>
        </p:spPr>
        <p:txBody>
          <a:bodyPr wrap="square" rtlCol="0">
            <a:spAutoFit/>
          </a:bodyPr>
          <a:lstStyle/>
          <a:p>
            <a:pPr lvl="0">
              <a:spcAft>
                <a:spcPts val="1800"/>
              </a:spcAft>
            </a:pPr>
            <a:r>
              <a:rPr lang="en-AU" sz="2400" b="1" dirty="0">
                <a:latin typeface="Segoe UI" pitchFamily="34" charset="0"/>
                <a:ea typeface="Segoe UI" pitchFamily="34" charset="0"/>
                <a:cs typeface="Segoe UI" pitchFamily="34" charset="0"/>
              </a:rPr>
              <a:t>What do Jesus’ last words mean to you as one of his followers?</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95013"/>
            <a:ext cx="8127038" cy="830997"/>
          </a:xfrm>
          <a:prstGeom prst="rect">
            <a:avLst/>
          </a:prstGeom>
          <a:noFill/>
        </p:spPr>
        <p:txBody>
          <a:bodyPr wrap="square" rtlCol="0">
            <a:spAutoFit/>
          </a:bodyPr>
          <a:lstStyle/>
          <a:p>
            <a:pPr lvl="0">
              <a:spcAft>
                <a:spcPts val="1800"/>
              </a:spcAft>
            </a:pPr>
            <a:r>
              <a:rPr lang="en-AU" sz="2400" b="1" dirty="0">
                <a:latin typeface="Segoe UI" pitchFamily="34" charset="0"/>
                <a:ea typeface="Segoe UI" pitchFamily="34" charset="0"/>
                <a:cs typeface="Segoe UI" pitchFamily="34" charset="0"/>
              </a:rPr>
              <a:t>The Ascension is a feast of great celebration for us because …</a:t>
            </a:r>
            <a:endParaRPr lang="en-GB" sz="2400" b="1" dirty="0">
              <a:latin typeface="Segoe UI" pitchFamily="34" charset="0"/>
              <a:ea typeface="Segoe UI" pitchFamily="34" charset="0"/>
              <a:cs typeface="Segoe UI" pitchFamily="34" charset="0"/>
            </a:endParaRPr>
          </a:p>
        </p:txBody>
      </p:sp>
      <p:sp>
        <p:nvSpPr>
          <p:cNvPr id="35" name="Shape: Number 4"/>
          <p:cNvSpPr txBox="1"/>
          <p:nvPr/>
        </p:nvSpPr>
        <p:spPr>
          <a:xfrm>
            <a:off x="65304" y="4027484"/>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4)</a:t>
            </a:r>
          </a:p>
        </p:txBody>
      </p:sp>
      <p:sp>
        <p:nvSpPr>
          <p:cNvPr id="27" name="Shape: Number 3"/>
          <p:cNvSpPr txBox="1"/>
          <p:nvPr/>
        </p:nvSpPr>
        <p:spPr>
          <a:xfrm>
            <a:off x="65300" y="3068971"/>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3)</a:t>
            </a:r>
          </a:p>
        </p:txBody>
      </p:sp>
      <p:sp>
        <p:nvSpPr>
          <p:cNvPr id="28" name="Shape: Number 2"/>
          <p:cNvSpPr txBox="1"/>
          <p:nvPr/>
        </p:nvSpPr>
        <p:spPr>
          <a:xfrm>
            <a:off x="65300" y="2285705"/>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2)</a:t>
            </a:r>
          </a:p>
        </p:txBody>
      </p:sp>
      <p:sp>
        <p:nvSpPr>
          <p:cNvPr id="29" name="Shape: Number 1"/>
          <p:cNvSpPr txBox="1"/>
          <p:nvPr/>
        </p:nvSpPr>
        <p:spPr>
          <a:xfrm>
            <a:off x="65300" y="1298239"/>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each caption space to reveal text</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pic>
        <p:nvPicPr>
          <p:cNvPr id="22" name="Image" descr="Image result for images of Jesus Ascensi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7638" y="154883"/>
            <a:ext cx="1442754" cy="1081025"/>
          </a:xfrm>
          <a:prstGeom prst="rect">
            <a:avLst/>
          </a:prstGeom>
          <a:noFill/>
          <a:ln>
            <a:noFill/>
          </a:ln>
        </p:spPr>
      </p:pic>
    </p:spTree>
    <p:extLst>
      <p:ext uri="{BB962C8B-B14F-4D97-AF65-F5344CB8AC3E}">
        <p14:creationId xmlns:p14="http://schemas.microsoft.com/office/powerpoint/2010/main" val="932470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3" presetClass="emph" presetSubtype="2" fill="hold" grpId="5" nodeType="withEffect">
                                  <p:stCondLst>
                                    <p:cond delay="0"/>
                                  </p:stCondLst>
                                  <p:childTnLst>
                                    <p:animClr clrSpc="rgb" dir="cw">
                                      <p:cBhvr override="childStyle">
                                        <p:cTn id="25" dur="1000" fill="hold"/>
                                        <p:tgtEl>
                                          <p:spTgt spid="19"/>
                                        </p:tgtEl>
                                        <p:attrNameLst>
                                          <p:attrName>style.color</p:attrName>
                                        </p:attrNameLst>
                                      </p:cBhvr>
                                      <p:to>
                                        <a:srgbClr val="777777"/>
                                      </p:to>
                                    </p:animClr>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1" nodeType="withEffect">
                                  <p:stCondLst>
                                    <p:cond delay="0"/>
                                  </p:stCondLst>
                                  <p:childTnLst>
                                    <p:animClr clrSpc="rgb" dir="cw">
                                      <p:cBhvr override="childStyle">
                                        <p:cTn id="30" dur="100" fill="hold"/>
                                        <p:tgtEl>
                                          <p:spTgt spid="21"/>
                                        </p:tgtEl>
                                        <p:attrNameLst>
                                          <p:attrName>style.color</p:attrName>
                                        </p:attrNameLst>
                                      </p:cBhvr>
                                      <p:to>
                                        <a:schemeClr val="tx1"/>
                                      </p:to>
                                    </p:animClr>
                                  </p:childTnLst>
                                </p:cTn>
                              </p:par>
                              <p:par>
                                <p:cTn id="31" presetID="3" presetClass="emph" presetSubtype="2" fill="hold" grpId="2" nodeType="withEffect">
                                  <p:stCondLst>
                                    <p:cond delay="0"/>
                                  </p:stCondLst>
                                  <p:childTnLst>
                                    <p:animClr clrSpc="rgb" dir="cw">
                                      <p:cBhvr override="childStyle">
                                        <p:cTn id="32" dur="100" fill="hold"/>
                                        <p:tgtEl>
                                          <p:spTgt spid="20"/>
                                        </p:tgtEl>
                                        <p:attrNameLst>
                                          <p:attrName>style.color</p:attrName>
                                        </p:attrNameLst>
                                      </p:cBhvr>
                                      <p:to>
                                        <a:schemeClr val="tx1"/>
                                      </p:to>
                                    </p:animClr>
                                  </p:childTnLst>
                                </p:cTn>
                              </p:par>
                              <p:par>
                                <p:cTn id="33" presetID="3" presetClass="emph" presetSubtype="2" fill="hold" grpId="1" nodeType="withEffect">
                                  <p:stCondLst>
                                    <p:cond delay="0"/>
                                  </p:stCondLst>
                                  <p:childTnLst>
                                    <p:animClr clrSpc="rgb" dir="cw">
                                      <p:cBhvr override="childStyle">
                                        <p:cTn id="34" dur="100" fill="hold"/>
                                        <p:tgtEl>
                                          <p:spTgt spid="19"/>
                                        </p:tgtEl>
                                        <p:attrNameLst>
                                          <p:attrName>style.color</p:attrName>
                                        </p:attrNameLst>
                                      </p:cBhvr>
                                      <p:to>
                                        <a:schemeClr val="tx1"/>
                                      </p:to>
                                    </p:animClr>
                                  </p:childTnLst>
                                </p:cTn>
                              </p:par>
                              <p:par>
                                <p:cTn id="35" presetID="1" presetClass="exit" presetSubtype="0" fill="hold" grpId="4"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grpId="3"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32"/>
                    </p:tgtEl>
                  </p:cond>
                </p:stCondLst>
                <p:endSync evt="end" delay="0">
                  <p:rtn val="all"/>
                </p:endSync>
                <p:childTnLst>
                  <p:par>
                    <p:cTn id="42" fill="hold">
                      <p:stCondLst>
                        <p:cond delay="0"/>
                      </p:stCondLst>
                      <p:childTnLst>
                        <p:par>
                          <p:cTn id="43" fill="hold">
                            <p:stCondLst>
                              <p:cond delay="0"/>
                            </p:stCondLst>
                            <p:childTnLst>
                              <p:par>
                                <p:cTn id="44" presetID="3" presetClass="emph" presetSubtype="2" fill="hold" grpId="2" nodeType="withEffect">
                                  <p:stCondLst>
                                    <p:cond delay="0"/>
                                  </p:stCondLst>
                                  <p:childTnLst>
                                    <p:animClr clrSpc="rgb" dir="cw">
                                      <p:cBhvr override="childStyle">
                                        <p:cTn id="45" dur="100" fill="hold"/>
                                        <p:tgtEl>
                                          <p:spTgt spid="21"/>
                                        </p:tgtEl>
                                        <p:attrNameLst>
                                          <p:attrName>style.color</p:attrName>
                                        </p:attrNameLst>
                                      </p:cBhvr>
                                      <p:to>
                                        <a:schemeClr val="tx1"/>
                                      </p:to>
                                    </p:animClr>
                                  </p:childTnLst>
                                </p:cTn>
                              </p:par>
                              <p:par>
                                <p:cTn id="46" presetID="3" presetClass="emph" presetSubtype="2" fill="hold" grpId="3" nodeType="withEffect">
                                  <p:stCondLst>
                                    <p:cond delay="0"/>
                                  </p:stCondLst>
                                  <p:childTnLst>
                                    <p:animClr clrSpc="rgb" dir="cw">
                                      <p:cBhvr override="childStyle">
                                        <p:cTn id="47" dur="100" fill="hold"/>
                                        <p:tgtEl>
                                          <p:spTgt spid="20"/>
                                        </p:tgtEl>
                                        <p:attrNameLst>
                                          <p:attrName>style.color</p:attrName>
                                        </p:attrNameLst>
                                      </p:cBhvr>
                                      <p:to>
                                        <a:schemeClr val="tx1"/>
                                      </p:to>
                                    </p:animClr>
                                  </p:childTnLst>
                                </p:cTn>
                              </p:par>
                              <p:par>
                                <p:cTn id="48" presetID="3" presetClass="emph" presetSubtype="2" fill="hold" grpId="2" nodeType="withEffect">
                                  <p:stCondLst>
                                    <p:cond delay="0"/>
                                  </p:stCondLst>
                                  <p:childTnLst>
                                    <p:animClr clrSpc="rgb" dir="cw">
                                      <p:cBhvr override="childStyle">
                                        <p:cTn id="49" dur="100" fill="hold"/>
                                        <p:tgtEl>
                                          <p:spTgt spid="19"/>
                                        </p:tgtEl>
                                        <p:attrNameLst>
                                          <p:attrName>style.color</p:attrName>
                                        </p:attrNameLst>
                                      </p:cBhvr>
                                      <p:to>
                                        <a:schemeClr val="tx1"/>
                                      </p:to>
                                    </p:animClr>
                                  </p:childTnLst>
                                </p:cTn>
                              </p:par>
                              <p:par>
                                <p:cTn id="50" presetID="1" presetClass="exit" presetSubtype="0" fill="hold" grpId="5" nodeType="withEffect">
                                  <p:stCondLst>
                                    <p:cond delay="0"/>
                                  </p:stCondLst>
                                  <p:childTnLst>
                                    <p:set>
                                      <p:cBhvr>
                                        <p:cTn id="51" dur="1" fill="hold">
                                          <p:stCondLst>
                                            <p:cond delay="0"/>
                                          </p:stCondLst>
                                        </p:cTn>
                                        <p:tgtEl>
                                          <p:spTgt spid="20"/>
                                        </p:tgtEl>
                                        <p:attrNameLst>
                                          <p:attrName>style.visibility</p:attrName>
                                        </p:attrNameLst>
                                      </p:cBhvr>
                                      <p:to>
                                        <p:strVal val="hidden"/>
                                      </p:to>
                                    </p:set>
                                  </p:childTnLst>
                                </p:cTn>
                              </p:par>
                              <p:par>
                                <p:cTn id="52" presetID="1" presetClass="exit" presetSubtype="0" fill="hold" grpId="4" nodeType="withEffect">
                                  <p:stCondLst>
                                    <p:cond delay="0"/>
                                  </p:stCondLst>
                                  <p:childTnLst>
                                    <p:set>
                                      <p:cBhvr>
                                        <p:cTn id="53" dur="1" fill="hold">
                                          <p:stCondLst>
                                            <p:cond delay="0"/>
                                          </p:stCondLst>
                                        </p:cTn>
                                        <p:tgtEl>
                                          <p:spTgt spid="19"/>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34" grpId="0"/>
      <p:bldP spid="34" grpId="1"/>
      <p:bldP spid="34" grpId="2"/>
      <p:bldP spid="19" grpId="0"/>
      <p:bldP spid="19" grpId="1"/>
      <p:bldP spid="19" grpId="2"/>
      <p:bldP spid="19" grpId="3"/>
      <p:bldP spid="19" grpId="4"/>
      <p:bldP spid="19" grpId="5"/>
      <p:bldP spid="20" grpId="0"/>
      <p:bldP spid="20" grpId="1"/>
      <p:bldP spid="20" grpId="2"/>
      <p:bldP spid="20" grpId="3"/>
      <p:bldP spid="20" grpId="4"/>
      <p:bldP spid="20" grpId="5"/>
      <p:bldP spid="21" grpId="0"/>
      <p:bldP spid="21" grpId="1"/>
      <p:bldP spid="21"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85693</TotalTime>
  <Words>1401</Words>
  <Application>Microsoft Office PowerPoint</Application>
  <PresentationFormat>On-screen Show (16:9)</PresentationFormat>
  <Paragraphs>165</Paragraphs>
  <Slides>12</Slides>
  <Notes>12</Notes>
  <HiddenSlides>1</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1179</cp:revision>
  <cp:lastPrinted>2016-02-02T20:22:43Z</cp:lastPrinted>
  <dcterms:created xsi:type="dcterms:W3CDTF">2015-10-21T21:04:26Z</dcterms:created>
  <dcterms:modified xsi:type="dcterms:W3CDTF">2017-05-02T03:11:03Z</dcterms:modified>
</cp:coreProperties>
</file>