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6" r:id="rId9"/>
    <p:sldId id="267" r:id="rId10"/>
    <p:sldId id="269" r:id="rId11"/>
    <p:sldId id="271"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419" autoAdjust="0"/>
  </p:normalViewPr>
  <p:slideViewPr>
    <p:cSldViewPr snapToGrid="0">
      <p:cViewPr>
        <p:scale>
          <a:sx n="80" d="100"/>
          <a:sy n="80" d="100"/>
        </p:scale>
        <p:origin x="88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DB1F6-54BC-418A-896C-D117766137B9}" type="datetimeFigureOut">
              <a:rPr lang="en-NZ" smtClean="0"/>
              <a:t>3/05/2017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825AD-F588-42EF-BA5A-F8B07246F95A}" type="slidenum">
              <a:rPr lang="en-NZ" smtClean="0"/>
              <a:t>‹#›</a:t>
            </a:fld>
            <a:endParaRPr lang="en-NZ"/>
          </a:p>
        </p:txBody>
      </p:sp>
    </p:spTree>
    <p:extLst>
      <p:ext uri="{BB962C8B-B14F-4D97-AF65-F5344CB8AC3E}">
        <p14:creationId xmlns:p14="http://schemas.microsoft.com/office/powerpoint/2010/main" val="354630101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qBbr1D-Ol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1 The Feast of Ascension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the Feast of the Ascension when Jesus returned to his Father in heaven.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Use the Ascension story in Acts 1:1-11 or John 14:1-3 in class prayer this week.</a:t>
            </a:r>
            <a:endParaRPr lang="en-NZ"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1</a:t>
            </a:fld>
            <a:endParaRPr lang="en-NZ"/>
          </a:p>
        </p:txBody>
      </p:sp>
    </p:spTree>
    <p:extLst>
      <p:ext uri="{BB962C8B-B14F-4D97-AF65-F5344CB8AC3E}">
        <p14:creationId xmlns:p14="http://schemas.microsoft.com/office/powerpoint/2010/main" val="420027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22E9F3-4B73-464C-9938-9260F376746B}" type="slidenum">
              <a:rPr lang="en-NZ" smtClean="0"/>
              <a:t>10</a:t>
            </a:fld>
            <a:endParaRPr lang="en-NZ"/>
          </a:p>
        </p:txBody>
      </p:sp>
    </p:spTree>
    <p:extLst>
      <p:ext uri="{BB962C8B-B14F-4D97-AF65-F5344CB8AC3E}">
        <p14:creationId xmlns:p14="http://schemas.microsoft.com/office/powerpoint/2010/main" val="423476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2 Learning Outcomes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Read through the Learning Intentions with the class and identify some ideas/questions that might be explored in the resource.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Look closely at the Ascension image and share what you notice.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Remind children about how different cultures portray images of events differently.</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This image shows Jesus ascending into heaven as portrayed by an African artist.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We call this </a:t>
            </a:r>
            <a:r>
              <a:rPr lang="en-GB" sz="900" kern="1200" dirty="0" err="1" smtClean="0">
                <a:solidFill>
                  <a:schemeClr val="tx1"/>
                </a:solidFill>
                <a:effectLst/>
                <a:latin typeface="+mn-lt"/>
                <a:ea typeface="+mn-ea"/>
                <a:cs typeface="+mn-cs"/>
              </a:rPr>
              <a:t>inculturation</a:t>
            </a:r>
            <a:r>
              <a:rPr lang="en-GB" sz="900" kern="1200" dirty="0" smtClean="0">
                <a:solidFill>
                  <a:schemeClr val="tx1"/>
                </a:solidFill>
                <a:effectLst/>
                <a:latin typeface="+mn-lt"/>
                <a:ea typeface="+mn-ea"/>
                <a:cs typeface="+mn-cs"/>
              </a:rPr>
              <a:t> – which means expressing ideas and images within different cultures.          Imagine how Maori, Indian, Filipino, </a:t>
            </a:r>
            <a:r>
              <a:rPr lang="en-GB" sz="900" kern="1200" dirty="0" err="1" smtClean="0">
                <a:solidFill>
                  <a:schemeClr val="tx1"/>
                </a:solidFill>
                <a:effectLst/>
                <a:latin typeface="+mn-lt"/>
                <a:ea typeface="+mn-ea"/>
                <a:cs typeface="+mn-cs"/>
              </a:rPr>
              <a:t>Pacifika</a:t>
            </a:r>
            <a:r>
              <a:rPr lang="en-GB" sz="900" kern="1200" dirty="0" smtClean="0">
                <a:solidFill>
                  <a:schemeClr val="tx1"/>
                </a:solidFill>
                <a:effectLst/>
                <a:latin typeface="+mn-lt"/>
                <a:ea typeface="+mn-ea"/>
                <a:cs typeface="+mn-cs"/>
              </a:rPr>
              <a:t> or Chinese artists might paint or draw this event.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Share your ideas about the value of </a:t>
            </a:r>
            <a:r>
              <a:rPr lang="en-GB" sz="900" kern="1200" dirty="0" err="1" smtClean="0">
                <a:solidFill>
                  <a:schemeClr val="tx1"/>
                </a:solidFill>
                <a:effectLst/>
                <a:latin typeface="+mn-lt"/>
                <a:ea typeface="+mn-ea"/>
                <a:cs typeface="+mn-cs"/>
              </a:rPr>
              <a:t>incultured</a:t>
            </a:r>
            <a:r>
              <a:rPr lang="en-GB" sz="900" kern="1200" dirty="0" smtClean="0">
                <a:solidFill>
                  <a:schemeClr val="tx1"/>
                </a:solidFill>
                <a:effectLst/>
                <a:latin typeface="+mn-lt"/>
                <a:ea typeface="+mn-ea"/>
                <a:cs typeface="+mn-cs"/>
              </a:rPr>
              <a:t> art works.</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2</a:t>
            </a:fld>
            <a:endParaRPr lang="en-NZ"/>
          </a:p>
        </p:txBody>
      </p:sp>
    </p:spTree>
    <p:extLst>
      <p:ext uri="{BB962C8B-B14F-4D97-AF65-F5344CB8AC3E}">
        <p14:creationId xmlns:p14="http://schemas.microsoft.com/office/powerpoint/2010/main" val="122403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3 Rapid Recap of what we know about Jesus’ Ascension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Remind children that the Ascension is celebrated in </a:t>
            </a:r>
            <a:r>
              <a:rPr lang="en-GB" sz="900" kern="1200" dirty="0" err="1" smtClean="0">
                <a:solidFill>
                  <a:schemeClr val="tx1"/>
                </a:solidFill>
                <a:effectLst/>
                <a:latin typeface="+mn-lt"/>
                <a:ea typeface="+mn-ea"/>
                <a:cs typeface="+mn-cs"/>
              </a:rPr>
              <a:t>Aotearoa</a:t>
            </a:r>
            <a:r>
              <a:rPr lang="en-GB" sz="900" kern="1200" dirty="0" smtClean="0">
                <a:solidFill>
                  <a:schemeClr val="tx1"/>
                </a:solidFill>
                <a:effectLst/>
                <a:latin typeface="+mn-lt"/>
                <a:ea typeface="+mn-ea"/>
                <a:cs typeface="+mn-cs"/>
              </a:rPr>
              <a:t> New Zealand on the 7th Sunday of Easter.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Print off a copy of the Mind Map for each child to record something they know about the Ascension in each shape.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When Mind Maps are completed children share what they know.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Invite children to ask questions and record these for the class to see and keep them in focus as you work through the slides.</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22E9F3-4B73-464C-9938-9260F376746B}" type="slidenum">
              <a:rPr lang="en-NZ" smtClean="0"/>
              <a:t>3</a:t>
            </a:fld>
            <a:endParaRPr lang="en-NZ"/>
          </a:p>
        </p:txBody>
      </p:sp>
    </p:spTree>
    <p:extLst>
      <p:ext uri="{BB962C8B-B14F-4D97-AF65-F5344CB8AC3E}">
        <p14:creationId xmlns:p14="http://schemas.microsoft.com/office/powerpoint/2010/main" val="353069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4 The Feast of the Ascension in the Liturgical Year</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Responses </a:t>
            </a:r>
            <a:endParaRPr lang="en-NZ"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The Ascension comes at the end of the Easter season.</a:t>
            </a:r>
            <a:endParaRPr lang="en-NZ"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The Ascension is part of the Easter Season.</a:t>
            </a:r>
            <a:endParaRPr lang="en-NZ"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Pentecost follows the Ascension.</a:t>
            </a:r>
            <a:endParaRPr lang="en-NZ"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White, yellow or gold are celebration colours on Liturgical Calendars.</a:t>
            </a:r>
            <a:endParaRPr lang="en-NZ"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The covers on the altar, the lectern, and banners show the colour of the season.</a:t>
            </a:r>
            <a:endParaRPr lang="en-NZ" sz="900" kern="1200" dirty="0" smtClean="0">
              <a:solidFill>
                <a:schemeClr val="tx1"/>
              </a:solidFill>
              <a:effectLst/>
              <a:latin typeface="+mn-lt"/>
              <a:ea typeface="+mn-ea"/>
              <a:cs typeface="+mn-cs"/>
            </a:endParaRPr>
          </a:p>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4</a:t>
            </a:fld>
            <a:endParaRPr lang="en-NZ"/>
          </a:p>
        </p:txBody>
      </p:sp>
    </p:spTree>
    <p:extLst>
      <p:ext uri="{BB962C8B-B14F-4D97-AF65-F5344CB8AC3E}">
        <p14:creationId xmlns:p14="http://schemas.microsoft.com/office/powerpoint/2010/main" val="245813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5 Putting Jesus’ Ascension in the context of his last weeks on earth</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ANSWERS 1 – D, 2) – B, 3) – G, 4) – A, 5) – E, 6) – H, 7) – C, 8) - F</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Use the word float to help children get the sequence of events leading up to the Ascension clear.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Make a list of the days and events for children to record.</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Repeat the exercise orally until children are confident with it.</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Watch the clip and give class time to ask questions and make comments about it.</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Beloved Master Jesus Ascension 2:56 minutes</a:t>
            </a:r>
            <a:endParaRPr lang="en-NZ" sz="900" kern="1200" dirty="0" smtClean="0">
              <a:solidFill>
                <a:schemeClr val="tx1"/>
              </a:solidFill>
              <a:effectLst/>
              <a:latin typeface="+mn-lt"/>
              <a:ea typeface="+mn-ea"/>
              <a:cs typeface="+mn-cs"/>
            </a:endParaRPr>
          </a:p>
          <a:p>
            <a:r>
              <a:rPr lang="en-GB" sz="900" u="sng" kern="1200" dirty="0" smtClean="0">
                <a:solidFill>
                  <a:schemeClr val="tx1"/>
                </a:solidFill>
                <a:effectLst/>
                <a:latin typeface="+mn-lt"/>
                <a:ea typeface="+mn-ea"/>
                <a:cs typeface="+mn-cs"/>
                <a:hlinkClick r:id="rId3"/>
              </a:rPr>
              <a:t>https://www.youtube.com/watch?v=4qBbr1D-OlU</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5</a:t>
            </a:fld>
            <a:endParaRPr lang="en-NZ"/>
          </a:p>
        </p:txBody>
      </p:sp>
    </p:spTree>
    <p:extLst>
      <p:ext uri="{BB962C8B-B14F-4D97-AF65-F5344CB8AC3E}">
        <p14:creationId xmlns:p14="http://schemas.microsoft.com/office/powerpoint/2010/main" val="158168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6 This Promise of Jesus fills Christians with hope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Adapt Teaching and Learning Experiences 4 &amp; 5.</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Read the gospel text on the image.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Use the pointer to work through the questions beside the text.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Encourage children to learn the verse that means most to them by heart and write it in their RE Learning Journal.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Sing ‘Sing a new Song’</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80744A-1B97-45A0-A1DA-953796DCCE59}" type="slidenum">
              <a:rPr lang="en-NZ" smtClean="0"/>
              <a:t>6</a:t>
            </a:fld>
            <a:endParaRPr lang="en-NZ"/>
          </a:p>
        </p:txBody>
      </p:sp>
    </p:spTree>
    <p:extLst>
      <p:ext uri="{BB962C8B-B14F-4D97-AF65-F5344CB8AC3E}">
        <p14:creationId xmlns:p14="http://schemas.microsoft.com/office/powerpoint/2010/main" val="328340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7 Why the Ascension of Jesus is such an important event for his followers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Read each flip card and talk about what it means.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How is it possible for humans to enter heaven?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What did God give Jesus when he ascended to heaven?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What difference did Jesus’ Ascension make to him?</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What effect did the promises Jesus made before he ascended have on his followers?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What happens one week after the Ascension?</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7</a:t>
            </a:fld>
            <a:endParaRPr lang="en-NZ"/>
          </a:p>
        </p:txBody>
      </p:sp>
    </p:spTree>
    <p:extLst>
      <p:ext uri="{BB962C8B-B14F-4D97-AF65-F5344CB8AC3E}">
        <p14:creationId xmlns:p14="http://schemas.microsoft.com/office/powerpoint/2010/main" val="250555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8 Check Up</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This formative assessment strategy will help teachers to identify how well children have achieved the Learning Intentions of the resource.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Teachers can choose how they use the slide in their range of assessment options.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 worksheet of this slide is available for children in Years 5-8 to complete.</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The last two items are feed forward for the teacher.</a:t>
            </a:r>
          </a:p>
          <a:p>
            <a:r>
              <a:rPr lang="en-NZ" sz="9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8</a:t>
            </a:fld>
            <a:endParaRPr lang="en-NZ"/>
          </a:p>
        </p:txBody>
      </p:sp>
    </p:spTree>
    <p:extLst>
      <p:ext uri="{BB962C8B-B14F-4D97-AF65-F5344CB8AC3E}">
        <p14:creationId xmlns:p14="http://schemas.microsoft.com/office/powerpoint/2010/main" val="211950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9 Time for Reflection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GB" sz="900" i="1" kern="1200" dirty="0" smtClean="0">
                <a:solidFill>
                  <a:schemeClr val="tx1"/>
                </a:solidFill>
                <a:effectLst/>
                <a:latin typeface="+mn-lt"/>
                <a:ea typeface="+mn-ea"/>
                <a:cs typeface="+mn-cs"/>
              </a:rPr>
              <a:t>reflect on the difference to their lives that Jesus made by his Ascension. Thank Jesus for the hope he has given you that you will one day be happy with him forever in heaven.</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1CC480-14FB-4702-8C20-323E44CFCC31}" type="slidenum">
              <a:rPr lang="en-NZ" smtClean="0"/>
              <a:t>9</a:t>
            </a:fld>
            <a:endParaRPr lang="en-NZ"/>
          </a:p>
        </p:txBody>
      </p:sp>
    </p:spTree>
    <p:extLst>
      <p:ext uri="{BB962C8B-B14F-4D97-AF65-F5344CB8AC3E}">
        <p14:creationId xmlns:p14="http://schemas.microsoft.com/office/powerpoint/2010/main" val="365433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E7633-DB85-432F-9124-702707F67444}" type="datetimeFigureOut">
              <a:rPr lang="en-NZ" smtClean="0"/>
              <a:t>3/05/2017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88098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E7633-DB85-432F-9124-702707F67444}" type="datetimeFigureOut">
              <a:rPr lang="en-NZ" smtClean="0"/>
              <a:t>3/05/2017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253984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E7633-DB85-432F-9124-702707F67444}" type="datetimeFigureOut">
              <a:rPr lang="en-NZ" smtClean="0"/>
              <a:t>3/05/2017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223993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329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E7633-DB85-432F-9124-702707F67444}" type="datetimeFigureOut">
              <a:rPr lang="en-NZ" smtClean="0"/>
              <a:t>3/05/2017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322049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E7633-DB85-432F-9124-702707F67444}" type="datetimeFigureOut">
              <a:rPr lang="en-NZ" smtClean="0"/>
              <a:t>3/05/2017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410884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8E7633-DB85-432F-9124-702707F67444}" type="datetimeFigureOut">
              <a:rPr lang="en-NZ" smtClean="0"/>
              <a:t>3/05/2017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328231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8E7633-DB85-432F-9124-702707F67444}" type="datetimeFigureOut">
              <a:rPr lang="en-NZ" smtClean="0"/>
              <a:t>3/05/2017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261099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8E7633-DB85-432F-9124-702707F67444}" type="datetimeFigureOut">
              <a:rPr lang="en-NZ" smtClean="0"/>
              <a:t>3/05/2017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396051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E7633-DB85-432F-9124-702707F67444}" type="datetimeFigureOut">
              <a:rPr lang="en-NZ" smtClean="0"/>
              <a:t>3/05/2017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102672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98E7633-DB85-432F-9124-702707F67444}" type="datetimeFigureOut">
              <a:rPr lang="en-NZ" smtClean="0"/>
              <a:t>3/05/2017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279550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98E7633-DB85-432F-9124-702707F67444}" type="datetimeFigureOut">
              <a:rPr lang="en-NZ" smtClean="0"/>
              <a:t>3/05/2017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CBEA308-4AA8-4C79-A4F7-7EBDC9067B74}" type="slidenum">
              <a:rPr lang="en-NZ" smtClean="0"/>
              <a:t>‹#›</a:t>
            </a:fld>
            <a:endParaRPr lang="en-NZ"/>
          </a:p>
        </p:txBody>
      </p:sp>
    </p:spTree>
    <p:extLst>
      <p:ext uri="{BB962C8B-B14F-4D97-AF65-F5344CB8AC3E}">
        <p14:creationId xmlns:p14="http://schemas.microsoft.com/office/powerpoint/2010/main" val="196901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rgbClr val="FFFF66"/>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8E7633-DB85-432F-9124-702707F67444}" type="datetimeFigureOut">
              <a:rPr lang="en-NZ" smtClean="0"/>
              <a:t>3/05/2017</a:t>
            </a:fld>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CBEA308-4AA8-4C79-A4F7-7EBDC9067B74}" type="slidenum">
              <a:rPr lang="en-NZ" smtClean="0"/>
              <a:t>‹#›</a:t>
            </a:fld>
            <a:endParaRPr lang="en-NZ"/>
          </a:p>
        </p:txBody>
      </p:sp>
    </p:spTree>
    <p:extLst>
      <p:ext uri="{BB962C8B-B14F-4D97-AF65-F5344CB8AC3E}">
        <p14:creationId xmlns:p14="http://schemas.microsoft.com/office/powerpoint/2010/main" val="3829212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4qBbr1D-OlU"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2.xml"/><Relationship Id="rId7" Type="http://schemas.openxmlformats.org/officeDocument/2006/relationships/hyperlink" Target="http://www.tinyurl.com/NCRSfeedback"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912" y="0"/>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The Feast of the Ascension</a:t>
            </a: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1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3097540" y="644320"/>
            <a:ext cx="2858609" cy="4395680"/>
          </a:xfrm>
          <a:prstGeom prst="rect">
            <a:avLst/>
          </a:prstGeom>
          <a:noFill/>
          <a:ln>
            <a:noFill/>
          </a:ln>
        </p:spPr>
      </p:pic>
    </p:spTree>
    <p:extLst>
      <p:ext uri="{BB962C8B-B14F-4D97-AF65-F5344CB8AC3E}">
        <p14:creationId xmlns:p14="http://schemas.microsoft.com/office/powerpoint/2010/main" val="4244216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3"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1" name="Action Button: Up">
            <a:hlinkClick r:id="rId3" action="ppaction://hlinksldjump" highlightClick="1"/>
          </p:cNvPr>
          <p:cNvSpPr/>
          <p:nvPr/>
        </p:nvSpPr>
        <p:spPr>
          <a:xfrm rot="16200000">
            <a:off x="8100000" y="4750338"/>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p:cNvSpPr/>
          <p:nvPr/>
        </p:nvSpPr>
        <p:spPr>
          <a:xfrm>
            <a:off x="107504" y="-18797"/>
            <a:ext cx="8918088" cy="1200329"/>
          </a:xfrm>
          <a:prstGeom prst="rect">
            <a:avLst/>
          </a:prstGeom>
          <a:noFill/>
        </p:spPr>
        <p:txBody>
          <a:bodyPr wrap="square" lIns="91440" tIns="45720" rIns="91440" bIns="45720">
            <a:spAutoFit/>
          </a:bodyPr>
          <a:lstStyle/>
          <a:p>
            <a:pPr algn="ctr"/>
            <a:r>
              <a:rPr lang="en-NZ"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Rapid Recap of what we know </a:t>
            </a:r>
          </a:p>
          <a:p>
            <a:pPr algn="ctr"/>
            <a:r>
              <a:rPr lang="en-NZ"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about Jesus’ Ascension</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20" name="TextBox: PageNumber"/>
          <p:cNvSpPr txBox="1">
            <a:spLocks/>
          </p:cNvSpPr>
          <p:nvPr/>
        </p:nvSpPr>
        <p:spPr>
          <a:xfrm>
            <a:off x="8665592" y="4752615"/>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S-03</a:t>
            </a:r>
          </a:p>
        </p:txBody>
      </p:sp>
      <p:sp>
        <p:nvSpPr>
          <p:cNvPr id="23" name="Rectangle: Bottom-Right"/>
          <p:cNvSpPr/>
          <p:nvPr/>
        </p:nvSpPr>
        <p:spPr>
          <a:xfrm>
            <a:off x="6219329" y="3571488"/>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Bottom-Middle"/>
          <p:cNvSpPr/>
          <p:nvPr/>
        </p:nvSpPr>
        <p:spPr>
          <a:xfrm>
            <a:off x="3450544" y="376406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Bottom-Left"/>
          <p:cNvSpPr/>
          <p:nvPr/>
        </p:nvSpPr>
        <p:spPr>
          <a:xfrm>
            <a:off x="875890" y="3633727"/>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Middle-Right"/>
          <p:cNvSpPr/>
          <p:nvPr/>
        </p:nvSpPr>
        <p:spPr>
          <a:xfrm>
            <a:off x="6142903" y="2396268"/>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Middel-Middle"/>
          <p:cNvSpPr/>
          <p:nvPr/>
        </p:nvSpPr>
        <p:spPr>
          <a:xfrm>
            <a:off x="3489948" y="2410177"/>
            <a:ext cx="2000357" cy="97210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Ascension of Jesus</a:t>
            </a:r>
          </a:p>
        </p:txBody>
      </p:sp>
      <p:sp>
        <p:nvSpPr>
          <p:cNvPr id="28" name="Rectangle: Middel-Left"/>
          <p:cNvSpPr/>
          <p:nvPr/>
        </p:nvSpPr>
        <p:spPr>
          <a:xfrm>
            <a:off x="875891" y="2342516"/>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Right"/>
          <p:cNvSpPr/>
          <p:nvPr/>
        </p:nvSpPr>
        <p:spPr>
          <a:xfrm>
            <a:off x="6142903"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Top-Middle"/>
          <p:cNvSpPr/>
          <p:nvPr/>
        </p:nvSpPr>
        <p:spPr>
          <a:xfrm>
            <a:off x="3450544"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Top-Left"/>
          <p:cNvSpPr/>
          <p:nvPr/>
        </p:nvSpPr>
        <p:spPr>
          <a:xfrm>
            <a:off x="886317"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ctor: North-West"/>
          <p:cNvCxnSpPr>
            <a:cxnSpLocks/>
          </p:cNvCxnSpPr>
          <p:nvPr/>
        </p:nvCxnSpPr>
        <p:spPr>
          <a:xfrm flipH="1" flipV="1">
            <a:off x="2843725" y="2110126"/>
            <a:ext cx="689172" cy="36796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or: West"/>
          <p:cNvCxnSpPr>
            <a:endCxn id="28" idx="3"/>
          </p:cNvCxnSpPr>
          <p:nvPr/>
        </p:nvCxnSpPr>
        <p:spPr>
          <a:xfrm flipH="1" flipV="1">
            <a:off x="2876248" y="2828570"/>
            <a:ext cx="563868" cy="6013"/>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or: South-West"/>
          <p:cNvCxnSpPr>
            <a:cxnSpLocks/>
          </p:cNvCxnSpPr>
          <p:nvPr/>
        </p:nvCxnSpPr>
        <p:spPr>
          <a:xfrm flipH="1">
            <a:off x="2867105" y="3368376"/>
            <a:ext cx="659866" cy="42257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or: South"/>
          <p:cNvCxnSpPr>
            <a:cxnSpLocks/>
            <a:endCxn id="24" idx="0"/>
          </p:cNvCxnSpPr>
          <p:nvPr/>
        </p:nvCxnSpPr>
        <p:spPr>
          <a:xfrm>
            <a:off x="4450723" y="3368376"/>
            <a:ext cx="0" cy="395687"/>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or: South-East"/>
          <p:cNvCxnSpPr/>
          <p:nvPr/>
        </p:nvCxnSpPr>
        <p:spPr>
          <a:xfrm>
            <a:off x="5455637" y="3261094"/>
            <a:ext cx="758957" cy="57489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or: East"/>
          <p:cNvCxnSpPr>
            <a:stCxn id="27" idx="3"/>
            <a:endCxn id="26" idx="1"/>
          </p:cNvCxnSpPr>
          <p:nvPr/>
        </p:nvCxnSpPr>
        <p:spPr>
          <a:xfrm flipV="1">
            <a:off x="5490305" y="2882322"/>
            <a:ext cx="652598" cy="13909"/>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or: North East"/>
          <p:cNvCxnSpPr>
            <a:cxnSpLocks/>
          </p:cNvCxnSpPr>
          <p:nvPr/>
        </p:nvCxnSpPr>
        <p:spPr>
          <a:xfrm flipV="1">
            <a:off x="5490305" y="2110127"/>
            <a:ext cx="689622" cy="407332"/>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or: North"/>
          <p:cNvCxnSpPr>
            <a:cxnSpLocks/>
            <a:endCxn id="30" idx="2"/>
          </p:cNvCxnSpPr>
          <p:nvPr/>
        </p:nvCxnSpPr>
        <p:spPr>
          <a:xfrm flipV="1">
            <a:off x="4450723" y="2153640"/>
            <a:ext cx="0" cy="242628"/>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5156" y="48913"/>
            <a:ext cx="1531553" cy="1064908"/>
          </a:xfrm>
          <a:prstGeom prst="rect">
            <a:avLst/>
          </a:prstGeom>
        </p:spPr>
      </p:pic>
    </p:spTree>
    <p:extLst>
      <p:ext uri="{BB962C8B-B14F-4D97-AF65-F5344CB8AC3E}">
        <p14:creationId xmlns:p14="http://schemas.microsoft.com/office/powerpoint/2010/main" val="2141680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408" y="-20537"/>
            <a:ext cx="8918088" cy="646331"/>
          </a:xfrm>
          <a:prstGeom prst="rect">
            <a:avLst/>
          </a:prstGeom>
          <a:noFill/>
        </p:spPr>
        <p:txBody>
          <a:bodyPr wrap="square" lIns="91440" tIns="45720" rIns="91440" bIns="45720">
            <a:spAutoFit/>
          </a:bodyPr>
          <a:lstStyle/>
          <a:p>
            <a:pPr algn="ctr"/>
            <a:r>
              <a:rPr lang="en-US" sz="3600" b="1">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Check up</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S-08</a:t>
            </a:r>
          </a:p>
        </p:txBody>
      </p:sp>
      <p:sp>
        <p:nvSpPr>
          <p:cNvPr id="8" name="Action Button: Up">
            <a:hlinkClick r:id="rId2"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0"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2" name="Rectangle: 3rd Answer"/>
          <p:cNvSpPr/>
          <p:nvPr/>
        </p:nvSpPr>
        <p:spPr>
          <a:xfrm>
            <a:off x="204712" y="2396626"/>
            <a:ext cx="4288349" cy="118655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cs typeface="Segoe UI" panose="020B0502040204020203" pitchFamily="34" charset="0"/>
              </a:rPr>
              <a:t>3) Give 3 reasons why Jesus ascended to God his Father. </a:t>
            </a:r>
            <a:endParaRPr lang="en-GB" sz="1200" dirty="0">
              <a:solidFill>
                <a:schemeClr val="tx1"/>
              </a:solidFill>
              <a:cs typeface="Segoe UI" panose="020B0502040204020203" pitchFamily="34" charset="0"/>
            </a:endParaRPr>
          </a:p>
        </p:txBody>
      </p:sp>
      <p:sp>
        <p:nvSpPr>
          <p:cNvPr id="13" name="Rectangle: 2nd Answer"/>
          <p:cNvSpPr/>
          <p:nvPr/>
        </p:nvSpPr>
        <p:spPr>
          <a:xfrm>
            <a:off x="4670679" y="1141891"/>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2) Create an art work that illustrates 5 major events in Jesus’ life that happened in the 50 days before his Ascension and share this with your school and parish.</a:t>
            </a:r>
          </a:p>
          <a:p>
            <a:pPr lvl="0"/>
            <a:r>
              <a:rPr lang="en-NZ" sz="1200" dirty="0">
                <a:solidFill>
                  <a:schemeClr val="tx1"/>
                </a:solidFill>
              </a:rPr>
              <a:t>Name each event and put them in sequence.</a:t>
            </a:r>
          </a:p>
        </p:txBody>
      </p:sp>
      <p:sp>
        <p:nvSpPr>
          <p:cNvPr id="14" name="Rectangle: 1st Answer"/>
          <p:cNvSpPr/>
          <p:nvPr/>
        </p:nvSpPr>
        <p:spPr>
          <a:xfrm>
            <a:off x="204712" y="1141891"/>
            <a:ext cx="4288349"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1) Why is the Ascension a feast of hope for all Christians?</a:t>
            </a:r>
          </a:p>
        </p:txBody>
      </p:sp>
      <p:sp>
        <p:nvSpPr>
          <p:cNvPr id="15" name="TextBox: Date"/>
          <p:cNvSpPr txBox="1"/>
          <p:nvPr/>
        </p:nvSpPr>
        <p:spPr>
          <a:xfrm>
            <a:off x="4822241" y="728237"/>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16" name="TextBox: Name"/>
          <p:cNvSpPr txBox="1"/>
          <p:nvPr/>
        </p:nvSpPr>
        <p:spPr>
          <a:xfrm>
            <a:off x="435667" y="728237"/>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20" name="Rectangle: 1st Answer"/>
          <p:cNvSpPr/>
          <p:nvPr/>
        </p:nvSpPr>
        <p:spPr>
          <a:xfrm>
            <a:off x="4670678" y="2396626"/>
            <a:ext cx="4329322" cy="118655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4) Which activity do you think helped you to learn best in this resource?</a:t>
            </a:r>
          </a:p>
          <a:p>
            <a:endParaRPr lang="en-NZ" sz="1200" dirty="0">
              <a:solidFill>
                <a:schemeClr val="tx1"/>
              </a:solidFill>
            </a:endParaRPr>
          </a:p>
          <a:p>
            <a:pPr lvl="0"/>
            <a:endParaRPr lang="en-GB" sz="1200" dirty="0">
              <a:solidFill>
                <a:schemeClr val="tx1"/>
              </a:solidFill>
              <a:cs typeface="Segoe UI" panose="020B0502040204020203" pitchFamily="34" charset="0"/>
            </a:endParaRPr>
          </a:p>
        </p:txBody>
      </p:sp>
      <p:sp>
        <p:nvSpPr>
          <p:cNvPr id="17" name="Rectangle: 1st Answer"/>
          <p:cNvSpPr/>
          <p:nvPr/>
        </p:nvSpPr>
        <p:spPr>
          <a:xfrm>
            <a:off x="2427839" y="3664560"/>
            <a:ext cx="4288349" cy="96736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5) Questions I would like to ask about the topics in this resource are …</a:t>
            </a:r>
          </a:p>
          <a:p>
            <a:pPr lvl="0"/>
            <a:endParaRPr lang="en-GB" sz="1200" dirty="0">
              <a:solidFill>
                <a:schemeClr val="tx1"/>
              </a:solidFill>
              <a:cs typeface="Segoe UI" panose="020B0502040204020203" pitchFamily="34" charset="0"/>
            </a:endParaRPr>
          </a:p>
        </p:txBody>
      </p:sp>
    </p:spTree>
    <p:extLst>
      <p:ext uri="{BB962C8B-B14F-4D97-AF65-F5344CB8AC3E}">
        <p14:creationId xmlns:p14="http://schemas.microsoft.com/office/powerpoint/2010/main" val="161711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1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bwMode="auto">
          <a:xfrm>
            <a:off x="7026839" y="1206506"/>
            <a:ext cx="1766927" cy="2717002"/>
          </a:xfrm>
          <a:prstGeom prst="rect">
            <a:avLst/>
          </a:prstGeom>
          <a:noFill/>
          <a:ln>
            <a:noFill/>
          </a:ln>
        </p:spPr>
      </p:pic>
      <p:sp>
        <p:nvSpPr>
          <p:cNvPr id="22" name="Shape: Number 1"/>
          <p:cNvSpPr txBox="1"/>
          <p:nvPr/>
        </p:nvSpPr>
        <p:spPr>
          <a:xfrm>
            <a:off x="251522" y="1799314"/>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23" name="Intention 1 Text"/>
          <p:cNvSpPr txBox="1"/>
          <p:nvPr/>
        </p:nvSpPr>
        <p:spPr>
          <a:xfrm>
            <a:off x="695874" y="1706981"/>
            <a:ext cx="5862970" cy="830997"/>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recognise that Jesus promised to prepare a place for people in Heaven </a:t>
            </a:r>
          </a:p>
        </p:txBody>
      </p:sp>
      <p:sp>
        <p:nvSpPr>
          <p:cNvPr id="11" name="Textbox: Tool instructions"/>
          <p:cNvSpPr txBox="1"/>
          <p:nvPr/>
        </p:nvSpPr>
        <p:spPr>
          <a:xfrm>
            <a:off x="3331923" y="4912670"/>
            <a:ext cx="248016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box to reveal the Learning Intention</a:t>
            </a:r>
          </a:p>
        </p:txBody>
      </p:sp>
      <p:sp>
        <p:nvSpPr>
          <p:cNvPr id="12" name="Shape: Number 1"/>
          <p:cNvSpPr txBox="1"/>
          <p:nvPr/>
        </p:nvSpPr>
        <p:spPr>
          <a:xfrm>
            <a:off x="695874" y="800915"/>
            <a:ext cx="2315827" cy="461665"/>
          </a:xfrm>
          <a:prstGeom prst="rect">
            <a:avLst/>
          </a:prstGeom>
          <a:noFill/>
        </p:spPr>
        <p:txBody>
          <a:bodyPr wrap="none" rtlCol="0">
            <a:spAutoFit/>
          </a:bodyPr>
          <a:lstStyle/>
          <a:p>
            <a:r>
              <a:rPr lang="en-US" sz="2400" dirty="0">
                <a:ea typeface="Segoe UI" pitchFamily="34" charset="0"/>
                <a:cs typeface="Segoe UI" pitchFamily="34" charset="0"/>
              </a:rPr>
              <a:t>The children will:</a:t>
            </a:r>
            <a:endParaRPr lang="en-GB" sz="2400" dirty="0">
              <a:ea typeface="Segoe UI" pitchFamily="34" charset="0"/>
              <a:cs typeface="Segoe UI" pitchFamily="34" charset="0"/>
            </a:endParaRPr>
          </a:p>
        </p:txBody>
      </p:sp>
      <p:sp>
        <p:nvSpPr>
          <p:cNvPr id="13" name="Rectangle 12"/>
          <p:cNvSpPr/>
          <p:nvPr/>
        </p:nvSpPr>
        <p:spPr>
          <a:xfrm>
            <a:off x="107504" y="-18795"/>
            <a:ext cx="8918088" cy="830997"/>
          </a:xfrm>
          <a:prstGeom prst="rect">
            <a:avLst/>
          </a:prstGeom>
          <a:noFill/>
        </p:spPr>
        <p:txBody>
          <a:bodyPr wrap="square" lIns="91440" tIns="45720" rIns="91440" bIns="45720">
            <a:spAutoFit/>
          </a:bodyPr>
          <a:lstStyle/>
          <a:p>
            <a:pPr algn="ctr"/>
            <a:r>
              <a:rPr lang="en-US" sz="4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Learning Intentions</a:t>
            </a:r>
          </a:p>
        </p:txBody>
      </p:sp>
      <p:sp>
        <p:nvSpPr>
          <p:cNvPr id="17" name="Shape: Number 1"/>
          <p:cNvSpPr txBox="1"/>
          <p:nvPr/>
        </p:nvSpPr>
        <p:spPr>
          <a:xfrm>
            <a:off x="251522" y="2982379"/>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2)</a:t>
            </a:r>
            <a:endParaRPr lang="en-GB" sz="2800" i="1" dirty="0">
              <a:latin typeface="Segoe UI" pitchFamily="34" charset="0"/>
              <a:ea typeface="Segoe UI" pitchFamily="34" charset="0"/>
              <a:cs typeface="Segoe UI" pitchFamily="34" charset="0"/>
            </a:endParaRPr>
          </a:p>
        </p:txBody>
      </p:sp>
      <p:sp>
        <p:nvSpPr>
          <p:cNvPr id="19" name="Intention 1 Text"/>
          <p:cNvSpPr txBox="1"/>
          <p:nvPr/>
        </p:nvSpPr>
        <p:spPr>
          <a:xfrm>
            <a:off x="695874" y="2859268"/>
            <a:ext cx="5862970" cy="830997"/>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identify the hope that the Feast of the Ascension gives to those who believe in Jesus </a:t>
            </a:r>
          </a:p>
        </p:txBody>
      </p:sp>
    </p:spTree>
    <p:extLst>
      <p:ext uri="{BB962C8B-B14F-4D97-AF65-F5344CB8AC3E}">
        <p14:creationId xmlns:p14="http://schemas.microsoft.com/office/powerpoint/2010/main" val="404978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nodeType="withEffect">
                                  <p:stCondLst>
                                    <p:cond delay="0"/>
                                  </p:stCondLst>
                                  <p:childTnLst>
                                    <p:set>
                                      <p:cBhvr>
                                        <p:cTn id="19" dur="1" fill="hold">
                                          <p:stCondLst>
                                            <p:cond delay="0"/>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childTnLst>
                          </p:cTn>
                        </p:par>
                      </p:childTnLst>
                    </p:cTn>
                  </p:par>
                </p:childTnLst>
              </p:cTn>
              <p:nextCondLst>
                <p:cond evt="onClick" delay="0">
                  <p:tgtEl>
                    <p:spTgt spid="1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1200329"/>
          </a:xfrm>
          <a:prstGeom prst="rect">
            <a:avLst/>
          </a:prstGeom>
          <a:noFill/>
        </p:spPr>
        <p:txBody>
          <a:bodyPr wrap="square" lIns="91440" tIns="45720" rIns="91440" bIns="45720">
            <a:spAutoFit/>
          </a:bodyPr>
          <a:lstStyle/>
          <a:p>
            <a:pPr algn="ctr"/>
            <a:r>
              <a:rPr lang="en-NZ" sz="36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Rapid Recap of what we know </a:t>
            </a:r>
          </a:p>
          <a:p>
            <a:pPr algn="ctr"/>
            <a:r>
              <a:rPr lang="en-NZ" sz="36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about Jesus’ Ascension</a:t>
            </a:r>
            <a:endParaRPr lang="en-US" sz="36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sp>
        <p:nvSpPr>
          <p:cNvPr id="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Bottom-Right"/>
          <p:cNvSpPr/>
          <p:nvPr/>
        </p:nvSpPr>
        <p:spPr>
          <a:xfrm>
            <a:off x="6219329" y="3571488"/>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Bottom-Middle"/>
          <p:cNvSpPr/>
          <p:nvPr/>
        </p:nvSpPr>
        <p:spPr>
          <a:xfrm>
            <a:off x="3450544" y="376406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Bottom-Left"/>
          <p:cNvSpPr/>
          <p:nvPr/>
        </p:nvSpPr>
        <p:spPr>
          <a:xfrm>
            <a:off x="875890" y="3633727"/>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Middle-Right"/>
          <p:cNvSpPr/>
          <p:nvPr/>
        </p:nvSpPr>
        <p:spPr>
          <a:xfrm>
            <a:off x="6142903" y="2396268"/>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Middel-Middle"/>
          <p:cNvSpPr/>
          <p:nvPr/>
        </p:nvSpPr>
        <p:spPr>
          <a:xfrm>
            <a:off x="3489948" y="2410177"/>
            <a:ext cx="2000357" cy="97210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Ascension of Jesus</a:t>
            </a:r>
          </a:p>
        </p:txBody>
      </p:sp>
      <p:sp>
        <p:nvSpPr>
          <p:cNvPr id="22" name="Rectangle: Middel-Left"/>
          <p:cNvSpPr/>
          <p:nvPr/>
        </p:nvSpPr>
        <p:spPr>
          <a:xfrm>
            <a:off x="875891" y="2342516"/>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Top-Right"/>
          <p:cNvSpPr/>
          <p:nvPr/>
        </p:nvSpPr>
        <p:spPr>
          <a:xfrm>
            <a:off x="6142903"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Top-Middle"/>
          <p:cNvSpPr/>
          <p:nvPr/>
        </p:nvSpPr>
        <p:spPr>
          <a:xfrm>
            <a:off x="3450544"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Top-Left"/>
          <p:cNvSpPr/>
          <p:nvPr/>
        </p:nvSpPr>
        <p:spPr>
          <a:xfrm>
            <a:off x="886317"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ctor: North-West"/>
          <p:cNvCxnSpPr>
            <a:cxnSpLocks/>
          </p:cNvCxnSpPr>
          <p:nvPr/>
        </p:nvCxnSpPr>
        <p:spPr>
          <a:xfrm flipH="1" flipV="1">
            <a:off x="2843725" y="2110126"/>
            <a:ext cx="689172" cy="36796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or: West"/>
          <p:cNvCxnSpPr>
            <a:endCxn id="22" idx="3"/>
          </p:cNvCxnSpPr>
          <p:nvPr/>
        </p:nvCxnSpPr>
        <p:spPr>
          <a:xfrm flipH="1" flipV="1">
            <a:off x="2876248" y="2828570"/>
            <a:ext cx="563868" cy="6013"/>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or: South-West"/>
          <p:cNvCxnSpPr>
            <a:cxnSpLocks/>
          </p:cNvCxnSpPr>
          <p:nvPr/>
        </p:nvCxnSpPr>
        <p:spPr>
          <a:xfrm flipH="1">
            <a:off x="2867105" y="3368376"/>
            <a:ext cx="659866" cy="42257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or: South"/>
          <p:cNvCxnSpPr>
            <a:cxnSpLocks/>
            <a:endCxn id="18" idx="0"/>
          </p:cNvCxnSpPr>
          <p:nvPr/>
        </p:nvCxnSpPr>
        <p:spPr>
          <a:xfrm>
            <a:off x="4450723" y="3368376"/>
            <a:ext cx="0" cy="395687"/>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or: South-East"/>
          <p:cNvCxnSpPr/>
          <p:nvPr/>
        </p:nvCxnSpPr>
        <p:spPr>
          <a:xfrm>
            <a:off x="5455637" y="3261094"/>
            <a:ext cx="758957" cy="57489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or: East"/>
          <p:cNvCxnSpPr>
            <a:stCxn id="21" idx="3"/>
            <a:endCxn id="20" idx="1"/>
          </p:cNvCxnSpPr>
          <p:nvPr/>
        </p:nvCxnSpPr>
        <p:spPr>
          <a:xfrm flipV="1">
            <a:off x="5490305" y="2882322"/>
            <a:ext cx="652598" cy="13909"/>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or: North East"/>
          <p:cNvCxnSpPr>
            <a:cxnSpLocks/>
          </p:cNvCxnSpPr>
          <p:nvPr/>
        </p:nvCxnSpPr>
        <p:spPr>
          <a:xfrm flipV="1">
            <a:off x="5490305" y="2110127"/>
            <a:ext cx="689622" cy="407332"/>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or: North"/>
          <p:cNvCxnSpPr>
            <a:cxnSpLocks/>
            <a:endCxn id="25" idx="2"/>
          </p:cNvCxnSpPr>
          <p:nvPr/>
        </p:nvCxnSpPr>
        <p:spPr>
          <a:xfrm flipV="1">
            <a:off x="4450723" y="2153640"/>
            <a:ext cx="0" cy="242628"/>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6" y="48913"/>
            <a:ext cx="1531553" cy="1064908"/>
          </a:xfrm>
          <a:prstGeom prst="rect">
            <a:avLst/>
          </a:prstGeom>
        </p:spPr>
      </p:pic>
      <p:sp>
        <p:nvSpPr>
          <p:cNvPr id="49" name="Action Button: Worksheet">
            <a:hlinkClick r:id="rId4"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274668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S-04</a:t>
            </a: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p:cNvSpPr/>
          <p:nvPr/>
        </p:nvSpPr>
        <p:spPr>
          <a:xfrm>
            <a:off x="0" y="-18795"/>
            <a:ext cx="9144000" cy="584775"/>
          </a:xfrm>
          <a:prstGeom prst="rect">
            <a:avLst/>
          </a:prstGeom>
          <a:noFill/>
        </p:spPr>
        <p:txBody>
          <a:bodyPr wrap="square" lIns="91440" tIns="45720" rIns="91440" bIns="45720">
            <a:spAutoFit/>
          </a:bodyPr>
          <a:lstStyle/>
          <a:p>
            <a:pPr algn="ctr"/>
            <a:r>
              <a:rPr lang="en-US"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The Feast of the Ascension in the Liturgical Year</a:t>
            </a:r>
          </a:p>
        </p:txBody>
      </p:sp>
      <p:sp>
        <p:nvSpPr>
          <p:cNvPr id="19" name="Shape: Pop-up window"/>
          <p:cNvSpPr/>
          <p:nvPr/>
        </p:nvSpPr>
        <p:spPr>
          <a:xfrm>
            <a:off x="5386301" y="979211"/>
            <a:ext cx="3668969" cy="3582696"/>
          </a:xfrm>
          <a:prstGeom prst="roundRect">
            <a:avLst>
              <a:gd name="adj" fmla="val 45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NZ" dirty="0">
                <a:solidFill>
                  <a:schemeClr val="tx1"/>
                </a:solidFill>
              </a:rPr>
              <a:t>Look closely at the Liturgical Calendar and describe where you think the Ascension fits?</a:t>
            </a:r>
          </a:p>
          <a:p>
            <a:pPr marL="285750" indent="-285750">
              <a:buFont typeface="Wingdings" panose="05000000000000000000" pitchFamily="2" charset="2"/>
              <a:buChar char="v"/>
            </a:pPr>
            <a:r>
              <a:rPr lang="en-NZ" dirty="0">
                <a:solidFill>
                  <a:schemeClr val="tx1"/>
                </a:solidFill>
              </a:rPr>
              <a:t>What season is the Ascension part of?</a:t>
            </a:r>
          </a:p>
          <a:p>
            <a:pPr marL="285750" indent="-285750">
              <a:buFont typeface="Wingdings" panose="05000000000000000000" pitchFamily="2" charset="2"/>
              <a:buChar char="v"/>
            </a:pPr>
            <a:r>
              <a:rPr lang="en-NZ" dirty="0">
                <a:solidFill>
                  <a:schemeClr val="tx1"/>
                </a:solidFill>
              </a:rPr>
              <a:t>What major feast follows the Ascension?</a:t>
            </a:r>
          </a:p>
          <a:p>
            <a:pPr marL="285750" indent="-285750">
              <a:buFont typeface="Wingdings" panose="05000000000000000000" pitchFamily="2" charset="2"/>
              <a:buChar char="v"/>
            </a:pPr>
            <a:r>
              <a:rPr lang="en-NZ" dirty="0">
                <a:solidFill>
                  <a:schemeClr val="tx1"/>
                </a:solidFill>
              </a:rPr>
              <a:t>What colours indicate celebrations on the Liturgical Calendar?</a:t>
            </a:r>
          </a:p>
          <a:p>
            <a:pPr marL="285750" indent="-285750">
              <a:buFont typeface="Wingdings" panose="05000000000000000000" pitchFamily="2" charset="2"/>
              <a:buChar char="v"/>
            </a:pPr>
            <a:r>
              <a:rPr lang="en-NZ" dirty="0">
                <a:solidFill>
                  <a:schemeClr val="tx1"/>
                </a:solidFill>
              </a:rPr>
              <a:t>If you didn’t have a Liturgical Calendar where could you see the Liturgical colours?</a:t>
            </a:r>
          </a:p>
        </p:txBody>
      </p:sp>
      <p:sp>
        <p:nvSpPr>
          <p:cNvPr id="20" name="Action Button: Information">
            <a:hlinkClick r:id="" action="ppaction://noaction" highlightClick="1"/>
          </p:cNvPr>
          <p:cNvSpPr/>
          <p:nvPr/>
        </p:nvSpPr>
        <p:spPr>
          <a:xfrm>
            <a:off x="7092000" y="4680000"/>
            <a:ext cx="360000" cy="36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Tool instructions"/>
          <p:cNvSpPr txBox="1"/>
          <p:nvPr/>
        </p:nvSpPr>
        <p:spPr>
          <a:xfrm>
            <a:off x="3508259" y="4912668"/>
            <a:ext cx="2127505"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I-button to reveal information</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9" y="690907"/>
            <a:ext cx="4131732" cy="4131732"/>
          </a:xfrm>
          <a:prstGeom prst="rect">
            <a:avLst/>
          </a:prstGeom>
        </p:spPr>
      </p:pic>
      <p:sp>
        <p:nvSpPr>
          <p:cNvPr id="23" name="Shape: Close button"/>
          <p:cNvSpPr/>
          <p:nvPr/>
        </p:nvSpPr>
        <p:spPr>
          <a:xfrm>
            <a:off x="8775273" y="979211"/>
            <a:ext cx="224727" cy="213547"/>
          </a:xfrm>
          <a:prstGeom prst="roundRect">
            <a:avLst>
              <a:gd name="adj" fmla="val 412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X</a:t>
            </a:r>
            <a:endParaRPr lang="en-GB" dirty="0">
              <a:solidFill>
                <a:schemeClr val="bg1"/>
              </a:solidFill>
            </a:endParaRPr>
          </a:p>
        </p:txBody>
      </p:sp>
    </p:spTree>
    <p:extLst>
      <p:ext uri="{BB962C8B-B14F-4D97-AF65-F5344CB8AC3E}">
        <p14:creationId xmlns:p14="http://schemas.microsoft.com/office/powerpoint/2010/main" val="999950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nextCondLst>
                <p:cond evt="onClick" delay="0">
                  <p:tgtEl>
                    <p:spTgt spid="20"/>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9" grpId="0" animBg="1"/>
      <p:bldP spid="19" grpId="1" animBg="1"/>
      <p:bldP spid="19" grpId="2" animBg="1"/>
      <p:bldP spid="19" grpId="3" animBg="1"/>
      <p:bldP spid="23" grpId="0" animBg="1"/>
      <p:bldP spid="23" grpId="1" animBg="1"/>
      <p:bldP spid="23" grpId="2" animBg="1"/>
      <p:bldP spid="23"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Slide Title"/>
          <p:cNvSpPr/>
          <p:nvPr/>
        </p:nvSpPr>
        <p:spPr>
          <a:xfrm>
            <a:off x="0" y="-60362"/>
            <a:ext cx="9144000" cy="1077218"/>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Putting Jesus’ Ascension in the </a:t>
            </a:r>
          </a:p>
          <a:p>
            <a:pPr algn="ctr"/>
            <a:r>
              <a:rPr lang="en-NZ"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context of his last weeks on earth </a:t>
            </a:r>
            <a:endParaRPr lang="en-US"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2" name="Statement 1"/>
          <p:cNvSpPr/>
          <p:nvPr/>
        </p:nvSpPr>
        <p:spPr>
          <a:xfrm>
            <a:off x="42902" y="837266"/>
            <a:ext cx="2601610" cy="358816"/>
          </a:xfrm>
          <a:prstGeom prst="rect">
            <a:avLst/>
          </a:prstGeom>
        </p:spPr>
        <p:txBody>
          <a:bodyPr wrap="none">
            <a:spAutoFit/>
          </a:bodyPr>
          <a:lstStyle/>
          <a:p>
            <a:pPr marL="342900" lvl="0" indent="-342900">
              <a:lnSpc>
                <a:spcPct val="115000"/>
              </a:lnSpc>
              <a:spcAft>
                <a:spcPts val="1000"/>
              </a:spcAft>
              <a:buFont typeface="+mj-lt"/>
              <a:buAutoNum type="arabicParenR"/>
            </a:pPr>
            <a:r>
              <a:rPr lang="en-NZ" sz="1600" dirty="0">
                <a:latin typeface="Calibri" panose="020F0502020204030204" pitchFamily="34" charset="0"/>
                <a:ea typeface="Calibri" panose="020F0502020204030204" pitchFamily="34" charset="0"/>
                <a:cs typeface="Times New Roman" panose="02020603050405020304" pitchFamily="18" charset="0"/>
              </a:rPr>
              <a:t>Jesus entered Jerusalem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tatement 2"/>
          <p:cNvSpPr/>
          <p:nvPr/>
        </p:nvSpPr>
        <p:spPr>
          <a:xfrm>
            <a:off x="42902" y="1154039"/>
            <a:ext cx="4922630" cy="375487"/>
          </a:xfrm>
          <a:prstGeom prst="rect">
            <a:avLst/>
          </a:prstGeom>
        </p:spPr>
        <p:txBody>
          <a:bodyPr wrap="none">
            <a:spAutoFit/>
          </a:bodyPr>
          <a:lstStyle/>
          <a:p>
            <a:pPr marL="342900" lvl="0" indent="-342900">
              <a:lnSpc>
                <a:spcPct val="115000"/>
              </a:lnSpc>
              <a:spcAft>
                <a:spcPts val="1000"/>
              </a:spcAft>
              <a:buFont typeface="+mj-lt"/>
              <a:buAutoNum type="arabicParenR" startAt="2"/>
            </a:pPr>
            <a:r>
              <a:rPr lang="en-NZ" sz="1600" dirty="0">
                <a:latin typeface="Calibri" panose="020F0502020204030204" pitchFamily="34" charset="0"/>
                <a:ea typeface="Calibri" panose="020F0502020204030204" pitchFamily="34" charset="0"/>
                <a:cs typeface="Times New Roman" panose="02020603050405020304" pitchFamily="18" charset="0"/>
              </a:rPr>
              <a:t>On Thursday of the week that followed Palm Sunday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tatement 3"/>
          <p:cNvSpPr/>
          <p:nvPr/>
        </p:nvSpPr>
        <p:spPr>
          <a:xfrm>
            <a:off x="42902" y="1479622"/>
            <a:ext cx="3352328" cy="358816"/>
          </a:xfrm>
          <a:prstGeom prst="rect">
            <a:avLst/>
          </a:prstGeom>
        </p:spPr>
        <p:txBody>
          <a:bodyPr wrap="none">
            <a:spAutoFit/>
          </a:bodyPr>
          <a:lstStyle/>
          <a:p>
            <a:pPr marL="342900" lvl="0" indent="-342900">
              <a:lnSpc>
                <a:spcPct val="115000"/>
              </a:lnSpc>
              <a:spcAft>
                <a:spcPts val="1000"/>
              </a:spcAft>
              <a:buFont typeface="+mj-lt"/>
              <a:buAutoNum type="arabicParenR" startAt="3"/>
            </a:pPr>
            <a:r>
              <a:rPr lang="en-NZ" sz="1600" dirty="0">
                <a:latin typeface="Calibri" panose="020F0502020204030204" pitchFamily="34" charset="0"/>
                <a:ea typeface="Calibri" panose="020F0502020204030204" pitchFamily="34" charset="0"/>
                <a:cs typeface="Times New Roman" panose="02020603050405020304" pitchFamily="18" charset="0"/>
              </a:rPr>
              <a:t>The day after his last supper Jesus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tatement 4"/>
          <p:cNvSpPr/>
          <p:nvPr/>
        </p:nvSpPr>
        <p:spPr>
          <a:xfrm>
            <a:off x="42902" y="1790510"/>
            <a:ext cx="1638013" cy="358816"/>
          </a:xfrm>
          <a:prstGeom prst="rect">
            <a:avLst/>
          </a:prstGeom>
        </p:spPr>
        <p:txBody>
          <a:bodyPr wrap="none">
            <a:spAutoFit/>
          </a:bodyPr>
          <a:lstStyle/>
          <a:p>
            <a:pPr marL="342900" lvl="0" indent="-342900">
              <a:lnSpc>
                <a:spcPct val="115000"/>
              </a:lnSpc>
              <a:spcAft>
                <a:spcPts val="1000"/>
              </a:spcAft>
              <a:buFont typeface="+mj-lt"/>
              <a:buAutoNum type="arabicParenR" startAt="4"/>
            </a:pPr>
            <a:r>
              <a:rPr lang="en-NZ" sz="1600" dirty="0">
                <a:latin typeface="Calibri" panose="020F0502020204030204" pitchFamily="34" charset="0"/>
                <a:ea typeface="Calibri" panose="020F0502020204030204" pitchFamily="34" charset="0"/>
                <a:cs typeface="Times New Roman" panose="02020603050405020304" pitchFamily="18" charset="0"/>
              </a:rPr>
              <a:t>Jesus lay in a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tatement 5"/>
          <p:cNvSpPr/>
          <p:nvPr/>
        </p:nvSpPr>
        <p:spPr>
          <a:xfrm>
            <a:off x="42902" y="2075581"/>
            <a:ext cx="4138697" cy="358816"/>
          </a:xfrm>
          <a:prstGeom prst="rect">
            <a:avLst/>
          </a:prstGeom>
        </p:spPr>
        <p:txBody>
          <a:bodyPr wrap="none">
            <a:spAutoFit/>
          </a:bodyPr>
          <a:lstStyle/>
          <a:p>
            <a:pPr marL="342900" lvl="0" indent="-342900">
              <a:lnSpc>
                <a:spcPct val="115000"/>
              </a:lnSpc>
              <a:spcAft>
                <a:spcPts val="1000"/>
              </a:spcAft>
              <a:buFont typeface="+mj-lt"/>
              <a:buAutoNum type="arabicParenR" startAt="5"/>
            </a:pPr>
            <a:r>
              <a:rPr lang="en-NZ" sz="1600" dirty="0">
                <a:latin typeface="Calibri" panose="020F0502020204030204" pitchFamily="34" charset="0"/>
                <a:ea typeface="Calibri" panose="020F0502020204030204" pitchFamily="34" charset="0"/>
                <a:cs typeface="Times New Roman" panose="02020603050405020304" pitchFamily="18" charset="0"/>
              </a:rPr>
              <a:t>After his resurrection Jesus showed himself</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tatement 6"/>
          <p:cNvSpPr/>
          <p:nvPr/>
        </p:nvSpPr>
        <p:spPr>
          <a:xfrm>
            <a:off x="42902" y="2414216"/>
            <a:ext cx="3540328" cy="358816"/>
          </a:xfrm>
          <a:prstGeom prst="rect">
            <a:avLst/>
          </a:prstGeom>
        </p:spPr>
        <p:txBody>
          <a:bodyPr wrap="none">
            <a:spAutoFit/>
          </a:bodyPr>
          <a:lstStyle/>
          <a:p>
            <a:pPr marL="342900" lvl="0" indent="-342900">
              <a:lnSpc>
                <a:spcPct val="115000"/>
              </a:lnSpc>
              <a:spcAft>
                <a:spcPts val="1000"/>
              </a:spcAft>
              <a:buFont typeface="+mj-lt"/>
              <a:buAutoNum type="arabicParenR" startAt="6"/>
            </a:pPr>
            <a:r>
              <a:rPr lang="en-NZ" sz="1600" dirty="0">
                <a:latin typeface="Calibri" panose="020F0502020204030204" pitchFamily="34" charset="0"/>
                <a:ea typeface="Calibri" panose="020F0502020204030204" pitchFamily="34" charset="0"/>
                <a:cs typeface="Times New Roman" panose="02020603050405020304" pitchFamily="18" charset="0"/>
              </a:rPr>
              <a:t>He spent time with his apostles and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tatement 7"/>
          <p:cNvSpPr/>
          <p:nvPr/>
        </p:nvSpPr>
        <p:spPr>
          <a:xfrm>
            <a:off x="42902" y="2717937"/>
            <a:ext cx="3240311" cy="358816"/>
          </a:xfrm>
          <a:prstGeom prst="rect">
            <a:avLst/>
          </a:prstGeom>
        </p:spPr>
        <p:txBody>
          <a:bodyPr wrap="none">
            <a:spAutoFit/>
          </a:bodyPr>
          <a:lstStyle/>
          <a:p>
            <a:pPr marL="342900" lvl="0" indent="-342900">
              <a:lnSpc>
                <a:spcPct val="115000"/>
              </a:lnSpc>
              <a:spcAft>
                <a:spcPts val="1000"/>
              </a:spcAft>
              <a:buFont typeface="+mj-lt"/>
              <a:buAutoNum type="arabicParenR" startAt="7"/>
            </a:pPr>
            <a:r>
              <a:rPr lang="en-NZ" sz="1600" dirty="0">
                <a:latin typeface="Calibri" panose="020F0502020204030204" pitchFamily="34" charset="0"/>
                <a:ea typeface="Calibri" panose="020F0502020204030204" pitchFamily="34" charset="0"/>
                <a:cs typeface="Times New Roman" panose="02020603050405020304" pitchFamily="18" charset="0"/>
              </a:rPr>
              <a:t>50 days after Palm Sunday Jesus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tatement 8"/>
          <p:cNvSpPr/>
          <p:nvPr/>
        </p:nvSpPr>
        <p:spPr>
          <a:xfrm>
            <a:off x="42902" y="3001477"/>
            <a:ext cx="4023794" cy="358816"/>
          </a:xfrm>
          <a:prstGeom prst="rect">
            <a:avLst/>
          </a:prstGeom>
        </p:spPr>
        <p:txBody>
          <a:bodyPr wrap="none">
            <a:spAutoFit/>
          </a:bodyPr>
          <a:lstStyle/>
          <a:p>
            <a:pPr marL="342900" lvl="0" indent="-342900">
              <a:lnSpc>
                <a:spcPct val="115000"/>
              </a:lnSpc>
              <a:spcAft>
                <a:spcPts val="1000"/>
              </a:spcAft>
              <a:buFont typeface="+mj-lt"/>
              <a:buAutoNum type="arabicParenR" startAt="8"/>
            </a:pPr>
            <a:r>
              <a:rPr lang="en-NZ" sz="1600" dirty="0">
                <a:latin typeface="Calibri" panose="020F0502020204030204" pitchFamily="34" charset="0"/>
                <a:ea typeface="Calibri" panose="020F0502020204030204" pitchFamily="34" charset="0"/>
                <a:cs typeface="Times New Roman" panose="02020603050405020304" pitchFamily="18" charset="0"/>
              </a:rPr>
              <a:t>Because Jesus entered heaven in glory he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tatement A"/>
          <p:cNvSpPr/>
          <p:nvPr/>
        </p:nvSpPr>
        <p:spPr>
          <a:xfrm>
            <a:off x="122951" y="3429191"/>
            <a:ext cx="4572000" cy="375487"/>
          </a:xfrm>
          <a:prstGeom prst="rect">
            <a:avLst/>
          </a:prstGeom>
        </p:spPr>
        <p:txBody>
          <a:bodyPr>
            <a:spAutoFit/>
          </a:bodyPr>
          <a:lstStyle/>
          <a:p>
            <a:pPr marL="361950" lvl="0" indent="-361950">
              <a:lnSpc>
                <a:spcPct val="115000"/>
              </a:lnSpc>
              <a:spcAft>
                <a:spcPts val="0"/>
              </a:spcAft>
              <a:buFont typeface="+mj-lt"/>
              <a:buAutoNum type="alphaUcParenR"/>
            </a:pPr>
            <a:r>
              <a:rPr lang="en-NZ" sz="1600" dirty="0">
                <a:latin typeface="Calibri" panose="020F0502020204030204" pitchFamily="34" charset="0"/>
                <a:ea typeface="Calibri" panose="020F0502020204030204" pitchFamily="34" charset="0"/>
                <a:cs typeface="Times New Roman" panose="02020603050405020304" pitchFamily="18" charset="0"/>
              </a:rPr>
              <a:t>tomb for 3 days and then God raised him up.</a:t>
            </a:r>
          </a:p>
        </p:txBody>
      </p:sp>
      <p:sp>
        <p:nvSpPr>
          <p:cNvPr id="17" name="Answer H"/>
          <p:cNvSpPr/>
          <p:nvPr/>
        </p:nvSpPr>
        <p:spPr>
          <a:xfrm>
            <a:off x="3369720" y="2414216"/>
            <a:ext cx="4572000" cy="358816"/>
          </a:xfrm>
          <a:prstGeom prst="rect">
            <a:avLst/>
          </a:prstGeom>
        </p:spPr>
        <p:txBody>
          <a:bodyPr>
            <a:spAutoFit/>
          </a:bodyPr>
          <a:lstStyle/>
          <a:p>
            <a:pPr lvl="0">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told them he was going to return to his Father.</a:t>
            </a:r>
          </a:p>
        </p:txBody>
      </p:sp>
      <p:sp>
        <p:nvSpPr>
          <p:cNvPr id="18" name="Answer G"/>
          <p:cNvSpPr/>
          <p:nvPr/>
        </p:nvSpPr>
        <p:spPr>
          <a:xfrm>
            <a:off x="3245702" y="1488320"/>
            <a:ext cx="3728585" cy="358816"/>
          </a:xfrm>
          <a:prstGeom prst="rect">
            <a:avLst/>
          </a:prstGeom>
        </p:spPr>
        <p:txBody>
          <a:bodyPr wrap="none">
            <a:spAutoFit/>
          </a:bodyPr>
          <a:lstStyle/>
          <a:p>
            <a:pPr lvl="0">
              <a:lnSpc>
                <a:spcPct val="115000"/>
              </a:lnSpc>
              <a:spcAft>
                <a:spcPts val="0"/>
              </a:spcAft>
            </a:pPr>
            <a:r>
              <a:rPr lang="en-NZ" sz="1600" dirty="0">
                <a:latin typeface="Calibri" panose="020F0502020204030204" pitchFamily="34" charset="0"/>
                <a:ea typeface="Calibri" panose="020F0502020204030204" pitchFamily="34" charset="0"/>
                <a:cs typeface="Times New Roman" panose="02020603050405020304" pitchFamily="18" charset="0"/>
              </a:rPr>
              <a:t>was put to death on a cross on Calvary hill.</a:t>
            </a:r>
          </a:p>
        </p:txBody>
      </p:sp>
      <p:sp>
        <p:nvSpPr>
          <p:cNvPr id="19" name="Answer F"/>
          <p:cNvSpPr/>
          <p:nvPr/>
        </p:nvSpPr>
        <p:spPr>
          <a:xfrm>
            <a:off x="3859652" y="3001477"/>
            <a:ext cx="4572000" cy="358816"/>
          </a:xfrm>
          <a:prstGeom prst="rect">
            <a:avLst/>
          </a:prstGeom>
        </p:spPr>
        <p:txBody>
          <a:bodyPr>
            <a:spAutoFit/>
          </a:bodyPr>
          <a:lstStyle/>
          <a:p>
            <a:pPr lvl="0">
              <a:lnSpc>
                <a:spcPct val="115000"/>
              </a:lnSpc>
              <a:spcAft>
                <a:spcPts val="0"/>
              </a:spcAft>
            </a:pPr>
            <a:r>
              <a:rPr lang="en-NZ" sz="1600" dirty="0">
                <a:latin typeface="Calibri" panose="020F0502020204030204" pitchFamily="34" charset="0"/>
                <a:ea typeface="Calibri" panose="020F0502020204030204" pitchFamily="34" charset="0"/>
                <a:cs typeface="Times New Roman" panose="02020603050405020304" pitchFamily="18" charset="0"/>
              </a:rPr>
              <a:t>made it possible for his followers to do the same.</a:t>
            </a:r>
          </a:p>
        </p:txBody>
      </p:sp>
      <p:sp>
        <p:nvSpPr>
          <p:cNvPr id="21" name="Answer E"/>
          <p:cNvSpPr/>
          <p:nvPr/>
        </p:nvSpPr>
        <p:spPr>
          <a:xfrm>
            <a:off x="4055407" y="2076748"/>
            <a:ext cx="4572000" cy="358816"/>
          </a:xfrm>
          <a:prstGeom prst="rect">
            <a:avLst/>
          </a:prstGeom>
        </p:spPr>
        <p:txBody>
          <a:bodyPr>
            <a:spAutoFit/>
          </a:bodyPr>
          <a:lstStyle/>
          <a:p>
            <a:pPr lvl="0">
              <a:lnSpc>
                <a:spcPct val="115000"/>
              </a:lnSpc>
              <a:spcAft>
                <a:spcPts val="0"/>
              </a:spcAft>
            </a:pPr>
            <a:r>
              <a:rPr lang="en-NZ" sz="1600" dirty="0">
                <a:latin typeface="Calibri" panose="020F0502020204030204" pitchFamily="34" charset="0"/>
                <a:ea typeface="Calibri" panose="020F0502020204030204" pitchFamily="34" charset="0"/>
                <a:cs typeface="Times New Roman" panose="02020603050405020304" pitchFamily="18" charset="0"/>
              </a:rPr>
              <a:t>to his friends and some did not recognise him.</a:t>
            </a:r>
          </a:p>
        </p:txBody>
      </p:sp>
      <p:sp>
        <p:nvSpPr>
          <p:cNvPr id="22" name="Answer D"/>
          <p:cNvSpPr/>
          <p:nvPr/>
        </p:nvSpPr>
        <p:spPr>
          <a:xfrm>
            <a:off x="2497741" y="836099"/>
            <a:ext cx="3727687" cy="358816"/>
          </a:xfrm>
          <a:prstGeom prst="rect">
            <a:avLst/>
          </a:prstGeom>
        </p:spPr>
        <p:txBody>
          <a:bodyPr wrap="none">
            <a:spAutoFit/>
          </a:bodyPr>
          <a:lstStyle/>
          <a:p>
            <a:pPr lvl="0">
              <a:lnSpc>
                <a:spcPct val="115000"/>
              </a:lnSpc>
              <a:spcAft>
                <a:spcPts val="0"/>
              </a:spcAft>
            </a:pPr>
            <a:r>
              <a:rPr lang="en-NZ" sz="1600" dirty="0">
                <a:latin typeface="Calibri" panose="020F0502020204030204" pitchFamily="34" charset="0"/>
                <a:ea typeface="Calibri" panose="020F0502020204030204" pitchFamily="34" charset="0"/>
                <a:cs typeface="Times New Roman" panose="02020603050405020304" pitchFamily="18" charset="0"/>
              </a:rPr>
              <a:t>on a donkey 50 days before Ascension day.</a:t>
            </a:r>
          </a:p>
        </p:txBody>
      </p:sp>
      <p:sp>
        <p:nvSpPr>
          <p:cNvPr id="23" name="Answer C"/>
          <p:cNvSpPr/>
          <p:nvPr/>
        </p:nvSpPr>
        <p:spPr>
          <a:xfrm>
            <a:off x="3104413" y="2739357"/>
            <a:ext cx="4028026" cy="338554"/>
          </a:xfrm>
          <a:prstGeom prst="rect">
            <a:avLst/>
          </a:prstGeom>
        </p:spPr>
        <p:txBody>
          <a:bodyPr wrap="none">
            <a:spAutoFit/>
          </a:bodyPr>
          <a:lstStyle/>
          <a:p>
            <a:r>
              <a:rPr lang="en-NZ" sz="1600" dirty="0">
                <a:latin typeface="Calibri" panose="020F0502020204030204" pitchFamily="34" charset="0"/>
                <a:ea typeface="Calibri" panose="020F0502020204030204" pitchFamily="34" charset="0"/>
                <a:cs typeface="Times New Roman" panose="02020603050405020304" pitchFamily="18" charset="0"/>
              </a:rPr>
              <a:t>was taken by God to share his glory in heaven.</a:t>
            </a:r>
            <a:endParaRPr lang="en-NZ" sz="1600" dirty="0"/>
          </a:p>
        </p:txBody>
      </p:sp>
      <p:sp>
        <p:nvSpPr>
          <p:cNvPr id="24" name="Answer B"/>
          <p:cNvSpPr/>
          <p:nvPr/>
        </p:nvSpPr>
        <p:spPr>
          <a:xfrm>
            <a:off x="4751866" y="1164236"/>
            <a:ext cx="3539943" cy="358816"/>
          </a:xfrm>
          <a:prstGeom prst="rect">
            <a:avLst/>
          </a:prstGeom>
        </p:spPr>
        <p:txBody>
          <a:bodyPr wrap="none">
            <a:spAutoFit/>
          </a:bodyPr>
          <a:lstStyle/>
          <a:p>
            <a:pPr lvl="0">
              <a:lnSpc>
                <a:spcPct val="115000"/>
              </a:lnSpc>
              <a:spcAft>
                <a:spcPts val="0"/>
              </a:spcAft>
            </a:pPr>
            <a:r>
              <a:rPr lang="en-NZ" sz="1600" dirty="0">
                <a:latin typeface="Calibri" panose="020F0502020204030204" pitchFamily="34" charset="0"/>
                <a:ea typeface="Calibri" panose="020F0502020204030204" pitchFamily="34" charset="0"/>
                <a:cs typeface="Times New Roman" panose="02020603050405020304" pitchFamily="18" charset="0"/>
              </a:rPr>
              <a:t>Jesus had his last meal with his apostles.</a:t>
            </a:r>
          </a:p>
        </p:txBody>
      </p:sp>
      <p:sp>
        <p:nvSpPr>
          <p:cNvPr id="28" name="Answer A"/>
          <p:cNvSpPr/>
          <p:nvPr/>
        </p:nvSpPr>
        <p:spPr>
          <a:xfrm>
            <a:off x="1535759" y="1783917"/>
            <a:ext cx="4572000" cy="375487"/>
          </a:xfrm>
          <a:prstGeom prst="rect">
            <a:avLst/>
          </a:prstGeom>
        </p:spPr>
        <p:txBody>
          <a:bodyPr>
            <a:spAutoFit/>
          </a:bodyPr>
          <a:lstStyle/>
          <a:p>
            <a:pPr lvl="0">
              <a:lnSpc>
                <a:spcPct val="115000"/>
              </a:lnSpc>
              <a:spcAft>
                <a:spcPts val="0"/>
              </a:spcAft>
            </a:pPr>
            <a:r>
              <a:rPr lang="en-NZ" sz="1600" dirty="0">
                <a:latin typeface="Calibri" panose="020F0502020204030204" pitchFamily="34" charset="0"/>
                <a:ea typeface="Calibri" panose="020F0502020204030204" pitchFamily="34" charset="0"/>
                <a:cs typeface="Times New Roman" panose="02020603050405020304" pitchFamily="18" charset="0"/>
              </a:rPr>
              <a:t>tomb for 3 days and then God raised him up.</a:t>
            </a:r>
          </a:p>
        </p:txBody>
      </p:sp>
      <p:sp>
        <p:nvSpPr>
          <p:cNvPr id="25" name="Statement B"/>
          <p:cNvSpPr/>
          <p:nvPr/>
        </p:nvSpPr>
        <p:spPr>
          <a:xfrm>
            <a:off x="122950" y="3768018"/>
            <a:ext cx="3905428" cy="358816"/>
          </a:xfrm>
          <a:prstGeom prst="rect">
            <a:avLst/>
          </a:prstGeom>
        </p:spPr>
        <p:txBody>
          <a:bodyPr wrap="none">
            <a:spAutoFit/>
          </a:bodyPr>
          <a:lstStyle/>
          <a:p>
            <a:pPr marL="361950" lvl="0" indent="-361950">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B)	Jesus had his last meal with his apostles.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tatement C"/>
          <p:cNvSpPr/>
          <p:nvPr/>
        </p:nvSpPr>
        <p:spPr>
          <a:xfrm>
            <a:off x="122951" y="4074135"/>
            <a:ext cx="4572000" cy="358816"/>
          </a:xfrm>
          <a:prstGeom prst="rect">
            <a:avLst/>
          </a:prstGeom>
        </p:spPr>
        <p:txBody>
          <a:bodyPr>
            <a:spAutoFit/>
          </a:bodyPr>
          <a:lstStyle/>
          <a:p>
            <a:pPr marL="361950" lvl="0" indent="-361950">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C)	was taken by God to share his glory in heaven.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Statement D"/>
          <p:cNvSpPr/>
          <p:nvPr/>
        </p:nvSpPr>
        <p:spPr>
          <a:xfrm>
            <a:off x="136808" y="4386768"/>
            <a:ext cx="4093172" cy="358816"/>
          </a:xfrm>
          <a:prstGeom prst="rect">
            <a:avLst/>
          </a:prstGeom>
        </p:spPr>
        <p:txBody>
          <a:bodyPr wrap="none">
            <a:spAutoFit/>
          </a:bodyPr>
          <a:lstStyle/>
          <a:p>
            <a:pPr marL="361950" lvl="0" indent="-361950">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D)	on a donkey 50 days before Ascension day.</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Statement E"/>
          <p:cNvSpPr/>
          <p:nvPr/>
        </p:nvSpPr>
        <p:spPr>
          <a:xfrm>
            <a:off x="4386435" y="3429191"/>
            <a:ext cx="4572000" cy="358816"/>
          </a:xfrm>
          <a:prstGeom prst="rect">
            <a:avLst/>
          </a:prstGeom>
        </p:spPr>
        <p:txBody>
          <a:bodyPr>
            <a:spAutoFit/>
          </a:bodyPr>
          <a:lstStyle/>
          <a:p>
            <a:pPr marL="263525" lvl="0" indent="-263525">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E)	to his friends and some did not recognise him.</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Statement F"/>
          <p:cNvSpPr/>
          <p:nvPr/>
        </p:nvSpPr>
        <p:spPr>
          <a:xfrm>
            <a:off x="4386435" y="3754030"/>
            <a:ext cx="4572000" cy="358816"/>
          </a:xfrm>
          <a:prstGeom prst="rect">
            <a:avLst/>
          </a:prstGeom>
        </p:spPr>
        <p:txBody>
          <a:bodyPr>
            <a:spAutoFit/>
          </a:bodyPr>
          <a:lstStyle/>
          <a:p>
            <a:pPr marL="263525" lvl="0" indent="-263525">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F)	made it possible for his followers to do the same.</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Statement G"/>
          <p:cNvSpPr/>
          <p:nvPr/>
        </p:nvSpPr>
        <p:spPr>
          <a:xfrm>
            <a:off x="4386435" y="4074530"/>
            <a:ext cx="3994683" cy="358816"/>
          </a:xfrm>
          <a:prstGeom prst="rect">
            <a:avLst/>
          </a:prstGeom>
        </p:spPr>
        <p:txBody>
          <a:bodyPr wrap="none">
            <a:spAutoFit/>
          </a:bodyPr>
          <a:lstStyle/>
          <a:p>
            <a:pPr marL="263525" lvl="0" indent="-263525">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G)	was put to death on a cross on Calvary hill.</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Statement H"/>
          <p:cNvSpPr/>
          <p:nvPr/>
        </p:nvSpPr>
        <p:spPr>
          <a:xfrm>
            <a:off x="4386435" y="4388582"/>
            <a:ext cx="4572000" cy="358816"/>
          </a:xfrm>
          <a:prstGeom prst="rect">
            <a:avLst/>
          </a:prstGeom>
        </p:spPr>
        <p:txBody>
          <a:bodyPr>
            <a:spAutoFit/>
          </a:bodyPr>
          <a:lstStyle/>
          <a:p>
            <a:pPr marL="263525" lvl="0" indent="-263525">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H)	told them he was going to return to his Father.</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818" y="1033101"/>
            <a:ext cx="1622789" cy="2349048"/>
          </a:xfrm>
          <a:prstGeom prst="rect">
            <a:avLst/>
          </a:prstGeom>
        </p:spPr>
      </p:pic>
      <p:sp>
        <p:nvSpPr>
          <p:cNvPr id="38" name="Textbox: Tool instructions"/>
          <p:cNvSpPr txBox="1"/>
          <p:nvPr/>
        </p:nvSpPr>
        <p:spPr>
          <a:xfrm>
            <a:off x="2771223" y="4885406"/>
            <a:ext cx="3437158"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the statements at the bottom to reveal the correct statement match</a:t>
            </a:r>
          </a:p>
        </p:txBody>
      </p:sp>
      <p:sp>
        <p:nvSpPr>
          <p:cNvPr id="39" name="Action Button: Video">
            <a:hlinkClick r:id="rId4"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Tool instructions"/>
          <p:cNvSpPr txBox="1"/>
          <p:nvPr/>
        </p:nvSpPr>
        <p:spPr>
          <a:xfrm>
            <a:off x="3515462" y="4744882"/>
            <a:ext cx="2113079" cy="246221"/>
          </a:xfrm>
          <a:prstGeom prst="rect">
            <a:avLst/>
          </a:prstGeom>
          <a:noFill/>
        </p:spPr>
        <p:txBody>
          <a:bodyPr wrap="none" rtlCol="0">
            <a:spAutoFit/>
          </a:bodyPr>
          <a:lstStyle/>
          <a:p>
            <a:pPr algn="ctr"/>
            <a:r>
              <a:rPr lang="en-GB" sz="1000" dirty="0"/>
              <a:t>Click the video button to play a video</a:t>
            </a:r>
          </a:p>
        </p:txBody>
      </p:sp>
    </p:spTree>
    <p:extLst>
      <p:ext uri="{BB962C8B-B14F-4D97-AF65-F5344CB8AC3E}">
        <p14:creationId xmlns:p14="http://schemas.microsoft.com/office/powerpoint/2010/main" val="55502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42" presetClass="path" presetSubtype="0" accel="50000" decel="50000" fill="hold" grpId="0" nodeType="withEffect">
                                  <p:stCondLst>
                                    <p:cond delay="0"/>
                                  </p:stCondLst>
                                  <p:childTnLst>
                                    <p:animMotion origin="layout" path="M -1.94444E-6 -1.23457E-7 L -0.11475 0.32222 " pathEditMode="relative" rAng="0" ptsTypes="AA">
                                      <p:cBhvr>
                                        <p:cTn id="10" dur="2000" spd="-100000" fill="hold"/>
                                        <p:tgtEl>
                                          <p:spTgt spid="28"/>
                                        </p:tgtEl>
                                        <p:attrNameLst>
                                          <p:attrName>ppt_x</p:attrName>
                                          <p:attrName>ppt_y</p:attrName>
                                        </p:attrNameLst>
                                      </p:cBhvr>
                                      <p:rCtr x="-5747" y="16111"/>
                                    </p:animMotion>
                                  </p:childTnLst>
                                </p:cTn>
                              </p:par>
                              <p:par>
                                <p:cTn id="11" presetID="1" presetClass="exit" presetSubtype="0" fill="hold" nodeType="withEffect">
                                  <p:stCondLst>
                                    <p:cond delay="0"/>
                                  </p:stCondLst>
                                  <p:childTnLst>
                                    <p:set>
                                      <p:cBhvr>
                                        <p:cTn id="12"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1"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2" presetClass="path" presetSubtype="0" accel="50000" decel="50000" fill="hold" grpId="0" nodeType="withEffect">
                                  <p:stCondLst>
                                    <p:cond delay="0"/>
                                  </p:stCondLst>
                                  <p:childTnLst>
                                    <p:animMotion origin="layout" path="M -4.44444E-6 -1.11111E-6 L -0.46631 0.5037 " pathEditMode="relative" rAng="0" ptsTypes="AA">
                                      <p:cBhvr>
                                        <p:cTn id="19" dur="2000" spd="-100000" fill="hold"/>
                                        <p:tgtEl>
                                          <p:spTgt spid="24"/>
                                        </p:tgtEl>
                                        <p:attrNameLst>
                                          <p:attrName>ppt_x</p:attrName>
                                          <p:attrName>ppt_y</p:attrName>
                                        </p:attrNameLst>
                                      </p:cBhvr>
                                      <p:rCtr x="-23316" y="25185"/>
                                    </p:animMotion>
                                  </p:childTnLst>
                                </p:cTn>
                              </p:par>
                              <p:par>
                                <p:cTn id="20" presetID="1" presetClass="exit" presetSubtype="0" fill="hold" nodeType="withEffect">
                                  <p:stCondLst>
                                    <p:cond delay="0"/>
                                  </p:stCondLst>
                                  <p:childTnLst>
                                    <p:set>
                                      <p:cBhvr>
                                        <p:cTn id="21" dur="1" fill="hold">
                                          <p:stCondLst>
                                            <p:cond delay="0"/>
                                          </p:stCondLst>
                                        </p:cTn>
                                        <p:tgtEl>
                                          <p:spTgt spid="3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4" restart="whenNotActive" fill="hold" evtFilter="cancelBubble" nodeType="interactiveSeq">
                <p:stCondLst>
                  <p:cond evt="onClick" delay="0">
                    <p:tgtEl>
                      <p:spTgt spid="3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4.16667E-6 -2.71605E-6 L 0.15191 0.50216 " pathEditMode="relative" rAng="0" ptsTypes="AA">
                                      <p:cBhvr>
                                        <p:cTn id="30" dur="2000" spd="-100000" fill="hold"/>
                                        <p:tgtEl>
                                          <p:spTgt spid="18"/>
                                        </p:tgtEl>
                                        <p:attrNameLst>
                                          <p:attrName>ppt_x</p:attrName>
                                          <p:attrName>ppt_y</p:attrName>
                                        </p:attrNameLst>
                                      </p:cBhvr>
                                      <p:rCtr x="7587" y="25093"/>
                                    </p:animMotion>
                                  </p:childTnLst>
                                </p:cTn>
                              </p:par>
                              <p:par>
                                <p:cTn id="31" presetID="1" presetClass="exit" presetSubtype="0" fill="hold" nodeType="withEffect">
                                  <p:stCondLst>
                                    <p:cond delay="0"/>
                                  </p:stCondLst>
                                  <p:childTnLst>
                                    <p:set>
                                      <p:cBhvr>
                                        <p:cTn id="32" dur="1" fill="hold">
                                          <p:stCondLst>
                                            <p:cond delay="0"/>
                                          </p:stCondLst>
                                        </p:cTn>
                                        <p:tgtEl>
                                          <p:spTgt spid="3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2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42" presetClass="path" presetSubtype="0" accel="50000" decel="50000" fill="hold" grpId="0" nodeType="withEffect">
                                  <p:stCondLst>
                                    <p:cond delay="0"/>
                                  </p:stCondLst>
                                  <p:childTnLst>
                                    <p:animMotion origin="layout" path="M 2.77778E-7 -8.64198E-7 L -0.21892 0.69136 " pathEditMode="relative" rAng="0" ptsTypes="AA">
                                      <p:cBhvr>
                                        <p:cTn id="41" dur="2000" spd="-100000" fill="hold"/>
                                        <p:tgtEl>
                                          <p:spTgt spid="22"/>
                                        </p:tgtEl>
                                        <p:attrNameLst>
                                          <p:attrName>ppt_x</p:attrName>
                                          <p:attrName>ppt_y</p:attrName>
                                        </p:attrNameLst>
                                      </p:cBhvr>
                                      <p:rCtr x="-10955" y="34568"/>
                                    </p:animMotion>
                                  </p:childTnLst>
                                </p:cTn>
                              </p:par>
                              <p:par>
                                <p:cTn id="42" presetID="1" presetClass="exit" presetSubtype="0" fill="hold" nodeType="withEffect">
                                  <p:stCondLst>
                                    <p:cond delay="0"/>
                                  </p:stCondLst>
                                  <p:childTnLst>
                                    <p:set>
                                      <p:cBhvr>
                                        <p:cTn id="43" dur="1" fill="hold">
                                          <p:stCondLst>
                                            <p:cond delay="0"/>
                                          </p:stCondLst>
                                        </p:cTn>
                                        <p:tgtEl>
                                          <p:spTgt spid="37"/>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3.61111E-6 -2.46914E-7 L 0.06215 0.26451 " pathEditMode="relative" rAng="0" ptsTypes="AA">
                                      <p:cBhvr>
                                        <p:cTn id="52" dur="2000" spd="-100000" fill="hold"/>
                                        <p:tgtEl>
                                          <p:spTgt spid="21"/>
                                        </p:tgtEl>
                                        <p:attrNameLst>
                                          <p:attrName>ppt_x</p:attrName>
                                          <p:attrName>ppt_y</p:attrName>
                                        </p:attrNameLst>
                                      </p:cBhvr>
                                      <p:rCtr x="3108" y="13210"/>
                                    </p:animMotion>
                                  </p:childTnLst>
                                </p:cTn>
                              </p:par>
                              <p:par>
                                <p:cTn id="53" presetID="1" presetClass="exit" presetSubtype="0" fill="hold"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7" restart="whenNotActive" fill="hold" evtFilter="cancelBubble" nodeType="interactiveSeq">
                <p:stCondLst>
                  <p:cond evt="onClick" delay="0">
                    <p:tgtEl>
                      <p:spTgt spid="35"/>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1"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par>
                                <p:cTn id="62" presetID="42" presetClass="path" presetSubtype="0" accel="50000" decel="50000" fill="hold" grpId="0" nodeType="withEffect">
                                  <p:stCondLst>
                                    <p:cond delay="0"/>
                                  </p:stCondLst>
                                  <p:childTnLst>
                                    <p:animMotion origin="layout" path="M 3.61111E-6 -9.87654E-7 L 0.13715 0.38457 " pathEditMode="relative" rAng="0" ptsTypes="AA">
                                      <p:cBhvr>
                                        <p:cTn id="63" dur="2000" spd="-100000" fill="hold"/>
                                        <p:tgtEl>
                                          <p:spTgt spid="17"/>
                                        </p:tgtEl>
                                        <p:attrNameLst>
                                          <p:attrName>ppt_x</p:attrName>
                                          <p:attrName>ppt_y</p:attrName>
                                        </p:attrNameLst>
                                      </p:cBhvr>
                                      <p:rCtr x="6858" y="19228"/>
                                    </p:animMotion>
                                  </p:childTnLst>
                                </p:cTn>
                              </p:par>
                              <p:par>
                                <p:cTn id="64" presetID="1" presetClass="exit" presetSubtype="0" fill="hold" nodeType="with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1"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2.22222E-6 -2.09877E-6 L -0.28663 0.26019 " pathEditMode="relative" rAng="0" ptsTypes="AA">
                                      <p:cBhvr>
                                        <p:cTn id="74" dur="2000" spd="-100000" fill="hold"/>
                                        <p:tgtEl>
                                          <p:spTgt spid="23"/>
                                        </p:tgtEl>
                                        <p:attrNameLst>
                                          <p:attrName>ppt_x</p:attrName>
                                          <p:attrName>ppt_y</p:attrName>
                                        </p:attrNameLst>
                                      </p:cBhvr>
                                      <p:rCtr x="-14340" y="12994"/>
                                    </p:animMotion>
                                  </p:childTnLst>
                                </p:cTn>
                              </p:par>
                              <p:par>
                                <p:cTn id="75" presetID="1" presetClass="exit" presetSubtype="0" fill="hold" nodeType="withEffect">
                                  <p:stCondLst>
                                    <p:cond delay="0"/>
                                  </p:stCondLst>
                                  <p:childTnLst>
                                    <p:set>
                                      <p:cBhvr>
                                        <p:cTn id="76" dur="1" fill="hold">
                                          <p:stCondLst>
                                            <p:cond delay="0"/>
                                          </p:stCondLst>
                                        </p:cTn>
                                        <p:tgtEl>
                                          <p:spTgt spid="37"/>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30"/>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childTnLst>
                                </p:cTn>
                              </p:par>
                              <p:par>
                                <p:cTn id="84" presetID="42" presetClass="path" presetSubtype="0" accel="50000" decel="50000" fill="hold" grpId="0" nodeType="withEffect">
                                  <p:stCondLst>
                                    <p:cond delay="0"/>
                                  </p:stCondLst>
                                  <p:childTnLst>
                                    <p:animMotion origin="layout" path="M 1.38889E-6 1.48148E-6 L 0.08646 0.14691 " pathEditMode="relative" rAng="0" ptsTypes="AA">
                                      <p:cBhvr>
                                        <p:cTn id="85" dur="2000" spd="-100000" fill="hold"/>
                                        <p:tgtEl>
                                          <p:spTgt spid="19"/>
                                        </p:tgtEl>
                                        <p:attrNameLst>
                                          <p:attrName>ppt_x</p:attrName>
                                          <p:attrName>ppt_y</p:attrName>
                                        </p:attrNameLst>
                                      </p:cBhvr>
                                      <p:rCtr x="4323" y="7346"/>
                                    </p:animMotion>
                                  </p:childTnLst>
                                </p:cTn>
                              </p:par>
                              <p:par>
                                <p:cTn id="86" presetID="1" presetClass="exit" presetSubtype="0" fill="hold" nodeType="withEffect">
                                  <p:stCondLst>
                                    <p:cond delay="0"/>
                                  </p:stCondLst>
                                  <p:childTnLst>
                                    <p:set>
                                      <p:cBhvr>
                                        <p:cTn id="87" dur="1" fill="hold">
                                          <p:stCondLst>
                                            <p:cond delay="0"/>
                                          </p:stCondLst>
                                        </p:cTn>
                                        <p:tgtEl>
                                          <p:spTgt spid="37"/>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0" restart="whenNotActive" fill="hold" evtFilter="cancelBubble" nodeType="interactiveSeq">
                <p:stCondLst>
                  <p:cond evt="onClick" delay="0">
                    <p:tgtEl>
                      <p:spTgt spid="32"/>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par>
                                <p:cTn id="111" presetID="1" presetClass="exit" presetSubtype="0" fill="hold" grpId="2" nodeType="with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xit" presetSubtype="0" fill="hold" grpId="2"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18"/>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8"/>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7"/>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1" presetClass="exit" presetSubtype="0" fill="hold" grpId="2" nodeType="withEffect">
                                  <p:stCondLst>
                                    <p:cond delay="0"/>
                                  </p:stCondLst>
                                  <p:childTnLst>
                                    <p:set>
                                      <p:cBhvr>
                                        <p:cTn id="12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7" restart="whenNotActive" fill="hold" evtFilter="cancelBubble" nodeType="interactiveSeq">
                <p:stCondLst>
                  <p:cond evt="onClick" delay="0">
                    <p:tgtEl>
                      <p:spTgt spid="33"/>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withEffect">
                                  <p:stCondLst>
                                    <p:cond delay="0"/>
                                  </p:stCondLst>
                                  <p:childTnLst>
                                    <p:set>
                                      <p:cBhvr>
                                        <p:cTn id="131" dur="1" fill="hold">
                                          <p:stCondLst>
                                            <p:cond delay="0"/>
                                          </p:stCondLst>
                                        </p:cTn>
                                        <p:tgtEl>
                                          <p:spTgt spid="37"/>
                                        </p:tgtEl>
                                        <p:attrNameLst>
                                          <p:attrName>style.visibility</p:attrName>
                                        </p:attrNameLst>
                                      </p:cBhvr>
                                      <p:to>
                                        <p:strVal val="visible"/>
                                      </p:to>
                                    </p:set>
                                  </p:childTnLst>
                                </p:cTn>
                              </p:par>
                              <p:par>
                                <p:cTn id="132" presetID="1" presetClass="entr" presetSubtype="0" fill="hold" grpId="2" nodeType="withEffect">
                                  <p:stCondLst>
                                    <p:cond delay="0"/>
                                  </p:stCondLst>
                                  <p:childTnLst>
                                    <p:set>
                                      <p:cBhvr>
                                        <p:cTn id="133" dur="1" fill="hold">
                                          <p:stCondLst>
                                            <p:cond delay="0"/>
                                          </p:stCondLst>
                                        </p:cTn>
                                        <p:tgtEl>
                                          <p:spTgt spid="16"/>
                                        </p:tgtEl>
                                        <p:attrNameLst>
                                          <p:attrName>style.visibility</p:attrName>
                                        </p:attrNameLst>
                                      </p:cBhvr>
                                      <p:to>
                                        <p:strVal val="visible"/>
                                      </p:to>
                                    </p:set>
                                  </p:childTnLst>
                                </p:cTn>
                              </p:par>
                              <p:par>
                                <p:cTn id="134" presetID="1" presetClass="entr" presetSubtype="0" fill="hold" grpId="2" nodeType="withEffect">
                                  <p:stCondLst>
                                    <p:cond delay="0"/>
                                  </p:stCondLst>
                                  <p:childTnLst>
                                    <p:set>
                                      <p:cBhvr>
                                        <p:cTn id="135" dur="1" fill="hold">
                                          <p:stCondLst>
                                            <p:cond delay="0"/>
                                          </p:stCondLst>
                                        </p:cTn>
                                        <p:tgtEl>
                                          <p:spTgt spid="25"/>
                                        </p:tgtEl>
                                        <p:attrNameLst>
                                          <p:attrName>style.visibility</p:attrName>
                                        </p:attrNameLst>
                                      </p:cBhvr>
                                      <p:to>
                                        <p:strVal val="visible"/>
                                      </p:to>
                                    </p:set>
                                  </p:childTnLst>
                                </p:cTn>
                              </p:par>
                              <p:par>
                                <p:cTn id="136" presetID="1" presetClass="entr" presetSubtype="0" fill="hold" grpId="2" nodeType="withEffect">
                                  <p:stCondLst>
                                    <p:cond delay="0"/>
                                  </p:stCondLst>
                                  <p:childTnLst>
                                    <p:set>
                                      <p:cBhvr>
                                        <p:cTn id="137" dur="1" fill="hold">
                                          <p:stCondLst>
                                            <p:cond delay="0"/>
                                          </p:stCondLst>
                                        </p:cTn>
                                        <p:tgtEl>
                                          <p:spTgt spid="26"/>
                                        </p:tgtEl>
                                        <p:attrNameLst>
                                          <p:attrName>style.visibility</p:attrName>
                                        </p:attrNameLst>
                                      </p:cBhvr>
                                      <p:to>
                                        <p:strVal val="visible"/>
                                      </p:to>
                                    </p:set>
                                  </p:childTnLst>
                                </p:cTn>
                              </p:par>
                              <p:par>
                                <p:cTn id="138" presetID="1" presetClass="entr" presetSubtype="0" fill="hold" grpId="2" nodeType="withEffect">
                                  <p:stCondLst>
                                    <p:cond delay="0"/>
                                  </p:stCondLst>
                                  <p:childTnLst>
                                    <p:set>
                                      <p:cBhvr>
                                        <p:cTn id="139" dur="1" fill="hold">
                                          <p:stCondLst>
                                            <p:cond delay="0"/>
                                          </p:stCondLst>
                                        </p:cTn>
                                        <p:tgtEl>
                                          <p:spTgt spid="27"/>
                                        </p:tgtEl>
                                        <p:attrNameLst>
                                          <p:attrName>style.visibility</p:attrName>
                                        </p:attrNameLst>
                                      </p:cBhvr>
                                      <p:to>
                                        <p:strVal val="visible"/>
                                      </p:to>
                                    </p:set>
                                  </p:childTnLst>
                                </p:cTn>
                              </p:par>
                              <p:par>
                                <p:cTn id="140" presetID="1" presetClass="entr" presetSubtype="0" fill="hold" grpId="2" nodeType="withEffect">
                                  <p:stCondLst>
                                    <p:cond delay="0"/>
                                  </p:stCondLst>
                                  <p:childTnLst>
                                    <p:set>
                                      <p:cBhvr>
                                        <p:cTn id="141" dur="1" fill="hold">
                                          <p:stCondLst>
                                            <p:cond delay="0"/>
                                          </p:stCondLst>
                                        </p:cTn>
                                        <p:tgtEl>
                                          <p:spTgt spid="29"/>
                                        </p:tgtEl>
                                        <p:attrNameLst>
                                          <p:attrName>style.visibility</p:attrName>
                                        </p:attrNameLst>
                                      </p:cBhvr>
                                      <p:to>
                                        <p:strVal val="visible"/>
                                      </p:to>
                                    </p:set>
                                  </p:childTnLst>
                                </p:cTn>
                              </p:par>
                              <p:par>
                                <p:cTn id="142" presetID="1" presetClass="entr" presetSubtype="0" fill="hold" grpId="2" nodeType="withEffect">
                                  <p:stCondLst>
                                    <p:cond delay="0"/>
                                  </p:stCondLst>
                                  <p:childTnLst>
                                    <p:set>
                                      <p:cBhvr>
                                        <p:cTn id="143" dur="1" fill="hold">
                                          <p:stCondLst>
                                            <p:cond delay="0"/>
                                          </p:stCondLst>
                                        </p:cTn>
                                        <p:tgtEl>
                                          <p:spTgt spid="30"/>
                                        </p:tgtEl>
                                        <p:attrNameLst>
                                          <p:attrName>style.visibility</p:attrName>
                                        </p:attrNameLst>
                                      </p:cBhvr>
                                      <p:to>
                                        <p:strVal val="visible"/>
                                      </p:to>
                                    </p:set>
                                  </p:childTnLst>
                                </p:cTn>
                              </p:par>
                              <p:par>
                                <p:cTn id="144" presetID="1" presetClass="entr" presetSubtype="0" fill="hold" grpId="2" nodeType="withEffect">
                                  <p:stCondLst>
                                    <p:cond delay="0"/>
                                  </p:stCondLst>
                                  <p:childTnLst>
                                    <p:set>
                                      <p:cBhvr>
                                        <p:cTn id="145" dur="1" fill="hold">
                                          <p:stCondLst>
                                            <p:cond delay="0"/>
                                          </p:stCondLst>
                                        </p:cTn>
                                        <p:tgtEl>
                                          <p:spTgt spid="34"/>
                                        </p:tgtEl>
                                        <p:attrNameLst>
                                          <p:attrName>style.visibility</p:attrName>
                                        </p:attrNameLst>
                                      </p:cBhvr>
                                      <p:to>
                                        <p:strVal val="visible"/>
                                      </p:to>
                                    </p:set>
                                  </p:childTnLst>
                                </p:cTn>
                              </p:par>
                              <p:par>
                                <p:cTn id="146" presetID="1" presetClass="entr" presetSubtype="0" fill="hold" grpId="2" nodeType="withEffect">
                                  <p:stCondLst>
                                    <p:cond delay="0"/>
                                  </p:stCondLst>
                                  <p:childTnLst>
                                    <p:set>
                                      <p:cBhvr>
                                        <p:cTn id="147" dur="1" fill="hold">
                                          <p:stCondLst>
                                            <p:cond delay="0"/>
                                          </p:stCondLst>
                                        </p:cTn>
                                        <p:tgtEl>
                                          <p:spTgt spid="35"/>
                                        </p:tgtEl>
                                        <p:attrNameLst>
                                          <p:attrName>style.visibility</p:attrName>
                                        </p:attrNameLst>
                                      </p:cBhvr>
                                      <p:to>
                                        <p:strVal val="visible"/>
                                      </p:to>
                                    </p:set>
                                  </p:childTnLst>
                                </p:cTn>
                              </p:par>
                              <p:par>
                                <p:cTn id="148" presetID="1" presetClass="exit" presetSubtype="0" fill="hold" grpId="3" nodeType="withEffect">
                                  <p:stCondLst>
                                    <p:cond delay="0"/>
                                  </p:stCondLst>
                                  <p:childTnLst>
                                    <p:set>
                                      <p:cBhvr>
                                        <p:cTn id="149" dur="1" fill="hold">
                                          <p:stCondLst>
                                            <p:cond delay="0"/>
                                          </p:stCondLst>
                                        </p:cTn>
                                        <p:tgtEl>
                                          <p:spTgt spid="22"/>
                                        </p:tgtEl>
                                        <p:attrNameLst>
                                          <p:attrName>style.visibility</p:attrName>
                                        </p:attrNameLst>
                                      </p:cBhvr>
                                      <p:to>
                                        <p:strVal val="hidden"/>
                                      </p:to>
                                    </p:set>
                                  </p:childTnLst>
                                </p:cTn>
                              </p:par>
                              <p:par>
                                <p:cTn id="150" presetID="1" presetClass="exit" presetSubtype="0" fill="hold" grpId="3" nodeType="withEffect">
                                  <p:stCondLst>
                                    <p:cond delay="0"/>
                                  </p:stCondLst>
                                  <p:childTnLst>
                                    <p:set>
                                      <p:cBhvr>
                                        <p:cTn id="151" dur="1" fill="hold">
                                          <p:stCondLst>
                                            <p:cond delay="0"/>
                                          </p:stCondLst>
                                        </p:cTn>
                                        <p:tgtEl>
                                          <p:spTgt spid="24"/>
                                        </p:tgtEl>
                                        <p:attrNameLst>
                                          <p:attrName>style.visibility</p:attrName>
                                        </p:attrNameLst>
                                      </p:cBhvr>
                                      <p:to>
                                        <p:strVal val="hidden"/>
                                      </p:to>
                                    </p:set>
                                  </p:childTnLst>
                                </p:cTn>
                              </p:par>
                              <p:par>
                                <p:cTn id="152" presetID="1" presetClass="exit" presetSubtype="0" fill="hold" grpId="3" nodeType="withEffect">
                                  <p:stCondLst>
                                    <p:cond delay="0"/>
                                  </p:stCondLst>
                                  <p:childTnLst>
                                    <p:set>
                                      <p:cBhvr>
                                        <p:cTn id="153" dur="1" fill="hold">
                                          <p:stCondLst>
                                            <p:cond delay="0"/>
                                          </p:stCondLst>
                                        </p:cTn>
                                        <p:tgtEl>
                                          <p:spTgt spid="18"/>
                                        </p:tgtEl>
                                        <p:attrNameLst>
                                          <p:attrName>style.visibility</p:attrName>
                                        </p:attrNameLst>
                                      </p:cBhvr>
                                      <p:to>
                                        <p:strVal val="hidden"/>
                                      </p:to>
                                    </p:set>
                                  </p:childTnLst>
                                </p:cTn>
                              </p:par>
                              <p:par>
                                <p:cTn id="154" presetID="1" presetClass="exit" presetSubtype="0" fill="hold" grpId="3" nodeType="withEffect">
                                  <p:stCondLst>
                                    <p:cond delay="0"/>
                                  </p:stCondLst>
                                  <p:childTnLst>
                                    <p:set>
                                      <p:cBhvr>
                                        <p:cTn id="155" dur="1" fill="hold">
                                          <p:stCondLst>
                                            <p:cond delay="0"/>
                                          </p:stCondLst>
                                        </p:cTn>
                                        <p:tgtEl>
                                          <p:spTgt spid="28"/>
                                        </p:tgtEl>
                                        <p:attrNameLst>
                                          <p:attrName>style.visibility</p:attrName>
                                        </p:attrNameLst>
                                      </p:cBhvr>
                                      <p:to>
                                        <p:strVal val="hidden"/>
                                      </p:to>
                                    </p:set>
                                  </p:childTnLst>
                                </p:cTn>
                              </p:par>
                              <p:par>
                                <p:cTn id="156" presetID="1" presetClass="exit" presetSubtype="0" fill="hold" grpId="3" nodeType="withEffect">
                                  <p:stCondLst>
                                    <p:cond delay="0"/>
                                  </p:stCondLst>
                                  <p:childTnLst>
                                    <p:set>
                                      <p:cBhvr>
                                        <p:cTn id="157" dur="1" fill="hold">
                                          <p:stCondLst>
                                            <p:cond delay="0"/>
                                          </p:stCondLst>
                                        </p:cTn>
                                        <p:tgtEl>
                                          <p:spTgt spid="21"/>
                                        </p:tgtEl>
                                        <p:attrNameLst>
                                          <p:attrName>style.visibility</p:attrName>
                                        </p:attrNameLst>
                                      </p:cBhvr>
                                      <p:to>
                                        <p:strVal val="hidden"/>
                                      </p:to>
                                    </p:set>
                                  </p:childTnLst>
                                </p:cTn>
                              </p:par>
                              <p:par>
                                <p:cTn id="158" presetID="1" presetClass="exit" presetSubtype="0" fill="hold" grpId="3" nodeType="withEffect">
                                  <p:stCondLst>
                                    <p:cond delay="0"/>
                                  </p:stCondLst>
                                  <p:childTnLst>
                                    <p:set>
                                      <p:cBhvr>
                                        <p:cTn id="159" dur="1" fill="hold">
                                          <p:stCondLst>
                                            <p:cond delay="0"/>
                                          </p:stCondLst>
                                        </p:cTn>
                                        <p:tgtEl>
                                          <p:spTgt spid="17"/>
                                        </p:tgtEl>
                                        <p:attrNameLst>
                                          <p:attrName>style.visibility</p:attrName>
                                        </p:attrNameLst>
                                      </p:cBhvr>
                                      <p:to>
                                        <p:strVal val="hidden"/>
                                      </p:to>
                                    </p:set>
                                  </p:childTnLst>
                                </p:cTn>
                              </p:par>
                              <p:par>
                                <p:cTn id="160" presetID="1" presetClass="exit" presetSubtype="0" fill="hold" grpId="3" nodeType="withEffect">
                                  <p:stCondLst>
                                    <p:cond delay="0"/>
                                  </p:stCondLst>
                                  <p:childTnLst>
                                    <p:set>
                                      <p:cBhvr>
                                        <p:cTn id="161" dur="1" fill="hold">
                                          <p:stCondLst>
                                            <p:cond delay="0"/>
                                          </p:stCondLst>
                                        </p:cTn>
                                        <p:tgtEl>
                                          <p:spTgt spid="23"/>
                                        </p:tgtEl>
                                        <p:attrNameLst>
                                          <p:attrName>style.visibility</p:attrName>
                                        </p:attrNameLst>
                                      </p:cBhvr>
                                      <p:to>
                                        <p:strVal val="hidden"/>
                                      </p:to>
                                    </p:set>
                                  </p:childTnLst>
                                </p:cTn>
                              </p:par>
                              <p:par>
                                <p:cTn id="162" presetID="1" presetClass="exit" presetSubtype="0" fill="hold" grpId="3" nodeType="withEffect">
                                  <p:stCondLst>
                                    <p:cond delay="0"/>
                                  </p:stCondLst>
                                  <p:childTnLst>
                                    <p:set>
                                      <p:cBhvr>
                                        <p:cTn id="16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6" grpId="0"/>
      <p:bldP spid="16" grpId="1"/>
      <p:bldP spid="16" grpId="2"/>
      <p:bldP spid="17" grpId="0"/>
      <p:bldP spid="17" grpId="1"/>
      <p:bldP spid="17" grpId="2"/>
      <p:bldP spid="17" grpId="3"/>
      <p:bldP spid="18" grpId="0"/>
      <p:bldP spid="18" grpId="1"/>
      <p:bldP spid="18" grpId="2"/>
      <p:bldP spid="18" grpId="3"/>
      <p:bldP spid="19" grpId="0"/>
      <p:bldP spid="19" grpId="1"/>
      <p:bldP spid="19" grpId="2"/>
      <p:bldP spid="19" grpId="3"/>
      <p:bldP spid="21" grpId="0"/>
      <p:bldP spid="21" grpId="1"/>
      <p:bldP spid="21" grpId="2"/>
      <p:bldP spid="21" grpId="3"/>
      <p:bldP spid="22" grpId="0"/>
      <p:bldP spid="22" grpId="1"/>
      <p:bldP spid="22" grpId="2"/>
      <p:bldP spid="22" grpId="3"/>
      <p:bldP spid="23" grpId="0"/>
      <p:bldP spid="23" grpId="1"/>
      <p:bldP spid="23" grpId="2"/>
      <p:bldP spid="23" grpId="3"/>
      <p:bldP spid="24" grpId="0"/>
      <p:bldP spid="24" grpId="1"/>
      <p:bldP spid="24" grpId="2"/>
      <p:bldP spid="24" grpId="3"/>
      <p:bldP spid="28" grpId="0"/>
      <p:bldP spid="28" grpId="1"/>
      <p:bldP spid="28" grpId="2"/>
      <p:bldP spid="28" grpId="3"/>
      <p:bldP spid="25" grpId="0"/>
      <p:bldP spid="25" grpId="1"/>
      <p:bldP spid="25" grpId="2"/>
      <p:bldP spid="26" grpId="0"/>
      <p:bldP spid="26" grpId="1"/>
      <p:bldP spid="26" grpId="2"/>
      <p:bldP spid="27" grpId="0"/>
      <p:bldP spid="27" grpId="1"/>
      <p:bldP spid="27" grpId="2"/>
      <p:bldP spid="29" grpId="0"/>
      <p:bldP spid="29" grpId="1"/>
      <p:bldP spid="29" grpId="2"/>
      <p:bldP spid="30" grpId="0"/>
      <p:bldP spid="30" grpId="1"/>
      <p:bldP spid="30" grpId="2"/>
      <p:bldP spid="34" grpId="0"/>
      <p:bldP spid="34" grpId="1"/>
      <p:bldP spid="34" grpId="2"/>
      <p:bldP spid="35" grpId="0"/>
      <p:bldP spid="35" grpId="1"/>
      <p:bldP spid="35"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scension Y6-R01-S06 - Sing a New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21619" y="160061"/>
            <a:ext cx="609600" cy="609600"/>
          </a:xfrm>
          <a:prstGeom prst="rect">
            <a:avLst/>
          </a:prstGeom>
        </p:spPr>
      </p:pic>
      <p:sp>
        <p:nvSpPr>
          <p:cNvPr id="4" name="Slide Title"/>
          <p:cNvSpPr/>
          <p:nvPr/>
        </p:nvSpPr>
        <p:spPr>
          <a:xfrm>
            <a:off x="0" y="-18797"/>
            <a:ext cx="9144000" cy="584775"/>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This Promise of Jesus fills Christians with hope</a:t>
            </a:r>
            <a:endParaRPr lang="en-US"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35" name="Textbox: Tool instructions"/>
          <p:cNvSpPr txBox="1"/>
          <p:nvPr/>
        </p:nvSpPr>
        <p:spPr>
          <a:xfrm>
            <a:off x="3466584" y="4768284"/>
            <a:ext cx="221086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picture to advance the pointer </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755" y="863657"/>
            <a:ext cx="4097272" cy="3076165"/>
          </a:xfrm>
          <a:prstGeom prst="rect">
            <a:avLst/>
          </a:prstGeom>
        </p:spPr>
      </p:pic>
      <p:sp>
        <p:nvSpPr>
          <p:cNvPr id="5" name="Rectangle 4"/>
          <p:cNvSpPr/>
          <p:nvPr/>
        </p:nvSpPr>
        <p:spPr>
          <a:xfrm>
            <a:off x="4572000" y="769661"/>
            <a:ext cx="4572000" cy="3706656"/>
          </a:xfrm>
          <a:prstGeom prst="rect">
            <a:avLst/>
          </a:prstGeom>
          <a:solidFill>
            <a:schemeClr val="bg1"/>
          </a:solidFill>
          <a:ln>
            <a:solidFill>
              <a:schemeClr val="accent5">
                <a:lumMod val="75000"/>
              </a:schemeClr>
            </a:solidFill>
          </a:ln>
        </p:spPr>
        <p:txBody>
          <a:bodyPr>
            <a:spAutoFit/>
          </a:bodyPr>
          <a:lstStyle/>
          <a:p>
            <a:pPr>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Read the passage from St. John’s Gospel. </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Think about when this event happened, what Jesus is saying and why he might be saying it.</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What is Jesus saying in Verse 1? What is the most important part of this message? Why?</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What do you think Jesus is telling the apostles in Verse 2? Why do you think he said this? Where is his Father’s house?</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What is Jesus preparing the apostles for in Verse 3? Share what tells you this.</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What does this short passage tell us about the sort of person Jesus is and his relationship with his friends, including us?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hape: Arrow1"/>
          <p:cNvSpPr/>
          <p:nvPr/>
        </p:nvSpPr>
        <p:spPr>
          <a:xfrm>
            <a:off x="4244027" y="1174170"/>
            <a:ext cx="361840" cy="288032"/>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Tool instructions stop"/>
          <p:cNvSpPr txBox="1"/>
          <p:nvPr/>
        </p:nvSpPr>
        <p:spPr>
          <a:xfrm>
            <a:off x="3307521" y="4895441"/>
            <a:ext cx="2627642"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audio button to stop </a:t>
            </a:r>
            <a:r>
              <a:rPr lang="en-GB" sz="900" dirty="0" smtClean="0">
                <a:latin typeface="Arial" pitchFamily="34" charset="0"/>
                <a:ea typeface="Segoe UI" pitchFamily="34" charset="0"/>
                <a:cs typeface="Arial" pitchFamily="34" charset="0"/>
              </a:rPr>
              <a:t>‘Sing a new Song’</a:t>
            </a:r>
            <a:endParaRPr lang="en-GB" sz="900" dirty="0">
              <a:latin typeface="Arial" pitchFamily="34" charset="0"/>
              <a:ea typeface="Segoe UI" pitchFamily="34" charset="0"/>
              <a:cs typeface="Arial" pitchFamily="34" charset="0"/>
            </a:endParaRPr>
          </a:p>
        </p:txBody>
      </p:sp>
      <p:sp>
        <p:nvSpPr>
          <p:cNvPr id="18" name="TextBox: Tool instructions start"/>
          <p:cNvSpPr txBox="1"/>
          <p:nvPr/>
        </p:nvSpPr>
        <p:spPr>
          <a:xfrm>
            <a:off x="3307521" y="4895441"/>
            <a:ext cx="262123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audio button to play </a:t>
            </a:r>
            <a:r>
              <a:rPr lang="en-GB" sz="900" dirty="0" smtClean="0">
                <a:latin typeface="Arial" pitchFamily="34" charset="0"/>
                <a:ea typeface="Segoe UI" pitchFamily="34" charset="0"/>
                <a:cs typeface="Arial" pitchFamily="34" charset="0"/>
              </a:rPr>
              <a:t>‘Sing a new Song’</a:t>
            </a:r>
            <a:endParaRPr lang="en-GB" sz="9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770667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16667E-6 -2.83951E-6 L -4.16667E-6 0.1213 " pathEditMode="relative" rAng="0" ptsTypes="AA">
                                      <p:cBhvr>
                                        <p:cTn id="16" dur="1000" fill="hold"/>
                                        <p:tgtEl>
                                          <p:spTgt spid="17"/>
                                        </p:tgtEl>
                                        <p:attrNameLst>
                                          <p:attrName>ppt_x</p:attrName>
                                          <p:attrName>ppt_y</p:attrName>
                                        </p:attrNameLst>
                                      </p:cBhvr>
                                      <p:rCtr x="0" y="6049"/>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4.16667E-6 0.1213 L -4.16667E-6 0.24198 " pathEditMode="relative" rAng="0" ptsTypes="AA">
                                      <p:cBhvr>
                                        <p:cTn id="20" dur="1000" fill="hold"/>
                                        <p:tgtEl>
                                          <p:spTgt spid="17"/>
                                        </p:tgtEl>
                                        <p:attrNameLst>
                                          <p:attrName>ppt_x</p:attrName>
                                          <p:attrName>ppt_y</p:attrName>
                                        </p:attrNameLst>
                                      </p:cBhvr>
                                      <p:rCtr x="0" y="6235"/>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4.16667E-6 0.24198 L -4.16667E-6 0.36266 " pathEditMode="relative" rAng="0" ptsTypes="AA">
                                      <p:cBhvr>
                                        <p:cTn id="24" dur="1000" fill="hold"/>
                                        <p:tgtEl>
                                          <p:spTgt spid="17"/>
                                        </p:tgtEl>
                                        <p:attrNameLst>
                                          <p:attrName>ppt_x</p:attrName>
                                          <p:attrName>ppt_y</p:attrName>
                                        </p:attrNameLst>
                                      </p:cBhvr>
                                      <p:rCtr x="0" y="6019"/>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4" nodeType="clickEffect">
                                  <p:stCondLst>
                                    <p:cond delay="0"/>
                                  </p:stCondLst>
                                  <p:childTnLst>
                                    <p:animMotion origin="layout" path="M -4.16667E-6 0.36266 L -4.16667E-6 0.47902 " pathEditMode="relative" rAng="0" ptsTypes="AA">
                                      <p:cBhvr>
                                        <p:cTn id="28" dur="1000" fill="hold"/>
                                        <p:tgtEl>
                                          <p:spTgt spid="17"/>
                                        </p:tgtEl>
                                        <p:attrNameLst>
                                          <p:attrName>ppt_x</p:attrName>
                                          <p:attrName>ppt_y</p:attrName>
                                        </p:attrNameLst>
                                      </p:cBhvr>
                                      <p:rCtr x="0" y="6142"/>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6"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42" presetClass="path" presetSubtype="0" accel="50000" decel="50000" fill="hold" grpId="5" nodeType="withEffect">
                                  <p:stCondLst>
                                    <p:cond delay="0"/>
                                  </p:stCondLst>
                                  <p:childTnLst>
                                    <p:animMotion origin="layout" path="M -4.16667E-6 -2.83951E-6 L -4.16667E-6 0.47902 " pathEditMode="relative" rAng="0" ptsTypes="AA">
                                      <p:cBhvr>
                                        <p:cTn id="34" dur="100" spd="-100000" fill="hold"/>
                                        <p:tgtEl>
                                          <p:spTgt spid="17"/>
                                        </p:tgtEl>
                                        <p:attrNameLst>
                                          <p:attrName>ppt_x</p:attrName>
                                          <p:attrName>ppt_y</p:attrName>
                                        </p:attrNameLst>
                                      </p:cBhvr>
                                      <p:rCtr x="0" y="23951"/>
                                    </p:animMotion>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 presetClass="mediacall" presetSubtype="0" fill="hold" nodeType="withEffect">
                                  <p:stCondLst>
                                    <p:cond delay="0"/>
                                  </p:stCondLst>
                                  <p:childTnLst>
                                    <p:cmd type="call" cmd="playFrom(0.0)">
                                      <p:cBhvr>
                                        <p:cTn id="45" dur="107586" fill="hold"/>
                                        <p:tgtEl>
                                          <p:spTgt spid="2"/>
                                        </p:tgtEl>
                                      </p:cBhvr>
                                    </p:cmd>
                                  </p:childTnLst>
                                </p:cTn>
                              </p:par>
                              <p:par>
                                <p:cTn id="46" presetID="1" presetClass="emph" presetSubtype="2" fill="hold" nodeType="withEffect">
                                  <p:stCondLst>
                                    <p:cond delay="0"/>
                                  </p:stCondLst>
                                  <p:childTnLst>
                                    <p:animClr clrSpc="rgb" dir="cw">
                                      <p:cBhvr>
                                        <p:cTn id="47" dur="1000" fill="hold"/>
                                        <p:tgtEl>
                                          <p:spTgt spid="15"/>
                                        </p:tgtEl>
                                        <p:attrNameLst>
                                          <p:attrName>fillcolor</p:attrName>
                                        </p:attrNameLst>
                                      </p:cBhvr>
                                      <p:to>
                                        <a:schemeClr val="accent2"/>
                                      </p:to>
                                    </p:animClr>
                                    <p:set>
                                      <p:cBhvr>
                                        <p:cTn id="48" dur="1000" fill="hold"/>
                                        <p:tgtEl>
                                          <p:spTgt spid="15"/>
                                        </p:tgtEl>
                                        <p:attrNameLst>
                                          <p:attrName>fill.type</p:attrName>
                                        </p:attrNameLst>
                                      </p:cBhvr>
                                      <p:to>
                                        <p:strVal val="solid"/>
                                      </p:to>
                                    </p:set>
                                    <p:set>
                                      <p:cBhvr>
                                        <p:cTn id="49" dur="1000" fill="hold"/>
                                        <p:tgtEl>
                                          <p:spTgt spid="15"/>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3" presetClass="mediacall" presetSubtype="0" fill="hold" nodeType="clickEffect">
                                  <p:stCondLst>
                                    <p:cond delay="0"/>
                                  </p:stCondLst>
                                  <p:childTnLst>
                                    <p:cmd type="call" cmd="stop">
                                      <p:cBhvr>
                                        <p:cTn id="53" dur="1" fill="hold"/>
                                        <p:tgtEl>
                                          <p:spTgt spid="2"/>
                                        </p:tgtEl>
                                      </p:cBhvr>
                                    </p:cmd>
                                  </p:childTnLst>
                                </p:cTn>
                              </p:par>
                              <p:par>
                                <p:cTn id="54" presetID="10" presetClass="exit" presetSubtype="0" fill="hold" grpId="1"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0" presetClass="entr" presetSubtype="0" fill="hold" grpId="2"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 presetClass="emph" presetSubtype="2" fill="hold" nodeType="withEffect">
                                  <p:stCondLst>
                                    <p:cond delay="0"/>
                                  </p:stCondLst>
                                  <p:childTnLst>
                                    <p:animClr clrSpc="rgb" dir="cw">
                                      <p:cBhvr>
                                        <p:cTn id="61" dur="2000" fill="hold"/>
                                        <p:tgtEl>
                                          <p:spTgt spid="15"/>
                                        </p:tgtEl>
                                        <p:attrNameLst>
                                          <p:attrName>fillcolor</p:attrName>
                                        </p:attrNameLst>
                                      </p:cBhvr>
                                      <p:to>
                                        <a:schemeClr val="bg1"/>
                                      </p:to>
                                    </p:animClr>
                                    <p:set>
                                      <p:cBhvr>
                                        <p:cTn id="62" dur="2000" fill="hold"/>
                                        <p:tgtEl>
                                          <p:spTgt spid="15"/>
                                        </p:tgtEl>
                                        <p:attrNameLst>
                                          <p:attrName>fill.type</p:attrName>
                                        </p:attrNameLst>
                                      </p:cBhvr>
                                      <p:to>
                                        <p:strVal val="solid"/>
                                      </p:to>
                                    </p:set>
                                    <p:set>
                                      <p:cBhvr>
                                        <p:cTn id="63"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audio>
              <p:cMediaNode vol="80000">
                <p:cTn id="64" fill="hold" display="0">
                  <p:stCondLst>
                    <p:cond delay="indefinite"/>
                  </p:stCondLst>
                  <p:endCondLst>
                    <p:cond evt="onStopAudio" delay="0">
                      <p:tgtEl>
                        <p:sldTgt/>
                      </p:tgtEl>
                    </p:cond>
                  </p:endCondLst>
                </p:cTn>
                <p:tgtEl>
                  <p:spTgt spid="2"/>
                </p:tgtEl>
              </p:cMediaNode>
            </p:audio>
          </p:childTnLst>
        </p:cTn>
      </p:par>
    </p:tnLst>
    <p:bldLst>
      <p:bldP spid="17" grpId="0" animBg="1"/>
      <p:bldP spid="17" grpId="1" animBg="1"/>
      <p:bldP spid="17" grpId="2" animBg="1"/>
      <p:bldP spid="17" grpId="3" animBg="1"/>
      <p:bldP spid="17" grpId="4" animBg="1"/>
      <p:bldP spid="17" grpId="5" animBg="1"/>
      <p:bldP spid="17" grpId="6" animBg="1"/>
      <p:bldP spid="16" grpId="0"/>
      <p:bldP spid="16" grpId="1"/>
      <p:bldP spid="18" grpId="0"/>
      <p:bldP spid="18" grpId="1"/>
      <p:bldP spid="18"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p:cNvSpPr/>
          <p:nvPr/>
        </p:nvSpPr>
        <p:spPr>
          <a:xfrm>
            <a:off x="0" y="-18797"/>
            <a:ext cx="9144000" cy="954107"/>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Why the Ascension of Jesus is such </a:t>
            </a:r>
          </a:p>
          <a:p>
            <a:pPr algn="ct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an important event for his followers </a:t>
            </a:r>
            <a:endParaRPr lang="en-US"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4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45" y="1202032"/>
            <a:ext cx="4766675" cy="3068846"/>
          </a:xfrm>
          <a:prstGeom prst="rect">
            <a:avLst/>
          </a:prstGeom>
        </p:spPr>
      </p:pic>
      <p:sp>
        <p:nvSpPr>
          <p:cNvPr id="4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6" name="Group 5"/>
          <p:cNvGrpSpPr/>
          <p:nvPr/>
        </p:nvGrpSpPr>
        <p:grpSpPr>
          <a:xfrm>
            <a:off x="6666941" y="2260379"/>
            <a:ext cx="778935" cy="778933"/>
            <a:chOff x="5339643" y="1817511"/>
            <a:chExt cx="778935" cy="778933"/>
          </a:xfrm>
        </p:grpSpPr>
        <p:sp>
          <p:nvSpPr>
            <p:cNvPr id="4" name="Arrow: Curved Left 3"/>
            <p:cNvSpPr/>
            <p:nvPr/>
          </p:nvSpPr>
          <p:spPr>
            <a:xfrm>
              <a:off x="5779911" y="1851378"/>
              <a:ext cx="338667"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0" name="Arrow: Curved Left 19"/>
            <p:cNvSpPr/>
            <p:nvPr/>
          </p:nvSpPr>
          <p:spPr>
            <a:xfrm rot="10800000">
              <a:off x="5339643" y="1817511"/>
              <a:ext cx="378178"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sp>
        <p:nvSpPr>
          <p:cNvPr id="17" name="Shape: Card 8 (bottom)"/>
          <p:cNvSpPr/>
          <p:nvPr/>
        </p:nvSpPr>
        <p:spPr>
          <a:xfrm>
            <a:off x="5749429" y="981386"/>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The Ascension is followed one week later with the celebration of Pentecost when Jesus keeps his promise by sending his Holy Spirit to be with his followers.  </a:t>
            </a:r>
          </a:p>
        </p:txBody>
      </p:sp>
      <p:sp>
        <p:nvSpPr>
          <p:cNvPr id="16" name="Shape: Card 7"/>
          <p:cNvSpPr/>
          <p:nvPr/>
        </p:nvSpPr>
        <p:spPr>
          <a:xfrm>
            <a:off x="5788941" y="1009609"/>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The feast of the Ascension reminds Christians that it is through Jesus that we will live forever with God in heaven.</a:t>
            </a:r>
          </a:p>
        </p:txBody>
      </p:sp>
      <p:sp>
        <p:nvSpPr>
          <p:cNvPr id="9" name="Shape: Card 6"/>
          <p:cNvSpPr/>
          <p:nvPr/>
        </p:nvSpPr>
        <p:spPr>
          <a:xfrm>
            <a:off x="5817165" y="1026544"/>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The promises Jesus made just before he ascended to his Father filled his followers with hope that they will enter the glory and presence of God when they die.</a:t>
            </a:r>
          </a:p>
        </p:txBody>
      </p:sp>
      <p:sp>
        <p:nvSpPr>
          <p:cNvPr id="10" name="Shape: Card 5"/>
          <p:cNvSpPr/>
          <p:nvPr/>
        </p:nvSpPr>
        <p:spPr>
          <a:xfrm>
            <a:off x="5845386" y="1066054"/>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Jesus is now our Lord and God and ruler of all of creation.                                                                His presence is not limited to any one place but he is present everywhere. </a:t>
            </a:r>
          </a:p>
        </p:txBody>
      </p:sp>
      <p:sp>
        <p:nvSpPr>
          <p:cNvPr id="11" name="Shape: Card 4"/>
          <p:cNvSpPr/>
          <p:nvPr/>
        </p:nvSpPr>
        <p:spPr>
          <a:xfrm>
            <a:off x="5862319" y="1082987"/>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When he ascended to his Father, God gave Jesus power and authority over all the universe. </a:t>
            </a:r>
          </a:p>
        </p:txBody>
      </p:sp>
      <p:sp>
        <p:nvSpPr>
          <p:cNvPr id="13" name="Shape: Card 3"/>
          <p:cNvSpPr/>
          <p:nvPr/>
        </p:nvSpPr>
        <p:spPr>
          <a:xfrm>
            <a:off x="5890542" y="1122498"/>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It is because Jesus ascended into heaven and made a promise to his followers that he would prepare a place for them there in his Father’s house also.</a:t>
            </a:r>
          </a:p>
        </p:txBody>
      </p:sp>
      <p:sp>
        <p:nvSpPr>
          <p:cNvPr id="14" name="Shape: Card 2"/>
          <p:cNvSpPr/>
          <p:nvPr/>
        </p:nvSpPr>
        <p:spPr>
          <a:xfrm>
            <a:off x="5918762" y="1139431"/>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We cannot enter heaven and share eternal life with God by ourselves. </a:t>
            </a:r>
          </a:p>
        </p:txBody>
      </p:sp>
      <p:sp>
        <p:nvSpPr>
          <p:cNvPr id="15" name="Shape: Card 1 (top)"/>
          <p:cNvSpPr/>
          <p:nvPr/>
        </p:nvSpPr>
        <p:spPr>
          <a:xfrm>
            <a:off x="5946984" y="1178941"/>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solidFill>
                  <a:schemeClr val="tx1"/>
                </a:solidFill>
              </a:rPr>
              <a:t>On our own we cannot share in God’s life, God’s </a:t>
            </a:r>
            <a:r>
              <a:rPr lang="en-NZ" sz="2000" dirty="0" err="1">
                <a:solidFill>
                  <a:schemeClr val="tx1"/>
                </a:solidFill>
              </a:rPr>
              <a:t>Tapu</a:t>
            </a:r>
            <a:r>
              <a:rPr lang="en-NZ" sz="2000" dirty="0">
                <a:solidFill>
                  <a:schemeClr val="tx1"/>
                </a:solidFill>
              </a:rPr>
              <a:t> and Mana because we are human and God is divine.</a:t>
            </a:r>
          </a:p>
        </p:txBody>
      </p:sp>
      <p:sp>
        <p:nvSpPr>
          <p:cNvPr id="23" name="Textbox: Tool instructions 2"/>
          <p:cNvSpPr txBox="1"/>
          <p:nvPr/>
        </p:nvSpPr>
        <p:spPr>
          <a:xfrm>
            <a:off x="3694198" y="4906835"/>
            <a:ext cx="17556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reset button to restart</a:t>
            </a:r>
          </a:p>
        </p:txBody>
      </p:sp>
      <p:sp>
        <p:nvSpPr>
          <p:cNvPr id="22" name="Textbox: Tool instructions 1"/>
          <p:cNvSpPr txBox="1"/>
          <p:nvPr/>
        </p:nvSpPr>
        <p:spPr>
          <a:xfrm>
            <a:off x="3716640" y="4793400"/>
            <a:ext cx="171072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top card to reveal others</a:t>
            </a:r>
          </a:p>
        </p:txBody>
      </p:sp>
    </p:spTree>
    <p:extLst>
      <p:ext uri="{BB962C8B-B14F-4D97-AF65-F5344CB8AC3E}">
        <p14:creationId xmlns:p14="http://schemas.microsoft.com/office/powerpoint/2010/main" val="3259154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15"/>
                                        </p:tgtEl>
                                        <p:attrNameLst>
                                          <p:attrName>ppt_x</p:attrName>
                                        </p:attrNameLst>
                                      </p:cBhvr>
                                      <p:tavLst>
                                        <p:tav tm="0">
                                          <p:val>
                                            <p:strVal val="ppt_x"/>
                                          </p:val>
                                        </p:tav>
                                        <p:tav tm="100000">
                                          <p:val>
                                            <p:strVal val="1+ppt_w/2"/>
                                          </p:val>
                                        </p:tav>
                                      </p:tavLst>
                                    </p:anim>
                                    <p:anim calcmode="lin" valueType="num">
                                      <p:cBhvr additive="base">
                                        <p:cTn id="7" dur="1000"/>
                                        <p:tgtEl>
                                          <p:spTgt spid="15"/>
                                        </p:tgtEl>
                                        <p:attrNameLst>
                                          <p:attrName>ppt_y</p:attrName>
                                        </p:attrNameLst>
                                      </p:cBhvr>
                                      <p:tavLst>
                                        <p:tav tm="0">
                                          <p:val>
                                            <p:strVal val="ppt_y"/>
                                          </p:val>
                                        </p:tav>
                                        <p:tav tm="100000">
                                          <p:val>
                                            <p:strVal val="0-ppt_h/2"/>
                                          </p:val>
                                        </p:tav>
                                      </p:tavLst>
                                    </p:anim>
                                    <p:set>
                                      <p:cBhvr>
                                        <p:cTn id="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14"/>
                                        </p:tgtEl>
                                        <p:attrNameLst>
                                          <p:attrName>ppt_x</p:attrName>
                                        </p:attrNameLst>
                                      </p:cBhvr>
                                      <p:tavLst>
                                        <p:tav tm="0">
                                          <p:val>
                                            <p:strVal val="ppt_x"/>
                                          </p:val>
                                        </p:tav>
                                        <p:tav tm="100000">
                                          <p:val>
                                            <p:strVal val="1+ppt_w/2"/>
                                          </p:val>
                                        </p:tav>
                                      </p:tavLst>
                                    </p:anim>
                                    <p:anim calcmode="lin" valueType="num">
                                      <p:cBhvr additive="base">
                                        <p:cTn id="14" dur="1000"/>
                                        <p:tgtEl>
                                          <p:spTgt spid="14"/>
                                        </p:tgtEl>
                                        <p:attrNameLst>
                                          <p:attrName>ppt_y</p:attrName>
                                        </p:attrNameLst>
                                      </p:cBhvr>
                                      <p:tavLst>
                                        <p:tav tm="0">
                                          <p:val>
                                            <p:strVal val="ppt_y"/>
                                          </p:val>
                                        </p:tav>
                                        <p:tav tm="100000">
                                          <p:val>
                                            <p:strVal val="0-ppt_h/2"/>
                                          </p:val>
                                        </p:tav>
                                      </p:tavLst>
                                    </p:anim>
                                    <p:set>
                                      <p:cBhvr>
                                        <p:cTn id="15"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13"/>
                                        </p:tgtEl>
                                        <p:attrNameLst>
                                          <p:attrName>ppt_x</p:attrName>
                                        </p:attrNameLst>
                                      </p:cBhvr>
                                      <p:tavLst>
                                        <p:tav tm="0">
                                          <p:val>
                                            <p:strVal val="ppt_x"/>
                                          </p:val>
                                        </p:tav>
                                        <p:tav tm="100000">
                                          <p:val>
                                            <p:strVal val="1+ppt_w/2"/>
                                          </p:val>
                                        </p:tav>
                                      </p:tavLst>
                                    </p:anim>
                                    <p:anim calcmode="lin" valueType="num">
                                      <p:cBhvr additive="base">
                                        <p:cTn id="21" dur="1000"/>
                                        <p:tgtEl>
                                          <p:spTgt spid="13"/>
                                        </p:tgtEl>
                                        <p:attrNameLst>
                                          <p:attrName>ppt_y</p:attrName>
                                        </p:attrNameLst>
                                      </p:cBhvr>
                                      <p:tavLst>
                                        <p:tav tm="0">
                                          <p:val>
                                            <p:strVal val="ppt_y"/>
                                          </p:val>
                                        </p:tav>
                                        <p:tav tm="100000">
                                          <p:val>
                                            <p:strVal val="0-ppt_h/2"/>
                                          </p:val>
                                        </p:tav>
                                      </p:tavLst>
                                    </p:anim>
                                    <p:set>
                                      <p:cBhvr>
                                        <p:cTn id="2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11"/>
                                        </p:tgtEl>
                                        <p:attrNameLst>
                                          <p:attrName>ppt_x</p:attrName>
                                        </p:attrNameLst>
                                      </p:cBhvr>
                                      <p:tavLst>
                                        <p:tav tm="0">
                                          <p:val>
                                            <p:strVal val="ppt_x"/>
                                          </p:val>
                                        </p:tav>
                                        <p:tav tm="100000">
                                          <p:val>
                                            <p:strVal val="1+ppt_w/2"/>
                                          </p:val>
                                        </p:tav>
                                      </p:tavLst>
                                    </p:anim>
                                    <p:anim calcmode="lin" valueType="num">
                                      <p:cBhvr additive="base">
                                        <p:cTn id="28" dur="1000"/>
                                        <p:tgtEl>
                                          <p:spTgt spid="11"/>
                                        </p:tgtEl>
                                        <p:attrNameLst>
                                          <p:attrName>ppt_y</p:attrName>
                                        </p:attrNameLst>
                                      </p:cBhvr>
                                      <p:tavLst>
                                        <p:tav tm="0">
                                          <p:val>
                                            <p:strVal val="ppt_y"/>
                                          </p:val>
                                        </p:tav>
                                        <p:tav tm="100000">
                                          <p:val>
                                            <p:strVal val="0-ppt_h/2"/>
                                          </p:val>
                                        </p:tav>
                                      </p:tavLst>
                                    </p:anim>
                                    <p:set>
                                      <p:cBhvr>
                                        <p:cTn id="2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10"/>
                                        </p:tgtEl>
                                        <p:attrNameLst>
                                          <p:attrName>ppt_x</p:attrName>
                                        </p:attrNameLst>
                                      </p:cBhvr>
                                      <p:tavLst>
                                        <p:tav tm="0">
                                          <p:val>
                                            <p:strVal val="ppt_x"/>
                                          </p:val>
                                        </p:tav>
                                        <p:tav tm="100000">
                                          <p:val>
                                            <p:strVal val="1+ppt_w/2"/>
                                          </p:val>
                                        </p:tav>
                                      </p:tavLst>
                                    </p:anim>
                                    <p:anim calcmode="lin" valueType="num">
                                      <p:cBhvr additive="base">
                                        <p:cTn id="35" dur="1000"/>
                                        <p:tgtEl>
                                          <p:spTgt spid="10"/>
                                        </p:tgtEl>
                                        <p:attrNameLst>
                                          <p:attrName>ppt_y</p:attrName>
                                        </p:attrNameLst>
                                      </p:cBhvr>
                                      <p:tavLst>
                                        <p:tav tm="0">
                                          <p:val>
                                            <p:strVal val="ppt_y"/>
                                          </p:val>
                                        </p:tav>
                                        <p:tav tm="100000">
                                          <p:val>
                                            <p:strVal val="0-ppt_h/2"/>
                                          </p:val>
                                        </p:tav>
                                      </p:tavLst>
                                    </p:anim>
                                    <p:set>
                                      <p:cBhvr>
                                        <p:cTn id="36"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9"/>
                                        </p:tgtEl>
                                        <p:attrNameLst>
                                          <p:attrName>ppt_x</p:attrName>
                                        </p:attrNameLst>
                                      </p:cBhvr>
                                      <p:tavLst>
                                        <p:tav tm="0">
                                          <p:val>
                                            <p:strVal val="ppt_x"/>
                                          </p:val>
                                        </p:tav>
                                        <p:tav tm="100000">
                                          <p:val>
                                            <p:strVal val="1+ppt_w/2"/>
                                          </p:val>
                                        </p:tav>
                                      </p:tavLst>
                                    </p:anim>
                                    <p:anim calcmode="lin" valueType="num">
                                      <p:cBhvr additive="base">
                                        <p:cTn id="42" dur="1000"/>
                                        <p:tgtEl>
                                          <p:spTgt spid="9"/>
                                        </p:tgtEl>
                                        <p:attrNameLst>
                                          <p:attrName>ppt_y</p:attrName>
                                        </p:attrNameLst>
                                      </p:cBhvr>
                                      <p:tavLst>
                                        <p:tav tm="0">
                                          <p:val>
                                            <p:strVal val="ppt_y"/>
                                          </p:val>
                                        </p:tav>
                                        <p:tav tm="100000">
                                          <p:val>
                                            <p:strVal val="0-ppt_h/2"/>
                                          </p:val>
                                        </p:tav>
                                      </p:tavLst>
                                    </p:anim>
                                    <p:set>
                                      <p:cBhvr>
                                        <p:cTn id="4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1000"/>
                                        <p:tgtEl>
                                          <p:spTgt spid="16"/>
                                        </p:tgtEl>
                                        <p:attrNameLst>
                                          <p:attrName>ppt_x</p:attrName>
                                        </p:attrNameLst>
                                      </p:cBhvr>
                                      <p:tavLst>
                                        <p:tav tm="0">
                                          <p:val>
                                            <p:strVal val="ppt_x"/>
                                          </p:val>
                                        </p:tav>
                                        <p:tav tm="100000">
                                          <p:val>
                                            <p:strVal val="1+ppt_w/2"/>
                                          </p:val>
                                        </p:tav>
                                      </p:tavLst>
                                    </p:anim>
                                    <p:anim calcmode="lin" valueType="num">
                                      <p:cBhvr additive="base">
                                        <p:cTn id="49" dur="1000"/>
                                        <p:tgtEl>
                                          <p:spTgt spid="16"/>
                                        </p:tgtEl>
                                        <p:attrNameLst>
                                          <p:attrName>ppt_y</p:attrName>
                                        </p:attrNameLst>
                                      </p:cBhvr>
                                      <p:tavLst>
                                        <p:tav tm="0">
                                          <p:val>
                                            <p:strVal val="ppt_y"/>
                                          </p:val>
                                        </p:tav>
                                        <p:tav tm="100000">
                                          <p:val>
                                            <p:strVal val="0-ppt_h/2"/>
                                          </p:val>
                                        </p:tav>
                                      </p:tavLst>
                                    </p:anim>
                                    <p:set>
                                      <p:cBhvr>
                                        <p:cTn id="50"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 presetClass="exit" presetSubtype="3" fill="hold" grpId="0" nodeType="clickEffect">
                                  <p:stCondLst>
                                    <p:cond delay="0"/>
                                  </p:stCondLst>
                                  <p:childTnLst>
                                    <p:anim calcmode="lin" valueType="num">
                                      <p:cBhvr additive="base">
                                        <p:cTn id="55" dur="1000"/>
                                        <p:tgtEl>
                                          <p:spTgt spid="17"/>
                                        </p:tgtEl>
                                        <p:attrNameLst>
                                          <p:attrName>ppt_x</p:attrName>
                                        </p:attrNameLst>
                                      </p:cBhvr>
                                      <p:tavLst>
                                        <p:tav tm="0">
                                          <p:val>
                                            <p:strVal val="ppt_x"/>
                                          </p:val>
                                        </p:tav>
                                        <p:tav tm="100000">
                                          <p:val>
                                            <p:strVal val="1+ppt_w/2"/>
                                          </p:val>
                                        </p:tav>
                                      </p:tavLst>
                                    </p:anim>
                                    <p:anim calcmode="lin" valueType="num">
                                      <p:cBhvr additive="base">
                                        <p:cTn id="56" dur="1000"/>
                                        <p:tgtEl>
                                          <p:spTgt spid="17"/>
                                        </p:tgtEl>
                                        <p:attrNameLst>
                                          <p:attrName>ppt_y</p:attrName>
                                        </p:attrNameLst>
                                      </p:cBhvr>
                                      <p:tavLst>
                                        <p:tav tm="0">
                                          <p:val>
                                            <p:strVal val="ppt_y"/>
                                          </p:val>
                                        </p:tav>
                                        <p:tav tm="100000">
                                          <p:val>
                                            <p:strVal val="0-ppt_h/2"/>
                                          </p:val>
                                        </p:tav>
                                      </p:tavLst>
                                    </p:anim>
                                    <p:set>
                                      <p:cBhvr>
                                        <p:cTn id="57" dur="1" fill="hold">
                                          <p:stCondLst>
                                            <p:cond delay="999"/>
                                          </p:stCondLst>
                                        </p:cTn>
                                        <p:tgtEl>
                                          <p:spTgt spid="17"/>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1"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par>
                                <p:cTn id="73" presetID="2" presetClass="entr" presetSubtype="4" fill="hold" grpId="1"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par>
                                <p:cTn id="77" presetID="2" presetClass="entr" presetSubtype="4" fill="hold" grpId="1"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par>
                                <p:cTn id="81" presetID="2" presetClass="entr" presetSubtype="4" fill="hold" grpId="1"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par>
                                <p:cTn id="85" presetID="2" presetClass="entr" presetSubtype="4" fill="hold" grpId="1" nodeType="with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500" fill="hold"/>
                                        <p:tgtEl>
                                          <p:spTgt spid="9"/>
                                        </p:tgtEl>
                                        <p:attrNameLst>
                                          <p:attrName>ppt_x</p:attrName>
                                        </p:attrNameLst>
                                      </p:cBhvr>
                                      <p:tavLst>
                                        <p:tav tm="0">
                                          <p:val>
                                            <p:strVal val="#ppt_x"/>
                                          </p:val>
                                        </p:tav>
                                        <p:tav tm="100000">
                                          <p:val>
                                            <p:strVal val="#ppt_x"/>
                                          </p:val>
                                        </p:tav>
                                      </p:tavLst>
                                    </p:anim>
                                    <p:anim calcmode="lin" valueType="num">
                                      <p:cBhvr additive="base">
                                        <p:cTn id="88" dur="500" fill="hold"/>
                                        <p:tgtEl>
                                          <p:spTgt spid="9"/>
                                        </p:tgtEl>
                                        <p:attrNameLst>
                                          <p:attrName>ppt_y</p:attrName>
                                        </p:attrNameLst>
                                      </p:cBhvr>
                                      <p:tavLst>
                                        <p:tav tm="0">
                                          <p:val>
                                            <p:strVal val="1+#ppt_h/2"/>
                                          </p:val>
                                        </p:tav>
                                        <p:tav tm="100000">
                                          <p:val>
                                            <p:strVal val="#ppt_y"/>
                                          </p:val>
                                        </p:tav>
                                      </p:tavLst>
                                    </p:anim>
                                  </p:childTnLst>
                                </p:cTn>
                              </p:par>
                              <p:par>
                                <p:cTn id="89" presetID="2" presetClass="entr" presetSubtype="4"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par>
                                <p:cTn id="93" presetID="2" presetClass="entr" presetSubtype="4" fill="hold" grpId="1"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1" presetClass="exit" presetSubtype="0" fill="hold" grpId="1" nodeType="withEffect">
                                  <p:stCondLst>
                                    <p:cond delay="0"/>
                                  </p:stCondLst>
                                  <p:childTnLst>
                                    <p:set>
                                      <p:cBhvr>
                                        <p:cTn id="98" dur="1" fill="hold">
                                          <p:stCondLst>
                                            <p:cond delay="0"/>
                                          </p:stCondLst>
                                        </p:cTn>
                                        <p:tgtEl>
                                          <p:spTgt spid="23"/>
                                        </p:tgtEl>
                                        <p:attrNameLst>
                                          <p:attrName>style.visibility</p:attrName>
                                        </p:attrNameLst>
                                      </p:cBhvr>
                                      <p:to>
                                        <p:strVal val="hidden"/>
                                      </p:to>
                                    </p:set>
                                  </p:childTnLst>
                                </p:cTn>
                              </p:par>
                              <p:par>
                                <p:cTn id="99" presetID="1" presetClass="entr" presetSubtype="0" fill="hold" grpId="1" nodeType="with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7" grpId="1" animBg="1"/>
      <p:bldP spid="16" grpId="0" animBg="1"/>
      <p:bldP spid="16"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23" grpId="0"/>
      <p:bldP spid="23" grpId="1"/>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Check</a:t>
            </a:r>
            <a:r>
              <a:rPr lang="en-US" sz="40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 </a:t>
            </a: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up</a:t>
            </a: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Check 5"/>
          <p:cNvSpPr/>
          <p:nvPr/>
        </p:nvSpPr>
        <p:spPr>
          <a:xfrm>
            <a:off x="395537" y="4043201"/>
            <a:ext cx="8425318"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Questions I would like to ask about the topics in this resource are …</a:t>
            </a:r>
          </a:p>
        </p:txBody>
      </p:sp>
      <p:sp>
        <p:nvSpPr>
          <p:cNvPr id="9" name="Check 4"/>
          <p:cNvSpPr/>
          <p:nvPr/>
        </p:nvSpPr>
        <p:spPr>
          <a:xfrm>
            <a:off x="395537" y="3252796"/>
            <a:ext cx="8425318"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Which activity do you think helped you to learn best in this resource?</a:t>
            </a:r>
          </a:p>
        </p:txBody>
      </p:sp>
      <p:sp>
        <p:nvSpPr>
          <p:cNvPr id="12" name="Check 3"/>
          <p:cNvSpPr/>
          <p:nvPr/>
        </p:nvSpPr>
        <p:spPr>
          <a:xfrm>
            <a:off x="395537" y="2681318"/>
            <a:ext cx="6331080"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Give 3 reasons why Jesus ascended to God his Father.  </a:t>
            </a:r>
          </a:p>
        </p:txBody>
      </p:sp>
      <p:sp>
        <p:nvSpPr>
          <p:cNvPr id="13" name="Check 2"/>
          <p:cNvSpPr/>
          <p:nvPr/>
        </p:nvSpPr>
        <p:spPr>
          <a:xfrm>
            <a:off x="395537" y="1379741"/>
            <a:ext cx="6331081" cy="1107996"/>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Create an art work that illustrates 5 major events in Jesus’ life that happened in the 50 days before his Ascension and share this with your school and parish.</a:t>
            </a:r>
          </a:p>
          <a:p>
            <a:pPr lvl="0"/>
            <a:r>
              <a:rPr lang="en-NZ" sz="1600" dirty="0"/>
              <a:t>Name each event and put them in sequence.</a:t>
            </a:r>
          </a:p>
        </p:txBody>
      </p:sp>
      <p:sp>
        <p:nvSpPr>
          <p:cNvPr id="3" name="Check 1"/>
          <p:cNvSpPr txBox="1"/>
          <p:nvPr/>
        </p:nvSpPr>
        <p:spPr>
          <a:xfrm>
            <a:off x="395537" y="817718"/>
            <a:ext cx="6331081" cy="338554"/>
          </a:xfrm>
          <a:prstGeom prst="rect">
            <a:avLst/>
          </a:prstGeom>
          <a:solidFill>
            <a:schemeClr val="accent1">
              <a:alpha val="0"/>
            </a:schemeClr>
          </a:solidFill>
          <a:ln w="15875">
            <a:solidFill>
              <a:schemeClr val="tx2">
                <a:lumMod val="60000"/>
                <a:lumOff val="40000"/>
              </a:schemeClr>
            </a:solidFill>
          </a:ln>
        </p:spPr>
        <p:txBody>
          <a:bodyPr wrap="square" rtlCol="0">
            <a:spAutoFit/>
          </a:bodyPr>
          <a:lstStyle/>
          <a:p>
            <a:pPr lvl="0"/>
            <a:r>
              <a:rPr lang="en-NZ" sz="1600" dirty="0"/>
              <a:t>Why is the Ascension a feast of hope for all Christians?</a:t>
            </a:r>
          </a:p>
        </p:txBody>
      </p:sp>
      <p:sp>
        <p:nvSpPr>
          <p:cNvPr id="14" name="Shape: Number 1"/>
          <p:cNvSpPr txBox="1"/>
          <p:nvPr/>
        </p:nvSpPr>
        <p:spPr>
          <a:xfrm>
            <a:off x="-36512" y="77155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1)</a:t>
            </a:r>
            <a:endParaRPr lang="en-GB" sz="2400" i="1" dirty="0">
              <a:latin typeface="Segoe UI" pitchFamily="34" charset="0"/>
              <a:ea typeface="Segoe UI" pitchFamily="34" charset="0"/>
              <a:cs typeface="Segoe UI" pitchFamily="34" charset="0"/>
            </a:endParaRPr>
          </a:p>
        </p:txBody>
      </p:sp>
      <p:sp>
        <p:nvSpPr>
          <p:cNvPr id="15" name="Shape: Number 2"/>
          <p:cNvSpPr txBox="1"/>
          <p:nvPr/>
        </p:nvSpPr>
        <p:spPr>
          <a:xfrm>
            <a:off x="-36512" y="1685054"/>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2)</a:t>
            </a:r>
            <a:endParaRPr lang="en-GB" sz="2400" i="1" dirty="0">
              <a:latin typeface="Segoe UI" pitchFamily="34" charset="0"/>
              <a:ea typeface="Segoe UI" pitchFamily="34" charset="0"/>
              <a:cs typeface="Segoe UI" pitchFamily="34" charset="0"/>
            </a:endParaRPr>
          </a:p>
        </p:txBody>
      </p:sp>
      <p:sp>
        <p:nvSpPr>
          <p:cNvPr id="16" name="Shape: Number 3"/>
          <p:cNvSpPr txBox="1"/>
          <p:nvPr/>
        </p:nvSpPr>
        <p:spPr>
          <a:xfrm>
            <a:off x="-36512" y="263068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3)</a:t>
            </a:r>
            <a:endParaRPr lang="en-GB" sz="2400" i="1" dirty="0">
              <a:latin typeface="Segoe UI" pitchFamily="34" charset="0"/>
              <a:ea typeface="Segoe UI" pitchFamily="34" charset="0"/>
              <a:cs typeface="Segoe UI" pitchFamily="34" charset="0"/>
            </a:endParaRPr>
          </a:p>
        </p:txBody>
      </p:sp>
      <p:sp>
        <p:nvSpPr>
          <p:cNvPr id="17" name="Shape: Number 4"/>
          <p:cNvSpPr txBox="1"/>
          <p:nvPr/>
        </p:nvSpPr>
        <p:spPr>
          <a:xfrm>
            <a:off x="-36512" y="3187495"/>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4)</a:t>
            </a:r>
            <a:endParaRPr lang="en-GB" sz="2400" i="1" dirty="0">
              <a:latin typeface="Segoe UI" pitchFamily="34" charset="0"/>
              <a:ea typeface="Segoe UI" pitchFamily="34" charset="0"/>
              <a:cs typeface="Segoe UI" pitchFamily="34" charset="0"/>
            </a:endParaRPr>
          </a:p>
        </p:txBody>
      </p:sp>
      <p:sp>
        <p:nvSpPr>
          <p:cNvPr id="18" name="Shape: Number 5"/>
          <p:cNvSpPr txBox="1"/>
          <p:nvPr/>
        </p:nvSpPr>
        <p:spPr>
          <a:xfrm>
            <a:off x="-36512" y="397681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5)</a:t>
            </a:r>
            <a:endParaRPr lang="en-GB" sz="2400" i="1" dirty="0">
              <a:latin typeface="Segoe UI" pitchFamily="34" charset="0"/>
              <a:ea typeface="Segoe UI" pitchFamily="34" charset="0"/>
              <a:cs typeface="Segoe UI" pitchFamily="34" charset="0"/>
            </a:endParaRPr>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bwMode="auto">
          <a:xfrm>
            <a:off x="7272000" y="817718"/>
            <a:ext cx="1533283" cy="2296274"/>
          </a:xfrm>
          <a:prstGeom prst="rect">
            <a:avLst/>
          </a:prstGeom>
          <a:noFill/>
          <a:ln>
            <a:noFill/>
          </a:ln>
        </p:spPr>
      </p:pic>
      <p:sp>
        <p:nvSpPr>
          <p:cNvPr id="20" name="Textbox: Tool instructions"/>
          <p:cNvSpPr txBox="1"/>
          <p:nvPr/>
        </p:nvSpPr>
        <p:spPr>
          <a:xfrm>
            <a:off x="3219706" y="4912670"/>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Tree>
    <p:extLst>
      <p:ext uri="{BB962C8B-B14F-4D97-AF65-F5344CB8AC3E}">
        <p14:creationId xmlns:p14="http://schemas.microsoft.com/office/powerpoint/2010/main" val="2036778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with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3">
                                            <p:txEl>
                                              <p:pRg st="1" end="1"/>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
                                            <p:txEl>
                                              <p:pRg st="0" end="0"/>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withEffect">
                                  <p:stCondLst>
                                    <p:cond delay="0"/>
                                  </p:stCondLst>
                                  <p:childTnLst>
                                    <p:set>
                                      <p:cBhvr>
                                        <p:cTn id="54" dur="1" fill="hold">
                                          <p:stCondLst>
                                            <p:cond delay="0"/>
                                          </p:stCondLst>
                                        </p:cTn>
                                        <p:tgtEl>
                                          <p:spTgt spid="9">
                                            <p:txEl>
                                              <p:pRg st="0" end="0"/>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2">
                                            <p:txEl>
                                              <p:pRg st="0" end="0"/>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3">
                                            <p:txEl>
                                              <p:pRg st="0" end="0"/>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xEl>
                                              <p:pRg st="1" end="1"/>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xEl>
                                              <p:pRg st="0" end="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flective Music Ascension (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8894" y="45118"/>
            <a:ext cx="609600" cy="609600"/>
          </a:xfrm>
          <a:prstGeom prst="rect">
            <a:avLst/>
          </a:prstGeom>
        </p:spPr>
      </p:pic>
      <p:sp>
        <p:nvSpPr>
          <p:cNvPr id="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a:t>
            </a:r>
          </a:p>
        </p:txBody>
      </p:sp>
      <p:sp>
        <p:nvSpPr>
          <p:cNvPr id="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Box 7" hidden="1"/>
          <p:cNvSpPr txBox="1"/>
          <p:nvPr/>
        </p:nvSpPr>
        <p:spPr>
          <a:xfrm>
            <a:off x="2902957" y="4876006"/>
            <a:ext cx="3348990" cy="2974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5">
              <a:defRPr/>
            </a:pPr>
            <a:r>
              <a:rPr lang="en-GB" sz="1333" kern="0" dirty="0">
                <a:solidFill>
                  <a:sysClr val="windowText" lastClr="000000"/>
                </a:solidFill>
              </a:rPr>
              <a:t>Click the audio button to play reflective music</a:t>
            </a:r>
          </a:p>
        </p:txBody>
      </p:sp>
      <p:sp>
        <p:nvSpPr>
          <p:cNvPr id="8" name="Rectangle 7"/>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Time </a:t>
            </a:r>
            <a:r>
              <a:rPr lang="en-US" sz="4000" b="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for Reflection</a:t>
            </a:r>
            <a:endPar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33" y="625284"/>
            <a:ext cx="5339837" cy="4007115"/>
          </a:xfrm>
          <a:prstGeom prst="rect">
            <a:avLst/>
          </a:prstGeom>
          <a:ln>
            <a:noFill/>
          </a:ln>
          <a:effectLst>
            <a:softEdge rad="112500"/>
          </a:effectLst>
        </p:spPr>
      </p:pic>
      <p:sp>
        <p:nvSpPr>
          <p:cNvPr id="10"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stop"/>
          <p:cNvSpPr txBox="1"/>
          <p:nvPr/>
        </p:nvSpPr>
        <p:spPr>
          <a:xfrm>
            <a:off x="2960887" y="4849713"/>
            <a:ext cx="3374643" cy="297454"/>
          </a:xfrm>
          <a:prstGeom prst="rect">
            <a:avLst/>
          </a:prstGeom>
          <a:noFill/>
        </p:spPr>
        <p:txBody>
          <a:bodyPr wrap="none" rtlCol="0">
            <a:spAutoFit/>
          </a:bodyPr>
          <a:lstStyle/>
          <a:p>
            <a:pPr algn="ctr"/>
            <a:r>
              <a:rPr lang="en-GB" sz="1333" kern="0" dirty="0">
                <a:solidFill>
                  <a:sysClr val="windowText" lastClr="000000"/>
                </a:solidFill>
              </a:rPr>
              <a:t>Click the audio button to stop reflective music</a:t>
            </a:r>
          </a:p>
        </p:txBody>
      </p:sp>
      <p:sp>
        <p:nvSpPr>
          <p:cNvPr id="12" name="TextBox: Tool instructions start"/>
          <p:cNvSpPr txBox="1"/>
          <p:nvPr/>
        </p:nvSpPr>
        <p:spPr>
          <a:xfrm>
            <a:off x="2966499" y="4849713"/>
            <a:ext cx="3357009" cy="297454"/>
          </a:xfrm>
          <a:prstGeom prst="rect">
            <a:avLst/>
          </a:prstGeom>
          <a:noFill/>
        </p:spPr>
        <p:txBody>
          <a:bodyPr wrap="none" rtlCol="0">
            <a:spAutoFit/>
          </a:bodyPr>
          <a:lstStyle/>
          <a:p>
            <a:pPr algn="ctr"/>
            <a:r>
              <a:rPr lang="en-GB" sz="1333" kern="0" dirty="0">
                <a:solidFill>
                  <a:sysClr val="windowText" lastClr="000000"/>
                </a:solidFill>
              </a:rPr>
              <a:t>Click the audio button to play reflective music</a:t>
            </a:r>
          </a:p>
        </p:txBody>
      </p:sp>
      <p:pic>
        <p:nvPicPr>
          <p:cNvPr id="14" name="Feedback">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3469521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283212" fill="hold"/>
                                        <p:tgtEl>
                                          <p:spTgt spid="2"/>
                                        </p:tgtEl>
                                      </p:cBhvr>
                                    </p:cmd>
                                  </p:childTnLst>
                                </p:cTn>
                              </p:par>
                              <p:par>
                                <p:cTn id="18" presetID="1" presetClass="emph" presetSubtype="2" fill="hold" nodeType="withEffect">
                                  <p:stCondLst>
                                    <p:cond delay="0"/>
                                  </p:stCondLst>
                                  <p:childTnLst>
                                    <p:animClr clrSpc="rgb" dir="cw">
                                      <p:cBhvr>
                                        <p:cTn id="19" dur="1000" fill="hold"/>
                                        <p:tgtEl>
                                          <p:spTgt spid="10"/>
                                        </p:tgtEl>
                                        <p:attrNameLst>
                                          <p:attrName>fillcolor</p:attrName>
                                        </p:attrNameLst>
                                      </p:cBhvr>
                                      <p:to>
                                        <a:schemeClr val="accent2"/>
                                      </p:to>
                                    </p:animClr>
                                    <p:set>
                                      <p:cBhvr>
                                        <p:cTn id="20" dur="1000" fill="hold"/>
                                        <p:tgtEl>
                                          <p:spTgt spid="10"/>
                                        </p:tgtEl>
                                        <p:attrNameLst>
                                          <p:attrName>fill.type</p:attrName>
                                        </p:attrNameLst>
                                      </p:cBhvr>
                                      <p:to>
                                        <p:strVal val="solid"/>
                                      </p:to>
                                    </p:set>
                                    <p:set>
                                      <p:cBhvr>
                                        <p:cTn id="21" dur="1000" fill="hold"/>
                                        <p:tgtEl>
                                          <p:spTgt spid="10"/>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
                                        </p:tgtEl>
                                      </p:cBhvr>
                                    </p:cmd>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 presetClass="emph" presetSubtype="2" fill="hold" nodeType="withEffect">
                                  <p:stCondLst>
                                    <p:cond delay="0"/>
                                  </p:stCondLst>
                                  <p:childTnLst>
                                    <p:animClr clrSpc="rgb" dir="cw">
                                      <p:cBhvr>
                                        <p:cTn id="33" dur="2000" fill="hold"/>
                                        <p:tgtEl>
                                          <p:spTgt spid="10"/>
                                        </p:tgtEl>
                                        <p:attrNameLst>
                                          <p:attrName>fillcolor</p:attrName>
                                        </p:attrNameLst>
                                      </p:cBhvr>
                                      <p:to>
                                        <a:schemeClr val="bg1"/>
                                      </p:to>
                                    </p:animClr>
                                    <p:set>
                                      <p:cBhvr>
                                        <p:cTn id="34" dur="2000" fill="hold"/>
                                        <p:tgtEl>
                                          <p:spTgt spid="10"/>
                                        </p:tgtEl>
                                        <p:attrNameLst>
                                          <p:attrName>fill.type</p:attrName>
                                        </p:attrNameLst>
                                      </p:cBhvr>
                                      <p:to>
                                        <p:strVal val="solid"/>
                                      </p:to>
                                    </p:set>
                                    <p:set>
                                      <p:cBhvr>
                                        <p:cTn id="3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11" grpId="0"/>
      <p:bldP spid="11" grpId="1"/>
      <p:bldP spid="12" grpId="0"/>
      <p:bldP spid="12" grpId="1"/>
      <p:bldP spid="12" grpId="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14285</TotalTime>
  <Words>1766</Words>
  <Application>Microsoft Office PowerPoint</Application>
  <PresentationFormat>On-screen Show (16:9)</PresentationFormat>
  <Paragraphs>185</Paragraphs>
  <Slides>11</Slides>
  <Notes>10</Notes>
  <HiddenSlides>2</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dc:creator>
  <cp:lastModifiedBy>Pierre Schmits</cp:lastModifiedBy>
  <cp:revision>70</cp:revision>
  <dcterms:created xsi:type="dcterms:W3CDTF">2017-04-10T01:54:17Z</dcterms:created>
  <dcterms:modified xsi:type="dcterms:W3CDTF">2017-05-02T22:14:15Z</dcterms:modified>
</cp:coreProperties>
</file>