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56" r:id="rId2"/>
    <p:sldId id="257" r:id="rId3"/>
    <p:sldId id="258" r:id="rId4"/>
    <p:sldId id="274" r:id="rId5"/>
    <p:sldId id="275" r:id="rId6"/>
    <p:sldId id="276" r:id="rId7"/>
    <p:sldId id="261" r:id="rId8"/>
    <p:sldId id="269" r:id="rId9"/>
    <p:sldId id="271" r:id="rId10"/>
    <p:sldId id="260" r:id="rId11"/>
    <p:sldId id="263"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7845"/>
    <a:srgbClr val="F4E8BD"/>
    <a:srgbClr val="AA804A"/>
    <a:srgbClr val="BA9D79"/>
    <a:srgbClr val="ECDFB3"/>
    <a:srgbClr val="FFFFFF"/>
    <a:srgbClr val="9933FF"/>
    <a:srgbClr val="FFFF99"/>
    <a:srgbClr val="CC66FF"/>
    <a:srgbClr val="5202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6279" autoAdjust="0"/>
  </p:normalViewPr>
  <p:slideViewPr>
    <p:cSldViewPr snapToGrid="0">
      <p:cViewPr>
        <p:scale>
          <a:sx n="90" d="100"/>
          <a:sy n="90" d="100"/>
        </p:scale>
        <p:origin x="294" y="774"/>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03/05/2017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ile:///H:\01%20Current\TCI\10%20Lessons\02%20LITURGICAL%20YEAR\06%20Ascension\Ascension%20Y7-R01\https\www.youtube.com\watch?v=RD0LNtc1UE4om\watch?v=ONROQBrbZU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GD2lfIam7m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Ascension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the class to share something they know about the meaning of Jesus’ Ascension when he entered into his glory and his last message to his disciples and those who would follow them.</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Scripture accounts of the Ascension in class prayer this week.</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26228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Ascension Day in the Liturgical Year in </a:t>
            </a:r>
            <a:r>
              <a:rPr lang="en-GB" sz="1200" b="1" kern="1200" dirty="0" err="1" smtClean="0">
                <a:solidFill>
                  <a:schemeClr val="tx1"/>
                </a:solidFill>
                <a:effectLst/>
                <a:latin typeface="+mn-lt"/>
                <a:ea typeface="+mn-ea"/>
                <a:cs typeface="+mn-cs"/>
              </a:rPr>
              <a:t>Aotearoa</a:t>
            </a:r>
            <a:r>
              <a:rPr lang="en-GB" sz="1200" b="1" kern="1200" dirty="0" smtClean="0">
                <a:solidFill>
                  <a:schemeClr val="tx1"/>
                </a:solidFill>
                <a:effectLst/>
                <a:latin typeface="+mn-lt"/>
                <a:ea typeface="+mn-ea"/>
                <a:cs typeface="+mn-cs"/>
              </a:rPr>
              <a:t> New Zealand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1&amp;2</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reveal and discuss the text in each item them ask the following questions.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is the connection between the Ascension and Easter?</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Name 3 aspects of the work Jesus started while he lived on earth.</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is meant by Jesus has entered into his glory and has been given all power in heaven and earth.</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Jesus promised to send the Holy Spirit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Wairua </a:t>
            </a:r>
            <a:r>
              <a:rPr lang="en-GB" sz="1200" b="1" kern="1200" dirty="0" err="1" smtClean="0">
                <a:solidFill>
                  <a:schemeClr val="tx1"/>
                </a:solidFill>
                <a:effectLst/>
                <a:latin typeface="+mn-lt"/>
                <a:ea typeface="+mn-ea"/>
                <a:cs typeface="+mn-cs"/>
              </a:rPr>
              <a:t>Tapu</a:t>
            </a:r>
            <a:r>
              <a:rPr lang="en-GB" sz="1200" b="1" kern="1200" dirty="0" smtClean="0">
                <a:solidFill>
                  <a:schemeClr val="tx1"/>
                </a:solidFill>
                <a:effectLst/>
                <a:latin typeface="+mn-lt"/>
                <a:ea typeface="+mn-ea"/>
                <a:cs typeface="+mn-cs"/>
              </a:rPr>
              <a:t> to strengthen the disciples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Mark 16:15-20</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read each item and suggest the statement that would complete it.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1)-F, 2)-C, 3)-A, 4)-B, 5)-E, 6)-D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a:t>
            </a:r>
            <a:r>
              <a:rPr lang="en-GB" sz="1200" kern="1200" dirty="0" smtClean="0">
                <a:solidFill>
                  <a:schemeClr val="tx1"/>
                </a:solidFill>
                <a:effectLst/>
                <a:latin typeface="+mn-lt"/>
                <a:ea typeface="+mn-ea"/>
                <a:cs typeface="+mn-cs"/>
              </a:rPr>
              <a:t>‘For</a:t>
            </a:r>
            <a:r>
              <a:rPr lang="en-GB" sz="1200" kern="1200" baseline="0" dirty="0" smtClean="0">
                <a:solidFill>
                  <a:schemeClr val="tx1"/>
                </a:solidFill>
                <a:effectLst/>
                <a:latin typeface="+mn-lt"/>
                <a:ea typeface="+mn-ea"/>
                <a:cs typeface="+mn-cs"/>
              </a:rPr>
              <a:t> </a:t>
            </a:r>
            <a:r>
              <a:rPr lang="en-GB" sz="1200" kern="1200" baseline="0" smtClean="0">
                <a:solidFill>
                  <a:schemeClr val="tx1"/>
                </a:solidFill>
                <a:effectLst/>
                <a:latin typeface="+mn-lt"/>
                <a:ea typeface="+mn-ea"/>
                <a:cs typeface="+mn-cs"/>
              </a:rPr>
              <a:t>the Kingdom</a:t>
            </a:r>
            <a:r>
              <a:rPr lang="en-GB" sz="1200" kern="1200" smtClean="0">
                <a:solidFill>
                  <a:schemeClr val="tx1"/>
                </a:solidFill>
                <a:effectLst/>
                <a:latin typeface="+mn-lt"/>
                <a:ea typeface="+mn-ea"/>
                <a:cs typeface="+mn-cs"/>
              </a:rPr>
              <a: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Great Commissioning and Jesus’ Ascension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pointer to work through the discussion items.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Great Commission	2:39 minutes</a:t>
            </a:r>
            <a:endParaRPr lang="en-US"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https://www.youtube.com/watch?v=RD0LNtc1UE4om/watch?v=ONROQBrbZU8</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Encourage the students to comment on the clip and ask questions.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Students share what they know about how and who brought the gospel to </a:t>
            </a:r>
            <a:r>
              <a:rPr lang="en-GB" sz="1200" kern="1200" dirty="0" err="1" smtClean="0">
                <a:solidFill>
                  <a:schemeClr val="tx1"/>
                </a:solidFill>
                <a:effectLst/>
                <a:latin typeface="+mn-lt"/>
                <a:ea typeface="+mn-ea"/>
                <a:cs typeface="+mn-cs"/>
              </a:rPr>
              <a:t>Aotearoa</a:t>
            </a:r>
            <a:r>
              <a:rPr lang="en-GB" sz="1200" kern="1200" dirty="0" smtClean="0">
                <a:solidFill>
                  <a:schemeClr val="tx1"/>
                </a:solidFill>
                <a:effectLst/>
                <a:latin typeface="+mn-lt"/>
                <a:ea typeface="+mn-ea"/>
                <a:cs typeface="+mn-cs"/>
              </a:rPr>
              <a:t> New Zealand and how the gospel is spread today throughout our country.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You will be my witnesses in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complete their worksheets and share them with other classes and family. Add them to their RE Journals.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Set up groups to debate the statement - It is easier for people in the 21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Century to spread the Good News and follow Jesus than it was in the 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Century.</a:t>
            </a:r>
            <a:endParaRPr lang="en-US"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God gave Jesus a name above all other names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flip cards to deepen students’ understanding of what the Kingdom of God is like. Encourage students to name how the Kingdom of God works and how this is different from most other earthly kingdoms.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Philippians excerpt and explain that Jesus’ name is holy and should always be used with respect and reverence.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5.</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and sing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Song ‘He is Lord’ From Philippians  2:22 minutes</a:t>
            </a:r>
          </a:p>
          <a:p>
            <a:r>
              <a:rPr lang="en-GB" sz="1200" u="sng" kern="1200" dirty="0" smtClean="0">
                <a:solidFill>
                  <a:schemeClr val="tx1"/>
                </a:solidFill>
                <a:effectLst/>
                <a:latin typeface="+mn-lt"/>
                <a:ea typeface="+mn-ea"/>
                <a:cs typeface="+mn-cs"/>
                <a:hlinkClick r:id="rId3"/>
              </a:rPr>
              <a:t>https://www.youtube.com/watch?v=GD2lfIam7mQ</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46050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Check Up</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US"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endParaRPr lang="en-US"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Time for Reflection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the people who have helped them to know and love Jesus and live as his follower. Send them a message to tell them you are grateful for this.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2057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03/05/2017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03/05/2017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03/05/2017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03/05/2017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03/05/2017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03/05/2017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03/05/2017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youtube.com/watch?v=RD0LNtc1UE4om/watch?v=ONROQBrbZU8"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youtube.com/watch?v=GD2lfIam7mQ"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1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hyperlink" Target="http://www.tinyurl.com/NCRSfeedback"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Picture"/>
          <p:cNvSpPr/>
          <p:nvPr/>
        </p:nvSpPr>
        <p:spPr>
          <a:xfrm>
            <a:off x="287492" y="218488"/>
            <a:ext cx="3762704" cy="4706523"/>
          </a:xfrm>
          <a:prstGeom prst="ellipse">
            <a:avLst/>
          </a:prstGeom>
          <a:blipFill>
            <a:blip r:embed="rId4"/>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p:cNvSpPr>
          <p:nvPr>
            <p:ph type="ctrTitle"/>
          </p:nvPr>
        </p:nvSpPr>
        <p:spPr>
          <a:xfrm>
            <a:off x="4655458" y="2121750"/>
            <a:ext cx="3813628" cy="900000"/>
          </a:xfrm>
        </p:spPr>
        <p:txBody>
          <a:bodyPr>
            <a:noAutofit/>
          </a:bodyPr>
          <a:lstStyle/>
          <a:p>
            <a:r>
              <a:rPr lang="en-NZ" sz="40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Ascension</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7" name="TextBox: date"/>
          <p:cNvSpPr txBox="1"/>
          <p:nvPr/>
        </p:nvSpPr>
        <p:spPr>
          <a:xfrm>
            <a:off x="4860584" y="4588867"/>
            <a:ext cx="1382110" cy="276999"/>
          </a:xfrm>
          <a:prstGeom prst="rect">
            <a:avLst/>
          </a:prstGeom>
          <a:noFill/>
        </p:spPr>
        <p:txBody>
          <a:bodyPr wrap="none" rtlCol="0">
            <a:spAutoFit/>
          </a:bodyPr>
          <a:lstStyle/>
          <a:p>
            <a:r>
              <a:rPr lang="en-NZ" sz="1200" dirty="0" smtClean="0">
                <a:latin typeface="Arial" panose="020B0604020202020204" pitchFamily="34" charset="0"/>
                <a:ea typeface="Adobe Heiti Std R" pitchFamily="34" charset="-128"/>
                <a:cs typeface="Arial" panose="020B0604020202020204" pitchFamily="34" charset="0"/>
              </a:rPr>
              <a:t>Date: _________</a:t>
            </a:r>
            <a:endParaRPr lang="en-GB" sz="1200" dirty="0">
              <a:latin typeface="Arial" panose="020B0604020202020204" pitchFamily="34" charset="0"/>
              <a:ea typeface="Adobe Heiti Std R" pitchFamily="34" charset="-128"/>
              <a:cs typeface="Arial" panose="020B0604020202020204" pitchFamily="34" charset="0"/>
            </a:endParaRPr>
          </a:p>
        </p:txBody>
      </p:sp>
      <p:sp>
        <p:nvSpPr>
          <p:cNvPr id="18" name="TextBox: name"/>
          <p:cNvSpPr txBox="1"/>
          <p:nvPr/>
        </p:nvSpPr>
        <p:spPr>
          <a:xfrm>
            <a:off x="2818017" y="4588867"/>
            <a:ext cx="1992853" cy="276999"/>
          </a:xfrm>
          <a:prstGeom prst="rect">
            <a:avLst/>
          </a:prstGeom>
          <a:noFill/>
        </p:spPr>
        <p:txBody>
          <a:bodyPr wrap="none" rtlCol="0">
            <a:spAutoFit/>
          </a:bodyPr>
          <a:lstStyle/>
          <a:p>
            <a:r>
              <a:rPr lang="en-NZ" sz="1200" dirty="0" smtClean="0">
                <a:latin typeface="Arial" panose="020B0604020202020204" pitchFamily="34" charset="0"/>
                <a:ea typeface="Adobe Heiti Std R" pitchFamily="34" charset="-128"/>
                <a:cs typeface="Arial" panose="020B0604020202020204" pitchFamily="34" charset="0"/>
              </a:rPr>
              <a:t>Name: _______________</a:t>
            </a:r>
            <a:endParaRPr lang="en-GB" sz="1200" dirty="0">
              <a:latin typeface="Arial" panose="020B0604020202020204" pitchFamily="34" charset="0"/>
              <a:ea typeface="Adobe Heiti Std R" pitchFamily="34" charset="-128"/>
              <a:cs typeface="Arial" panose="020B0604020202020204" pitchFamily="34" charset="0"/>
            </a:endParaRPr>
          </a:p>
        </p:txBody>
      </p:sp>
      <p:sp>
        <p:nvSpPr>
          <p:cNvPr id="25" name="Asnwer 5"/>
          <p:cNvSpPr/>
          <p:nvPr/>
        </p:nvSpPr>
        <p:spPr>
          <a:xfrm>
            <a:off x="221429" y="4108672"/>
            <a:ext cx="8778571" cy="40083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nswer 4"/>
          <p:cNvSpPr/>
          <p:nvPr/>
        </p:nvSpPr>
        <p:spPr>
          <a:xfrm>
            <a:off x="221429" y="3266137"/>
            <a:ext cx="8778571" cy="40083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nswer 3"/>
          <p:cNvSpPr/>
          <p:nvPr/>
        </p:nvSpPr>
        <p:spPr>
          <a:xfrm>
            <a:off x="221429" y="2629083"/>
            <a:ext cx="8778571" cy="40083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nswer 2"/>
          <p:cNvSpPr/>
          <p:nvPr/>
        </p:nvSpPr>
        <p:spPr>
          <a:xfrm>
            <a:off x="221429" y="1971481"/>
            <a:ext cx="8778571" cy="40083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Answer </a:t>
            </a:r>
            <a:endParaRPr lang="en-US" dirty="0"/>
          </a:p>
        </p:txBody>
      </p:sp>
      <p:sp>
        <p:nvSpPr>
          <p:cNvPr id="5" name="Answer 1"/>
          <p:cNvSpPr/>
          <p:nvPr/>
        </p:nvSpPr>
        <p:spPr>
          <a:xfrm>
            <a:off x="221429" y="1354975"/>
            <a:ext cx="8778571" cy="40083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Questions"/>
          <p:cNvSpPr txBox="1"/>
          <p:nvPr/>
        </p:nvSpPr>
        <p:spPr>
          <a:xfrm>
            <a:off x="124691" y="1097282"/>
            <a:ext cx="8944494" cy="3046988"/>
          </a:xfrm>
          <a:prstGeom prst="rect">
            <a:avLst/>
          </a:prstGeom>
          <a:noFill/>
        </p:spPr>
        <p:txBody>
          <a:bodyPr wrap="square" rtlCol="0">
            <a:spAutoFit/>
          </a:bodyPr>
          <a:lstStyle/>
          <a:p>
            <a:pPr>
              <a:spcAft>
                <a:spcPts val="3600"/>
              </a:spcAft>
            </a:pPr>
            <a:r>
              <a:rPr lang="en-NZ" sz="1200" dirty="0">
                <a:latin typeface="Arial" panose="020B0604020202020204" pitchFamily="34" charset="0"/>
                <a:cs typeface="Arial" panose="020B0604020202020204" pitchFamily="34" charset="0"/>
              </a:rPr>
              <a:t>Who was the first person or ‘witness’ who helped you get to know God</a:t>
            </a:r>
            <a:r>
              <a:rPr lang="en-NZ" sz="1200" dirty="0" smtClean="0">
                <a:latin typeface="Arial" panose="020B0604020202020204" pitchFamily="34" charset="0"/>
                <a:cs typeface="Arial" panose="020B0604020202020204" pitchFamily="34" charset="0"/>
              </a:rPr>
              <a:t>?</a:t>
            </a:r>
            <a:r>
              <a:rPr lang="en-NZ"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a:spcAft>
                <a:spcPts val="3600"/>
              </a:spcAft>
            </a:pPr>
            <a:r>
              <a:rPr lang="en-NZ" sz="1200" dirty="0" smtClean="0">
                <a:latin typeface="Arial" panose="020B0604020202020204" pitchFamily="34" charset="0"/>
                <a:cs typeface="Arial" panose="020B0604020202020204" pitchFamily="34" charset="0"/>
              </a:rPr>
              <a:t>By whom, </a:t>
            </a:r>
            <a:r>
              <a:rPr lang="en-NZ" sz="1200" dirty="0">
                <a:latin typeface="Arial" panose="020B0604020202020204" pitchFamily="34" charset="0"/>
                <a:cs typeface="Arial" panose="020B0604020202020204" pitchFamily="34" charset="0"/>
              </a:rPr>
              <a:t>and how have you been supported to become a more active and mature follower of Jesus</a:t>
            </a:r>
            <a:r>
              <a:rPr lang="en-NZ" sz="1200" dirty="0" smtClean="0">
                <a:latin typeface="Arial" panose="020B0604020202020204" pitchFamily="34" charset="0"/>
                <a:cs typeface="Arial" panose="020B0604020202020204" pitchFamily="34" charset="0"/>
              </a:rPr>
              <a:t>?</a:t>
            </a:r>
            <a:r>
              <a:rPr lang="en-NZ"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a:spcAft>
                <a:spcPts val="3600"/>
              </a:spcAft>
            </a:pPr>
            <a:r>
              <a:rPr lang="en-NZ" sz="1200" dirty="0">
                <a:latin typeface="Arial" panose="020B0604020202020204" pitchFamily="34" charset="0"/>
                <a:cs typeface="Arial" panose="020B0604020202020204" pitchFamily="34" charset="0"/>
              </a:rPr>
              <a:t>Who are the ‘witnesses’ who have had the greatest impact on you as you have grown in your discipleship</a:t>
            </a:r>
            <a:r>
              <a:rPr lang="en-NZ" sz="1200" dirty="0" smtClean="0">
                <a:latin typeface="Arial" panose="020B0604020202020204" pitchFamily="34" charset="0"/>
                <a:cs typeface="Arial" panose="020B0604020202020204" pitchFamily="34" charset="0"/>
              </a:rPr>
              <a:t>?</a:t>
            </a:r>
            <a:r>
              <a:rPr lang="en-NZ"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a:spcAft>
                <a:spcPts val="3600"/>
              </a:spcAft>
            </a:pPr>
            <a:r>
              <a:rPr lang="en-NZ" sz="1200" dirty="0">
                <a:latin typeface="Arial" panose="020B0604020202020204" pitchFamily="34" charset="0"/>
                <a:cs typeface="Arial" panose="020B0604020202020204" pitchFamily="34" charset="0"/>
              </a:rPr>
              <a:t>How could you be recognised as a witness to and follower of Jesus by the sort of person you are and by the way you are living</a:t>
            </a:r>
            <a:r>
              <a:rPr lang="en-NZ" sz="1200" dirty="0" smtClean="0">
                <a:latin typeface="Arial" panose="020B0604020202020204" pitchFamily="34" charset="0"/>
                <a:cs typeface="Arial" panose="020B0604020202020204" pitchFamily="34" charset="0"/>
              </a:rPr>
              <a:t>?</a:t>
            </a:r>
            <a:r>
              <a:rPr lang="en-NZ"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a:spcAft>
                <a:spcPts val="3600"/>
              </a:spcAft>
            </a:pPr>
            <a:r>
              <a:rPr lang="en-NZ" sz="1200" dirty="0">
                <a:latin typeface="Arial" panose="020B0604020202020204" pitchFamily="34" charset="0"/>
                <a:cs typeface="Arial" panose="020B0604020202020204" pitchFamily="34" charset="0"/>
              </a:rPr>
              <a:t>How would you describe the most effective ‘witnesses’ to Jesus’ messages of love, service, </a:t>
            </a:r>
            <a:r>
              <a:rPr lang="en-NZ" sz="1200" dirty="0" smtClean="0">
                <a:latin typeface="Arial" panose="020B0604020202020204" pitchFamily="34" charset="0"/>
                <a:cs typeface="Arial" panose="020B0604020202020204" pitchFamily="34" charset="0"/>
              </a:rPr>
              <a:t>kindness and </a:t>
            </a:r>
            <a:r>
              <a:rPr lang="en-NZ" sz="1200" dirty="0">
                <a:latin typeface="Arial" panose="020B0604020202020204" pitchFamily="34" charset="0"/>
                <a:cs typeface="Arial" panose="020B0604020202020204" pitchFamily="34" charset="0"/>
              </a:rPr>
              <a:t>compassion and what would you say to them if you met them?</a:t>
            </a:r>
            <a:endParaRPr lang="en-US" sz="1200" dirty="0">
              <a:latin typeface="Arial" panose="020B0604020202020204" pitchFamily="34" charset="0"/>
              <a:cs typeface="Arial" panose="020B0604020202020204" pitchFamily="34" charset="0"/>
            </a:endParaRPr>
          </a:p>
        </p:txBody>
      </p:sp>
      <p:sp>
        <p:nvSpPr>
          <p:cNvPr id="3" name="Instructions"/>
          <p:cNvSpPr txBox="1"/>
          <p:nvPr/>
        </p:nvSpPr>
        <p:spPr>
          <a:xfrm>
            <a:off x="133003" y="839583"/>
            <a:ext cx="3383282" cy="276999"/>
          </a:xfrm>
          <a:prstGeom prst="rect">
            <a:avLst/>
          </a:prstGeom>
          <a:noFill/>
        </p:spPr>
        <p:txBody>
          <a:bodyPr wrap="square" rtlCol="0">
            <a:spAutoFit/>
          </a:bodyPr>
          <a:lstStyle/>
          <a:p>
            <a:r>
              <a:rPr lang="en-NZ" sz="1200" i="1" dirty="0">
                <a:latin typeface="Arial" panose="020B0604020202020204" pitchFamily="34" charset="0"/>
                <a:cs typeface="Arial" panose="020B0604020202020204" pitchFamily="34" charset="0"/>
              </a:rPr>
              <a:t>Write your responses and give some examples</a:t>
            </a:r>
            <a:endParaRPr lang="en-US" sz="1200" i="1" dirty="0">
              <a:latin typeface="Arial" panose="020B0604020202020204" pitchFamily="34" charset="0"/>
              <a:cs typeface="Arial" panose="020B0604020202020204" pitchFamily="34" charset="0"/>
            </a:endParaRPr>
          </a:p>
        </p:txBody>
      </p:sp>
      <p:sp>
        <p:nvSpPr>
          <p:cNvPr id="2" name="Title"/>
          <p:cNvSpPr>
            <a:spLocks noGrp="1"/>
          </p:cNvSpPr>
          <p:nvPr>
            <p:ph type="ctrTitle"/>
          </p:nvPr>
        </p:nvSpPr>
        <p:spPr>
          <a:xfrm>
            <a:off x="0" y="114881"/>
            <a:ext cx="9144000" cy="555526"/>
          </a:xfrm>
        </p:spPr>
        <p:txBody>
          <a:bodyPr>
            <a:no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 will be my witnesses in </a:t>
            </a:r>
            <a:r>
              <a:rPr lang="en-US" sz="25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r>
            <a:br>
              <a:rPr lang="en-US" sz="25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25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Time </a:t>
            </a:r>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recall and reflect on your faith journey</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0"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S-06</a:t>
            </a:r>
            <a:endParaRPr lang="en-GB" sz="900" b="1" dirty="0">
              <a:latin typeface="Arial" pitchFamily="34" charset="0"/>
              <a:cs typeface="Arial" pitchFamily="34" charset="0"/>
            </a:endParaRPr>
          </a:p>
        </p:txBody>
      </p:sp>
      <p:sp>
        <p:nvSpPr>
          <p:cNvPr id="16"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1"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621711992"/>
      </p:ext>
    </p:extLst>
  </p:cSld>
  <p:clrMapOvr>
    <a:masterClrMapping/>
  </p:clrMapOvr>
  <p:transition spd="med"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6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5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Rectangle: 4th Answer"/>
          <p:cNvSpPr/>
          <p:nvPr/>
        </p:nvSpPr>
        <p:spPr>
          <a:xfrm>
            <a:off x="4666554" y="2176522"/>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176522"/>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139828" y="3867172"/>
            <a:ext cx="7792219"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Questions I would like to ask about the topics in this resource are …</a:t>
            </a:r>
            <a:endParaRPr lang="en-GB" sz="900" dirty="0">
              <a:latin typeface="Arial" panose="020B0604020202020204" pitchFamily="34" charset="0"/>
              <a:cs typeface="Arial" panose="020B0604020202020204" pitchFamily="34" charset="0"/>
            </a:endParaRPr>
          </a:p>
        </p:txBody>
      </p:sp>
      <p:sp>
        <p:nvSpPr>
          <p:cNvPr id="42" name="Textbox: Line 5"/>
          <p:cNvSpPr txBox="1"/>
          <p:nvPr/>
        </p:nvSpPr>
        <p:spPr>
          <a:xfrm>
            <a:off x="139828" y="3003588"/>
            <a:ext cx="8856045"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Which activity do you think helped you to learn best in this resource?</a:t>
            </a:r>
            <a:endParaRPr lang="en-GB" sz="900" dirty="0">
              <a:latin typeface="Arial" panose="020B0604020202020204" pitchFamily="34" charset="0"/>
              <a:cs typeface="Arial" panose="020B0604020202020204" pitchFamily="34" charset="0"/>
            </a:endParaRPr>
          </a:p>
        </p:txBody>
      </p:sp>
      <p:sp>
        <p:nvSpPr>
          <p:cNvPr id="43" name="Textbox: Line 4"/>
          <p:cNvSpPr txBox="1"/>
          <p:nvPr/>
        </p:nvSpPr>
        <p:spPr>
          <a:xfrm>
            <a:off x="4605137" y="2127854"/>
            <a:ext cx="4390737"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What is God’s plan for all human beings at the end of time?</a:t>
            </a:r>
            <a:endParaRPr lang="en-GB" sz="900" dirty="0">
              <a:latin typeface="Arial" panose="020B0604020202020204" pitchFamily="34" charset="0"/>
              <a:cs typeface="Arial" panose="020B0604020202020204" pitchFamily="34" charset="0"/>
            </a:endParaRPr>
          </a:p>
        </p:txBody>
      </p:sp>
      <p:sp>
        <p:nvSpPr>
          <p:cNvPr id="44" name="Textbox: Line 3"/>
          <p:cNvSpPr txBox="1"/>
          <p:nvPr/>
        </p:nvSpPr>
        <p:spPr>
          <a:xfrm>
            <a:off x="139829" y="2127854"/>
            <a:ext cx="4349108"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Explain why God </a:t>
            </a:r>
            <a:r>
              <a:rPr lang="en-NZ" sz="900" dirty="0" smtClean="0">
                <a:latin typeface="Arial" panose="020B0604020202020204" pitchFamily="34" charset="0"/>
                <a:cs typeface="Arial" panose="020B0604020202020204" pitchFamily="34" charset="0"/>
              </a:rPr>
              <a:t>exalted </a:t>
            </a:r>
            <a:r>
              <a:rPr lang="en-NZ" sz="900" dirty="0">
                <a:latin typeface="Arial" panose="020B0604020202020204" pitchFamily="34" charset="0"/>
                <a:cs typeface="Arial" panose="020B0604020202020204" pitchFamily="34" charset="0"/>
              </a:rPr>
              <a:t>Jesus after he returned to heaven and how God did this.</a:t>
            </a:r>
            <a:endParaRPr lang="en-US" sz="900" dirty="0">
              <a:latin typeface="Arial" panose="020B0604020202020204" pitchFamily="34" charset="0"/>
              <a:cs typeface="Arial" panose="020B0604020202020204" pitchFamily="34" charset="0"/>
            </a:endParaRPr>
          </a:p>
        </p:txBody>
      </p:sp>
      <p:sp>
        <p:nvSpPr>
          <p:cNvPr id="45" name="Textbox: Line 2"/>
          <p:cNvSpPr txBox="1"/>
          <p:nvPr/>
        </p:nvSpPr>
        <p:spPr>
          <a:xfrm>
            <a:off x="4605138" y="1233811"/>
            <a:ext cx="4394862" cy="3693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Make a timeline of the major events in Jesus’ life from Palm Sunday until Pentecost and say what happened at each event. </a:t>
            </a:r>
            <a:endParaRPr lang="en-US" sz="900" dirty="0">
              <a:latin typeface="Arial" panose="020B0604020202020204" pitchFamily="34" charset="0"/>
              <a:cs typeface="Arial" panose="020B0604020202020204" pitchFamily="34" charset="0"/>
            </a:endParaRPr>
          </a:p>
        </p:txBody>
      </p:sp>
      <p:sp>
        <p:nvSpPr>
          <p:cNvPr id="46" name="Textbox: Line 1"/>
          <p:cNvSpPr txBox="1"/>
          <p:nvPr/>
        </p:nvSpPr>
        <p:spPr>
          <a:xfrm>
            <a:off x="139829" y="1233811"/>
            <a:ext cx="4349108" cy="3693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Make a comic strip of the story of the Ascension and include Jesus’ words and actions and imagine what the apostles said. Share this with a younger child</a:t>
            </a:r>
            <a:r>
              <a:rPr lang="en-NZ"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Check up</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2" name="Picture: Top right"/>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a14:imgEffect>
                  </a14:imgLayer>
                </a14:imgProps>
              </a:ext>
            </a:extLst>
          </a:blip>
          <a:stretch>
            <a:fillRect/>
          </a:stretch>
        </p:blipFill>
        <p:spPr>
          <a:xfrm>
            <a:off x="8260422" y="78663"/>
            <a:ext cx="791885" cy="1143227"/>
          </a:xfrm>
          <a:prstGeom prst="rect">
            <a:avLst/>
          </a:prstGeom>
        </p:spPr>
      </p:pic>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Line 2"/>
          <p:cNvSpPr txBox="1"/>
          <p:nvPr/>
        </p:nvSpPr>
        <p:spPr>
          <a:xfrm>
            <a:off x="859997" y="3108906"/>
            <a:ext cx="7744315" cy="1200329"/>
          </a:xfrm>
          <a:prstGeom prst="rect">
            <a:avLst/>
          </a:prstGeom>
          <a:noFill/>
        </p:spPr>
        <p:txBody>
          <a:bodyPr wrap="square" rtlCol="0">
            <a:spAutoFit/>
          </a:bodyPr>
          <a:lstStyle/>
          <a:p>
            <a:pPr lvl="0"/>
            <a:r>
              <a:rPr lang="en-US" sz="2400" i="1" dirty="0" err="1" smtClean="0">
                <a:latin typeface="Arial" panose="020B0604020202020204" pitchFamily="34" charset="0"/>
                <a:ea typeface="Adobe Heiti Std R" pitchFamily="34" charset="-128"/>
                <a:cs typeface="Arial" panose="020B0604020202020204" pitchFamily="34" charset="0"/>
              </a:rPr>
              <a:t>recognise</a:t>
            </a:r>
            <a:r>
              <a:rPr lang="en-US" sz="2400" i="1" dirty="0" smtClean="0">
                <a:latin typeface="Arial" panose="020B0604020202020204" pitchFamily="34" charset="0"/>
                <a:ea typeface="Adobe Heiti Std R" pitchFamily="34" charset="-128"/>
                <a:cs typeface="Arial" panose="020B0604020202020204" pitchFamily="34" charset="0"/>
              </a:rPr>
              <a:t> </a:t>
            </a:r>
            <a:r>
              <a:rPr lang="en-US" sz="2400" i="1" dirty="0">
                <a:latin typeface="Arial" panose="020B0604020202020204" pitchFamily="34" charset="0"/>
                <a:ea typeface="Adobe Heiti Std R" pitchFamily="34" charset="-128"/>
                <a:cs typeface="Arial" panose="020B0604020202020204" pitchFamily="34" charset="0"/>
              </a:rPr>
              <a:t>that by returning to Heaven Jesus has entered into his glory and had been given all power- </a:t>
            </a:r>
            <a:r>
              <a:rPr lang="en-US" sz="2400" i="1" dirty="0" err="1">
                <a:latin typeface="Arial" panose="020B0604020202020204" pitchFamily="34" charset="0"/>
                <a:ea typeface="Adobe Heiti Std R" pitchFamily="34" charset="-128"/>
                <a:cs typeface="Arial" panose="020B0604020202020204" pitchFamily="34" charset="0"/>
              </a:rPr>
              <a:t>te</a:t>
            </a:r>
            <a:r>
              <a:rPr lang="en-US" sz="2400" i="1" dirty="0">
                <a:latin typeface="Arial" panose="020B0604020202020204" pitchFamily="34" charset="0"/>
                <a:ea typeface="Adobe Heiti Std R" pitchFamily="34" charset="-128"/>
                <a:cs typeface="Arial" panose="020B0604020202020204" pitchFamily="34" charset="0"/>
              </a:rPr>
              <a:t> </a:t>
            </a:r>
            <a:r>
              <a:rPr lang="en-US" sz="2400" i="1" dirty="0" err="1">
                <a:latin typeface="Arial" panose="020B0604020202020204" pitchFamily="34" charset="0"/>
                <a:ea typeface="Adobe Heiti Std R" pitchFamily="34" charset="-128"/>
                <a:cs typeface="Arial" panose="020B0604020202020204" pitchFamily="34" charset="0"/>
              </a:rPr>
              <a:t>Tino</a:t>
            </a:r>
            <a:r>
              <a:rPr lang="en-US" sz="2400" i="1" dirty="0">
                <a:latin typeface="Arial" panose="020B0604020202020204" pitchFamily="34" charset="0"/>
                <a:ea typeface="Adobe Heiti Std R" pitchFamily="34" charset="-128"/>
                <a:cs typeface="Arial" panose="020B0604020202020204" pitchFamily="34" charset="0"/>
              </a:rPr>
              <a:t> mana in heaven and on </a:t>
            </a:r>
            <a:r>
              <a:rPr lang="en-US" sz="2400" i="1" dirty="0" smtClean="0">
                <a:latin typeface="Arial" panose="020B0604020202020204" pitchFamily="34" charset="0"/>
                <a:ea typeface="Adobe Heiti Std R" pitchFamily="34" charset="-128"/>
                <a:cs typeface="Arial" panose="020B0604020202020204" pitchFamily="34" charset="0"/>
              </a:rPr>
              <a:t>earth</a:t>
            </a:r>
            <a:r>
              <a:rPr lang="en-NZ" sz="2400" i="1" dirty="0" smtClean="0">
                <a:latin typeface="Arial" panose="020B0604020202020204" pitchFamily="34" charset="0"/>
                <a:ea typeface="Adobe Heiti Std R" pitchFamily="34" charset="-128"/>
                <a:cs typeface="Arial" panose="020B0604020202020204" pitchFamily="34" charset="0"/>
              </a:rPr>
              <a:t>.</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9" name="Textbox: Line 1"/>
          <p:cNvSpPr txBox="1"/>
          <p:nvPr/>
        </p:nvSpPr>
        <p:spPr>
          <a:xfrm>
            <a:off x="865802" y="2132012"/>
            <a:ext cx="7958884" cy="830997"/>
          </a:xfrm>
          <a:prstGeom prst="rect">
            <a:avLst/>
          </a:prstGeom>
          <a:noFill/>
        </p:spPr>
        <p:txBody>
          <a:bodyPr wrap="square" rtlCol="0">
            <a:spAutoFit/>
          </a:bodyPr>
          <a:lstStyle/>
          <a:p>
            <a:pPr marL="0" lvl="1">
              <a:spcAft>
                <a:spcPts val="1800"/>
              </a:spcAft>
            </a:pPr>
            <a:r>
              <a:rPr lang="en-NZ" sz="2400" i="1" dirty="0">
                <a:latin typeface="Arial" panose="020B0604020202020204" pitchFamily="34" charset="0"/>
                <a:cs typeface="Arial" panose="020B0604020202020204" pitchFamily="34" charset="0"/>
              </a:rPr>
              <a:t>recognise that before his Ascension Jesus commissioned his disciples to continue his mission on earth</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11" name="Shape: Border 2"/>
          <p:cNvSpPr/>
          <p:nvPr/>
        </p:nvSpPr>
        <p:spPr>
          <a:xfrm>
            <a:off x="867619" y="3108905"/>
            <a:ext cx="7964689" cy="1200330"/>
          </a:xfrm>
          <a:prstGeom prst="rect">
            <a:avLst/>
          </a:prstGeom>
          <a:solidFill>
            <a:srgbClr val="33CC33">
              <a:alpha val="0"/>
            </a:srgbClr>
          </a:solidFill>
          <a:ln>
            <a:solidFill>
              <a:schemeClr val="bg1">
                <a:lumMod val="50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a typeface="Adobe Heiti Std R" pitchFamily="34" charset="-128"/>
              <a:cs typeface="Arial" panose="020B0604020202020204" pitchFamily="34" charset="0"/>
            </a:endParaRPr>
          </a:p>
        </p:txBody>
      </p:sp>
      <p:sp>
        <p:nvSpPr>
          <p:cNvPr id="12" name="Shape: Border 1"/>
          <p:cNvSpPr/>
          <p:nvPr/>
        </p:nvSpPr>
        <p:spPr>
          <a:xfrm>
            <a:off x="859997" y="2132011"/>
            <a:ext cx="7964689" cy="830998"/>
          </a:xfrm>
          <a:prstGeom prst="rect">
            <a:avLst/>
          </a:prstGeom>
          <a:solidFill>
            <a:srgbClr val="33CC33">
              <a:alpha val="0"/>
            </a:srgbClr>
          </a:solidFill>
          <a:ln>
            <a:solidFill>
              <a:schemeClr val="bg1">
                <a:lumMod val="50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ea typeface="Adobe Heiti Std R" pitchFamily="34" charset="-128"/>
              <a:cs typeface="Arial" panose="020B0604020202020204" pitchFamily="34" charset="0"/>
            </a:endParaRPr>
          </a:p>
        </p:txBody>
      </p:sp>
      <p:sp>
        <p:nvSpPr>
          <p:cNvPr id="14" name="Shape: Number 2"/>
          <p:cNvSpPr txBox="1"/>
          <p:nvPr/>
        </p:nvSpPr>
        <p:spPr>
          <a:xfrm>
            <a:off x="395536" y="3084971"/>
            <a:ext cx="458780" cy="461665"/>
          </a:xfrm>
          <a:prstGeom prst="rect">
            <a:avLst/>
          </a:prstGeom>
          <a:noFill/>
        </p:spPr>
        <p:txBody>
          <a:bodyPr wrap="none" rtlCol="0">
            <a:spAutoFit/>
          </a:bodyPr>
          <a:lstStyle/>
          <a:p>
            <a:r>
              <a:rPr lang="en-US" sz="2400" i="1" dirty="0">
                <a:latin typeface="Arial" panose="020B0604020202020204" pitchFamily="34" charset="0"/>
                <a:ea typeface="Adobe Heiti Std R" pitchFamily="34" charset="-128"/>
                <a:cs typeface="Arial" panose="020B0604020202020204" pitchFamily="34" charset="0"/>
              </a:rPr>
              <a:t>2</a:t>
            </a:r>
            <a:r>
              <a:rPr lang="en-US" sz="2400" i="1" dirty="0" smtClean="0">
                <a:latin typeface="Arial" panose="020B0604020202020204" pitchFamily="34" charset="0"/>
                <a:ea typeface="Adobe Heiti Std R" pitchFamily="34" charset="-128"/>
                <a:cs typeface="Arial" panose="020B0604020202020204" pitchFamily="34" charset="0"/>
              </a:rPr>
              <a:t>)</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15" name="Shape: Number 1"/>
          <p:cNvSpPr txBox="1"/>
          <p:nvPr/>
        </p:nvSpPr>
        <p:spPr>
          <a:xfrm>
            <a:off x="395536" y="2135826"/>
            <a:ext cx="458780" cy="461665"/>
          </a:xfrm>
          <a:prstGeom prst="rect">
            <a:avLst/>
          </a:prstGeom>
          <a:noFill/>
        </p:spPr>
        <p:txBody>
          <a:bodyPr wrap="none" rtlCol="0">
            <a:spAutoFit/>
          </a:bodyPr>
          <a:lstStyle/>
          <a:p>
            <a:r>
              <a:rPr lang="en-US" sz="2400" i="1" dirty="0" smtClean="0">
                <a:latin typeface="Arial" panose="020B0604020202020204" pitchFamily="34" charset="0"/>
                <a:ea typeface="Adobe Heiti Std R" pitchFamily="34" charset="-128"/>
                <a:cs typeface="Arial" panose="020B0604020202020204" pitchFamily="34" charset="0"/>
              </a:rPr>
              <a:t>1)</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3" name="Subtile"/>
          <p:cNvSpPr txBox="1"/>
          <p:nvPr/>
        </p:nvSpPr>
        <p:spPr>
          <a:xfrm>
            <a:off x="539552" y="1622920"/>
            <a:ext cx="2304256" cy="400110"/>
          </a:xfrm>
          <a:prstGeom prst="rect">
            <a:avLst/>
          </a:prstGeom>
          <a:noFill/>
        </p:spPr>
        <p:txBody>
          <a:bodyPr wrap="square" rtlCol="0">
            <a:spAutoFit/>
          </a:bodyPr>
          <a:lstStyle/>
          <a:p>
            <a:r>
              <a:rPr lang="en-NZ" sz="2000" dirty="0" smtClean="0">
                <a:latin typeface="Arial" panose="020B0604020202020204" pitchFamily="34" charset="0"/>
                <a:ea typeface="Adobe Heiti Std R" pitchFamily="34" charset="-128"/>
                <a:cs typeface="Arial" panose="020B0604020202020204" pitchFamily="34" charset="0"/>
              </a:rPr>
              <a:t>The students will:</a:t>
            </a:r>
            <a:endParaRPr lang="en-GB" sz="2000" dirty="0">
              <a:latin typeface="Arial" panose="020B0604020202020204" pitchFamily="34" charset="0"/>
              <a:ea typeface="Adobe Heiti Std R" pitchFamily="34" charset="-128"/>
              <a:cs typeface="Arial" panose="020B0604020202020204" pitchFamily="34" charset="0"/>
            </a:endParaRPr>
          </a:p>
        </p:txBody>
      </p:sp>
      <p:sp>
        <p:nvSpPr>
          <p:cNvPr id="2" name="Title"/>
          <p:cNvSpPr>
            <a:spLocks noGrp="1"/>
          </p:cNvSpPr>
          <p:nvPr>
            <p:ph type="ctrTitle"/>
          </p:nvPr>
        </p:nvSpPr>
        <p:spPr>
          <a:xfrm>
            <a:off x="539552" y="0"/>
            <a:ext cx="7772400" cy="900000"/>
          </a:xfrm>
        </p:spPr>
        <p:txBody>
          <a:bodyPr>
            <a:normAutofit/>
          </a:bodyPr>
          <a:lstStyle/>
          <a:p>
            <a:r>
              <a:rPr lang="en-NZ"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Learning Intentions</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00608" y="4912668"/>
            <a:ext cx="1742785" cy="230832"/>
          </a:xfrm>
          <a:prstGeom prst="rect">
            <a:avLst/>
          </a:prstGeom>
          <a:noFill/>
        </p:spPr>
        <p:txBody>
          <a:bodyPr wrap="none" rtlCol="0">
            <a:spAutoFit/>
          </a:bodyPr>
          <a:lstStyle/>
          <a:p>
            <a:pPr algn="ctr"/>
            <a:r>
              <a:rPr lang="en-GB" sz="900" dirty="0" smtClean="0">
                <a:latin typeface="Arial" panose="020B0604020202020204" pitchFamily="34" charset="0"/>
                <a:ea typeface="Adobe Heiti Std R" pitchFamily="34" charset="-128"/>
                <a:cs typeface="Arial" panose="020B0604020202020204" pitchFamily="34" charset="0"/>
              </a:rPr>
              <a:t>Click the borders to reveal text</a:t>
            </a:r>
            <a:endParaRPr lang="en-GB" sz="900" dirty="0">
              <a:latin typeface="Arial" panose="020B0604020202020204" pitchFamily="34" charset="0"/>
              <a:ea typeface="Adobe Heiti Std R" pitchFamily="34" charset="-128"/>
              <a:cs typeface="Arial" panose="020B0604020202020204" pitchFamily="34" charset="0"/>
            </a:endParaRPr>
          </a:p>
        </p:txBody>
      </p:sp>
      <p:pic>
        <p:nvPicPr>
          <p:cNvPr id="7" name="Picture 6"/>
          <p:cNvPicPr>
            <a:picLocks noChangeAspect="1"/>
          </p:cNvPicPr>
          <p:nvPr/>
        </p:nvPicPr>
        <p:blipFill>
          <a:blip r:embed="rId4"/>
          <a:stretch>
            <a:fillRect/>
          </a:stretch>
        </p:blipFill>
        <p:spPr>
          <a:xfrm>
            <a:off x="8028048" y="78663"/>
            <a:ext cx="1024259" cy="1478700"/>
          </a:xfrm>
          <a:prstGeom prst="rect">
            <a:avLst/>
          </a:prstGeom>
        </p:spPr>
      </p:pic>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969696"/>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 name="TextBox 5"/>
          <p:cNvSpPr txBox="1"/>
          <p:nvPr/>
        </p:nvSpPr>
        <p:spPr>
          <a:xfrm>
            <a:off x="3516649" y="4054421"/>
            <a:ext cx="5467692" cy="692497"/>
          </a:xfrm>
          <a:prstGeom prst="rect">
            <a:avLst/>
          </a:prstGeom>
          <a:noFill/>
        </p:spPr>
        <p:txBody>
          <a:bodyPr wrap="square" rtlCol="0">
            <a:spAutoFit/>
          </a:bodyPr>
          <a:lstStyle/>
          <a:p>
            <a:r>
              <a:rPr lang="en-NZ" sz="1300" dirty="0">
                <a:latin typeface="Arial" panose="020B0604020202020204" pitchFamily="34" charset="0"/>
                <a:cs typeface="Arial" panose="020B0604020202020204" pitchFamily="34" charset="0"/>
              </a:rPr>
              <a:t>Jesus promised to send his Spirit into his disciples to guide and strengthen them in their mission to spread the good news </a:t>
            </a:r>
            <a:r>
              <a:rPr lang="en-NZ" sz="1300" dirty="0" smtClean="0">
                <a:latin typeface="Arial" panose="020B0604020202020204" pitchFamily="34" charset="0"/>
                <a:cs typeface="Arial" panose="020B0604020202020204" pitchFamily="34" charset="0"/>
              </a:rPr>
              <a:t>Jesus</a:t>
            </a:r>
            <a:br>
              <a:rPr lang="en-NZ" sz="1300" dirty="0" smtClean="0">
                <a:latin typeface="Arial" panose="020B0604020202020204" pitchFamily="34" charset="0"/>
                <a:cs typeface="Arial" panose="020B0604020202020204" pitchFamily="34" charset="0"/>
              </a:rPr>
            </a:br>
            <a:r>
              <a:rPr lang="en-NZ" sz="1300" dirty="0" smtClean="0">
                <a:latin typeface="Arial" panose="020B0604020202020204" pitchFamily="34" charset="0"/>
                <a:cs typeface="Arial" panose="020B0604020202020204" pitchFamily="34" charset="0"/>
              </a:rPr>
              <a:t>had </a:t>
            </a:r>
            <a:r>
              <a:rPr lang="en-NZ" sz="1300" dirty="0">
                <a:latin typeface="Arial" panose="020B0604020202020204" pitchFamily="34" charset="0"/>
                <a:cs typeface="Arial" panose="020B0604020202020204" pitchFamily="34" charset="0"/>
              </a:rPr>
              <a:t>taught them.</a:t>
            </a:r>
            <a:endParaRPr lang="en-US" sz="1300" dirty="0">
              <a:latin typeface="Arial" panose="020B0604020202020204" pitchFamily="34" charset="0"/>
              <a:cs typeface="Arial" panose="020B0604020202020204" pitchFamily="34" charset="0"/>
            </a:endParaRPr>
          </a:p>
        </p:txBody>
      </p:sp>
      <p:sp>
        <p:nvSpPr>
          <p:cNvPr id="22" name="TextBox 4"/>
          <p:cNvSpPr txBox="1"/>
          <p:nvPr/>
        </p:nvSpPr>
        <p:spPr>
          <a:xfrm>
            <a:off x="3516649" y="3324472"/>
            <a:ext cx="5467692" cy="692497"/>
          </a:xfrm>
          <a:prstGeom prst="rect">
            <a:avLst/>
          </a:prstGeom>
          <a:noFill/>
        </p:spPr>
        <p:txBody>
          <a:bodyPr wrap="square" rtlCol="0">
            <a:spAutoFit/>
          </a:bodyPr>
          <a:lstStyle/>
          <a:p>
            <a:r>
              <a:rPr lang="en-NZ" sz="1300" dirty="0">
                <a:latin typeface="Arial" panose="020B0604020202020204" pitchFamily="34" charset="0"/>
                <a:cs typeface="Arial" panose="020B0604020202020204" pitchFamily="34" charset="0"/>
              </a:rPr>
              <a:t>The work Jesus did was confined to the people of Israel but he wanted his disciples to go beyond Israel and out into the whole world so that all people of every race and country could become his disciples.</a:t>
            </a:r>
            <a:endParaRPr lang="en-US" sz="1300" dirty="0">
              <a:latin typeface="Arial" panose="020B0604020202020204" pitchFamily="34" charset="0"/>
              <a:cs typeface="Arial" panose="020B0604020202020204" pitchFamily="34" charset="0"/>
            </a:endParaRPr>
          </a:p>
        </p:txBody>
      </p:sp>
      <p:sp>
        <p:nvSpPr>
          <p:cNvPr id="21" name="TextBox 3"/>
          <p:cNvSpPr txBox="1"/>
          <p:nvPr/>
        </p:nvSpPr>
        <p:spPr>
          <a:xfrm>
            <a:off x="3516649" y="2570965"/>
            <a:ext cx="5467692" cy="692497"/>
          </a:xfrm>
          <a:prstGeom prst="rect">
            <a:avLst/>
          </a:prstGeom>
          <a:noFill/>
        </p:spPr>
        <p:txBody>
          <a:bodyPr wrap="square" rtlCol="0">
            <a:spAutoFit/>
          </a:bodyPr>
          <a:lstStyle/>
          <a:p>
            <a:r>
              <a:rPr lang="en-NZ" sz="1300" dirty="0">
                <a:latin typeface="Arial" panose="020B0604020202020204" pitchFamily="34" charset="0"/>
                <a:cs typeface="Arial" panose="020B0604020202020204" pitchFamily="34" charset="0"/>
              </a:rPr>
              <a:t>Before Jesus returned to heaven he passed on his mission to his apostles to go out and make disciples of all nations so that the work he had started would be continued.</a:t>
            </a:r>
            <a:endParaRPr lang="en-US" sz="1300" dirty="0">
              <a:latin typeface="Arial" panose="020B0604020202020204" pitchFamily="34" charset="0"/>
              <a:cs typeface="Arial" panose="020B0604020202020204" pitchFamily="34" charset="0"/>
            </a:endParaRPr>
          </a:p>
        </p:txBody>
      </p:sp>
      <p:sp>
        <p:nvSpPr>
          <p:cNvPr id="10" name="TextBox 2"/>
          <p:cNvSpPr txBox="1"/>
          <p:nvPr/>
        </p:nvSpPr>
        <p:spPr>
          <a:xfrm>
            <a:off x="3516649" y="1817458"/>
            <a:ext cx="5467692" cy="692497"/>
          </a:xfrm>
          <a:prstGeom prst="rect">
            <a:avLst/>
          </a:prstGeom>
          <a:noFill/>
        </p:spPr>
        <p:txBody>
          <a:bodyPr wrap="square" rtlCol="0">
            <a:spAutoFit/>
          </a:bodyPr>
          <a:lstStyle/>
          <a:p>
            <a:r>
              <a:rPr lang="en-NZ" sz="1300" dirty="0">
                <a:latin typeface="Arial" panose="020B0604020202020204" pitchFamily="34" charset="0"/>
                <a:cs typeface="Arial" panose="020B0604020202020204" pitchFamily="34" charset="0"/>
              </a:rPr>
              <a:t>Ascension day in </a:t>
            </a:r>
            <a:r>
              <a:rPr lang="en-NZ" sz="1300" dirty="0" err="1">
                <a:latin typeface="Arial" panose="020B0604020202020204" pitchFamily="34" charset="0"/>
                <a:cs typeface="Arial" panose="020B0604020202020204" pitchFamily="34" charset="0"/>
              </a:rPr>
              <a:t>Aotearoa</a:t>
            </a:r>
            <a:r>
              <a:rPr lang="en-NZ" sz="1300" dirty="0">
                <a:latin typeface="Arial" panose="020B0604020202020204" pitchFamily="34" charset="0"/>
                <a:cs typeface="Arial" panose="020B0604020202020204" pitchFamily="34" charset="0"/>
              </a:rPr>
              <a:t> New Zealand is celebrated on the 7</a:t>
            </a:r>
            <a:r>
              <a:rPr lang="en-NZ" sz="1300" baseline="30000" dirty="0">
                <a:latin typeface="Arial" panose="020B0604020202020204" pitchFamily="34" charset="0"/>
                <a:cs typeface="Arial" panose="020B0604020202020204" pitchFamily="34" charset="0"/>
              </a:rPr>
              <a:t>th</a:t>
            </a:r>
            <a:r>
              <a:rPr lang="en-NZ" sz="1300" dirty="0">
                <a:latin typeface="Arial" panose="020B0604020202020204" pitchFamily="34" charset="0"/>
                <a:cs typeface="Arial" panose="020B0604020202020204" pitchFamily="34" charset="0"/>
              </a:rPr>
              <a:t> Sunday of </a:t>
            </a:r>
            <a:r>
              <a:rPr lang="en-NZ" sz="1300" dirty="0" smtClean="0">
                <a:latin typeface="Arial" panose="020B0604020202020204" pitchFamily="34" charset="0"/>
                <a:cs typeface="Arial" panose="020B0604020202020204" pitchFamily="34" charset="0"/>
              </a:rPr>
              <a:t>the Easter </a:t>
            </a:r>
            <a:r>
              <a:rPr lang="en-NZ" sz="1300" dirty="0">
                <a:latin typeface="Arial" panose="020B0604020202020204" pitchFamily="34" charset="0"/>
                <a:cs typeface="Arial" panose="020B0604020202020204" pitchFamily="34" charset="0"/>
              </a:rPr>
              <a:t>Season. The Ascension is an important feast in the Easter season.</a:t>
            </a:r>
            <a:endParaRPr lang="en-US" sz="1300" dirty="0">
              <a:latin typeface="Arial" panose="020B0604020202020204" pitchFamily="34" charset="0"/>
              <a:cs typeface="Arial" panose="020B0604020202020204" pitchFamily="34" charset="0"/>
            </a:endParaRPr>
          </a:p>
        </p:txBody>
      </p:sp>
      <p:sp>
        <p:nvSpPr>
          <p:cNvPr id="9" name="TextBox 1"/>
          <p:cNvSpPr txBox="1"/>
          <p:nvPr/>
        </p:nvSpPr>
        <p:spPr>
          <a:xfrm>
            <a:off x="3516649" y="863896"/>
            <a:ext cx="5467692" cy="892552"/>
          </a:xfrm>
          <a:prstGeom prst="rect">
            <a:avLst/>
          </a:prstGeom>
          <a:noFill/>
        </p:spPr>
        <p:txBody>
          <a:bodyPr wrap="square" rtlCol="0">
            <a:spAutoFit/>
          </a:bodyPr>
          <a:lstStyle/>
          <a:p>
            <a:r>
              <a:rPr lang="en-NZ" sz="1300" dirty="0">
                <a:latin typeface="Arial" panose="020B0604020202020204" pitchFamily="34" charset="0"/>
                <a:cs typeface="Arial" panose="020B0604020202020204" pitchFamily="34" charset="0"/>
              </a:rPr>
              <a:t>The feast of the Ascension celebrates Jesus’ return to the glory of heaven. He was lifted up and taken out of sight by a cloud - a </a:t>
            </a:r>
            <a:r>
              <a:rPr lang="en-NZ" sz="1300" dirty="0" smtClean="0">
                <a:latin typeface="Arial" panose="020B0604020202020204" pitchFamily="34" charset="0"/>
                <a:cs typeface="Arial" panose="020B0604020202020204" pitchFamily="34" charset="0"/>
              </a:rPr>
              <a:t>cloud</a:t>
            </a:r>
            <a:br>
              <a:rPr lang="en-NZ" sz="1300" dirty="0" smtClean="0">
                <a:latin typeface="Arial" panose="020B0604020202020204" pitchFamily="34" charset="0"/>
                <a:cs typeface="Arial" panose="020B0604020202020204" pitchFamily="34" charset="0"/>
              </a:rPr>
            </a:br>
            <a:r>
              <a:rPr lang="en-NZ" sz="1300" dirty="0" smtClean="0">
                <a:latin typeface="Arial" panose="020B0604020202020204" pitchFamily="34" charset="0"/>
                <a:cs typeface="Arial" panose="020B0604020202020204" pitchFamily="34" charset="0"/>
              </a:rPr>
              <a:t>was </a:t>
            </a:r>
            <a:r>
              <a:rPr lang="en-NZ" sz="1300" dirty="0">
                <a:latin typeface="Arial" panose="020B0604020202020204" pitchFamily="34" charset="0"/>
                <a:cs typeface="Arial" panose="020B0604020202020204" pitchFamily="34" charset="0"/>
              </a:rPr>
              <a:t>recognised as a sign of God so this means he was </a:t>
            </a:r>
            <a:r>
              <a:rPr lang="en-NZ" sz="1300" dirty="0" smtClean="0">
                <a:latin typeface="Arial" panose="020B0604020202020204" pitchFamily="34" charset="0"/>
                <a:cs typeface="Arial" panose="020B0604020202020204" pitchFamily="34" charset="0"/>
              </a:rPr>
              <a:t>really</a:t>
            </a:r>
            <a:br>
              <a:rPr lang="en-NZ" sz="1300" dirty="0" smtClean="0">
                <a:latin typeface="Arial" panose="020B0604020202020204" pitchFamily="34" charset="0"/>
                <a:cs typeface="Arial" panose="020B0604020202020204" pitchFamily="34" charset="0"/>
              </a:rPr>
            </a:br>
            <a:r>
              <a:rPr lang="en-NZ" sz="1300" dirty="0" smtClean="0">
                <a:latin typeface="Arial" panose="020B0604020202020204" pitchFamily="34" charset="0"/>
                <a:cs typeface="Arial" panose="020B0604020202020204" pitchFamily="34" charset="0"/>
              </a:rPr>
              <a:t>returning </a:t>
            </a:r>
            <a:r>
              <a:rPr lang="en-NZ" sz="1300" dirty="0">
                <a:latin typeface="Arial" panose="020B0604020202020204" pitchFamily="34" charset="0"/>
                <a:cs typeface="Arial" panose="020B0604020202020204" pitchFamily="34" charset="0"/>
              </a:rPr>
              <a:t>to God.</a:t>
            </a:r>
            <a:endParaRPr lang="en-US" sz="1300" dirty="0">
              <a:latin typeface="Arial" panose="020B0604020202020204" pitchFamily="34" charset="0"/>
              <a:cs typeface="Arial" panose="020B0604020202020204" pitchFamily="34" charset="0"/>
            </a:endParaRPr>
          </a:p>
        </p:txBody>
      </p:sp>
      <p:pic>
        <p:nvPicPr>
          <p:cNvPr id="19" name="Icon 5"/>
          <p:cNvPicPr>
            <a:picLocks noChangeAspect="1"/>
          </p:cNvPicPr>
          <p:nvPr/>
        </p:nvPicPr>
        <p:blipFill>
          <a:blip r:embed="rId4"/>
          <a:stretch>
            <a:fillRect/>
          </a:stretch>
        </p:blipFill>
        <p:spPr>
          <a:xfrm>
            <a:off x="3187016" y="4200596"/>
            <a:ext cx="292633" cy="414564"/>
          </a:xfrm>
          <a:prstGeom prst="rect">
            <a:avLst/>
          </a:prstGeom>
        </p:spPr>
      </p:pic>
      <p:pic>
        <p:nvPicPr>
          <p:cNvPr id="18" name="Icon 4"/>
          <p:cNvPicPr>
            <a:picLocks noChangeAspect="1"/>
          </p:cNvPicPr>
          <p:nvPr/>
        </p:nvPicPr>
        <p:blipFill>
          <a:blip r:embed="rId4"/>
          <a:stretch>
            <a:fillRect/>
          </a:stretch>
        </p:blipFill>
        <p:spPr>
          <a:xfrm>
            <a:off x="3187016" y="3456097"/>
            <a:ext cx="292633" cy="414564"/>
          </a:xfrm>
          <a:prstGeom prst="rect">
            <a:avLst/>
          </a:prstGeom>
        </p:spPr>
      </p:pic>
      <p:pic>
        <p:nvPicPr>
          <p:cNvPr id="17" name="Icon 3"/>
          <p:cNvPicPr>
            <a:picLocks noChangeAspect="1"/>
          </p:cNvPicPr>
          <p:nvPr/>
        </p:nvPicPr>
        <p:blipFill>
          <a:blip r:embed="rId4"/>
          <a:stretch>
            <a:fillRect/>
          </a:stretch>
        </p:blipFill>
        <p:spPr>
          <a:xfrm>
            <a:off x="3187016" y="2702508"/>
            <a:ext cx="292633" cy="414564"/>
          </a:xfrm>
          <a:prstGeom prst="rect">
            <a:avLst/>
          </a:prstGeom>
        </p:spPr>
      </p:pic>
      <p:pic>
        <p:nvPicPr>
          <p:cNvPr id="16" name="Icon 2"/>
          <p:cNvPicPr>
            <a:picLocks noChangeAspect="1"/>
          </p:cNvPicPr>
          <p:nvPr/>
        </p:nvPicPr>
        <p:blipFill>
          <a:blip r:embed="rId4"/>
          <a:stretch>
            <a:fillRect/>
          </a:stretch>
        </p:blipFill>
        <p:spPr>
          <a:xfrm>
            <a:off x="3187016" y="1936940"/>
            <a:ext cx="292633" cy="414564"/>
          </a:xfrm>
          <a:prstGeom prst="rect">
            <a:avLst/>
          </a:prstGeom>
        </p:spPr>
      </p:pic>
      <p:pic>
        <p:nvPicPr>
          <p:cNvPr id="8" name="Icon 1"/>
          <p:cNvPicPr>
            <a:picLocks noChangeAspect="1"/>
          </p:cNvPicPr>
          <p:nvPr/>
        </p:nvPicPr>
        <p:blipFill>
          <a:blip r:embed="rId4"/>
          <a:stretch>
            <a:fillRect/>
          </a:stretch>
        </p:blipFill>
        <p:spPr>
          <a:xfrm>
            <a:off x="3187016" y="1058320"/>
            <a:ext cx="292633" cy="414564"/>
          </a:xfrm>
          <a:prstGeom prst="rect">
            <a:avLst/>
          </a:prstGeom>
        </p:spPr>
      </p:pic>
      <p:pic>
        <p:nvPicPr>
          <p:cNvPr id="3" name="Picture Left"/>
          <p:cNvPicPr>
            <a:picLocks noChangeAspect="1"/>
          </p:cNvPicPr>
          <p:nvPr/>
        </p:nvPicPr>
        <p:blipFill>
          <a:blip r:embed="rId5"/>
          <a:stretch>
            <a:fillRect/>
          </a:stretch>
        </p:blipFill>
        <p:spPr>
          <a:xfrm>
            <a:off x="125905" y="1141044"/>
            <a:ext cx="2885807" cy="2875925"/>
          </a:xfrm>
          <a:prstGeom prst="rect">
            <a:avLst/>
          </a:prstGeom>
        </p:spPr>
      </p:pic>
      <p:sp>
        <p:nvSpPr>
          <p:cNvPr id="2" name="Title"/>
          <p:cNvSpPr>
            <a:spLocks noGrp="1"/>
          </p:cNvSpPr>
          <p:nvPr>
            <p:ph type="ctrTitle"/>
          </p:nvPr>
        </p:nvSpPr>
        <p:spPr>
          <a:xfrm>
            <a:off x="0" y="0"/>
            <a:ext cx="9144000" cy="900000"/>
          </a:xfrm>
        </p:spPr>
        <p:txBody>
          <a:bodyPr>
            <a:no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Ascension Day in the Liturgical Year in </a:t>
            </a:r>
            <a:r>
              <a:rPr lang="en-US" sz="2500" dirty="0" err="1">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Aotearoa</a:t>
            </a:r>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New Zealand</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681371" y="4912668"/>
            <a:ext cx="1781257" cy="230832"/>
          </a:xfrm>
          <a:prstGeom prst="rect">
            <a:avLst/>
          </a:prstGeom>
          <a:noFill/>
        </p:spPr>
        <p:txBody>
          <a:bodyPr wrap="none" rtlCol="0">
            <a:spAutoFit/>
          </a:bodyPr>
          <a:lstStyle/>
          <a:p>
            <a:pPr algn="ctr"/>
            <a:r>
              <a:rPr lang="en-NZ" sz="900" dirty="0" smtClean="0">
                <a:latin typeface="Arial" panose="020B0604020202020204" pitchFamily="34" charset="0"/>
                <a:ea typeface="Adobe Heiti Std R" pitchFamily="34" charset="-128"/>
                <a:cs typeface="Arial" panose="020B0604020202020204" pitchFamily="34" charset="0"/>
              </a:rPr>
              <a:t>Click </a:t>
            </a:r>
            <a:r>
              <a:rPr lang="en-NZ" sz="900" dirty="0">
                <a:latin typeface="Arial" panose="020B0604020202020204" pitchFamily="34" charset="0"/>
                <a:ea typeface="Adobe Heiti Std R" pitchFamily="34" charset="-128"/>
                <a:cs typeface="Arial" panose="020B0604020202020204" pitchFamily="34" charset="0"/>
              </a:rPr>
              <a:t>on the </a:t>
            </a:r>
            <a:r>
              <a:rPr lang="en-NZ" sz="900" dirty="0" smtClean="0">
                <a:latin typeface="Arial" panose="020B0604020202020204" pitchFamily="34" charset="0"/>
                <a:ea typeface="Adobe Heiti Std R" pitchFamily="34" charset="-128"/>
                <a:cs typeface="Arial" panose="020B0604020202020204" pitchFamily="34" charset="0"/>
              </a:rPr>
              <a:t>icons to reveal text</a:t>
            </a:r>
            <a:endParaRPr lang="en-GB" sz="900" dirty="0">
              <a:latin typeface="Arial" panose="020B0604020202020204" pitchFamily="34" charset="0"/>
              <a:ea typeface="Adobe Heiti Std R" pitchFamily="34" charset="-128"/>
              <a:cs typeface="Arial" panose="020B0604020202020204" pitchFamily="34" charset="0"/>
            </a:endParaRPr>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0"/>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2"/>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3" grpId="0"/>
      <p:bldP spid="23" grpId="1"/>
      <p:bldP spid="23" grpId="2"/>
      <p:bldP spid="22" grpId="0"/>
      <p:bldP spid="22" grpId="1"/>
      <p:bldP spid="22" grpId="2"/>
      <p:bldP spid="21" grpId="0"/>
      <p:bldP spid="21" grpId="1"/>
      <p:bldP spid="21" grpId="2"/>
      <p:bldP spid="10" grpId="0"/>
      <p:bldP spid="10" grpId="1"/>
      <p:bldP spid="10" grpId="2"/>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scension Y7-R01-S04 - For the Kingd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1461" y="0"/>
            <a:ext cx="609600" cy="609600"/>
          </a:xfrm>
          <a:prstGeom prst="rect">
            <a:avLst/>
          </a:prstGeom>
        </p:spPr>
      </p:pic>
      <p:pic>
        <p:nvPicPr>
          <p:cNvPr id="32"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44000" cy="5143500"/>
          </a:xfrm>
          <a:prstGeom prst="rect">
            <a:avLst/>
          </a:prstGeom>
        </p:spPr>
      </p:pic>
      <p:sp>
        <p:nvSpPr>
          <p:cNvPr id="41" name="Line f"/>
          <p:cNvSpPr txBox="1"/>
          <p:nvPr/>
        </p:nvSpPr>
        <p:spPr>
          <a:xfrm>
            <a:off x="4502555" y="4092772"/>
            <a:ext cx="2952731" cy="307777"/>
          </a:xfrm>
          <a:prstGeom prst="rect">
            <a:avLst/>
          </a:prstGeom>
          <a:noFill/>
        </p:spPr>
        <p:txBody>
          <a:bodyPr wrap="none" lIns="0" rIns="0" rtlCol="0">
            <a:spAutoFit/>
          </a:bodyPr>
          <a:lstStyle/>
          <a:p>
            <a:r>
              <a:rPr lang="en-NZ" sz="1400" dirty="0">
                <a:latin typeface="Arial" panose="020B0604020202020204" pitchFamily="34" charset="0"/>
                <a:cs typeface="Arial" panose="020B0604020202020204" pitchFamily="34" charset="0"/>
              </a:rPr>
              <a:t>Samaria and to the ends of the earth.</a:t>
            </a:r>
            <a:endParaRPr lang="en-US" sz="1400" dirty="0">
              <a:latin typeface="Arial" panose="020B0604020202020204" pitchFamily="34" charset="0"/>
              <a:cs typeface="Arial" panose="020B0604020202020204" pitchFamily="34" charset="0"/>
            </a:endParaRPr>
          </a:p>
        </p:txBody>
      </p:sp>
      <p:sp>
        <p:nvSpPr>
          <p:cNvPr id="20" name="Line e"/>
          <p:cNvSpPr txBox="1"/>
          <p:nvPr/>
        </p:nvSpPr>
        <p:spPr>
          <a:xfrm>
            <a:off x="4502555" y="3765584"/>
            <a:ext cx="3683701" cy="307777"/>
          </a:xfrm>
          <a:prstGeom prst="rect">
            <a:avLst/>
          </a:prstGeom>
          <a:noFill/>
        </p:spPr>
        <p:txBody>
          <a:bodyPr wrap="none" lIns="0" rIns="0" rtlCol="0">
            <a:spAutoFit/>
          </a:bodyPr>
          <a:lstStyle/>
          <a:p>
            <a:r>
              <a:rPr lang="en-NZ" sz="1400" dirty="0">
                <a:latin typeface="Arial" panose="020B0604020202020204" pitchFamily="34" charset="0"/>
                <a:cs typeface="Arial" panose="020B0604020202020204" pitchFamily="34" charset="0"/>
              </a:rPr>
              <a:t>and given him a name above all other </a:t>
            </a:r>
            <a:r>
              <a:rPr lang="en-NZ" sz="1400" dirty="0" smtClean="0">
                <a:latin typeface="Arial" panose="020B0604020202020204" pitchFamily="34" charset="0"/>
                <a:cs typeface="Arial" panose="020B0604020202020204" pitchFamily="34" charset="0"/>
              </a:rPr>
              <a:t>names”.</a:t>
            </a:r>
            <a:endParaRPr lang="en-US" sz="1400" dirty="0">
              <a:latin typeface="Arial" panose="020B0604020202020204" pitchFamily="34" charset="0"/>
              <a:cs typeface="Arial" panose="020B0604020202020204" pitchFamily="34" charset="0"/>
            </a:endParaRPr>
          </a:p>
        </p:txBody>
      </p:sp>
      <p:sp>
        <p:nvSpPr>
          <p:cNvPr id="14" name="Line d"/>
          <p:cNvSpPr txBox="1"/>
          <p:nvPr/>
        </p:nvSpPr>
        <p:spPr>
          <a:xfrm>
            <a:off x="4502555" y="3442787"/>
            <a:ext cx="4578176" cy="307777"/>
          </a:xfrm>
          <a:prstGeom prst="rect">
            <a:avLst/>
          </a:prstGeom>
          <a:noFill/>
        </p:spPr>
        <p:txBody>
          <a:bodyPr wrap="none" lIns="0" rIns="0" rtlCol="0">
            <a:spAutoFit/>
          </a:bodyPr>
          <a:lstStyle/>
          <a:p>
            <a:r>
              <a:rPr lang="en-NZ" sz="1400" dirty="0">
                <a:latin typeface="Arial" panose="020B0604020202020204" pitchFamily="34" charset="0"/>
                <a:cs typeface="Arial" panose="020B0604020202020204" pitchFamily="34" charset="0"/>
              </a:rPr>
              <a:t>Jesus is with his followers for all time just as he </a:t>
            </a:r>
            <a:r>
              <a:rPr lang="en-NZ" sz="1400" dirty="0" smtClean="0">
                <a:latin typeface="Arial" panose="020B0604020202020204" pitchFamily="34" charset="0"/>
                <a:cs typeface="Arial" panose="020B0604020202020204" pitchFamily="34" charset="0"/>
              </a:rPr>
              <a:t>promised.</a:t>
            </a:r>
            <a:endParaRPr lang="en-US" sz="1400" dirty="0">
              <a:latin typeface="Arial" panose="020B0604020202020204" pitchFamily="34" charset="0"/>
              <a:cs typeface="Arial" panose="020B0604020202020204" pitchFamily="34" charset="0"/>
            </a:endParaRPr>
          </a:p>
        </p:txBody>
      </p:sp>
      <p:sp>
        <p:nvSpPr>
          <p:cNvPr id="13" name="Line c"/>
          <p:cNvSpPr txBox="1"/>
          <p:nvPr/>
        </p:nvSpPr>
        <p:spPr>
          <a:xfrm>
            <a:off x="384650" y="4092772"/>
            <a:ext cx="3052118" cy="307777"/>
          </a:xfrm>
          <a:prstGeom prst="rect">
            <a:avLst/>
          </a:prstGeom>
          <a:noFill/>
        </p:spPr>
        <p:txBody>
          <a:bodyPr wrap="none" lIns="0" rIns="0" rtlCol="0">
            <a:spAutoFit/>
          </a:bodyPr>
          <a:lstStyle/>
          <a:p>
            <a:r>
              <a:rPr lang="en-NZ" sz="1400" dirty="0">
                <a:latin typeface="Arial" panose="020B0604020202020204" pitchFamily="34" charset="0"/>
                <a:cs typeface="Arial" panose="020B0604020202020204" pitchFamily="34" charset="0"/>
              </a:rPr>
              <a:t>be described as the ends of the earth</a:t>
            </a:r>
            <a:r>
              <a:rPr lang="en-NZ"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10" name="Line b"/>
          <p:cNvSpPr txBox="1"/>
          <p:nvPr/>
        </p:nvSpPr>
        <p:spPr>
          <a:xfrm>
            <a:off x="384650" y="3775290"/>
            <a:ext cx="3013646" cy="307777"/>
          </a:xfrm>
          <a:prstGeom prst="rect">
            <a:avLst/>
          </a:prstGeom>
          <a:noFill/>
        </p:spPr>
        <p:txBody>
          <a:bodyPr wrap="none" lIns="0" rIns="0" rtlCol="0">
            <a:spAutoFit/>
          </a:bodyPr>
          <a:lstStyle/>
          <a:p>
            <a:r>
              <a:rPr lang="en-US" sz="1400" dirty="0" smtClean="0">
                <a:latin typeface="Arial" panose="020B0604020202020204" pitchFamily="34" charset="0"/>
                <a:cs typeface="Arial" panose="020B0604020202020204" pitchFamily="34" charset="0"/>
              </a:rPr>
              <a:t>in </a:t>
            </a:r>
            <a:r>
              <a:rPr lang="en-US" sz="1400" dirty="0">
                <a:latin typeface="Arial" panose="020B0604020202020204" pitchFamily="34" charset="0"/>
                <a:cs typeface="Arial" panose="020B0604020202020204" pitchFamily="34" charset="0"/>
              </a:rPr>
              <a:t>heaven and earth was given to him.</a:t>
            </a:r>
          </a:p>
        </p:txBody>
      </p:sp>
      <p:sp>
        <p:nvSpPr>
          <p:cNvPr id="9" name="Line a"/>
          <p:cNvSpPr txBox="1"/>
          <p:nvPr/>
        </p:nvSpPr>
        <p:spPr>
          <a:xfrm>
            <a:off x="384650" y="3452493"/>
            <a:ext cx="3720570" cy="307777"/>
          </a:xfrm>
          <a:prstGeom prst="rect">
            <a:avLst/>
          </a:prstGeom>
          <a:noFill/>
        </p:spPr>
        <p:txBody>
          <a:bodyPr wrap="none" lIns="0" rIns="0" rtlCol="0">
            <a:spAutoFit/>
          </a:bodyPr>
          <a:lstStyle/>
          <a:p>
            <a:r>
              <a:rPr lang="en-NZ" sz="1400" dirty="0">
                <a:latin typeface="Arial" panose="020B0604020202020204" pitchFamily="34" charset="0"/>
                <a:cs typeface="Arial" panose="020B0604020202020204" pitchFamily="34" charset="0"/>
              </a:rPr>
              <a:t>every tongue confess that Jesus Christ is Lord.</a:t>
            </a:r>
            <a:endParaRPr lang="en-US" sz="1400" dirty="0">
              <a:latin typeface="Arial" panose="020B0604020202020204" pitchFamily="34" charset="0"/>
              <a:cs typeface="Arial" panose="020B0604020202020204" pitchFamily="34" charset="0"/>
            </a:endParaRPr>
          </a:p>
        </p:txBody>
      </p:sp>
      <p:sp>
        <p:nvSpPr>
          <p:cNvPr id="48" name="f)"/>
          <p:cNvSpPr txBox="1"/>
          <p:nvPr/>
        </p:nvSpPr>
        <p:spPr>
          <a:xfrm>
            <a:off x="4355537" y="4092772"/>
            <a:ext cx="109004" cy="307777"/>
          </a:xfrm>
          <a:prstGeom prst="rect">
            <a:avLst/>
          </a:prstGeom>
          <a:noFill/>
        </p:spPr>
        <p:txBody>
          <a:bodyPr wrap="none" lIns="0" rIns="0" rtlCol="0">
            <a:spAutoFit/>
          </a:bodyPr>
          <a:lstStyle/>
          <a:p>
            <a:r>
              <a:rPr lang="en-US" sz="1400" dirty="0">
                <a:latin typeface="Arial" panose="020B0604020202020204" pitchFamily="34" charset="0"/>
                <a:cs typeface="Arial" panose="020B0604020202020204" pitchFamily="34" charset="0"/>
              </a:rPr>
              <a:t>f</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7" name="e)"/>
          <p:cNvSpPr txBox="1"/>
          <p:nvPr/>
        </p:nvSpPr>
        <p:spPr>
          <a:xfrm>
            <a:off x="4305843" y="3765584"/>
            <a:ext cx="158698" cy="307777"/>
          </a:xfrm>
          <a:prstGeom prst="rect">
            <a:avLst/>
          </a:prstGeom>
          <a:noFill/>
        </p:spPr>
        <p:txBody>
          <a:bodyPr wrap="none" lIns="0" rIns="0" rtlCol="0">
            <a:spAutoFit/>
          </a:bodyPr>
          <a:lstStyle/>
          <a:p>
            <a:r>
              <a:rPr lang="en-US" sz="1400" dirty="0" smtClean="0">
                <a:latin typeface="Arial" panose="020B0604020202020204" pitchFamily="34" charset="0"/>
                <a:cs typeface="Arial" panose="020B0604020202020204" pitchFamily="34" charset="0"/>
              </a:rPr>
              <a:t>e)</a:t>
            </a:r>
            <a:endParaRPr lang="en-US" sz="1400" dirty="0">
              <a:latin typeface="Arial" panose="020B0604020202020204" pitchFamily="34" charset="0"/>
              <a:cs typeface="Arial" panose="020B0604020202020204" pitchFamily="34" charset="0"/>
            </a:endParaRPr>
          </a:p>
        </p:txBody>
      </p:sp>
      <p:sp>
        <p:nvSpPr>
          <p:cNvPr id="46" name="d)"/>
          <p:cNvSpPr txBox="1"/>
          <p:nvPr/>
        </p:nvSpPr>
        <p:spPr>
          <a:xfrm>
            <a:off x="4305843" y="3442787"/>
            <a:ext cx="158698" cy="307777"/>
          </a:xfrm>
          <a:prstGeom prst="rect">
            <a:avLst/>
          </a:prstGeom>
          <a:noFill/>
        </p:spPr>
        <p:txBody>
          <a:bodyPr wrap="none" lIns="0" rIns="0" rtlCol="0">
            <a:spAutoFit/>
          </a:bodyPr>
          <a:lstStyle/>
          <a:p>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p:txBody>
      </p:sp>
      <p:sp>
        <p:nvSpPr>
          <p:cNvPr id="45" name="c)"/>
          <p:cNvSpPr txBox="1"/>
          <p:nvPr/>
        </p:nvSpPr>
        <p:spPr>
          <a:xfrm>
            <a:off x="193768" y="4092772"/>
            <a:ext cx="149080" cy="307777"/>
          </a:xfrm>
          <a:prstGeom prst="rect">
            <a:avLst/>
          </a:prstGeom>
          <a:noFill/>
        </p:spPr>
        <p:txBody>
          <a:bodyPr wrap="none" lIns="0" rIns="0" rtlCol="0">
            <a:spAutoFit/>
          </a:bodyPr>
          <a:lstStyle/>
          <a:p>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p:txBody>
      </p:sp>
      <p:sp>
        <p:nvSpPr>
          <p:cNvPr id="44" name="b)"/>
          <p:cNvSpPr txBox="1"/>
          <p:nvPr/>
        </p:nvSpPr>
        <p:spPr>
          <a:xfrm>
            <a:off x="184150" y="3775290"/>
            <a:ext cx="158698" cy="307777"/>
          </a:xfrm>
          <a:prstGeom prst="rect">
            <a:avLst/>
          </a:prstGeom>
          <a:noFill/>
        </p:spPr>
        <p:txBody>
          <a:bodyPr wrap="none" lIns="0" rIns="0" rtlCol="0">
            <a:spAutoFit/>
          </a:bodyPr>
          <a:lstStyle/>
          <a:p>
            <a:r>
              <a:rPr lang="en-US" sz="1400" dirty="0">
                <a:latin typeface="Arial" panose="020B0604020202020204" pitchFamily="34" charset="0"/>
                <a:cs typeface="Arial" panose="020B0604020202020204" pitchFamily="34" charset="0"/>
              </a:rPr>
              <a:t>b</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2" name="a)"/>
          <p:cNvSpPr txBox="1"/>
          <p:nvPr/>
        </p:nvSpPr>
        <p:spPr>
          <a:xfrm>
            <a:off x="184150" y="3452493"/>
            <a:ext cx="158698" cy="307777"/>
          </a:xfrm>
          <a:prstGeom prst="rect">
            <a:avLst/>
          </a:prstGeom>
          <a:noFill/>
        </p:spPr>
        <p:txBody>
          <a:bodyPr wrap="none" lIns="0" rIns="0" rtlCol="0">
            <a:spAutoFit/>
          </a:bodyPr>
          <a:lstStyle/>
          <a:p>
            <a:r>
              <a:rPr lang="en-US" sz="1400" dirty="0" smtClean="0">
                <a:latin typeface="Arial" panose="020B0604020202020204" pitchFamily="34" charset="0"/>
                <a:cs typeface="Arial" panose="020B0604020202020204" pitchFamily="34" charset="0"/>
              </a:rPr>
              <a:t>a)</a:t>
            </a:r>
            <a:endParaRPr lang="en-US" sz="1400" dirty="0">
              <a:latin typeface="Arial" panose="020B0604020202020204" pitchFamily="34" charset="0"/>
              <a:cs typeface="Arial" panose="020B0604020202020204" pitchFamily="34" charset="0"/>
            </a:endParaRPr>
          </a:p>
        </p:txBody>
      </p:sp>
      <p:sp>
        <p:nvSpPr>
          <p:cNvPr id="34" name="Textbox: Sentences"/>
          <p:cNvSpPr txBox="1"/>
          <p:nvPr/>
        </p:nvSpPr>
        <p:spPr>
          <a:xfrm>
            <a:off x="519583" y="868526"/>
            <a:ext cx="6321791" cy="2223686"/>
          </a:xfrm>
          <a:prstGeom prst="rect">
            <a:avLst/>
          </a:prstGeom>
          <a:noFill/>
        </p:spPr>
        <p:txBody>
          <a:bodyPr wrap="square" rtlCol="0">
            <a:spAutoFit/>
          </a:bodyPr>
          <a:lstStyle/>
          <a:p>
            <a:pPr lvl="0">
              <a:lnSpc>
                <a:spcPct val="150000"/>
              </a:lnSpc>
              <a:spcAft>
                <a:spcPts val="300"/>
              </a:spcAft>
            </a:pPr>
            <a:r>
              <a:rPr lang="en-US" sz="1400" dirty="0" smtClean="0">
                <a:latin typeface="Arial" panose="020B0604020202020204" pitchFamily="34" charset="0"/>
                <a:cs typeface="Arial" panose="020B0604020202020204" pitchFamily="34" charset="0"/>
              </a:rPr>
              <a:t>The </a:t>
            </a:r>
            <a:r>
              <a:rPr lang="en-US" sz="1400" dirty="0">
                <a:latin typeface="Arial" panose="020B0604020202020204" pitchFamily="34" charset="0"/>
                <a:cs typeface="Arial" panose="020B0604020202020204" pitchFamily="34" charset="0"/>
              </a:rPr>
              <a:t>apostles are to be the witnesses throughout Judea and</a:t>
            </a:r>
          </a:p>
          <a:p>
            <a:pPr lvl="0">
              <a:lnSpc>
                <a:spcPct val="150000"/>
              </a:lnSpc>
              <a:spcAft>
                <a:spcPts val="300"/>
              </a:spcAft>
            </a:pPr>
            <a:r>
              <a:rPr lang="en-US" sz="1400" dirty="0" smtClean="0">
                <a:latin typeface="Arial" panose="020B0604020202020204" pitchFamily="34" charset="0"/>
                <a:cs typeface="Arial" panose="020B0604020202020204" pitchFamily="34" charset="0"/>
              </a:rPr>
              <a:t>Do </a:t>
            </a:r>
            <a:r>
              <a:rPr lang="en-US" sz="1400" dirty="0">
                <a:latin typeface="Arial" panose="020B0604020202020204" pitchFamily="34" charset="0"/>
                <a:cs typeface="Arial" panose="020B0604020202020204" pitchFamily="34" charset="0"/>
              </a:rPr>
              <a:t>you think New Zealand could</a:t>
            </a:r>
          </a:p>
          <a:p>
            <a:pPr lvl="0">
              <a:lnSpc>
                <a:spcPct val="150000"/>
              </a:lnSpc>
              <a:spcAft>
                <a:spcPts val="300"/>
              </a:spcAft>
            </a:pPr>
            <a:r>
              <a:rPr lang="en-US" sz="1400" dirty="0" smtClean="0">
                <a:latin typeface="Arial" panose="020B0604020202020204" pitchFamily="34" charset="0"/>
                <a:cs typeface="Arial" panose="020B0604020202020204" pitchFamily="34" charset="0"/>
              </a:rPr>
              <a:t>At </a:t>
            </a:r>
            <a:r>
              <a:rPr lang="en-US" sz="1400" dirty="0">
                <a:latin typeface="Arial" panose="020B0604020202020204" pitchFamily="34" charset="0"/>
                <a:cs typeface="Arial" panose="020B0604020202020204" pitchFamily="34" charset="0"/>
              </a:rPr>
              <a:t>the name of Jesus every knee should </a:t>
            </a:r>
            <a:r>
              <a:rPr lang="en-US" sz="1400" dirty="0" smtClean="0">
                <a:latin typeface="Arial" panose="020B0604020202020204" pitchFamily="34" charset="0"/>
                <a:cs typeface="Arial" panose="020B0604020202020204" pitchFamily="34" charset="0"/>
              </a:rPr>
              <a:t>bend</a:t>
            </a:r>
            <a:endParaRPr lang="en-US" sz="1400" dirty="0">
              <a:latin typeface="Arial" panose="020B0604020202020204" pitchFamily="34" charset="0"/>
              <a:cs typeface="Arial" panose="020B0604020202020204" pitchFamily="34" charset="0"/>
            </a:endParaRPr>
          </a:p>
          <a:p>
            <a:pPr lvl="0">
              <a:lnSpc>
                <a:spcPct val="150000"/>
              </a:lnSpc>
              <a:spcAft>
                <a:spcPts val="300"/>
              </a:spcAft>
            </a:pPr>
            <a:r>
              <a:rPr lang="en-US" sz="1400" dirty="0" smtClean="0">
                <a:latin typeface="Arial" panose="020B0604020202020204" pitchFamily="34" charset="0"/>
                <a:cs typeface="Arial" panose="020B0604020202020204" pitchFamily="34" charset="0"/>
              </a:rPr>
              <a:t>When </a:t>
            </a:r>
            <a:r>
              <a:rPr lang="en-US" sz="1400" dirty="0">
                <a:latin typeface="Arial" panose="020B0604020202020204" pitchFamily="34" charset="0"/>
                <a:cs typeface="Arial" panose="020B0604020202020204" pitchFamily="34" charset="0"/>
              </a:rPr>
              <a:t>Jesus ascended into heaven all power and authority</a:t>
            </a:r>
          </a:p>
          <a:p>
            <a:pPr lvl="0">
              <a:lnSpc>
                <a:spcPct val="150000"/>
              </a:lnSpc>
              <a:spcAft>
                <a:spcPts val="300"/>
              </a:spcAft>
            </a:pPr>
            <a:r>
              <a:rPr lang="en-US" sz="1400" dirty="0" smtClean="0">
                <a:latin typeface="Arial" panose="020B0604020202020204" pitchFamily="34" charset="0"/>
                <a:cs typeface="Arial" panose="020B0604020202020204" pitchFamily="34" charset="0"/>
              </a:rPr>
              <a:t>St </a:t>
            </a:r>
            <a:r>
              <a:rPr lang="en-US" sz="1400" dirty="0">
                <a:latin typeface="Arial" panose="020B0604020202020204" pitchFamily="34" charset="0"/>
                <a:cs typeface="Arial" panose="020B0604020202020204" pitchFamily="34" charset="0"/>
              </a:rPr>
              <a:t>Paul says, “God has exalted Jesus on high </a:t>
            </a:r>
          </a:p>
          <a:p>
            <a:pPr lvl="0">
              <a:lnSpc>
                <a:spcPct val="150000"/>
              </a:lnSpc>
              <a:spcAft>
                <a:spcPts val="300"/>
              </a:spcAft>
            </a:pPr>
            <a:r>
              <a:rPr lang="en-US" sz="1400" dirty="0" smtClean="0">
                <a:latin typeface="Arial" panose="020B0604020202020204" pitchFamily="34" charset="0"/>
                <a:cs typeface="Arial" panose="020B0604020202020204" pitchFamily="34" charset="0"/>
              </a:rPr>
              <a:t>It </a:t>
            </a:r>
            <a:r>
              <a:rPr lang="en-US" sz="1400" dirty="0">
                <a:latin typeface="Arial" panose="020B0604020202020204" pitchFamily="34" charset="0"/>
                <a:cs typeface="Arial" panose="020B0604020202020204" pitchFamily="34" charset="0"/>
              </a:rPr>
              <a:t>is through the Holy Spirit that </a:t>
            </a:r>
          </a:p>
        </p:txBody>
      </p:sp>
      <p:pic>
        <p:nvPicPr>
          <p:cNvPr id="50" name="Picture Right"/>
          <p:cNvPicPr>
            <a:picLocks noChangeAspect="1"/>
          </p:cNvPicPr>
          <p:nvPr/>
        </p:nvPicPr>
        <p:blipFill>
          <a:blip r:embed="rId7"/>
          <a:stretch>
            <a:fillRect/>
          </a:stretch>
        </p:blipFill>
        <p:spPr>
          <a:xfrm rot="712275">
            <a:off x="7938929" y="68796"/>
            <a:ext cx="1124325" cy="901931"/>
          </a:xfrm>
          <a:prstGeom prst="rect">
            <a:avLst/>
          </a:prstGeom>
        </p:spPr>
      </p:pic>
      <p:pic>
        <p:nvPicPr>
          <p:cNvPr id="43" name="Picture Left"/>
          <p:cNvPicPr>
            <a:picLocks noChangeAspect="1"/>
          </p:cNvPicPr>
          <p:nvPr/>
        </p:nvPicPr>
        <p:blipFill>
          <a:blip r:embed="rId7"/>
          <a:stretch>
            <a:fillRect/>
          </a:stretch>
        </p:blipFill>
        <p:spPr>
          <a:xfrm rot="21080116">
            <a:off x="61523" y="37693"/>
            <a:ext cx="1124325" cy="901931"/>
          </a:xfrm>
          <a:prstGeom prst="rect">
            <a:avLst/>
          </a:prstGeom>
        </p:spPr>
      </p:pic>
      <p:sp>
        <p:nvSpPr>
          <p:cNvPr id="40" name="Shape: Button 6"/>
          <p:cNvSpPr/>
          <p:nvPr/>
        </p:nvSpPr>
        <p:spPr>
          <a:xfrm>
            <a:off x="251520" y="2760772"/>
            <a:ext cx="275897" cy="248306"/>
          </a:xfrm>
          <a:prstGeom prst="ellipse">
            <a:avLst/>
          </a:prstGeom>
          <a:solidFill>
            <a:srgbClr val="FFFFFF"/>
          </a:solidFill>
          <a:ln w="635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6</a:t>
            </a:r>
            <a:endParaRPr lang="en-GB" dirty="0">
              <a:solidFill>
                <a:schemeClr val="tx1"/>
              </a:solidFill>
            </a:endParaRPr>
          </a:p>
        </p:txBody>
      </p:sp>
      <p:sp>
        <p:nvSpPr>
          <p:cNvPr id="35" name="Shape: Button 5"/>
          <p:cNvSpPr/>
          <p:nvPr/>
        </p:nvSpPr>
        <p:spPr>
          <a:xfrm>
            <a:off x="251520" y="2399115"/>
            <a:ext cx="275897" cy="248306"/>
          </a:xfrm>
          <a:prstGeom prst="ellipse">
            <a:avLst/>
          </a:prstGeom>
          <a:solidFill>
            <a:srgbClr val="FFFFFF"/>
          </a:solidFill>
          <a:ln w="635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5</a:t>
            </a:r>
            <a:endParaRPr lang="en-GB" dirty="0">
              <a:solidFill>
                <a:schemeClr val="tx1"/>
              </a:solidFill>
            </a:endParaRPr>
          </a:p>
        </p:txBody>
      </p:sp>
      <p:sp>
        <p:nvSpPr>
          <p:cNvPr id="36" name="Shape: Button 4"/>
          <p:cNvSpPr/>
          <p:nvPr/>
        </p:nvSpPr>
        <p:spPr>
          <a:xfrm>
            <a:off x="251520" y="2037457"/>
            <a:ext cx="275897" cy="248306"/>
          </a:xfrm>
          <a:prstGeom prst="ellipse">
            <a:avLst/>
          </a:prstGeom>
          <a:solidFill>
            <a:srgbClr val="FFFFFF"/>
          </a:solidFill>
          <a:ln w="635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4</a:t>
            </a:r>
            <a:endParaRPr lang="en-GB" dirty="0">
              <a:solidFill>
                <a:schemeClr val="tx1"/>
              </a:solidFill>
            </a:endParaRPr>
          </a:p>
        </p:txBody>
      </p:sp>
      <p:sp>
        <p:nvSpPr>
          <p:cNvPr id="37" name="Shape: Button 3"/>
          <p:cNvSpPr/>
          <p:nvPr/>
        </p:nvSpPr>
        <p:spPr>
          <a:xfrm>
            <a:off x="251520" y="1675799"/>
            <a:ext cx="275897" cy="248306"/>
          </a:xfrm>
          <a:prstGeom prst="ellipse">
            <a:avLst/>
          </a:prstGeom>
          <a:solidFill>
            <a:srgbClr val="FFFFFF"/>
          </a:solidFill>
          <a:ln w="635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3</a:t>
            </a:r>
            <a:endParaRPr lang="en-GB" dirty="0">
              <a:solidFill>
                <a:schemeClr val="tx1"/>
              </a:solidFill>
            </a:endParaRPr>
          </a:p>
        </p:txBody>
      </p:sp>
      <p:sp>
        <p:nvSpPr>
          <p:cNvPr id="38" name="Shape: Button 2"/>
          <p:cNvSpPr/>
          <p:nvPr/>
        </p:nvSpPr>
        <p:spPr>
          <a:xfrm>
            <a:off x="251520" y="1314141"/>
            <a:ext cx="275897" cy="248306"/>
          </a:xfrm>
          <a:prstGeom prst="ellipse">
            <a:avLst/>
          </a:prstGeom>
          <a:solidFill>
            <a:srgbClr val="FFFFFF"/>
          </a:solidFill>
          <a:ln w="635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2</a:t>
            </a:r>
            <a:endParaRPr lang="en-GB">
              <a:solidFill>
                <a:schemeClr val="tx1"/>
              </a:solidFill>
            </a:endParaRPr>
          </a:p>
        </p:txBody>
      </p:sp>
      <p:sp>
        <p:nvSpPr>
          <p:cNvPr id="39" name="Shape: Button 1"/>
          <p:cNvSpPr/>
          <p:nvPr/>
        </p:nvSpPr>
        <p:spPr>
          <a:xfrm>
            <a:off x="251520" y="952483"/>
            <a:ext cx="275897" cy="248306"/>
          </a:xfrm>
          <a:prstGeom prst="ellipse">
            <a:avLst/>
          </a:prstGeom>
          <a:solidFill>
            <a:srgbClr val="FFFFFF"/>
          </a:solidFill>
          <a:ln w="63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1</a:t>
            </a:r>
            <a:endParaRPr lang="en-GB" dirty="0">
              <a:solidFill>
                <a:schemeClr val="tx1"/>
              </a:solidFill>
            </a:endParaRPr>
          </a:p>
        </p:txBody>
      </p:sp>
      <p:sp>
        <p:nvSpPr>
          <p:cNvPr id="2" name="Title"/>
          <p:cNvSpPr>
            <a:spLocks noGrp="1"/>
          </p:cNvSpPr>
          <p:nvPr>
            <p:ph type="ctrTitle"/>
          </p:nvPr>
        </p:nvSpPr>
        <p:spPr>
          <a:xfrm>
            <a:off x="0" y="1450"/>
            <a:ext cx="9144000" cy="861774"/>
          </a:xfrm>
        </p:spPr>
        <p:txBody>
          <a:bodyPr>
            <a:sp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Jesus promised to send the Holy </a:t>
            </a:r>
            <a:r>
              <a:rPr lang="en-US" sz="25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Spirit</a:t>
            </a:r>
            <a:br>
              <a:rPr lang="en-US" sz="25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US" sz="2500" dirty="0" err="1"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a:t>
            </a:r>
            <a:r>
              <a:rPr lang="en-US" sz="25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Wairua </a:t>
            </a:r>
            <a:r>
              <a:rPr lang="en-US" sz="2500" dirty="0" err="1">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Tapu</a:t>
            </a:r>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to strengthen the disciples</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Tool instructions"/>
          <p:cNvSpPr txBox="1"/>
          <p:nvPr/>
        </p:nvSpPr>
        <p:spPr>
          <a:xfrm>
            <a:off x="2815750" y="4774168"/>
            <a:ext cx="3512500" cy="230832"/>
          </a:xfrm>
          <a:prstGeom prst="rect">
            <a:avLst/>
          </a:prstGeom>
          <a:noFill/>
        </p:spPr>
        <p:txBody>
          <a:bodyPr wrap="none" rtlCol="0">
            <a:spAutoFit/>
          </a:bodyPr>
          <a:lstStyle/>
          <a:p>
            <a:pPr algn="ctr"/>
            <a:r>
              <a:rPr lang="en-US" sz="900" dirty="0">
                <a:latin typeface="Arial" panose="020B0604020202020204" pitchFamily="34" charset="0"/>
                <a:ea typeface="Adobe Fan Heiti Std B" pitchFamily="34" charset="-128"/>
                <a:cs typeface="Arial" panose="020B0604020202020204" pitchFamily="34" charset="0"/>
              </a:rPr>
              <a:t>Click </a:t>
            </a:r>
            <a:r>
              <a:rPr lang="en-US" sz="900" dirty="0" smtClean="0">
                <a:latin typeface="Arial" panose="020B0604020202020204" pitchFamily="34" charset="0"/>
                <a:ea typeface="Adobe Fan Heiti Std B" pitchFamily="34" charset="-128"/>
                <a:cs typeface="Arial" panose="020B0604020202020204" pitchFamily="34" charset="0"/>
              </a:rPr>
              <a:t>the buttons </a:t>
            </a:r>
            <a:r>
              <a:rPr lang="en-US" sz="900" dirty="0">
                <a:latin typeface="Arial" panose="020B0604020202020204" pitchFamily="34" charset="0"/>
                <a:ea typeface="Adobe Fan Heiti Std B" pitchFamily="34" charset="-128"/>
                <a:cs typeface="Arial" panose="020B0604020202020204" pitchFamily="34" charset="0"/>
              </a:rPr>
              <a:t>on the left to reveal the correct statement </a:t>
            </a:r>
            <a:r>
              <a:rPr lang="en-US" sz="900" dirty="0" smtClean="0">
                <a:latin typeface="Arial" panose="020B0604020202020204" pitchFamily="34" charset="0"/>
                <a:ea typeface="Adobe Fan Heiti Std B" pitchFamily="34" charset="-128"/>
                <a:cs typeface="Arial" panose="020B0604020202020204" pitchFamily="34" charset="0"/>
              </a:rPr>
              <a:t>match</a:t>
            </a:r>
          </a:p>
        </p:txBody>
      </p:sp>
      <p:sp>
        <p:nvSpPr>
          <p:cNvPr id="3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Tool instructions stop"/>
          <p:cNvSpPr txBox="1"/>
          <p:nvPr/>
        </p:nvSpPr>
        <p:spPr>
          <a:xfrm>
            <a:off x="3201595" y="4909877"/>
            <a:ext cx="260840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‘For the Kingdom’</a:t>
            </a:r>
            <a:endParaRPr lang="en-GB" sz="900" dirty="0">
              <a:latin typeface="Arial" pitchFamily="34" charset="0"/>
              <a:ea typeface="Segoe UI" pitchFamily="34" charset="0"/>
              <a:cs typeface="Arial" pitchFamily="34" charset="0"/>
            </a:endParaRPr>
          </a:p>
        </p:txBody>
      </p:sp>
      <p:sp>
        <p:nvSpPr>
          <p:cNvPr id="51" name="TextBox: Tool instructions start"/>
          <p:cNvSpPr txBox="1"/>
          <p:nvPr/>
        </p:nvSpPr>
        <p:spPr>
          <a:xfrm>
            <a:off x="3201596" y="4909877"/>
            <a:ext cx="260199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‘For the Kingdom’</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1743406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withEffect">
                                  <p:stCondLst>
                                    <p:cond delay="0"/>
                                  </p:stCondLst>
                                  <p:childTnLst>
                                    <p:animClr clrSpc="rgb" dir="cw">
                                      <p:cBhvr>
                                        <p:cTn id="11" dur="1000" fill="hold"/>
                                        <p:tgtEl>
                                          <p:spTgt spid="28"/>
                                        </p:tgtEl>
                                        <p:attrNameLst>
                                          <p:attrName>fillcolor</p:attrName>
                                        </p:attrNameLst>
                                      </p:cBhvr>
                                      <p:to>
                                        <a:schemeClr val="accent2"/>
                                      </p:to>
                                    </p:animClr>
                                    <p:set>
                                      <p:cBhvr>
                                        <p:cTn id="12" dur="1000" fill="hold"/>
                                        <p:tgtEl>
                                          <p:spTgt spid="28"/>
                                        </p:tgtEl>
                                        <p:attrNameLst>
                                          <p:attrName>fill.type</p:attrName>
                                        </p:attrNameLst>
                                      </p:cBhvr>
                                      <p:to>
                                        <p:strVal val="solid"/>
                                      </p:to>
                                    </p:set>
                                    <p:set>
                                      <p:cBhvr>
                                        <p:cTn id="13" dur="1000" fill="hold"/>
                                        <p:tgtEl>
                                          <p:spTgt spid="28"/>
                                        </p:tgtEl>
                                        <p:attrNameLst>
                                          <p:attrName>fill.on</p:attrName>
                                        </p:attrNameLst>
                                      </p:cBhvr>
                                      <p:to>
                                        <p:strVal val="true"/>
                                      </p:to>
                                    </p:set>
                                  </p:childTnLst>
                                </p:cTn>
                              </p:par>
                              <p:par>
                                <p:cTn id="14" presetID="1" presetClass="emph" presetSubtype="2" fill="hold" nodeType="withEffect">
                                  <p:stCondLst>
                                    <p:cond delay="0"/>
                                  </p:stCondLst>
                                  <p:childTnLst>
                                    <p:animClr clrSpc="rgb" dir="cw">
                                      <p:cBhvr>
                                        <p:cTn id="15" dur="2000" fill="hold"/>
                                        <p:tgtEl>
                                          <p:spTgt spid="28"/>
                                        </p:tgtEl>
                                        <p:attrNameLst>
                                          <p:attrName>fillcolor</p:attrName>
                                        </p:attrNameLst>
                                      </p:cBhvr>
                                      <p:to>
                                        <a:schemeClr val="bg1"/>
                                      </p:to>
                                    </p:animClr>
                                    <p:set>
                                      <p:cBhvr>
                                        <p:cTn id="16" dur="2000" fill="hold"/>
                                        <p:tgtEl>
                                          <p:spTgt spid="28"/>
                                        </p:tgtEl>
                                        <p:attrNameLst>
                                          <p:attrName>fill.type</p:attrName>
                                        </p:attrNameLst>
                                      </p:cBhvr>
                                      <p:to>
                                        <p:strVal val="solid"/>
                                      </p:to>
                                    </p:set>
                                    <p:set>
                                      <p:cBhvr>
                                        <p:cTn id="17"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39"/>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208 2.71605E-6 L 0.08733 -0.61297 " pathEditMode="relative" rAng="0" ptsTypes="AA">
                                      <p:cBhvr>
                                        <p:cTn id="22" dur="2000" fill="hold"/>
                                        <p:tgtEl>
                                          <p:spTgt spid="41"/>
                                        </p:tgtEl>
                                        <p:attrNameLst>
                                          <p:attrName>ppt_x</p:attrName>
                                          <p:attrName>ppt_y</p:attrName>
                                        </p:attrNameLst>
                                      </p:cBhvr>
                                      <p:rCtr x="4253" y="-30648"/>
                                    </p:animMotion>
                                  </p:childTnLst>
                                </p:cTn>
                              </p:par>
                              <p:par>
                                <p:cTn id="23" presetID="10" presetClass="exit" presetSubtype="0" fill="hold" grpId="0" nodeType="with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47451E-17 -4.44444E-6 L 0.30747 -0.54383 " pathEditMode="relative" rAng="0" ptsTypes="AA">
                                      <p:cBhvr>
                                        <p:cTn id="30" dur="2000" fill="hold"/>
                                        <p:tgtEl>
                                          <p:spTgt spid="13"/>
                                        </p:tgtEl>
                                        <p:attrNameLst>
                                          <p:attrName>ppt_x</p:attrName>
                                          <p:attrName>ppt_y</p:attrName>
                                        </p:attrNameLst>
                                      </p:cBhvr>
                                      <p:rCtr x="15191" y="-26883"/>
                                    </p:animMotion>
                                  </p:childTnLst>
                                </p:cTn>
                              </p:par>
                              <p:par>
                                <p:cTn id="31" presetID="10" presetClass="exit" presetSubtype="0" fill="hold" grpId="0" nodeType="with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88889E-6 -4.5679E-6 L 0.42326 -0.35123 " pathEditMode="relative" rAng="0" ptsTypes="AA">
                                      <p:cBhvr>
                                        <p:cTn id="38" dur="2000" fill="hold"/>
                                        <p:tgtEl>
                                          <p:spTgt spid="9"/>
                                        </p:tgtEl>
                                        <p:attrNameLst>
                                          <p:attrName>ppt_x</p:attrName>
                                          <p:attrName>ppt_y</p:attrName>
                                        </p:attrNameLst>
                                      </p:cBhvr>
                                      <p:rCtr x="21163" y="-17562"/>
                                    </p:animMotion>
                                  </p:childTnLst>
                                </p:cTn>
                              </p:par>
                              <p:par>
                                <p:cTn id="39" presetID="10" presetClass="exit" presetSubtype="0" fill="hold" grpId="0" nodeType="withEffect">
                                  <p:stCondLst>
                                    <p:cond delay="0"/>
                                  </p:stCondLst>
                                  <p:childTnLst>
                                    <p:animEffect transition="out" filter="fade">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8.33333E-7 1.11111E-6 L 0.53073 -0.34229 " pathEditMode="relative" rAng="0" ptsTypes="AA">
                                      <p:cBhvr>
                                        <p:cTn id="46" dur="2000" fill="hold"/>
                                        <p:tgtEl>
                                          <p:spTgt spid="10"/>
                                        </p:tgtEl>
                                        <p:attrNameLst>
                                          <p:attrName>ppt_x</p:attrName>
                                          <p:attrName>ppt_y</p:attrName>
                                        </p:attrNameLst>
                                      </p:cBhvr>
                                      <p:rCtr x="26528" y="-17130"/>
                                    </p:animMotion>
                                  </p:childTnLst>
                                </p:cTn>
                              </p:par>
                              <p:par>
                                <p:cTn id="47" presetID="10" presetClass="exit" presetSubtype="0" fill="hold" grpId="0" nodeType="withEffect">
                                  <p:stCondLst>
                                    <p:cond delay="0"/>
                                  </p:stCondLst>
                                  <p:childTnLst>
                                    <p:animEffect transition="out" filter="fade">
                                      <p:cBhvr>
                                        <p:cTn id="48" dur="500"/>
                                        <p:tgtEl>
                                          <p:spTgt spid="44"/>
                                        </p:tgtEl>
                                      </p:cBhvr>
                                    </p:animEffect>
                                    <p:set>
                                      <p:cBhvr>
                                        <p:cTn id="4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2.22222E-6 2.96296E-6 L -0.03195 -0.27068 " pathEditMode="relative" rAng="0" ptsTypes="AA">
                                      <p:cBhvr>
                                        <p:cTn id="54" dur="2000" fill="hold"/>
                                        <p:tgtEl>
                                          <p:spTgt spid="20"/>
                                        </p:tgtEl>
                                        <p:attrNameLst>
                                          <p:attrName>ppt_x</p:attrName>
                                          <p:attrName>ppt_y</p:attrName>
                                        </p:attrNameLst>
                                      </p:cBhvr>
                                      <p:rCtr x="-1597" y="-13549"/>
                                    </p:animMotion>
                                  </p:childTnLst>
                                </p:cTn>
                              </p:par>
                              <p:par>
                                <p:cTn id="55" presetID="10" presetClass="exit" presetSubtype="0" fill="hold" grpId="0" nodeType="with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40"/>
                    </p:tgtEl>
                  </p:cond>
                </p:stCondLst>
                <p:endSync evt="end" delay="0">
                  <p:rtn val="all"/>
                </p:endSync>
                <p:childTnLst>
                  <p:par>
                    <p:cTn id="59" fill="hold">
                      <p:stCondLst>
                        <p:cond delay="0"/>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1.66667E-6 -2.71605E-6 L -0.15417 -0.13889 " pathEditMode="relative" rAng="0" ptsTypes="AA">
                                      <p:cBhvr>
                                        <p:cTn id="62" dur="2000" fill="hold"/>
                                        <p:tgtEl>
                                          <p:spTgt spid="14"/>
                                        </p:tgtEl>
                                        <p:attrNameLst>
                                          <p:attrName>ppt_x</p:attrName>
                                          <p:attrName>ppt_y</p:attrName>
                                        </p:attrNameLst>
                                      </p:cBhvr>
                                      <p:rCtr x="-7708" y="-6944"/>
                                    </p:animMotion>
                                  </p:childTnLst>
                                </p:cTn>
                              </p:par>
                              <p:par>
                                <p:cTn id="63" presetID="10" presetClass="exit" presetSubtype="0" fill="hold" grpId="0" nodeType="withEffect">
                                  <p:stCondLst>
                                    <p:cond delay="0"/>
                                  </p:stCondLst>
                                  <p:childTnLst>
                                    <p:animEffect transition="out" filter="fade">
                                      <p:cBhvr>
                                        <p:cTn id="64" dur="500"/>
                                        <p:tgtEl>
                                          <p:spTgt spid="46"/>
                                        </p:tgtEl>
                                      </p:cBhvr>
                                    </p:animEffect>
                                    <p:set>
                                      <p:cBhvr>
                                        <p:cTn id="6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1" nodeType="withEffect">
                                  <p:stCondLst>
                                    <p:cond delay="0"/>
                                  </p:stCondLst>
                                  <p:childTnLst>
                                    <p:animMotion origin="layout" path="M 3.88889E-6 -4.5679E-6 L 0.42309 -0.35092 " pathEditMode="relative" rAng="0" ptsTypes="AA">
                                      <p:cBhvr>
                                        <p:cTn id="70" dur="100" spd="-100000" fill="hold"/>
                                        <p:tgtEl>
                                          <p:spTgt spid="9"/>
                                        </p:tgtEl>
                                        <p:attrNameLst>
                                          <p:attrName>ppt_x</p:attrName>
                                          <p:attrName>ppt_y</p:attrName>
                                        </p:attrNameLst>
                                      </p:cBhvr>
                                      <p:rCtr x="21146" y="-17562"/>
                                    </p:animMotion>
                                  </p:childTnLst>
                                </p:cTn>
                              </p:par>
                              <p:par>
                                <p:cTn id="71" presetID="42" presetClass="path" presetSubtype="0" accel="50000" decel="50000" fill="hold" grpId="1" nodeType="withEffect">
                                  <p:stCondLst>
                                    <p:cond delay="0"/>
                                  </p:stCondLst>
                                  <p:childTnLst>
                                    <p:animMotion origin="layout" path="M -8.33333E-7 1.11111E-6 L 0.5309 -0.34167 " pathEditMode="relative" rAng="0" ptsTypes="AA">
                                      <p:cBhvr>
                                        <p:cTn id="72" dur="100" spd="-100000" fill="hold"/>
                                        <p:tgtEl>
                                          <p:spTgt spid="10"/>
                                        </p:tgtEl>
                                        <p:attrNameLst>
                                          <p:attrName>ppt_x</p:attrName>
                                          <p:attrName>ppt_y</p:attrName>
                                        </p:attrNameLst>
                                      </p:cBhvr>
                                      <p:rCtr x="26545" y="-17099"/>
                                    </p:animMotion>
                                  </p:childTnLst>
                                </p:cTn>
                              </p:par>
                              <p:par>
                                <p:cTn id="73" presetID="42" presetClass="path" presetSubtype="0" accel="50000" decel="50000" fill="hold" grpId="1" nodeType="withEffect">
                                  <p:stCondLst>
                                    <p:cond delay="0"/>
                                  </p:stCondLst>
                                  <p:childTnLst>
                                    <p:animMotion origin="layout" path="M -4.16667E-6 2.71605E-6 L 0.3073 -0.54321 " pathEditMode="relative" rAng="0" ptsTypes="AA">
                                      <p:cBhvr>
                                        <p:cTn id="74" dur="100" spd="-100000" fill="hold"/>
                                        <p:tgtEl>
                                          <p:spTgt spid="13"/>
                                        </p:tgtEl>
                                        <p:attrNameLst>
                                          <p:attrName>ppt_x</p:attrName>
                                          <p:attrName>ppt_y</p:attrName>
                                        </p:attrNameLst>
                                      </p:cBhvr>
                                      <p:rCtr x="15365" y="-27160"/>
                                    </p:animMotion>
                                  </p:childTnLst>
                                </p:cTn>
                              </p:par>
                              <p:par>
                                <p:cTn id="75" presetID="42" presetClass="path" presetSubtype="0" accel="50000" decel="50000" fill="hold" grpId="1" nodeType="withEffect">
                                  <p:stCondLst>
                                    <p:cond delay="0"/>
                                  </p:stCondLst>
                                  <p:childTnLst>
                                    <p:animMotion origin="layout" path="M 1.66667E-6 -2.71605E-6 L -0.15365 -0.13796 " pathEditMode="relative" rAng="0" ptsTypes="AA">
                                      <p:cBhvr>
                                        <p:cTn id="76" dur="100" spd="-100000" fill="hold"/>
                                        <p:tgtEl>
                                          <p:spTgt spid="14"/>
                                        </p:tgtEl>
                                        <p:attrNameLst>
                                          <p:attrName>ppt_x</p:attrName>
                                          <p:attrName>ppt_y</p:attrName>
                                        </p:attrNameLst>
                                      </p:cBhvr>
                                      <p:rCtr x="-7691" y="-6914"/>
                                    </p:animMotion>
                                  </p:childTnLst>
                                </p:cTn>
                              </p:par>
                              <p:par>
                                <p:cTn id="77" presetID="42" presetClass="path" presetSubtype="0" accel="50000" decel="50000" fill="hold" grpId="1" nodeType="withEffect">
                                  <p:stCondLst>
                                    <p:cond delay="0"/>
                                  </p:stCondLst>
                                  <p:childTnLst>
                                    <p:animMotion origin="layout" path="M 2.22222E-6 2.96296E-6 L -0.03125 -0.26883 " pathEditMode="relative" rAng="0" ptsTypes="AA">
                                      <p:cBhvr>
                                        <p:cTn id="78" dur="100" spd="-100000" fill="hold"/>
                                        <p:tgtEl>
                                          <p:spTgt spid="20"/>
                                        </p:tgtEl>
                                        <p:attrNameLst>
                                          <p:attrName>ppt_x</p:attrName>
                                          <p:attrName>ppt_y</p:attrName>
                                        </p:attrNameLst>
                                      </p:cBhvr>
                                      <p:rCtr x="-1563" y="-13457"/>
                                    </p:animMotion>
                                  </p:childTnLst>
                                </p:cTn>
                              </p:par>
                              <p:par>
                                <p:cTn id="79" presetID="42" presetClass="path" presetSubtype="0" accel="50000" decel="50000" fill="hold" grpId="1" nodeType="withEffect">
                                  <p:stCondLst>
                                    <p:cond delay="0"/>
                                  </p:stCondLst>
                                  <p:childTnLst>
                                    <p:animMotion origin="layout" path="M 5.55556E-7 2.71605E-6 L 0.08785 -0.60926 " pathEditMode="relative" rAng="0" ptsTypes="AA">
                                      <p:cBhvr>
                                        <p:cTn id="80" dur="100" spd="-100000" fill="hold"/>
                                        <p:tgtEl>
                                          <p:spTgt spid="41"/>
                                        </p:tgtEl>
                                        <p:attrNameLst>
                                          <p:attrName>ppt_x</p:attrName>
                                          <p:attrName>ppt_y</p:attrName>
                                        </p:attrNameLst>
                                      </p:cBhvr>
                                      <p:rCtr x="4392" y="-30463"/>
                                    </p:animMotion>
                                  </p:childTnLst>
                                </p:cTn>
                              </p:par>
                              <p:par>
                                <p:cTn id="81" presetID="1" presetClass="entr" presetSubtype="0" fill="hold" grpId="1"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3" restart="whenNotActive" fill="hold" evtFilter="cancelBubble" nodeType="interactiveSeq">
                <p:stCondLst>
                  <p:cond evt="onClick" delay="0">
                    <p:tgtEl>
                      <p:spTgt spid="6"/>
                    </p:tgtEl>
                  </p:cond>
                </p:stCondLst>
                <p:endSync evt="end" delay="0">
                  <p:rtn val="all"/>
                </p:endSync>
                <p:childTnLst>
                  <p:par>
                    <p:cTn id="94" fill="hold">
                      <p:stCondLst>
                        <p:cond delay="0"/>
                      </p:stCondLst>
                      <p:childTnLst>
                        <p:par>
                          <p:cTn id="95" fill="hold">
                            <p:stCondLst>
                              <p:cond delay="0"/>
                            </p:stCondLst>
                            <p:childTnLst>
                              <p:par>
                                <p:cTn id="96" presetID="42" presetClass="path" presetSubtype="0" accel="50000" decel="50000" fill="hold" grpId="2" nodeType="withEffect">
                                  <p:stCondLst>
                                    <p:cond delay="0"/>
                                  </p:stCondLst>
                                  <p:childTnLst>
                                    <p:animMotion origin="layout" path="M 3.88889E-6 -4.5679E-6 L 0.42326 -0.3503 " pathEditMode="relative" rAng="0" ptsTypes="AA">
                                      <p:cBhvr>
                                        <p:cTn id="97" dur="100" spd="-100000" fill="hold"/>
                                        <p:tgtEl>
                                          <p:spTgt spid="9"/>
                                        </p:tgtEl>
                                        <p:attrNameLst>
                                          <p:attrName>ppt_x</p:attrName>
                                          <p:attrName>ppt_y</p:attrName>
                                        </p:attrNameLst>
                                      </p:cBhvr>
                                      <p:rCtr x="21163" y="-17531"/>
                                    </p:animMotion>
                                  </p:childTnLst>
                                </p:cTn>
                              </p:par>
                              <p:par>
                                <p:cTn id="98" presetID="42" presetClass="path" presetSubtype="0" accel="50000" decel="50000" fill="hold" grpId="2" nodeType="withEffect">
                                  <p:stCondLst>
                                    <p:cond delay="0"/>
                                  </p:stCondLst>
                                  <p:childTnLst>
                                    <p:animMotion origin="layout" path="M -8.33333E-7 1.11111E-6 L 0.53073 -0.34167 " pathEditMode="relative" rAng="0" ptsTypes="AA">
                                      <p:cBhvr>
                                        <p:cTn id="99" dur="100" spd="-100000" fill="hold"/>
                                        <p:tgtEl>
                                          <p:spTgt spid="10"/>
                                        </p:tgtEl>
                                        <p:attrNameLst>
                                          <p:attrName>ppt_x</p:attrName>
                                          <p:attrName>ppt_y</p:attrName>
                                        </p:attrNameLst>
                                      </p:cBhvr>
                                      <p:rCtr x="26528" y="-17099"/>
                                    </p:animMotion>
                                  </p:childTnLst>
                                </p:cTn>
                              </p:par>
                              <p:par>
                                <p:cTn id="100" presetID="42" presetClass="path" presetSubtype="0" accel="50000" decel="50000" fill="hold" grpId="2" nodeType="withEffect">
                                  <p:stCondLst>
                                    <p:cond delay="0"/>
                                  </p:stCondLst>
                                  <p:childTnLst>
                                    <p:animMotion origin="layout" path="M -4.16667E-6 2.71605E-6 L 0.30764 -0.54321 " pathEditMode="relative" rAng="0" ptsTypes="AA">
                                      <p:cBhvr>
                                        <p:cTn id="101" dur="100" spd="-100000" fill="hold"/>
                                        <p:tgtEl>
                                          <p:spTgt spid="13"/>
                                        </p:tgtEl>
                                        <p:attrNameLst>
                                          <p:attrName>ppt_x</p:attrName>
                                          <p:attrName>ppt_y</p:attrName>
                                        </p:attrNameLst>
                                      </p:cBhvr>
                                      <p:rCtr x="15382" y="-27160"/>
                                    </p:animMotion>
                                  </p:childTnLst>
                                </p:cTn>
                              </p:par>
                              <p:par>
                                <p:cTn id="102" presetID="42" presetClass="path" presetSubtype="0" accel="50000" decel="50000" fill="hold" grpId="2" nodeType="withEffect">
                                  <p:stCondLst>
                                    <p:cond delay="0"/>
                                  </p:stCondLst>
                                  <p:childTnLst>
                                    <p:animMotion origin="layout" path="M 1.66667E-6 -2.71605E-6 L -0.1533 -0.13827 " pathEditMode="relative" rAng="0" ptsTypes="AA">
                                      <p:cBhvr>
                                        <p:cTn id="103" dur="100" spd="-100000" fill="hold"/>
                                        <p:tgtEl>
                                          <p:spTgt spid="14"/>
                                        </p:tgtEl>
                                        <p:attrNameLst>
                                          <p:attrName>ppt_x</p:attrName>
                                          <p:attrName>ppt_y</p:attrName>
                                        </p:attrNameLst>
                                      </p:cBhvr>
                                      <p:rCtr x="-7674" y="-6914"/>
                                    </p:animMotion>
                                  </p:childTnLst>
                                </p:cTn>
                              </p:par>
                              <p:par>
                                <p:cTn id="104" presetID="42" presetClass="path" presetSubtype="0" accel="50000" decel="50000" fill="hold" grpId="2" nodeType="withEffect">
                                  <p:stCondLst>
                                    <p:cond delay="0"/>
                                  </p:stCondLst>
                                  <p:childTnLst>
                                    <p:animMotion origin="layout" path="M 2.22222E-6 2.96296E-6 L -0.03195 -0.27006 " pathEditMode="relative" rAng="0" ptsTypes="AA">
                                      <p:cBhvr>
                                        <p:cTn id="105" dur="100" spd="-100000" fill="hold"/>
                                        <p:tgtEl>
                                          <p:spTgt spid="20"/>
                                        </p:tgtEl>
                                        <p:attrNameLst>
                                          <p:attrName>ppt_x</p:attrName>
                                          <p:attrName>ppt_y</p:attrName>
                                        </p:attrNameLst>
                                      </p:cBhvr>
                                      <p:rCtr x="-1597" y="-13519"/>
                                    </p:animMotion>
                                  </p:childTnLst>
                                </p:cTn>
                              </p:par>
                              <p:par>
                                <p:cTn id="106" presetID="42" presetClass="path" presetSubtype="0" accel="50000" decel="50000" fill="hold" grpId="2" nodeType="withEffect">
                                  <p:stCondLst>
                                    <p:cond delay="0"/>
                                  </p:stCondLst>
                                  <p:childTnLst>
                                    <p:animMotion origin="layout" path="M 5.55556E-7 2.71605E-6 L 0.08785 -0.61266 " pathEditMode="relative" rAng="0" ptsTypes="AA">
                                      <p:cBhvr>
                                        <p:cTn id="107" dur="100" spd="-100000" fill="hold"/>
                                        <p:tgtEl>
                                          <p:spTgt spid="41"/>
                                        </p:tgtEl>
                                        <p:attrNameLst>
                                          <p:attrName>ppt_x</p:attrName>
                                          <p:attrName>ppt_y</p:attrName>
                                        </p:attrNameLst>
                                      </p:cBhvr>
                                      <p:rCtr x="4392" y="-30648"/>
                                    </p:animMotion>
                                  </p:childTnLst>
                                </p:cTn>
                              </p:par>
                              <p:par>
                                <p:cTn id="108" presetID="1" presetClass="entr" presetSubtype="0" fill="hold" grpId="2" nodeType="withEffect">
                                  <p:stCondLst>
                                    <p:cond delay="0"/>
                                  </p:stCondLst>
                                  <p:childTnLst>
                                    <p:set>
                                      <p:cBhvr>
                                        <p:cTn id="109" dur="1" fill="hold">
                                          <p:stCondLst>
                                            <p:cond delay="0"/>
                                          </p:stCondLst>
                                        </p:cTn>
                                        <p:tgtEl>
                                          <p:spTgt spid="48"/>
                                        </p:tgtEl>
                                        <p:attrNameLst>
                                          <p:attrName>style.visibility</p:attrName>
                                        </p:attrNameLst>
                                      </p:cBhvr>
                                      <p:to>
                                        <p:strVal val="visible"/>
                                      </p:to>
                                    </p:set>
                                  </p:childTnLst>
                                </p:cTn>
                              </p:par>
                              <p:par>
                                <p:cTn id="110" presetID="1" presetClass="entr" presetSubtype="0" fill="hold" grpId="2" nodeType="withEffect">
                                  <p:stCondLst>
                                    <p:cond delay="0"/>
                                  </p:stCondLst>
                                  <p:childTnLst>
                                    <p:set>
                                      <p:cBhvr>
                                        <p:cTn id="111" dur="1" fill="hold">
                                          <p:stCondLst>
                                            <p:cond delay="0"/>
                                          </p:stCondLst>
                                        </p:cTn>
                                        <p:tgtEl>
                                          <p:spTgt spid="45"/>
                                        </p:tgtEl>
                                        <p:attrNameLst>
                                          <p:attrName>style.visibility</p:attrName>
                                        </p:attrNameLst>
                                      </p:cBhvr>
                                      <p:to>
                                        <p:strVal val="visible"/>
                                      </p:to>
                                    </p:set>
                                  </p:childTnLst>
                                </p:cTn>
                              </p:par>
                              <p:par>
                                <p:cTn id="112" presetID="1" presetClass="entr" presetSubtype="0" fill="hold" grpId="2" nodeType="withEffect">
                                  <p:stCondLst>
                                    <p:cond delay="0"/>
                                  </p:stCondLst>
                                  <p:childTnLst>
                                    <p:set>
                                      <p:cBhvr>
                                        <p:cTn id="113" dur="1" fill="hold">
                                          <p:stCondLst>
                                            <p:cond delay="0"/>
                                          </p:stCondLst>
                                        </p:cTn>
                                        <p:tgtEl>
                                          <p:spTgt spid="42"/>
                                        </p:tgtEl>
                                        <p:attrNameLst>
                                          <p:attrName>style.visibility</p:attrName>
                                        </p:attrNameLst>
                                      </p:cBhvr>
                                      <p:to>
                                        <p:strVal val="visible"/>
                                      </p:to>
                                    </p:set>
                                  </p:childTnLst>
                                </p:cTn>
                              </p:par>
                              <p:par>
                                <p:cTn id="114" presetID="1" presetClass="entr" presetSubtype="0" fill="hold" grpId="2" nodeType="withEffect">
                                  <p:stCondLst>
                                    <p:cond delay="0"/>
                                  </p:stCondLst>
                                  <p:childTnLst>
                                    <p:set>
                                      <p:cBhvr>
                                        <p:cTn id="115" dur="1" fill="hold">
                                          <p:stCondLst>
                                            <p:cond delay="0"/>
                                          </p:stCondLst>
                                        </p:cTn>
                                        <p:tgtEl>
                                          <p:spTgt spid="44"/>
                                        </p:tgtEl>
                                        <p:attrNameLst>
                                          <p:attrName>style.visibility</p:attrName>
                                        </p:attrNameLst>
                                      </p:cBhvr>
                                      <p:to>
                                        <p:strVal val="visible"/>
                                      </p:to>
                                    </p:set>
                                  </p:childTnLst>
                                </p:cTn>
                              </p:par>
                              <p:par>
                                <p:cTn id="116" presetID="1" presetClass="entr" presetSubtype="0" fill="hold" grpId="2" nodeType="withEffect">
                                  <p:stCondLst>
                                    <p:cond delay="0"/>
                                  </p:stCondLst>
                                  <p:childTnLst>
                                    <p:set>
                                      <p:cBhvr>
                                        <p:cTn id="117" dur="1" fill="hold">
                                          <p:stCondLst>
                                            <p:cond delay="0"/>
                                          </p:stCondLst>
                                        </p:cTn>
                                        <p:tgtEl>
                                          <p:spTgt spid="47"/>
                                        </p:tgtEl>
                                        <p:attrNameLst>
                                          <p:attrName>style.visibility</p:attrName>
                                        </p:attrNameLst>
                                      </p:cBhvr>
                                      <p:to>
                                        <p:strVal val="visible"/>
                                      </p:to>
                                    </p:set>
                                  </p:childTnLst>
                                </p:cTn>
                              </p:par>
                              <p:par>
                                <p:cTn id="118" presetID="1" presetClass="entr" presetSubtype="0" fill="hold" grpId="2" nodeType="withEffect">
                                  <p:stCondLst>
                                    <p:cond delay="0"/>
                                  </p:stCondLst>
                                  <p:childTnLst>
                                    <p:set>
                                      <p:cBhvr>
                                        <p:cTn id="119"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500"/>
                                        <p:tgtEl>
                                          <p:spTgt spid="49"/>
                                        </p:tgtEl>
                                      </p:cBhvr>
                                    </p:animEffect>
                                  </p:childTnLst>
                                </p:cTn>
                              </p:par>
                              <p:par>
                                <p:cTn id="126" presetID="10" presetClass="exit" presetSubtype="0" fill="hold" grpId="1" nodeType="withEffect">
                                  <p:stCondLst>
                                    <p:cond delay="0"/>
                                  </p:stCondLst>
                                  <p:childTnLst>
                                    <p:animEffect transition="out" filter="fade">
                                      <p:cBhvr>
                                        <p:cTn id="127" dur="500"/>
                                        <p:tgtEl>
                                          <p:spTgt spid="51"/>
                                        </p:tgtEl>
                                      </p:cBhvr>
                                    </p:animEffect>
                                    <p:set>
                                      <p:cBhvr>
                                        <p:cTn id="128" dur="1" fill="hold">
                                          <p:stCondLst>
                                            <p:cond delay="499"/>
                                          </p:stCondLst>
                                        </p:cTn>
                                        <p:tgtEl>
                                          <p:spTgt spid="51"/>
                                        </p:tgtEl>
                                        <p:attrNameLst>
                                          <p:attrName>style.visibility</p:attrName>
                                        </p:attrNameLst>
                                      </p:cBhvr>
                                      <p:to>
                                        <p:strVal val="hidden"/>
                                      </p:to>
                                    </p:set>
                                  </p:childTnLst>
                                </p:cTn>
                              </p:par>
                              <p:par>
                                <p:cTn id="129" presetID="1" presetClass="mediacall" presetSubtype="0" fill="hold" nodeType="withEffect">
                                  <p:stCondLst>
                                    <p:cond delay="0"/>
                                  </p:stCondLst>
                                  <p:childTnLst>
                                    <p:cmd type="call" cmd="playFrom(0.0)">
                                      <p:cBhvr>
                                        <p:cTn id="130" dur="62914" fill="hold"/>
                                        <p:tgtEl>
                                          <p:spTgt spid="3"/>
                                        </p:tgtEl>
                                      </p:cBhvr>
                                    </p:cmd>
                                  </p:childTnLst>
                                </p:cTn>
                              </p:par>
                              <p:par>
                                <p:cTn id="131" presetID="1" presetClass="emph" presetSubtype="2" fill="hold" nodeType="withEffect">
                                  <p:stCondLst>
                                    <p:cond delay="0"/>
                                  </p:stCondLst>
                                  <p:childTnLst>
                                    <p:animClr clrSpc="rgb" dir="cw">
                                      <p:cBhvr>
                                        <p:cTn id="132" dur="1000" fill="hold"/>
                                        <p:tgtEl>
                                          <p:spTgt spid="33"/>
                                        </p:tgtEl>
                                        <p:attrNameLst>
                                          <p:attrName>fillcolor</p:attrName>
                                        </p:attrNameLst>
                                      </p:cBhvr>
                                      <p:to>
                                        <a:schemeClr val="accent2"/>
                                      </p:to>
                                    </p:animClr>
                                    <p:set>
                                      <p:cBhvr>
                                        <p:cTn id="133" dur="1000" fill="hold"/>
                                        <p:tgtEl>
                                          <p:spTgt spid="33"/>
                                        </p:tgtEl>
                                        <p:attrNameLst>
                                          <p:attrName>fill.type</p:attrName>
                                        </p:attrNameLst>
                                      </p:cBhvr>
                                      <p:to>
                                        <p:strVal val="solid"/>
                                      </p:to>
                                    </p:set>
                                    <p:set>
                                      <p:cBhvr>
                                        <p:cTn id="134" dur="1000" fill="hold"/>
                                        <p:tgtEl>
                                          <p:spTgt spid="33"/>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3" presetClass="mediacall" presetSubtype="0" fill="hold" nodeType="clickEffect">
                                  <p:stCondLst>
                                    <p:cond delay="0"/>
                                  </p:stCondLst>
                                  <p:childTnLst>
                                    <p:cmd type="call" cmd="stop">
                                      <p:cBhvr>
                                        <p:cTn id="138" dur="1" fill="hold"/>
                                        <p:tgtEl>
                                          <p:spTgt spid="3"/>
                                        </p:tgtEl>
                                      </p:cBhvr>
                                    </p:cmd>
                                  </p:childTnLst>
                                </p:cTn>
                              </p:par>
                              <p:par>
                                <p:cTn id="139" presetID="10" presetClass="exit" presetSubtype="0" fill="hold" grpId="1" nodeType="withEffect">
                                  <p:stCondLst>
                                    <p:cond delay="0"/>
                                  </p:stCondLst>
                                  <p:childTnLst>
                                    <p:animEffect transition="out" filter="fade">
                                      <p:cBhvr>
                                        <p:cTn id="140" dur="500"/>
                                        <p:tgtEl>
                                          <p:spTgt spid="49"/>
                                        </p:tgtEl>
                                      </p:cBhvr>
                                    </p:animEffect>
                                    <p:set>
                                      <p:cBhvr>
                                        <p:cTn id="141" dur="1" fill="hold">
                                          <p:stCondLst>
                                            <p:cond delay="499"/>
                                          </p:stCondLst>
                                        </p:cTn>
                                        <p:tgtEl>
                                          <p:spTgt spid="49"/>
                                        </p:tgtEl>
                                        <p:attrNameLst>
                                          <p:attrName>style.visibility</p:attrName>
                                        </p:attrNameLst>
                                      </p:cBhvr>
                                      <p:to>
                                        <p:strVal val="hidden"/>
                                      </p:to>
                                    </p:set>
                                  </p:childTnLst>
                                </p:cTn>
                              </p:par>
                              <p:par>
                                <p:cTn id="142" presetID="10" presetClass="entr" presetSubtype="0" fill="hold" grpId="2"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500"/>
                                        <p:tgtEl>
                                          <p:spTgt spid="51"/>
                                        </p:tgtEl>
                                      </p:cBhvr>
                                    </p:animEffect>
                                  </p:childTnLst>
                                </p:cTn>
                              </p:par>
                              <p:par>
                                <p:cTn id="145" presetID="1" presetClass="emph" presetSubtype="2" fill="hold" nodeType="withEffect">
                                  <p:stCondLst>
                                    <p:cond delay="0"/>
                                  </p:stCondLst>
                                  <p:childTnLst>
                                    <p:animClr clrSpc="rgb" dir="cw">
                                      <p:cBhvr>
                                        <p:cTn id="146" dur="2000" fill="hold"/>
                                        <p:tgtEl>
                                          <p:spTgt spid="33"/>
                                        </p:tgtEl>
                                        <p:attrNameLst>
                                          <p:attrName>fillcolor</p:attrName>
                                        </p:attrNameLst>
                                      </p:cBhvr>
                                      <p:to>
                                        <a:schemeClr val="bg1"/>
                                      </p:to>
                                    </p:animClr>
                                    <p:set>
                                      <p:cBhvr>
                                        <p:cTn id="147" dur="2000" fill="hold"/>
                                        <p:tgtEl>
                                          <p:spTgt spid="33"/>
                                        </p:tgtEl>
                                        <p:attrNameLst>
                                          <p:attrName>fill.type</p:attrName>
                                        </p:attrNameLst>
                                      </p:cBhvr>
                                      <p:to>
                                        <p:strVal val="solid"/>
                                      </p:to>
                                    </p:set>
                                    <p:set>
                                      <p:cBhvr>
                                        <p:cTn id="148"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audio>
              <p:cMediaNode vol="80000">
                <p:cTn id="149" fill="hold" display="0">
                  <p:stCondLst>
                    <p:cond delay="indefinite"/>
                  </p:stCondLst>
                  <p:endCondLst>
                    <p:cond evt="onStopAudio" delay="0">
                      <p:tgtEl>
                        <p:sldTgt/>
                      </p:tgtEl>
                    </p:cond>
                  </p:endCondLst>
                </p:cTn>
                <p:tgtEl>
                  <p:spTgt spid="3"/>
                </p:tgtEl>
              </p:cMediaNode>
            </p:audio>
          </p:childTnLst>
        </p:cTn>
      </p:par>
    </p:tnLst>
    <p:bldLst>
      <p:bldP spid="41" grpId="0"/>
      <p:bldP spid="41" grpId="1"/>
      <p:bldP spid="41" grpId="2"/>
      <p:bldP spid="20" grpId="0"/>
      <p:bldP spid="20" grpId="1"/>
      <p:bldP spid="20" grpId="2"/>
      <p:bldP spid="14" grpId="0"/>
      <p:bldP spid="14" grpId="1"/>
      <p:bldP spid="14" grpId="2"/>
      <p:bldP spid="13" grpId="0"/>
      <p:bldP spid="13" grpId="1"/>
      <p:bldP spid="13" grpId="2"/>
      <p:bldP spid="10" grpId="0"/>
      <p:bldP spid="10" grpId="1"/>
      <p:bldP spid="10" grpId="2"/>
      <p:bldP spid="9" grpId="0"/>
      <p:bldP spid="9" grpId="1"/>
      <p:bldP spid="9" grpId="2"/>
      <p:bldP spid="48" grpId="0"/>
      <p:bldP spid="48" grpId="1"/>
      <p:bldP spid="48" grpId="2"/>
      <p:bldP spid="47" grpId="0"/>
      <p:bldP spid="47" grpId="1"/>
      <p:bldP spid="47" grpId="2"/>
      <p:bldP spid="46" grpId="0"/>
      <p:bldP spid="46" grpId="1"/>
      <p:bldP spid="46" grpId="2"/>
      <p:bldP spid="45" grpId="0"/>
      <p:bldP spid="45" grpId="1"/>
      <p:bldP spid="45" grpId="2"/>
      <p:bldP spid="44" grpId="0"/>
      <p:bldP spid="44" grpId="1"/>
      <p:bldP spid="44" grpId="2"/>
      <p:bldP spid="42" grpId="0"/>
      <p:bldP spid="42" grpId="1"/>
      <p:bldP spid="42" grpId="2"/>
      <p:bldP spid="49" grpId="0"/>
      <p:bldP spid="49" grpId="1"/>
      <p:bldP spid="51" grpId="0"/>
      <p:bldP spid="51" grpId="1"/>
      <p:bldP spid="51"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44000" cy="5143500"/>
          </a:xfrm>
          <a:prstGeom prst="rect">
            <a:avLst/>
          </a:prstGeom>
        </p:spPr>
      </p:pic>
      <p:sp>
        <p:nvSpPr>
          <p:cNvPr id="14" name="Shape: Button 1"/>
          <p:cNvSpPr/>
          <p:nvPr/>
        </p:nvSpPr>
        <p:spPr>
          <a:xfrm>
            <a:off x="4244784" y="4379206"/>
            <a:ext cx="288032" cy="288032"/>
          </a:xfrm>
          <a:prstGeom prst="ellipse">
            <a:avLst/>
          </a:prstGeom>
          <a:solidFill>
            <a:srgbClr val="FFFFFF"/>
          </a:soli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ffectLst>
                <a:outerShdw blurRad="50800" dist="38100" dir="5400000" algn="t" rotWithShape="0">
                  <a:prstClr val="black">
                    <a:alpha val="40000"/>
                  </a:prstClr>
                </a:outerShdw>
              </a:effectLst>
            </a:endParaRPr>
          </a:p>
        </p:txBody>
      </p:sp>
      <p:sp>
        <p:nvSpPr>
          <p:cNvPr id="13" name="Shape: Arrow"/>
          <p:cNvSpPr/>
          <p:nvPr/>
        </p:nvSpPr>
        <p:spPr>
          <a:xfrm>
            <a:off x="293657" y="1225026"/>
            <a:ext cx="648072" cy="288032"/>
          </a:xfrm>
          <a:prstGeom prst="notchedRightArrow">
            <a:avLst/>
          </a:prstGeom>
          <a:solidFill>
            <a:srgbClr val="FFFFF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5400000" algn="t" rotWithShape="0">
                  <a:prstClr val="black">
                    <a:alpha val="40000"/>
                  </a:prstClr>
                </a:outerShdw>
              </a:effectLst>
            </a:endParaRPr>
          </a:p>
        </p:txBody>
      </p:sp>
      <p:sp>
        <p:nvSpPr>
          <p:cNvPr id="3" name="Questions"/>
          <p:cNvSpPr txBox="1"/>
          <p:nvPr/>
        </p:nvSpPr>
        <p:spPr>
          <a:xfrm>
            <a:off x="929029" y="1194066"/>
            <a:ext cx="7556601" cy="3170099"/>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NZ" dirty="0">
                <a:latin typeface="Arial" panose="020B0604020202020204" pitchFamily="34" charset="0"/>
                <a:cs typeface="Arial" panose="020B0604020202020204" pitchFamily="34" charset="0"/>
              </a:rPr>
              <a:t>This event in Mark’s gospel has two </a:t>
            </a:r>
            <a:r>
              <a:rPr lang="en-NZ" dirty="0" smtClean="0">
                <a:latin typeface="Arial" panose="020B0604020202020204" pitchFamily="34" charset="0"/>
                <a:cs typeface="Arial" panose="020B0604020202020204" pitchFamily="34" charset="0"/>
              </a:rPr>
              <a:t>parts – </a:t>
            </a:r>
            <a:r>
              <a:rPr lang="en-NZ" dirty="0">
                <a:latin typeface="Arial" panose="020B0604020202020204" pitchFamily="34" charset="0"/>
                <a:cs typeface="Arial" panose="020B0604020202020204" pitchFamily="34" charset="0"/>
              </a:rPr>
              <a:t>can you name them?</a:t>
            </a:r>
            <a:endParaRPr lang="en-US" dirty="0">
              <a:latin typeface="Arial" panose="020B0604020202020204" pitchFamily="34" charset="0"/>
              <a:cs typeface="Arial" panose="020B0604020202020204" pitchFamily="34" charset="0"/>
            </a:endParaRPr>
          </a:p>
          <a:p>
            <a:pPr marL="285750" lvl="0" indent="-285750">
              <a:spcAft>
                <a:spcPts val="600"/>
              </a:spcAft>
              <a:buFont typeface="Arial" panose="020B0604020202020204" pitchFamily="34" charset="0"/>
              <a:buChar char="•"/>
            </a:pPr>
            <a:r>
              <a:rPr lang="en-NZ" dirty="0">
                <a:latin typeface="Arial" panose="020B0604020202020204" pitchFamily="34" charset="0"/>
                <a:cs typeface="Arial" panose="020B0604020202020204" pitchFamily="34" charset="0"/>
              </a:rPr>
              <a:t>What significance does this story have </a:t>
            </a:r>
            <a:r>
              <a:rPr lang="en-NZ" dirty="0" smtClean="0">
                <a:latin typeface="Arial" panose="020B0604020202020204" pitchFamily="34" charset="0"/>
                <a:cs typeface="Arial" panose="020B0604020202020204" pitchFamily="34" charset="0"/>
              </a:rPr>
              <a:t>for</a:t>
            </a:r>
            <a:br>
              <a:rPr lang="en-NZ" dirty="0" smtClean="0">
                <a:latin typeface="Arial" panose="020B0604020202020204" pitchFamily="34" charset="0"/>
                <a:cs typeface="Arial" panose="020B0604020202020204" pitchFamily="34" charset="0"/>
              </a:rPr>
            </a:br>
            <a:r>
              <a:rPr lang="en-NZ" dirty="0" smtClean="0">
                <a:latin typeface="Arial" panose="020B0604020202020204" pitchFamily="34" charset="0"/>
                <a:cs typeface="Arial" panose="020B0604020202020204" pitchFamily="34" charset="0"/>
              </a:rPr>
              <a:t>the </a:t>
            </a:r>
            <a:r>
              <a:rPr lang="en-NZ" dirty="0">
                <a:latin typeface="Arial" panose="020B0604020202020204" pitchFamily="34" charset="0"/>
                <a:cs typeface="Arial" panose="020B0604020202020204" pitchFamily="34" charset="0"/>
              </a:rPr>
              <a:t>followers of Jesus today?</a:t>
            </a:r>
            <a:endParaRPr lang="en-US" dirty="0">
              <a:latin typeface="Arial" panose="020B0604020202020204" pitchFamily="34" charset="0"/>
              <a:cs typeface="Arial" panose="020B0604020202020204" pitchFamily="34" charset="0"/>
            </a:endParaRPr>
          </a:p>
          <a:p>
            <a:pPr marL="285750" lvl="0" indent="-285750">
              <a:spcAft>
                <a:spcPts val="600"/>
              </a:spcAft>
              <a:buFont typeface="Arial" panose="020B0604020202020204" pitchFamily="34" charset="0"/>
              <a:buChar char="•"/>
            </a:pPr>
            <a:r>
              <a:rPr lang="en-NZ" dirty="0">
                <a:latin typeface="Arial" panose="020B0604020202020204" pitchFamily="34" charset="0"/>
                <a:cs typeface="Arial" panose="020B0604020202020204" pitchFamily="34" charset="0"/>
              </a:rPr>
              <a:t>How are you being a witness to </a:t>
            </a:r>
            <a:r>
              <a:rPr lang="en-NZ" dirty="0" smtClean="0">
                <a:latin typeface="Arial" panose="020B0604020202020204" pitchFamily="34" charset="0"/>
                <a:cs typeface="Arial" panose="020B0604020202020204" pitchFamily="34" charset="0"/>
              </a:rPr>
              <a:t>knowing</a:t>
            </a:r>
            <a:br>
              <a:rPr lang="en-NZ" dirty="0" smtClean="0">
                <a:latin typeface="Arial" panose="020B0604020202020204" pitchFamily="34" charset="0"/>
                <a:cs typeface="Arial" panose="020B0604020202020204" pitchFamily="34" charset="0"/>
              </a:rPr>
            </a:br>
            <a:r>
              <a:rPr lang="en-NZ" dirty="0" smtClean="0">
                <a:latin typeface="Arial" panose="020B0604020202020204" pitchFamily="34" charset="0"/>
                <a:cs typeface="Arial" panose="020B0604020202020204" pitchFamily="34" charset="0"/>
              </a:rPr>
              <a:t>and </a:t>
            </a:r>
            <a:r>
              <a:rPr lang="en-NZ" dirty="0">
                <a:latin typeface="Arial" panose="020B0604020202020204" pitchFamily="34" charset="0"/>
                <a:cs typeface="Arial" panose="020B0604020202020204" pitchFamily="34" charset="0"/>
              </a:rPr>
              <a:t>following Jesus?</a:t>
            </a:r>
            <a:endParaRPr lang="en-US" dirty="0">
              <a:latin typeface="Arial" panose="020B0604020202020204" pitchFamily="34" charset="0"/>
              <a:cs typeface="Arial" panose="020B0604020202020204" pitchFamily="34" charset="0"/>
            </a:endParaRPr>
          </a:p>
          <a:p>
            <a:pPr marL="285750" lvl="0" indent="-285750">
              <a:spcAft>
                <a:spcPts val="600"/>
              </a:spcAft>
              <a:buFont typeface="Arial" panose="020B0604020202020204" pitchFamily="34" charset="0"/>
              <a:buChar char="•"/>
            </a:pPr>
            <a:r>
              <a:rPr lang="en-NZ" dirty="0">
                <a:latin typeface="Arial" panose="020B0604020202020204" pitchFamily="34" charset="0"/>
                <a:cs typeface="Arial" panose="020B0604020202020204" pitchFamily="34" charset="0"/>
              </a:rPr>
              <a:t>What places do you understand to </a:t>
            </a:r>
            <a:r>
              <a:rPr lang="en-NZ" dirty="0" smtClean="0">
                <a:latin typeface="Arial" panose="020B0604020202020204" pitchFamily="34" charset="0"/>
                <a:cs typeface="Arial" panose="020B0604020202020204" pitchFamily="34" charset="0"/>
              </a:rPr>
              <a:t>be</a:t>
            </a:r>
            <a:br>
              <a:rPr lang="en-NZ" dirty="0" smtClean="0">
                <a:latin typeface="Arial" panose="020B0604020202020204" pitchFamily="34" charset="0"/>
                <a:cs typeface="Arial" panose="020B0604020202020204" pitchFamily="34" charset="0"/>
              </a:rPr>
            </a:br>
            <a:r>
              <a:rPr lang="en-NZ" dirty="0" smtClean="0">
                <a:latin typeface="Arial" panose="020B0604020202020204" pitchFamily="34" charset="0"/>
                <a:cs typeface="Arial" panose="020B0604020202020204" pitchFamily="34" charset="0"/>
              </a:rPr>
              <a:t>‘the </a:t>
            </a:r>
            <a:r>
              <a:rPr lang="en-NZ" dirty="0">
                <a:latin typeface="Arial" panose="020B0604020202020204" pitchFamily="34" charset="0"/>
                <a:cs typeface="Arial" panose="020B0604020202020204" pitchFamily="34" charset="0"/>
              </a:rPr>
              <a:t>ends of the earth’ today and </a:t>
            </a:r>
            <a:r>
              <a:rPr lang="en-NZ" dirty="0" smtClean="0">
                <a:latin typeface="Arial" panose="020B0604020202020204" pitchFamily="34" charset="0"/>
                <a:cs typeface="Arial" panose="020B0604020202020204" pitchFamily="34" charset="0"/>
              </a:rPr>
              <a:t>who</a:t>
            </a:r>
            <a:br>
              <a:rPr lang="en-NZ" dirty="0" smtClean="0">
                <a:latin typeface="Arial" panose="020B0604020202020204" pitchFamily="34" charset="0"/>
                <a:cs typeface="Arial" panose="020B0604020202020204" pitchFamily="34" charset="0"/>
              </a:rPr>
            </a:br>
            <a:r>
              <a:rPr lang="en-NZ" dirty="0" smtClean="0">
                <a:latin typeface="Arial" panose="020B0604020202020204" pitchFamily="34" charset="0"/>
                <a:cs typeface="Arial" panose="020B0604020202020204" pitchFamily="34" charset="0"/>
              </a:rPr>
              <a:t>has </a:t>
            </a:r>
            <a:r>
              <a:rPr lang="en-NZ" dirty="0">
                <a:latin typeface="Arial" panose="020B0604020202020204" pitchFamily="34" charset="0"/>
                <a:cs typeface="Arial" panose="020B0604020202020204" pitchFamily="34" charset="0"/>
              </a:rPr>
              <a:t>taken the good news there?</a:t>
            </a:r>
            <a:endParaRPr lang="en-US" dirty="0">
              <a:latin typeface="Arial" panose="020B0604020202020204" pitchFamily="34" charset="0"/>
              <a:cs typeface="Arial" panose="020B0604020202020204" pitchFamily="34" charset="0"/>
            </a:endParaRPr>
          </a:p>
          <a:p>
            <a:pPr marL="285750" lvl="0" indent="-285750">
              <a:spcAft>
                <a:spcPts val="600"/>
              </a:spcAft>
              <a:buFont typeface="Arial" panose="020B0604020202020204" pitchFamily="34" charset="0"/>
              <a:buChar char="•"/>
            </a:pPr>
            <a:r>
              <a:rPr lang="en-NZ" dirty="0">
                <a:latin typeface="Arial" panose="020B0604020202020204" pitchFamily="34" charset="0"/>
                <a:cs typeface="Arial" panose="020B0604020202020204" pitchFamily="34" charset="0"/>
              </a:rPr>
              <a:t>Can you imagine what the apostles think </a:t>
            </a:r>
            <a:r>
              <a:rPr lang="en-NZ" dirty="0" smtClean="0">
                <a:latin typeface="Arial" panose="020B0604020202020204" pitchFamily="34" charset="0"/>
                <a:cs typeface="Arial" panose="020B0604020202020204" pitchFamily="34" charset="0"/>
              </a:rPr>
              <a:t>of</a:t>
            </a:r>
            <a:br>
              <a:rPr lang="en-NZ" dirty="0" smtClean="0">
                <a:latin typeface="Arial" panose="020B0604020202020204" pitchFamily="34" charset="0"/>
                <a:cs typeface="Arial" panose="020B0604020202020204" pitchFamily="34" charset="0"/>
              </a:rPr>
            </a:br>
            <a:r>
              <a:rPr lang="en-NZ" dirty="0" smtClean="0">
                <a:latin typeface="Arial" panose="020B0604020202020204" pitchFamily="34" charset="0"/>
                <a:cs typeface="Arial" panose="020B0604020202020204" pitchFamily="34" charset="0"/>
              </a:rPr>
              <a:t>the ways the </a:t>
            </a:r>
            <a:r>
              <a:rPr lang="en-NZ" dirty="0">
                <a:latin typeface="Arial" panose="020B0604020202020204" pitchFamily="34" charset="0"/>
                <a:cs typeface="Arial" panose="020B0604020202020204" pitchFamily="34" charset="0"/>
              </a:rPr>
              <a:t>gospel is shared now in the 21</a:t>
            </a:r>
            <a:r>
              <a:rPr lang="en-NZ" baseline="30000" dirty="0">
                <a:latin typeface="Arial" panose="020B0604020202020204" pitchFamily="34" charset="0"/>
                <a:cs typeface="Arial" panose="020B0604020202020204" pitchFamily="34" charset="0"/>
              </a:rPr>
              <a:t>st</a:t>
            </a:r>
            <a:r>
              <a:rPr lang="en-NZ" dirty="0">
                <a:latin typeface="Arial" panose="020B0604020202020204" pitchFamily="34" charset="0"/>
                <a:cs typeface="Arial" panose="020B0604020202020204" pitchFamily="34" charset="0"/>
              </a:rPr>
              <a:t> century</a:t>
            </a:r>
            <a:r>
              <a:rPr lang="en-NZ"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7" name="Picture"/>
          <p:cNvPicPr>
            <a:picLocks noChangeAspect="1"/>
          </p:cNvPicPr>
          <p:nvPr/>
        </p:nvPicPr>
        <p:blipFill>
          <a:blip r:embed="rId4"/>
          <a:stretch>
            <a:fillRect/>
          </a:stretch>
        </p:blipFill>
        <p:spPr>
          <a:xfrm rot="322534">
            <a:off x="5561786" y="1697782"/>
            <a:ext cx="3420428" cy="2162667"/>
          </a:xfrm>
          <a:prstGeom prst="rect">
            <a:avLst/>
          </a:prstGeom>
        </p:spPr>
      </p:pic>
      <p:sp>
        <p:nvSpPr>
          <p:cNvPr id="8" name="Excercise"/>
          <p:cNvSpPr txBox="1"/>
          <p:nvPr/>
        </p:nvSpPr>
        <p:spPr>
          <a:xfrm>
            <a:off x="1250918" y="801191"/>
            <a:ext cx="5478087" cy="369332"/>
          </a:xfrm>
          <a:prstGeom prst="rect">
            <a:avLst/>
          </a:prstGeom>
          <a:noFill/>
        </p:spPr>
        <p:txBody>
          <a:bodyPr wrap="square" rtlCol="0">
            <a:spAutoFit/>
          </a:bodyPr>
          <a:lstStyle/>
          <a:p>
            <a:r>
              <a:rPr lang="en-NZ" i="1" dirty="0">
                <a:latin typeface="Arial" panose="020B0604020202020204" pitchFamily="34" charset="0"/>
                <a:cs typeface="Arial" panose="020B0604020202020204" pitchFamily="34" charset="0"/>
              </a:rPr>
              <a:t>Read Mark </a:t>
            </a:r>
            <a:r>
              <a:rPr lang="en-NZ" i="1" dirty="0" smtClean="0">
                <a:latin typeface="Arial" panose="020B0604020202020204" pitchFamily="34" charset="0"/>
                <a:cs typeface="Arial" panose="020B0604020202020204" pitchFamily="34" charset="0"/>
              </a:rPr>
              <a:t>16:15-20 - Answer </a:t>
            </a:r>
            <a:r>
              <a:rPr lang="en-NZ" i="1" dirty="0">
                <a:latin typeface="Arial" panose="020B0604020202020204" pitchFamily="34" charset="0"/>
                <a:cs typeface="Arial" panose="020B0604020202020204" pitchFamily="34" charset="0"/>
              </a:rPr>
              <a:t>the </a:t>
            </a:r>
            <a:r>
              <a:rPr lang="en-NZ" i="1" dirty="0" smtClean="0">
                <a:latin typeface="Arial" panose="020B0604020202020204" pitchFamily="34" charset="0"/>
                <a:cs typeface="Arial" panose="020B0604020202020204" pitchFamily="34" charset="0"/>
              </a:rPr>
              <a:t>questions</a:t>
            </a:r>
            <a:endParaRPr lang="en-US" i="1" dirty="0">
              <a:latin typeface="Arial" panose="020B0604020202020204" pitchFamily="34" charset="0"/>
              <a:cs typeface="Arial" panose="020B0604020202020204" pitchFamily="34" charset="0"/>
            </a:endParaRPr>
          </a:p>
        </p:txBody>
      </p:sp>
      <p:sp>
        <p:nvSpPr>
          <p:cNvPr id="2" name="Title"/>
          <p:cNvSpPr>
            <a:spLocks noGrp="1"/>
          </p:cNvSpPr>
          <p:nvPr>
            <p:ph type="ctrTitle"/>
          </p:nvPr>
        </p:nvSpPr>
        <p:spPr>
          <a:xfrm>
            <a:off x="0" y="37598"/>
            <a:ext cx="9144000" cy="477054"/>
          </a:xfrm>
        </p:spPr>
        <p:txBody>
          <a:bodyPr>
            <a:spAutoFit/>
          </a:bodyPr>
          <a:lstStyle/>
          <a:p>
            <a:r>
              <a:rPr lang="en-NZ"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Great Commissioning and Jesus’ Ascension</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319102" y="4774168"/>
            <a:ext cx="2505814" cy="369332"/>
          </a:xfrm>
          <a:prstGeom prst="rect">
            <a:avLst/>
          </a:prstGeom>
          <a:noFill/>
        </p:spPr>
        <p:txBody>
          <a:bodyPr wrap="none" rtlCol="0">
            <a:spAutoFit/>
          </a:bodyPr>
          <a:lstStyle/>
          <a:p>
            <a:pPr algn="ctr"/>
            <a:r>
              <a:rPr lang="en-GB" sz="900" dirty="0" smtClean="0">
                <a:latin typeface="Arial" panose="020B0604020202020204" pitchFamily="34" charset="0"/>
                <a:ea typeface="Adobe Heiti Std R" pitchFamily="34" charset="-128"/>
                <a:cs typeface="Arial" panose="020B0604020202020204" pitchFamily="34" charset="0"/>
              </a:rPr>
              <a:t>Press the button to advance through the lines</a:t>
            </a:r>
          </a:p>
          <a:p>
            <a:pPr algn="ctr"/>
            <a:r>
              <a:rPr lang="en-GB" sz="900" dirty="0" smtClean="0">
                <a:latin typeface="Arial" panose="020B0604020202020204" pitchFamily="34" charset="0"/>
                <a:ea typeface="Adobe Heiti Std R" pitchFamily="34" charset="-128"/>
                <a:cs typeface="Arial" panose="020B0604020202020204" pitchFamily="34" charset="0"/>
              </a:rPr>
              <a:t>Click the video button to play the video</a:t>
            </a:r>
            <a:endParaRPr lang="en-GB" sz="900" dirty="0">
              <a:latin typeface="Arial" panose="020B0604020202020204" pitchFamily="34" charset="0"/>
              <a:ea typeface="Adobe Heiti Std R" pitchFamily="34" charset="-128"/>
              <a:cs typeface="Arial" panose="020B0604020202020204" pitchFamily="34" charset="0"/>
            </a:endParaRPr>
          </a:p>
        </p:txBody>
      </p:sp>
    </p:spTree>
    <p:extLst>
      <p:ext uri="{BB962C8B-B14F-4D97-AF65-F5344CB8AC3E}">
        <p14:creationId xmlns:p14="http://schemas.microsoft.com/office/powerpoint/2010/main" val="1286813548"/>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6.17284E-7 L -4.72222E-6 0.06697 " pathEditMode="relative" rAng="0" ptsTypes="AA">
                                      <p:cBhvr>
                                        <p:cTn id="6" dur="2000" fill="hold"/>
                                        <p:tgtEl>
                                          <p:spTgt spid="13"/>
                                        </p:tgtEl>
                                        <p:attrNameLst>
                                          <p:attrName>ppt_x</p:attrName>
                                          <p:attrName>ppt_y</p:attrName>
                                        </p:attrNameLst>
                                      </p:cBhvr>
                                      <p:rCtr x="0" y="333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72222E-6 0.06697 L -4.72222E-6 0.18981 " pathEditMode="relative" rAng="0" ptsTypes="AA">
                                      <p:cBhvr>
                                        <p:cTn id="10" dur="2000" fill="hold"/>
                                        <p:tgtEl>
                                          <p:spTgt spid="13"/>
                                        </p:tgtEl>
                                        <p:attrNameLst>
                                          <p:attrName>ppt_x</p:attrName>
                                          <p:attrName>ppt_y</p:attrName>
                                        </p:attrNameLst>
                                      </p:cBhvr>
                                      <p:rCtr x="0" y="61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4.72222E-6 0.18981 L -4.72222E-6 0.3142 " pathEditMode="relative" rAng="0" ptsTypes="AA">
                                      <p:cBhvr>
                                        <p:cTn id="14" dur="2000" fill="hold"/>
                                        <p:tgtEl>
                                          <p:spTgt spid="13"/>
                                        </p:tgtEl>
                                        <p:attrNameLst>
                                          <p:attrName>ppt_x</p:attrName>
                                          <p:attrName>ppt_y</p:attrName>
                                        </p:attrNameLst>
                                      </p:cBhvr>
                                      <p:rCtr x="0" y="620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4.72222E-6 0.3142 L -4.72222E-6 0.48704 " pathEditMode="relative" rAng="0" ptsTypes="AA">
                                      <p:cBhvr>
                                        <p:cTn id="18" dur="2000" fill="hold"/>
                                        <p:tgtEl>
                                          <p:spTgt spid="13"/>
                                        </p:tgtEl>
                                        <p:attrNameLst>
                                          <p:attrName>ppt_x</p:attrName>
                                          <p:attrName>ppt_y</p:attrName>
                                        </p:attrNameLst>
                                      </p:cBhvr>
                                      <p:rCtr x="0" y="864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4" nodeType="clickEffect">
                                  <p:stCondLst>
                                    <p:cond delay="0"/>
                                  </p:stCondLst>
                                  <p:childTnLst>
                                    <p:animMotion origin="layout" path="M -4.72222E-6 6.17284E-7 L -4.72222E-6 0.48704 " pathEditMode="relative" rAng="0" ptsTypes="AA">
                                      <p:cBhvr>
                                        <p:cTn id="22" dur="2000" spd="-100000" fill="hold"/>
                                        <p:tgtEl>
                                          <p:spTgt spid="13"/>
                                        </p:tgtEl>
                                        <p:attrNameLst>
                                          <p:attrName>ppt_x</p:attrName>
                                          <p:attrName>ppt_y</p:attrName>
                                        </p:attrNameLst>
                                      </p:cBhvr>
                                      <p:rCtr x="0" y="24352"/>
                                    </p:animMotion>
                                  </p:childTnLst>
                                </p:cTn>
                              </p:par>
                            </p:childTnLst>
                          </p:cTn>
                        </p:par>
                      </p:childTnLst>
                    </p:cTn>
                  </p:par>
                </p:childTnLst>
              </p:cTn>
              <p:nextCondLst>
                <p:cond evt="onClick" delay="0">
                  <p:tgtEl>
                    <p:spTgt spid="14"/>
                  </p:tgtEl>
                </p:cond>
              </p:nextCondLst>
            </p:seq>
          </p:childTnLst>
        </p:cTn>
      </p:par>
    </p:tnLst>
    <p:bldLst>
      <p:bldP spid="13" grpId="0" animBg="1"/>
      <p:bldP spid="13" grpId="1" animBg="1"/>
      <p:bldP spid="13" grpId="2" animBg="1"/>
      <p:bldP spid="13" grpId="3" animBg="1"/>
      <p:bldP spid="13"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44000" cy="5143500"/>
          </a:xfrm>
          <a:prstGeom prst="rect">
            <a:avLst/>
          </a:prstGeom>
        </p:spPr>
      </p:pic>
      <p:sp>
        <p:nvSpPr>
          <p:cNvPr id="2" name="Title"/>
          <p:cNvSpPr>
            <a:spLocks noGrp="1"/>
          </p:cNvSpPr>
          <p:nvPr>
            <p:ph type="ctrTitle"/>
          </p:nvPr>
        </p:nvSpPr>
        <p:spPr>
          <a:xfrm>
            <a:off x="0" y="66858"/>
            <a:ext cx="9144000" cy="477054"/>
          </a:xfrm>
        </p:spPr>
        <p:txBody>
          <a:bodyPr>
            <a:sp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 will be my witnesses in …</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219714" y="4912668"/>
            <a:ext cx="270458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worksheet button to go to the worksheet</a:t>
            </a:r>
            <a:endParaRPr lang="en-GB" sz="900" dirty="0">
              <a:latin typeface="Arial" pitchFamily="34" charset="0"/>
              <a:ea typeface="Segoe UI" pitchFamily="34" charset="0"/>
              <a:cs typeface="Arial" pitchFamily="34" charset="0"/>
            </a:endParaRPr>
          </a:p>
        </p:txBody>
      </p:sp>
      <p:pic>
        <p:nvPicPr>
          <p:cNvPr id="8" name="Picture 7"/>
          <p:cNvPicPr>
            <a:picLocks noChangeAspect="1"/>
          </p:cNvPicPr>
          <p:nvPr/>
        </p:nvPicPr>
        <p:blipFill>
          <a:blip r:embed="rId5"/>
          <a:stretch>
            <a:fillRect/>
          </a:stretch>
        </p:blipFill>
        <p:spPr>
          <a:xfrm>
            <a:off x="418905" y="846533"/>
            <a:ext cx="7254516" cy="37299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fov="2100000">
              <a:rot lat="20649469" lon="20174516" rev="543919"/>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5481469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44000" cy="5143500"/>
          </a:xfrm>
          <a:prstGeom prst="rect">
            <a:avLst/>
          </a:prstGeom>
        </p:spPr>
      </p:pic>
      <p:sp>
        <p:nvSpPr>
          <p:cNvPr id="9" name="Quote frame"/>
          <p:cNvSpPr/>
          <p:nvPr/>
        </p:nvSpPr>
        <p:spPr>
          <a:xfrm flipH="1">
            <a:off x="4128704" y="2142592"/>
            <a:ext cx="4900553" cy="2433907"/>
          </a:xfrm>
          <a:prstGeom prst="parallelogram">
            <a:avLst/>
          </a:prstGeom>
          <a:gradFill>
            <a:gsLst>
              <a:gs pos="49000">
                <a:srgbClr val="F4E8BD"/>
              </a:gs>
              <a:gs pos="0">
                <a:srgbClr val="AA804A"/>
              </a:gs>
              <a:gs pos="100000">
                <a:srgbClr val="A37845"/>
              </a:gs>
            </a:gsLst>
            <a:lin ang="5400000" scaled="1"/>
          </a:gra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10" name="Quote"/>
          <p:cNvSpPr txBox="1"/>
          <p:nvPr/>
        </p:nvSpPr>
        <p:spPr>
          <a:xfrm>
            <a:off x="4276322" y="2142593"/>
            <a:ext cx="4830444" cy="2446824"/>
          </a:xfrm>
          <a:prstGeom prst="rect">
            <a:avLst/>
          </a:prstGeom>
          <a:noFill/>
        </p:spPr>
        <p:txBody>
          <a:bodyPr wrap="square" rtlCol="0">
            <a:spAutoFit/>
          </a:bodyPr>
          <a:lstStyle/>
          <a:p>
            <a:r>
              <a:rPr lang="en-NZ" sz="1700" i="1" dirty="0">
                <a:latin typeface="Arial" panose="020B0604020202020204" pitchFamily="34" charset="0"/>
                <a:cs typeface="Arial" panose="020B0604020202020204" pitchFamily="34" charset="0"/>
              </a:rPr>
              <a:t>Therefore God has highly exalted </a:t>
            </a:r>
            <a:r>
              <a:rPr lang="en-NZ" sz="1700" i="1" dirty="0" smtClean="0">
                <a:latin typeface="Arial" panose="020B0604020202020204" pitchFamily="34" charset="0"/>
                <a:cs typeface="Arial" panose="020B0604020202020204" pitchFamily="34" charset="0"/>
              </a:rPr>
              <a:t>him</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and </a:t>
            </a:r>
            <a:r>
              <a:rPr lang="en-NZ" sz="1700" i="1" dirty="0">
                <a:latin typeface="Arial" panose="020B0604020202020204" pitchFamily="34" charset="0"/>
                <a:cs typeface="Arial" panose="020B0604020202020204" pitchFamily="34" charset="0"/>
              </a:rPr>
              <a:t>bestowed on him the name that </a:t>
            </a:r>
            <a:r>
              <a:rPr lang="en-NZ" sz="1700" i="1" dirty="0" smtClean="0">
                <a:latin typeface="Arial" panose="020B0604020202020204" pitchFamily="34" charset="0"/>
                <a:cs typeface="Arial" panose="020B0604020202020204" pitchFamily="34" charset="0"/>
              </a:rPr>
              <a:t>is</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above </a:t>
            </a:r>
            <a:r>
              <a:rPr lang="en-NZ" sz="1700" i="1" dirty="0">
                <a:latin typeface="Arial" panose="020B0604020202020204" pitchFamily="34" charset="0"/>
                <a:cs typeface="Arial" panose="020B0604020202020204" pitchFamily="34" charset="0"/>
              </a:rPr>
              <a:t>every name, </a:t>
            </a:r>
            <a:r>
              <a:rPr lang="en-NZ" sz="1700" i="1" dirty="0" smtClean="0">
                <a:latin typeface="Arial" panose="020B0604020202020204" pitchFamily="34" charset="0"/>
                <a:cs typeface="Arial" panose="020B0604020202020204" pitchFamily="34" charset="0"/>
              </a:rPr>
              <a:t>so </a:t>
            </a:r>
            <a:r>
              <a:rPr lang="en-NZ" sz="1700" i="1" dirty="0">
                <a:latin typeface="Arial" panose="020B0604020202020204" pitchFamily="34" charset="0"/>
                <a:cs typeface="Arial" panose="020B0604020202020204" pitchFamily="34" charset="0"/>
              </a:rPr>
              <a:t>that at </a:t>
            </a:r>
            <a:r>
              <a:rPr lang="en-NZ" sz="1700" i="1" dirty="0" smtClean="0">
                <a:latin typeface="Arial" panose="020B0604020202020204" pitchFamily="34" charset="0"/>
                <a:cs typeface="Arial" panose="020B0604020202020204" pitchFamily="34" charset="0"/>
              </a:rPr>
              <a:t>the name</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of </a:t>
            </a:r>
            <a:r>
              <a:rPr lang="en-NZ" sz="1700" i="1" dirty="0">
                <a:latin typeface="Arial" panose="020B0604020202020204" pitchFamily="34" charset="0"/>
                <a:cs typeface="Arial" panose="020B0604020202020204" pitchFamily="34" charset="0"/>
              </a:rPr>
              <a:t>Jesus every knee </a:t>
            </a:r>
            <a:r>
              <a:rPr lang="en-NZ" sz="1700" i="1" dirty="0" smtClean="0">
                <a:latin typeface="Arial" panose="020B0604020202020204" pitchFamily="34" charset="0"/>
                <a:cs typeface="Arial" panose="020B0604020202020204" pitchFamily="34" charset="0"/>
              </a:rPr>
              <a:t>should bow</a:t>
            </a:r>
            <a:r>
              <a:rPr lang="en-NZ" sz="1700" i="1" dirty="0">
                <a:latin typeface="Arial" panose="020B0604020202020204" pitchFamily="34" charset="0"/>
                <a:cs typeface="Arial" panose="020B0604020202020204" pitchFamily="34" charset="0"/>
              </a:rPr>
              <a:t>, </a:t>
            </a:r>
            <a:r>
              <a:rPr lang="en-NZ" sz="1700" i="1" dirty="0" smtClean="0">
                <a:latin typeface="Arial" panose="020B0604020202020204" pitchFamily="34" charset="0"/>
                <a:cs typeface="Arial" panose="020B0604020202020204" pitchFamily="34" charset="0"/>
              </a:rPr>
              <a:t>in</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heaven </a:t>
            </a:r>
            <a:r>
              <a:rPr lang="en-NZ" sz="1700" i="1" dirty="0">
                <a:latin typeface="Arial" panose="020B0604020202020204" pitchFamily="34" charset="0"/>
                <a:cs typeface="Arial" panose="020B0604020202020204" pitchFamily="34" charset="0"/>
              </a:rPr>
              <a:t>and on earth </a:t>
            </a:r>
            <a:r>
              <a:rPr lang="en-NZ" sz="1700" i="1" dirty="0" smtClean="0">
                <a:latin typeface="Arial" panose="020B0604020202020204" pitchFamily="34" charset="0"/>
                <a:cs typeface="Arial" panose="020B0604020202020204" pitchFamily="34" charset="0"/>
              </a:rPr>
              <a:t>and under the</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earth, and </a:t>
            </a:r>
            <a:r>
              <a:rPr lang="en-NZ" sz="1700" i="1" dirty="0">
                <a:latin typeface="Arial" panose="020B0604020202020204" pitchFamily="34" charset="0"/>
                <a:cs typeface="Arial" panose="020B0604020202020204" pitchFamily="34" charset="0"/>
              </a:rPr>
              <a:t>every </a:t>
            </a:r>
            <a:r>
              <a:rPr lang="en-NZ" sz="1700" i="1" dirty="0" smtClean="0">
                <a:latin typeface="Arial" panose="020B0604020202020204" pitchFamily="34" charset="0"/>
                <a:cs typeface="Arial" panose="020B0604020202020204" pitchFamily="34" charset="0"/>
              </a:rPr>
              <a:t>tongue confess that</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Jesus </a:t>
            </a:r>
            <a:r>
              <a:rPr lang="en-NZ" sz="1700" i="1" dirty="0">
                <a:latin typeface="Arial" panose="020B0604020202020204" pitchFamily="34" charset="0"/>
                <a:cs typeface="Arial" panose="020B0604020202020204" pitchFamily="34" charset="0"/>
              </a:rPr>
              <a:t>Christ is Lord, </a:t>
            </a:r>
            <a:r>
              <a:rPr lang="en-NZ" sz="1700" i="1" dirty="0" smtClean="0">
                <a:latin typeface="Arial" panose="020B0604020202020204" pitchFamily="34" charset="0"/>
                <a:cs typeface="Arial" panose="020B0604020202020204" pitchFamily="34" charset="0"/>
              </a:rPr>
              <a:t>to the </a:t>
            </a:r>
            <a:r>
              <a:rPr lang="en-NZ" sz="1700" i="1" dirty="0">
                <a:latin typeface="Arial" panose="020B0604020202020204" pitchFamily="34" charset="0"/>
                <a:cs typeface="Arial" panose="020B0604020202020204" pitchFamily="34" charset="0"/>
              </a:rPr>
              <a:t>glory of </a:t>
            </a:r>
            <a:r>
              <a:rPr lang="en-NZ" sz="1700" i="1" dirty="0" smtClean="0">
                <a:latin typeface="Arial" panose="020B0604020202020204" pitchFamily="34" charset="0"/>
                <a:cs typeface="Arial" panose="020B0604020202020204" pitchFamily="34" charset="0"/>
              </a:rPr>
              <a:t>God</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the Father.</a:t>
            </a:r>
            <a:br>
              <a:rPr lang="en-NZ" sz="1700" i="1" dirty="0" smtClean="0">
                <a:latin typeface="Arial" panose="020B0604020202020204" pitchFamily="34" charset="0"/>
                <a:cs typeface="Arial" panose="020B0604020202020204" pitchFamily="34" charset="0"/>
              </a:rPr>
            </a:br>
            <a:r>
              <a:rPr lang="en-NZ" sz="1700" i="1" dirty="0" smtClean="0">
                <a:latin typeface="Arial" panose="020B0604020202020204" pitchFamily="34" charset="0"/>
                <a:cs typeface="Arial" panose="020B0604020202020204" pitchFamily="34" charset="0"/>
              </a:rPr>
              <a:t>                                            Philippians 2:9-11</a:t>
            </a:r>
            <a:endParaRPr lang="en-US" sz="1700" i="1" dirty="0">
              <a:latin typeface="Arial" panose="020B0604020202020204" pitchFamily="34" charset="0"/>
              <a:cs typeface="Arial" panose="020B0604020202020204" pitchFamily="34" charset="0"/>
            </a:endParaRPr>
          </a:p>
        </p:txBody>
      </p:sp>
      <p:pic>
        <p:nvPicPr>
          <p:cNvPr id="3" name="Picture"/>
          <p:cNvPicPr>
            <a:picLocks noChangeAspect="1"/>
          </p:cNvPicPr>
          <p:nvPr/>
        </p:nvPicPr>
        <p:blipFill>
          <a:blip r:embed="rId4"/>
          <a:stretch>
            <a:fillRect/>
          </a:stretch>
        </p:blipFill>
        <p:spPr>
          <a:xfrm>
            <a:off x="4055557" y="442367"/>
            <a:ext cx="4904516" cy="1659187"/>
          </a:xfrm>
          <a:prstGeom prst="rect">
            <a:avLst/>
          </a:prstGeom>
          <a:effectLst>
            <a:softEdge rad="31750"/>
          </a:effectLst>
        </p:spPr>
      </p:pic>
      <p:sp>
        <p:nvSpPr>
          <p:cNvPr id="25" name="Shape: Card 5 (bottom)"/>
          <p:cNvSpPr/>
          <p:nvPr/>
        </p:nvSpPr>
        <p:spPr>
          <a:xfrm>
            <a:off x="424492" y="650242"/>
            <a:ext cx="2520280" cy="3168352"/>
          </a:xfrm>
          <a:prstGeom prst="roundRect">
            <a:avLst/>
          </a:prstGeom>
          <a:gradFill>
            <a:gsLst>
              <a:gs pos="49000">
                <a:srgbClr val="F4E8BD"/>
              </a:gs>
              <a:gs pos="0">
                <a:srgbClr val="AA804A"/>
              </a:gs>
              <a:gs pos="100000">
                <a:srgbClr val="A37845"/>
              </a:gs>
            </a:gsLst>
            <a:lin ang="5400000" scaled="1"/>
          </a:gra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a:solidFill>
                  <a:schemeClr val="tx1"/>
                </a:solidFill>
                <a:latin typeface="Arial" panose="020B0604020202020204" pitchFamily="34" charset="0"/>
                <a:cs typeface="Arial" panose="020B0604020202020204" pitchFamily="34" charset="0"/>
              </a:rPr>
              <a:t>Jesus, by his death on the cross, won God’s favour back for people because they sin and turn away from God and this is why God raised Jesus up to rule with all power and authority over the whole universe. We acknowledge Jesus’ power and glory when we sing ‘He is Lord’.</a:t>
            </a:r>
            <a:endParaRPr lang="en-US" sz="1600" dirty="0">
              <a:solidFill>
                <a:schemeClr val="tx1"/>
              </a:solidFill>
              <a:latin typeface="Arial" panose="020B0604020202020204" pitchFamily="34" charset="0"/>
              <a:cs typeface="Arial" panose="020B0604020202020204" pitchFamily="34" charset="0"/>
            </a:endParaRPr>
          </a:p>
        </p:txBody>
      </p:sp>
      <p:sp>
        <p:nvSpPr>
          <p:cNvPr id="26" name="Shape: Card 4"/>
          <p:cNvSpPr/>
          <p:nvPr/>
        </p:nvSpPr>
        <p:spPr>
          <a:xfrm>
            <a:off x="576892" y="802642"/>
            <a:ext cx="2520280" cy="3168352"/>
          </a:xfrm>
          <a:prstGeom prst="roundRect">
            <a:avLst/>
          </a:prstGeom>
          <a:gradFill>
            <a:gsLst>
              <a:gs pos="49000">
                <a:srgbClr val="F4E8BD"/>
              </a:gs>
              <a:gs pos="0">
                <a:srgbClr val="AA804A"/>
              </a:gs>
              <a:gs pos="100000">
                <a:srgbClr val="A37845"/>
              </a:gs>
            </a:gsLst>
            <a:lin ang="5400000" scaled="1"/>
          </a:gra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a:solidFill>
                  <a:schemeClr val="tx1"/>
                </a:solidFill>
                <a:latin typeface="Arial" panose="020B0604020202020204" pitchFamily="34" charset="0"/>
                <a:cs typeface="Arial" panose="020B0604020202020204" pitchFamily="34" charset="0"/>
              </a:rPr>
              <a:t>This will be when Jesus will come again to the earth and God’s kingdom will be completed and every man, woman and child who ever lived in this world will acknowledge that Jesus truly is Lord and will believe in him. </a:t>
            </a:r>
            <a:endParaRPr lang="en-US" sz="1600" dirty="0">
              <a:solidFill>
                <a:schemeClr val="tx1"/>
              </a:solidFill>
              <a:latin typeface="Arial" panose="020B0604020202020204" pitchFamily="34" charset="0"/>
              <a:cs typeface="Arial" panose="020B0604020202020204" pitchFamily="34" charset="0"/>
            </a:endParaRPr>
          </a:p>
        </p:txBody>
      </p:sp>
      <p:sp>
        <p:nvSpPr>
          <p:cNvPr id="27" name="Shape: Card 3"/>
          <p:cNvSpPr/>
          <p:nvPr/>
        </p:nvSpPr>
        <p:spPr>
          <a:xfrm>
            <a:off x="729292" y="955042"/>
            <a:ext cx="2520280" cy="3168352"/>
          </a:xfrm>
          <a:prstGeom prst="roundRect">
            <a:avLst/>
          </a:prstGeom>
          <a:gradFill>
            <a:gsLst>
              <a:gs pos="49000">
                <a:srgbClr val="F4E8BD"/>
              </a:gs>
              <a:gs pos="0">
                <a:srgbClr val="AA804A"/>
              </a:gs>
              <a:gs pos="100000">
                <a:srgbClr val="A37845"/>
              </a:gs>
            </a:gsLst>
            <a:lin ang="5400000" scaled="1"/>
          </a:gra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a:solidFill>
                  <a:schemeClr val="tx1"/>
                </a:solidFill>
                <a:latin typeface="Arial" panose="020B0604020202020204" pitchFamily="34" charset="0"/>
                <a:cs typeface="Arial" panose="020B0604020202020204" pitchFamily="34" charset="0"/>
              </a:rPr>
              <a:t>God has exalted Jesus and given him a name that is above every other name. God’s plan is that one day every single person will bow their knee and every single tongue will confess that Jesus Christ is Lord.</a:t>
            </a:r>
            <a:endParaRPr lang="en-US" sz="1600" dirty="0">
              <a:solidFill>
                <a:schemeClr val="tx1"/>
              </a:solidFill>
              <a:latin typeface="Arial" panose="020B0604020202020204" pitchFamily="34" charset="0"/>
              <a:cs typeface="Arial" panose="020B0604020202020204" pitchFamily="34" charset="0"/>
            </a:endParaRPr>
          </a:p>
        </p:txBody>
      </p:sp>
      <p:sp>
        <p:nvSpPr>
          <p:cNvPr id="28" name="Shape: Card 2"/>
          <p:cNvSpPr/>
          <p:nvPr/>
        </p:nvSpPr>
        <p:spPr>
          <a:xfrm>
            <a:off x="881692" y="1107442"/>
            <a:ext cx="2520280" cy="3168352"/>
          </a:xfrm>
          <a:prstGeom prst="roundRect">
            <a:avLst/>
          </a:prstGeom>
          <a:gradFill>
            <a:gsLst>
              <a:gs pos="49000">
                <a:srgbClr val="F4E8BD"/>
              </a:gs>
              <a:gs pos="0">
                <a:srgbClr val="AA804A"/>
              </a:gs>
              <a:gs pos="100000">
                <a:srgbClr val="A37845"/>
              </a:gs>
            </a:gsLst>
            <a:lin ang="5400000" scaled="1"/>
          </a:gra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a:solidFill>
                  <a:schemeClr val="tx1"/>
                </a:solidFill>
                <a:latin typeface="Arial" panose="020B0604020202020204" pitchFamily="34" charset="0"/>
                <a:cs typeface="Arial" panose="020B0604020202020204" pitchFamily="34" charset="0"/>
              </a:rPr>
              <a:t>That is the way it works in God’s kingdom. If you want to be the first, you don’t put yourselves there. You need to be the servant of others if you want to be the greatest in God’s kingdom.</a:t>
            </a:r>
            <a:endParaRPr lang="en-US" sz="1600" dirty="0">
              <a:solidFill>
                <a:schemeClr val="tx1"/>
              </a:solidFill>
              <a:latin typeface="Arial" panose="020B0604020202020204" pitchFamily="34" charset="0"/>
              <a:cs typeface="Arial" panose="020B0604020202020204" pitchFamily="34" charset="0"/>
            </a:endParaRPr>
          </a:p>
        </p:txBody>
      </p:sp>
      <p:sp>
        <p:nvSpPr>
          <p:cNvPr id="30" name="Shape: Card 1 (top)"/>
          <p:cNvSpPr/>
          <p:nvPr/>
        </p:nvSpPr>
        <p:spPr>
          <a:xfrm>
            <a:off x="1034092" y="1259842"/>
            <a:ext cx="2520280" cy="3168352"/>
          </a:xfrm>
          <a:prstGeom prst="roundRect">
            <a:avLst/>
          </a:prstGeom>
          <a:gradFill>
            <a:gsLst>
              <a:gs pos="49000">
                <a:srgbClr val="F4E8BD"/>
              </a:gs>
              <a:gs pos="0">
                <a:srgbClr val="AA804A"/>
              </a:gs>
              <a:gs pos="100000">
                <a:srgbClr val="A37845"/>
              </a:gs>
            </a:gsLst>
            <a:lin ang="5400000" scaled="1"/>
          </a:gra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1600" dirty="0">
                <a:solidFill>
                  <a:schemeClr val="tx1"/>
                </a:solidFill>
                <a:latin typeface="Arial" panose="020B0604020202020204" pitchFamily="34" charset="0"/>
                <a:cs typeface="Arial" panose="020B0604020202020204" pitchFamily="34" charset="0"/>
              </a:rPr>
              <a:t>When Jesus lived on earth, he did not exalt himself and expect others to serve him. He did the opposite and served others because he was humble. Because of this God raised his Son up to the highest place of importance after his Ascension into heaven. </a:t>
            </a:r>
            <a:endParaRPr lang="en-US" sz="1600" dirty="0">
              <a:solidFill>
                <a:schemeClr val="tx1"/>
              </a:solidFill>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Tool instructions"/>
          <p:cNvSpPr txBox="1"/>
          <p:nvPr/>
        </p:nvSpPr>
        <p:spPr>
          <a:xfrm>
            <a:off x="3492219" y="4774168"/>
            <a:ext cx="2159566" cy="3693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top card to discard it</a:t>
            </a:r>
          </a:p>
          <a:p>
            <a:pPr algn="ctr"/>
            <a:r>
              <a:rPr lang="en-GB" sz="900" dirty="0" smtClean="0">
                <a:latin typeface="Arial" pitchFamily="34" charset="0"/>
                <a:ea typeface="Segoe UI" pitchFamily="34" charset="0"/>
                <a:cs typeface="Arial" pitchFamily="34" charset="0"/>
              </a:rPr>
              <a:t>Click the video button to play the video</a:t>
            </a:r>
            <a:endParaRPr lang="en-GB" sz="900" dirty="0">
              <a:latin typeface="Arial" pitchFamily="34" charset="0"/>
              <a:ea typeface="Segoe UI" pitchFamily="34" charset="0"/>
              <a:cs typeface="Arial" pitchFamily="34" charset="0"/>
            </a:endParaRPr>
          </a:p>
        </p:txBody>
      </p:sp>
      <p:sp>
        <p:nvSpPr>
          <p:cNvPr id="16" name="Title"/>
          <p:cNvSpPr>
            <a:spLocks noGrp="1"/>
          </p:cNvSpPr>
          <p:nvPr>
            <p:ph type="ctrTitle"/>
          </p:nvPr>
        </p:nvSpPr>
        <p:spPr>
          <a:xfrm>
            <a:off x="0" y="8338"/>
            <a:ext cx="9144000" cy="477054"/>
          </a:xfrm>
        </p:spPr>
        <p:txBody>
          <a:bodyPr>
            <a:sp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God gave Jesus a name above all other names </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25068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
                                        <p:tgtEl>
                                          <p:spTgt spid="2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
                                        <p:tgtEl>
                                          <p:spTgt spid="26"/>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
                                        <p:tgtEl>
                                          <p:spTgt spid="27"/>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
                                        <p:tgtEl>
                                          <p:spTgt spid="2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
                                        <p:tgtEl>
                                          <p:spTgt spid="30"/>
                                        </p:tgtEl>
                                      </p:cBhvr>
                                    </p:animEffect>
                                  </p:childTnLst>
                                </p:cTn>
                              </p:par>
                            </p:childTnLst>
                          </p:cTn>
                        </p:par>
                        <p:par>
                          <p:cTn id="23" fill="hold">
                            <p:stCondLst>
                              <p:cond delay="700"/>
                            </p:stCondLst>
                            <p:childTnLst>
                              <p:par>
                                <p:cTn id="24" presetID="22"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10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1" nodeType="clickEffect">
                                  <p:stCondLst>
                                    <p:cond delay="0"/>
                                  </p:stCondLst>
                                  <p:childTnLst>
                                    <p:anim calcmode="lin" valueType="num">
                                      <p:cBhvr additive="base">
                                        <p:cTn id="34" dur="500"/>
                                        <p:tgtEl>
                                          <p:spTgt spid="30"/>
                                        </p:tgtEl>
                                        <p:attrNameLst>
                                          <p:attrName>ppt_x</p:attrName>
                                        </p:attrNameLst>
                                      </p:cBhvr>
                                      <p:tavLst>
                                        <p:tav tm="0">
                                          <p:val>
                                            <p:strVal val="ppt_x"/>
                                          </p:val>
                                        </p:tav>
                                        <p:tav tm="100000">
                                          <p:val>
                                            <p:strVal val="1+ppt_w/2"/>
                                          </p:val>
                                        </p:tav>
                                      </p:tavLst>
                                    </p:anim>
                                    <p:anim calcmode="lin" valueType="num">
                                      <p:cBhvr additive="base">
                                        <p:cTn id="35" dur="500"/>
                                        <p:tgtEl>
                                          <p:spTgt spid="30"/>
                                        </p:tgtEl>
                                        <p:attrNameLst>
                                          <p:attrName>ppt_y</p:attrName>
                                        </p:attrNameLst>
                                      </p:cBhvr>
                                      <p:tavLst>
                                        <p:tav tm="0">
                                          <p:val>
                                            <p:strVal val="ppt_y"/>
                                          </p:val>
                                        </p:tav>
                                        <p:tav tm="100000">
                                          <p:val>
                                            <p:strVal val="0-ppt_h/2"/>
                                          </p:val>
                                        </p:tav>
                                      </p:tavLst>
                                    </p:anim>
                                    <p:set>
                                      <p:cBhvr>
                                        <p:cTn id="3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1" nodeType="clickEffect">
                                  <p:stCondLst>
                                    <p:cond delay="0"/>
                                  </p:stCondLst>
                                  <p:childTnLst>
                                    <p:anim calcmode="lin" valueType="num">
                                      <p:cBhvr additive="base">
                                        <p:cTn id="41" dur="500"/>
                                        <p:tgtEl>
                                          <p:spTgt spid="28"/>
                                        </p:tgtEl>
                                        <p:attrNameLst>
                                          <p:attrName>ppt_x</p:attrName>
                                        </p:attrNameLst>
                                      </p:cBhvr>
                                      <p:tavLst>
                                        <p:tav tm="0">
                                          <p:val>
                                            <p:strVal val="ppt_x"/>
                                          </p:val>
                                        </p:tav>
                                        <p:tav tm="100000">
                                          <p:val>
                                            <p:strVal val="1+ppt_w/2"/>
                                          </p:val>
                                        </p:tav>
                                      </p:tavLst>
                                    </p:anim>
                                    <p:anim calcmode="lin" valueType="num">
                                      <p:cBhvr additive="base">
                                        <p:cTn id="42" dur="500"/>
                                        <p:tgtEl>
                                          <p:spTgt spid="28"/>
                                        </p:tgtEl>
                                        <p:attrNameLst>
                                          <p:attrName>ppt_y</p:attrName>
                                        </p:attrNameLst>
                                      </p:cBhvr>
                                      <p:tavLst>
                                        <p:tav tm="0">
                                          <p:val>
                                            <p:strVal val="ppt_y"/>
                                          </p:val>
                                        </p:tav>
                                        <p:tav tm="100000">
                                          <p:val>
                                            <p:strVal val="0-ppt_h/2"/>
                                          </p:val>
                                        </p:tav>
                                      </p:tavLst>
                                    </p:anim>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1" nodeType="clickEffect">
                                  <p:stCondLst>
                                    <p:cond delay="0"/>
                                  </p:stCondLst>
                                  <p:childTnLst>
                                    <p:anim calcmode="lin" valueType="num">
                                      <p:cBhvr additive="base">
                                        <p:cTn id="48" dur="500"/>
                                        <p:tgtEl>
                                          <p:spTgt spid="27"/>
                                        </p:tgtEl>
                                        <p:attrNameLst>
                                          <p:attrName>ppt_x</p:attrName>
                                        </p:attrNameLst>
                                      </p:cBhvr>
                                      <p:tavLst>
                                        <p:tav tm="0">
                                          <p:val>
                                            <p:strVal val="ppt_x"/>
                                          </p:val>
                                        </p:tav>
                                        <p:tav tm="100000">
                                          <p:val>
                                            <p:strVal val="1+ppt_w/2"/>
                                          </p:val>
                                        </p:tav>
                                      </p:tavLst>
                                    </p:anim>
                                    <p:anim calcmode="lin" valueType="num">
                                      <p:cBhvr additive="base">
                                        <p:cTn id="49" dur="500"/>
                                        <p:tgtEl>
                                          <p:spTgt spid="27"/>
                                        </p:tgtEl>
                                        <p:attrNameLst>
                                          <p:attrName>ppt_y</p:attrName>
                                        </p:attrNameLst>
                                      </p:cBhvr>
                                      <p:tavLst>
                                        <p:tav tm="0">
                                          <p:val>
                                            <p:strVal val="ppt_y"/>
                                          </p:val>
                                        </p:tav>
                                        <p:tav tm="100000">
                                          <p:val>
                                            <p:strVal val="0-ppt_h/2"/>
                                          </p:val>
                                        </p:tav>
                                      </p:tavLst>
                                    </p:anim>
                                    <p:set>
                                      <p:cBhvr>
                                        <p:cTn id="5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1" nodeType="clickEffect">
                                  <p:stCondLst>
                                    <p:cond delay="0"/>
                                  </p:stCondLst>
                                  <p:childTnLst>
                                    <p:anim calcmode="lin" valueType="num">
                                      <p:cBhvr additive="base">
                                        <p:cTn id="55" dur="500"/>
                                        <p:tgtEl>
                                          <p:spTgt spid="26"/>
                                        </p:tgtEl>
                                        <p:attrNameLst>
                                          <p:attrName>ppt_x</p:attrName>
                                        </p:attrNameLst>
                                      </p:cBhvr>
                                      <p:tavLst>
                                        <p:tav tm="0">
                                          <p:val>
                                            <p:strVal val="ppt_x"/>
                                          </p:val>
                                        </p:tav>
                                        <p:tav tm="100000">
                                          <p:val>
                                            <p:strVal val="1+ppt_w/2"/>
                                          </p:val>
                                        </p:tav>
                                      </p:tavLst>
                                    </p:anim>
                                    <p:anim calcmode="lin" valueType="num">
                                      <p:cBhvr additive="base">
                                        <p:cTn id="56" dur="500"/>
                                        <p:tgtEl>
                                          <p:spTgt spid="26"/>
                                        </p:tgtEl>
                                        <p:attrNameLst>
                                          <p:attrName>ppt_y</p:attrName>
                                        </p:attrNameLst>
                                      </p:cBhvr>
                                      <p:tavLst>
                                        <p:tav tm="0">
                                          <p:val>
                                            <p:strVal val="ppt_y"/>
                                          </p:val>
                                        </p:tav>
                                        <p:tav tm="100000">
                                          <p:val>
                                            <p:strVal val="0-ppt_h/2"/>
                                          </p:val>
                                        </p:tav>
                                      </p:tavLst>
                                    </p:anim>
                                    <p:set>
                                      <p:cBhvr>
                                        <p:cTn id="5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2" presetClass="exit" presetSubtype="3" fill="hold" grpId="1" nodeType="clickEffect">
                                  <p:stCondLst>
                                    <p:cond delay="0"/>
                                  </p:stCondLst>
                                  <p:childTnLst>
                                    <p:anim calcmode="lin" valueType="num">
                                      <p:cBhvr additive="base">
                                        <p:cTn id="62" dur="500"/>
                                        <p:tgtEl>
                                          <p:spTgt spid="25"/>
                                        </p:tgtEl>
                                        <p:attrNameLst>
                                          <p:attrName>ppt_x</p:attrName>
                                        </p:attrNameLst>
                                      </p:cBhvr>
                                      <p:tavLst>
                                        <p:tav tm="0">
                                          <p:val>
                                            <p:strVal val="ppt_x"/>
                                          </p:val>
                                        </p:tav>
                                        <p:tav tm="100000">
                                          <p:val>
                                            <p:strVal val="1+ppt_w/2"/>
                                          </p:val>
                                        </p:tav>
                                      </p:tavLst>
                                    </p:anim>
                                    <p:anim calcmode="lin" valueType="num">
                                      <p:cBhvr additive="base">
                                        <p:cTn id="63" dur="500"/>
                                        <p:tgtEl>
                                          <p:spTgt spid="25"/>
                                        </p:tgtEl>
                                        <p:attrNameLst>
                                          <p:attrName>ppt_y</p:attrName>
                                        </p:attrNameLst>
                                      </p:cBhvr>
                                      <p:tavLst>
                                        <p:tav tm="0">
                                          <p:val>
                                            <p:strVal val="ppt_y"/>
                                          </p:val>
                                        </p:tav>
                                        <p:tav tm="100000">
                                          <p:val>
                                            <p:strVal val="0-ppt_h/2"/>
                                          </p:val>
                                        </p:tav>
                                      </p:tavLst>
                                    </p:anim>
                                    <p:set>
                                      <p:cBhvr>
                                        <p:cTn id="6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2" nodeType="click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ntr" presetSubtype="0" fill="hold" grpId="2" nodeType="with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6"/>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3"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3" nodeType="with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grpId="3"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3" nodeType="with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3"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9" grpId="0" animBg="1"/>
      <p:bldP spid="10" grpId="0"/>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P spid="30" grpId="0" animBg="1"/>
      <p:bldP spid="30" grpId="1" animBg="1"/>
      <p:bldP spid="30" grpId="2" animBg="1"/>
      <p:bldP spid="30"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44000" cy="5143500"/>
          </a:xfrm>
          <a:prstGeom prst="rect">
            <a:avLst/>
          </a:prstGeom>
        </p:spPr>
      </p:pic>
      <p:sp>
        <p:nvSpPr>
          <p:cNvPr id="36" name="Textbox: Line 6"/>
          <p:cNvSpPr txBox="1"/>
          <p:nvPr/>
        </p:nvSpPr>
        <p:spPr>
          <a:xfrm>
            <a:off x="410776" y="4286399"/>
            <a:ext cx="7487428" cy="369332"/>
          </a:xfrm>
          <a:prstGeom prst="rect">
            <a:avLst/>
          </a:prstGeom>
          <a:noFill/>
        </p:spPr>
        <p:txBody>
          <a:bodyPr wrap="square" rtlCol="0">
            <a:spAutoFit/>
          </a:bodyPr>
          <a:lstStyle/>
          <a:p>
            <a:pPr lvl="0">
              <a:spcAft>
                <a:spcPts val="1800"/>
              </a:spcAft>
            </a:pPr>
            <a:r>
              <a:rPr lang="en-US" dirty="0" smtClean="0">
                <a:latin typeface="Arial" panose="020B0604020202020204" pitchFamily="34" charset="0"/>
                <a:ea typeface="Adobe Heiti Std R" pitchFamily="34" charset="-128"/>
                <a:cs typeface="Arial" panose="020B0604020202020204" pitchFamily="34" charset="0"/>
              </a:rPr>
              <a:t>Questions </a:t>
            </a:r>
            <a:r>
              <a:rPr lang="en-US" dirty="0">
                <a:latin typeface="Arial" panose="020B0604020202020204" pitchFamily="34" charset="0"/>
                <a:ea typeface="Adobe Heiti Std R" pitchFamily="34" charset="-128"/>
                <a:cs typeface="Arial" panose="020B0604020202020204" pitchFamily="34" charset="0"/>
              </a:rPr>
              <a:t>I would like to ask about the topics in this </a:t>
            </a:r>
            <a:r>
              <a:rPr lang="en-US" dirty="0" smtClean="0">
                <a:latin typeface="Arial" panose="020B0604020202020204" pitchFamily="34" charset="0"/>
                <a:ea typeface="Adobe Heiti Std R" pitchFamily="34" charset="-128"/>
                <a:cs typeface="Arial" panose="020B0604020202020204" pitchFamily="34" charset="0"/>
              </a:rPr>
              <a:t>resource </a:t>
            </a:r>
            <a:r>
              <a:rPr lang="en-US" dirty="0">
                <a:latin typeface="Arial" panose="020B0604020202020204" pitchFamily="34" charset="0"/>
                <a:ea typeface="Adobe Heiti Std R" pitchFamily="34" charset="-128"/>
                <a:cs typeface="Arial" panose="020B0604020202020204" pitchFamily="34" charset="0"/>
              </a:rPr>
              <a:t>are …</a:t>
            </a:r>
            <a:endParaRPr lang="en-GB" dirty="0">
              <a:latin typeface="Arial" panose="020B0604020202020204" pitchFamily="34" charset="0"/>
              <a:ea typeface="Adobe Heiti Std R" pitchFamily="34" charset="-128"/>
              <a:cs typeface="Arial" panose="020B0604020202020204" pitchFamily="34" charset="0"/>
            </a:endParaRPr>
          </a:p>
        </p:txBody>
      </p:sp>
      <p:sp>
        <p:nvSpPr>
          <p:cNvPr id="18" name="Textbox: Line 5"/>
          <p:cNvSpPr txBox="1"/>
          <p:nvPr/>
        </p:nvSpPr>
        <p:spPr>
          <a:xfrm>
            <a:off x="414898" y="3861367"/>
            <a:ext cx="7487428" cy="369332"/>
          </a:xfrm>
          <a:prstGeom prst="rect">
            <a:avLst/>
          </a:prstGeom>
          <a:noFill/>
        </p:spPr>
        <p:txBody>
          <a:bodyPr wrap="square" rtlCol="0">
            <a:spAutoFit/>
          </a:bodyPr>
          <a:lstStyle/>
          <a:p>
            <a:pPr lvl="0">
              <a:spcAft>
                <a:spcPts val="1800"/>
              </a:spcAft>
            </a:pPr>
            <a:r>
              <a:rPr lang="en-NZ" dirty="0">
                <a:latin typeface="Arial" panose="020B0604020202020204" pitchFamily="34" charset="0"/>
                <a:cs typeface="Arial" panose="020B0604020202020204" pitchFamily="34" charset="0"/>
              </a:rPr>
              <a:t>Which activity do you think helped you to learn best in this resource?</a:t>
            </a:r>
            <a:endParaRPr lang="en-GB" dirty="0">
              <a:latin typeface="Arial" panose="020B0604020202020204" pitchFamily="34" charset="0"/>
              <a:ea typeface="Adobe Heiti Std R" pitchFamily="34" charset="-128"/>
              <a:cs typeface="Arial" panose="020B0604020202020204" pitchFamily="34" charset="0"/>
            </a:endParaRPr>
          </a:p>
        </p:txBody>
      </p:sp>
      <p:sp>
        <p:nvSpPr>
          <p:cNvPr id="20" name="Textbox: Line 4"/>
          <p:cNvSpPr txBox="1"/>
          <p:nvPr/>
        </p:nvSpPr>
        <p:spPr>
          <a:xfrm>
            <a:off x="424061" y="3431573"/>
            <a:ext cx="7490312" cy="369332"/>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What is God’s plan for all human beings at the end of </a:t>
            </a:r>
            <a:r>
              <a:rPr lang="en-NZ" dirty="0" smtClean="0">
                <a:latin typeface="Arial" panose="020B0604020202020204" pitchFamily="34" charset="0"/>
                <a:cs typeface="Arial" panose="020B0604020202020204" pitchFamily="34" charset="0"/>
              </a:rPr>
              <a:t>time</a:t>
            </a:r>
            <a:r>
              <a:rPr lang="en-NZ" dirty="0">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p:txBody>
      </p:sp>
      <p:sp>
        <p:nvSpPr>
          <p:cNvPr id="21" name="Textbox: Line 3"/>
          <p:cNvSpPr txBox="1"/>
          <p:nvPr/>
        </p:nvSpPr>
        <p:spPr>
          <a:xfrm>
            <a:off x="424058" y="2715254"/>
            <a:ext cx="7490315"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Explain why God </a:t>
            </a:r>
            <a:r>
              <a:rPr lang="en-NZ" dirty="0" smtClean="0">
                <a:latin typeface="Arial" panose="020B0604020202020204" pitchFamily="34" charset="0"/>
                <a:cs typeface="Arial" panose="020B0604020202020204" pitchFamily="34" charset="0"/>
              </a:rPr>
              <a:t>exalted </a:t>
            </a:r>
            <a:r>
              <a:rPr lang="en-NZ" dirty="0">
                <a:latin typeface="Arial" panose="020B0604020202020204" pitchFamily="34" charset="0"/>
                <a:cs typeface="Arial" panose="020B0604020202020204" pitchFamily="34" charset="0"/>
              </a:rPr>
              <a:t>Jesus after he returned to heaven and how God did this.</a:t>
            </a:r>
            <a:endParaRPr lang="en-US" dirty="0">
              <a:latin typeface="Arial" panose="020B0604020202020204" pitchFamily="34" charset="0"/>
              <a:cs typeface="Arial" panose="020B0604020202020204" pitchFamily="34" charset="0"/>
            </a:endParaRPr>
          </a:p>
        </p:txBody>
      </p:sp>
      <p:sp>
        <p:nvSpPr>
          <p:cNvPr id="22" name="Textbox: Line 2"/>
          <p:cNvSpPr txBox="1"/>
          <p:nvPr/>
        </p:nvSpPr>
        <p:spPr>
          <a:xfrm>
            <a:off x="424062" y="1989409"/>
            <a:ext cx="7695356"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Make a timeline of the major events in Jesus’ life from Palm Sunday until Pentecost and say what happened at each event</a:t>
            </a:r>
            <a:r>
              <a:rPr lang="en-NZ"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7" name="Textbox: Line 1"/>
          <p:cNvSpPr txBox="1"/>
          <p:nvPr/>
        </p:nvSpPr>
        <p:spPr>
          <a:xfrm>
            <a:off x="424061" y="1258801"/>
            <a:ext cx="8299478"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Make a comic strip of the story of the Ascension and </a:t>
            </a:r>
            <a:r>
              <a:rPr lang="en-NZ" dirty="0" smtClean="0">
                <a:latin typeface="Arial" panose="020B0604020202020204" pitchFamily="34" charset="0"/>
                <a:cs typeface="Arial" panose="020B0604020202020204" pitchFamily="34" charset="0"/>
              </a:rPr>
              <a:t>include Jesus’ words</a:t>
            </a:r>
            <a:br>
              <a:rPr lang="en-NZ" dirty="0" smtClean="0">
                <a:latin typeface="Arial" panose="020B0604020202020204" pitchFamily="34" charset="0"/>
                <a:cs typeface="Arial" panose="020B0604020202020204" pitchFamily="34" charset="0"/>
              </a:rPr>
            </a:br>
            <a:r>
              <a:rPr lang="en-NZ" dirty="0" smtClean="0">
                <a:latin typeface="Arial" panose="020B0604020202020204" pitchFamily="34" charset="0"/>
                <a:cs typeface="Arial" panose="020B0604020202020204" pitchFamily="34" charset="0"/>
              </a:rPr>
              <a:t>and </a:t>
            </a:r>
            <a:r>
              <a:rPr lang="en-NZ" dirty="0">
                <a:latin typeface="Arial" panose="020B0604020202020204" pitchFamily="34" charset="0"/>
                <a:cs typeface="Arial" panose="020B0604020202020204" pitchFamily="34" charset="0"/>
              </a:rPr>
              <a:t>actions and imagine what the apostles said. Share this with a younger child. </a:t>
            </a:r>
            <a:endParaRPr lang="en-GB" dirty="0">
              <a:solidFill>
                <a:schemeClr val="bg1"/>
              </a:solidFill>
              <a:latin typeface="Arial" panose="020B0604020202020204" pitchFamily="34" charset="0"/>
              <a:cs typeface="Arial" panose="020B0604020202020204" pitchFamily="34" charset="0"/>
            </a:endParaRPr>
          </a:p>
        </p:txBody>
      </p:sp>
      <p:sp>
        <p:nvSpPr>
          <p:cNvPr id="43" name="Shape: Border 6"/>
          <p:cNvSpPr/>
          <p:nvPr/>
        </p:nvSpPr>
        <p:spPr>
          <a:xfrm>
            <a:off x="475749" y="4305862"/>
            <a:ext cx="8237516" cy="338554"/>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475749" y="3878236"/>
            <a:ext cx="8237516" cy="338554"/>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p:cNvSpPr/>
          <p:nvPr/>
        </p:nvSpPr>
        <p:spPr>
          <a:xfrm>
            <a:off x="475749" y="3450835"/>
            <a:ext cx="8237516" cy="338328"/>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475749" y="2721682"/>
            <a:ext cx="8237516" cy="640080"/>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475749" y="1992529"/>
            <a:ext cx="8237516" cy="640080"/>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475747" y="1263376"/>
            <a:ext cx="8234855" cy="640080"/>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122744" y="4291308"/>
            <a:ext cx="394578" cy="369332"/>
          </a:xfrm>
          <a:prstGeom prst="rect">
            <a:avLst/>
          </a:prstGeom>
          <a:noFill/>
        </p:spPr>
        <p:txBody>
          <a:bodyPr wrap="square" rtlCol="0">
            <a:spAutoFit/>
          </a:bodyPr>
          <a:lstStyle/>
          <a:p>
            <a:r>
              <a:rPr lang="en-GB" dirty="0">
                <a:latin typeface="Arial" panose="020B0604020202020204" pitchFamily="34" charset="0"/>
                <a:ea typeface="Adobe Heiti Std R" pitchFamily="34" charset="-128"/>
                <a:cs typeface="Arial" panose="020B0604020202020204" pitchFamily="34" charset="0"/>
              </a:rPr>
              <a:t>6</a:t>
            </a:r>
            <a:r>
              <a:rPr lang="en-GB" dirty="0" smtClean="0">
                <a:latin typeface="Arial" panose="020B0604020202020204" pitchFamily="34" charset="0"/>
                <a:ea typeface="Adobe Heiti Std R" pitchFamily="34" charset="-128"/>
                <a:cs typeface="Arial" panose="020B0604020202020204" pitchFamily="34" charset="0"/>
              </a:rPr>
              <a:t>)</a:t>
            </a:r>
            <a:endParaRPr lang="en-GB" dirty="0">
              <a:latin typeface="Arial" panose="020B0604020202020204" pitchFamily="34" charset="0"/>
              <a:ea typeface="Adobe Heiti Std R" pitchFamily="34" charset="-128"/>
              <a:cs typeface="Arial" panose="020B0604020202020204" pitchFamily="34" charset="0"/>
            </a:endParaRPr>
          </a:p>
        </p:txBody>
      </p:sp>
      <p:sp>
        <p:nvSpPr>
          <p:cNvPr id="37" name="Shape: Number 5"/>
          <p:cNvSpPr txBox="1"/>
          <p:nvPr/>
        </p:nvSpPr>
        <p:spPr>
          <a:xfrm>
            <a:off x="126866" y="3863458"/>
            <a:ext cx="394578" cy="369332"/>
          </a:xfrm>
          <a:prstGeom prst="rect">
            <a:avLst/>
          </a:prstGeom>
          <a:noFill/>
        </p:spPr>
        <p:txBody>
          <a:bodyPr wrap="square" rtlCol="0">
            <a:spAutoFit/>
          </a:bodyPr>
          <a:lstStyle/>
          <a:p>
            <a:r>
              <a:rPr lang="en-GB" dirty="0">
                <a:latin typeface="Arial" panose="020B0604020202020204" pitchFamily="34" charset="0"/>
                <a:ea typeface="Adobe Heiti Std R" pitchFamily="34" charset="-128"/>
                <a:cs typeface="Arial" panose="020B0604020202020204" pitchFamily="34" charset="0"/>
              </a:rPr>
              <a:t>5</a:t>
            </a:r>
            <a:r>
              <a:rPr lang="en-GB" dirty="0" smtClean="0">
                <a:latin typeface="Arial" panose="020B0604020202020204" pitchFamily="34" charset="0"/>
                <a:ea typeface="Adobe Heiti Std R" pitchFamily="34" charset="-128"/>
                <a:cs typeface="Arial" panose="020B0604020202020204" pitchFamily="34" charset="0"/>
              </a:rPr>
              <a:t>)</a:t>
            </a:r>
            <a:endParaRPr lang="en-GB" dirty="0">
              <a:latin typeface="Arial" panose="020B0604020202020204" pitchFamily="34" charset="0"/>
              <a:ea typeface="Adobe Heiti Std R" pitchFamily="34" charset="-128"/>
              <a:cs typeface="Arial" panose="020B0604020202020204" pitchFamily="34" charset="0"/>
            </a:endParaRPr>
          </a:p>
        </p:txBody>
      </p:sp>
      <p:sp>
        <p:nvSpPr>
          <p:cNvPr id="38" name="Shape: Number 4"/>
          <p:cNvSpPr txBox="1"/>
          <p:nvPr/>
        </p:nvSpPr>
        <p:spPr>
          <a:xfrm>
            <a:off x="126866" y="3436325"/>
            <a:ext cx="394578" cy="369332"/>
          </a:xfrm>
          <a:prstGeom prst="rect">
            <a:avLst/>
          </a:prstGeom>
          <a:noFill/>
        </p:spPr>
        <p:txBody>
          <a:bodyPr wrap="square" rtlCol="0">
            <a:spAutoFit/>
          </a:bodyPr>
          <a:lstStyle/>
          <a:p>
            <a:r>
              <a:rPr lang="en-GB" smtClean="0">
                <a:latin typeface="Arial" panose="020B0604020202020204" pitchFamily="34" charset="0"/>
                <a:ea typeface="Adobe Heiti Std R" pitchFamily="34" charset="-128"/>
                <a:cs typeface="Arial" panose="020B0604020202020204" pitchFamily="34" charset="0"/>
              </a:rPr>
              <a:t>4)</a:t>
            </a:r>
            <a:endParaRPr lang="en-GB">
              <a:latin typeface="Arial" panose="020B0604020202020204" pitchFamily="34" charset="0"/>
              <a:ea typeface="Adobe Heiti Std R" pitchFamily="34" charset="-128"/>
              <a:cs typeface="Arial" panose="020B0604020202020204" pitchFamily="34" charset="0"/>
            </a:endParaRPr>
          </a:p>
        </p:txBody>
      </p:sp>
      <p:sp>
        <p:nvSpPr>
          <p:cNvPr id="39" name="Shape: Number 3"/>
          <p:cNvSpPr txBox="1"/>
          <p:nvPr/>
        </p:nvSpPr>
        <p:spPr>
          <a:xfrm>
            <a:off x="126866" y="2700542"/>
            <a:ext cx="394578" cy="369332"/>
          </a:xfrm>
          <a:prstGeom prst="rect">
            <a:avLst/>
          </a:prstGeom>
          <a:noFill/>
        </p:spPr>
        <p:txBody>
          <a:bodyPr wrap="square" rtlCol="0">
            <a:spAutoFit/>
          </a:bodyPr>
          <a:lstStyle/>
          <a:p>
            <a:r>
              <a:rPr lang="en-GB" smtClean="0">
                <a:latin typeface="Arial" panose="020B0604020202020204" pitchFamily="34" charset="0"/>
                <a:ea typeface="Adobe Heiti Std R" pitchFamily="34" charset="-128"/>
                <a:cs typeface="Arial" panose="020B0604020202020204" pitchFamily="34" charset="0"/>
              </a:rPr>
              <a:t>3)</a:t>
            </a:r>
            <a:endParaRPr lang="en-GB">
              <a:latin typeface="Arial" panose="020B0604020202020204" pitchFamily="34" charset="0"/>
              <a:ea typeface="Adobe Heiti Std R" pitchFamily="34" charset="-128"/>
              <a:cs typeface="Arial" panose="020B0604020202020204" pitchFamily="34" charset="0"/>
            </a:endParaRPr>
          </a:p>
        </p:txBody>
      </p:sp>
      <p:sp>
        <p:nvSpPr>
          <p:cNvPr id="40" name="Shape: Number 2"/>
          <p:cNvSpPr txBox="1"/>
          <p:nvPr/>
        </p:nvSpPr>
        <p:spPr>
          <a:xfrm>
            <a:off x="126866" y="1971187"/>
            <a:ext cx="394578" cy="369332"/>
          </a:xfrm>
          <a:prstGeom prst="rect">
            <a:avLst/>
          </a:prstGeom>
          <a:noFill/>
        </p:spPr>
        <p:txBody>
          <a:bodyPr wrap="square" rtlCol="0">
            <a:spAutoFit/>
          </a:bodyPr>
          <a:lstStyle/>
          <a:p>
            <a:r>
              <a:rPr lang="en-GB" smtClean="0">
                <a:latin typeface="Arial" panose="020B0604020202020204" pitchFamily="34" charset="0"/>
                <a:ea typeface="Adobe Heiti Std R" pitchFamily="34" charset="-128"/>
                <a:cs typeface="Arial" panose="020B0604020202020204" pitchFamily="34" charset="0"/>
              </a:rPr>
              <a:t>2)</a:t>
            </a:r>
            <a:endParaRPr lang="en-GB">
              <a:latin typeface="Arial" panose="020B0604020202020204" pitchFamily="34" charset="0"/>
              <a:ea typeface="Adobe Heiti Std R" pitchFamily="34" charset="-128"/>
              <a:cs typeface="Arial" panose="020B0604020202020204" pitchFamily="34" charset="0"/>
            </a:endParaRPr>
          </a:p>
        </p:txBody>
      </p:sp>
      <p:sp>
        <p:nvSpPr>
          <p:cNvPr id="41" name="Shape: Number 1"/>
          <p:cNvSpPr txBox="1"/>
          <p:nvPr/>
        </p:nvSpPr>
        <p:spPr>
          <a:xfrm>
            <a:off x="122103" y="1246283"/>
            <a:ext cx="394578" cy="369332"/>
          </a:xfrm>
          <a:prstGeom prst="rect">
            <a:avLst/>
          </a:prstGeom>
          <a:noFill/>
        </p:spPr>
        <p:txBody>
          <a:bodyPr wrap="square" rtlCol="0">
            <a:spAutoFit/>
          </a:bodyPr>
          <a:lstStyle/>
          <a:p>
            <a:r>
              <a:rPr lang="en-GB" dirty="0" smtClean="0">
                <a:latin typeface="Arial" panose="020B0604020202020204" pitchFamily="34" charset="0"/>
                <a:ea typeface="Adobe Heiti Std R" pitchFamily="34" charset="-128"/>
                <a:cs typeface="Arial" panose="020B0604020202020204" pitchFamily="34" charset="0"/>
              </a:rPr>
              <a:t>1)</a:t>
            </a:r>
            <a:endParaRPr lang="en-GB" dirty="0">
              <a:latin typeface="Arial" panose="020B0604020202020204" pitchFamily="34" charset="0"/>
              <a:ea typeface="Adobe Heiti Std R" pitchFamily="34" charset="-128"/>
              <a:cs typeface="Arial" panose="020B0604020202020204" pitchFamily="34" charset="0"/>
            </a:endParaRPr>
          </a:p>
        </p:txBody>
      </p:sp>
      <p:pic>
        <p:nvPicPr>
          <p:cNvPr id="45" name="Picture: Top right"/>
          <p:cNvPicPr>
            <a:picLocks noChangeAspect="1"/>
          </p:cNvPicPr>
          <p:nvPr/>
        </p:nvPicPr>
        <p:blipFill>
          <a:blip r:embed="rId4"/>
          <a:stretch>
            <a:fillRect/>
          </a:stretch>
        </p:blipFill>
        <p:spPr>
          <a:xfrm>
            <a:off x="8028048" y="78663"/>
            <a:ext cx="1024259" cy="1478700"/>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Check up</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latin typeface="Arial" panose="020B0604020202020204" pitchFamily="34" charset="0"/>
                <a:ea typeface="Adobe Heiti Std R" pitchFamily="34" charset="-128"/>
                <a:cs typeface="Arial" panose="020B0604020202020204" pitchFamily="34" charset="0"/>
              </a:rPr>
              <a:t>Click in each caption space to reveal text</a:t>
            </a:r>
          </a:p>
          <a:p>
            <a:pPr algn="ctr"/>
            <a:r>
              <a:rPr lang="en-NZ" sz="900" dirty="0" smtClean="0">
                <a:latin typeface="Arial" panose="020B0604020202020204" pitchFamily="34" charset="0"/>
                <a:ea typeface="Adobe Heiti Std R" pitchFamily="34" charset="-128"/>
                <a:cs typeface="Arial" panose="020B0604020202020204" pitchFamily="34" charset="0"/>
              </a:rPr>
              <a:t>Click on the worksheet button to go to the worksheet.</a:t>
            </a:r>
            <a:endParaRPr lang="en-GB" sz="900" dirty="0">
              <a:latin typeface="Arial" panose="020B0604020202020204" pitchFamily="34" charset="0"/>
              <a:ea typeface="Adobe Heiti Std R"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100" fill="hold"/>
                                        <p:tgtEl>
                                          <p:spTgt spid="27"/>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100" fill="hold"/>
                                        <p:tgtEl>
                                          <p:spTgt spid="22"/>
                                        </p:tgtEl>
                                        <p:attrNameLst>
                                          <p:attrName>style.color</p:attrName>
                                        </p:attrNameLst>
                                      </p:cBhvr>
                                      <p:to>
                                        <a:schemeClr val="tx1"/>
                                      </p:to>
                                    </p:animClr>
                                  </p:childTnLst>
                                </p:cTn>
                              </p:par>
                              <p:par>
                                <p:cTn id="49" presetID="3" presetClass="emph" presetSubtype="2" fill="hold" grpId="2" nodeType="withEffect">
                                  <p:stCondLst>
                                    <p:cond delay="0"/>
                                  </p:stCondLst>
                                  <p:childTnLst>
                                    <p:animClr clrSpc="rgb" dir="cw">
                                      <p:cBhvr override="childStyle">
                                        <p:cTn id="50" dur="100" fill="hold"/>
                                        <p:tgtEl>
                                          <p:spTgt spid="21"/>
                                        </p:tgtEl>
                                        <p:attrNameLst>
                                          <p:attrName>style.color</p:attrName>
                                        </p:attrNameLst>
                                      </p:cBhvr>
                                      <p:to>
                                        <a:schemeClr val="tx1"/>
                                      </p:to>
                                    </p:animClr>
                                  </p:childTnLst>
                                </p:cTn>
                              </p:par>
                              <p:par>
                                <p:cTn id="51" presetID="3" presetClass="emph" presetSubtype="2" fill="hold" grpId="2" nodeType="withEffect">
                                  <p:stCondLst>
                                    <p:cond delay="0"/>
                                  </p:stCondLst>
                                  <p:childTnLst>
                                    <p:animClr clrSpc="rgb" dir="cw">
                                      <p:cBhvr override="childStyle">
                                        <p:cTn id="52" dur="100" fill="hold"/>
                                        <p:tgtEl>
                                          <p:spTgt spid="20"/>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100" fill="hold"/>
                                        <p:tgtEl>
                                          <p:spTgt spid="18"/>
                                        </p:tgtEl>
                                        <p:attrNameLst>
                                          <p:attrName>style.color</p:attrName>
                                        </p:attrNameLst>
                                      </p:cBhvr>
                                      <p:to>
                                        <a:schemeClr val="tx1"/>
                                      </p:to>
                                    </p:animClr>
                                  </p:childTnLst>
                                </p:cTn>
                              </p:par>
                              <p:par>
                                <p:cTn id="55" presetID="3" presetClass="emph" presetSubtype="2" fill="hold" grpId="1" nodeType="withEffect">
                                  <p:stCondLst>
                                    <p:cond delay="0"/>
                                  </p:stCondLst>
                                  <p:childTnLst>
                                    <p:animClr clrSpc="rgb" dir="cw">
                                      <p:cBhvr override="childStyle">
                                        <p:cTn id="56" dur="100" fill="hold"/>
                                        <p:tgtEl>
                                          <p:spTgt spid="36"/>
                                        </p:tgtEl>
                                        <p:attrNameLst>
                                          <p:attrName>style.color</p:attrName>
                                        </p:attrNameLst>
                                      </p:cBhvr>
                                      <p:to>
                                        <a:schemeClr val="tx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100" fill="hold"/>
                                        <p:tgtEl>
                                          <p:spTgt spid="27"/>
                                        </p:tgtEl>
                                        <p:attrNameLst>
                                          <p:attrName>style.color</p:attrName>
                                        </p:attrNameLst>
                                      </p:cBhvr>
                                      <p:to>
                                        <a:schemeClr val="tx1"/>
                                      </p:to>
                                    </p:animClr>
                                  </p:childTnLst>
                                </p:cTn>
                              </p:par>
                              <p:par>
                                <p:cTn id="72" presetID="3" presetClass="emph" presetSubtype="2" fill="hold" grpId="4" nodeType="withEffect">
                                  <p:stCondLst>
                                    <p:cond delay="0"/>
                                  </p:stCondLst>
                                  <p:childTnLst>
                                    <p:animClr clrSpc="rgb" dir="cw">
                                      <p:cBhvr override="childStyle">
                                        <p:cTn id="73" dur="100" fill="hold"/>
                                        <p:tgtEl>
                                          <p:spTgt spid="22"/>
                                        </p:tgtEl>
                                        <p:attrNameLst>
                                          <p:attrName>style.color</p:attrName>
                                        </p:attrNameLst>
                                      </p:cBhvr>
                                      <p:to>
                                        <a:schemeClr val="tx1"/>
                                      </p:to>
                                    </p:animClr>
                                  </p:childTnLst>
                                </p:cTn>
                              </p:par>
                              <p:par>
                                <p:cTn id="74" presetID="3" presetClass="emph" presetSubtype="2" fill="hold" grpId="4" nodeType="withEffect">
                                  <p:stCondLst>
                                    <p:cond delay="0"/>
                                  </p:stCondLst>
                                  <p:childTnLst>
                                    <p:animClr clrSpc="rgb" dir="cw">
                                      <p:cBhvr override="childStyle">
                                        <p:cTn id="75" dur="100" fill="hold"/>
                                        <p:tgtEl>
                                          <p:spTgt spid="21"/>
                                        </p:tgtEl>
                                        <p:attrNameLst>
                                          <p:attrName>style.color</p:attrName>
                                        </p:attrNameLst>
                                      </p:cBhvr>
                                      <p:to>
                                        <a:schemeClr val="tx1"/>
                                      </p:to>
                                    </p:animClr>
                                  </p:childTnLst>
                                </p:cTn>
                              </p:par>
                              <p:par>
                                <p:cTn id="76" presetID="3" presetClass="emph" presetSubtype="2" fill="hold" grpId="4" nodeType="withEffect">
                                  <p:stCondLst>
                                    <p:cond delay="0"/>
                                  </p:stCondLst>
                                  <p:childTnLst>
                                    <p:animClr clrSpc="rgb" dir="cw">
                                      <p:cBhvr override="childStyle">
                                        <p:cTn id="77" dur="100" fill="hold"/>
                                        <p:tgtEl>
                                          <p:spTgt spid="20"/>
                                        </p:tgtEl>
                                        <p:attrNameLst>
                                          <p:attrName>style.color</p:attrName>
                                        </p:attrNameLst>
                                      </p:cBhvr>
                                      <p:to>
                                        <a:schemeClr val="tx1"/>
                                      </p:to>
                                    </p:animClr>
                                  </p:childTnLst>
                                </p:cTn>
                              </p:par>
                              <p:par>
                                <p:cTn id="78" presetID="3" presetClass="emph" presetSubtype="2" fill="hold" grpId="3" nodeType="withEffect">
                                  <p:stCondLst>
                                    <p:cond delay="0"/>
                                  </p:stCondLst>
                                  <p:childTnLst>
                                    <p:animClr clrSpc="rgb" dir="cw">
                                      <p:cBhvr override="childStyle">
                                        <p:cTn id="79" dur="100" fill="hold"/>
                                        <p:tgtEl>
                                          <p:spTgt spid="18"/>
                                        </p:tgtEl>
                                        <p:attrNameLst>
                                          <p:attrName>style.color</p:attrName>
                                        </p:attrNameLst>
                                      </p:cBhvr>
                                      <p:to>
                                        <a:schemeClr val="tx1"/>
                                      </p:to>
                                    </p:animClr>
                                  </p:childTnLst>
                                </p:cTn>
                              </p:par>
                              <p:par>
                                <p:cTn id="80" presetID="3" presetClass="emph" presetSubtype="2" fill="hold" grpId="3" nodeType="withEffect">
                                  <p:stCondLst>
                                    <p:cond delay="0"/>
                                  </p:stCondLst>
                                  <p:childTnLst>
                                    <p:animClr clrSpc="rgb" dir="cw">
                                      <p:cBhvr override="childStyle">
                                        <p:cTn id="81" dur="100" fill="hold"/>
                                        <p:tgtEl>
                                          <p:spTgt spid="36"/>
                                        </p:tgtEl>
                                        <p:attrNameLst>
                                          <p:attrName>style.color</p:attrName>
                                        </p:attrNameLst>
                                      </p:cBhvr>
                                      <p:to>
                                        <a:schemeClr val="tx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flective music - Ascension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2968" y="145200"/>
            <a:ext cx="609600" cy="609600"/>
          </a:xfrm>
          <a:prstGeom prst="rect">
            <a:avLst/>
          </a:prstGeom>
        </p:spPr>
      </p:pic>
      <p:pic>
        <p:nvPicPr>
          <p:cNvPr id="16"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44000" cy="5143500"/>
          </a:xfrm>
          <a:prstGeom prst="rect">
            <a:avLst/>
          </a:prstGeom>
        </p:spPr>
      </p:pic>
      <p:pic>
        <p:nvPicPr>
          <p:cNvPr id="3" name="Picture"/>
          <p:cNvPicPr>
            <a:picLocks noChangeAspect="1"/>
          </p:cNvPicPr>
          <p:nvPr/>
        </p:nvPicPr>
        <p:blipFill>
          <a:blip r:embed="rId7">
            <a:extLst>
              <a:ext uri="{BEBA8EAE-BF5A-486C-A8C5-ECC9F3942E4B}">
                <a14:imgProps xmlns:a14="http://schemas.microsoft.com/office/drawing/2010/main">
                  <a14:imgLayer r:embed="rId8">
                    <a14:imgEffect>
                      <a14:artisticPhotocopy trans="80000" detail="0"/>
                    </a14:imgEffect>
                    <a14:imgEffect>
                      <a14:sharpenSoften amount="-30000"/>
                    </a14:imgEffect>
                    <a14:imgEffect>
                      <a14:brightnessContrast bright="16000" contrast="-12000"/>
                    </a14:imgEffect>
                  </a14:imgLayer>
                </a14:imgProps>
              </a:ext>
            </a:extLst>
          </a:blip>
          <a:stretch>
            <a:fillRect/>
          </a:stretch>
        </p:blipFill>
        <p:spPr>
          <a:xfrm>
            <a:off x="915876" y="899999"/>
            <a:ext cx="6265760" cy="3907431"/>
          </a:xfrm>
          <a:prstGeom prst="roundRect">
            <a:avLst>
              <a:gd name="adj" fmla="val 16667"/>
            </a:avLst>
          </a:prstGeom>
          <a:ln>
            <a:noFill/>
          </a:ln>
          <a:effectLst>
            <a:outerShdw blurRad="76200" dist="38100" dir="7800000" algn="tl" rotWithShape="0">
              <a:srgbClr val="000000">
                <a:alpha val="40000"/>
              </a:srgbClr>
            </a:outerShdw>
            <a:softEdge rad="177800"/>
          </a:effectLst>
          <a:scene3d>
            <a:camera prst="perspectiveRight"/>
            <a:lightRig rig="flat" dir="t">
              <a:rot lat="0" lon="0" rev="0"/>
            </a:lightRig>
          </a:scene3d>
          <a:sp3d/>
        </p:spPr>
      </p:pic>
      <p:sp>
        <p:nvSpPr>
          <p:cNvPr id="2"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Time for Reflection</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8"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reflective music</a:t>
            </a:r>
          </a:p>
        </p:txBody>
      </p:sp>
      <p:pic>
        <p:nvPicPr>
          <p:cNvPr id="19"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xit" presetSubtype="0" fill="hold" grpId="1"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57677" fill="hold"/>
                                        <p:tgtEl>
                                          <p:spTgt spid="7"/>
                                        </p:tgtEl>
                                      </p:cBhvr>
                                    </p:cmd>
                                  </p:childTnLst>
                                </p:cTn>
                              </p:par>
                              <p:par>
                                <p:cTn id="21" presetID="1" presetClass="emph" presetSubtype="2" fill="hold" nodeType="withEffect">
                                  <p:stCondLst>
                                    <p:cond delay="0"/>
                                  </p:stCondLst>
                                  <p:childTnLst>
                                    <p:animClr clrSpc="rgb" dir="cw">
                                      <p:cBhvr>
                                        <p:cTn id="22" dur="1000" fill="hold"/>
                                        <p:tgtEl>
                                          <p:spTgt spid="15"/>
                                        </p:tgtEl>
                                        <p:attrNameLst>
                                          <p:attrName>fillcolor</p:attrName>
                                        </p:attrNameLst>
                                      </p:cBhvr>
                                      <p:to>
                                        <a:schemeClr val="accent2"/>
                                      </p:to>
                                    </p:animClr>
                                    <p:set>
                                      <p:cBhvr>
                                        <p:cTn id="23" dur="1000" fill="hold"/>
                                        <p:tgtEl>
                                          <p:spTgt spid="15"/>
                                        </p:tgtEl>
                                        <p:attrNameLst>
                                          <p:attrName>fill.type</p:attrName>
                                        </p:attrNameLst>
                                      </p:cBhvr>
                                      <p:to>
                                        <p:strVal val="solid"/>
                                      </p:to>
                                    </p:set>
                                    <p:set>
                                      <p:cBhvr>
                                        <p:cTn id="24" dur="1000" fill="hold"/>
                                        <p:tgtEl>
                                          <p:spTgt spid="15"/>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3" presetClass="mediacall" presetSubtype="0" fill="hold" nodeType="clickEffect">
                                  <p:stCondLst>
                                    <p:cond delay="0"/>
                                  </p:stCondLst>
                                  <p:childTnLst>
                                    <p:cmd type="call" cmd="stop">
                                      <p:cBhvr>
                                        <p:cTn id="28" dur="1" fill="hold"/>
                                        <p:tgtEl>
                                          <p:spTgt spid="7"/>
                                        </p:tgtEl>
                                      </p:cBhvr>
                                    </p:cmd>
                                  </p:childTnLst>
                                </p:cTn>
                              </p:par>
                              <p:par>
                                <p:cTn id="29" presetID="10" presetClass="exit" presetSubtype="0" fill="hold" grpId="1"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ntr" presetSubtype="0" fill="hold" grpId="2"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 presetClass="emph" presetSubtype="2" fill="hold" nodeType="withEffect">
                                  <p:stCondLst>
                                    <p:cond delay="0"/>
                                  </p:stCondLst>
                                  <p:childTnLst>
                                    <p:animClr clrSpc="rgb" dir="cw">
                                      <p:cBhvr>
                                        <p:cTn id="36" dur="2000" fill="hold"/>
                                        <p:tgtEl>
                                          <p:spTgt spid="15"/>
                                        </p:tgtEl>
                                        <p:attrNameLst>
                                          <p:attrName>fillcolor</p:attrName>
                                        </p:attrNameLst>
                                      </p:cBhvr>
                                      <p:to>
                                        <a:schemeClr val="bg1"/>
                                      </p:to>
                                    </p:animClr>
                                    <p:set>
                                      <p:cBhvr>
                                        <p:cTn id="37" dur="2000" fill="hold"/>
                                        <p:tgtEl>
                                          <p:spTgt spid="15"/>
                                        </p:tgtEl>
                                        <p:attrNameLst>
                                          <p:attrName>fill.type</p:attrName>
                                        </p:attrNameLst>
                                      </p:cBhvr>
                                      <p:to>
                                        <p:strVal val="solid"/>
                                      </p:to>
                                    </p:set>
                                    <p:set>
                                      <p:cBhvr>
                                        <p:cTn id="3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17" grpId="0"/>
      <p:bldP spid="17" grpId="1"/>
      <p:bldP spid="18" grpId="0"/>
      <p:bldP spid="18" grpId="1"/>
      <p:bldP spid="18"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4336</TotalTime>
  <Words>1694</Words>
  <Application>Microsoft Office PowerPoint</Application>
  <PresentationFormat>On-screen Show (16:9)</PresentationFormat>
  <Paragraphs>181</Paragraphs>
  <Slides>11</Slides>
  <Notes>11</Notes>
  <HiddenSlides>2</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Adobe Fan Heiti Std B</vt:lpstr>
      <vt:lpstr>Adobe Heiti Std R</vt:lpstr>
      <vt:lpstr>Arial</vt:lpstr>
      <vt:lpstr>Calibri</vt:lpstr>
      <vt:lpstr>Segoe UI</vt:lpstr>
      <vt:lpstr>Custom Design</vt:lpstr>
      <vt:lpstr>The Ascension</vt:lpstr>
      <vt:lpstr>Learning Intentions</vt:lpstr>
      <vt:lpstr>Ascension Day in the Liturgical Year in Aotearoa New Zealand</vt:lpstr>
      <vt:lpstr>Jesus promised to send the Holy Spirit Te Wairua Tapu to strengthen the disciples</vt:lpstr>
      <vt:lpstr>The Great Commissioning and Jesus’ Ascension</vt:lpstr>
      <vt:lpstr>You will be my witnesses in …</vt:lpstr>
      <vt:lpstr>God gave Jesus a name above all other names </vt:lpstr>
      <vt:lpstr>Check up</vt:lpstr>
      <vt:lpstr>Time for Reflection</vt:lpstr>
      <vt:lpstr>You will be my witnesses in – Time to recall and reflect on your faith journey</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188</cp:revision>
  <dcterms:created xsi:type="dcterms:W3CDTF">2016-10-02T19:59:59Z</dcterms:created>
  <dcterms:modified xsi:type="dcterms:W3CDTF">2017-05-02T22:35:38Z</dcterms:modified>
</cp:coreProperties>
</file>