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6" r:id="rId2"/>
    <p:sldId id="257" r:id="rId3"/>
    <p:sldId id="258" r:id="rId4"/>
    <p:sldId id="274" r:id="rId5"/>
    <p:sldId id="275" r:id="rId6"/>
    <p:sldId id="276" r:id="rId7"/>
    <p:sldId id="261" r:id="rId8"/>
    <p:sldId id="269" r:id="rId9"/>
    <p:sldId id="271" r:id="rId10"/>
    <p:sldId id="277" r:id="rId11"/>
    <p:sldId id="278" r:id="rId12"/>
    <p:sldId id="263" r:id="rId1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ACBFDB"/>
    <a:srgbClr val="9BAFD4"/>
    <a:srgbClr val="A37845"/>
    <a:srgbClr val="F4E8BD"/>
    <a:srgbClr val="AA804A"/>
    <a:srgbClr val="BA9D79"/>
    <a:srgbClr val="ECDFB3"/>
    <a:srgbClr val="FFFF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0" autoAdjust="0"/>
    <p:restoredTop sz="86279" autoAdjust="0"/>
  </p:normalViewPr>
  <p:slideViewPr>
    <p:cSldViewPr snapToGrid="0">
      <p:cViewPr>
        <p:scale>
          <a:sx n="100" d="100"/>
          <a:sy n="100" d="100"/>
        </p:scale>
        <p:origin x="444" y="606"/>
      </p:cViewPr>
      <p:guideLst>
        <p:guide orient="horz" pos="1620"/>
        <p:guide pos="2880"/>
      </p:guideLst>
    </p:cSldViewPr>
  </p:slideViewPr>
  <p:notesTextViewPr>
    <p:cViewPr>
      <p:scale>
        <a:sx n="1" d="1"/>
        <a:sy n="1" d="1"/>
      </p:scale>
      <p:origin x="0" y="0"/>
    </p:cViewPr>
  </p:notesTextViewPr>
  <p:gridSpacing cx="72010" cy="7201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E0A72-8F01-4652-B984-73A84DFF7643}" type="datetimeFigureOut">
              <a:rPr lang="en-GB" smtClean="0"/>
              <a:t>02/05/2017</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E097152-54D5-404C-80EF-58C12B0EA284}" type="slidenum">
              <a:rPr lang="en-GB" smtClean="0"/>
              <a:t>‹#›</a:t>
            </a:fld>
            <a:endParaRPr lang="en-GB"/>
          </a:p>
        </p:txBody>
      </p:sp>
    </p:spTree>
    <p:extLst>
      <p:ext uri="{BB962C8B-B14F-4D97-AF65-F5344CB8AC3E}">
        <p14:creationId xmlns:p14="http://schemas.microsoft.com/office/powerpoint/2010/main" val="20830952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CvoNO-L-PfU"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a:t>
            </a:r>
            <a:r>
              <a:rPr lang="en-US" sz="1200" b="1" kern="1200" dirty="0" smtClean="0">
                <a:solidFill>
                  <a:schemeClr val="tx1"/>
                </a:solidFill>
                <a:effectLst/>
                <a:latin typeface="+mn-lt"/>
                <a:ea typeface="+mn-ea"/>
                <a:cs typeface="+mn-cs"/>
              </a:rPr>
              <a:t>The Feast of the Ascension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resource topic. Read the title together and invite students to share something they know about what the Church celebrates on the feast of the Ascension.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the Scripture accounts of the Ascension in class prayer this week.</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10</a:t>
            </a:fld>
            <a:endParaRPr lang="en-GB"/>
          </a:p>
        </p:txBody>
      </p:sp>
    </p:spTree>
    <p:extLst>
      <p:ext uri="{BB962C8B-B14F-4D97-AF65-F5344CB8AC3E}">
        <p14:creationId xmlns:p14="http://schemas.microsoft.com/office/powerpoint/2010/main" val="1767658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46275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162716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resource.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200901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 The Liturgical Year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items on the pop up to initiate discussion.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the worksheet generate further discussion that will lead into the next major feast to be celebrated. Students complete and share their worksheets and add them to their RE Learning Journal.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 Adding to the Meaning of the Ascension Event</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Work through each of the flip cards and ask children to share new key ideas in their group. When completed children can record their new learning about the Ascension in their RE Learning Journal.</a:t>
            </a:r>
            <a:endParaRPr lang="en-US" sz="1200" kern="1200" dirty="0" smtClean="0">
              <a:solidFill>
                <a:schemeClr val="tx1"/>
              </a:solidFill>
              <a:effectLst/>
              <a:latin typeface="+mn-lt"/>
              <a:ea typeface="+mn-ea"/>
              <a:cs typeface="+mn-cs"/>
            </a:endParaRPr>
          </a:p>
          <a:p>
            <a:r>
              <a:rPr lang="en-GB" sz="1200" b="0" kern="1200" dirty="0" smtClean="0">
                <a:solidFill>
                  <a:schemeClr val="tx1"/>
                </a:solidFill>
                <a:effectLst/>
                <a:latin typeface="+mn-lt"/>
                <a:ea typeface="+mn-ea"/>
                <a:cs typeface="+mn-cs"/>
              </a:rPr>
              <a:t>The image of the Ascension is by an Italian woman artist called </a:t>
            </a:r>
            <a:r>
              <a:rPr lang="en-GB" sz="1200" b="0" kern="1200" dirty="0" err="1" smtClean="0">
                <a:solidFill>
                  <a:schemeClr val="tx1"/>
                </a:solidFill>
                <a:effectLst/>
                <a:latin typeface="+mn-lt"/>
                <a:ea typeface="+mn-ea"/>
                <a:cs typeface="+mn-cs"/>
              </a:rPr>
              <a:t>Maddalena</a:t>
            </a:r>
            <a:r>
              <a:rPr lang="en-GB" sz="1200" b="0" kern="1200" dirty="0" smtClean="0">
                <a:solidFill>
                  <a:schemeClr val="tx1"/>
                </a:solidFill>
                <a:effectLst/>
                <a:latin typeface="+mn-lt"/>
                <a:ea typeface="+mn-ea"/>
                <a:cs typeface="+mn-cs"/>
              </a:rPr>
              <a:t> </a:t>
            </a:r>
            <a:r>
              <a:rPr lang="en-GB" sz="1200" b="0" kern="1200" dirty="0" err="1" smtClean="0">
                <a:solidFill>
                  <a:schemeClr val="tx1"/>
                </a:solidFill>
                <a:effectLst/>
                <a:latin typeface="+mn-lt"/>
                <a:ea typeface="+mn-ea"/>
                <a:cs typeface="+mn-cs"/>
              </a:rPr>
              <a:t>Franguelli</a:t>
            </a:r>
            <a:r>
              <a:rPr lang="en-GB" sz="1200" b="0" kern="1200" dirty="0" smtClean="0">
                <a:solidFill>
                  <a:schemeClr val="tx1"/>
                </a:solidFill>
                <a:effectLst/>
                <a:latin typeface="+mn-lt"/>
                <a:ea typeface="+mn-ea"/>
                <a:cs typeface="+mn-cs"/>
              </a:rPr>
              <a:t>.</a:t>
            </a:r>
            <a:endParaRPr lang="en-NZ" b="0"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The Five Accounts in Scripture of the Ascension Story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2</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Follow the direction on the worksheet. Ascension story references: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Matthew 28:16-20, Mark 16:15-20, Luke 24: 46-53, John 14:1-3, Acts 1:1-11</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complete the worksheet and share their responses to compare accounts noting the similarities and differences in each.</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Students comment on the Scripture of the Ascension account they preferred and give reasons.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Chapel of the Ascension marks the place today</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to make students aware that the place of Jesus’ Ascension is now a place of pilgrimage in Israel.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the Post it notes to increase students understanding of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Watch the clip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Chapel of the Ascension on the Mount of Olives     2:02 minutes</a:t>
            </a:r>
            <a:endParaRPr lang="en-US"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https://www.youtube.com/watch?v=CvoNO-L-PfU</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Encourage students to do further research about holy places in Israel. Set up a display place for these in the classroom. </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1832436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What Christians celebrate on the feast of the Ascension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share what Christians celebrate on the feast of the Ascension. Use the revealed text to deepen their understanding about this. </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Recall what happened at the Transfiguration and explain how this illustrated what Jesus’ heavenly glory looks like. Include in class prayer this week – prayers of thanks to Jesus for making it possible for people to hope that they through the help of the Holy Spirit will, when they die be with him in heaven forever.</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Share ideas about what will happen at Jesus’ second coming at the end of time.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Sing using the MP3 ‘Till the end of Time’.</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460508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Check Up</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resource.</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Teachers can choose how they use the slide in their range of assessment options.</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 worksheet of this slide is available for students in Years 5-8 to complete.</a:t>
            </a:r>
            <a:endParaRPr lang="en-US"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The last two items are feed forward for the teacher. </a:t>
            </a:r>
            <a:endParaRPr lang="en-US"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resources and target the areas that need further attention.</a:t>
            </a:r>
            <a:endParaRPr lang="en-US"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8</a:t>
            </a:fld>
            <a:endParaRPr lang="en-GB"/>
          </a:p>
        </p:txBody>
      </p:sp>
    </p:spTree>
    <p:extLst>
      <p:ext uri="{BB962C8B-B14F-4D97-AF65-F5344CB8AC3E}">
        <p14:creationId xmlns:p14="http://schemas.microsoft.com/office/powerpoint/2010/main" val="2242616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Time for Reflection</a:t>
            </a:r>
            <a:endParaRPr lang="en-US"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a:t>
            </a:r>
            <a:r>
              <a:rPr lang="en-GB" sz="1200" i="1" kern="1200" dirty="0" smtClean="0">
                <a:solidFill>
                  <a:schemeClr val="tx1"/>
                </a:solidFill>
                <a:effectLst/>
                <a:latin typeface="+mn-lt"/>
                <a:ea typeface="+mn-ea"/>
                <a:cs typeface="+mn-cs"/>
              </a:rPr>
              <a:t> reflect on Jesus ascending to heaven and how this made it possible for all humans, when they die, to enter into heaven and the presence of God forever</a:t>
            </a:r>
            <a:endParaRPr lang="en-NZ" noProof="0" dirty="0"/>
          </a:p>
        </p:txBody>
      </p:sp>
      <p:sp>
        <p:nvSpPr>
          <p:cNvPr id="4" name="Slide Number Placeholder 3"/>
          <p:cNvSpPr>
            <a:spLocks noGrp="1"/>
          </p:cNvSpPr>
          <p:nvPr>
            <p:ph type="sldNum" sz="quarter" idx="10"/>
          </p:nvPr>
        </p:nvSpPr>
        <p:spPr/>
        <p:txBody>
          <a:bodyPr/>
          <a:lstStyle/>
          <a:p>
            <a:fld id="{8E097152-54D5-404C-80EF-58C12B0EA284}" type="slidenum">
              <a:rPr lang="en-GB" smtClean="0"/>
              <a:t>9</a:t>
            </a:fld>
            <a:endParaRPr lang="en-GB"/>
          </a:p>
        </p:txBody>
      </p:sp>
    </p:spTree>
    <p:extLst>
      <p:ext uri="{BB962C8B-B14F-4D97-AF65-F5344CB8AC3E}">
        <p14:creationId xmlns:p14="http://schemas.microsoft.com/office/powerpoint/2010/main" val="120579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738713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420748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819805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EBC949C-10F4-4C6A-AEEB-02D77FEB4F26}"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755546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BC949C-10F4-4C6A-AEEB-02D77FEB4F26}" type="datetimeFigureOut">
              <a:rPr lang="en-GB" smtClean="0"/>
              <a:t>02/05/2017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10678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EBC949C-10F4-4C6A-AEEB-02D77FEB4F26}"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69731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EBC949C-10F4-4C6A-AEEB-02D77FEB4F26}" type="datetimeFigureOut">
              <a:rPr lang="en-GB" smtClean="0"/>
              <a:t>02/05/2017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234831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EBC949C-10F4-4C6A-AEEB-02D77FEB4F26}" type="datetimeFigureOut">
              <a:rPr lang="en-GB" smtClean="0"/>
              <a:t>02/05/2017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73598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BC949C-10F4-4C6A-AEEB-02D77FEB4F26}" type="datetimeFigureOut">
              <a:rPr lang="en-GB" smtClean="0"/>
              <a:t>02/05/2017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1231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084035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BC949C-10F4-4C6A-AEEB-02D77FEB4F26}" type="datetimeFigureOut">
              <a:rPr lang="en-GB" smtClean="0"/>
              <a:t>02/05/2017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9B1A963-3545-42B3-9DE3-9511A5BB9065}" type="slidenum">
              <a:rPr lang="en-GB" smtClean="0"/>
              <a:t>‹#›</a:t>
            </a:fld>
            <a:endParaRPr lang="en-GB"/>
          </a:p>
        </p:txBody>
      </p:sp>
    </p:spTree>
    <p:extLst>
      <p:ext uri="{BB962C8B-B14F-4D97-AF65-F5344CB8AC3E}">
        <p14:creationId xmlns:p14="http://schemas.microsoft.com/office/powerpoint/2010/main" val="31516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EBC949C-10F4-4C6A-AEEB-02D77FEB4F26}" type="datetimeFigureOut">
              <a:rPr lang="en-GB" smtClean="0"/>
              <a:t>02/05/2017</a:t>
            </a:fld>
            <a:endParaRPr lang="en-GB"/>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99B1A963-3545-42B3-9DE3-9511A5BB9065}" type="slidenum">
              <a:rPr lang="en-GB" smtClean="0"/>
              <a:t>‹#›</a:t>
            </a:fld>
            <a:endParaRPr lang="en-GB"/>
          </a:p>
        </p:txBody>
      </p:sp>
    </p:spTree>
    <p:extLst>
      <p:ext uri="{BB962C8B-B14F-4D97-AF65-F5344CB8AC3E}">
        <p14:creationId xmlns:p14="http://schemas.microsoft.com/office/powerpoint/2010/main" val="3272152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dobe Heiti Std R" pitchFamily="34" charset="-128"/>
          <a:ea typeface="Adobe Heiti Std R" pitchFamily="34" charset="-128"/>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dobe Heiti Std R" pitchFamily="34" charset="-128"/>
          <a:ea typeface="Adobe Heiti Std R" pitchFamily="34" charset="-128"/>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dobe Heiti Std R" pitchFamily="34" charset="-128"/>
          <a:ea typeface="Adobe Heiti Std R" pitchFamily="34" charset="-128"/>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dobe Heiti Std R" pitchFamily="34" charset="-128"/>
          <a:ea typeface="Adobe Heiti Std R"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slide" Target="slide6.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slide" Target="slide10.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slide" Target="slide1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CvoNO-L-PfU" TargetMode="External"/><Relationship Id="rId3" Type="http://schemas.openxmlformats.org/officeDocument/2006/relationships/image" Target="../media/image1.jp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1.tif"/><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jpg"/><Relationship Id="rId11" Type="http://schemas.openxmlformats.org/officeDocument/2006/relationships/image" Target="../media/image14.tif"/><Relationship Id="rId5" Type="http://schemas.openxmlformats.org/officeDocument/2006/relationships/image" Target="../media/image9.png"/><Relationship Id="rId10" Type="http://schemas.openxmlformats.org/officeDocument/2006/relationships/image" Target="../media/image13.tif"/><Relationship Id="rId4" Type="http://schemas.openxmlformats.org/officeDocument/2006/relationships/notesSlide" Target="../notesSlides/notesSlide7.xml"/><Relationship Id="rId9" Type="http://schemas.openxmlformats.org/officeDocument/2006/relationships/image" Target="../media/image12.tif"/></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slide" Target="slide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jpg"/><Relationship Id="rId5" Type="http://schemas.openxmlformats.org/officeDocument/2006/relationships/image" Target="../media/image9.png"/><Relationship Id="rId10" Type="http://schemas.openxmlformats.org/officeDocument/2006/relationships/image" Target="../media/image16.png"/><Relationship Id="rId4" Type="http://schemas.openxmlformats.org/officeDocument/2006/relationships/notesSlide" Target="../notesSlides/notesSlide9.xml"/><Relationship Id="rId9" Type="http://schemas.openxmlformats.org/officeDocument/2006/relationships/hyperlink" Target="http://www.tinyurl.com/NCRSfeedback"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7"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4"/>
          <a:stretch>
            <a:fillRect/>
          </a:stretch>
        </p:blipFill>
        <p:spPr>
          <a:xfrm>
            <a:off x="177135" y="620548"/>
            <a:ext cx="4394865" cy="4341432"/>
          </a:xfrm>
          <a:prstGeom prst="rect">
            <a:avLst/>
          </a:prstGeom>
        </p:spPr>
      </p:pic>
      <p:sp>
        <p:nvSpPr>
          <p:cNvPr id="9" name="Title"/>
          <p:cNvSpPr txBox="1">
            <a:spLocks/>
          </p:cNvSpPr>
          <p:nvPr/>
        </p:nvSpPr>
        <p:spPr>
          <a:xfrm>
            <a:off x="0" y="52710"/>
            <a:ext cx="9144000" cy="492443"/>
          </a:xfrm>
          <a:prstGeom prst="rect">
            <a:avLst/>
          </a:prstGeom>
        </p:spPr>
        <p:txBody>
          <a:bodyPr vert="horz" lIns="0" tIns="0" rIns="0" bIns="0" rtlCol="0" anchor="ctr">
            <a:sp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US" sz="32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Feast of the Ascension </a:t>
            </a:r>
            <a:endParaRPr lang="en-GB" sz="32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0676663"/>
      </p:ext>
    </p:extLst>
  </p:cSld>
  <p:clrMapOvr>
    <a:masterClrMapping/>
  </p:clrMapOvr>
  <mc:AlternateContent xmlns:mc="http://schemas.openxmlformats.org/markup-compatibility/2006" xmlns:p14="http://schemas.microsoft.com/office/powerpoint/2010/main">
    <mc:Choice Requires="p14">
      <p:transition spd="slow" p14:dur="2000" advClick="0">
        <p:fade/>
      </p:transition>
    </mc:Choice>
    <mc:Fallback xmlns="">
      <p:transition spd="slow" advClick="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PageNumber"/>
          <p:cNvSpPr txBox="1">
            <a:spLocks/>
          </p:cNvSpPr>
          <p:nvPr/>
        </p:nvSpPr>
        <p:spPr>
          <a:xfrm>
            <a:off x="8640000" y="4680000"/>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S-03</a:t>
            </a:r>
            <a:endParaRPr lang="en-GB" sz="900" b="1" dirty="0">
              <a:latin typeface="Arial" pitchFamily="34" charset="0"/>
              <a:cs typeface="Arial" pitchFamily="34" charset="0"/>
            </a:endParaRPr>
          </a:p>
        </p:txBody>
      </p:sp>
      <p:sp>
        <p:nvSpPr>
          <p:cNvPr id="14" name="Title"/>
          <p:cNvSpPr>
            <a:spLocks noGrp="1"/>
          </p:cNvSpPr>
          <p:nvPr>
            <p:ph type="ctrTitle"/>
          </p:nvPr>
        </p:nvSpPr>
        <p:spPr>
          <a:xfrm>
            <a:off x="0" y="0"/>
            <a:ext cx="9144000" cy="900000"/>
          </a:xfrm>
        </p:spPr>
        <p:txBody>
          <a:bodyPr>
            <a:noAutofit/>
          </a:bodyPr>
          <a:lstStyle/>
          <a:p>
            <a:r>
              <a:rPr lang="en-NZ"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Liturgical Year</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5" name="TextBox: date"/>
          <p:cNvSpPr txBox="1"/>
          <p:nvPr/>
        </p:nvSpPr>
        <p:spPr>
          <a:xfrm>
            <a:off x="6717890" y="4506501"/>
            <a:ext cx="1382110"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Date: 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16" name="TextBox: name"/>
          <p:cNvSpPr txBox="1"/>
          <p:nvPr/>
        </p:nvSpPr>
        <p:spPr>
          <a:xfrm>
            <a:off x="4675323" y="4506501"/>
            <a:ext cx="1992853"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Name: _______________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17"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p:cNvSpPr txBox="1"/>
          <p:nvPr/>
        </p:nvSpPr>
        <p:spPr>
          <a:xfrm>
            <a:off x="3444141" y="4912668"/>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9"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8" name="TextBox 7"/>
          <p:cNvSpPr txBox="1"/>
          <p:nvPr/>
        </p:nvSpPr>
        <p:spPr>
          <a:xfrm>
            <a:off x="4757071" y="868719"/>
            <a:ext cx="4242929" cy="3452227"/>
          </a:xfrm>
          <a:prstGeom prst="rect">
            <a:avLst/>
          </a:prstGeom>
          <a:noFill/>
        </p:spPr>
        <p:txBody>
          <a:bodyPr wrap="square" rtlCol="0">
            <a:spAutoFit/>
          </a:bodyPr>
          <a:lstStyle/>
          <a:p>
            <a:r>
              <a:rPr lang="en-NZ" sz="1400" i="1" dirty="0">
                <a:latin typeface="Arial" panose="020B0604020202020204" pitchFamily="34" charset="0"/>
                <a:cs typeface="Arial" panose="020B0604020202020204" pitchFamily="34" charset="0"/>
              </a:rPr>
              <a:t>Complete the sentences in your RE </a:t>
            </a:r>
            <a:r>
              <a:rPr lang="en-NZ" sz="1400" i="1" dirty="0" smtClean="0">
                <a:latin typeface="Arial" panose="020B0604020202020204" pitchFamily="34" charset="0"/>
                <a:cs typeface="Arial" panose="020B0604020202020204" pitchFamily="34" charset="0"/>
              </a:rPr>
              <a:t>books</a:t>
            </a:r>
          </a:p>
          <a:p>
            <a:endParaRPr lang="en-US" sz="1400" dirty="0">
              <a:latin typeface="Arial" panose="020B0604020202020204" pitchFamily="34" charset="0"/>
              <a:cs typeface="Arial" panose="020B0604020202020204" pitchFamily="34" charset="0"/>
            </a:endParaRPr>
          </a:p>
          <a:p>
            <a:pPr marL="228600" lvl="0" indent="-228600">
              <a:spcAft>
                <a:spcPts val="200"/>
              </a:spcAft>
              <a:buFont typeface="+mj-lt"/>
              <a:buAutoNum type="arabicPeriod"/>
            </a:pPr>
            <a:r>
              <a:rPr lang="en-NZ" sz="1400" dirty="0">
                <a:latin typeface="Arial" panose="020B0604020202020204" pitchFamily="34" charset="0"/>
                <a:cs typeface="Arial" panose="020B0604020202020204" pitchFamily="34" charset="0"/>
              </a:rPr>
              <a:t>What season takes up most of the Liturgical Year? Why do you think this is?</a:t>
            </a:r>
            <a:endParaRPr lang="en-US" sz="1400" dirty="0">
              <a:latin typeface="Arial" panose="020B0604020202020204" pitchFamily="34" charset="0"/>
              <a:cs typeface="Arial" panose="020B0604020202020204" pitchFamily="34" charset="0"/>
            </a:endParaRPr>
          </a:p>
          <a:p>
            <a:pPr marL="228600" lvl="0" indent="-228600">
              <a:spcAft>
                <a:spcPts val="200"/>
              </a:spcAft>
              <a:buFont typeface="+mj-lt"/>
              <a:buAutoNum type="arabicPeriod"/>
            </a:pPr>
            <a:r>
              <a:rPr lang="en-NZ" sz="1400" dirty="0">
                <a:latin typeface="Arial" panose="020B0604020202020204" pitchFamily="34" charset="0"/>
                <a:cs typeface="Arial" panose="020B0604020202020204" pitchFamily="34" charset="0"/>
              </a:rPr>
              <a:t>Colour the seasons in their Liturgical colours and draw a chasuble vestment beside it to match.</a:t>
            </a:r>
            <a:endParaRPr lang="en-US" sz="1400" dirty="0">
              <a:latin typeface="Arial" panose="020B0604020202020204" pitchFamily="34" charset="0"/>
              <a:cs typeface="Arial" panose="020B0604020202020204" pitchFamily="34" charset="0"/>
            </a:endParaRPr>
          </a:p>
          <a:p>
            <a:pPr marL="228600" lvl="0" indent="-228600">
              <a:spcAft>
                <a:spcPts val="200"/>
              </a:spcAft>
              <a:buFont typeface="+mj-lt"/>
              <a:buAutoNum type="arabicPeriod"/>
            </a:pPr>
            <a:r>
              <a:rPr lang="en-NZ" sz="1400" dirty="0">
                <a:latin typeface="Arial" panose="020B0604020202020204" pitchFamily="34" charset="0"/>
                <a:cs typeface="Arial" panose="020B0604020202020204" pitchFamily="34" charset="0"/>
              </a:rPr>
              <a:t>Beside each season draw a small symbol that </a:t>
            </a:r>
            <a:r>
              <a:rPr lang="en-NZ" sz="1400" dirty="0" smtClean="0">
                <a:latin typeface="Arial" panose="020B0604020202020204" pitchFamily="34" charset="0"/>
                <a:cs typeface="Arial" panose="020B0604020202020204" pitchFamily="34" charset="0"/>
              </a:rPr>
              <a:t>illustrates </a:t>
            </a:r>
            <a:r>
              <a:rPr lang="en-NZ" sz="1400" dirty="0">
                <a:latin typeface="Arial" panose="020B0604020202020204" pitchFamily="34" charset="0"/>
                <a:cs typeface="Arial" panose="020B0604020202020204" pitchFamily="34" charset="0"/>
              </a:rPr>
              <a:t>what the season is about.</a:t>
            </a:r>
            <a:endParaRPr lang="en-US" sz="1400" dirty="0">
              <a:latin typeface="Arial" panose="020B0604020202020204" pitchFamily="34" charset="0"/>
              <a:cs typeface="Arial" panose="020B0604020202020204" pitchFamily="34" charset="0"/>
            </a:endParaRPr>
          </a:p>
          <a:p>
            <a:pPr marL="228600" lvl="0" indent="-228600">
              <a:spcAft>
                <a:spcPts val="200"/>
              </a:spcAft>
              <a:buFont typeface="+mj-lt"/>
              <a:buAutoNum type="arabicPeriod"/>
            </a:pPr>
            <a:r>
              <a:rPr lang="en-NZ" sz="1400" dirty="0">
                <a:latin typeface="Arial" panose="020B0604020202020204" pitchFamily="34" charset="0"/>
                <a:cs typeface="Arial" panose="020B0604020202020204" pitchFamily="34" charset="0"/>
              </a:rPr>
              <a:t>Write a simple explanation to describe what the Liturgical Year is to a younger child.</a:t>
            </a:r>
            <a:endParaRPr lang="en-US" sz="1400" dirty="0">
              <a:latin typeface="Arial" panose="020B0604020202020204" pitchFamily="34" charset="0"/>
              <a:cs typeface="Arial" panose="020B0604020202020204" pitchFamily="34" charset="0"/>
            </a:endParaRPr>
          </a:p>
          <a:p>
            <a:pPr marL="228600" lvl="0" indent="-228600">
              <a:spcAft>
                <a:spcPts val="200"/>
              </a:spcAft>
              <a:buFont typeface="+mj-lt"/>
              <a:buAutoNum type="arabicPeriod"/>
            </a:pPr>
            <a:r>
              <a:rPr lang="en-NZ" sz="1400" dirty="0">
                <a:latin typeface="Arial" panose="020B0604020202020204" pitchFamily="34" charset="0"/>
                <a:cs typeface="Arial" panose="020B0604020202020204" pitchFamily="34" charset="0"/>
              </a:rPr>
              <a:t>Name your favourite season or feast and give reasons for your choice.</a:t>
            </a:r>
            <a:endParaRPr lang="en-US" sz="1400" dirty="0">
              <a:latin typeface="Arial" panose="020B0604020202020204" pitchFamily="34" charset="0"/>
              <a:cs typeface="Arial" panose="020B0604020202020204" pitchFamily="34" charset="0"/>
            </a:endParaRPr>
          </a:p>
          <a:p>
            <a:pPr marL="228600" indent="-228600">
              <a:spcAft>
                <a:spcPts val="200"/>
              </a:spcAft>
              <a:buFont typeface="+mj-lt"/>
              <a:buAutoNum type="arabicPeriod"/>
            </a:pPr>
            <a:r>
              <a:rPr lang="en-NZ" sz="1400" dirty="0">
                <a:latin typeface="Arial" panose="020B0604020202020204" pitchFamily="34" charset="0"/>
                <a:cs typeface="Arial" panose="020B0604020202020204" pitchFamily="34" charset="0"/>
              </a:rPr>
              <a:t>In an empty church, how would you know what season of the Liturgical Year it is?</a:t>
            </a:r>
            <a:endParaRPr lang="en-US" sz="1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Lst>
          </a:blip>
          <a:srcRect l="9390" t="22003" r="7316" b="16456"/>
          <a:stretch/>
        </p:blipFill>
        <p:spPr>
          <a:xfrm>
            <a:off x="665018" y="1255222"/>
            <a:ext cx="3202485" cy="3065724"/>
          </a:xfrm>
          <a:prstGeom prst="rect">
            <a:avLst/>
          </a:prstGeom>
        </p:spPr>
      </p:pic>
    </p:spTree>
    <p:extLst>
      <p:ext uri="{BB962C8B-B14F-4D97-AF65-F5344CB8AC3E}">
        <p14:creationId xmlns:p14="http://schemas.microsoft.com/office/powerpoint/2010/main" val="1443951103"/>
      </p:ext>
    </p:extLst>
  </p:cSld>
  <p:clrMapOvr>
    <a:masterClrMapping/>
  </p:clrMapOvr>
  <p:transition spd="med" advClick="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p:cNvSpPr>
            <a:spLocks noGrp="1"/>
          </p:cNvSpPr>
          <p:nvPr>
            <p:ph type="ctrTitle"/>
          </p:nvPr>
        </p:nvSpPr>
        <p:spPr>
          <a:xfrm>
            <a:off x="0" y="90761"/>
            <a:ext cx="7818941" cy="477054"/>
          </a:xfrm>
        </p:spPr>
        <p:txBody>
          <a:bodyPr wrap="square">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Five Accounts in Scripture of the Ascension Story</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733163"/>
            <a:ext cx="360000" cy="360000"/>
          </a:xfrm>
          <a:prstGeom prst="rect">
            <a:avLst/>
          </a:prstGeom>
          <a:solidFill>
            <a:schemeClr val="bg1"/>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S-05</a:t>
            </a:r>
            <a:endParaRPr lang="en-GB" sz="900" b="1" dirty="0">
              <a:latin typeface="Arial" pitchFamily="34" charset="0"/>
              <a:cs typeface="Arial" pitchFamily="34" charset="0"/>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Lst>
          </a:blip>
          <a:stretch>
            <a:fillRect/>
          </a:stretch>
        </p:blipFill>
        <p:spPr>
          <a:xfrm>
            <a:off x="7869470" y="155825"/>
            <a:ext cx="1181059" cy="662109"/>
          </a:xfrm>
          <a:prstGeom prst="rect">
            <a:avLst/>
          </a:prstGeom>
          <a:ln w="127000" cap="rnd">
            <a:noFill/>
          </a:ln>
          <a:effectLst/>
        </p:spPr>
      </p:pic>
      <p:sp>
        <p:nvSpPr>
          <p:cNvPr id="10" name="TextBox: date"/>
          <p:cNvSpPr txBox="1"/>
          <p:nvPr/>
        </p:nvSpPr>
        <p:spPr>
          <a:xfrm>
            <a:off x="6717890" y="4729792"/>
            <a:ext cx="1382110"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Date: 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11" name="TextBox: name"/>
          <p:cNvSpPr txBox="1"/>
          <p:nvPr/>
        </p:nvSpPr>
        <p:spPr>
          <a:xfrm>
            <a:off x="4675323" y="4729792"/>
            <a:ext cx="1992853" cy="276999"/>
          </a:xfrm>
          <a:prstGeom prst="rect">
            <a:avLst/>
          </a:prstGeom>
          <a:noFill/>
        </p:spPr>
        <p:txBody>
          <a:bodyPr wrap="none" rtlCol="0">
            <a:spAutoFit/>
          </a:bodyPr>
          <a:lstStyle/>
          <a:p>
            <a:r>
              <a:rPr lang="en-NZ" sz="1200" dirty="0" smtClean="0">
                <a:latin typeface="Arial" panose="020B0604020202020204" pitchFamily="34" charset="0"/>
                <a:ea typeface="Adobe Heiti Std R" pitchFamily="34" charset="-128"/>
                <a:cs typeface="Arial" panose="020B0604020202020204" pitchFamily="34" charset="0"/>
              </a:rPr>
              <a:t>Name: _______________</a:t>
            </a:r>
            <a:endParaRPr lang="en-GB" sz="1200" dirty="0">
              <a:latin typeface="Arial" panose="020B0604020202020204" pitchFamily="34" charset="0"/>
              <a:ea typeface="Adobe Heiti Std R" pitchFamily="34" charset="-128"/>
              <a:cs typeface="Arial" panose="020B0604020202020204" pitchFamily="34" charset="0"/>
            </a:endParaRPr>
          </a:p>
        </p:txBody>
      </p:sp>
      <p:sp>
        <p:nvSpPr>
          <p:cNvPr id="12" name="Action Button: Up">
            <a:hlinkClick r:id="rId5" action="ppaction://hlinksldjump" highlightClick="1"/>
          </p:cNvPr>
          <p:cNvSpPr/>
          <p:nvPr/>
        </p:nvSpPr>
        <p:spPr>
          <a:xfrm rot="16200000">
            <a:off x="8100000" y="4733163"/>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Tool instructions"/>
          <p:cNvSpPr txBox="1"/>
          <p:nvPr/>
        </p:nvSpPr>
        <p:spPr>
          <a:xfrm>
            <a:off x="3444141" y="4965831"/>
            <a:ext cx="225574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up arrow to return to the lesson</a:t>
            </a:r>
          </a:p>
        </p:txBody>
      </p:sp>
      <p:sp>
        <p:nvSpPr>
          <p:cNvPr id="14" name="TextBox: Worksheet Indication"/>
          <p:cNvSpPr txBox="1"/>
          <p:nvPr/>
        </p:nvSpPr>
        <p:spPr>
          <a:xfrm>
            <a:off x="0" y="4836663"/>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3" name="TextBox 2"/>
          <p:cNvSpPr txBox="1"/>
          <p:nvPr/>
        </p:nvSpPr>
        <p:spPr>
          <a:xfrm>
            <a:off x="139549" y="567815"/>
            <a:ext cx="6814686" cy="723275"/>
          </a:xfrm>
          <a:prstGeom prst="rect">
            <a:avLst/>
          </a:prstGeom>
          <a:noFill/>
        </p:spPr>
        <p:txBody>
          <a:bodyPr wrap="none" rtlCol="0">
            <a:spAutoFit/>
          </a:bodyPr>
          <a:lstStyle/>
          <a:p>
            <a:pPr>
              <a:spcAft>
                <a:spcPts val="300"/>
              </a:spcAft>
            </a:pPr>
            <a:r>
              <a:rPr lang="en-NZ" sz="1200" i="1" dirty="0">
                <a:latin typeface="Arial" panose="020B0604020202020204" pitchFamily="34" charset="0"/>
                <a:cs typeface="Arial" panose="020B0604020202020204" pitchFamily="34" charset="0"/>
              </a:rPr>
              <a:t>Break into 5 groups and each group reads one account of the story – see references below.</a:t>
            </a:r>
            <a:endParaRPr lang="en-US" sz="1200" i="1" dirty="0">
              <a:latin typeface="Arial" panose="020B0604020202020204" pitchFamily="34" charset="0"/>
              <a:cs typeface="Arial" panose="020B0604020202020204" pitchFamily="34" charset="0"/>
            </a:endParaRPr>
          </a:p>
          <a:p>
            <a:pPr>
              <a:spcAft>
                <a:spcPts val="300"/>
              </a:spcAft>
            </a:pPr>
            <a:r>
              <a:rPr lang="en-NZ" sz="1200" i="1" dirty="0">
                <a:latin typeface="Arial" panose="020B0604020202020204" pitchFamily="34" charset="0"/>
                <a:cs typeface="Arial" panose="020B0604020202020204" pitchFamily="34" charset="0"/>
              </a:rPr>
              <a:t>Matthew </a:t>
            </a:r>
            <a:r>
              <a:rPr lang="en-NZ" sz="1200" i="1" dirty="0" smtClean="0">
                <a:latin typeface="Arial" panose="020B0604020202020204" pitchFamily="34" charset="0"/>
                <a:cs typeface="Arial" panose="020B0604020202020204" pitchFamily="34" charset="0"/>
              </a:rPr>
              <a:t>28:16-20    -    Mark </a:t>
            </a:r>
            <a:r>
              <a:rPr lang="en-NZ" sz="1200" i="1" dirty="0">
                <a:latin typeface="Arial" panose="020B0604020202020204" pitchFamily="34" charset="0"/>
                <a:cs typeface="Arial" panose="020B0604020202020204" pitchFamily="34" charset="0"/>
              </a:rPr>
              <a:t>16: </a:t>
            </a:r>
            <a:r>
              <a:rPr lang="en-NZ" sz="1200" i="1" dirty="0" smtClean="0">
                <a:latin typeface="Arial" panose="020B0604020202020204" pitchFamily="34" charset="0"/>
                <a:cs typeface="Arial" panose="020B0604020202020204" pitchFamily="34" charset="0"/>
              </a:rPr>
              <a:t>15-20    -    Luke 24:46-53    -    John 14:1-3    -    Acts </a:t>
            </a:r>
            <a:r>
              <a:rPr lang="en-NZ" sz="1200" i="1" dirty="0">
                <a:latin typeface="Arial" panose="020B0604020202020204" pitchFamily="34" charset="0"/>
                <a:cs typeface="Arial" panose="020B0604020202020204" pitchFamily="34" charset="0"/>
              </a:rPr>
              <a:t>1:1-11</a:t>
            </a:r>
            <a:endParaRPr lang="en-US" sz="1200" i="1" dirty="0">
              <a:latin typeface="Arial" panose="020B0604020202020204" pitchFamily="34" charset="0"/>
              <a:cs typeface="Arial" panose="020B0604020202020204" pitchFamily="34" charset="0"/>
            </a:endParaRPr>
          </a:p>
          <a:p>
            <a:pPr>
              <a:spcAft>
                <a:spcPts val="300"/>
              </a:spcAft>
            </a:pPr>
            <a:r>
              <a:rPr lang="en-NZ" sz="1200" i="1" dirty="0">
                <a:latin typeface="Arial" panose="020B0604020202020204" pitchFamily="34" charset="0"/>
                <a:cs typeface="Arial" panose="020B0604020202020204" pitchFamily="34" charset="0"/>
              </a:rPr>
              <a:t>Mark the reference and read the story in your group and record your responses on the worksheet.</a:t>
            </a:r>
            <a:endParaRPr lang="en-US" sz="1200" i="1" dirty="0">
              <a:latin typeface="Arial" panose="020B0604020202020204" pitchFamily="34" charset="0"/>
              <a:cs typeface="Arial" panose="020B0604020202020204" pitchFamily="34" charset="0"/>
            </a:endParaRPr>
          </a:p>
        </p:txBody>
      </p:sp>
      <p:sp>
        <p:nvSpPr>
          <p:cNvPr id="7" name="Rectangle 6"/>
          <p:cNvSpPr/>
          <p:nvPr/>
        </p:nvSpPr>
        <p:spPr>
          <a:xfrm>
            <a:off x="97983" y="1326720"/>
            <a:ext cx="4389120" cy="1005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72955" y="1326720"/>
            <a:ext cx="4389120" cy="1005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7983" y="2436336"/>
            <a:ext cx="4389120" cy="1005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97983" y="3545952"/>
            <a:ext cx="4389120" cy="1005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72955" y="2436336"/>
            <a:ext cx="4389120" cy="1005840"/>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nip Diagonal Corner Rectangle 7"/>
          <p:cNvSpPr/>
          <p:nvPr/>
        </p:nvSpPr>
        <p:spPr>
          <a:xfrm>
            <a:off x="4672955" y="3545952"/>
            <a:ext cx="4389120" cy="1005840"/>
          </a:xfrm>
          <a:prstGeom prst="snip2Diag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5451" y="1306995"/>
            <a:ext cx="3572540" cy="230832"/>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What did Jesus ask the apostles to do?</a:t>
            </a:r>
            <a:endParaRPr lang="en-US" sz="900" dirty="0">
              <a:latin typeface="Arial" panose="020B0604020202020204" pitchFamily="34" charset="0"/>
              <a:cs typeface="Arial" panose="020B0604020202020204" pitchFamily="34" charset="0"/>
            </a:endParaRPr>
          </a:p>
        </p:txBody>
      </p:sp>
      <p:sp>
        <p:nvSpPr>
          <p:cNvPr id="16" name="TextBox 15"/>
          <p:cNvSpPr txBox="1"/>
          <p:nvPr/>
        </p:nvSpPr>
        <p:spPr>
          <a:xfrm>
            <a:off x="4614081" y="1306995"/>
            <a:ext cx="3434317" cy="230832"/>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What did Jesus promise the apostles?</a:t>
            </a:r>
            <a:endParaRPr lang="en-US" sz="900" dirty="0">
              <a:latin typeface="Arial" panose="020B0604020202020204" pitchFamily="34" charset="0"/>
              <a:cs typeface="Arial" panose="020B0604020202020204" pitchFamily="34" charset="0"/>
            </a:endParaRPr>
          </a:p>
        </p:txBody>
      </p:sp>
      <p:sp>
        <p:nvSpPr>
          <p:cNvPr id="24" name="TextBox 23"/>
          <p:cNvSpPr txBox="1"/>
          <p:nvPr/>
        </p:nvSpPr>
        <p:spPr>
          <a:xfrm>
            <a:off x="55451" y="2431917"/>
            <a:ext cx="3423847" cy="230832"/>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How </a:t>
            </a:r>
            <a:r>
              <a:rPr lang="en-NZ" sz="900" dirty="0" smtClean="0">
                <a:latin typeface="Arial" panose="020B0604020202020204" pitchFamily="34" charset="0"/>
                <a:cs typeface="Arial" panose="020B0604020202020204" pitchFamily="34" charset="0"/>
              </a:rPr>
              <a:t>did </a:t>
            </a:r>
            <a:r>
              <a:rPr lang="en-NZ" sz="900" dirty="0">
                <a:latin typeface="Arial" panose="020B0604020202020204" pitchFamily="34" charset="0"/>
                <a:cs typeface="Arial" panose="020B0604020202020204" pitchFamily="34" charset="0"/>
              </a:rPr>
              <a:t>the apostles react when Jesus left them?</a:t>
            </a:r>
            <a:endParaRPr lang="en-US" sz="900" dirty="0">
              <a:latin typeface="Arial" panose="020B0604020202020204" pitchFamily="34" charset="0"/>
              <a:cs typeface="Arial" panose="020B0604020202020204" pitchFamily="34" charset="0"/>
            </a:endParaRPr>
          </a:p>
        </p:txBody>
      </p:sp>
      <p:sp>
        <p:nvSpPr>
          <p:cNvPr id="25" name="TextBox 24"/>
          <p:cNvSpPr txBox="1"/>
          <p:nvPr/>
        </p:nvSpPr>
        <p:spPr>
          <a:xfrm>
            <a:off x="4614081" y="2431917"/>
            <a:ext cx="2019068" cy="230832"/>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Other things you noted in the story.</a:t>
            </a:r>
            <a:endParaRPr lang="en-US" sz="900" dirty="0">
              <a:latin typeface="Arial" panose="020B0604020202020204" pitchFamily="34" charset="0"/>
              <a:cs typeface="Arial" panose="020B0604020202020204" pitchFamily="34" charset="0"/>
            </a:endParaRPr>
          </a:p>
        </p:txBody>
      </p:sp>
      <p:sp>
        <p:nvSpPr>
          <p:cNvPr id="26" name="TextBox 25"/>
          <p:cNvSpPr txBox="1"/>
          <p:nvPr/>
        </p:nvSpPr>
        <p:spPr>
          <a:xfrm>
            <a:off x="54486" y="3517842"/>
            <a:ext cx="4432617" cy="507831"/>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Share your responses with other groups </a:t>
            </a:r>
            <a:r>
              <a:rPr lang="en-NZ" sz="900" dirty="0" smtClean="0">
                <a:latin typeface="Arial" panose="020B0604020202020204" pitchFamily="34" charset="0"/>
                <a:cs typeface="Arial" panose="020B0604020202020204" pitchFamily="34" charset="0"/>
              </a:rPr>
              <a:t>and record </a:t>
            </a:r>
            <a:r>
              <a:rPr lang="en-NZ" sz="900" dirty="0">
                <a:latin typeface="Arial" panose="020B0604020202020204" pitchFamily="34" charset="0"/>
                <a:cs typeface="Arial" panose="020B0604020202020204" pitchFamily="34" charset="0"/>
              </a:rPr>
              <a:t>any new details from other versions that are not included in yours.</a:t>
            </a:r>
            <a:endParaRPr lang="en-US" sz="900" dirty="0">
              <a:latin typeface="Arial" panose="020B0604020202020204" pitchFamily="34" charset="0"/>
              <a:cs typeface="Arial" panose="020B0604020202020204" pitchFamily="34" charset="0"/>
            </a:endParaRPr>
          </a:p>
          <a:p>
            <a:endParaRPr lang="en-US" sz="900" dirty="0">
              <a:latin typeface="Arial" panose="020B0604020202020204" pitchFamily="34" charset="0"/>
              <a:cs typeface="Arial" panose="020B0604020202020204" pitchFamily="34" charset="0"/>
            </a:endParaRPr>
          </a:p>
        </p:txBody>
      </p:sp>
      <p:sp>
        <p:nvSpPr>
          <p:cNvPr id="27" name="TextBox 26"/>
          <p:cNvSpPr txBox="1"/>
          <p:nvPr/>
        </p:nvSpPr>
        <p:spPr>
          <a:xfrm>
            <a:off x="4614081" y="3518314"/>
            <a:ext cx="3753293" cy="977191"/>
          </a:xfrm>
          <a:prstGeom prst="rect">
            <a:avLst/>
          </a:prstGeom>
          <a:noFill/>
        </p:spPr>
        <p:txBody>
          <a:bodyPr wrap="square" rtlCol="0">
            <a:spAutoFit/>
          </a:bodyPr>
          <a:lstStyle/>
          <a:p>
            <a:r>
              <a:rPr lang="en-NZ" sz="900" dirty="0">
                <a:latin typeface="Arial" panose="020B0604020202020204" pitchFamily="34" charset="0"/>
                <a:cs typeface="Arial" panose="020B0604020202020204" pitchFamily="34" charset="0"/>
              </a:rPr>
              <a:t>Note 3 new facts you have learned about the Ascension </a:t>
            </a:r>
            <a:r>
              <a:rPr lang="en-NZ" sz="900" dirty="0" smtClean="0">
                <a:latin typeface="Arial" panose="020B0604020202020204" pitchFamily="34" charset="0"/>
                <a:cs typeface="Arial" panose="020B0604020202020204" pitchFamily="34" charset="0"/>
              </a:rPr>
              <a:t>story</a:t>
            </a:r>
          </a:p>
          <a:p>
            <a:pPr>
              <a:spcAft>
                <a:spcPts val="500"/>
              </a:spcAft>
            </a:pPr>
            <a:r>
              <a:rPr lang="en-NZ" sz="900" dirty="0" smtClean="0">
                <a:latin typeface="Arial" panose="020B0604020202020204" pitchFamily="34" charset="0"/>
                <a:cs typeface="Arial" panose="020B0604020202020204" pitchFamily="34" charset="0"/>
              </a:rPr>
              <a:t>1</a:t>
            </a:r>
            <a:r>
              <a:rPr lang="en-NZ" sz="900" dirty="0">
                <a:latin typeface="Arial" panose="020B0604020202020204" pitchFamily="34" charset="0"/>
                <a:cs typeface="Arial" panose="020B0604020202020204" pitchFamily="34" charset="0"/>
              </a:rPr>
              <a:t>)</a:t>
            </a:r>
            <a:endParaRPr lang="en-US" sz="900" dirty="0">
              <a:latin typeface="Arial" panose="020B0604020202020204" pitchFamily="34" charset="0"/>
              <a:cs typeface="Arial" panose="020B0604020202020204" pitchFamily="34" charset="0"/>
            </a:endParaRPr>
          </a:p>
          <a:p>
            <a:pPr>
              <a:spcAft>
                <a:spcPts val="500"/>
              </a:spcAft>
            </a:pPr>
            <a:r>
              <a:rPr lang="en-NZ" sz="900" dirty="0">
                <a:latin typeface="Arial" panose="020B0604020202020204" pitchFamily="34" charset="0"/>
                <a:cs typeface="Arial" panose="020B0604020202020204" pitchFamily="34" charset="0"/>
              </a:rPr>
              <a:t>2) </a:t>
            </a:r>
            <a:endParaRPr lang="en-US" sz="900" dirty="0">
              <a:latin typeface="Arial" panose="020B0604020202020204" pitchFamily="34" charset="0"/>
              <a:cs typeface="Arial" panose="020B0604020202020204" pitchFamily="34" charset="0"/>
            </a:endParaRPr>
          </a:p>
          <a:p>
            <a:pPr>
              <a:spcAft>
                <a:spcPts val="500"/>
              </a:spcAft>
            </a:pPr>
            <a:r>
              <a:rPr lang="en-NZ" sz="900" dirty="0">
                <a:latin typeface="Arial" panose="020B0604020202020204" pitchFamily="34" charset="0"/>
                <a:cs typeface="Arial" panose="020B0604020202020204" pitchFamily="34" charset="0"/>
              </a:rPr>
              <a:t>3) </a:t>
            </a:r>
            <a:endParaRPr lang="en-US" sz="900" dirty="0">
              <a:latin typeface="Arial" panose="020B0604020202020204" pitchFamily="34" charset="0"/>
              <a:cs typeface="Arial" panose="020B0604020202020204" pitchFamily="34" charset="0"/>
            </a:endParaRPr>
          </a:p>
          <a:p>
            <a:r>
              <a:rPr lang="en-NZ" sz="900" dirty="0">
                <a:latin typeface="Arial" panose="020B0604020202020204" pitchFamily="34" charset="0"/>
                <a:cs typeface="Arial" panose="020B0604020202020204" pitchFamily="34" charset="0"/>
              </a:rPr>
              <a:t>Share these with the rest of the class. </a:t>
            </a:r>
            <a:endParaRPr lang="en-US"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7957029"/>
      </p:ext>
    </p:extLst>
  </p:cSld>
  <p:clrMapOvr>
    <a:masterClrMapping/>
  </p:clrMapOvr>
  <p:transition spd="med" advClick="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35" name="Rectangle: 6th Answer"/>
          <p:cNvSpPr/>
          <p:nvPr/>
        </p:nvSpPr>
        <p:spPr>
          <a:xfrm>
            <a:off x="200588" y="3923193"/>
            <a:ext cx="7731460" cy="890343"/>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6" name="Rectangle: 5th Answer"/>
          <p:cNvSpPr/>
          <p:nvPr/>
        </p:nvSpPr>
        <p:spPr>
          <a:xfrm>
            <a:off x="200588" y="3049280"/>
            <a:ext cx="8795287" cy="805752"/>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7" name="Rectangle: 4th Answer"/>
          <p:cNvSpPr/>
          <p:nvPr/>
        </p:nvSpPr>
        <p:spPr>
          <a:xfrm>
            <a:off x="4666554" y="2176522"/>
            <a:ext cx="4329323"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Rectangle: 3rd Answer"/>
          <p:cNvSpPr/>
          <p:nvPr/>
        </p:nvSpPr>
        <p:spPr>
          <a:xfrm>
            <a:off x="200588" y="2176522"/>
            <a:ext cx="4288349" cy="807989"/>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9" name="Rectangle: 2nd Answer"/>
          <p:cNvSpPr/>
          <p:nvPr/>
        </p:nvSpPr>
        <p:spPr>
          <a:xfrm>
            <a:off x="4666554" y="1285248"/>
            <a:ext cx="4329323"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0" name="Rectangle: 1st Answer"/>
          <p:cNvSpPr/>
          <p:nvPr/>
        </p:nvSpPr>
        <p:spPr>
          <a:xfrm>
            <a:off x="200588" y="1285248"/>
            <a:ext cx="4288349" cy="819721"/>
          </a:xfrm>
          <a:prstGeom prst="rect">
            <a:avLst/>
          </a:prstGeom>
          <a:solidFill>
            <a:schemeClr val="bg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41" name="Textbox: Line 6"/>
          <p:cNvSpPr txBox="1"/>
          <p:nvPr/>
        </p:nvSpPr>
        <p:spPr>
          <a:xfrm>
            <a:off x="139828" y="3867172"/>
            <a:ext cx="7792219"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Questions I would like to ask about the topics in this resource are …</a:t>
            </a:r>
            <a:endParaRPr lang="en-GB" sz="900" dirty="0">
              <a:latin typeface="Arial" panose="020B0604020202020204" pitchFamily="34" charset="0"/>
              <a:cs typeface="Arial" panose="020B0604020202020204" pitchFamily="34" charset="0"/>
            </a:endParaRPr>
          </a:p>
        </p:txBody>
      </p:sp>
      <p:sp>
        <p:nvSpPr>
          <p:cNvPr id="42" name="Textbox: Line 5"/>
          <p:cNvSpPr txBox="1"/>
          <p:nvPr/>
        </p:nvSpPr>
        <p:spPr>
          <a:xfrm>
            <a:off x="139828" y="3003588"/>
            <a:ext cx="8856045"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Which activity do you think helped you to learn best in this resource?</a:t>
            </a:r>
            <a:endParaRPr lang="en-GB" sz="900" dirty="0">
              <a:latin typeface="Arial" panose="020B0604020202020204" pitchFamily="34" charset="0"/>
              <a:cs typeface="Arial" panose="020B0604020202020204" pitchFamily="34" charset="0"/>
            </a:endParaRPr>
          </a:p>
        </p:txBody>
      </p:sp>
      <p:sp>
        <p:nvSpPr>
          <p:cNvPr id="43" name="Textbox: Line 4"/>
          <p:cNvSpPr txBox="1"/>
          <p:nvPr/>
        </p:nvSpPr>
        <p:spPr>
          <a:xfrm>
            <a:off x="4605137" y="2127854"/>
            <a:ext cx="4390737" cy="230832"/>
          </a:xfrm>
          <a:prstGeom prst="rect">
            <a:avLst/>
          </a:prstGeom>
          <a:noFill/>
        </p:spPr>
        <p:txBody>
          <a:bodyPr wrap="square" rtlCol="0">
            <a:spAutoFit/>
          </a:bodyPr>
          <a:lstStyle/>
          <a:p>
            <a:pPr lvl="0"/>
            <a:r>
              <a:rPr lang="en-NZ" sz="900" dirty="0">
                <a:latin typeface="Arial" panose="020B0604020202020204" pitchFamily="34" charset="0"/>
                <a:cs typeface="Arial" panose="020B0604020202020204" pitchFamily="34" charset="0"/>
              </a:rPr>
              <a:t>Name 5 things the gospel accounts of the Ascension tell about the event</a:t>
            </a:r>
            <a:r>
              <a:rPr lang="en-NZ" sz="900" dirty="0" smtClean="0">
                <a:latin typeface="Arial" panose="020B0604020202020204" pitchFamily="34" charset="0"/>
                <a:cs typeface="Arial" panose="020B0604020202020204" pitchFamily="34" charset="0"/>
              </a:rPr>
              <a:t>.</a:t>
            </a:r>
            <a:endParaRPr lang="en-GB" sz="900" dirty="0">
              <a:latin typeface="Arial" panose="020B0604020202020204" pitchFamily="34" charset="0"/>
              <a:cs typeface="Arial" panose="020B0604020202020204" pitchFamily="34" charset="0"/>
            </a:endParaRPr>
          </a:p>
        </p:txBody>
      </p:sp>
      <p:sp>
        <p:nvSpPr>
          <p:cNvPr id="44" name="Textbox: Line 3"/>
          <p:cNvSpPr txBox="1"/>
          <p:nvPr/>
        </p:nvSpPr>
        <p:spPr>
          <a:xfrm>
            <a:off x="139829" y="2127854"/>
            <a:ext cx="4349108" cy="369332"/>
          </a:xfrm>
          <a:prstGeom prst="rect">
            <a:avLst/>
          </a:prstGeom>
          <a:noFill/>
        </p:spPr>
        <p:txBody>
          <a:bodyPr wrap="square" rtlCol="0">
            <a:spAutoFit/>
          </a:bodyPr>
          <a:lstStyle/>
          <a:p>
            <a:pPr lvl="0"/>
            <a:r>
              <a:rPr lang="en-US" sz="900" dirty="0" smtClean="0">
                <a:latin typeface="Arial" panose="020B0604020202020204" pitchFamily="34" charset="0"/>
                <a:cs typeface="Arial" panose="020B0604020202020204" pitchFamily="34" charset="0"/>
              </a:rPr>
              <a:t>Explain </a:t>
            </a:r>
            <a:r>
              <a:rPr lang="en-US" sz="900" dirty="0">
                <a:latin typeface="Arial" panose="020B0604020202020204" pitchFamily="34" charset="0"/>
                <a:cs typeface="Arial" panose="020B0604020202020204" pitchFamily="34" charset="0"/>
              </a:rPr>
              <a:t>why the Ascension story appears at the end of the gospels and the beginning of the Acts of the Apostles.</a:t>
            </a:r>
          </a:p>
        </p:txBody>
      </p:sp>
      <p:sp>
        <p:nvSpPr>
          <p:cNvPr id="45" name="Textbox: Line 2"/>
          <p:cNvSpPr txBox="1"/>
          <p:nvPr/>
        </p:nvSpPr>
        <p:spPr>
          <a:xfrm>
            <a:off x="4605138" y="1233811"/>
            <a:ext cx="4394862" cy="369332"/>
          </a:xfrm>
          <a:prstGeom prst="rect">
            <a:avLst/>
          </a:prstGeom>
          <a:noFill/>
        </p:spPr>
        <p:txBody>
          <a:bodyPr wrap="square" rtlCol="0">
            <a:spAutoFit/>
          </a:bodyPr>
          <a:lstStyle/>
          <a:p>
            <a:pPr lvl="0"/>
            <a:r>
              <a:rPr lang="en-US" sz="900" dirty="0" smtClean="0">
                <a:latin typeface="Arial" panose="020B0604020202020204" pitchFamily="34" charset="0"/>
                <a:cs typeface="Arial" panose="020B0604020202020204" pitchFamily="34" charset="0"/>
              </a:rPr>
              <a:t>How </a:t>
            </a:r>
            <a:r>
              <a:rPr lang="en-US" sz="900" dirty="0">
                <a:latin typeface="Arial" panose="020B0604020202020204" pitchFamily="34" charset="0"/>
                <a:cs typeface="Arial" panose="020B0604020202020204" pitchFamily="34" charset="0"/>
              </a:rPr>
              <a:t>does the Ascension help followers of Jesus today to have hope that they will share in his glory forever in heaven when they die?</a:t>
            </a:r>
          </a:p>
        </p:txBody>
      </p:sp>
      <p:sp>
        <p:nvSpPr>
          <p:cNvPr id="46" name="Textbox: Line 1"/>
          <p:cNvSpPr txBox="1"/>
          <p:nvPr/>
        </p:nvSpPr>
        <p:spPr>
          <a:xfrm>
            <a:off x="139829" y="1233811"/>
            <a:ext cx="4349108" cy="230832"/>
          </a:xfrm>
          <a:prstGeom prst="rect">
            <a:avLst/>
          </a:prstGeom>
          <a:noFill/>
        </p:spPr>
        <p:txBody>
          <a:bodyPr wrap="square" rtlCol="0">
            <a:spAutoFit/>
          </a:bodyPr>
          <a:lstStyle/>
          <a:p>
            <a:pPr lvl="0"/>
            <a:r>
              <a:rPr lang="en-US" sz="900" dirty="0" smtClean="0">
                <a:latin typeface="Arial" panose="020B0604020202020204" pitchFamily="34" charset="0"/>
                <a:cs typeface="Arial" panose="020B0604020202020204" pitchFamily="34" charset="0"/>
              </a:rPr>
              <a:t>Name </a:t>
            </a:r>
            <a:r>
              <a:rPr lang="en-US" sz="900" dirty="0">
                <a:latin typeface="Arial" panose="020B0604020202020204" pitchFamily="34" charset="0"/>
                <a:cs typeface="Arial" panose="020B0604020202020204" pitchFamily="34" charset="0"/>
              </a:rPr>
              <a:t>3 things the Church celebrates on the feast of the </a:t>
            </a:r>
            <a:r>
              <a:rPr lang="en-US" sz="900" dirty="0" smtClean="0">
                <a:latin typeface="Arial" panose="020B0604020202020204" pitchFamily="34" charset="0"/>
                <a:cs typeface="Arial" panose="020B0604020202020204" pitchFamily="34" charset="0"/>
              </a:rPr>
              <a:t>Ascension.</a:t>
            </a:r>
            <a:endParaRPr lang="en-US" sz="900" dirty="0">
              <a:latin typeface="Arial" panose="020B0604020202020204" pitchFamily="34" charset="0"/>
              <a:cs typeface="Arial" panose="020B0604020202020204" pitchFamily="34" charset="0"/>
            </a:endParaRPr>
          </a:p>
        </p:txBody>
      </p:sp>
      <p:sp>
        <p:nvSpPr>
          <p:cNvPr id="48" name="TextBox: Date"/>
          <p:cNvSpPr txBox="1"/>
          <p:nvPr/>
        </p:nvSpPr>
        <p:spPr>
          <a:xfrm>
            <a:off x="4818116" y="724112"/>
            <a:ext cx="1908599"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Date:____________</a:t>
            </a:r>
            <a:endParaRPr lang="en-GB" b="1" dirty="0">
              <a:latin typeface="Segoe UI" pitchFamily="34" charset="0"/>
              <a:ea typeface="Segoe UI" pitchFamily="34" charset="0"/>
              <a:cs typeface="Segoe UI" pitchFamily="34" charset="0"/>
            </a:endParaRPr>
          </a:p>
        </p:txBody>
      </p:sp>
      <p:sp>
        <p:nvSpPr>
          <p:cNvPr id="49" name="TextBox: Name"/>
          <p:cNvSpPr txBox="1"/>
          <p:nvPr/>
        </p:nvSpPr>
        <p:spPr>
          <a:xfrm>
            <a:off x="431545" y="724112"/>
            <a:ext cx="3583032" cy="369332"/>
          </a:xfrm>
          <a:prstGeom prst="rect">
            <a:avLst/>
          </a:prstGeom>
          <a:noFill/>
        </p:spPr>
        <p:txBody>
          <a:bodyPr wrap="none" rtlCol="0">
            <a:spAutoFit/>
          </a:bodyPr>
          <a:lstStyle/>
          <a:p>
            <a:r>
              <a:rPr lang="en-NZ" b="1" dirty="0" smtClean="0">
                <a:latin typeface="Segoe UI" pitchFamily="34" charset="0"/>
                <a:ea typeface="Segoe UI" pitchFamily="34" charset="0"/>
                <a:cs typeface="Segoe UI" pitchFamily="34" charset="0"/>
              </a:rPr>
              <a:t>Name:____________________________</a:t>
            </a:r>
            <a:endParaRPr lang="en-GB" b="1" dirty="0">
              <a:latin typeface="Segoe UI" pitchFamily="34" charset="0"/>
              <a:ea typeface="Segoe UI" pitchFamily="34" charset="0"/>
              <a:cs typeface="Segoe UI" pitchFamily="34" charset="0"/>
            </a:endParaRPr>
          </a:p>
        </p:txBody>
      </p:sp>
      <p:sp>
        <p:nvSpPr>
          <p:cNvPr id="55"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a:t>
            </a:r>
            <a:r>
              <a:rPr lang="en-US" sz="4000" dirty="0" smtClean="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10"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R-1</a:t>
            </a:r>
          </a:p>
          <a:p>
            <a:pPr algn="ctr"/>
            <a:r>
              <a:rPr lang="en-GB" sz="900" b="1" dirty="0" smtClean="0">
                <a:latin typeface="Arial" pitchFamily="34" charset="0"/>
                <a:cs typeface="Arial" pitchFamily="34" charset="0"/>
              </a:rPr>
              <a:t>S-08</a:t>
            </a:r>
            <a:endParaRPr lang="en-GB" sz="900" b="1" dirty="0">
              <a:latin typeface="Arial" pitchFamily="34" charset="0"/>
              <a:cs typeface="Arial" pitchFamily="34" charset="0"/>
            </a:endParaRPr>
          </a:p>
        </p:txBody>
      </p:sp>
      <p:sp>
        <p:nvSpPr>
          <p:cNvPr id="11"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Tool instructions"/>
          <p:cNvSpPr txBox="1"/>
          <p:nvPr/>
        </p:nvSpPr>
        <p:spPr>
          <a:xfrm>
            <a:off x="3444144"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pic>
        <p:nvPicPr>
          <p:cNvPr id="22" name="Picture: Top right"/>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a14:imgEffect>
                  </a14:imgLayer>
                </a14:imgProps>
              </a:ext>
            </a:extLst>
          </a:blip>
          <a:stretch>
            <a:fillRect/>
          </a:stretch>
        </p:blipFill>
        <p:spPr>
          <a:xfrm>
            <a:off x="8260422" y="78663"/>
            <a:ext cx="791885" cy="1143227"/>
          </a:xfrm>
          <a:prstGeom prst="rect">
            <a:avLst/>
          </a:prstGeom>
        </p:spPr>
      </p:pic>
    </p:spTree>
    <p:extLst>
      <p:ext uri="{BB962C8B-B14F-4D97-AF65-F5344CB8AC3E}">
        <p14:creationId xmlns:p14="http://schemas.microsoft.com/office/powerpoint/2010/main" val="740161161"/>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236"/>
            <a:ext cx="9144000" cy="5143500"/>
          </a:xfrm>
          <a:prstGeom prst="rect">
            <a:avLst/>
          </a:prstGeom>
        </p:spPr>
      </p:pic>
      <p:sp>
        <p:nvSpPr>
          <p:cNvPr id="8" name="Textbox: Line 2"/>
          <p:cNvSpPr txBox="1"/>
          <p:nvPr/>
        </p:nvSpPr>
        <p:spPr>
          <a:xfrm>
            <a:off x="859997" y="3108906"/>
            <a:ext cx="7744315" cy="1200329"/>
          </a:xfrm>
          <a:prstGeom prst="rect">
            <a:avLst/>
          </a:prstGeom>
          <a:noFill/>
        </p:spPr>
        <p:txBody>
          <a:bodyPr wrap="square" rtlCol="0">
            <a:spAutoFit/>
          </a:bodyPr>
          <a:lstStyle/>
          <a:p>
            <a:pPr lvl="0"/>
            <a:r>
              <a:rPr lang="en-US" sz="2400" i="1" dirty="0" err="1" smtClean="0">
                <a:latin typeface="Arial" panose="020B0604020202020204" pitchFamily="34" charset="0"/>
                <a:ea typeface="Adobe Heiti Std R" pitchFamily="34" charset="-128"/>
                <a:cs typeface="Arial" panose="020B0604020202020204" pitchFamily="34" charset="0"/>
              </a:rPr>
              <a:t>recognise</a:t>
            </a:r>
            <a:r>
              <a:rPr lang="en-US" sz="2400" i="1" dirty="0" smtClean="0">
                <a:latin typeface="Arial" panose="020B0604020202020204" pitchFamily="34" charset="0"/>
                <a:ea typeface="Adobe Heiti Std R" pitchFamily="34" charset="-128"/>
                <a:cs typeface="Arial" panose="020B0604020202020204" pitchFamily="34" charset="0"/>
              </a:rPr>
              <a:t> </a:t>
            </a:r>
            <a:r>
              <a:rPr lang="en-US" sz="2400" i="1" dirty="0">
                <a:latin typeface="Arial" panose="020B0604020202020204" pitchFamily="34" charset="0"/>
                <a:ea typeface="Adobe Heiti Std R" pitchFamily="34" charset="-128"/>
                <a:cs typeface="Arial" panose="020B0604020202020204" pitchFamily="34" charset="0"/>
              </a:rPr>
              <a:t>that the Feast of the Ascension gives people hope </a:t>
            </a:r>
            <a:r>
              <a:rPr lang="en-US" sz="2400" i="1" dirty="0" err="1">
                <a:latin typeface="Arial" panose="020B0604020202020204" pitchFamily="34" charset="0"/>
                <a:ea typeface="Adobe Heiti Std R" pitchFamily="34" charset="-128"/>
                <a:cs typeface="Arial" panose="020B0604020202020204" pitchFamily="34" charset="0"/>
              </a:rPr>
              <a:t>tūmanako</a:t>
            </a:r>
            <a:r>
              <a:rPr lang="en-US" sz="2400" i="1" dirty="0">
                <a:latin typeface="Arial" panose="020B0604020202020204" pitchFamily="34" charset="0"/>
                <a:ea typeface="Adobe Heiti Std R" pitchFamily="34" charset="-128"/>
                <a:cs typeface="Arial" panose="020B0604020202020204" pitchFamily="34" charset="0"/>
              </a:rPr>
              <a:t>  that through the Holy Spirit </a:t>
            </a:r>
            <a:r>
              <a:rPr lang="en-US" sz="2400" i="1" dirty="0" err="1">
                <a:latin typeface="Arial" panose="020B0604020202020204" pitchFamily="34" charset="0"/>
                <a:ea typeface="Adobe Heiti Std R" pitchFamily="34" charset="-128"/>
                <a:cs typeface="Arial" panose="020B0604020202020204" pitchFamily="34" charset="0"/>
              </a:rPr>
              <a:t>Te</a:t>
            </a:r>
            <a:r>
              <a:rPr lang="en-US" sz="2400" i="1" dirty="0">
                <a:latin typeface="Arial" panose="020B0604020202020204" pitchFamily="34" charset="0"/>
                <a:ea typeface="Adobe Heiti Std R" pitchFamily="34" charset="-128"/>
                <a:cs typeface="Arial" panose="020B0604020202020204" pitchFamily="34" charset="0"/>
              </a:rPr>
              <a:t> Wairua </a:t>
            </a:r>
            <a:r>
              <a:rPr lang="en-US" sz="2400" i="1" dirty="0" err="1">
                <a:latin typeface="Arial" panose="020B0604020202020204" pitchFamily="34" charset="0"/>
                <a:ea typeface="Adobe Heiti Std R" pitchFamily="34" charset="-128"/>
                <a:cs typeface="Arial" panose="020B0604020202020204" pitchFamily="34" charset="0"/>
              </a:rPr>
              <a:t>Tapu</a:t>
            </a:r>
            <a:r>
              <a:rPr lang="en-US" sz="2400" i="1" dirty="0">
                <a:latin typeface="Arial" panose="020B0604020202020204" pitchFamily="34" charset="0"/>
                <a:ea typeface="Adobe Heiti Std R" pitchFamily="34" charset="-128"/>
                <a:cs typeface="Arial" panose="020B0604020202020204" pitchFamily="34" charset="0"/>
              </a:rPr>
              <a:t> they too may share in a heavenly </a:t>
            </a:r>
            <a:r>
              <a:rPr lang="en-US" sz="2400" i="1" dirty="0" smtClean="0">
                <a:latin typeface="Arial" panose="020B0604020202020204" pitchFamily="34" charset="0"/>
                <a:ea typeface="Adobe Heiti Std R" pitchFamily="34" charset="-128"/>
                <a:cs typeface="Arial" panose="020B0604020202020204" pitchFamily="34" charset="0"/>
              </a:rPr>
              <a:t>destiny</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9" name="Textbox: Line 1"/>
          <p:cNvSpPr txBox="1"/>
          <p:nvPr/>
        </p:nvSpPr>
        <p:spPr>
          <a:xfrm>
            <a:off x="865802" y="2132012"/>
            <a:ext cx="7958884" cy="830997"/>
          </a:xfrm>
          <a:prstGeom prst="rect">
            <a:avLst/>
          </a:prstGeom>
          <a:noFill/>
        </p:spPr>
        <p:txBody>
          <a:bodyPr wrap="square" rtlCol="0">
            <a:spAutoFit/>
          </a:bodyPr>
          <a:lstStyle/>
          <a:p>
            <a:pPr marL="0" lvl="1">
              <a:spcAft>
                <a:spcPts val="1800"/>
              </a:spcAft>
            </a:pPr>
            <a:r>
              <a:rPr lang="en-US" sz="2400" i="1" dirty="0" smtClean="0">
                <a:latin typeface="Arial" panose="020B0604020202020204" pitchFamily="34" charset="0"/>
                <a:cs typeface="Arial" panose="020B0604020202020204" pitchFamily="34" charset="0"/>
              </a:rPr>
              <a:t>explain </a:t>
            </a:r>
            <a:r>
              <a:rPr lang="en-US" sz="2400" i="1" dirty="0">
                <a:latin typeface="Arial" panose="020B0604020202020204" pitchFamily="34" charset="0"/>
                <a:cs typeface="Arial" panose="020B0604020202020204" pitchFamily="34" charset="0"/>
              </a:rPr>
              <a:t>what the Church celebrates on the Feast of the Ascension</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11" name="Shape: Border 2"/>
          <p:cNvSpPr/>
          <p:nvPr/>
        </p:nvSpPr>
        <p:spPr>
          <a:xfrm>
            <a:off x="859997" y="3108905"/>
            <a:ext cx="7964689" cy="1200330"/>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2" name="Shape: Border 1"/>
          <p:cNvSpPr/>
          <p:nvPr/>
        </p:nvSpPr>
        <p:spPr>
          <a:xfrm>
            <a:off x="859997" y="2132011"/>
            <a:ext cx="7964689" cy="830998"/>
          </a:xfrm>
          <a:prstGeom prst="rect">
            <a:avLst/>
          </a:prstGeom>
          <a:solidFill>
            <a:srgbClr val="33CC33">
              <a:alpha val="0"/>
            </a:srgbClr>
          </a:solidFill>
          <a:ln>
            <a:solidFill>
              <a:schemeClr val="bg1">
                <a:lumMod val="50000"/>
                <a:alpha val="49804"/>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Arial" panose="020B0604020202020204" pitchFamily="34" charset="0"/>
              <a:ea typeface="Adobe Heiti Std R" pitchFamily="34" charset="-128"/>
              <a:cs typeface="Arial" panose="020B0604020202020204" pitchFamily="34" charset="0"/>
            </a:endParaRPr>
          </a:p>
        </p:txBody>
      </p:sp>
      <p:sp>
        <p:nvSpPr>
          <p:cNvPr id="14" name="Shape: Number 2"/>
          <p:cNvSpPr txBox="1"/>
          <p:nvPr/>
        </p:nvSpPr>
        <p:spPr>
          <a:xfrm>
            <a:off x="395536" y="3084971"/>
            <a:ext cx="458780" cy="461665"/>
          </a:xfrm>
          <a:prstGeom prst="rect">
            <a:avLst/>
          </a:prstGeom>
          <a:noFill/>
        </p:spPr>
        <p:txBody>
          <a:bodyPr wrap="none" rtlCol="0">
            <a:spAutoFit/>
          </a:bodyPr>
          <a:lstStyle/>
          <a:p>
            <a:r>
              <a:rPr lang="en-US" sz="2400" i="1" dirty="0">
                <a:latin typeface="Arial" panose="020B0604020202020204" pitchFamily="34" charset="0"/>
                <a:ea typeface="Adobe Heiti Std R" pitchFamily="34" charset="-128"/>
                <a:cs typeface="Arial" panose="020B0604020202020204" pitchFamily="34" charset="0"/>
              </a:rPr>
              <a:t>2</a:t>
            </a:r>
            <a:r>
              <a:rPr lang="en-US" sz="2400" i="1" dirty="0" smtClean="0">
                <a:latin typeface="Arial" panose="020B0604020202020204" pitchFamily="34" charset="0"/>
                <a:ea typeface="Adobe Heiti Std R" pitchFamily="34" charset="-128"/>
                <a:cs typeface="Arial" panose="020B0604020202020204" pitchFamily="34" charset="0"/>
              </a:rPr>
              <a:t>)</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15" name="Shape: Number 1"/>
          <p:cNvSpPr txBox="1"/>
          <p:nvPr/>
        </p:nvSpPr>
        <p:spPr>
          <a:xfrm>
            <a:off x="395536" y="2135826"/>
            <a:ext cx="458780" cy="461665"/>
          </a:xfrm>
          <a:prstGeom prst="rect">
            <a:avLst/>
          </a:prstGeom>
          <a:noFill/>
        </p:spPr>
        <p:txBody>
          <a:bodyPr wrap="none" rtlCol="0">
            <a:spAutoFit/>
          </a:bodyPr>
          <a:lstStyle/>
          <a:p>
            <a:r>
              <a:rPr lang="en-US" sz="2400" i="1" dirty="0" smtClean="0">
                <a:latin typeface="Arial" panose="020B0604020202020204" pitchFamily="34" charset="0"/>
                <a:ea typeface="Adobe Heiti Std R" pitchFamily="34" charset="-128"/>
                <a:cs typeface="Arial" panose="020B0604020202020204" pitchFamily="34" charset="0"/>
              </a:rPr>
              <a:t>1)</a:t>
            </a:r>
            <a:endParaRPr lang="en-GB" sz="2400" i="1" dirty="0">
              <a:latin typeface="Arial" panose="020B0604020202020204" pitchFamily="34" charset="0"/>
              <a:ea typeface="Adobe Heiti Std R" pitchFamily="34" charset="-128"/>
              <a:cs typeface="Arial" panose="020B0604020202020204" pitchFamily="34" charset="0"/>
            </a:endParaRPr>
          </a:p>
        </p:txBody>
      </p:sp>
      <p:sp>
        <p:nvSpPr>
          <p:cNvPr id="3" name="Subtile"/>
          <p:cNvSpPr txBox="1"/>
          <p:nvPr/>
        </p:nvSpPr>
        <p:spPr>
          <a:xfrm>
            <a:off x="539552" y="1622920"/>
            <a:ext cx="2304256" cy="400110"/>
          </a:xfrm>
          <a:prstGeom prst="rect">
            <a:avLst/>
          </a:prstGeom>
          <a:noFill/>
        </p:spPr>
        <p:txBody>
          <a:bodyPr wrap="square" rtlCol="0">
            <a:spAutoFit/>
          </a:bodyPr>
          <a:lstStyle/>
          <a:p>
            <a:r>
              <a:rPr lang="en-NZ" sz="2000" dirty="0" smtClean="0">
                <a:latin typeface="Arial" panose="020B0604020202020204" pitchFamily="34" charset="0"/>
                <a:ea typeface="Adobe Heiti Std R" pitchFamily="34" charset="-128"/>
                <a:cs typeface="Arial" panose="020B0604020202020204" pitchFamily="34" charset="0"/>
              </a:rPr>
              <a:t>The students will:</a:t>
            </a:r>
            <a:endParaRPr lang="en-GB" sz="2000" dirty="0">
              <a:latin typeface="Arial" panose="020B0604020202020204" pitchFamily="34" charset="0"/>
              <a:ea typeface="Adobe Heiti Std R" pitchFamily="34" charset="-128"/>
              <a:cs typeface="Arial" panose="020B0604020202020204" pitchFamily="34" charset="0"/>
            </a:endParaRPr>
          </a:p>
        </p:txBody>
      </p:sp>
      <p:sp>
        <p:nvSpPr>
          <p:cNvPr id="2" name="Title"/>
          <p:cNvSpPr>
            <a:spLocks noGrp="1"/>
          </p:cNvSpPr>
          <p:nvPr>
            <p:ph type="ctrTitle"/>
          </p:nvPr>
        </p:nvSpPr>
        <p:spPr>
          <a:xfrm>
            <a:off x="539552" y="0"/>
            <a:ext cx="7772400" cy="900000"/>
          </a:xfrm>
        </p:spPr>
        <p:txBody>
          <a:bodyPr>
            <a:normAutofit/>
          </a:bodyPr>
          <a:lstStyle/>
          <a:p>
            <a:r>
              <a:rPr lang="en-NZ"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Learning Intentions</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00608" y="4912668"/>
            <a:ext cx="1742785" cy="230832"/>
          </a:xfrm>
          <a:prstGeom prst="rect">
            <a:avLst/>
          </a:prstGeom>
          <a:noFill/>
        </p:spPr>
        <p:txBody>
          <a:bodyPr wrap="none" rtlCol="0">
            <a:spAutoFit/>
          </a:bodyPr>
          <a:lstStyle/>
          <a:p>
            <a:pPr algn="ctr"/>
            <a:r>
              <a:rPr lang="en-GB" sz="900" dirty="0" smtClean="0">
                <a:latin typeface="Arial" panose="020B0604020202020204" pitchFamily="34" charset="0"/>
                <a:ea typeface="Adobe Heiti Std R" pitchFamily="34" charset="-128"/>
                <a:cs typeface="Arial" panose="020B0604020202020204" pitchFamily="34" charset="0"/>
              </a:rPr>
              <a:t>Click the borders to reveal text</a:t>
            </a:r>
            <a:endParaRPr lang="en-GB" sz="900" dirty="0">
              <a:latin typeface="Arial" panose="020B0604020202020204" pitchFamily="34" charset="0"/>
              <a:ea typeface="Adobe Heiti Std R" pitchFamily="34" charset="-128"/>
              <a:cs typeface="Arial" panose="020B0604020202020204" pitchFamily="34" charset="0"/>
            </a:endParaRPr>
          </a:p>
        </p:txBody>
      </p:sp>
      <p:pic>
        <p:nvPicPr>
          <p:cNvPr id="16" name="Picture 15"/>
          <p:cNvPicPr>
            <a:picLocks noChangeAspect="1"/>
          </p:cNvPicPr>
          <p:nvPr/>
        </p:nvPicPr>
        <p:blipFill>
          <a:blip r:embed="rId4"/>
          <a:stretch>
            <a:fillRect/>
          </a:stretch>
        </p:blipFill>
        <p:spPr>
          <a:xfrm>
            <a:off x="7972479" y="58836"/>
            <a:ext cx="1119922" cy="1106306"/>
          </a:xfrm>
          <a:prstGeom prst="rect">
            <a:avLst/>
          </a:prstGeom>
        </p:spPr>
      </p:pic>
    </p:spTree>
    <p:extLst>
      <p:ext uri="{BB962C8B-B14F-4D97-AF65-F5344CB8AC3E}">
        <p14:creationId xmlns:p14="http://schemas.microsoft.com/office/powerpoint/2010/main" val="1393059819"/>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1000" fill="hold"/>
                                        <p:tgtEl>
                                          <p:spTgt spid="9"/>
                                        </p:tgtEl>
                                        <p:attrNameLst>
                                          <p:attrName>style.color</p:attrName>
                                        </p:attrNameLst>
                                      </p:cBhvr>
                                      <p:to>
                                        <a:srgbClr val="969696"/>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Picture"/>
          <p:cNvPicPr>
            <a:picLocks noChangeAspect="1"/>
          </p:cNvPicPr>
          <p:nvPr/>
        </p:nvPicPr>
        <p:blipFill rotWithShape="1">
          <a:blip r:embed="rId4">
            <a:clrChange>
              <a:clrFrom>
                <a:srgbClr val="EEEEEE"/>
              </a:clrFrom>
              <a:clrTo>
                <a:srgbClr val="EEEEEE">
                  <a:alpha val="0"/>
                </a:srgbClr>
              </a:clrTo>
            </a:clrChange>
          </a:blip>
          <a:srcRect l="2319" t="2242" r="2036" b="2114"/>
          <a:stretch/>
        </p:blipFill>
        <p:spPr>
          <a:xfrm>
            <a:off x="6024563" y="802481"/>
            <a:ext cx="2886075" cy="288607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Shape: Pop-up window"/>
          <p:cNvSpPr/>
          <p:nvPr/>
        </p:nvSpPr>
        <p:spPr>
          <a:xfrm>
            <a:off x="355609" y="2373995"/>
            <a:ext cx="6607633" cy="2117536"/>
          </a:xfrm>
          <a:prstGeom prst="roundRect">
            <a:avLst>
              <a:gd name="adj" fmla="val 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spcAft>
                <a:spcPts val="600"/>
              </a:spcAft>
              <a:buFont typeface="Wingdings" panose="05000000000000000000" pitchFamily="2" charset="2"/>
              <a:buChar char="v"/>
            </a:pPr>
            <a:r>
              <a:rPr lang="en-NZ" sz="1600" dirty="0" smtClean="0">
                <a:solidFill>
                  <a:schemeClr val="tx1"/>
                </a:solidFill>
                <a:latin typeface="Arial" panose="020B0604020202020204" pitchFamily="34" charset="0"/>
                <a:cs typeface="Arial" panose="020B0604020202020204" pitchFamily="34" charset="0"/>
              </a:rPr>
              <a:t>Add </a:t>
            </a:r>
            <a:r>
              <a:rPr lang="en-NZ" sz="1600" dirty="0">
                <a:solidFill>
                  <a:schemeClr val="tx1"/>
                </a:solidFill>
                <a:latin typeface="Arial" panose="020B0604020202020204" pitchFamily="34" charset="0"/>
                <a:cs typeface="Arial" panose="020B0604020202020204" pitchFamily="34" charset="0"/>
              </a:rPr>
              <a:t>the Ascension to your Liturgical Calendar.</a:t>
            </a:r>
            <a:endParaRPr lang="en-US" sz="1600" dirty="0">
              <a:solidFill>
                <a:schemeClr val="tx1"/>
              </a:solidFill>
              <a:latin typeface="Arial" panose="020B0604020202020204" pitchFamily="34" charset="0"/>
              <a:cs typeface="Arial" panose="020B0604020202020204" pitchFamily="34" charset="0"/>
            </a:endParaRPr>
          </a:p>
          <a:p>
            <a:pPr marL="285750" lvl="0" indent="-285750">
              <a:spcAft>
                <a:spcPts val="600"/>
              </a:spcAft>
              <a:buFont typeface="Wingdings" panose="05000000000000000000" pitchFamily="2" charset="2"/>
              <a:buChar char="v"/>
            </a:pPr>
            <a:r>
              <a:rPr lang="en-NZ" sz="1600" dirty="0">
                <a:solidFill>
                  <a:schemeClr val="tx1"/>
                </a:solidFill>
                <a:latin typeface="Arial" panose="020B0604020202020204" pitchFamily="34" charset="0"/>
                <a:cs typeface="Arial" panose="020B0604020202020204" pitchFamily="34" charset="0"/>
              </a:rPr>
              <a:t>Describe where the Ascension </a:t>
            </a:r>
            <a:r>
              <a:rPr lang="en-NZ" sz="1600" dirty="0" smtClean="0">
                <a:solidFill>
                  <a:schemeClr val="tx1"/>
                </a:solidFill>
                <a:latin typeface="Arial" panose="020B0604020202020204" pitchFamily="34" charset="0"/>
                <a:cs typeface="Arial" panose="020B0604020202020204" pitchFamily="34" charset="0"/>
              </a:rPr>
              <a:t>comes in </a:t>
            </a:r>
            <a:r>
              <a:rPr lang="en-NZ" sz="1600" dirty="0">
                <a:solidFill>
                  <a:schemeClr val="tx1"/>
                </a:solidFill>
                <a:latin typeface="Arial" panose="020B0604020202020204" pitchFamily="34" charset="0"/>
                <a:cs typeface="Arial" panose="020B0604020202020204" pitchFamily="34" charset="0"/>
              </a:rPr>
              <a:t>the Liturgical Year.</a:t>
            </a:r>
            <a:endParaRPr lang="en-US" sz="1600" dirty="0">
              <a:solidFill>
                <a:schemeClr val="tx1"/>
              </a:solidFill>
              <a:latin typeface="Arial" panose="020B0604020202020204" pitchFamily="34" charset="0"/>
              <a:cs typeface="Arial" panose="020B0604020202020204" pitchFamily="34" charset="0"/>
            </a:endParaRPr>
          </a:p>
          <a:p>
            <a:pPr marL="285750" lvl="0" indent="-285750">
              <a:spcAft>
                <a:spcPts val="600"/>
              </a:spcAft>
              <a:buFont typeface="Wingdings" panose="05000000000000000000" pitchFamily="2" charset="2"/>
              <a:buChar char="v"/>
            </a:pPr>
            <a:r>
              <a:rPr lang="en-NZ" sz="1600" dirty="0">
                <a:solidFill>
                  <a:schemeClr val="tx1"/>
                </a:solidFill>
                <a:latin typeface="Arial" panose="020B0604020202020204" pitchFamily="34" charset="0"/>
                <a:cs typeface="Arial" panose="020B0604020202020204" pitchFamily="34" charset="0"/>
              </a:rPr>
              <a:t>Why is the Ascension in the Easter season?</a:t>
            </a:r>
            <a:endParaRPr lang="en-US" sz="1600" dirty="0">
              <a:solidFill>
                <a:schemeClr val="tx1"/>
              </a:solidFill>
              <a:latin typeface="Arial" panose="020B0604020202020204" pitchFamily="34" charset="0"/>
              <a:cs typeface="Arial" panose="020B0604020202020204" pitchFamily="34" charset="0"/>
            </a:endParaRPr>
          </a:p>
          <a:p>
            <a:pPr marL="285750" lvl="0" indent="-285750">
              <a:spcAft>
                <a:spcPts val="600"/>
              </a:spcAft>
              <a:buFont typeface="Wingdings" panose="05000000000000000000" pitchFamily="2" charset="2"/>
              <a:buChar char="v"/>
            </a:pPr>
            <a:r>
              <a:rPr lang="en-NZ" sz="1600" dirty="0">
                <a:solidFill>
                  <a:schemeClr val="tx1"/>
                </a:solidFill>
                <a:latin typeface="Arial" panose="020B0604020202020204" pitchFamily="34" charset="0"/>
                <a:cs typeface="Arial" panose="020B0604020202020204" pitchFamily="34" charset="0"/>
              </a:rPr>
              <a:t>What is the connection between the Ascension and Pentecost?</a:t>
            </a:r>
            <a:endParaRPr lang="en-US" sz="1600" dirty="0">
              <a:solidFill>
                <a:schemeClr val="tx1"/>
              </a:solidFill>
              <a:latin typeface="Arial" panose="020B0604020202020204" pitchFamily="34" charset="0"/>
              <a:cs typeface="Arial" panose="020B0604020202020204" pitchFamily="34" charset="0"/>
            </a:endParaRPr>
          </a:p>
          <a:p>
            <a:pPr marL="285750" lvl="0" indent="-285750">
              <a:spcAft>
                <a:spcPts val="600"/>
              </a:spcAft>
              <a:buFont typeface="Wingdings" panose="05000000000000000000" pitchFamily="2" charset="2"/>
              <a:buChar char="v"/>
            </a:pPr>
            <a:r>
              <a:rPr lang="en-NZ" sz="1600" dirty="0">
                <a:solidFill>
                  <a:schemeClr val="tx1"/>
                </a:solidFill>
                <a:latin typeface="Arial" panose="020B0604020202020204" pitchFamily="34" charset="0"/>
                <a:cs typeface="Arial" panose="020B0604020202020204" pitchFamily="34" charset="0"/>
              </a:rPr>
              <a:t>Why is the Ascension a significant feast for the followers of Jesus</a:t>
            </a:r>
            <a:r>
              <a:rPr lang="en-NZ" sz="1600" dirty="0" smtClean="0">
                <a:solidFill>
                  <a:schemeClr val="tx1"/>
                </a:solidFill>
                <a:latin typeface="Arial" panose="020B0604020202020204" pitchFamily="34" charset="0"/>
                <a:cs typeface="Arial" panose="020B0604020202020204" pitchFamily="34" charset="0"/>
              </a:rPr>
              <a:t>?</a:t>
            </a:r>
            <a:endParaRPr lang="en-US" sz="1600" dirty="0">
              <a:solidFill>
                <a:schemeClr val="tx1"/>
              </a:solidFill>
              <a:latin typeface="Arial" panose="020B0604020202020204" pitchFamily="34" charset="0"/>
              <a:cs typeface="Arial" panose="020B0604020202020204" pitchFamily="34" charset="0"/>
            </a:endParaRPr>
          </a:p>
        </p:txBody>
      </p:sp>
      <p:sp>
        <p:nvSpPr>
          <p:cNvPr id="27" name="Shape: Close button"/>
          <p:cNvSpPr/>
          <p:nvPr/>
        </p:nvSpPr>
        <p:spPr>
          <a:xfrm>
            <a:off x="6685645" y="2421298"/>
            <a:ext cx="224727" cy="212172"/>
          </a:xfrm>
          <a:prstGeom prst="roundRect">
            <a:avLst>
              <a:gd name="adj" fmla="val 41210"/>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solidFill>
                  <a:schemeClr val="bg1"/>
                </a:solidFill>
              </a:rPr>
              <a:t>X</a:t>
            </a:r>
            <a:endParaRPr lang="en-GB" dirty="0">
              <a:solidFill>
                <a:schemeClr val="bg1"/>
              </a:solidFill>
            </a:endParaRPr>
          </a:p>
        </p:txBody>
      </p:sp>
      <p:sp>
        <p:nvSpPr>
          <p:cNvPr id="2" name="Title"/>
          <p:cNvSpPr>
            <a:spLocks noGrp="1"/>
          </p:cNvSpPr>
          <p:nvPr>
            <p:ph type="ctrTitle"/>
          </p:nvPr>
        </p:nvSpPr>
        <p:spPr>
          <a:xfrm>
            <a:off x="0" y="0"/>
            <a:ext cx="9144000" cy="900000"/>
          </a:xfrm>
        </p:spPr>
        <p:txBody>
          <a:bodyPr>
            <a:noAutofit/>
          </a:bodyPr>
          <a:lstStyle/>
          <a:p>
            <a:r>
              <a:rPr lang="en-NZ"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Liturgical Year</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S-03</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Information">
            <a:hlinkClick r:id="" action="ppaction://noaction" highlightClick="1"/>
          </p:cNvPr>
          <p:cNvSpPr/>
          <p:nvPr/>
        </p:nvSpPr>
        <p:spPr>
          <a:xfrm>
            <a:off x="7092000" y="4680000"/>
            <a:ext cx="360000" cy="36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508247" y="4912668"/>
            <a:ext cx="2127506"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I-button to reveal information</a:t>
            </a:r>
          </a:p>
        </p:txBody>
      </p:sp>
      <p:sp>
        <p:nvSpPr>
          <p:cNvPr id="12" name="Action Button: Worksheet">
            <a:hlinkClick r:id="rId5" action="ppaction://hlinksldjump" highlightClick="1"/>
          </p:cNvPr>
          <p:cNvSpPr/>
          <p:nvPr/>
        </p:nvSpPr>
        <p:spPr>
          <a:xfrm>
            <a:off x="662444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6877487"/>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childTnLst>
              </p:cTn>
              <p:nextCondLst>
                <p:cond evt="onClick" delay="0">
                  <p:tgtEl>
                    <p:spTgt spid="28"/>
                  </p:tgtEl>
                </p:cond>
              </p:nextCondLst>
            </p:seq>
            <p:seq concurrent="1" nextAc="seek">
              <p:cTn id="11" restart="whenNotActive" fill="hold" evtFilter="cancelBubble" nodeType="interactiveSeq">
                <p:stCondLst>
                  <p:cond evt="onClick" delay="0">
                    <p:tgtEl>
                      <p:spTgt spid="27"/>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6" grpId="0" animBg="1"/>
      <p:bldP spid="26" grpId="1" animBg="1"/>
      <p:bldP spid="27" grpId="0" animBg="1"/>
      <p:bldP spid="2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S-04</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p:cNvPicPr>
            <a:picLocks noChangeAspect="1"/>
          </p:cNvPicPr>
          <p:nvPr/>
        </p:nvPicPr>
        <p:blipFill>
          <a:blip r:embed="rId4"/>
          <a:stretch>
            <a:fillRect/>
          </a:stretch>
        </p:blipFill>
        <p:spPr>
          <a:xfrm>
            <a:off x="4219632" y="1337822"/>
            <a:ext cx="4611001" cy="2938617"/>
          </a:xfrm>
          <a:prstGeom prst="rect">
            <a:avLst/>
          </a:prstGeom>
        </p:spPr>
      </p:pic>
      <p:sp>
        <p:nvSpPr>
          <p:cNvPr id="51" name="Shape: Card 6 (bottom)"/>
          <p:cNvSpPr/>
          <p:nvPr/>
        </p:nvSpPr>
        <p:spPr>
          <a:xfrm>
            <a:off x="506804" y="8422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Z" sz="1400" b="1" dirty="0">
                <a:solidFill>
                  <a:schemeClr val="tx1"/>
                </a:solidFill>
                <a:latin typeface="Arial" panose="020B0604020202020204" pitchFamily="34" charset="0"/>
                <a:cs typeface="Arial" panose="020B0604020202020204" pitchFamily="34" charset="0"/>
              </a:rPr>
              <a:t>Jesus’ Ascension </a:t>
            </a:r>
            <a:r>
              <a:rPr lang="en-NZ" sz="1400" dirty="0">
                <a:solidFill>
                  <a:schemeClr val="tx1"/>
                </a:solidFill>
                <a:latin typeface="Arial" panose="020B0604020202020204" pitchFamily="34" charset="0"/>
                <a:cs typeface="Arial" panose="020B0604020202020204" pitchFamily="34" charset="0"/>
              </a:rPr>
              <a:t>symbolized Jesus’ exaltation by God and he became recognised as the one ‘with whom the Father was well pleased’. He was received into heaven with great honour and given a name above all other names. </a:t>
            </a:r>
            <a:r>
              <a:rPr lang="en-NZ" sz="1400" b="1" dirty="0">
                <a:solidFill>
                  <a:schemeClr val="tx1"/>
                </a:solidFill>
                <a:latin typeface="Arial" panose="020B0604020202020204" pitchFamily="34" charset="0"/>
                <a:cs typeface="Arial" panose="020B0604020202020204" pitchFamily="34" charset="0"/>
              </a:rPr>
              <a:t>Jesus</a:t>
            </a:r>
            <a:r>
              <a:rPr lang="en-NZ" sz="1400" dirty="0">
                <a:solidFill>
                  <a:schemeClr val="tx1"/>
                </a:solidFill>
                <a:latin typeface="Arial" panose="020B0604020202020204" pitchFamily="34" charset="0"/>
                <a:cs typeface="Arial" panose="020B0604020202020204" pitchFamily="34" charset="0"/>
              </a:rPr>
              <a:t> glorified his Father on earth and now his Father glorifies him in heaven.</a:t>
            </a:r>
            <a:endParaRPr lang="en-GB" sz="1400" dirty="0">
              <a:solidFill>
                <a:schemeClr val="tx1"/>
              </a:solidFill>
              <a:latin typeface="Arial" panose="020B0604020202020204" pitchFamily="34" charset="0"/>
              <a:cs typeface="Arial" panose="020B0604020202020204" pitchFamily="34" charset="0"/>
            </a:endParaRPr>
          </a:p>
        </p:txBody>
      </p:sp>
      <p:sp>
        <p:nvSpPr>
          <p:cNvPr id="52" name="Shape: Card 5"/>
          <p:cNvSpPr/>
          <p:nvPr/>
        </p:nvSpPr>
        <p:spPr>
          <a:xfrm>
            <a:off x="659204" y="9946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latin typeface="Arial" panose="020B0604020202020204" pitchFamily="34" charset="0"/>
                <a:cs typeface="Arial" panose="020B0604020202020204" pitchFamily="34" charset="0"/>
              </a:rPr>
              <a:t>Jesus </a:t>
            </a:r>
            <a:r>
              <a:rPr lang="en-NZ" b="1" dirty="0" smtClean="0">
                <a:solidFill>
                  <a:schemeClr val="tx1"/>
                </a:solidFill>
                <a:latin typeface="Arial" panose="020B0604020202020204" pitchFamily="34" charset="0"/>
                <a:cs typeface="Arial" panose="020B0604020202020204" pitchFamily="34" charset="0"/>
              </a:rPr>
              <a:t>now</a:t>
            </a:r>
            <a:br>
              <a:rPr lang="en-NZ" b="1" dirty="0" smtClean="0">
                <a:solidFill>
                  <a:schemeClr val="tx1"/>
                </a:solidFill>
                <a:latin typeface="Arial" panose="020B0604020202020204" pitchFamily="34" charset="0"/>
                <a:cs typeface="Arial" panose="020B0604020202020204" pitchFamily="34" charset="0"/>
              </a:rPr>
            </a:br>
            <a:r>
              <a:rPr lang="en-NZ" dirty="0" smtClean="0">
                <a:solidFill>
                  <a:schemeClr val="tx1"/>
                </a:solidFill>
                <a:latin typeface="Arial" panose="020B0604020202020204" pitchFamily="34" charset="0"/>
                <a:cs typeface="Arial" panose="020B0604020202020204" pitchFamily="34" charset="0"/>
              </a:rPr>
              <a:t>works </a:t>
            </a:r>
            <a:r>
              <a:rPr lang="en-NZ" dirty="0">
                <a:solidFill>
                  <a:schemeClr val="tx1"/>
                </a:solidFill>
                <a:latin typeface="Arial" panose="020B0604020202020204" pitchFamily="34" charset="0"/>
                <a:cs typeface="Arial" panose="020B0604020202020204" pitchFamily="34" charset="0"/>
              </a:rPr>
              <a:t>for all people responding to their prayer and comforting them in their struggles. He is their king and he will establish his kingdom of justice, peace and mercy.</a:t>
            </a:r>
            <a:endParaRPr lang="en-GB" dirty="0">
              <a:solidFill>
                <a:schemeClr val="tx1"/>
              </a:solidFill>
              <a:latin typeface="Arial" panose="020B0604020202020204" pitchFamily="34" charset="0"/>
              <a:cs typeface="Arial" panose="020B0604020202020204" pitchFamily="34" charset="0"/>
            </a:endParaRPr>
          </a:p>
        </p:txBody>
      </p:sp>
      <p:sp>
        <p:nvSpPr>
          <p:cNvPr id="53" name="Shape: Card 4"/>
          <p:cNvSpPr/>
          <p:nvPr/>
        </p:nvSpPr>
        <p:spPr>
          <a:xfrm>
            <a:off x="811604" y="11470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latin typeface="Arial" panose="020B0604020202020204" pitchFamily="34" charset="0"/>
                <a:cs typeface="Arial" panose="020B0604020202020204" pitchFamily="34" charset="0"/>
              </a:rPr>
              <a:t>Jesus’ Ascension </a:t>
            </a:r>
            <a:r>
              <a:rPr lang="en-NZ" dirty="0">
                <a:solidFill>
                  <a:schemeClr val="tx1"/>
                </a:solidFill>
                <a:latin typeface="Arial" panose="020B0604020202020204" pitchFamily="34" charset="0"/>
                <a:cs typeface="Arial" panose="020B0604020202020204" pitchFamily="34" charset="0"/>
              </a:rPr>
              <a:t>makes us aware that the ascended Jesus is our mediator, he has secured our forgiveness and reconciliation with God.</a:t>
            </a:r>
            <a:endParaRPr lang="en-GB" dirty="0">
              <a:solidFill>
                <a:schemeClr val="tx1"/>
              </a:solidFill>
              <a:latin typeface="Arial" panose="020B0604020202020204" pitchFamily="34" charset="0"/>
              <a:cs typeface="Arial" panose="020B0604020202020204" pitchFamily="34" charset="0"/>
            </a:endParaRPr>
          </a:p>
        </p:txBody>
      </p:sp>
      <p:sp>
        <p:nvSpPr>
          <p:cNvPr id="54" name="Shape: Card 3"/>
          <p:cNvSpPr/>
          <p:nvPr/>
        </p:nvSpPr>
        <p:spPr>
          <a:xfrm>
            <a:off x="964004" y="12994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latin typeface="Arial" panose="020B0604020202020204" pitchFamily="34" charset="0"/>
                <a:cs typeface="Arial" panose="020B0604020202020204" pitchFamily="34" charset="0"/>
              </a:rPr>
              <a:t>Jesus’ Ascension </a:t>
            </a:r>
            <a:r>
              <a:rPr lang="en-NZ" dirty="0">
                <a:solidFill>
                  <a:schemeClr val="tx1"/>
                </a:solidFill>
                <a:latin typeface="Arial" panose="020B0604020202020204" pitchFamily="34" charset="0"/>
                <a:cs typeface="Arial" panose="020B0604020202020204" pitchFamily="34" charset="0"/>
              </a:rPr>
              <a:t>was something he spoke about while on earth and that he had been sent by the Father and that he would return to the Father – this came about through his Ascension.</a:t>
            </a:r>
            <a:endParaRPr lang="en-US" dirty="0">
              <a:solidFill>
                <a:schemeClr val="tx1"/>
              </a:solidFill>
              <a:latin typeface="Arial" panose="020B0604020202020204" pitchFamily="34" charset="0"/>
              <a:cs typeface="Arial" panose="020B0604020202020204" pitchFamily="34" charset="0"/>
            </a:endParaRPr>
          </a:p>
        </p:txBody>
      </p:sp>
      <p:sp>
        <p:nvSpPr>
          <p:cNvPr id="55" name="Shape: Card 2"/>
          <p:cNvSpPr/>
          <p:nvPr/>
        </p:nvSpPr>
        <p:spPr>
          <a:xfrm>
            <a:off x="1116404" y="14518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latin typeface="Arial" panose="020B0604020202020204" pitchFamily="34" charset="0"/>
                <a:cs typeface="Arial" panose="020B0604020202020204" pitchFamily="34" charset="0"/>
              </a:rPr>
              <a:t>Jesus’ Ascension </a:t>
            </a:r>
            <a:r>
              <a:rPr lang="en-NZ" dirty="0">
                <a:solidFill>
                  <a:schemeClr val="tx1"/>
                </a:solidFill>
                <a:latin typeface="Arial" panose="020B0604020202020204" pitchFamily="34" charset="0"/>
                <a:cs typeface="Arial" panose="020B0604020202020204" pitchFamily="34" charset="0"/>
              </a:rPr>
              <a:t>reminds us that at present Jesus is in heaven where, in the </a:t>
            </a:r>
            <a:r>
              <a:rPr lang="en-NZ" dirty="0" smtClean="0">
                <a:solidFill>
                  <a:schemeClr val="tx1"/>
                </a:solidFill>
                <a:latin typeface="Arial" panose="020B0604020202020204" pitchFamily="34" charset="0"/>
                <a:cs typeface="Arial" panose="020B0604020202020204" pitchFamily="34" charset="0"/>
              </a:rPr>
              <a:t>Scriptures, </a:t>
            </a:r>
            <a:r>
              <a:rPr lang="en-NZ" dirty="0">
                <a:solidFill>
                  <a:schemeClr val="tx1"/>
                </a:solidFill>
                <a:latin typeface="Arial" panose="020B0604020202020204" pitchFamily="34" charset="0"/>
                <a:cs typeface="Arial" panose="020B0604020202020204" pitchFamily="34" charset="0"/>
              </a:rPr>
              <a:t>he is frequently pictured at the right hand of the Father in a position of great honour, glory, power and authority.</a:t>
            </a:r>
            <a:endParaRPr lang="en-GB" dirty="0">
              <a:solidFill>
                <a:schemeClr val="tx1"/>
              </a:solidFill>
              <a:latin typeface="Arial" panose="020B0604020202020204" pitchFamily="34" charset="0"/>
              <a:cs typeface="Arial" panose="020B0604020202020204" pitchFamily="34" charset="0"/>
            </a:endParaRPr>
          </a:p>
        </p:txBody>
      </p:sp>
      <p:sp>
        <p:nvSpPr>
          <p:cNvPr id="56" name="Shape: Card 1 (top)"/>
          <p:cNvSpPr/>
          <p:nvPr/>
        </p:nvSpPr>
        <p:spPr>
          <a:xfrm>
            <a:off x="1268804" y="1604269"/>
            <a:ext cx="2520280" cy="3168352"/>
          </a:xfrm>
          <a:prstGeom prst="roundRect">
            <a:avLst/>
          </a:prstGeom>
          <a:solidFill>
            <a:srgbClr val="ACBFDB"/>
          </a:solidFill>
          <a:ln w="82550" cmpd="thickThi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olidFill>
                  <a:schemeClr val="tx1"/>
                </a:solidFill>
                <a:latin typeface="Arial" panose="020B0604020202020204" pitchFamily="34" charset="0"/>
                <a:cs typeface="Arial" panose="020B0604020202020204" pitchFamily="34" charset="0"/>
              </a:rPr>
              <a:t>Jesus’ Ascension </a:t>
            </a:r>
            <a:r>
              <a:rPr lang="en-NZ" dirty="0">
                <a:solidFill>
                  <a:schemeClr val="tx1"/>
                </a:solidFill>
                <a:latin typeface="Arial" panose="020B0604020202020204" pitchFamily="34" charset="0"/>
                <a:cs typeface="Arial" panose="020B0604020202020204" pitchFamily="34" charset="0"/>
              </a:rPr>
              <a:t>signalled the end of his ministry on earth.</a:t>
            </a:r>
            <a:endParaRPr lang="en-GB" sz="4000" b="1" dirty="0">
              <a:solidFill>
                <a:schemeClr val="tx1"/>
              </a:solidFill>
              <a:latin typeface="Arial" panose="020B0604020202020204" pitchFamily="34" charset="0"/>
              <a:cs typeface="Arial" panose="020B0604020202020204" pitchFamily="34" charset="0"/>
            </a:endParaRPr>
          </a:p>
        </p:txBody>
      </p:sp>
      <p:sp>
        <p:nvSpPr>
          <p:cNvPr id="33" name="Title"/>
          <p:cNvSpPr txBox="1">
            <a:spLocks/>
          </p:cNvSpPr>
          <p:nvPr/>
        </p:nvSpPr>
        <p:spPr>
          <a:xfrm>
            <a:off x="0" y="0"/>
            <a:ext cx="9144000" cy="900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32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Adding to the Meaning of the Ascension Event</a:t>
            </a:r>
            <a:endParaRPr lang="en-GB" sz="32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57" name="Textbox: Tool instructions"/>
          <p:cNvSpPr txBox="1"/>
          <p:nvPr/>
        </p:nvSpPr>
        <p:spPr>
          <a:xfrm>
            <a:off x="3723051" y="4912668"/>
            <a:ext cx="1697902"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top card to discard it</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174340695"/>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4" nodeType="with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500"/>
                                        <p:tgtEl>
                                          <p:spTgt spid="56"/>
                                        </p:tgtEl>
                                      </p:cBhvr>
                                    </p:animEffect>
                                  </p:childTnLst>
                                </p:cTn>
                              </p:par>
                              <p:par>
                                <p:cTn id="12" presetID="10" presetClass="entr" presetSubtype="0" fill="hold" grpId="4" nodeType="withEffect">
                                  <p:stCondLst>
                                    <p:cond delay="0"/>
                                  </p:stCondLst>
                                  <p:childTnLst>
                                    <p:set>
                                      <p:cBhvr>
                                        <p:cTn id="13" dur="1" fill="hold">
                                          <p:stCondLst>
                                            <p:cond delay="0"/>
                                          </p:stCondLst>
                                        </p:cTn>
                                        <p:tgtEl>
                                          <p:spTgt spid="55"/>
                                        </p:tgtEl>
                                        <p:attrNameLst>
                                          <p:attrName>style.visibility</p:attrName>
                                        </p:attrNameLst>
                                      </p:cBhvr>
                                      <p:to>
                                        <p:strVal val="visible"/>
                                      </p:to>
                                    </p:set>
                                    <p:animEffect transition="in" filter="fade">
                                      <p:cBhvr>
                                        <p:cTn id="14" dur="500"/>
                                        <p:tgtEl>
                                          <p:spTgt spid="55"/>
                                        </p:tgtEl>
                                      </p:cBhvr>
                                    </p:animEffect>
                                  </p:childTnLst>
                                </p:cTn>
                              </p:par>
                              <p:par>
                                <p:cTn id="15" presetID="10" presetClass="entr" presetSubtype="0" fill="hold" grpId="4"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grpId="4"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grpId="4" nodeType="with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fade">
                                      <p:cBhvr>
                                        <p:cTn id="23" dur="500"/>
                                        <p:tgtEl>
                                          <p:spTgt spid="52"/>
                                        </p:tgtEl>
                                      </p:cBhvr>
                                    </p:animEffect>
                                  </p:childTnLst>
                                </p:cTn>
                              </p:par>
                              <p:par>
                                <p:cTn id="24" presetID="10" presetClass="entr" presetSubtype="0" fill="hold" grpId="4"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fade">
                                      <p:cBhvr>
                                        <p:cTn id="2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56"/>
                    </p:tgtEl>
                  </p:cond>
                </p:stCondLst>
                <p:endSync evt="end" delay="0">
                  <p:rtn val="all"/>
                </p:endSync>
                <p:childTnLst>
                  <p:par>
                    <p:cTn id="28" fill="hold">
                      <p:stCondLst>
                        <p:cond delay="0"/>
                      </p:stCondLst>
                      <p:childTnLst>
                        <p:par>
                          <p:cTn id="29" fill="hold">
                            <p:stCondLst>
                              <p:cond delay="0"/>
                            </p:stCondLst>
                            <p:childTnLst>
                              <p:par>
                                <p:cTn id="30" presetID="2" presetClass="exit" presetSubtype="3" fill="hold" grpId="0" nodeType="clickEffect">
                                  <p:stCondLst>
                                    <p:cond delay="0"/>
                                  </p:stCondLst>
                                  <p:childTnLst>
                                    <p:anim calcmode="lin" valueType="num">
                                      <p:cBhvr additive="base">
                                        <p:cTn id="31" dur="500"/>
                                        <p:tgtEl>
                                          <p:spTgt spid="56"/>
                                        </p:tgtEl>
                                        <p:attrNameLst>
                                          <p:attrName>ppt_x</p:attrName>
                                        </p:attrNameLst>
                                      </p:cBhvr>
                                      <p:tavLst>
                                        <p:tav tm="0">
                                          <p:val>
                                            <p:strVal val="ppt_x"/>
                                          </p:val>
                                        </p:tav>
                                        <p:tav tm="100000">
                                          <p:val>
                                            <p:strVal val="1+ppt_w/2"/>
                                          </p:val>
                                        </p:tav>
                                      </p:tavLst>
                                    </p:anim>
                                    <p:anim calcmode="lin" valueType="num">
                                      <p:cBhvr additive="base">
                                        <p:cTn id="32" dur="500"/>
                                        <p:tgtEl>
                                          <p:spTgt spid="56"/>
                                        </p:tgtEl>
                                        <p:attrNameLst>
                                          <p:attrName>ppt_y</p:attrName>
                                        </p:attrNameLst>
                                      </p:cBhvr>
                                      <p:tavLst>
                                        <p:tav tm="0">
                                          <p:val>
                                            <p:strVal val="ppt_y"/>
                                          </p:val>
                                        </p:tav>
                                        <p:tav tm="100000">
                                          <p:val>
                                            <p:strVal val="0-ppt_h/2"/>
                                          </p:val>
                                        </p:tav>
                                      </p:tavLst>
                                    </p:anim>
                                    <p:set>
                                      <p:cBhvr>
                                        <p:cTn id="33"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34" restart="whenNotActive" fill="hold" evtFilter="cancelBubble" nodeType="interactiveSeq">
                <p:stCondLst>
                  <p:cond evt="onClick" delay="0">
                    <p:tgtEl>
                      <p:spTgt spid="55"/>
                    </p:tgtEl>
                  </p:cond>
                </p:stCondLst>
                <p:endSync evt="end" delay="0">
                  <p:rtn val="all"/>
                </p:endSync>
                <p:childTnLst>
                  <p:par>
                    <p:cTn id="35" fill="hold">
                      <p:stCondLst>
                        <p:cond delay="0"/>
                      </p:stCondLst>
                      <p:childTnLst>
                        <p:par>
                          <p:cTn id="36" fill="hold">
                            <p:stCondLst>
                              <p:cond delay="0"/>
                            </p:stCondLst>
                            <p:childTnLst>
                              <p:par>
                                <p:cTn id="37" presetID="2" presetClass="exit" presetSubtype="3" fill="hold" grpId="0" nodeType="clickEffect">
                                  <p:stCondLst>
                                    <p:cond delay="0"/>
                                  </p:stCondLst>
                                  <p:childTnLst>
                                    <p:anim calcmode="lin" valueType="num">
                                      <p:cBhvr additive="base">
                                        <p:cTn id="38" dur="500"/>
                                        <p:tgtEl>
                                          <p:spTgt spid="55"/>
                                        </p:tgtEl>
                                        <p:attrNameLst>
                                          <p:attrName>ppt_x</p:attrName>
                                        </p:attrNameLst>
                                      </p:cBhvr>
                                      <p:tavLst>
                                        <p:tav tm="0">
                                          <p:val>
                                            <p:strVal val="ppt_x"/>
                                          </p:val>
                                        </p:tav>
                                        <p:tav tm="100000">
                                          <p:val>
                                            <p:strVal val="1+ppt_w/2"/>
                                          </p:val>
                                        </p:tav>
                                      </p:tavLst>
                                    </p:anim>
                                    <p:anim calcmode="lin" valueType="num">
                                      <p:cBhvr additive="base">
                                        <p:cTn id="39" dur="500"/>
                                        <p:tgtEl>
                                          <p:spTgt spid="55"/>
                                        </p:tgtEl>
                                        <p:attrNameLst>
                                          <p:attrName>ppt_y</p:attrName>
                                        </p:attrNameLst>
                                      </p:cBhvr>
                                      <p:tavLst>
                                        <p:tav tm="0">
                                          <p:val>
                                            <p:strVal val="ppt_y"/>
                                          </p:val>
                                        </p:tav>
                                        <p:tav tm="100000">
                                          <p:val>
                                            <p:strVal val="0-ppt_h/2"/>
                                          </p:val>
                                        </p:tav>
                                      </p:tavLst>
                                    </p:anim>
                                    <p:set>
                                      <p:cBhvr>
                                        <p:cTn id="4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41" restart="whenNotActive" fill="hold" evtFilter="cancelBubble" nodeType="interactiveSeq">
                <p:stCondLst>
                  <p:cond evt="onClick" delay="0">
                    <p:tgtEl>
                      <p:spTgt spid="54"/>
                    </p:tgtEl>
                  </p:cond>
                </p:stCondLst>
                <p:endSync evt="end" delay="0">
                  <p:rtn val="all"/>
                </p:endSync>
                <p:childTnLst>
                  <p:par>
                    <p:cTn id="42" fill="hold">
                      <p:stCondLst>
                        <p:cond delay="0"/>
                      </p:stCondLst>
                      <p:childTnLst>
                        <p:par>
                          <p:cTn id="43" fill="hold">
                            <p:stCondLst>
                              <p:cond delay="0"/>
                            </p:stCondLst>
                            <p:childTnLst>
                              <p:par>
                                <p:cTn id="44" presetID="2" presetClass="exit" presetSubtype="3" fill="hold" grpId="0" nodeType="clickEffect">
                                  <p:stCondLst>
                                    <p:cond delay="0"/>
                                  </p:stCondLst>
                                  <p:childTnLst>
                                    <p:anim calcmode="lin" valueType="num">
                                      <p:cBhvr additive="base">
                                        <p:cTn id="45" dur="500"/>
                                        <p:tgtEl>
                                          <p:spTgt spid="54"/>
                                        </p:tgtEl>
                                        <p:attrNameLst>
                                          <p:attrName>ppt_x</p:attrName>
                                        </p:attrNameLst>
                                      </p:cBhvr>
                                      <p:tavLst>
                                        <p:tav tm="0">
                                          <p:val>
                                            <p:strVal val="ppt_x"/>
                                          </p:val>
                                        </p:tav>
                                        <p:tav tm="100000">
                                          <p:val>
                                            <p:strVal val="1+ppt_w/2"/>
                                          </p:val>
                                        </p:tav>
                                      </p:tavLst>
                                    </p:anim>
                                    <p:anim calcmode="lin" valueType="num">
                                      <p:cBhvr additive="base">
                                        <p:cTn id="46" dur="500"/>
                                        <p:tgtEl>
                                          <p:spTgt spid="54"/>
                                        </p:tgtEl>
                                        <p:attrNameLst>
                                          <p:attrName>ppt_y</p:attrName>
                                        </p:attrNameLst>
                                      </p:cBhvr>
                                      <p:tavLst>
                                        <p:tav tm="0">
                                          <p:val>
                                            <p:strVal val="ppt_y"/>
                                          </p:val>
                                        </p:tav>
                                        <p:tav tm="100000">
                                          <p:val>
                                            <p:strVal val="0-ppt_h/2"/>
                                          </p:val>
                                        </p:tav>
                                      </p:tavLst>
                                    </p:anim>
                                    <p:set>
                                      <p:cBhvr>
                                        <p:cTn id="47"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8" restart="whenNotActive" fill="hold" evtFilter="cancelBubble" nodeType="interactiveSeq">
                <p:stCondLst>
                  <p:cond evt="onClick" delay="0">
                    <p:tgtEl>
                      <p:spTgt spid="53"/>
                    </p:tgtEl>
                  </p:cond>
                </p:stCondLst>
                <p:endSync evt="end" delay="0">
                  <p:rtn val="all"/>
                </p:endSync>
                <p:childTnLst>
                  <p:par>
                    <p:cTn id="49" fill="hold">
                      <p:stCondLst>
                        <p:cond delay="0"/>
                      </p:stCondLst>
                      <p:childTnLst>
                        <p:par>
                          <p:cTn id="50" fill="hold">
                            <p:stCondLst>
                              <p:cond delay="0"/>
                            </p:stCondLst>
                            <p:childTnLst>
                              <p:par>
                                <p:cTn id="51" presetID="2" presetClass="exit" presetSubtype="3" fill="hold" grpId="0" nodeType="clickEffect">
                                  <p:stCondLst>
                                    <p:cond delay="0"/>
                                  </p:stCondLst>
                                  <p:childTnLst>
                                    <p:anim calcmode="lin" valueType="num">
                                      <p:cBhvr additive="base">
                                        <p:cTn id="52" dur="500"/>
                                        <p:tgtEl>
                                          <p:spTgt spid="53"/>
                                        </p:tgtEl>
                                        <p:attrNameLst>
                                          <p:attrName>ppt_x</p:attrName>
                                        </p:attrNameLst>
                                      </p:cBhvr>
                                      <p:tavLst>
                                        <p:tav tm="0">
                                          <p:val>
                                            <p:strVal val="ppt_x"/>
                                          </p:val>
                                        </p:tav>
                                        <p:tav tm="100000">
                                          <p:val>
                                            <p:strVal val="1+ppt_w/2"/>
                                          </p:val>
                                        </p:tav>
                                      </p:tavLst>
                                    </p:anim>
                                    <p:anim calcmode="lin" valueType="num">
                                      <p:cBhvr additive="base">
                                        <p:cTn id="53" dur="500"/>
                                        <p:tgtEl>
                                          <p:spTgt spid="53"/>
                                        </p:tgtEl>
                                        <p:attrNameLst>
                                          <p:attrName>ppt_y</p:attrName>
                                        </p:attrNameLst>
                                      </p:cBhvr>
                                      <p:tavLst>
                                        <p:tav tm="0">
                                          <p:val>
                                            <p:strVal val="ppt_y"/>
                                          </p:val>
                                        </p:tav>
                                        <p:tav tm="100000">
                                          <p:val>
                                            <p:strVal val="0-ppt_h/2"/>
                                          </p:val>
                                        </p:tav>
                                      </p:tavLst>
                                    </p:anim>
                                    <p:set>
                                      <p:cBhvr>
                                        <p:cTn id="5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5" restart="whenNotActive" fill="hold" evtFilter="cancelBubble" nodeType="interactiveSeq">
                <p:stCondLst>
                  <p:cond evt="onClick" delay="0">
                    <p:tgtEl>
                      <p:spTgt spid="52"/>
                    </p:tgtEl>
                  </p:cond>
                </p:stCondLst>
                <p:endSync evt="end" delay="0">
                  <p:rtn val="all"/>
                </p:endSync>
                <p:childTnLst>
                  <p:par>
                    <p:cTn id="56" fill="hold">
                      <p:stCondLst>
                        <p:cond delay="0"/>
                      </p:stCondLst>
                      <p:childTnLst>
                        <p:par>
                          <p:cTn id="57" fill="hold">
                            <p:stCondLst>
                              <p:cond delay="0"/>
                            </p:stCondLst>
                            <p:childTnLst>
                              <p:par>
                                <p:cTn id="58" presetID="2" presetClass="exit" presetSubtype="3" fill="hold" grpId="0" nodeType="clickEffect">
                                  <p:stCondLst>
                                    <p:cond delay="0"/>
                                  </p:stCondLst>
                                  <p:childTnLst>
                                    <p:anim calcmode="lin" valueType="num">
                                      <p:cBhvr additive="base">
                                        <p:cTn id="59" dur="500"/>
                                        <p:tgtEl>
                                          <p:spTgt spid="52"/>
                                        </p:tgtEl>
                                        <p:attrNameLst>
                                          <p:attrName>ppt_x</p:attrName>
                                        </p:attrNameLst>
                                      </p:cBhvr>
                                      <p:tavLst>
                                        <p:tav tm="0">
                                          <p:val>
                                            <p:strVal val="ppt_x"/>
                                          </p:val>
                                        </p:tav>
                                        <p:tav tm="100000">
                                          <p:val>
                                            <p:strVal val="1+ppt_w/2"/>
                                          </p:val>
                                        </p:tav>
                                      </p:tavLst>
                                    </p:anim>
                                    <p:anim calcmode="lin" valueType="num">
                                      <p:cBhvr additive="base">
                                        <p:cTn id="60" dur="500"/>
                                        <p:tgtEl>
                                          <p:spTgt spid="52"/>
                                        </p:tgtEl>
                                        <p:attrNameLst>
                                          <p:attrName>ppt_y</p:attrName>
                                        </p:attrNameLst>
                                      </p:cBhvr>
                                      <p:tavLst>
                                        <p:tav tm="0">
                                          <p:val>
                                            <p:strVal val="ppt_y"/>
                                          </p:val>
                                        </p:tav>
                                        <p:tav tm="100000">
                                          <p:val>
                                            <p:strVal val="0-ppt_h/2"/>
                                          </p:val>
                                        </p:tav>
                                      </p:tavLst>
                                    </p:anim>
                                    <p:set>
                                      <p:cBhvr>
                                        <p:cTn id="61"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62" restart="whenNotActive" fill="hold" evtFilter="cancelBubble" nodeType="interactiveSeq">
                <p:stCondLst>
                  <p:cond evt="onClick" delay="0">
                    <p:tgtEl>
                      <p:spTgt spid="51"/>
                    </p:tgtEl>
                  </p:cond>
                </p:stCondLst>
                <p:endSync evt="end" delay="0">
                  <p:rtn val="all"/>
                </p:endSync>
                <p:childTnLst>
                  <p:par>
                    <p:cTn id="63" fill="hold">
                      <p:stCondLst>
                        <p:cond delay="0"/>
                      </p:stCondLst>
                      <p:childTnLst>
                        <p:par>
                          <p:cTn id="64" fill="hold">
                            <p:stCondLst>
                              <p:cond delay="0"/>
                            </p:stCondLst>
                            <p:childTnLst>
                              <p:par>
                                <p:cTn id="65" presetID="2" presetClass="exit" presetSubtype="3" fill="hold" grpId="0" nodeType="clickEffect">
                                  <p:stCondLst>
                                    <p:cond delay="0"/>
                                  </p:stCondLst>
                                  <p:childTnLst>
                                    <p:anim calcmode="lin" valueType="num">
                                      <p:cBhvr additive="base">
                                        <p:cTn id="66" dur="500"/>
                                        <p:tgtEl>
                                          <p:spTgt spid="51"/>
                                        </p:tgtEl>
                                        <p:attrNameLst>
                                          <p:attrName>ppt_x</p:attrName>
                                        </p:attrNameLst>
                                      </p:cBhvr>
                                      <p:tavLst>
                                        <p:tav tm="0">
                                          <p:val>
                                            <p:strVal val="ppt_x"/>
                                          </p:val>
                                        </p:tav>
                                        <p:tav tm="100000">
                                          <p:val>
                                            <p:strVal val="1+ppt_w/2"/>
                                          </p:val>
                                        </p:tav>
                                      </p:tavLst>
                                    </p:anim>
                                    <p:anim calcmode="lin" valueType="num">
                                      <p:cBhvr additive="base">
                                        <p:cTn id="67" dur="500"/>
                                        <p:tgtEl>
                                          <p:spTgt spid="51"/>
                                        </p:tgtEl>
                                        <p:attrNameLst>
                                          <p:attrName>ppt_y</p:attrName>
                                        </p:attrNameLst>
                                      </p:cBhvr>
                                      <p:tavLst>
                                        <p:tav tm="0">
                                          <p:val>
                                            <p:strVal val="ppt_y"/>
                                          </p:val>
                                        </p:tav>
                                        <p:tav tm="100000">
                                          <p:val>
                                            <p:strVal val="0-ppt_h/2"/>
                                          </p:val>
                                        </p:tav>
                                      </p:tavLst>
                                    </p:anim>
                                    <p:set>
                                      <p:cBhvr>
                                        <p:cTn id="68"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69" restart="whenNotActive" fill="hold" evtFilter="cancelBubble" nodeType="interactiveSeq">
                <p:stCondLst>
                  <p:cond evt="onClick" delay="0">
                    <p:tgtEl>
                      <p:spTgt spid="5"/>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grpId="2" nodeType="clickEffect">
                                  <p:stCondLst>
                                    <p:cond delay="0"/>
                                  </p:stCondLst>
                                  <p:childTnLst>
                                    <p:set>
                                      <p:cBhvr>
                                        <p:cTn id="73" dur="1" fill="hold">
                                          <p:stCondLst>
                                            <p:cond delay="0"/>
                                          </p:stCondLst>
                                        </p:cTn>
                                        <p:tgtEl>
                                          <p:spTgt spid="56"/>
                                        </p:tgtEl>
                                        <p:attrNameLst>
                                          <p:attrName>style.visibility</p:attrName>
                                        </p:attrNameLst>
                                      </p:cBhvr>
                                      <p:to>
                                        <p:strVal val="visible"/>
                                      </p:to>
                                    </p:set>
                                  </p:childTnLst>
                                </p:cTn>
                              </p:par>
                              <p:par>
                                <p:cTn id="74" presetID="1" presetClass="entr" presetSubtype="0" fill="hold" grpId="2" nodeType="withEffect">
                                  <p:stCondLst>
                                    <p:cond delay="0"/>
                                  </p:stCondLst>
                                  <p:childTnLst>
                                    <p:set>
                                      <p:cBhvr>
                                        <p:cTn id="75" dur="1" fill="hold">
                                          <p:stCondLst>
                                            <p:cond delay="0"/>
                                          </p:stCondLst>
                                        </p:cTn>
                                        <p:tgtEl>
                                          <p:spTgt spid="55"/>
                                        </p:tgtEl>
                                        <p:attrNameLst>
                                          <p:attrName>style.visibility</p:attrName>
                                        </p:attrNameLst>
                                      </p:cBhvr>
                                      <p:to>
                                        <p:strVal val="visible"/>
                                      </p:to>
                                    </p:set>
                                  </p:childTnLst>
                                </p:cTn>
                              </p:par>
                              <p:par>
                                <p:cTn id="76" presetID="1" presetClass="entr" presetSubtype="0" fill="hold" grpId="2" nodeType="withEffect">
                                  <p:stCondLst>
                                    <p:cond delay="0"/>
                                  </p:stCondLst>
                                  <p:childTnLst>
                                    <p:set>
                                      <p:cBhvr>
                                        <p:cTn id="77" dur="1" fill="hold">
                                          <p:stCondLst>
                                            <p:cond delay="0"/>
                                          </p:stCondLst>
                                        </p:cTn>
                                        <p:tgtEl>
                                          <p:spTgt spid="54"/>
                                        </p:tgtEl>
                                        <p:attrNameLst>
                                          <p:attrName>style.visibility</p:attrName>
                                        </p:attrNameLst>
                                      </p:cBhvr>
                                      <p:to>
                                        <p:strVal val="visible"/>
                                      </p:to>
                                    </p:set>
                                  </p:childTnLst>
                                </p:cTn>
                              </p:par>
                              <p:par>
                                <p:cTn id="78" presetID="1" presetClass="entr" presetSubtype="0" fill="hold" grpId="2" nodeType="withEffect">
                                  <p:stCondLst>
                                    <p:cond delay="0"/>
                                  </p:stCondLst>
                                  <p:childTnLst>
                                    <p:set>
                                      <p:cBhvr>
                                        <p:cTn id="79" dur="1" fill="hold">
                                          <p:stCondLst>
                                            <p:cond delay="0"/>
                                          </p:stCondLst>
                                        </p:cTn>
                                        <p:tgtEl>
                                          <p:spTgt spid="53"/>
                                        </p:tgtEl>
                                        <p:attrNameLst>
                                          <p:attrName>style.visibility</p:attrName>
                                        </p:attrNameLst>
                                      </p:cBhvr>
                                      <p:to>
                                        <p:strVal val="visible"/>
                                      </p:to>
                                    </p:set>
                                  </p:childTnLst>
                                </p:cTn>
                              </p:par>
                              <p:par>
                                <p:cTn id="80" presetID="1" presetClass="entr" presetSubtype="0" fill="hold" grpId="2" nodeType="with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par>
                                <p:cTn id="82" presetID="1" presetClass="entr" presetSubtype="0" fill="hold" grpId="2" nodeType="withEffect">
                                  <p:stCondLst>
                                    <p:cond delay="0"/>
                                  </p:stCondLst>
                                  <p:childTnLst>
                                    <p:set>
                                      <p:cBhvr>
                                        <p:cTn id="83"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6"/>
                    </p:tgtEl>
                  </p:cond>
                </p:stCondLst>
                <p:endSync evt="end" delay="0">
                  <p:rtn val="all"/>
                </p:endSync>
                <p:childTnLst>
                  <p:par>
                    <p:cTn id="85" fill="hold">
                      <p:stCondLst>
                        <p:cond delay="0"/>
                      </p:stCondLst>
                      <p:childTnLst>
                        <p:par>
                          <p:cTn id="86" fill="hold">
                            <p:stCondLst>
                              <p:cond delay="0"/>
                            </p:stCondLst>
                            <p:childTnLst>
                              <p:par>
                                <p:cTn id="87" presetID="1" presetClass="entr" presetSubtype="0" fill="hold" grpId="3" nodeType="clickEffect">
                                  <p:stCondLst>
                                    <p:cond delay="0"/>
                                  </p:stCondLst>
                                  <p:childTnLst>
                                    <p:set>
                                      <p:cBhvr>
                                        <p:cTn id="88" dur="1" fill="hold">
                                          <p:stCondLst>
                                            <p:cond delay="0"/>
                                          </p:stCondLst>
                                        </p:cTn>
                                        <p:tgtEl>
                                          <p:spTgt spid="56"/>
                                        </p:tgtEl>
                                        <p:attrNameLst>
                                          <p:attrName>style.visibility</p:attrName>
                                        </p:attrNameLst>
                                      </p:cBhvr>
                                      <p:to>
                                        <p:strVal val="visible"/>
                                      </p:to>
                                    </p:set>
                                  </p:childTnLst>
                                </p:cTn>
                              </p:par>
                              <p:par>
                                <p:cTn id="89" presetID="1" presetClass="entr" presetSubtype="0" fill="hold" grpId="3"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par>
                                <p:cTn id="91" presetID="1" presetClass="entr" presetSubtype="0" fill="hold" grpId="3"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grpId="3" nodeType="withEffect">
                                  <p:stCondLst>
                                    <p:cond delay="0"/>
                                  </p:stCondLst>
                                  <p:childTnLst>
                                    <p:set>
                                      <p:cBhvr>
                                        <p:cTn id="94" dur="1" fill="hold">
                                          <p:stCondLst>
                                            <p:cond delay="0"/>
                                          </p:stCondLst>
                                        </p:cTn>
                                        <p:tgtEl>
                                          <p:spTgt spid="53"/>
                                        </p:tgtEl>
                                        <p:attrNameLst>
                                          <p:attrName>style.visibility</p:attrName>
                                        </p:attrNameLst>
                                      </p:cBhvr>
                                      <p:to>
                                        <p:strVal val="visible"/>
                                      </p:to>
                                    </p:set>
                                  </p:childTnLst>
                                </p:cTn>
                              </p:par>
                              <p:par>
                                <p:cTn id="95" presetID="1" presetClass="entr" presetSubtype="0" fill="hold" grpId="3" nodeType="withEffect">
                                  <p:stCondLst>
                                    <p:cond delay="0"/>
                                  </p:stCondLst>
                                  <p:childTnLst>
                                    <p:set>
                                      <p:cBhvr>
                                        <p:cTn id="96" dur="1" fill="hold">
                                          <p:stCondLst>
                                            <p:cond delay="0"/>
                                          </p:stCondLst>
                                        </p:cTn>
                                        <p:tgtEl>
                                          <p:spTgt spid="52"/>
                                        </p:tgtEl>
                                        <p:attrNameLst>
                                          <p:attrName>style.visibility</p:attrName>
                                        </p:attrNameLst>
                                      </p:cBhvr>
                                      <p:to>
                                        <p:strVal val="visible"/>
                                      </p:to>
                                    </p:set>
                                  </p:childTnLst>
                                </p:cTn>
                              </p:par>
                              <p:par>
                                <p:cTn id="97" presetID="1" presetClass="entr" presetSubtype="0" fill="hold" grpId="3" nodeType="withEffect">
                                  <p:stCondLst>
                                    <p:cond delay="0"/>
                                  </p:stCondLst>
                                  <p:childTnLst>
                                    <p:set>
                                      <p:cBhvr>
                                        <p:cTn id="98" dur="1" fill="hold">
                                          <p:stCondLst>
                                            <p:cond delay="0"/>
                                          </p:stCondLst>
                                        </p:cTn>
                                        <p:tgtEl>
                                          <p:spTgt spid="51"/>
                                        </p:tgtEl>
                                        <p:attrNameLst>
                                          <p:attrName>style.visibility</p:attrName>
                                        </p:attrNameLst>
                                      </p:cBhvr>
                                      <p:to>
                                        <p:strVal val="visible"/>
                                      </p:to>
                                    </p:set>
                                  </p:childTnLst>
                                </p:cTn>
                              </p:par>
                            </p:childTnLst>
                          </p:cTn>
                        </p:par>
                      </p:childTnLst>
                    </p:cTn>
                  </p:par>
                </p:childTnLst>
              </p:cTn>
              <p:nextCondLst>
                <p:cond evt="onClick" delay="0">
                  <p:tgtEl>
                    <p:spTgt spid="6"/>
                  </p:tgtEl>
                </p:cond>
              </p:nextCondLst>
            </p:seq>
          </p:childTnLst>
        </p:cTn>
      </p:par>
    </p:tnLst>
    <p:bldLst>
      <p:bldP spid="51" grpId="0" animBg="1"/>
      <p:bldP spid="51" grpId="2" animBg="1"/>
      <p:bldP spid="51" grpId="3" animBg="1"/>
      <p:bldP spid="51" grpId="4" animBg="1"/>
      <p:bldP spid="52" grpId="0" animBg="1"/>
      <p:bldP spid="52" grpId="2" animBg="1"/>
      <p:bldP spid="52" grpId="3" animBg="1"/>
      <p:bldP spid="52" grpId="4" animBg="1"/>
      <p:bldP spid="53" grpId="0" animBg="1"/>
      <p:bldP spid="53" grpId="2" animBg="1"/>
      <p:bldP spid="53" grpId="3" animBg="1"/>
      <p:bldP spid="53" grpId="4" animBg="1"/>
      <p:bldP spid="54" grpId="0" animBg="1"/>
      <p:bldP spid="54" grpId="2" animBg="1"/>
      <p:bldP spid="54" grpId="3" animBg="1"/>
      <p:bldP spid="54" grpId="4" animBg="1"/>
      <p:bldP spid="55" grpId="0" animBg="1"/>
      <p:bldP spid="55" grpId="2" animBg="1"/>
      <p:bldP spid="55" grpId="3" animBg="1"/>
      <p:bldP spid="55" grpId="4" animBg="1"/>
      <p:bldP spid="56" grpId="0" animBg="1"/>
      <p:bldP spid="56" grpId="2" animBg="1"/>
      <p:bldP spid="56" grpId="3" animBg="1"/>
      <p:bldP spid="56" grpId="4"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5143500"/>
          </a:xfrm>
          <a:prstGeom prst="rect">
            <a:avLst/>
          </a:prstGeom>
        </p:spPr>
      </p:pic>
      <p:pic>
        <p:nvPicPr>
          <p:cNvPr id="9" name="Picture"/>
          <p:cNvPicPr>
            <a:picLocks noChangeAspect="1"/>
          </p:cNvPicPr>
          <p:nvPr/>
        </p:nvPicPr>
        <p:blipFill>
          <a:blip r:embed="rId4"/>
          <a:stretch>
            <a:fillRect/>
          </a:stretch>
        </p:blipFill>
        <p:spPr>
          <a:xfrm>
            <a:off x="1346467" y="618051"/>
            <a:ext cx="6969949" cy="390739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 name="Title"/>
          <p:cNvSpPr>
            <a:spLocks noGrp="1"/>
          </p:cNvSpPr>
          <p:nvPr>
            <p:ph type="ctrTitle"/>
          </p:nvPr>
        </p:nvSpPr>
        <p:spPr>
          <a:xfrm>
            <a:off x="0" y="37598"/>
            <a:ext cx="9144000" cy="47705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Five Accounts in Scripture of the Ascension Story</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Tool instructions"/>
          <p:cNvSpPr txBox="1"/>
          <p:nvPr/>
        </p:nvSpPr>
        <p:spPr>
          <a:xfrm>
            <a:off x="3219716" y="4912668"/>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worksheet button to go to the worksheet</a:t>
            </a:r>
          </a:p>
        </p:txBody>
      </p:sp>
      <p:sp>
        <p:nvSpPr>
          <p:cNvPr id="1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813548"/>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30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p:cNvPicPr>
            <a:picLocks noChangeAspect="1"/>
          </p:cNvPicPr>
          <p:nvPr/>
        </p:nvPicPr>
        <p:blipFill>
          <a:blip r:embed="rId4"/>
          <a:stretch>
            <a:fillRect/>
          </a:stretch>
        </p:blipFill>
        <p:spPr>
          <a:xfrm>
            <a:off x="1095051" y="698700"/>
            <a:ext cx="6953899" cy="3928756"/>
          </a:xfrm>
          <a:prstGeom prst="rect">
            <a:avLst/>
          </a:prstGeom>
        </p:spPr>
      </p:pic>
      <p:pic>
        <p:nvPicPr>
          <p:cNvPr id="30" name="Shape: Post-it 5"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405720" y="347886"/>
            <a:ext cx="2393342" cy="2186609"/>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Line 5"/>
          <p:cNvSpPr txBox="1"/>
          <p:nvPr/>
        </p:nvSpPr>
        <p:spPr>
          <a:xfrm rot="20948926">
            <a:off x="6571483" y="941700"/>
            <a:ext cx="1964188" cy="1015663"/>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Share what other holy places in Israel you know about where signs of Jesus’ life there can still be seen.</a:t>
            </a:r>
            <a:endParaRPr lang="en-US" sz="1200" dirty="0">
              <a:latin typeface="Arial" panose="020B0604020202020204" pitchFamily="34" charset="0"/>
              <a:cs typeface="Arial" panose="020B0604020202020204" pitchFamily="34" charset="0"/>
            </a:endParaRPr>
          </a:p>
        </p:txBody>
      </p:sp>
      <p:pic>
        <p:nvPicPr>
          <p:cNvPr id="32" name="Shape: Post-it 4"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469069" y="2583014"/>
            <a:ext cx="2799592" cy="245698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Line 4"/>
          <p:cNvSpPr txBox="1"/>
          <p:nvPr/>
        </p:nvSpPr>
        <p:spPr>
          <a:xfrm rot="20948926">
            <a:off x="5648473" y="3022337"/>
            <a:ext cx="2266253" cy="1569660"/>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present Chapel is under Islamic jurisdiction and unfortunately the open roof has been filled in much to the disappointment of pilgrims who visit the Chapel </a:t>
            </a:r>
            <a:r>
              <a:rPr lang="en-NZ" sz="1200" dirty="0" smtClean="0">
                <a:latin typeface="Arial" panose="020B0604020202020204" pitchFamily="34" charset="0"/>
                <a:cs typeface="Arial" panose="020B0604020202020204" pitchFamily="34" charset="0"/>
              </a:rPr>
              <a:t>to gaze upwards and recapture </a:t>
            </a:r>
            <a:r>
              <a:rPr lang="en-NZ" sz="1200" dirty="0">
                <a:latin typeface="Arial" panose="020B0604020202020204" pitchFamily="34" charset="0"/>
                <a:cs typeface="Arial" panose="020B0604020202020204" pitchFamily="34" charset="0"/>
              </a:rPr>
              <a:t>a sense of Jesus’ Ascension. </a:t>
            </a:r>
            <a:endParaRPr lang="en-US" sz="1200" dirty="0">
              <a:latin typeface="Arial" panose="020B0604020202020204" pitchFamily="34" charset="0"/>
              <a:cs typeface="Arial" panose="020B0604020202020204" pitchFamily="34" charset="0"/>
            </a:endParaRPr>
          </a:p>
        </p:txBody>
      </p:sp>
      <p:pic>
        <p:nvPicPr>
          <p:cNvPr id="34" name="Shape: Post-it 3"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3068215" y="203870"/>
            <a:ext cx="2856085" cy="247143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3"/>
          <p:cNvSpPr txBox="1"/>
          <p:nvPr/>
        </p:nvSpPr>
        <p:spPr>
          <a:xfrm rot="20948926">
            <a:off x="3220069" y="660094"/>
            <a:ext cx="2258712" cy="1569660"/>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The first construction built on this place was a rotunda open to the sky and surrounded by porticos and arches. It was appropriate given that the sky was significant for those present at the original event being commemorated. </a:t>
            </a:r>
            <a:endParaRPr lang="en-US" sz="1200" dirty="0">
              <a:latin typeface="Arial" panose="020B0604020202020204" pitchFamily="34" charset="0"/>
              <a:cs typeface="Arial" panose="020B0604020202020204" pitchFamily="34" charset="0"/>
            </a:endParaRPr>
          </a:p>
        </p:txBody>
      </p:sp>
      <p:pic>
        <p:nvPicPr>
          <p:cNvPr id="36" name="Shape: Post-it 2"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150439" y="2763538"/>
            <a:ext cx="2864749" cy="218660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Line 2"/>
          <p:cNvSpPr txBox="1"/>
          <p:nvPr/>
        </p:nvSpPr>
        <p:spPr>
          <a:xfrm rot="20948926">
            <a:off x="59120" y="3134851"/>
            <a:ext cx="220441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Chapel is located on a site Christians traditionally believe to be the earthly spot where Jesus ascended into Heaven forty days after his resurrection. It houses a slab of stone believed to contain one of his footprints.</a:t>
            </a:r>
          </a:p>
        </p:txBody>
      </p:sp>
      <p:pic>
        <p:nvPicPr>
          <p:cNvPr id="38" name="Shape: Post-it 1" descr="\\DESKTOP\Users\Public\TCI\Sample Lesson 22-10-2015\Junior Classes - Year 1 - Lesson 4\Images\post-it.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242826" y="491902"/>
            <a:ext cx="2825390" cy="218660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Line 1"/>
          <p:cNvSpPr txBox="1"/>
          <p:nvPr/>
        </p:nvSpPr>
        <p:spPr>
          <a:xfrm rot="20948926">
            <a:off x="481480" y="871512"/>
            <a:ext cx="2123004" cy="1569660"/>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The Chapel of the Ascension (Hebrew: </a:t>
            </a:r>
            <a:r>
              <a:rPr lang="he-IL" sz="1200" dirty="0">
                <a:latin typeface="Arial" panose="020B0604020202020204" pitchFamily="34" charset="0"/>
                <a:cs typeface="Arial" panose="020B0604020202020204" pitchFamily="34" charset="0"/>
              </a:rPr>
              <a:t>קפלת העלייה</a:t>
            </a:r>
            <a:r>
              <a:rPr lang="en-US" sz="1200" dirty="0">
                <a:latin typeface="Arial" panose="020B0604020202020204" pitchFamily="34" charset="0"/>
                <a:cs typeface="Arial" panose="020B0604020202020204" pitchFamily="34" charset="0"/>
              </a:rPr>
              <a:t>‎)‎ is a shrine located on the Mount of Olives, in the At-Tur district of Jerusalem consisting first of a Christian church and monastery and an Islamic mosque.</a:t>
            </a:r>
          </a:p>
        </p:txBody>
      </p:sp>
      <p:pic>
        <p:nvPicPr>
          <p:cNvPr id="40" name="Shape: Pin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710571" y="4099857"/>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1" name="Shape: Pin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710571" y="321544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2" name="Shape: Pin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710571" y="270997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3" name="Shape: Pin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710571" y="201502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44" name="Shape: Pin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6">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710571" y="1320083"/>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cNvSpPr>
            <a:spLocks noGrp="1"/>
          </p:cNvSpPr>
          <p:nvPr>
            <p:ph type="ctrTitle"/>
          </p:nvPr>
        </p:nvSpPr>
        <p:spPr>
          <a:xfrm>
            <a:off x="0" y="66858"/>
            <a:ext cx="9144000" cy="47705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The Chapel of the Ascension marks the place today</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5" name="Action Button: Forward">
            <a:hlinkClick r:id="" action="ppaction://hlinkshowjump?jump=nextslide" highlightClick="1"/>
          </p:cNvPr>
          <p:cNvSpPr/>
          <p:nvPr/>
        </p:nvSpPr>
        <p:spPr>
          <a:xfrm>
            <a:off x="8100000"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9" name="Textbox: Tool instructions"/>
          <p:cNvSpPr txBox="1"/>
          <p:nvPr/>
        </p:nvSpPr>
        <p:spPr>
          <a:xfrm>
            <a:off x="3248568" y="4774168"/>
            <a:ext cx="2646878" cy="3693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pins on the right to reveal post-it notes</a:t>
            </a:r>
            <a:r>
              <a:rPr lang="en-GB" sz="900" dirty="0" smtClean="0">
                <a:latin typeface="Arial" pitchFamily="34" charset="0"/>
                <a:ea typeface="Segoe UI" pitchFamily="34" charset="0"/>
                <a:cs typeface="Arial" pitchFamily="34" charset="0"/>
              </a:rPr>
              <a:t>.</a:t>
            </a:r>
          </a:p>
          <a:p>
            <a:pPr algn="ctr"/>
            <a:r>
              <a:rPr lang="en-GB" sz="900" dirty="0" smtClean="0">
                <a:latin typeface="Arial" pitchFamily="34" charset="0"/>
                <a:ea typeface="Segoe UI" pitchFamily="34" charset="0"/>
                <a:cs typeface="Arial" pitchFamily="34" charset="0"/>
              </a:rPr>
              <a:t>Click the video button to play the video</a:t>
            </a:r>
            <a:endParaRPr lang="en-GB" sz="900" dirty="0">
              <a:latin typeface="Arial" pitchFamily="34" charset="0"/>
              <a:ea typeface="Segoe UI" pitchFamily="34" charset="0"/>
              <a:cs typeface="Arial" pitchFamily="34" charset="0"/>
            </a:endParaRPr>
          </a:p>
        </p:txBody>
      </p:sp>
      <p:sp>
        <p:nvSpPr>
          <p:cNvPr id="28" name="Action Button: Video">
            <a:hlinkClick r:id="rId8" highlightClick="1"/>
          </p:cNvPr>
          <p:cNvSpPr/>
          <p:nvPr/>
        </p:nvSpPr>
        <p:spPr>
          <a:xfrm>
            <a:off x="7092000" y="4680000"/>
            <a:ext cx="360000" cy="360000"/>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54814698"/>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900" decel="100000" fill="hold"/>
                                        <p:tgtEl>
                                          <p:spTgt spid="3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up)">
                                      <p:cBhvr>
                                        <p:cTn id="14" dur="500"/>
                                        <p:tgtEl>
                                          <p:spTgt spid="39"/>
                                        </p:tgtEl>
                                      </p:cBhvr>
                                    </p:animEffect>
                                  </p:childTnLst>
                                </p:cTn>
                              </p:par>
                            </p:childTnLst>
                          </p:cTn>
                        </p:par>
                        <p:par>
                          <p:cTn id="15" fill="hold">
                            <p:stCondLst>
                              <p:cond delay="1500"/>
                            </p:stCondLst>
                            <p:childTnLst>
                              <p:par>
                                <p:cTn id="16" presetID="10" presetClass="exit" presetSubtype="0" fill="hold" nodeType="afterEffect">
                                  <p:stCondLst>
                                    <p:cond delay="0"/>
                                  </p:stCondLst>
                                  <p:childTnLst>
                                    <p:animEffect transition="out" filter="fade">
                                      <p:cBhvr>
                                        <p:cTn id="17" dur="500"/>
                                        <p:tgtEl>
                                          <p:spTgt spid="44"/>
                                        </p:tgtEl>
                                      </p:cBhvr>
                                    </p:animEffect>
                                    <p:set>
                                      <p:cBhvr>
                                        <p:cTn id="18"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19" restart="whenNotActive" fill="hold" evtFilter="cancelBubble" nodeType="interactiveSeq">
                <p:stCondLst>
                  <p:cond evt="onClick" delay="0">
                    <p:tgtEl>
                      <p:spTgt spid="43"/>
                    </p:tgtEl>
                  </p:cond>
                </p:stCondLst>
                <p:endSync evt="end" delay="0">
                  <p:rtn val="all"/>
                </p:endSync>
                <p:childTnLst>
                  <p:par>
                    <p:cTn id="20" fill="hold">
                      <p:stCondLst>
                        <p:cond delay="0"/>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900" decel="100000" fill="hold"/>
                                        <p:tgtEl>
                                          <p:spTgt spid="3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28" fill="hold">
                            <p:stCondLst>
                              <p:cond delay="1000"/>
                            </p:stCondLst>
                            <p:childTnLst>
                              <p:par>
                                <p:cTn id="29" presetID="22" presetClass="entr" presetSubtype="1"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wipe(up)">
                                      <p:cBhvr>
                                        <p:cTn id="31" dur="500"/>
                                        <p:tgtEl>
                                          <p:spTgt spid="37"/>
                                        </p:tgtEl>
                                      </p:cBhvr>
                                    </p:animEffect>
                                  </p:childTnLst>
                                </p:cTn>
                              </p:par>
                            </p:childTnLst>
                          </p:cTn>
                        </p:par>
                        <p:par>
                          <p:cTn id="32" fill="hold">
                            <p:stCondLst>
                              <p:cond delay="1500"/>
                            </p:stCondLst>
                            <p:childTnLst>
                              <p:par>
                                <p:cTn id="33" presetID="10" presetClass="exit" presetSubtype="0" fill="hold" nodeType="after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6" restart="whenNotActive" fill="hold" evtFilter="cancelBubble" nodeType="interactiveSeq">
                <p:stCondLst>
                  <p:cond evt="onClick" delay="0">
                    <p:tgtEl>
                      <p:spTgt spid="42"/>
                    </p:tgtEl>
                  </p:cond>
                </p:stCondLst>
                <p:endSync evt="end" delay="0">
                  <p:rtn val="all"/>
                </p:endSync>
                <p:childTnLst>
                  <p:par>
                    <p:cTn id="37" fill="hold">
                      <p:stCondLst>
                        <p:cond delay="0"/>
                      </p:stCondLst>
                      <p:childTnLst>
                        <p:par>
                          <p:cTn id="38" fill="hold">
                            <p:stCondLst>
                              <p:cond delay="0"/>
                            </p:stCondLst>
                            <p:childTnLst>
                              <p:par>
                                <p:cTn id="39" presetID="37" presetClass="entr" presetSubtype="0" fill="hold"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900" decel="100000" fill="hold"/>
                                        <p:tgtEl>
                                          <p:spTgt spid="3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45" fill="hold">
                            <p:stCondLst>
                              <p:cond delay="1000"/>
                            </p:stCondLst>
                            <p:childTnLst>
                              <p:par>
                                <p:cTn id="46" presetID="22" presetClass="entr" presetSubtype="1"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wipe(up)">
                                      <p:cBhvr>
                                        <p:cTn id="48" dur="500"/>
                                        <p:tgtEl>
                                          <p:spTgt spid="35"/>
                                        </p:tgtEl>
                                      </p:cBhvr>
                                    </p:animEffect>
                                  </p:childTnLst>
                                </p:cTn>
                              </p:par>
                            </p:childTnLst>
                          </p:cTn>
                        </p:par>
                        <p:par>
                          <p:cTn id="49" fill="hold">
                            <p:stCondLst>
                              <p:cond delay="1500"/>
                            </p:stCondLst>
                            <p:childTnLst>
                              <p:par>
                                <p:cTn id="50" presetID="10" presetClass="exit" presetSubtype="0" fill="hold" nodeType="afterEffect">
                                  <p:stCondLst>
                                    <p:cond delay="0"/>
                                  </p:stCondLst>
                                  <p:childTnLst>
                                    <p:animEffect transition="out" filter="fade">
                                      <p:cBhvr>
                                        <p:cTn id="51" dur="500"/>
                                        <p:tgtEl>
                                          <p:spTgt spid="42"/>
                                        </p:tgtEl>
                                      </p:cBhvr>
                                    </p:animEffect>
                                    <p:set>
                                      <p:cBhvr>
                                        <p:cTn id="52"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1"/>
                    </p:tgtEl>
                  </p:cond>
                </p:stCondLst>
                <p:endSync evt="end" delay="0">
                  <p:rtn val="all"/>
                </p:endSync>
                <p:childTnLst>
                  <p:par>
                    <p:cTn id="54" fill="hold">
                      <p:stCondLst>
                        <p:cond delay="0"/>
                      </p:stCondLst>
                      <p:childTnLst>
                        <p:par>
                          <p:cTn id="55" fill="hold">
                            <p:stCondLst>
                              <p:cond delay="0"/>
                            </p:stCondLst>
                            <p:childTnLst>
                              <p:par>
                                <p:cTn id="56" presetID="37"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900" decel="100000" fill="hold"/>
                                        <p:tgtEl>
                                          <p:spTgt spid="32"/>
                                        </p:tgtEl>
                                        <p:attrNameLst>
                                          <p:attrName>ppt_y</p:attrName>
                                        </p:attrNameLst>
                                      </p:cBhvr>
                                      <p:tavLst>
                                        <p:tav tm="0">
                                          <p:val>
                                            <p:strVal val="#ppt_y+1"/>
                                          </p:val>
                                        </p:tav>
                                        <p:tav tm="100000">
                                          <p:val>
                                            <p:strVal val="#ppt_y-.03"/>
                                          </p:val>
                                        </p:tav>
                                      </p:tavLst>
                                    </p:anim>
                                    <p:anim calcmode="lin" valueType="num">
                                      <p:cBhvr>
                                        <p:cTn id="61"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2" fill="hold">
                            <p:stCondLst>
                              <p:cond delay="1000"/>
                            </p:stCondLst>
                            <p:childTnLst>
                              <p:par>
                                <p:cTn id="63" presetID="22" presetClass="entr" presetSubtype="1" fill="hold" grpId="0" nodeType="afterEffect">
                                  <p:stCondLst>
                                    <p:cond delay="0"/>
                                  </p:stCondLst>
                                  <p:childTnLst>
                                    <p:set>
                                      <p:cBhvr>
                                        <p:cTn id="64" dur="1" fill="hold">
                                          <p:stCondLst>
                                            <p:cond delay="0"/>
                                          </p:stCondLst>
                                        </p:cTn>
                                        <p:tgtEl>
                                          <p:spTgt spid="33"/>
                                        </p:tgtEl>
                                        <p:attrNameLst>
                                          <p:attrName>style.visibility</p:attrName>
                                        </p:attrNameLst>
                                      </p:cBhvr>
                                      <p:to>
                                        <p:strVal val="visible"/>
                                      </p:to>
                                    </p:set>
                                    <p:animEffect transition="in" filter="wipe(up)">
                                      <p:cBhvr>
                                        <p:cTn id="65" dur="500"/>
                                        <p:tgtEl>
                                          <p:spTgt spid="33"/>
                                        </p:tgtEl>
                                      </p:cBhvr>
                                    </p:animEffect>
                                  </p:childTnLst>
                                </p:cTn>
                              </p:par>
                            </p:childTnLst>
                          </p:cTn>
                        </p:par>
                        <p:par>
                          <p:cTn id="66" fill="hold">
                            <p:stCondLst>
                              <p:cond delay="1500"/>
                            </p:stCondLst>
                            <p:childTnLst>
                              <p:par>
                                <p:cTn id="67" presetID="10" presetClass="exit" presetSubtype="0" fill="hold" nodeType="afterEffect">
                                  <p:stCondLst>
                                    <p:cond delay="0"/>
                                  </p:stCondLst>
                                  <p:childTnLst>
                                    <p:animEffect transition="out" filter="fade">
                                      <p:cBhvr>
                                        <p:cTn id="68" dur="500"/>
                                        <p:tgtEl>
                                          <p:spTgt spid="41"/>
                                        </p:tgtEl>
                                      </p:cBhvr>
                                    </p:animEffect>
                                    <p:set>
                                      <p:cBhvr>
                                        <p:cTn id="6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70" restart="whenNotActive" fill="hold" evtFilter="cancelBubble" nodeType="interactiveSeq">
                <p:stCondLst>
                  <p:cond evt="onClick" delay="0">
                    <p:tgtEl>
                      <p:spTgt spid="40"/>
                    </p:tgtEl>
                  </p:cond>
                </p:stCondLst>
                <p:endSync evt="end" delay="0">
                  <p:rtn val="all"/>
                </p:endSync>
                <p:childTnLst>
                  <p:par>
                    <p:cTn id="71" fill="hold">
                      <p:stCondLst>
                        <p:cond delay="0"/>
                      </p:stCondLst>
                      <p:childTnLst>
                        <p:par>
                          <p:cTn id="72" fill="hold">
                            <p:stCondLst>
                              <p:cond delay="0"/>
                            </p:stCondLst>
                            <p:childTnLst>
                              <p:par>
                                <p:cTn id="73" presetID="37" presetClass="entr" presetSubtype="0" fill="hold"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900" decel="100000" fill="hold"/>
                                        <p:tgtEl>
                                          <p:spTgt spid="30"/>
                                        </p:tgtEl>
                                        <p:attrNameLst>
                                          <p:attrName>ppt_y</p:attrName>
                                        </p:attrNameLst>
                                      </p:cBhvr>
                                      <p:tavLst>
                                        <p:tav tm="0">
                                          <p:val>
                                            <p:strVal val="#ppt_y+1"/>
                                          </p:val>
                                        </p:tav>
                                        <p:tav tm="100000">
                                          <p:val>
                                            <p:strVal val="#ppt_y-.03"/>
                                          </p:val>
                                        </p:tav>
                                      </p:tavLst>
                                    </p:anim>
                                    <p:anim calcmode="lin" valueType="num">
                                      <p:cBhvr>
                                        <p:cTn id="78"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79" fill="hold">
                            <p:stCondLst>
                              <p:cond delay="1000"/>
                            </p:stCondLst>
                            <p:childTnLst>
                              <p:par>
                                <p:cTn id="80" presetID="22" presetClass="entr" presetSubtype="1" fill="hold" grpId="0" nodeType="after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up)">
                                      <p:cBhvr>
                                        <p:cTn id="82" dur="500"/>
                                        <p:tgtEl>
                                          <p:spTgt spid="31"/>
                                        </p:tgtEl>
                                      </p:cBhvr>
                                    </p:animEffect>
                                  </p:childTnLst>
                                </p:cTn>
                              </p:par>
                            </p:childTnLst>
                          </p:cTn>
                        </p:par>
                        <p:par>
                          <p:cTn id="83" fill="hold">
                            <p:stCondLst>
                              <p:cond delay="1500"/>
                            </p:stCondLst>
                            <p:childTnLst>
                              <p:par>
                                <p:cTn id="84" presetID="10" presetClass="exit" presetSubtype="0" fill="hold" nodeType="afterEffect">
                                  <p:stCondLst>
                                    <p:cond delay="0"/>
                                  </p:stCondLst>
                                  <p:childTnLst>
                                    <p:animEffect transition="out" filter="fade">
                                      <p:cBhvr>
                                        <p:cTn id="85" dur="500"/>
                                        <p:tgtEl>
                                          <p:spTgt spid="40"/>
                                        </p:tgtEl>
                                      </p:cBhvr>
                                    </p:animEffect>
                                    <p:set>
                                      <p:cBhvr>
                                        <p:cTn id="86"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87" restart="whenNotActive" fill="hold" evtFilter="cancelBubble" nodeType="interactiveSeq">
                <p:stCondLst>
                  <p:cond evt="onClick" delay="0">
                    <p:tgtEl>
                      <p:spTgt spid="45"/>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nodeType="click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43"/>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par>
                                <p:cTn id="96" presetID="1" presetClass="entr" presetSubtype="0" fill="hold" nodeType="withEffect">
                                  <p:stCondLst>
                                    <p:cond delay="0"/>
                                  </p:stCondLst>
                                  <p:childTnLst>
                                    <p:set>
                                      <p:cBhvr>
                                        <p:cTn id="97" dur="1" fill="hold">
                                          <p:stCondLst>
                                            <p:cond delay="0"/>
                                          </p:stCondLst>
                                        </p:cTn>
                                        <p:tgtEl>
                                          <p:spTgt spid="41"/>
                                        </p:tgtEl>
                                        <p:attrNameLst>
                                          <p:attrName>style.visibility</p:attrName>
                                        </p:attrNameLst>
                                      </p:cBhvr>
                                      <p:to>
                                        <p:strVal val="visible"/>
                                      </p:to>
                                    </p:set>
                                  </p:childTnLst>
                                </p:cTn>
                              </p:par>
                              <p:par>
                                <p:cTn id="98" presetID="1" presetClass="entr" presetSubtype="0"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38"/>
                                        </p:tgtEl>
                                        <p:attrNameLst>
                                          <p:attrName>style.visibility</p:attrName>
                                        </p:attrNameLst>
                                      </p:cBhvr>
                                      <p:to>
                                        <p:strVal val="hidden"/>
                                      </p:to>
                                    </p:set>
                                  </p:childTnLst>
                                </p:cTn>
                              </p:par>
                              <p:par>
                                <p:cTn id="102" presetID="1" presetClass="exit" presetSubtype="0" fill="hold" grpId="2" nodeType="withEffect">
                                  <p:stCondLst>
                                    <p:cond delay="0"/>
                                  </p:stCondLst>
                                  <p:childTnLst>
                                    <p:set>
                                      <p:cBhvr>
                                        <p:cTn id="103" dur="1" fill="hold">
                                          <p:stCondLst>
                                            <p:cond delay="0"/>
                                          </p:stCondLst>
                                        </p:cTn>
                                        <p:tgtEl>
                                          <p:spTgt spid="39"/>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36"/>
                                        </p:tgtEl>
                                        <p:attrNameLst>
                                          <p:attrName>style.visibility</p:attrName>
                                        </p:attrNameLst>
                                      </p:cBhvr>
                                      <p:to>
                                        <p:strVal val="hidden"/>
                                      </p:to>
                                    </p:set>
                                  </p:childTnLst>
                                </p:cTn>
                              </p:par>
                              <p:par>
                                <p:cTn id="106" presetID="1" presetClass="exit" presetSubtype="0" fill="hold" grpId="2" nodeType="withEffect">
                                  <p:stCondLst>
                                    <p:cond delay="0"/>
                                  </p:stCondLst>
                                  <p:childTnLst>
                                    <p:set>
                                      <p:cBhvr>
                                        <p:cTn id="107" dur="1" fill="hold">
                                          <p:stCondLst>
                                            <p:cond delay="0"/>
                                          </p:stCondLst>
                                        </p:cTn>
                                        <p:tgtEl>
                                          <p:spTgt spid="37"/>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34"/>
                                        </p:tgtEl>
                                        <p:attrNameLst>
                                          <p:attrName>style.visibility</p:attrName>
                                        </p:attrNameLst>
                                      </p:cBhvr>
                                      <p:to>
                                        <p:strVal val="hidden"/>
                                      </p:to>
                                    </p:set>
                                  </p:childTnLst>
                                </p:cTn>
                              </p:par>
                              <p:par>
                                <p:cTn id="110" presetID="1" presetClass="exit" presetSubtype="0" fill="hold" grpId="2" nodeType="withEffect">
                                  <p:stCondLst>
                                    <p:cond delay="0"/>
                                  </p:stCondLst>
                                  <p:childTnLst>
                                    <p:set>
                                      <p:cBhvr>
                                        <p:cTn id="111" dur="1" fill="hold">
                                          <p:stCondLst>
                                            <p:cond delay="0"/>
                                          </p:stCondLst>
                                        </p:cTn>
                                        <p:tgtEl>
                                          <p:spTgt spid="35"/>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32"/>
                                        </p:tgtEl>
                                        <p:attrNameLst>
                                          <p:attrName>style.visibility</p:attrName>
                                        </p:attrNameLst>
                                      </p:cBhvr>
                                      <p:to>
                                        <p:strVal val="hidden"/>
                                      </p:to>
                                    </p:set>
                                  </p:childTnLst>
                                </p:cTn>
                              </p:par>
                              <p:par>
                                <p:cTn id="114" presetID="1" presetClass="exit" presetSubtype="0" fill="hold" grpId="2" nodeType="withEffect">
                                  <p:stCondLst>
                                    <p:cond delay="0"/>
                                  </p:stCondLst>
                                  <p:childTnLst>
                                    <p:set>
                                      <p:cBhvr>
                                        <p:cTn id="115" dur="1" fill="hold">
                                          <p:stCondLst>
                                            <p:cond delay="0"/>
                                          </p:stCondLst>
                                        </p:cTn>
                                        <p:tgtEl>
                                          <p:spTgt spid="33"/>
                                        </p:tgtEl>
                                        <p:attrNameLst>
                                          <p:attrName>style.visibility</p:attrName>
                                        </p:attrNameLst>
                                      </p:cBhvr>
                                      <p:to>
                                        <p:strVal val="hidden"/>
                                      </p:to>
                                    </p:set>
                                  </p:childTnLst>
                                </p:cTn>
                              </p:par>
                              <p:par>
                                <p:cTn id="116" presetID="1" presetClass="exit" presetSubtype="0" fill="hold" nodeType="withEffect">
                                  <p:stCondLst>
                                    <p:cond delay="0"/>
                                  </p:stCondLst>
                                  <p:childTnLst>
                                    <p:set>
                                      <p:cBhvr>
                                        <p:cTn id="117" dur="1" fill="hold">
                                          <p:stCondLst>
                                            <p:cond delay="0"/>
                                          </p:stCondLst>
                                        </p:cTn>
                                        <p:tgtEl>
                                          <p:spTgt spid="30"/>
                                        </p:tgtEl>
                                        <p:attrNameLst>
                                          <p:attrName>style.visibility</p:attrName>
                                        </p:attrNameLst>
                                      </p:cBhvr>
                                      <p:to>
                                        <p:strVal val="hidden"/>
                                      </p:to>
                                    </p:set>
                                  </p:childTnLst>
                                </p:cTn>
                              </p:par>
                              <p:par>
                                <p:cTn id="118" presetID="1" presetClass="exit" presetSubtype="0" fill="hold" grpId="2" nodeType="withEffect">
                                  <p:stCondLst>
                                    <p:cond delay="0"/>
                                  </p:stCondLst>
                                  <p:childTnLst>
                                    <p:set>
                                      <p:cBhvr>
                                        <p:cTn id="119"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120" restart="whenNotActive" fill="hold" evtFilter="cancelBubble" nodeType="interactiveSeq">
                <p:stCondLst>
                  <p:cond evt="onClick" delay="0">
                    <p:tgtEl>
                      <p:spTgt spid="46"/>
                    </p:tgtEl>
                  </p:cond>
                </p:stCondLst>
                <p:endSync evt="end" delay="0">
                  <p:rtn val="all"/>
                </p:endSync>
                <p:childTnLst>
                  <p:par>
                    <p:cTn id="121" fill="hold">
                      <p:stCondLst>
                        <p:cond delay="0"/>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3"/>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2"/>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1"/>
                                        </p:tgtEl>
                                        <p:attrNameLst>
                                          <p:attrName>style.visibility</p:attrName>
                                        </p:attrNameLst>
                                      </p:cBhvr>
                                      <p:to>
                                        <p:strVal val="visible"/>
                                      </p:to>
                                    </p:set>
                                  </p:childTnLst>
                                </p:cTn>
                              </p:par>
                              <p:par>
                                <p:cTn id="131" presetID="1" presetClass="entr" presetSubtype="0" fill="hold" nodeType="withEffect">
                                  <p:stCondLst>
                                    <p:cond delay="0"/>
                                  </p:stCondLst>
                                  <p:childTnLst>
                                    <p:set>
                                      <p:cBhvr>
                                        <p:cTn id="132" dur="1" fill="hold">
                                          <p:stCondLst>
                                            <p:cond delay="0"/>
                                          </p:stCondLst>
                                        </p:cTn>
                                        <p:tgtEl>
                                          <p:spTgt spid="40"/>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38"/>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39"/>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36"/>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37"/>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34"/>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35"/>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32"/>
                                        </p:tgtEl>
                                        <p:attrNameLst>
                                          <p:attrName>style.visibility</p:attrName>
                                        </p:attrNameLst>
                                      </p:cBhvr>
                                      <p:to>
                                        <p:strVal val="hidden"/>
                                      </p:to>
                                    </p:set>
                                  </p:childTnLst>
                                </p:cTn>
                              </p:par>
                              <p:par>
                                <p:cTn id="147" presetID="1" presetClass="exit" presetSubtype="0" fill="hold" grpId="1" nodeType="withEffect">
                                  <p:stCondLst>
                                    <p:cond delay="0"/>
                                  </p:stCondLst>
                                  <p:childTnLst>
                                    <p:set>
                                      <p:cBhvr>
                                        <p:cTn id="148" dur="1" fill="hold">
                                          <p:stCondLst>
                                            <p:cond delay="0"/>
                                          </p:stCondLst>
                                        </p:cTn>
                                        <p:tgtEl>
                                          <p:spTgt spid="33"/>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30"/>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46"/>
                  </p:tgtEl>
                </p:cond>
              </p:nextCondLst>
            </p:seq>
          </p:childTnLst>
        </p:cTn>
      </p:par>
    </p:tnLst>
    <p:bldLst>
      <p:bldP spid="31" grpId="0"/>
      <p:bldP spid="31" grpId="1"/>
      <p:bldP spid="31" grpId="2"/>
      <p:bldP spid="33" grpId="0"/>
      <p:bldP spid="33" grpId="1"/>
      <p:bldP spid="33" grpId="2"/>
      <p:bldP spid="35" grpId="0"/>
      <p:bldP spid="35" grpId="1"/>
      <p:bldP spid="35" grpId="2"/>
      <p:bldP spid="37" grpId="0"/>
      <p:bldP spid="37" grpId="1"/>
      <p:bldP spid="37" grpId="2"/>
      <p:bldP spid="39" grpId="0"/>
      <p:bldP spid="39" grpId="1"/>
      <p:bldP spid="3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scension - Y8-R01-S07 -Till the End of Tim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82125" y="62589"/>
            <a:ext cx="609600" cy="609600"/>
          </a:xfrm>
          <a:prstGeom prst="rect">
            <a:avLst/>
          </a:prstGeom>
        </p:spPr>
      </p:pic>
      <p:pic>
        <p:nvPicPr>
          <p:cNvPr id="21"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2" name="Icon 4"/>
          <p:cNvPicPr>
            <a:picLocks noChangeAspect="1"/>
          </p:cNvPicPr>
          <p:nvPr/>
        </p:nvPicPr>
        <p:blipFill>
          <a:blip r:embed="rId7"/>
          <a:stretch>
            <a:fillRect/>
          </a:stretch>
        </p:blipFill>
        <p:spPr>
          <a:xfrm>
            <a:off x="4857961" y="3679911"/>
            <a:ext cx="629795" cy="687803"/>
          </a:xfrm>
          <a:prstGeom prst="rect">
            <a:avLst/>
          </a:prstGeom>
        </p:spPr>
      </p:pic>
      <p:pic>
        <p:nvPicPr>
          <p:cNvPr id="29" name="Icon 3"/>
          <p:cNvPicPr>
            <a:picLocks noChangeAspect="1"/>
          </p:cNvPicPr>
          <p:nvPr/>
        </p:nvPicPr>
        <p:blipFill>
          <a:blip r:embed="rId7"/>
          <a:stretch>
            <a:fillRect/>
          </a:stretch>
        </p:blipFill>
        <p:spPr>
          <a:xfrm>
            <a:off x="4857961" y="2437203"/>
            <a:ext cx="629795" cy="687803"/>
          </a:xfrm>
          <a:prstGeom prst="rect">
            <a:avLst/>
          </a:prstGeom>
        </p:spPr>
      </p:pic>
      <p:pic>
        <p:nvPicPr>
          <p:cNvPr id="24" name="Icon 2"/>
          <p:cNvPicPr>
            <a:picLocks noChangeAspect="1"/>
          </p:cNvPicPr>
          <p:nvPr/>
        </p:nvPicPr>
        <p:blipFill>
          <a:blip r:embed="rId7"/>
          <a:stretch>
            <a:fillRect/>
          </a:stretch>
        </p:blipFill>
        <p:spPr>
          <a:xfrm>
            <a:off x="4857961" y="1380370"/>
            <a:ext cx="629795" cy="687803"/>
          </a:xfrm>
          <a:prstGeom prst="rect">
            <a:avLst/>
          </a:prstGeom>
        </p:spPr>
      </p:pic>
      <p:pic>
        <p:nvPicPr>
          <p:cNvPr id="7" name="Icon 1"/>
          <p:cNvPicPr>
            <a:picLocks noChangeAspect="1"/>
          </p:cNvPicPr>
          <p:nvPr/>
        </p:nvPicPr>
        <p:blipFill>
          <a:blip r:embed="rId7"/>
          <a:stretch>
            <a:fillRect/>
          </a:stretch>
        </p:blipFill>
        <p:spPr>
          <a:xfrm>
            <a:off x="4857961" y="599934"/>
            <a:ext cx="629795" cy="687803"/>
          </a:xfrm>
          <a:prstGeom prst="rect">
            <a:avLst/>
          </a:prstGeom>
        </p:spPr>
      </p:pic>
      <p:sp>
        <p:nvSpPr>
          <p:cNvPr id="13" name="TextBox 4"/>
          <p:cNvSpPr txBox="1"/>
          <p:nvPr/>
        </p:nvSpPr>
        <p:spPr>
          <a:xfrm>
            <a:off x="5537892" y="3423649"/>
            <a:ext cx="3462108" cy="1200329"/>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We celebrate that Jesus’ Ascension set the pattern for his Second Coming when he comes to set up God’s kingdom – we pray for this in the Our Father. He will come back in his physical body in the clouds just as he left – the angels at the Ascension told the apostles this. </a:t>
            </a:r>
            <a:endParaRPr lang="en-US" sz="1200" dirty="0">
              <a:latin typeface="Arial" panose="020B0604020202020204" pitchFamily="34" charset="0"/>
              <a:cs typeface="Arial" panose="020B0604020202020204" pitchFamily="34" charset="0"/>
            </a:endParaRPr>
          </a:p>
        </p:txBody>
      </p:sp>
      <p:sp>
        <p:nvSpPr>
          <p:cNvPr id="12" name="TextBox 3"/>
          <p:cNvSpPr txBox="1"/>
          <p:nvPr/>
        </p:nvSpPr>
        <p:spPr>
          <a:xfrm>
            <a:off x="5537892" y="2181545"/>
            <a:ext cx="3462108" cy="1200329"/>
          </a:xfrm>
          <a:prstGeom prst="rect">
            <a:avLst/>
          </a:prstGeom>
          <a:noFill/>
        </p:spPr>
        <p:txBody>
          <a:bodyPr wrap="square" rtlCol="0">
            <a:spAutoFit/>
          </a:bodyPr>
          <a:lstStyle/>
          <a:p>
            <a:r>
              <a:rPr lang="en-NZ" sz="1200" dirty="0" smtClean="0">
                <a:latin typeface="Arial" panose="020B0604020202020204" pitchFamily="34" charset="0"/>
                <a:cs typeface="Arial" panose="020B0604020202020204" pitchFamily="34" charset="0"/>
              </a:rPr>
              <a:t>We celebrate that it was because Jesus ascended it became possible for us to enter into our place in heaven which he prepared for us and this gives us reason to hope that through the Holy Spirit we will be with him in heaven when we die.</a:t>
            </a:r>
            <a:endParaRPr lang="en-US" sz="1200" dirty="0">
              <a:latin typeface="Arial" panose="020B0604020202020204" pitchFamily="34" charset="0"/>
              <a:cs typeface="Arial" panose="020B0604020202020204" pitchFamily="34" charset="0"/>
            </a:endParaRPr>
          </a:p>
        </p:txBody>
      </p:sp>
      <p:sp>
        <p:nvSpPr>
          <p:cNvPr id="11" name="TextBox 2"/>
          <p:cNvSpPr txBox="1"/>
          <p:nvPr/>
        </p:nvSpPr>
        <p:spPr>
          <a:xfrm>
            <a:off x="5537892" y="1308774"/>
            <a:ext cx="3462108" cy="830997"/>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We celebrate the event that marked the return of Jesus’ heavenly glory which had been veiled during his time on earth, except for a brief exception at the Transfiguration. </a:t>
            </a:r>
            <a:endParaRPr lang="en-US" sz="1200" dirty="0">
              <a:latin typeface="Arial" panose="020B0604020202020204" pitchFamily="34" charset="0"/>
              <a:cs typeface="Arial" panose="020B0604020202020204" pitchFamily="34" charset="0"/>
            </a:endParaRPr>
          </a:p>
        </p:txBody>
      </p:sp>
      <p:sp>
        <p:nvSpPr>
          <p:cNvPr id="8" name="TextBox 1"/>
          <p:cNvSpPr txBox="1"/>
          <p:nvPr/>
        </p:nvSpPr>
        <p:spPr>
          <a:xfrm>
            <a:off x="5537892" y="620669"/>
            <a:ext cx="3462108" cy="646331"/>
          </a:xfrm>
          <a:prstGeom prst="rect">
            <a:avLst/>
          </a:prstGeom>
          <a:noFill/>
        </p:spPr>
        <p:txBody>
          <a:bodyPr wrap="square" rtlCol="0">
            <a:spAutoFit/>
          </a:bodyPr>
          <a:lstStyle/>
          <a:p>
            <a:r>
              <a:rPr lang="en-NZ" sz="1200" dirty="0">
                <a:latin typeface="Arial" panose="020B0604020202020204" pitchFamily="34" charset="0"/>
                <a:cs typeface="Arial" panose="020B0604020202020204" pitchFamily="34" charset="0"/>
              </a:rPr>
              <a:t>We celebrate the success of Jesus’ work on earth and that he accomplished all he had come to do and he had glorified his Father.</a:t>
            </a:r>
            <a:endParaRPr lang="en-US" sz="1200" dirty="0">
              <a:latin typeface="Arial" panose="020B0604020202020204" pitchFamily="34" charset="0"/>
              <a:cs typeface="Arial" panose="020B0604020202020204" pitchFamily="34" charset="0"/>
            </a:endParaRPr>
          </a:p>
        </p:txBody>
      </p:sp>
      <p:pic>
        <p:nvPicPr>
          <p:cNvPr id="18" name="Picture - BL"/>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370" y="745027"/>
            <a:ext cx="4570591" cy="3519734"/>
          </a:xfrm>
          <a:prstGeom prst="rect">
            <a:avLst/>
          </a:prstGeom>
        </p:spPr>
      </p:pic>
      <p:pic>
        <p:nvPicPr>
          <p:cNvPr id="14" name="Picture - TL"/>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370" y="752342"/>
            <a:ext cx="4570591" cy="3519734"/>
          </a:xfrm>
          <a:prstGeom prst="rect">
            <a:avLst/>
          </a:prstGeom>
        </p:spPr>
      </p:pic>
      <p:pic>
        <p:nvPicPr>
          <p:cNvPr id="20" name="Picture - B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989" y="745027"/>
            <a:ext cx="4570591" cy="3519734"/>
          </a:xfrm>
          <a:prstGeom prst="rect">
            <a:avLst/>
          </a:prstGeom>
        </p:spPr>
      </p:pic>
      <p:pic>
        <p:nvPicPr>
          <p:cNvPr id="15" name="Picture - T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0989" y="752342"/>
            <a:ext cx="4570591" cy="3519734"/>
          </a:xfrm>
          <a:prstGeom prst="rect">
            <a:avLst/>
          </a:prstGeom>
        </p:spPr>
      </p:pic>
      <p:sp>
        <p:nvSpPr>
          <p:cNvPr id="19" name="Title"/>
          <p:cNvSpPr>
            <a:spLocks noGrp="1"/>
          </p:cNvSpPr>
          <p:nvPr>
            <p:ph type="ctrTitle"/>
          </p:nvPr>
        </p:nvSpPr>
        <p:spPr>
          <a:xfrm>
            <a:off x="0" y="66858"/>
            <a:ext cx="9144000" cy="477054"/>
          </a:xfrm>
        </p:spPr>
        <p:txBody>
          <a:bodyPr>
            <a:spAutoFit/>
          </a:bodyPr>
          <a:lstStyle/>
          <a:p>
            <a:r>
              <a:rPr lang="en-US"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What Christians celebrate on the feast of the Ascension</a:t>
            </a:r>
            <a:endParaRPr lang="en-GB" sz="25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Tool instructions"/>
          <p:cNvSpPr txBox="1"/>
          <p:nvPr/>
        </p:nvSpPr>
        <p:spPr>
          <a:xfrm>
            <a:off x="3476193" y="4774168"/>
            <a:ext cx="2191626"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icons to reveal text and </a:t>
            </a:r>
            <a:r>
              <a:rPr lang="en-GB" sz="900" dirty="0" smtClean="0">
                <a:latin typeface="Arial" pitchFamily="34" charset="0"/>
                <a:ea typeface="Segoe UI" pitchFamily="34" charset="0"/>
                <a:cs typeface="Arial" pitchFamily="34" charset="0"/>
              </a:rPr>
              <a:t>image</a:t>
            </a:r>
            <a:endParaRPr lang="en-GB" sz="900" dirty="0" smtClean="0">
              <a:latin typeface="Arial" pitchFamily="34" charset="0"/>
              <a:ea typeface="Segoe UI" pitchFamily="34" charset="0"/>
              <a:cs typeface="Arial" pitchFamily="34" charset="0"/>
            </a:endParaRPr>
          </a:p>
        </p:txBody>
      </p:sp>
      <p:sp>
        <p:nvSpPr>
          <p:cNvPr id="23"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Tool instructions stop"/>
          <p:cNvSpPr txBox="1"/>
          <p:nvPr/>
        </p:nvSpPr>
        <p:spPr>
          <a:xfrm>
            <a:off x="3292712" y="4909873"/>
            <a:ext cx="2710999"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stop </a:t>
            </a:r>
            <a:r>
              <a:rPr lang="en-GB" sz="900" dirty="0" smtClean="0">
                <a:latin typeface="Arial" pitchFamily="34" charset="0"/>
                <a:ea typeface="Segoe UI" pitchFamily="34" charset="0"/>
                <a:cs typeface="Arial" pitchFamily="34" charset="0"/>
              </a:rPr>
              <a:t>‘Till the end of Time’</a:t>
            </a:r>
            <a:endParaRPr lang="en-GB" sz="900" dirty="0">
              <a:latin typeface="Arial" pitchFamily="34" charset="0"/>
              <a:ea typeface="Segoe UI" pitchFamily="34" charset="0"/>
              <a:cs typeface="Arial" pitchFamily="34" charset="0"/>
            </a:endParaRPr>
          </a:p>
        </p:txBody>
      </p:sp>
      <p:sp>
        <p:nvSpPr>
          <p:cNvPr id="26" name="TextBox: Tool instructions start"/>
          <p:cNvSpPr txBox="1"/>
          <p:nvPr/>
        </p:nvSpPr>
        <p:spPr>
          <a:xfrm>
            <a:off x="3292712" y="4909873"/>
            <a:ext cx="2704587" cy="230832"/>
          </a:xfrm>
          <a:prstGeom prst="rect">
            <a:avLst/>
          </a:prstGeom>
          <a:noFill/>
        </p:spPr>
        <p:txBody>
          <a:bodyPr wrap="none" rtlCol="0">
            <a:spAutoFit/>
          </a:bodyPr>
          <a:lstStyle/>
          <a:p>
            <a:pPr algn="ctr"/>
            <a:r>
              <a:rPr lang="en-GB" sz="900" dirty="0">
                <a:latin typeface="Arial" pitchFamily="34" charset="0"/>
                <a:ea typeface="Segoe UI" pitchFamily="34" charset="0"/>
                <a:cs typeface="Arial" pitchFamily="34" charset="0"/>
              </a:rPr>
              <a:t>Click the audio button to play </a:t>
            </a:r>
            <a:r>
              <a:rPr lang="en-GB" sz="900" dirty="0" smtClean="0">
                <a:latin typeface="Arial" pitchFamily="34" charset="0"/>
                <a:ea typeface="Segoe UI" pitchFamily="34" charset="0"/>
                <a:cs typeface="Arial" pitchFamily="34" charset="0"/>
              </a:rPr>
              <a:t>‘Till the end of Time’</a:t>
            </a:r>
            <a:endParaRPr lang="en-GB" sz="900" dirty="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3463250686"/>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24"/>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childTnLst>
                    </p:cTn>
                  </p:par>
                </p:childTnLst>
              </p:cTn>
              <p:nextCondLst>
                <p:cond evt="onClick" delay="0">
                  <p:tgtEl>
                    <p:spTgt spid="24"/>
                  </p:tgtEl>
                </p:cond>
              </p:nextCondLst>
            </p:seq>
            <p:seq concurrent="1" nextAc="seek">
              <p:cTn id="25" restart="whenNotActive" fill="hold" evtFilter="cancelBubble" nodeType="interactiveSeq">
                <p:stCondLst>
                  <p:cond evt="onClick" delay="0">
                    <p:tgtEl>
                      <p:spTgt spid="29"/>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childTnLst>
                          </p:cTn>
                        </p:par>
                      </p:childTnLst>
                    </p:cTn>
                  </p:par>
                </p:childTnLst>
              </p:cTn>
              <p:nextCondLst>
                <p:cond evt="onClick" delay="0">
                  <p:tgtEl>
                    <p:spTgt spid="29"/>
                  </p:tgtEl>
                </p:cond>
              </p:nextCondLst>
            </p:seq>
            <p:seq concurrent="1" nextAc="seek">
              <p:cTn id="34" restart="whenNotActive" fill="hold" evtFilter="cancelBubble" nodeType="interactiveSeq">
                <p:stCondLst>
                  <p:cond evt="onClick" delay="0">
                    <p:tgtEl>
                      <p:spTgt spid="3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000"/>
                                        <p:tgtEl>
                                          <p:spTgt spid="15"/>
                                        </p:tgtEl>
                                      </p:cBhvr>
                                    </p:animEffect>
                                  </p:childTnLst>
                                </p:cTn>
                              </p:par>
                            </p:childTnLst>
                          </p:cTn>
                        </p:par>
                      </p:childTnLst>
                    </p:cTn>
                  </p:par>
                </p:childTnLst>
              </p:cTn>
              <p:nextCondLst>
                <p:cond evt="onClick" delay="0">
                  <p:tgtEl>
                    <p:spTgt spid="32"/>
                  </p:tgtEl>
                </p:cond>
              </p:nextCondLst>
            </p:seq>
            <p:seq concurrent="1" nextAc="seek">
              <p:cTn id="43" restart="whenNotActive" fill="hold" evtFilter="cancelBubble" nodeType="interactiveSeq">
                <p:stCondLst>
                  <p:cond evt="onClick" delay="0">
                    <p:tgtEl>
                      <p:spTgt spid="5"/>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8"/>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20"/>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1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1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1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13"/>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2" nodeType="clickEffect">
                                  <p:stCondLst>
                                    <p:cond delay="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20"/>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11"/>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8"/>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4"/>
                                        </p:tgtEl>
                                        <p:attrNameLst>
                                          <p:attrName>style.visibility</p:attrName>
                                        </p:attrNameLst>
                                      </p:cBhvr>
                                      <p:to>
                                        <p:strVal val="hidden"/>
                                      </p:to>
                                    </p:set>
                                  </p:childTnLst>
                                </p:cTn>
                              </p:par>
                              <p:par>
                                <p:cTn id="75" presetID="1" presetClass="exit" presetSubtype="0" fill="hold" grpId="2" nodeType="withEffect">
                                  <p:stCondLst>
                                    <p:cond delay="0"/>
                                  </p:stCondLst>
                                  <p:childTnLst>
                                    <p:set>
                                      <p:cBhvr>
                                        <p:cTn id="76" dur="1" fill="hold">
                                          <p:stCondLst>
                                            <p:cond delay="0"/>
                                          </p:stCondLst>
                                        </p:cTn>
                                        <p:tgtEl>
                                          <p:spTgt spid="12"/>
                                        </p:tgtEl>
                                        <p:attrNameLst>
                                          <p:attrName>style.visibility</p:attrName>
                                        </p:attrNameLst>
                                      </p:cBhvr>
                                      <p:to>
                                        <p:strVal val="hidden"/>
                                      </p:to>
                                    </p:set>
                                  </p:childTnLst>
                                </p:cTn>
                              </p:par>
                              <p:par>
                                <p:cTn id="77" presetID="1" presetClass="exit" presetSubtype="0" fill="hold" grpId="2" nodeType="withEffect">
                                  <p:stCondLst>
                                    <p:cond delay="0"/>
                                  </p:stCondLst>
                                  <p:childTnLst>
                                    <p:set>
                                      <p:cBhvr>
                                        <p:cTn id="78" dur="1" fill="hold">
                                          <p:stCondLst>
                                            <p:cond delay="0"/>
                                          </p:stCondLst>
                                        </p:cTn>
                                        <p:tgtEl>
                                          <p:spTgt spid="13"/>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1" restart="whenNotActive" fill="hold" evtFilter="cancelBubble" nodeType="interactiveSeq">
                <p:stCondLst>
                  <p:cond evt="onClick" delay="0">
                    <p:tgtEl>
                      <p:spTgt spid="23"/>
                    </p:tgtEl>
                  </p:cond>
                </p:stCondLst>
                <p:endSync evt="end" delay="0">
                  <p:rtn val="all"/>
                </p:endSync>
                <p:childTnLst>
                  <p:par>
                    <p:cTn id="82" fill="hold">
                      <p:stCondLst>
                        <p:cond delay="0"/>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animEffect transition="in" filter="fade">
                                      <p:cBhvr>
                                        <p:cTn id="86" dur="500"/>
                                        <p:tgtEl>
                                          <p:spTgt spid="25"/>
                                        </p:tgtEl>
                                      </p:cBhvr>
                                    </p:animEffec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 presetClass="mediacall" presetSubtype="0" fill="hold" nodeType="withEffect">
                                  <p:stCondLst>
                                    <p:cond delay="0"/>
                                  </p:stCondLst>
                                  <p:childTnLst>
                                    <p:cmd type="call" cmd="playFrom(0.0)">
                                      <p:cBhvr>
                                        <p:cTn id="91" dur="160701" fill="hold"/>
                                        <p:tgtEl>
                                          <p:spTgt spid="2"/>
                                        </p:tgtEl>
                                      </p:cBhvr>
                                    </p:cmd>
                                  </p:childTnLst>
                                </p:cTn>
                              </p:par>
                              <p:par>
                                <p:cTn id="92" presetID="1" presetClass="emph" presetSubtype="2" fill="hold" nodeType="withEffect">
                                  <p:stCondLst>
                                    <p:cond delay="0"/>
                                  </p:stCondLst>
                                  <p:childTnLst>
                                    <p:animClr clrSpc="rgb" dir="cw">
                                      <p:cBhvr>
                                        <p:cTn id="93" dur="1000" fill="hold"/>
                                        <p:tgtEl>
                                          <p:spTgt spid="23"/>
                                        </p:tgtEl>
                                        <p:attrNameLst>
                                          <p:attrName>fillcolor</p:attrName>
                                        </p:attrNameLst>
                                      </p:cBhvr>
                                      <p:to>
                                        <a:schemeClr val="accent2"/>
                                      </p:to>
                                    </p:animClr>
                                    <p:set>
                                      <p:cBhvr>
                                        <p:cTn id="94" dur="1000" fill="hold"/>
                                        <p:tgtEl>
                                          <p:spTgt spid="23"/>
                                        </p:tgtEl>
                                        <p:attrNameLst>
                                          <p:attrName>fill.type</p:attrName>
                                        </p:attrNameLst>
                                      </p:cBhvr>
                                      <p:to>
                                        <p:strVal val="solid"/>
                                      </p:to>
                                    </p:set>
                                    <p:set>
                                      <p:cBhvr>
                                        <p:cTn id="95" dur="1000" fill="hold"/>
                                        <p:tgtEl>
                                          <p:spTgt spid="23"/>
                                        </p:tgtEl>
                                        <p:attrNameLst>
                                          <p:attrName>fill.on</p:attrName>
                                        </p:attrNameLst>
                                      </p:cBhvr>
                                      <p:to>
                                        <p:strVal val="true"/>
                                      </p:to>
                                    </p:set>
                                  </p:childTnLst>
                                </p:cTn>
                              </p:par>
                            </p:childTnLst>
                          </p:cTn>
                        </p:par>
                      </p:childTnLst>
                    </p:cTn>
                  </p:par>
                  <p:par>
                    <p:cTn id="96" fill="hold">
                      <p:stCondLst>
                        <p:cond delay="indefinite"/>
                      </p:stCondLst>
                      <p:childTnLst>
                        <p:par>
                          <p:cTn id="97" fill="hold">
                            <p:stCondLst>
                              <p:cond delay="0"/>
                            </p:stCondLst>
                            <p:childTnLst>
                              <p:par>
                                <p:cTn id="98" presetID="3" presetClass="mediacall" presetSubtype="0" fill="hold" nodeType="clickEffect">
                                  <p:stCondLst>
                                    <p:cond delay="0"/>
                                  </p:stCondLst>
                                  <p:childTnLst>
                                    <p:cmd type="call" cmd="stop">
                                      <p:cBhvr>
                                        <p:cTn id="99" dur="1" fill="hold"/>
                                        <p:tgtEl>
                                          <p:spTgt spid="2"/>
                                        </p:tgtEl>
                                      </p:cBhvr>
                                    </p:cmd>
                                  </p:childTnLst>
                                </p:cTn>
                              </p:par>
                              <p:par>
                                <p:cTn id="100" presetID="10" presetClass="exit" presetSubtype="0" fill="hold" grpId="1" nodeType="withEffect">
                                  <p:stCondLst>
                                    <p:cond delay="0"/>
                                  </p:stCondLst>
                                  <p:childTnLst>
                                    <p:animEffect transition="out" filter="fade">
                                      <p:cBhvr>
                                        <p:cTn id="101" dur="500"/>
                                        <p:tgtEl>
                                          <p:spTgt spid="25"/>
                                        </p:tgtEl>
                                      </p:cBhvr>
                                    </p:animEffect>
                                    <p:set>
                                      <p:cBhvr>
                                        <p:cTn id="102" dur="1" fill="hold">
                                          <p:stCondLst>
                                            <p:cond delay="499"/>
                                          </p:stCondLst>
                                        </p:cTn>
                                        <p:tgtEl>
                                          <p:spTgt spid="25"/>
                                        </p:tgtEl>
                                        <p:attrNameLst>
                                          <p:attrName>style.visibility</p:attrName>
                                        </p:attrNameLst>
                                      </p:cBhvr>
                                      <p:to>
                                        <p:strVal val="hidden"/>
                                      </p:to>
                                    </p:set>
                                  </p:childTnLst>
                                </p:cTn>
                              </p:par>
                              <p:par>
                                <p:cTn id="103" presetID="10" presetClass="entr" presetSubtype="0" fill="hold" grpId="2" nodeType="withEffect">
                                  <p:stCondLst>
                                    <p:cond delay="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500"/>
                                        <p:tgtEl>
                                          <p:spTgt spid="26"/>
                                        </p:tgtEl>
                                      </p:cBhvr>
                                    </p:animEffect>
                                  </p:childTnLst>
                                </p:cTn>
                              </p:par>
                              <p:par>
                                <p:cTn id="106" presetID="1" presetClass="emph" presetSubtype="2" fill="hold" nodeType="withEffect">
                                  <p:stCondLst>
                                    <p:cond delay="0"/>
                                  </p:stCondLst>
                                  <p:childTnLst>
                                    <p:animClr clrSpc="rgb" dir="cw">
                                      <p:cBhvr>
                                        <p:cTn id="107" dur="2000" fill="hold"/>
                                        <p:tgtEl>
                                          <p:spTgt spid="23"/>
                                        </p:tgtEl>
                                        <p:attrNameLst>
                                          <p:attrName>fillcolor</p:attrName>
                                        </p:attrNameLst>
                                      </p:cBhvr>
                                      <p:to>
                                        <a:schemeClr val="bg1"/>
                                      </p:to>
                                    </p:animClr>
                                    <p:set>
                                      <p:cBhvr>
                                        <p:cTn id="108" dur="2000" fill="hold"/>
                                        <p:tgtEl>
                                          <p:spTgt spid="23"/>
                                        </p:tgtEl>
                                        <p:attrNameLst>
                                          <p:attrName>fill.type</p:attrName>
                                        </p:attrNameLst>
                                      </p:cBhvr>
                                      <p:to>
                                        <p:strVal val="solid"/>
                                      </p:to>
                                    </p:set>
                                    <p:set>
                                      <p:cBhvr>
                                        <p:cTn id="109" dur="200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audio>
              <p:cMediaNode vol="80000">
                <p:cTn id="110" fill="hold" display="0">
                  <p:stCondLst>
                    <p:cond delay="indefinite"/>
                  </p:stCondLst>
                  <p:endCondLst>
                    <p:cond evt="onStopAudio" delay="0">
                      <p:tgtEl>
                        <p:sldTgt/>
                      </p:tgtEl>
                    </p:cond>
                  </p:endCondLst>
                </p:cTn>
                <p:tgtEl>
                  <p:spTgt spid="2"/>
                </p:tgtEl>
              </p:cMediaNode>
            </p:audio>
          </p:childTnLst>
        </p:cTn>
      </p:par>
    </p:tnLst>
    <p:bldLst>
      <p:bldP spid="13" grpId="0"/>
      <p:bldP spid="13" grpId="1"/>
      <p:bldP spid="13" grpId="2"/>
      <p:bldP spid="12" grpId="0"/>
      <p:bldP spid="12" grpId="1"/>
      <p:bldP spid="12" grpId="2"/>
      <p:bldP spid="11" grpId="0"/>
      <p:bldP spid="11" grpId="1"/>
      <p:bldP spid="11" grpId="2"/>
      <p:bldP spid="8" grpId="0"/>
      <p:bldP spid="8" grpId="1"/>
      <p:bldP spid="8" grpId="2"/>
      <p:bldP spid="25" grpId="0"/>
      <p:bldP spid="25" grpId="1"/>
      <p:bldP spid="26" grpId="0"/>
      <p:bldP spid="26" grpId="1"/>
      <p:bldP spid="26"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B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6" name="Textbox: Line 6"/>
          <p:cNvSpPr txBox="1"/>
          <p:nvPr/>
        </p:nvSpPr>
        <p:spPr>
          <a:xfrm>
            <a:off x="427402" y="4178330"/>
            <a:ext cx="7487428" cy="369332"/>
          </a:xfrm>
          <a:prstGeom prst="rect">
            <a:avLst/>
          </a:prstGeom>
          <a:noFill/>
        </p:spPr>
        <p:txBody>
          <a:bodyPr wrap="square" rtlCol="0">
            <a:spAutoFit/>
          </a:bodyPr>
          <a:lstStyle/>
          <a:p>
            <a:pPr lvl="0">
              <a:spcAft>
                <a:spcPts val="1800"/>
              </a:spcAft>
            </a:pPr>
            <a:r>
              <a:rPr lang="en-US" dirty="0" smtClean="0">
                <a:latin typeface="Arial" panose="020B0604020202020204" pitchFamily="34" charset="0"/>
                <a:ea typeface="Adobe Heiti Std R" pitchFamily="34" charset="-128"/>
                <a:cs typeface="Arial" panose="020B0604020202020204" pitchFamily="34" charset="0"/>
              </a:rPr>
              <a:t>Questions </a:t>
            </a:r>
            <a:r>
              <a:rPr lang="en-US" dirty="0">
                <a:latin typeface="Arial" panose="020B0604020202020204" pitchFamily="34" charset="0"/>
                <a:ea typeface="Adobe Heiti Std R" pitchFamily="34" charset="-128"/>
                <a:cs typeface="Arial" panose="020B0604020202020204" pitchFamily="34" charset="0"/>
              </a:rPr>
              <a:t>I would like to ask about the topics in this </a:t>
            </a:r>
            <a:r>
              <a:rPr lang="en-US" dirty="0" smtClean="0">
                <a:latin typeface="Arial" panose="020B0604020202020204" pitchFamily="34" charset="0"/>
                <a:ea typeface="Adobe Heiti Std R" pitchFamily="34" charset="-128"/>
                <a:cs typeface="Arial" panose="020B0604020202020204" pitchFamily="34" charset="0"/>
              </a:rPr>
              <a:t>resource </a:t>
            </a:r>
            <a:r>
              <a:rPr lang="en-US" dirty="0">
                <a:latin typeface="Arial" panose="020B0604020202020204" pitchFamily="34" charset="0"/>
                <a:ea typeface="Adobe Heiti Std R" pitchFamily="34" charset="-128"/>
                <a:cs typeface="Arial" panose="020B0604020202020204" pitchFamily="34" charset="0"/>
              </a:rPr>
              <a:t>are …</a:t>
            </a:r>
            <a:endParaRPr lang="en-GB" dirty="0">
              <a:latin typeface="Arial" panose="020B0604020202020204" pitchFamily="34" charset="0"/>
              <a:ea typeface="Adobe Heiti Std R" pitchFamily="34" charset="-128"/>
              <a:cs typeface="Arial" panose="020B0604020202020204" pitchFamily="34" charset="0"/>
            </a:endParaRPr>
          </a:p>
        </p:txBody>
      </p:sp>
      <p:sp>
        <p:nvSpPr>
          <p:cNvPr id="18" name="Textbox: Line 5"/>
          <p:cNvSpPr txBox="1"/>
          <p:nvPr/>
        </p:nvSpPr>
        <p:spPr>
          <a:xfrm>
            <a:off x="431524" y="3715201"/>
            <a:ext cx="7487428" cy="369332"/>
          </a:xfrm>
          <a:prstGeom prst="rect">
            <a:avLst/>
          </a:prstGeom>
          <a:noFill/>
        </p:spPr>
        <p:txBody>
          <a:bodyPr wrap="square" rtlCol="0">
            <a:spAutoFit/>
          </a:bodyPr>
          <a:lstStyle/>
          <a:p>
            <a:pPr lvl="0">
              <a:spcAft>
                <a:spcPts val="1800"/>
              </a:spcAft>
            </a:pPr>
            <a:r>
              <a:rPr lang="en-NZ" dirty="0">
                <a:latin typeface="Arial" panose="020B0604020202020204" pitchFamily="34" charset="0"/>
                <a:cs typeface="Arial" panose="020B0604020202020204" pitchFamily="34" charset="0"/>
              </a:rPr>
              <a:t>Which activity do you think helped you to learn best in this resource?</a:t>
            </a:r>
            <a:endParaRPr lang="en-GB" dirty="0">
              <a:latin typeface="Arial" panose="020B0604020202020204" pitchFamily="34" charset="0"/>
              <a:ea typeface="Adobe Heiti Std R" pitchFamily="34" charset="-128"/>
              <a:cs typeface="Arial" panose="020B0604020202020204" pitchFamily="34" charset="0"/>
            </a:endParaRPr>
          </a:p>
        </p:txBody>
      </p:sp>
      <p:sp>
        <p:nvSpPr>
          <p:cNvPr id="20" name="Textbox: Line 4"/>
          <p:cNvSpPr txBox="1"/>
          <p:nvPr/>
        </p:nvSpPr>
        <p:spPr>
          <a:xfrm>
            <a:off x="440686" y="3243757"/>
            <a:ext cx="7988419" cy="369332"/>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Name 5 things the gospel accounts of the Ascension tell about the event.</a:t>
            </a:r>
            <a:endParaRPr lang="en-GB" dirty="0">
              <a:solidFill>
                <a:schemeClr val="bg1"/>
              </a:solidFill>
              <a:latin typeface="Arial" panose="020B0604020202020204" pitchFamily="34" charset="0"/>
              <a:cs typeface="Arial" panose="020B0604020202020204" pitchFamily="34" charset="0"/>
            </a:endParaRPr>
          </a:p>
        </p:txBody>
      </p:sp>
      <p:sp>
        <p:nvSpPr>
          <p:cNvPr id="21" name="Textbox: Line 3"/>
          <p:cNvSpPr txBox="1"/>
          <p:nvPr/>
        </p:nvSpPr>
        <p:spPr>
          <a:xfrm>
            <a:off x="440684" y="2487001"/>
            <a:ext cx="7490315"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Explain why the Ascension story appears at the end of the gospels and the beginning of the Acts of the Apostles.</a:t>
            </a:r>
            <a:endParaRPr lang="en-US" dirty="0">
              <a:latin typeface="Arial" panose="020B0604020202020204" pitchFamily="34" charset="0"/>
              <a:cs typeface="Arial" panose="020B0604020202020204" pitchFamily="34" charset="0"/>
            </a:endParaRPr>
          </a:p>
        </p:txBody>
      </p:sp>
      <p:sp>
        <p:nvSpPr>
          <p:cNvPr id="22" name="Textbox: Line 2"/>
          <p:cNvSpPr txBox="1"/>
          <p:nvPr/>
        </p:nvSpPr>
        <p:spPr>
          <a:xfrm>
            <a:off x="440688" y="1730245"/>
            <a:ext cx="7695356" cy="646331"/>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How does the Ascension help followers of Jesus today to have hope that they will share in his glory forever in heaven when they die?</a:t>
            </a:r>
            <a:endParaRPr lang="en-US" dirty="0">
              <a:latin typeface="Arial" panose="020B0604020202020204" pitchFamily="34" charset="0"/>
              <a:cs typeface="Arial" panose="020B0604020202020204" pitchFamily="34" charset="0"/>
            </a:endParaRPr>
          </a:p>
        </p:txBody>
      </p:sp>
      <p:sp>
        <p:nvSpPr>
          <p:cNvPr id="27" name="Textbox: Line 1"/>
          <p:cNvSpPr txBox="1"/>
          <p:nvPr/>
        </p:nvSpPr>
        <p:spPr>
          <a:xfrm>
            <a:off x="440687" y="1250488"/>
            <a:ext cx="8299478" cy="369332"/>
          </a:xfrm>
          <a:prstGeom prst="rect">
            <a:avLst/>
          </a:prstGeom>
          <a:noFill/>
        </p:spPr>
        <p:txBody>
          <a:bodyPr wrap="square" rtlCol="0">
            <a:spAutoFit/>
          </a:bodyPr>
          <a:lstStyle/>
          <a:p>
            <a:pPr lvl="0"/>
            <a:r>
              <a:rPr lang="en-NZ" dirty="0">
                <a:latin typeface="Arial" panose="020B0604020202020204" pitchFamily="34" charset="0"/>
                <a:cs typeface="Arial" panose="020B0604020202020204" pitchFamily="34" charset="0"/>
              </a:rPr>
              <a:t>Name 3 things the Church celebrates on the feast of the </a:t>
            </a:r>
            <a:r>
              <a:rPr lang="en-NZ" dirty="0" smtClean="0">
                <a:latin typeface="Arial" panose="020B0604020202020204" pitchFamily="34" charset="0"/>
                <a:cs typeface="Arial" panose="020B0604020202020204" pitchFamily="34" charset="0"/>
              </a:rPr>
              <a:t>Ascension.</a:t>
            </a:r>
            <a:endParaRPr lang="en-US" dirty="0">
              <a:latin typeface="Arial" panose="020B0604020202020204" pitchFamily="34" charset="0"/>
              <a:cs typeface="Arial" panose="020B0604020202020204" pitchFamily="34" charset="0"/>
            </a:endParaRPr>
          </a:p>
        </p:txBody>
      </p:sp>
      <p:sp>
        <p:nvSpPr>
          <p:cNvPr id="43" name="Shape: Border 6"/>
          <p:cNvSpPr/>
          <p:nvPr/>
        </p:nvSpPr>
        <p:spPr>
          <a:xfrm>
            <a:off x="475749" y="4189480"/>
            <a:ext cx="8237516" cy="338554"/>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0" name="Shape: Border 5"/>
          <p:cNvSpPr/>
          <p:nvPr/>
        </p:nvSpPr>
        <p:spPr>
          <a:xfrm>
            <a:off x="475749" y="3724792"/>
            <a:ext cx="8237516" cy="338554"/>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schemeClr val="bg1"/>
              </a:solidFill>
              <a:latin typeface="Adobe Heiti Std R" pitchFamily="34" charset="-128"/>
              <a:ea typeface="Adobe Heiti Std R" pitchFamily="34" charset="-128"/>
            </a:endParaRPr>
          </a:p>
        </p:txBody>
      </p:sp>
      <p:sp>
        <p:nvSpPr>
          <p:cNvPr id="31" name="Shape: Border 4"/>
          <p:cNvSpPr/>
          <p:nvPr/>
        </p:nvSpPr>
        <p:spPr>
          <a:xfrm>
            <a:off x="475749" y="3260332"/>
            <a:ext cx="8237516" cy="338328"/>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2" name="Shape: Border 3"/>
          <p:cNvSpPr/>
          <p:nvPr/>
        </p:nvSpPr>
        <p:spPr>
          <a:xfrm>
            <a:off x="475749" y="2494120"/>
            <a:ext cx="8237516" cy="64008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3" name="Shape: Border 2"/>
          <p:cNvSpPr/>
          <p:nvPr/>
        </p:nvSpPr>
        <p:spPr>
          <a:xfrm>
            <a:off x="475749" y="1727908"/>
            <a:ext cx="8237516" cy="64008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34" name="Shape: Border 1"/>
          <p:cNvSpPr/>
          <p:nvPr/>
        </p:nvSpPr>
        <p:spPr>
          <a:xfrm>
            <a:off x="475747" y="1263376"/>
            <a:ext cx="6976253" cy="338400"/>
          </a:xfrm>
          <a:prstGeom prst="rect">
            <a:avLst/>
          </a:prstGeom>
          <a:solidFill>
            <a:srgbClr val="CC66FF">
              <a:alpha val="0"/>
            </a:srgbClr>
          </a:solidFill>
          <a:ln>
            <a:solidFill>
              <a:srgbClr val="A37845">
                <a:alpha val="32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bg1"/>
              </a:solidFill>
              <a:latin typeface="Adobe Heiti Std R" pitchFamily="34" charset="-128"/>
              <a:ea typeface="Adobe Heiti Std R" pitchFamily="34" charset="-128"/>
            </a:endParaRPr>
          </a:p>
        </p:txBody>
      </p:sp>
      <p:sp>
        <p:nvSpPr>
          <p:cNvPr id="42" name="Shape: Number 6"/>
          <p:cNvSpPr txBox="1"/>
          <p:nvPr/>
        </p:nvSpPr>
        <p:spPr>
          <a:xfrm>
            <a:off x="122744" y="4166613"/>
            <a:ext cx="394578" cy="369332"/>
          </a:xfrm>
          <a:prstGeom prst="rect">
            <a:avLst/>
          </a:prstGeom>
          <a:noFill/>
        </p:spPr>
        <p:txBody>
          <a:bodyPr wrap="square" rtlCol="0">
            <a:spAutoFit/>
          </a:bodyPr>
          <a:lstStyle/>
          <a:p>
            <a:r>
              <a:rPr lang="en-GB" dirty="0">
                <a:latin typeface="Arial" panose="020B0604020202020204" pitchFamily="34" charset="0"/>
                <a:ea typeface="Adobe Heiti Std R" pitchFamily="34" charset="-128"/>
                <a:cs typeface="Arial" panose="020B0604020202020204" pitchFamily="34" charset="0"/>
              </a:rPr>
              <a:t>6</a:t>
            </a:r>
            <a:r>
              <a:rPr lang="en-GB" dirty="0" smtClean="0">
                <a:latin typeface="Arial" panose="020B0604020202020204" pitchFamily="34" charset="0"/>
                <a:ea typeface="Adobe Heiti Std R" pitchFamily="34" charset="-128"/>
                <a:cs typeface="Arial" panose="020B0604020202020204" pitchFamily="34" charset="0"/>
              </a:rPr>
              <a:t>)</a:t>
            </a:r>
            <a:endParaRPr lang="en-GB" dirty="0">
              <a:latin typeface="Arial" panose="020B0604020202020204" pitchFamily="34" charset="0"/>
              <a:ea typeface="Adobe Heiti Std R" pitchFamily="34" charset="-128"/>
              <a:cs typeface="Arial" panose="020B0604020202020204" pitchFamily="34" charset="0"/>
            </a:endParaRPr>
          </a:p>
        </p:txBody>
      </p:sp>
      <p:sp>
        <p:nvSpPr>
          <p:cNvPr id="37" name="Shape: Number 5"/>
          <p:cNvSpPr txBox="1"/>
          <p:nvPr/>
        </p:nvSpPr>
        <p:spPr>
          <a:xfrm>
            <a:off x="126866" y="3705511"/>
            <a:ext cx="394578" cy="369332"/>
          </a:xfrm>
          <a:prstGeom prst="rect">
            <a:avLst/>
          </a:prstGeom>
          <a:noFill/>
        </p:spPr>
        <p:txBody>
          <a:bodyPr wrap="square" rtlCol="0">
            <a:spAutoFit/>
          </a:bodyPr>
          <a:lstStyle/>
          <a:p>
            <a:r>
              <a:rPr lang="en-GB" dirty="0">
                <a:latin typeface="Arial" panose="020B0604020202020204" pitchFamily="34" charset="0"/>
                <a:ea typeface="Adobe Heiti Std R" pitchFamily="34" charset="-128"/>
                <a:cs typeface="Arial" panose="020B0604020202020204" pitchFamily="34" charset="0"/>
              </a:rPr>
              <a:t>5</a:t>
            </a:r>
            <a:r>
              <a:rPr lang="en-GB" dirty="0" smtClean="0">
                <a:latin typeface="Arial" panose="020B0604020202020204" pitchFamily="34" charset="0"/>
                <a:ea typeface="Adobe Heiti Std R" pitchFamily="34" charset="-128"/>
                <a:cs typeface="Arial" panose="020B0604020202020204" pitchFamily="34" charset="0"/>
              </a:rPr>
              <a:t>)</a:t>
            </a:r>
            <a:endParaRPr lang="en-GB" dirty="0">
              <a:latin typeface="Arial" panose="020B0604020202020204" pitchFamily="34" charset="0"/>
              <a:ea typeface="Adobe Heiti Std R" pitchFamily="34" charset="-128"/>
              <a:cs typeface="Arial" panose="020B0604020202020204" pitchFamily="34" charset="0"/>
            </a:endParaRPr>
          </a:p>
        </p:txBody>
      </p:sp>
      <p:sp>
        <p:nvSpPr>
          <p:cNvPr id="38" name="Shape: Number 4"/>
          <p:cNvSpPr txBox="1"/>
          <p:nvPr/>
        </p:nvSpPr>
        <p:spPr>
          <a:xfrm>
            <a:off x="126866" y="3236813"/>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4)</a:t>
            </a:r>
            <a:endParaRPr lang="en-GB">
              <a:latin typeface="Arial" panose="020B0604020202020204" pitchFamily="34" charset="0"/>
              <a:ea typeface="Adobe Heiti Std R" pitchFamily="34" charset="-128"/>
              <a:cs typeface="Arial" panose="020B0604020202020204" pitchFamily="34" charset="0"/>
            </a:endParaRPr>
          </a:p>
        </p:txBody>
      </p:sp>
      <p:sp>
        <p:nvSpPr>
          <p:cNvPr id="39" name="Shape: Number 3"/>
          <p:cNvSpPr txBox="1"/>
          <p:nvPr/>
        </p:nvSpPr>
        <p:spPr>
          <a:xfrm>
            <a:off x="126866" y="2476091"/>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3)</a:t>
            </a:r>
            <a:endParaRPr lang="en-GB">
              <a:latin typeface="Arial" panose="020B0604020202020204" pitchFamily="34" charset="0"/>
              <a:ea typeface="Adobe Heiti Std R" pitchFamily="34" charset="-128"/>
              <a:cs typeface="Arial" panose="020B0604020202020204" pitchFamily="34" charset="0"/>
            </a:endParaRPr>
          </a:p>
        </p:txBody>
      </p:sp>
      <p:sp>
        <p:nvSpPr>
          <p:cNvPr id="40" name="Shape: Number 2"/>
          <p:cNvSpPr txBox="1"/>
          <p:nvPr/>
        </p:nvSpPr>
        <p:spPr>
          <a:xfrm>
            <a:off x="126866" y="1713489"/>
            <a:ext cx="394578" cy="369332"/>
          </a:xfrm>
          <a:prstGeom prst="rect">
            <a:avLst/>
          </a:prstGeom>
          <a:noFill/>
        </p:spPr>
        <p:txBody>
          <a:bodyPr wrap="square" rtlCol="0">
            <a:spAutoFit/>
          </a:bodyPr>
          <a:lstStyle/>
          <a:p>
            <a:r>
              <a:rPr lang="en-GB" smtClean="0">
                <a:latin typeface="Arial" panose="020B0604020202020204" pitchFamily="34" charset="0"/>
                <a:ea typeface="Adobe Heiti Std R" pitchFamily="34" charset="-128"/>
                <a:cs typeface="Arial" panose="020B0604020202020204" pitchFamily="34" charset="0"/>
              </a:rPr>
              <a:t>2)</a:t>
            </a:r>
            <a:endParaRPr lang="en-GB">
              <a:latin typeface="Arial" panose="020B0604020202020204" pitchFamily="34" charset="0"/>
              <a:ea typeface="Adobe Heiti Std R" pitchFamily="34" charset="-128"/>
              <a:cs typeface="Arial" panose="020B0604020202020204" pitchFamily="34" charset="0"/>
            </a:endParaRPr>
          </a:p>
        </p:txBody>
      </p:sp>
      <p:sp>
        <p:nvSpPr>
          <p:cNvPr id="41" name="Shape: Number 1"/>
          <p:cNvSpPr txBox="1"/>
          <p:nvPr/>
        </p:nvSpPr>
        <p:spPr>
          <a:xfrm>
            <a:off x="122103" y="1246283"/>
            <a:ext cx="394578" cy="369332"/>
          </a:xfrm>
          <a:prstGeom prst="rect">
            <a:avLst/>
          </a:prstGeom>
          <a:noFill/>
        </p:spPr>
        <p:txBody>
          <a:bodyPr wrap="square" rtlCol="0">
            <a:spAutoFit/>
          </a:bodyPr>
          <a:lstStyle/>
          <a:p>
            <a:r>
              <a:rPr lang="en-GB" dirty="0" smtClean="0">
                <a:latin typeface="Arial" panose="020B0604020202020204" pitchFamily="34" charset="0"/>
                <a:ea typeface="Adobe Heiti Std R" pitchFamily="34" charset="-128"/>
                <a:cs typeface="Arial" panose="020B0604020202020204" pitchFamily="34" charset="0"/>
              </a:rPr>
              <a:t>1)</a:t>
            </a:r>
            <a:endParaRPr lang="en-GB" dirty="0">
              <a:latin typeface="Arial" panose="020B0604020202020204" pitchFamily="34" charset="0"/>
              <a:ea typeface="Adobe Heiti Std R" pitchFamily="34" charset="-128"/>
              <a:cs typeface="Arial" panose="020B0604020202020204" pitchFamily="34" charset="0"/>
            </a:endParaRPr>
          </a:p>
        </p:txBody>
      </p:sp>
      <p:pic>
        <p:nvPicPr>
          <p:cNvPr id="29" name="Picture: Top Right"/>
          <p:cNvPicPr>
            <a:picLocks noChangeAspect="1"/>
          </p:cNvPicPr>
          <p:nvPr/>
        </p:nvPicPr>
        <p:blipFill>
          <a:blip r:embed="rId4"/>
          <a:stretch>
            <a:fillRect/>
          </a:stretch>
        </p:blipFill>
        <p:spPr>
          <a:xfrm>
            <a:off x="8001610" y="98566"/>
            <a:ext cx="1048982" cy="1036228"/>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Check up</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5"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3073861" y="4774168"/>
            <a:ext cx="2996333" cy="369332"/>
          </a:xfrm>
          <a:prstGeom prst="rect">
            <a:avLst/>
          </a:prstGeom>
          <a:noFill/>
        </p:spPr>
        <p:txBody>
          <a:bodyPr wrap="none" rtlCol="0">
            <a:spAutoFit/>
          </a:bodyPr>
          <a:lstStyle/>
          <a:p>
            <a:pPr algn="ctr"/>
            <a:r>
              <a:rPr lang="en-GB" sz="900" dirty="0">
                <a:latin typeface="Arial" panose="020B0604020202020204" pitchFamily="34" charset="0"/>
                <a:ea typeface="Adobe Heiti Std R" pitchFamily="34" charset="-128"/>
                <a:cs typeface="Arial" panose="020B0604020202020204" pitchFamily="34" charset="0"/>
              </a:rPr>
              <a:t>Click in each caption space to reveal text</a:t>
            </a:r>
          </a:p>
          <a:p>
            <a:pPr algn="ctr"/>
            <a:r>
              <a:rPr lang="en-NZ" sz="900" dirty="0" smtClean="0">
                <a:latin typeface="Arial" panose="020B0604020202020204" pitchFamily="34" charset="0"/>
                <a:ea typeface="Adobe Heiti Std R" pitchFamily="34" charset="-128"/>
                <a:cs typeface="Arial" panose="020B0604020202020204" pitchFamily="34" charset="0"/>
              </a:rPr>
              <a:t>Click on the worksheet button to go to the worksheet.</a:t>
            </a:r>
            <a:endParaRPr lang="en-GB" sz="900" dirty="0">
              <a:latin typeface="Arial" panose="020B0604020202020204" pitchFamily="34" charset="0"/>
              <a:ea typeface="Adobe Heiti Std R" pitchFamily="34" charset="-128"/>
              <a:cs typeface="Arial" panose="020B0604020202020204" pitchFamily="34" charset="0"/>
            </a:endParaRPr>
          </a:p>
        </p:txBody>
      </p:sp>
    </p:spTree>
    <p:extLst>
      <p:ext uri="{BB962C8B-B14F-4D97-AF65-F5344CB8AC3E}">
        <p14:creationId xmlns:p14="http://schemas.microsoft.com/office/powerpoint/2010/main" val="1963645611"/>
      </p:ext>
    </p:extLst>
  </p:cSld>
  <p:clrMapOvr>
    <a:masterClrMapping/>
  </p:clrMapOvr>
  <p:transition spd="med" advClick="0">
    <p:fade/>
  </p:transition>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withEffect">
                                  <p:stCondLst>
                                    <p:cond delay="0"/>
                                  </p:stCondLst>
                                  <p:childTnLst>
                                    <p:animClr clrSpc="rgb" dir="cw">
                                      <p:cBhvr override="childStyle">
                                        <p:cTn id="6" dur="1000" fill="hold"/>
                                        <p:tgtEl>
                                          <p:spTgt spid="27"/>
                                        </p:tgtEl>
                                        <p:attrNameLst>
                                          <p:attrName>style.color</p:attrName>
                                        </p:attrNameLst>
                                      </p:cBhvr>
                                      <p:to>
                                        <a:srgbClr val="C7C8AC"/>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withEffect">
                                  <p:stCondLst>
                                    <p:cond delay="0"/>
                                  </p:stCondLst>
                                  <p:childTnLst>
                                    <p:animClr clrSpc="rgb" dir="cw">
                                      <p:cBhvr override="childStyle">
                                        <p:cTn id="14" dur="1000" fill="hold"/>
                                        <p:tgtEl>
                                          <p:spTgt spid="22"/>
                                        </p:tgtEl>
                                        <p:attrNameLst>
                                          <p:attrName>style.color</p:attrName>
                                        </p:attrNameLst>
                                      </p:cBhvr>
                                      <p:to>
                                        <a:srgbClr val="C7C8AC"/>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withEffect">
                                  <p:stCondLst>
                                    <p:cond delay="0"/>
                                  </p:stCondLst>
                                  <p:childTnLst>
                                    <p:animClr clrSpc="rgb" dir="cw">
                                      <p:cBhvr override="childStyle">
                                        <p:cTn id="22" dur="1000" fill="hold"/>
                                        <p:tgtEl>
                                          <p:spTgt spid="21"/>
                                        </p:tgtEl>
                                        <p:attrNameLst>
                                          <p:attrName>style.color</p:attrName>
                                        </p:attrNameLst>
                                      </p:cBhvr>
                                      <p:to>
                                        <a:srgbClr val="C7C8AC"/>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withEffect">
                                  <p:stCondLst>
                                    <p:cond delay="0"/>
                                  </p:stCondLst>
                                  <p:childTnLst>
                                    <p:animClr clrSpc="rgb" dir="cw">
                                      <p:cBhvr override="childStyle">
                                        <p:cTn id="30" dur="1000" fill="hold"/>
                                        <p:tgtEl>
                                          <p:spTgt spid="20"/>
                                        </p:tgtEl>
                                        <p:attrNameLst>
                                          <p:attrName>style.color</p:attrName>
                                        </p:attrNameLst>
                                      </p:cBhvr>
                                      <p:to>
                                        <a:srgbClr val="C7C8AC"/>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43"/>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grpId="5" nodeType="withEffect">
                                  <p:stCondLst>
                                    <p:cond delay="0"/>
                                  </p:stCondLst>
                                  <p:childTnLst>
                                    <p:animClr clrSpc="rgb" dir="cw">
                                      <p:cBhvr override="childStyle">
                                        <p:cTn id="38" dur="1000" fill="hold"/>
                                        <p:tgtEl>
                                          <p:spTgt spid="18"/>
                                        </p:tgtEl>
                                        <p:attrNameLst>
                                          <p:attrName>style.color</p:attrName>
                                        </p:attrNameLst>
                                      </p:cBhvr>
                                      <p:to>
                                        <a:srgbClr val="C7C8AC"/>
                                      </p:to>
                                    </p:animClr>
                                  </p:childTnLst>
                                </p:cTn>
                              </p:par>
                              <p:par>
                                <p:cTn id="39" presetID="10" presetClass="entr" presetSubtype="0" fill="hold" grpId="0" nodeType="withEffect">
                                  <p:stCondLst>
                                    <p:cond delay="0"/>
                                  </p:stCondLst>
                                  <p:childTnLst>
                                    <p:set>
                                      <p:cBhvr>
                                        <p:cTn id="40" dur="1" fill="hold">
                                          <p:stCondLst>
                                            <p:cond delay="0"/>
                                          </p:stCondLst>
                                        </p:cTn>
                                        <p:tgtEl>
                                          <p:spTgt spid="36"/>
                                        </p:tgtEl>
                                        <p:attrNameLst>
                                          <p:attrName>style.visibility</p:attrName>
                                        </p:attrNameLst>
                                      </p:cBhvr>
                                      <p:to>
                                        <p:strVal val="visible"/>
                                      </p:to>
                                    </p:set>
                                    <p:animEffect transition="in" filter="fade">
                                      <p:cBhvr>
                                        <p:cTn id="41" dur="500"/>
                                        <p:tgtEl>
                                          <p:spTgt spid="36"/>
                                        </p:tgtEl>
                                      </p:cBhvr>
                                    </p:animEffect>
                                  </p:childTnLst>
                                </p:cTn>
                              </p:par>
                            </p:childTnLst>
                          </p:cTn>
                        </p:par>
                      </p:childTnLst>
                    </p:cTn>
                  </p:par>
                </p:childTnLst>
              </p:cTn>
              <p:nextCondLst>
                <p:cond evt="onClick" delay="0">
                  <p:tgtEl>
                    <p:spTgt spid="43"/>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withEffect">
                                  <p:stCondLst>
                                    <p:cond delay="0"/>
                                  </p:stCondLst>
                                  <p:childTnLst>
                                    <p:animClr clrSpc="rgb" dir="cw">
                                      <p:cBhvr override="childStyle">
                                        <p:cTn id="46" dur="1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1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1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1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100" fill="hold"/>
                                        <p:tgtEl>
                                          <p:spTgt spid="18"/>
                                        </p:tgtEl>
                                        <p:attrNameLst>
                                          <p:attrName>style.color</p:attrName>
                                        </p:attrNameLst>
                                      </p:cBhvr>
                                      <p:to>
                                        <a:schemeClr val="tx1"/>
                                      </p:to>
                                    </p:animClr>
                                  </p:childTnLst>
                                </p:cTn>
                              </p:par>
                              <p:par>
                                <p:cTn id="55" presetID="3" presetClass="emph" presetSubtype="2" fill="hold" grpId="1" nodeType="withEffect">
                                  <p:stCondLst>
                                    <p:cond delay="0"/>
                                  </p:stCondLst>
                                  <p:childTnLst>
                                    <p:animClr clrSpc="rgb" dir="cw">
                                      <p:cBhvr override="childStyle">
                                        <p:cTn id="56" dur="100" fill="hold"/>
                                        <p:tgtEl>
                                          <p:spTgt spid="36"/>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withEffect">
                                  <p:stCondLst>
                                    <p:cond delay="0"/>
                                  </p:stCondLst>
                                  <p:childTnLst>
                                    <p:animClr clrSpc="rgb" dir="cw">
                                      <p:cBhvr override="childStyle">
                                        <p:cTn id="71" dur="1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1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1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1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100" fill="hold"/>
                                        <p:tgtEl>
                                          <p:spTgt spid="18"/>
                                        </p:tgtEl>
                                        <p:attrNameLst>
                                          <p:attrName>style.color</p:attrName>
                                        </p:attrNameLst>
                                      </p:cBhvr>
                                      <p:to>
                                        <a:schemeClr val="tx1"/>
                                      </p:to>
                                    </p:animClr>
                                  </p:childTnLst>
                                </p:cTn>
                              </p:par>
                              <p:par>
                                <p:cTn id="80" presetID="3" presetClass="emph" presetSubtype="2" fill="hold" grpId="3" nodeType="withEffect">
                                  <p:stCondLst>
                                    <p:cond delay="0"/>
                                  </p:stCondLst>
                                  <p:childTnLst>
                                    <p:animClr clrSpc="rgb" dir="cw">
                                      <p:cBhvr override="childStyle">
                                        <p:cTn id="81" dur="100" fill="hold"/>
                                        <p:tgtEl>
                                          <p:spTgt spid="36"/>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4" nodeType="withEffect">
                                  <p:stCondLst>
                                    <p:cond delay="0"/>
                                  </p:stCondLst>
                                  <p:childTnLst>
                                    <p:set>
                                      <p:cBhvr>
                                        <p:cTn id="9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36" grpId="0"/>
      <p:bldP spid="36" grpId="1"/>
      <p:bldP spid="36" grpId="2"/>
      <p:bldP spid="36" grpId="3"/>
      <p:bldP spid="36"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flective music - Ascension (8.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91650" y="145200"/>
            <a:ext cx="609600" cy="609600"/>
          </a:xfrm>
          <a:prstGeom prst="rect">
            <a:avLst/>
          </a:prstGeom>
        </p:spPr>
      </p:pic>
      <p:pic>
        <p:nvPicPr>
          <p:cNvPr id="15" name="B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Time for Reflection</a:t>
            </a:r>
            <a:endParaRPr lang="en-GB" sz="4000" dirty="0">
              <a:ln w="0"/>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R-1</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p:cNvPicPr>
            <a:picLocks noChangeAspect="1"/>
          </p:cNvPicPr>
          <p:nvPr/>
        </p:nvPicPr>
        <p:blipFill>
          <a:blip r:embed="rId7">
            <a:duotone>
              <a:prstClr val="black"/>
              <a:schemeClr val="accent6">
                <a:tint val="45000"/>
                <a:satMod val="400000"/>
              </a:schemeClr>
            </a:duotone>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61138" y="834408"/>
            <a:ext cx="3956044" cy="3986791"/>
          </a:xfrm>
          <a:prstGeom prst="ellipse">
            <a:avLst/>
          </a:prstGeom>
          <a:ln w="63500" cap="rnd">
            <a:solidFill>
              <a:srgbClr val="E6E6E6"/>
            </a:solidFill>
          </a:ln>
          <a:effectLst/>
          <a:scene3d>
            <a:camera prst="orthographicFront"/>
            <a:lightRig rig="contrasting" dir="t">
              <a:rot lat="0" lon="0" rev="3000000"/>
            </a:lightRig>
          </a:scene3d>
          <a:sp3d contourW="7620">
            <a:bevelT w="95250" h="31750"/>
            <a:contourClr>
              <a:srgbClr val="333333"/>
            </a:contourClr>
          </a:sp3d>
        </p:spPr>
      </p:pic>
      <p:sp>
        <p:nvSpPr>
          <p:cNvPr id="16"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stop reflective music</a:t>
            </a:r>
          </a:p>
        </p:txBody>
      </p:sp>
      <p:sp>
        <p:nvSpPr>
          <p:cNvPr id="18" name="TextBox: Tool instructions start"/>
          <p:cNvSpPr txBox="1"/>
          <p:nvPr/>
        </p:nvSpPr>
        <p:spPr>
          <a:xfrm>
            <a:off x="3398508" y="4909873"/>
            <a:ext cx="2492991" cy="230832"/>
          </a:xfrm>
          <a:prstGeom prst="rect">
            <a:avLst/>
          </a:prstGeom>
          <a:noFill/>
        </p:spPr>
        <p:txBody>
          <a:bodyPr wrap="none" rtlCol="0">
            <a:spAutoFit/>
          </a:bodyPr>
          <a:lstStyle/>
          <a:p>
            <a:pPr algn="ctr"/>
            <a:r>
              <a:rPr lang="en-GB" sz="900" dirty="0">
                <a:latin typeface="Arial" panose="020B0604020202020204" pitchFamily="34" charset="0"/>
                <a:cs typeface="Arial" panose="020B0604020202020204" pitchFamily="34" charset="0"/>
              </a:rPr>
              <a:t>Click the audio button to play reflective music</a:t>
            </a:r>
          </a:p>
        </p:txBody>
      </p:sp>
      <p:pic>
        <p:nvPicPr>
          <p:cNvPr id="19" name="Feedback">
            <a:hlinkClick r:id="rId9"/>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4204917"/>
            <a:ext cx="1170335" cy="835083"/>
          </a:xfrm>
          <a:prstGeom prst="rect">
            <a:avLst/>
          </a:prstGeom>
        </p:spPr>
      </p:pic>
    </p:spTree>
    <p:extLst>
      <p:ext uri="{BB962C8B-B14F-4D97-AF65-F5344CB8AC3E}">
        <p14:creationId xmlns:p14="http://schemas.microsoft.com/office/powerpoint/2010/main" val="2945350113"/>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xit" presetSubtype="0" fill="hold" grpId="1" nodeType="withEffect">
                                  <p:stCondLst>
                                    <p:cond delay="0"/>
                                  </p:stCondLst>
                                  <p:childTnLst>
                                    <p:animEffect transition="out" filter="fade">
                                      <p:cBhvr>
                                        <p:cTn id="17" dur="500"/>
                                        <p:tgtEl>
                                          <p:spTgt spid="18"/>
                                        </p:tgtEl>
                                      </p:cBhvr>
                                    </p:animEffect>
                                    <p:set>
                                      <p:cBhvr>
                                        <p:cTn id="18" dur="1" fill="hold">
                                          <p:stCondLst>
                                            <p:cond delay="499"/>
                                          </p:stCondLst>
                                        </p:cTn>
                                        <p:tgtEl>
                                          <p:spTgt spid="18"/>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240697" fill="hold"/>
                                        <p:tgtEl>
                                          <p:spTgt spid="3"/>
                                        </p:tgtEl>
                                      </p:cBhvr>
                                    </p:cmd>
                                  </p:childTnLst>
                                </p:cTn>
                              </p:par>
                              <p:par>
                                <p:cTn id="21" presetID="1" presetClass="emph" presetSubtype="2" fill="hold" nodeType="withEffect">
                                  <p:stCondLst>
                                    <p:cond delay="0"/>
                                  </p:stCondLst>
                                  <p:childTnLst>
                                    <p:animClr clrSpc="rgb" dir="cw">
                                      <p:cBhvr>
                                        <p:cTn id="22" dur="1000" fill="hold"/>
                                        <p:tgtEl>
                                          <p:spTgt spid="16"/>
                                        </p:tgtEl>
                                        <p:attrNameLst>
                                          <p:attrName>fillcolor</p:attrName>
                                        </p:attrNameLst>
                                      </p:cBhvr>
                                      <p:to>
                                        <a:schemeClr val="accent2"/>
                                      </p:to>
                                    </p:animClr>
                                    <p:set>
                                      <p:cBhvr>
                                        <p:cTn id="23" dur="1000" fill="hold"/>
                                        <p:tgtEl>
                                          <p:spTgt spid="16"/>
                                        </p:tgtEl>
                                        <p:attrNameLst>
                                          <p:attrName>fill.type</p:attrName>
                                        </p:attrNameLst>
                                      </p:cBhvr>
                                      <p:to>
                                        <p:strVal val="solid"/>
                                      </p:to>
                                    </p:set>
                                    <p:set>
                                      <p:cBhvr>
                                        <p:cTn id="24" dur="1000" fill="hold"/>
                                        <p:tgtEl>
                                          <p:spTgt spid="16"/>
                                        </p:tgtEl>
                                        <p:attrNameLst>
                                          <p:attrName>fill.on</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3" presetClass="mediacall" presetSubtype="0" fill="hold" nodeType="clickEffect">
                                  <p:stCondLst>
                                    <p:cond delay="0"/>
                                  </p:stCondLst>
                                  <p:childTnLst>
                                    <p:cmd type="call" cmd="stop">
                                      <p:cBhvr>
                                        <p:cTn id="28" dur="1" fill="hold"/>
                                        <p:tgtEl>
                                          <p:spTgt spid="3"/>
                                        </p:tgtEl>
                                      </p:cBhvr>
                                    </p:cmd>
                                  </p:childTnLst>
                                </p:cTn>
                              </p:par>
                              <p:par>
                                <p:cTn id="29" presetID="10" presetClass="exit" presetSubtype="0" fill="hold" grpId="1"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2"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 presetClass="emph" presetSubtype="2" fill="hold" nodeType="withEffect">
                                  <p:stCondLst>
                                    <p:cond delay="0"/>
                                  </p:stCondLst>
                                  <p:childTnLst>
                                    <p:animClr clrSpc="rgb" dir="cw">
                                      <p:cBhvr>
                                        <p:cTn id="36" dur="2000" fill="hold"/>
                                        <p:tgtEl>
                                          <p:spTgt spid="16"/>
                                        </p:tgtEl>
                                        <p:attrNameLst>
                                          <p:attrName>fillcolor</p:attrName>
                                        </p:attrNameLst>
                                      </p:cBhvr>
                                      <p:to>
                                        <a:schemeClr val="bg1"/>
                                      </p:to>
                                    </p:animClr>
                                    <p:set>
                                      <p:cBhvr>
                                        <p:cTn id="37" dur="2000" fill="hold"/>
                                        <p:tgtEl>
                                          <p:spTgt spid="16"/>
                                        </p:tgtEl>
                                        <p:attrNameLst>
                                          <p:attrName>fill.type</p:attrName>
                                        </p:attrNameLst>
                                      </p:cBhvr>
                                      <p:to>
                                        <p:strVal val="solid"/>
                                      </p:to>
                                    </p:set>
                                    <p:set>
                                      <p:cBhvr>
                                        <p:cTn id="38" dur="200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audio>
              <p:cMediaNode vol="80000">
                <p:cTn id="39" fill="hold" display="0">
                  <p:stCondLst>
                    <p:cond delay="indefinite"/>
                  </p:stCondLst>
                  <p:endCondLst>
                    <p:cond evt="onStopAudio" delay="0">
                      <p:tgtEl>
                        <p:sldTgt/>
                      </p:tgtEl>
                    </p:cond>
                  </p:endCondLst>
                </p:cTn>
                <p:tgtEl>
                  <p:spTgt spid="3"/>
                </p:tgtEl>
              </p:cMediaNode>
            </p:audio>
          </p:childTnLst>
        </p:cTn>
      </p:par>
    </p:tnLst>
    <p:bldLst>
      <p:bldP spid="17" grpId="0"/>
      <p:bldP spid="17" grpId="1"/>
      <p:bldP spid="18" grpId="0"/>
      <p:bldP spid="18" grpId="1"/>
      <p:bldP spid="18" grpId="2"/>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6192</TotalTime>
  <Words>1950</Words>
  <Application>Microsoft Office PowerPoint</Application>
  <PresentationFormat>On-screen Show (16:9)</PresentationFormat>
  <Paragraphs>174</Paragraphs>
  <Slides>12</Slides>
  <Notes>12</Notes>
  <HiddenSlides>3</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Adobe Heiti Std R</vt:lpstr>
      <vt:lpstr>Arial</vt:lpstr>
      <vt:lpstr>Calibri</vt:lpstr>
      <vt:lpstr>Segoe UI</vt:lpstr>
      <vt:lpstr>Wingdings</vt:lpstr>
      <vt:lpstr>Custom Design</vt:lpstr>
      <vt:lpstr>PowerPoint Presentation</vt:lpstr>
      <vt:lpstr>Learning Intentions</vt:lpstr>
      <vt:lpstr>The Liturgical Year</vt:lpstr>
      <vt:lpstr>PowerPoint Presentation</vt:lpstr>
      <vt:lpstr>The Five Accounts in Scripture of the Ascension Story</vt:lpstr>
      <vt:lpstr>The Chapel of the Ascension marks the place today</vt:lpstr>
      <vt:lpstr>What Christians celebrate on the feast of the Ascension</vt:lpstr>
      <vt:lpstr>Check up</vt:lpstr>
      <vt:lpstr>Time for Reflection</vt:lpstr>
      <vt:lpstr>The Liturgical Year</vt:lpstr>
      <vt:lpstr>The Five Accounts in Scripture of the Ascension Story</vt:lpstr>
      <vt:lpstr>Check up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Message of Advent</dc:title>
  <dc:creator>Pierre Schmits</dc:creator>
  <cp:lastModifiedBy>Pierre Schmits</cp:lastModifiedBy>
  <cp:revision>212</cp:revision>
  <dcterms:created xsi:type="dcterms:W3CDTF">2016-10-02T19:59:59Z</dcterms:created>
  <dcterms:modified xsi:type="dcterms:W3CDTF">2017-05-02T04:24:03Z</dcterms:modified>
</cp:coreProperties>
</file>