
<file path=[Content_Types].xml><?xml version="1.0" encoding="utf-8"?>
<Types xmlns="http://schemas.openxmlformats.org/package/2006/content-types">
  <Default Extension="png" ContentType="image/png"/>
  <Default Extension="bin" ContentType="application/vnd.ms-office.activeX"/>
  <Default Extension="mp3" ContentType="audio/unknown"/>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
  </p:notesMasterIdLst>
  <p:handoutMasterIdLst>
    <p:handoutMasterId r:id="rId14"/>
  </p:handoutMasterIdLst>
  <p:sldIdLst>
    <p:sldId id="261" r:id="rId2"/>
    <p:sldId id="338" r:id="rId3"/>
    <p:sldId id="340" r:id="rId4"/>
    <p:sldId id="342" r:id="rId5"/>
    <p:sldId id="343" r:id="rId6"/>
    <p:sldId id="344" r:id="rId7"/>
    <p:sldId id="345" r:id="rId8"/>
    <p:sldId id="346" r:id="rId9"/>
    <p:sldId id="347" r:id="rId10"/>
    <p:sldId id="348" r:id="rId11"/>
    <p:sldId id="349" r:id="rId12"/>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sson Structure" id="{1BFC4C63-1698-4CE9-82AD-80E0E92CE677}">
          <p14:sldIdLst>
            <p14:sldId id="261"/>
            <p14:sldId id="338"/>
            <p14:sldId id="340"/>
            <p14:sldId id="342"/>
            <p14:sldId id="343"/>
            <p14:sldId id="344"/>
            <p14:sldId id="345"/>
            <p14:sldId id="346"/>
            <p14:sldId id="347"/>
            <p14:sldId id="348"/>
            <p14:sldId id="349"/>
          </p14:sldIdLst>
        </p14:section>
      </p14:sectionLst>
    </p:ex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B14F"/>
    <a:srgbClr val="002060"/>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5564" autoAdjust="0"/>
  </p:normalViewPr>
  <p:slideViewPr>
    <p:cSldViewPr snapToGrid="0" snapToObjects="1">
      <p:cViewPr>
        <p:scale>
          <a:sx n="70" d="100"/>
          <a:sy n="70" d="100"/>
        </p:scale>
        <p:origin x="-858" y="-768"/>
      </p:cViewPr>
      <p:guideLst>
        <p:guide orient="horz" pos="1620"/>
        <p:guide pos="2880"/>
      </p:guideLst>
    </p:cSldViewPr>
  </p:slideViewPr>
  <p:outlineViewPr>
    <p:cViewPr>
      <p:scale>
        <a:sx n="33" d="100"/>
        <a:sy n="33" d="100"/>
      </p:scale>
      <p:origin x="0" y="3492"/>
    </p:cViewPr>
  </p:outlineViewPr>
  <p:notesTextViewPr>
    <p:cViewPr>
      <p:scale>
        <a:sx n="1" d="1"/>
        <a:sy n="1" d="1"/>
      </p:scale>
      <p:origin x="0" y="0"/>
    </p:cViewPr>
  </p:notesTextViewPr>
  <p:sorterViewPr>
    <p:cViewPr>
      <p:scale>
        <a:sx n="142" d="100"/>
        <a:sy n="142" d="100"/>
      </p:scale>
      <p:origin x="0" y="5226"/>
    </p:cViewPr>
  </p:sorterViewPr>
  <p:notesViewPr>
    <p:cSldViewPr snapToGrid="0" snapToObjects="1">
      <p:cViewPr>
        <p:scale>
          <a:sx n="90" d="100"/>
          <a:sy n="90" d="100"/>
        </p:scale>
        <p:origin x="-2124" y="810"/>
      </p:cViewPr>
      <p:guideLst>
        <p:guide orient="horz" pos="3127"/>
        <p:guide pos="2141"/>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A3E6F0A2-C84B-41DB-80A8-8F6966937198}" type="datetimeFigureOut">
              <a:rPr lang="en-GB" smtClean="0"/>
              <a:pPr/>
              <a:t>16/11/2016</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569CACF5-E34C-42EA-8512-2766929333E4}" type="slidenum">
              <a:rPr lang="en-GB" smtClean="0"/>
              <a:pPr/>
              <a:t>‹#›</a:t>
            </a:fld>
            <a:endParaRPr lang="en-GB"/>
          </a:p>
        </p:txBody>
      </p:sp>
    </p:spTree>
    <p:extLst>
      <p:ext uri="{BB962C8B-B14F-4D97-AF65-F5344CB8AC3E}">
        <p14:creationId xmlns:p14="http://schemas.microsoft.com/office/powerpoint/2010/main" val="324976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9504276-07BE-4A5D-950F-D17C3B3BA64F}" type="slidenum">
              <a:rPr lang="en-GB" smtClean="0"/>
              <a:pPr/>
              <a:t>‹#›</a:t>
            </a:fld>
            <a:endParaRPr lang="en-GB"/>
          </a:p>
        </p:txBody>
      </p:sp>
      <p:sp>
        <p:nvSpPr>
          <p:cNvPr id="6" name="Notes Placeholder 5"/>
          <p:cNvSpPr>
            <a:spLocks noGrp="1"/>
          </p:cNvSpPr>
          <p:nvPr>
            <p:ph type="body" sz="quarter" idx="3"/>
          </p:nvPr>
        </p:nvSpPr>
        <p:spPr>
          <a:xfrm>
            <a:off x="363596" y="4715153"/>
            <a:ext cx="6065212"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lide Image Placeholder 10"/>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Tree>
    <p:extLst>
      <p:ext uri="{BB962C8B-B14F-4D97-AF65-F5344CB8AC3E}">
        <p14:creationId xmlns:p14="http://schemas.microsoft.com/office/powerpoint/2010/main" val="1048115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ujDe-46-4qQ"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this slide as a focussing strategy to introduce the lesson topic. Read the title together and invite children to share something they know about where Jesus was born and the first Christmas crib.</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kern="1200" dirty="0">
                <a:solidFill>
                  <a:schemeClr val="tx1"/>
                </a:solidFill>
                <a:effectLst/>
                <a:latin typeface="+mn-lt"/>
                <a:ea typeface="+mn-ea"/>
                <a:cs typeface="+mn-cs"/>
              </a:rPr>
              <a:t>This formative assessment strategy will help teachers to identify how well children have achieved the Learning Intentions of the lesson.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Teachers can choose how they use the slide in their range of assessment options.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worksheet of this slide is available for children in Years 5-8 to complete.</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last two items are feed forward for the teacher.</a:t>
            </a:r>
          </a:p>
          <a:p>
            <a:r>
              <a:rPr lang="en-NZ" sz="1200" kern="1200" dirty="0">
                <a:solidFill>
                  <a:schemeClr val="tx1"/>
                </a:solidFill>
                <a:effectLst/>
                <a:latin typeface="+mn-lt"/>
                <a:ea typeface="+mn-ea"/>
                <a:cs typeface="+mn-cs"/>
              </a:rPr>
              <a:t>Recording the children’s responses to these items is recommended as it will enable teachers to adjust their learning strategies for future lessons and target the areas that need further attention.</a:t>
            </a:r>
            <a:endParaRPr lang="en-GB" b="1" i="1"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10</a:t>
            </a:fld>
            <a:endParaRPr lang="en-GB"/>
          </a:p>
        </p:txBody>
      </p:sp>
    </p:spTree>
    <p:extLst>
      <p:ext uri="{BB962C8B-B14F-4D97-AF65-F5344CB8AC3E}">
        <p14:creationId xmlns:p14="http://schemas.microsoft.com/office/powerpoint/2010/main" val="364983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MP3 is played to help create a reflective atmosphere and bring the children to stillness and silence as the teacher invites them to </a:t>
            </a:r>
            <a:r>
              <a:rPr lang="en-GB" sz="1200" i="1" kern="1200" dirty="0">
                <a:solidFill>
                  <a:schemeClr val="tx1"/>
                </a:solidFill>
                <a:effectLst/>
                <a:latin typeface="+mn-lt"/>
                <a:ea typeface="+mn-ea"/>
                <a:cs typeface="+mn-cs"/>
              </a:rPr>
              <a:t>think about how a Christmas crib brings to life the greatest story ever told – the Christmas story when Jesus who was God’s only son came to live in the world to show us how to live with kindness and love.</a:t>
            </a:r>
            <a:endParaRPr lang="en-US"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096856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kern="1200" dirty="0">
                <a:solidFill>
                  <a:schemeClr val="tx1"/>
                </a:solidFill>
                <a:effectLst/>
                <a:latin typeface="+mn-lt"/>
                <a:ea typeface="+mn-ea"/>
                <a:cs typeface="+mn-cs"/>
              </a:rPr>
              <a:t>Read through the Learning Intentions with the class and identify some ideas/questions that might be explored in the lesson.</a:t>
            </a:r>
            <a:endParaRPr lang="en-GB" b="1" i="1"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2</a:t>
            </a:fld>
            <a:endParaRPr lang="en-GB"/>
          </a:p>
        </p:txBody>
      </p:sp>
    </p:spTree>
    <p:extLst>
      <p:ext uri="{BB962C8B-B14F-4D97-AF65-F5344CB8AC3E}">
        <p14:creationId xmlns:p14="http://schemas.microsoft.com/office/powerpoint/2010/main" val="1778343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Talk about what the Liturgical Calendar is and what we mean by a celebration season – celebrating a special feast of Jesus’ birth.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Work through the bullets on the pop up and use the blue button to point to Advent and Christmas.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Explain what they are and what a feast and season mean.</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298115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1"/>
            <a:endParaRPr lang="en-GB" noProof="0" dirty="0"/>
          </a:p>
          <a:p>
            <a:r>
              <a:rPr lang="en-GB" sz="1200" kern="1200" dirty="0">
                <a:solidFill>
                  <a:schemeClr val="tx1"/>
                </a:solidFill>
                <a:effectLst/>
                <a:latin typeface="+mn-lt"/>
                <a:ea typeface="+mn-ea"/>
                <a:cs typeface="+mn-cs"/>
              </a:rPr>
              <a:t>Read the questions and record children’s answers.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share stables they know about or have been to.</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600353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each post it note and talk about what it means.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Use a crib to explain what it is and let children handle the figures and as the crib is set up tell the Christmas story.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53281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Share ideas about why we have cribs.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Look closely at all the cribs in the image. Children make comments on them and say what they are made from and who might have made them.           Reveal the text, read it and discuss what it means. . Answer the questions. </a:t>
            </a:r>
            <a:endParaRPr lang="en-NZ" sz="1200" kern="1200" dirty="0">
              <a:solidFill>
                <a:schemeClr val="tx1"/>
              </a:solidFill>
              <a:effectLst/>
              <a:latin typeface="+mn-lt"/>
              <a:ea typeface="+mn-ea"/>
              <a:cs typeface="+mn-cs"/>
            </a:endParaRPr>
          </a:p>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545083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a:prstGeom prst="rect">
            <a:avLst/>
          </a:prstGeom>
        </p:spPr>
      </p:sp>
      <p:sp>
        <p:nvSpPr>
          <p:cNvPr id="3" name="Notes Placeholder 2"/>
          <p:cNvSpPr>
            <a:spLocks noGrp="1"/>
          </p:cNvSpPr>
          <p:nvPr>
            <p:ph type="body" idx="1"/>
          </p:nvPr>
        </p:nvSpPr>
        <p:spPr>
          <a:xfrm>
            <a:off x="0" y="1758656"/>
            <a:ext cx="3211500" cy="7230032"/>
          </a:xfrm>
          <a:prstGeom prst="rect">
            <a:avLst/>
          </a:prstGeom>
        </p:spPr>
        <p:txBody>
          <a:bodyPr/>
          <a:lstStyle/>
          <a:p>
            <a:r>
              <a:rPr lang="en-GB" sz="1200" kern="1200" dirty="0">
                <a:solidFill>
                  <a:schemeClr val="tx1"/>
                </a:solidFill>
                <a:effectLst/>
                <a:latin typeface="+mn-lt"/>
                <a:ea typeface="+mn-ea"/>
                <a:cs typeface="+mn-cs"/>
              </a:rPr>
              <a:t>Talk about why people love Christmas cribs.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Use the blind and read the reveals.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talk about their experience of Christmas cribs and where they have seen them.</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Suggest they ask their family to get a crib for a family Christmas present that everyone can enjoy.</a:t>
            </a:r>
            <a:endParaRPr lang="en-GB" b="0" baseline="0" noProof="0" dirty="0"/>
          </a:p>
        </p:txBody>
      </p:sp>
      <p:sp>
        <p:nvSpPr>
          <p:cNvPr id="4" name="Slide Number Placeholder 3"/>
          <p:cNvSpPr>
            <a:spLocks noGrp="1"/>
          </p:cNvSpPr>
          <p:nvPr>
            <p:ph type="sldNum" sz="quarter" idx="10"/>
          </p:nvPr>
        </p:nvSpPr>
        <p:spPr>
          <a:xfrm>
            <a:off x="3850443" y="9428583"/>
            <a:ext cx="2945659" cy="496332"/>
          </a:xfrm>
          <a:prstGeom prst="rect">
            <a:avLst/>
          </a:prstGeom>
        </p:spPr>
        <p:txBody>
          <a:bodyPr/>
          <a:lstStyle/>
          <a:p>
            <a:fld id="{B7D854C1-D8DB-439C-8B37-6CAF82AB5E22}" type="slidenum">
              <a:rPr lang="en-GB" smtClean="0"/>
              <a:pPr/>
              <a:t>7</a:t>
            </a:fld>
            <a:endParaRPr lang="en-GB"/>
          </a:p>
        </p:txBody>
      </p:sp>
    </p:spTree>
    <p:extLst>
      <p:ext uri="{BB962C8B-B14F-4D97-AF65-F5344CB8AC3E}">
        <p14:creationId xmlns:p14="http://schemas.microsoft.com/office/powerpoint/2010/main" val="4146627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Using a crib follow the text to help set up the crib.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Tell the story as you go and move the figures accordingly.</a:t>
            </a:r>
            <a:endParaRPr lang="en-NZ"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Use the Original home activity available in the Teachers book p.21 or on the lesson home page</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33169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After the children have heard the story of the first Christmas crib they read the sentence starters and suggest a statement in the white box to complete the sentence. Check using floaters and read complete sentence.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Answers 1) – d, 2) – b, 3) – e, 4) – a, 5) – c</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the story in Teachers book, p.20 or on lesson home page.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Watch the clip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Holy Night in Greccio 7:46 minutes</a:t>
            </a:r>
            <a:endParaRPr lang="en-NZ"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hlinkClick r:id="rId3"/>
              </a:rPr>
              <a:t>https://www.youtube.com/watch?v=ujDe-46-4qQ</a:t>
            </a:r>
            <a:endParaRPr lang="en-NZ"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rPr>
              <a:t>Who else do you know who is called Francis?</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205371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2987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33390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4914182"/>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openxmlformats.org/officeDocument/2006/relationships/hyperlink" Target="http://www.tinyurl.com/NCRSfeedback" TargetMode="External"/><Relationship Id="rId3" Type="http://schemas.openxmlformats.org/officeDocument/2006/relationships/slideLayout" Target="../slideLayouts/slideLayout1.xml"/><Relationship Id="rId7" Type="http://schemas.openxmlformats.org/officeDocument/2006/relationships/image" Target="../media/image21.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eg"/><Relationship Id="rId5" Type="http://schemas.openxmlformats.org/officeDocument/2006/relationships/image" Target="../media/image20.png"/><Relationship Id="rId4" Type="http://schemas.openxmlformats.org/officeDocument/2006/relationships/notesSlide" Target="../notesSlides/notesSlide11.xml"/><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control" Target="../activeX/activeX2.xml"/><Relationship Id="rId7" Type="http://schemas.openxmlformats.org/officeDocument/2006/relationships/notesSlide" Target="../notesSlides/notesSlide4.xml"/><Relationship Id="rId12" Type="http://schemas.openxmlformats.org/officeDocument/2006/relationships/image" Target="../media/image8.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slideLayout" Target="../slideLayouts/slideLayout2.xml"/><Relationship Id="rId11" Type="http://schemas.openxmlformats.org/officeDocument/2006/relationships/image" Target="../media/image7.wmf"/><Relationship Id="rId5" Type="http://schemas.openxmlformats.org/officeDocument/2006/relationships/control" Target="../activeX/activeX4.xml"/><Relationship Id="rId10" Type="http://schemas.openxmlformats.org/officeDocument/2006/relationships/image" Target="../media/image6.jpeg"/><Relationship Id="rId4" Type="http://schemas.openxmlformats.org/officeDocument/2006/relationships/control" Target="../activeX/activeX3.xml"/><Relationship Id="rId9" Type="http://schemas.openxmlformats.org/officeDocument/2006/relationships/hyperlink" Target="http://www.google.co.nz/url?sa=i&amp;rct=j&amp;q=&amp;esrc=s&amp;source=images&amp;cd=&amp;ved=0ahUKEwjX_sj_svfOAhVCkJQKHZgcBysQjRwIBw&amp;url=http://www.vanillajoy.com/talk-about-the-nativity.html&amp;bvm=bv.131783435,d.dGo&amp;psig=AFQjCNEiK7VXEue25uyZi7m-4O7AAjtzDg&amp;ust=1473136372924922"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hyperlink" Target="http://www.google.co.nz/url?sa=i&amp;rct=j&amp;q=&amp;esrc=s&amp;source=images&amp;cd=&amp;ved=0ahUKEwiOrv7UovfOAhWBRJQKHVBtBcgQjRwIBw&amp;url=http://www.maltabulb.com/christmas_in_malta.html&amp;psig=AFQjCNEnIxIDzYqMmzDk0DVhpV_zIAX5Ww&amp;ust=147313158306275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youtube.com/watch?v=ujDe-46-4qQ" TargetMode="External"/><Relationship Id="rId5" Type="http://schemas.openxmlformats.org/officeDocument/2006/relationships/image" Target="../media/image18.jpeg"/><Relationship Id="rId4" Type="http://schemas.openxmlformats.org/officeDocument/2006/relationships/hyperlink" Target="http://www.google.co.nz/url?sa=i&amp;rct=j&amp;q=&amp;esrc=s&amp;source=images&amp;cd=&amp;cad=rja&amp;uact=8&amp;ved=0ahUKEwingPO0o_nOAhUFW5QKHf09B4sQjRwIBw&amp;url=http://allthingscatholic.tumblr.com/post/37313738602/saint-francis-of-assisi-is-credited-with-creating&amp;psig=AFQjCNGvckb9XMwScR1U7Tn2XDhYoVvTcw&amp;ust=147320086583400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Winter, Nature, Season, Trees, Sky, Snow, 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360040"/>
            <a:ext cx="9144000" cy="923330"/>
          </a:xfrm>
          <a:prstGeom prst="rect">
            <a:avLst/>
          </a:prstGeom>
          <a:solidFill>
            <a:srgbClr val="FFFF00">
              <a:alpha val="70000"/>
            </a:srgbClr>
          </a:solidFill>
        </p:spPr>
        <p:txBody>
          <a:bodyPr wrap="square" rtlCol="0">
            <a:spAutoFit/>
          </a:bodyPr>
          <a:lstStyle/>
          <a:p>
            <a:pPr algn="ctr"/>
            <a:r>
              <a:rPr lang="en-NZ" sz="5400" b="1" dirty="0"/>
              <a:t>Born in a stable</a:t>
            </a:r>
            <a:endParaRPr lang="en-GB" sz="8800" b="1" dirty="0">
              <a:solidFill>
                <a:srgbClr val="00B050"/>
              </a:solidFill>
            </a:endParaRP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S-01</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http://www.fggam.org/wp-content/uploads/2013/12/Nativity-Scene.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5623" y="1480884"/>
            <a:ext cx="4872751" cy="3045143"/>
          </a:xfrm>
          <a:prstGeom prst="rect">
            <a:avLst/>
          </a:prstGeom>
          <a:noFill/>
          <a:ln w="38100">
            <a:solidFill>
              <a:srgbClr val="00B0F0"/>
            </a:solidFill>
          </a:ln>
        </p:spPr>
      </p:pic>
    </p:spTree>
    <p:extLst>
      <p:ext uri="{BB962C8B-B14F-4D97-AF65-F5344CB8AC3E}">
        <p14:creationId xmlns:p14="http://schemas.microsoft.com/office/powerpoint/2010/main" val="7233285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Winter, Nature, Season, Trees, Sky, Snow, 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MOVE THIS OBJECT"/>
          <p:cNvSpPr txBox="1"/>
          <p:nvPr/>
        </p:nvSpPr>
        <p:spPr>
          <a:xfrm>
            <a:off x="0" y="-6432"/>
            <a:ext cx="9144000" cy="707886"/>
          </a:xfrm>
          <a:prstGeom prst="rect">
            <a:avLst/>
          </a:prstGeom>
          <a:solidFill>
            <a:srgbClr val="FFFF00">
              <a:alpha val="70000"/>
            </a:srgbClr>
          </a:solidFill>
        </p:spPr>
        <p:txBody>
          <a:bodyPr wrap="square" rtlCol="0">
            <a:spAutoFit/>
          </a:bodyPr>
          <a:lstStyle/>
          <a:p>
            <a:pPr algn="ctr"/>
            <a:r>
              <a:rPr lang="en-GB" sz="4000" b="1" dirty="0"/>
              <a:t>Check Up</a:t>
            </a:r>
          </a:p>
        </p:txBody>
      </p:sp>
      <p:sp>
        <p:nvSpPr>
          <p:cNvPr id="38" name="Shape: Border 3"/>
          <p:cNvSpPr/>
          <p:nvPr/>
        </p:nvSpPr>
        <p:spPr>
          <a:xfrm>
            <a:off x="848053" y="2777157"/>
            <a:ext cx="7992057" cy="457200"/>
          </a:xfrm>
          <a:prstGeom prst="rect">
            <a:avLst/>
          </a:prstGeom>
          <a:solidFill>
            <a:schemeClr val="bg1">
              <a:alpha val="50000"/>
            </a:schemeClr>
          </a:solidFill>
          <a:ln>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Shape: Border 2"/>
          <p:cNvSpPr/>
          <p:nvPr/>
        </p:nvSpPr>
        <p:spPr>
          <a:xfrm>
            <a:off x="848053" y="2085521"/>
            <a:ext cx="7975709" cy="458328"/>
          </a:xfrm>
          <a:prstGeom prst="rect">
            <a:avLst/>
          </a:prstGeom>
          <a:solidFill>
            <a:schemeClr val="bg1">
              <a:alpha val="50000"/>
            </a:schemeClr>
          </a:solidFill>
          <a:ln>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Shape: Border 1"/>
          <p:cNvSpPr/>
          <p:nvPr/>
        </p:nvSpPr>
        <p:spPr>
          <a:xfrm>
            <a:off x="848053" y="1390193"/>
            <a:ext cx="6066437" cy="464562"/>
          </a:xfrm>
          <a:prstGeom prst="rect">
            <a:avLst/>
          </a:prstGeom>
          <a:solidFill>
            <a:schemeClr val="bg1">
              <a:alpha val="50000"/>
            </a:schemeClr>
          </a:solidFill>
          <a:ln>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Line 3"/>
          <p:cNvSpPr txBox="1"/>
          <p:nvPr/>
        </p:nvSpPr>
        <p:spPr>
          <a:xfrm>
            <a:off x="864401" y="2783617"/>
            <a:ext cx="8010110" cy="430887"/>
          </a:xfrm>
          <a:prstGeom prst="rect">
            <a:avLst/>
          </a:prstGeom>
          <a:noFill/>
        </p:spPr>
        <p:txBody>
          <a:bodyPr wrap="square" rtlCol="0" anchor="t">
            <a:spAutoFit/>
          </a:bodyPr>
          <a:lstStyle/>
          <a:p>
            <a:pPr lvl="0"/>
            <a:r>
              <a:rPr lang="en-NZ" sz="2200" b="1" dirty="0"/>
              <a:t>Who do you know who is called after St. Francis?</a:t>
            </a:r>
          </a:p>
        </p:txBody>
      </p:sp>
      <p:sp>
        <p:nvSpPr>
          <p:cNvPr id="35" name="Textbox: Line 2"/>
          <p:cNvSpPr txBox="1"/>
          <p:nvPr/>
        </p:nvSpPr>
        <p:spPr>
          <a:xfrm>
            <a:off x="848052" y="2101906"/>
            <a:ext cx="7023202" cy="430887"/>
          </a:xfrm>
          <a:prstGeom prst="rect">
            <a:avLst/>
          </a:prstGeom>
          <a:noFill/>
        </p:spPr>
        <p:txBody>
          <a:bodyPr wrap="square" rtlCol="0">
            <a:spAutoFit/>
          </a:bodyPr>
          <a:lstStyle/>
          <a:p>
            <a:pPr lvl="0"/>
            <a:r>
              <a:rPr lang="en-NZ" sz="2200" b="1" dirty="0"/>
              <a:t>Tell a partner how the first Christmas crib came to be.</a:t>
            </a:r>
          </a:p>
        </p:txBody>
      </p:sp>
      <p:sp>
        <p:nvSpPr>
          <p:cNvPr id="36" name="Textbox: Line 1"/>
          <p:cNvSpPr txBox="1"/>
          <p:nvPr/>
        </p:nvSpPr>
        <p:spPr>
          <a:xfrm>
            <a:off x="848053" y="1403141"/>
            <a:ext cx="6066437" cy="430887"/>
          </a:xfrm>
          <a:prstGeom prst="rect">
            <a:avLst/>
          </a:prstGeom>
          <a:noFill/>
        </p:spPr>
        <p:txBody>
          <a:bodyPr wrap="square" rtlCol="0">
            <a:spAutoFit/>
          </a:bodyPr>
          <a:lstStyle/>
          <a:p>
            <a:pPr lvl="0"/>
            <a:r>
              <a:rPr lang="en-NZ" sz="2200" b="1" dirty="0"/>
              <a:t>Draw a picture of the stable with the manger.</a:t>
            </a:r>
          </a:p>
        </p:txBody>
      </p:sp>
      <p:sp>
        <p:nvSpPr>
          <p:cNvPr id="42" name="Shape: Number 3"/>
          <p:cNvSpPr txBox="1"/>
          <p:nvPr/>
        </p:nvSpPr>
        <p:spPr>
          <a:xfrm>
            <a:off x="394805" y="2769605"/>
            <a:ext cx="427684" cy="400110"/>
          </a:xfrm>
          <a:prstGeom prst="rect">
            <a:avLst/>
          </a:prstGeom>
          <a:noFill/>
        </p:spPr>
        <p:txBody>
          <a:bodyPr wrap="square" rtlCol="0">
            <a:spAutoFit/>
          </a:bodyPr>
          <a:lstStyle/>
          <a:p>
            <a:r>
              <a:rPr lang="en-GB" sz="2000" b="1" dirty="0">
                <a:latin typeface="Segoe UI" pitchFamily="34" charset="0"/>
                <a:ea typeface="Segoe UI" pitchFamily="34" charset="0"/>
                <a:cs typeface="Segoe UI" pitchFamily="34" charset="0"/>
              </a:rPr>
              <a:t>3)</a:t>
            </a:r>
          </a:p>
        </p:txBody>
      </p:sp>
      <p:sp>
        <p:nvSpPr>
          <p:cNvPr id="43" name="Shape: Number 2"/>
          <p:cNvSpPr txBox="1"/>
          <p:nvPr/>
        </p:nvSpPr>
        <p:spPr>
          <a:xfrm>
            <a:off x="394805" y="2085124"/>
            <a:ext cx="427684" cy="400110"/>
          </a:xfrm>
          <a:prstGeom prst="rect">
            <a:avLst/>
          </a:prstGeom>
          <a:noFill/>
        </p:spPr>
        <p:txBody>
          <a:bodyPr wrap="square" rtlCol="0">
            <a:spAutoFit/>
          </a:bodyPr>
          <a:lstStyle/>
          <a:p>
            <a:r>
              <a:rPr lang="en-GB" sz="2000" b="1">
                <a:latin typeface="Segoe UI" pitchFamily="34" charset="0"/>
                <a:ea typeface="Segoe UI" pitchFamily="34" charset="0"/>
                <a:cs typeface="Segoe UI" pitchFamily="34" charset="0"/>
              </a:rPr>
              <a:t>2)</a:t>
            </a:r>
          </a:p>
        </p:txBody>
      </p:sp>
      <p:sp>
        <p:nvSpPr>
          <p:cNvPr id="44" name="Shape: Number 1"/>
          <p:cNvSpPr txBox="1"/>
          <p:nvPr/>
        </p:nvSpPr>
        <p:spPr>
          <a:xfrm>
            <a:off x="408873" y="1393413"/>
            <a:ext cx="427684" cy="400110"/>
          </a:xfrm>
          <a:prstGeom prst="rect">
            <a:avLst/>
          </a:prstGeom>
          <a:noFill/>
        </p:spPr>
        <p:txBody>
          <a:bodyPr wrap="square" rtlCol="0">
            <a:spAutoFit/>
          </a:bodyPr>
          <a:lstStyle/>
          <a:p>
            <a:r>
              <a:rPr lang="en-GB" sz="2000" b="1" dirty="0">
                <a:latin typeface="Segoe UI" pitchFamily="34" charset="0"/>
                <a:ea typeface="Segoe UI" pitchFamily="34" charset="0"/>
                <a:cs typeface="Segoe UI" pitchFamily="34" charset="0"/>
              </a:rPr>
              <a:t>1)</a:t>
            </a:r>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S-10</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3700607" y="4912668"/>
            <a:ext cx="1742786"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the borders to reveal text</a:t>
            </a:r>
          </a:p>
        </p:txBody>
      </p:sp>
      <p:pic>
        <p:nvPicPr>
          <p:cNvPr id="25" name="Picture 24" descr="http://www.fggam.org/wp-content/uploads/2013/12/Nativity-Scene.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9730" y="751693"/>
            <a:ext cx="1755522" cy="1097083"/>
          </a:xfrm>
          <a:prstGeom prst="rect">
            <a:avLst/>
          </a:prstGeom>
          <a:noFill/>
          <a:ln w="28575">
            <a:solidFill>
              <a:srgbClr val="00B0F0"/>
            </a:solidFill>
          </a:ln>
        </p:spPr>
      </p:pic>
      <p:sp>
        <p:nvSpPr>
          <p:cNvPr id="22" name="Shape: Border 3"/>
          <p:cNvSpPr/>
          <p:nvPr/>
        </p:nvSpPr>
        <p:spPr>
          <a:xfrm>
            <a:off x="820209" y="3415527"/>
            <a:ext cx="7992057" cy="457200"/>
          </a:xfrm>
          <a:prstGeom prst="rect">
            <a:avLst/>
          </a:prstGeom>
          <a:solidFill>
            <a:schemeClr val="bg1">
              <a:alpha val="50000"/>
            </a:schemeClr>
          </a:solidFill>
          <a:ln>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Line 3"/>
          <p:cNvSpPr txBox="1"/>
          <p:nvPr/>
        </p:nvSpPr>
        <p:spPr>
          <a:xfrm>
            <a:off x="836557" y="3436735"/>
            <a:ext cx="8010110" cy="430887"/>
          </a:xfrm>
          <a:prstGeom prst="rect">
            <a:avLst/>
          </a:prstGeom>
          <a:noFill/>
        </p:spPr>
        <p:txBody>
          <a:bodyPr wrap="square" rtlCol="0">
            <a:spAutoFit/>
          </a:bodyPr>
          <a:lstStyle>
            <a:defPPr>
              <a:defRPr lang="en-US"/>
            </a:defPPr>
            <a:lvl1pPr lvl="0">
              <a:defRPr sz="2400" b="1"/>
            </a:lvl1pPr>
          </a:lstStyle>
          <a:p>
            <a:r>
              <a:rPr lang="en-NZ" sz="2200" dirty="0"/>
              <a:t>Which activity do you think helped you to learn best in this lesson?</a:t>
            </a:r>
          </a:p>
        </p:txBody>
      </p:sp>
      <p:sp>
        <p:nvSpPr>
          <p:cNvPr id="26" name="Shape: Number 3"/>
          <p:cNvSpPr txBox="1"/>
          <p:nvPr/>
        </p:nvSpPr>
        <p:spPr>
          <a:xfrm>
            <a:off x="366961" y="3407975"/>
            <a:ext cx="427684" cy="400110"/>
          </a:xfrm>
          <a:prstGeom prst="rect">
            <a:avLst/>
          </a:prstGeom>
          <a:noFill/>
        </p:spPr>
        <p:txBody>
          <a:bodyPr wrap="square" rtlCol="0">
            <a:spAutoFit/>
          </a:bodyPr>
          <a:lstStyle/>
          <a:p>
            <a:r>
              <a:rPr lang="en-GB" sz="2000" b="1" dirty="0">
                <a:latin typeface="Segoe UI" pitchFamily="34" charset="0"/>
                <a:ea typeface="Segoe UI" pitchFamily="34" charset="0"/>
                <a:cs typeface="Segoe UI" pitchFamily="34" charset="0"/>
              </a:rPr>
              <a:t>4)</a:t>
            </a:r>
          </a:p>
        </p:txBody>
      </p:sp>
      <p:sp>
        <p:nvSpPr>
          <p:cNvPr id="27" name="Shape: Border 3"/>
          <p:cNvSpPr/>
          <p:nvPr/>
        </p:nvSpPr>
        <p:spPr>
          <a:xfrm>
            <a:off x="813652" y="4066808"/>
            <a:ext cx="7992057" cy="457200"/>
          </a:xfrm>
          <a:prstGeom prst="rect">
            <a:avLst/>
          </a:prstGeom>
          <a:solidFill>
            <a:schemeClr val="bg1">
              <a:alpha val="50000"/>
            </a:schemeClr>
          </a:solidFill>
          <a:ln>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Line 3"/>
          <p:cNvSpPr txBox="1"/>
          <p:nvPr/>
        </p:nvSpPr>
        <p:spPr>
          <a:xfrm>
            <a:off x="830000" y="4088016"/>
            <a:ext cx="8010110" cy="430887"/>
          </a:xfrm>
          <a:prstGeom prst="rect">
            <a:avLst/>
          </a:prstGeom>
          <a:noFill/>
        </p:spPr>
        <p:txBody>
          <a:bodyPr wrap="square" rtlCol="0">
            <a:spAutoFit/>
          </a:bodyPr>
          <a:lstStyle>
            <a:defPPr>
              <a:defRPr lang="en-US"/>
            </a:defPPr>
            <a:lvl1pPr lvl="0">
              <a:defRPr sz="2200" b="1"/>
            </a:lvl1pPr>
          </a:lstStyle>
          <a:p>
            <a:r>
              <a:rPr lang="en-NZ" dirty="0"/>
              <a:t>Questions I would like to ask about the topics in this lesson are </a:t>
            </a:r>
          </a:p>
        </p:txBody>
      </p:sp>
      <p:sp>
        <p:nvSpPr>
          <p:cNvPr id="29" name="Shape: Number 3"/>
          <p:cNvSpPr txBox="1"/>
          <p:nvPr/>
        </p:nvSpPr>
        <p:spPr>
          <a:xfrm>
            <a:off x="360404" y="4059256"/>
            <a:ext cx="427684" cy="400110"/>
          </a:xfrm>
          <a:prstGeom prst="rect">
            <a:avLst/>
          </a:prstGeom>
          <a:noFill/>
        </p:spPr>
        <p:txBody>
          <a:bodyPr wrap="square" rtlCol="0">
            <a:spAutoFit/>
          </a:bodyPr>
          <a:lstStyle/>
          <a:p>
            <a:r>
              <a:rPr lang="en-GB" sz="2000" b="1" dirty="0">
                <a:latin typeface="Segoe UI" pitchFamily="34" charset="0"/>
                <a:ea typeface="Segoe UI" pitchFamily="34" charset="0"/>
                <a:cs typeface="Segoe UI" pitchFamily="34" charset="0"/>
              </a:rPr>
              <a:t>5)</a:t>
            </a:r>
          </a:p>
        </p:txBody>
      </p:sp>
    </p:spTree>
    <p:extLst>
      <p:ext uri="{BB962C8B-B14F-4D97-AF65-F5344CB8AC3E}">
        <p14:creationId xmlns:p14="http://schemas.microsoft.com/office/powerpoint/2010/main" val="23970146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36"/>
                                        </p:tgtEl>
                                        <p:attrNameLst>
                                          <p:attrName>style.color</p:attrName>
                                        </p:attrNameLst>
                                      </p:cBhvr>
                                      <p:to>
                                        <a:srgbClr val="969696"/>
                                      </p:to>
                                    </p:animClr>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38"/>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1000"/>
                                        <p:tgtEl>
                                          <p:spTgt spid="34"/>
                                        </p:tgtEl>
                                      </p:cBhvr>
                                    </p:animEffect>
                                  </p:childTnLst>
                                </p:cTn>
                              </p:par>
                              <p:par>
                                <p:cTn id="16" presetID="3" presetClass="emph" presetSubtype="2" fill="hold" grpId="1" nodeType="withEffect">
                                  <p:stCondLst>
                                    <p:cond delay="0"/>
                                  </p:stCondLst>
                                  <p:childTnLst>
                                    <p:animClr clrSpc="rgb" dir="cw">
                                      <p:cBhvr override="childStyle">
                                        <p:cTn id="17" dur="1000" fill="hold"/>
                                        <p:tgtEl>
                                          <p:spTgt spid="35"/>
                                        </p:tgtEl>
                                        <p:attrNameLst>
                                          <p:attrName>style.color</p:attrName>
                                        </p:attrNameLst>
                                      </p:cBhvr>
                                      <p:to>
                                        <a:srgbClr val="969696"/>
                                      </p:to>
                                    </p:animClr>
                                  </p:childTnLst>
                                </p:cTn>
                              </p:par>
                            </p:childTnLst>
                          </p:cTn>
                        </p:par>
                      </p:childTnLst>
                    </p:cTn>
                  </p:par>
                </p:childTnLst>
              </p:cTn>
              <p:nextCondLst>
                <p:cond evt="onClick" delay="0">
                  <p:tgtEl>
                    <p:spTgt spid="38"/>
                  </p:tgtEl>
                </p:cond>
              </p:nextCondLst>
            </p:seq>
            <p:seq concurrent="1" nextAc="seek">
              <p:cTn id="18" restart="whenNotActive" fill="hold" evtFilter="cancelBubble" nodeType="interactiveSeq">
                <p:stCondLst>
                  <p:cond evt="onClick" delay="0">
                    <p:tgtEl>
                      <p:spTgt spid="22"/>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childTnLst>
                                </p:cTn>
                              </p:par>
                              <p:par>
                                <p:cTn id="24" presetID="3" presetClass="emph" presetSubtype="2" fill="hold" grpId="5" nodeType="withEffect">
                                  <p:stCondLst>
                                    <p:cond delay="0"/>
                                  </p:stCondLst>
                                  <p:childTnLst>
                                    <p:animClr clrSpc="rgb" dir="cw">
                                      <p:cBhvr override="childStyle">
                                        <p:cTn id="25" dur="1000" fill="hold"/>
                                        <p:tgtEl>
                                          <p:spTgt spid="34"/>
                                        </p:tgtEl>
                                        <p:attrNameLst>
                                          <p:attrName>style.color</p:attrName>
                                        </p:attrNameLst>
                                      </p:cBhvr>
                                      <p:to>
                                        <a:srgbClr val="969696"/>
                                      </p:to>
                                    </p:animClr>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5"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childTnLst>
                                </p:cTn>
                              </p:par>
                              <p:par>
                                <p:cTn id="32" presetID="3" presetClass="emph" presetSubtype="2" fill="hold" grpId="5" nodeType="withEffect">
                                  <p:stCondLst>
                                    <p:cond delay="0"/>
                                  </p:stCondLst>
                                  <p:childTnLst>
                                    <p:animClr clrSpc="rgb" dir="cw">
                                      <p:cBhvr override="childStyle">
                                        <p:cTn id="33" dur="1000" fill="hold"/>
                                        <p:tgtEl>
                                          <p:spTgt spid="23"/>
                                        </p:tgtEl>
                                        <p:attrNameLst>
                                          <p:attrName>style.color</p:attrName>
                                        </p:attrNameLst>
                                      </p:cBhvr>
                                      <p:to>
                                        <a:srgbClr val="969696"/>
                                      </p:to>
                                    </p:animClr>
                                  </p:childTnLst>
                                </p:cTn>
                              </p:par>
                            </p:childTnLst>
                          </p:cTn>
                        </p:par>
                      </p:childTnLst>
                    </p:cTn>
                  </p:par>
                </p:childTnLst>
              </p:cTn>
              <p:nextCondLst>
                <p:cond evt="onClick" delay="0">
                  <p:tgtEl>
                    <p:spTgt spid="27"/>
                  </p:tgtEl>
                </p:cond>
              </p:nextCondLst>
            </p:seq>
            <p:seq concurrent="1" nextAc="seek">
              <p:cTn id="34" restart="whenNotActive" fill="hold" evtFilter="cancelBubble" nodeType="interactiveSeq">
                <p:stCondLst>
                  <p:cond evt="onClick" delay="0">
                    <p:tgtEl>
                      <p:spTgt spid="20"/>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grpId="2" nodeType="clickEffect">
                                  <p:stCondLst>
                                    <p:cond delay="0"/>
                                  </p:stCondLst>
                                  <p:childTnLst>
                                    <p:animClr clrSpc="rgb" dir="cw">
                                      <p:cBhvr override="childStyle">
                                        <p:cTn id="38" dur="500" fill="hold"/>
                                        <p:tgtEl>
                                          <p:spTgt spid="35"/>
                                        </p:tgtEl>
                                        <p:attrNameLst>
                                          <p:attrName>style.color</p:attrName>
                                        </p:attrNameLst>
                                      </p:cBhvr>
                                      <p:to>
                                        <a:schemeClr val="tx1"/>
                                      </p:to>
                                    </p:animClr>
                                  </p:childTnLst>
                                </p:cTn>
                              </p:par>
                              <p:par>
                                <p:cTn id="39" presetID="3" presetClass="emph" presetSubtype="2" fill="hold" grpId="1" nodeType="withEffect">
                                  <p:stCondLst>
                                    <p:cond delay="0"/>
                                  </p:stCondLst>
                                  <p:childTnLst>
                                    <p:animClr clrSpc="rgb" dir="cw">
                                      <p:cBhvr override="childStyle">
                                        <p:cTn id="40" dur="500" fill="hold"/>
                                        <p:tgtEl>
                                          <p:spTgt spid="34"/>
                                        </p:tgtEl>
                                        <p:attrNameLst>
                                          <p:attrName>style.color</p:attrName>
                                        </p:attrNameLst>
                                      </p:cBhvr>
                                      <p:to>
                                        <a:schemeClr val="tx1"/>
                                      </p:to>
                                    </p:animClr>
                                  </p:childTnLst>
                                </p:cTn>
                              </p:par>
                              <p:par>
                                <p:cTn id="41" presetID="3" presetClass="emph" presetSubtype="2" fill="hold" grpId="1" nodeType="withEffect">
                                  <p:stCondLst>
                                    <p:cond delay="0"/>
                                  </p:stCondLst>
                                  <p:childTnLst>
                                    <p:animClr clrSpc="rgb" dir="cw">
                                      <p:cBhvr override="childStyle">
                                        <p:cTn id="42" dur="500" fill="hold"/>
                                        <p:tgtEl>
                                          <p:spTgt spid="36"/>
                                        </p:tgtEl>
                                        <p:attrNameLst>
                                          <p:attrName>style.color</p:attrName>
                                        </p:attrNameLst>
                                      </p:cBhvr>
                                      <p:to>
                                        <a:schemeClr val="tx1"/>
                                      </p:to>
                                    </p:animClr>
                                  </p:childTnLst>
                                </p:cTn>
                              </p:par>
                              <p:par>
                                <p:cTn id="43" presetID="3" presetClass="emph" presetSubtype="2" fill="hold" nodeType="withEffect">
                                  <p:stCondLst>
                                    <p:cond delay="0"/>
                                  </p:stCondLst>
                                  <p:childTnLst>
                                    <p:animClr clrSpc="rgb" dir="cw">
                                      <p:cBhvr override="childStyle">
                                        <p:cTn id="44" dur="500" fill="hold"/>
                                        <p:tgtEl>
                                          <p:spTgt spid="23"/>
                                        </p:tgtEl>
                                        <p:attrNameLst>
                                          <p:attrName>style.color</p:attrName>
                                        </p:attrNameLst>
                                      </p:cBhvr>
                                      <p:to>
                                        <a:schemeClr val="tx1"/>
                                      </p:to>
                                    </p:animClr>
                                  </p:childTnLst>
                                </p:cTn>
                              </p:par>
                              <p:par>
                                <p:cTn id="45" presetID="1" presetClass="exit" presetSubtype="0" fill="hold" grpId="4" nodeType="withEffect">
                                  <p:stCondLst>
                                    <p:cond delay="0"/>
                                  </p:stCondLst>
                                  <p:childTnLst>
                                    <p:set>
                                      <p:cBhvr>
                                        <p:cTn id="46" dur="1" fill="hold">
                                          <p:stCondLst>
                                            <p:cond delay="0"/>
                                          </p:stCondLst>
                                        </p:cTn>
                                        <p:tgtEl>
                                          <p:spTgt spid="35"/>
                                        </p:tgtEl>
                                        <p:attrNameLst>
                                          <p:attrName>style.visibility</p:attrName>
                                        </p:attrNameLst>
                                      </p:cBhvr>
                                      <p:to>
                                        <p:strVal val="hidden"/>
                                      </p:to>
                                    </p:set>
                                  </p:childTnLst>
                                </p:cTn>
                              </p:par>
                              <p:par>
                                <p:cTn id="47" presetID="1" presetClass="exit" presetSubtype="0" fill="hold" grpId="3" nodeType="withEffect">
                                  <p:stCondLst>
                                    <p:cond delay="0"/>
                                  </p:stCondLst>
                                  <p:childTnLst>
                                    <p:set>
                                      <p:cBhvr>
                                        <p:cTn id="48" dur="1" fill="hold">
                                          <p:stCondLst>
                                            <p:cond delay="0"/>
                                          </p:stCondLst>
                                        </p:cTn>
                                        <p:tgtEl>
                                          <p:spTgt spid="34"/>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3"/>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21"/>
                    </p:tgtEl>
                  </p:cond>
                </p:stCondLst>
                <p:endSync evt="end" delay="0">
                  <p:rtn val="all"/>
                </p:endSync>
                <p:childTnLst>
                  <p:par>
                    <p:cTn id="54" fill="hold">
                      <p:stCondLst>
                        <p:cond delay="0"/>
                      </p:stCondLst>
                      <p:childTnLst>
                        <p:par>
                          <p:cTn id="55" fill="hold">
                            <p:stCondLst>
                              <p:cond delay="0"/>
                            </p:stCondLst>
                            <p:childTnLst>
                              <p:par>
                                <p:cTn id="56" presetID="3" presetClass="emph" presetSubtype="2" fill="hold" grpId="3" nodeType="clickEffect">
                                  <p:stCondLst>
                                    <p:cond delay="0"/>
                                  </p:stCondLst>
                                  <p:childTnLst>
                                    <p:animClr clrSpc="rgb" dir="cw">
                                      <p:cBhvr override="childStyle">
                                        <p:cTn id="57" dur="500" fill="hold"/>
                                        <p:tgtEl>
                                          <p:spTgt spid="35"/>
                                        </p:tgtEl>
                                        <p:attrNameLst>
                                          <p:attrName>style.color</p:attrName>
                                        </p:attrNameLst>
                                      </p:cBhvr>
                                      <p:to>
                                        <a:schemeClr val="tx1"/>
                                      </p:to>
                                    </p:animClr>
                                  </p:childTnLst>
                                </p:cTn>
                              </p:par>
                              <p:par>
                                <p:cTn id="58" presetID="3" presetClass="emph" presetSubtype="2" fill="hold" grpId="2" nodeType="withEffect">
                                  <p:stCondLst>
                                    <p:cond delay="0"/>
                                  </p:stCondLst>
                                  <p:childTnLst>
                                    <p:animClr clrSpc="rgb" dir="cw">
                                      <p:cBhvr override="childStyle">
                                        <p:cTn id="59" dur="500" fill="hold"/>
                                        <p:tgtEl>
                                          <p:spTgt spid="34"/>
                                        </p:tgtEl>
                                        <p:attrNameLst>
                                          <p:attrName>style.color</p:attrName>
                                        </p:attrNameLst>
                                      </p:cBhvr>
                                      <p:to>
                                        <a:schemeClr val="tx1"/>
                                      </p:to>
                                    </p:animClr>
                                  </p:childTnLst>
                                </p:cTn>
                              </p:par>
                              <p:par>
                                <p:cTn id="60" presetID="3" presetClass="emph" presetSubtype="2" fill="hold" grpId="2" nodeType="withEffect">
                                  <p:stCondLst>
                                    <p:cond delay="0"/>
                                  </p:stCondLst>
                                  <p:childTnLst>
                                    <p:animClr clrSpc="rgb" dir="cw">
                                      <p:cBhvr override="childStyle">
                                        <p:cTn id="61" dur="500" fill="hold"/>
                                        <p:tgtEl>
                                          <p:spTgt spid="36"/>
                                        </p:tgtEl>
                                        <p:attrNameLst>
                                          <p:attrName>style.color</p:attrName>
                                        </p:attrNameLst>
                                      </p:cBhvr>
                                      <p:to>
                                        <a:schemeClr val="tx1"/>
                                      </p:to>
                                    </p:animClr>
                                  </p:childTnLst>
                                </p:cTn>
                              </p:par>
                              <p:par>
                                <p:cTn id="62" presetID="3" presetClass="emph" presetSubtype="2" fill="hold" grpId="1" nodeType="withEffect">
                                  <p:stCondLst>
                                    <p:cond delay="0"/>
                                  </p:stCondLst>
                                  <p:childTnLst>
                                    <p:animClr clrSpc="rgb" dir="cw">
                                      <p:cBhvr override="childStyle">
                                        <p:cTn id="63" dur="500" fill="hold"/>
                                        <p:tgtEl>
                                          <p:spTgt spid="23"/>
                                        </p:tgtEl>
                                        <p:attrNameLst>
                                          <p:attrName>style.color</p:attrName>
                                        </p:attrNameLst>
                                      </p:cBhvr>
                                      <p:to>
                                        <a:schemeClr val="tx1"/>
                                      </p:to>
                                    </p:animClr>
                                  </p:childTnLst>
                                </p:cTn>
                              </p:par>
                              <p:par>
                                <p:cTn id="64" presetID="1" presetClass="exit" presetSubtype="0" fill="hold" grpId="5" nodeType="withEffect">
                                  <p:stCondLst>
                                    <p:cond delay="0"/>
                                  </p:stCondLst>
                                  <p:childTnLst>
                                    <p:set>
                                      <p:cBhvr>
                                        <p:cTn id="65" dur="1" fill="hold">
                                          <p:stCondLst>
                                            <p:cond delay="0"/>
                                          </p:stCondLst>
                                        </p:cTn>
                                        <p:tgtEl>
                                          <p:spTgt spid="35"/>
                                        </p:tgtEl>
                                        <p:attrNameLst>
                                          <p:attrName>style.visibility</p:attrName>
                                        </p:attrNameLst>
                                      </p:cBhvr>
                                      <p:to>
                                        <p:strVal val="hidden"/>
                                      </p:to>
                                    </p:set>
                                  </p:childTnLst>
                                </p:cTn>
                              </p:par>
                              <p:par>
                                <p:cTn id="66" presetID="1" presetClass="exit" presetSubtype="0" fill="hold" grpId="4" nodeType="withEffect">
                                  <p:stCondLst>
                                    <p:cond delay="0"/>
                                  </p:stCondLst>
                                  <p:childTnLst>
                                    <p:set>
                                      <p:cBhvr>
                                        <p:cTn id="67" dur="1" fill="hold">
                                          <p:stCondLst>
                                            <p:cond delay="0"/>
                                          </p:stCondLst>
                                        </p:cTn>
                                        <p:tgtEl>
                                          <p:spTgt spid="34"/>
                                        </p:tgtEl>
                                        <p:attrNameLst>
                                          <p:attrName>style.visibility</p:attrName>
                                        </p:attrNameLst>
                                      </p:cBhvr>
                                      <p:to>
                                        <p:strVal val="hidden"/>
                                      </p:to>
                                    </p:set>
                                  </p:childTnLst>
                                </p:cTn>
                              </p:par>
                              <p:par>
                                <p:cTn id="68" presetID="1" presetClass="exit" presetSubtype="0" fill="hold" grpId="3" nodeType="withEffect">
                                  <p:stCondLst>
                                    <p:cond delay="0"/>
                                  </p:stCondLst>
                                  <p:childTnLst>
                                    <p:set>
                                      <p:cBhvr>
                                        <p:cTn id="69" dur="1" fill="hold">
                                          <p:stCondLst>
                                            <p:cond delay="0"/>
                                          </p:stCondLst>
                                        </p:cTn>
                                        <p:tgtEl>
                                          <p:spTgt spid="2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34" grpId="0"/>
      <p:bldP spid="34" grpId="1"/>
      <p:bldP spid="34" grpId="2"/>
      <p:bldP spid="34" grpId="3"/>
      <p:bldP spid="34" grpId="4"/>
      <p:bldP spid="34" grpId="5"/>
      <p:bldP spid="35" grpId="0"/>
      <p:bldP spid="35" grpId="1"/>
      <p:bldP spid="35" grpId="2"/>
      <p:bldP spid="35" grpId="3"/>
      <p:bldP spid="35" grpId="4"/>
      <p:bldP spid="35" grpId="5"/>
      <p:bldP spid="36" grpId="0"/>
      <p:bldP spid="36" grpId="1"/>
      <p:bldP spid="36" grpId="2"/>
      <p:bldP spid="23" grpId="0"/>
      <p:bldP spid="23" grpId="1"/>
      <p:bldP spid="23" grpId="2"/>
      <p:bldP spid="23" grpId="3"/>
      <p:bldP spid="23" grpId="4"/>
      <p:bldP spid="23" grpId="5"/>
      <p:bldP spid="28" grpId="0"/>
      <p:bldP spid="28" grpId="2"/>
      <p:bldP spid="28" grpId="4"/>
      <p:bldP spid="28" grpId="5"/>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 - Magi viderunt stella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6659" y="0"/>
            <a:ext cx="609600" cy="609600"/>
          </a:xfrm>
          <a:prstGeom prst="rect">
            <a:avLst/>
          </a:prstGeom>
        </p:spPr>
      </p:pic>
      <p:pic>
        <p:nvPicPr>
          <p:cNvPr id="13" name="Picture 2" descr="Winter, Nature, Season, Trees, Sky, Snow, Whi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cNvSpPr txBox="1"/>
          <p:nvPr/>
        </p:nvSpPr>
        <p:spPr>
          <a:xfrm>
            <a:off x="0" y="-5371"/>
            <a:ext cx="9144000" cy="707886"/>
          </a:xfrm>
          <a:prstGeom prst="rect">
            <a:avLst/>
          </a:prstGeom>
          <a:solidFill>
            <a:srgbClr val="FFFF00">
              <a:alpha val="40000"/>
            </a:srgbClr>
          </a:solidFill>
        </p:spPr>
        <p:txBody>
          <a:bodyPr wrap="square" rtlCol="0">
            <a:spAutoFit/>
          </a:bodyPr>
          <a:lstStyle/>
          <a:p>
            <a:pPr algn="ctr"/>
            <a:r>
              <a:rPr lang="en-GB" sz="4000" b="1" dirty="0"/>
              <a:t>Time for Reflection</a:t>
            </a:r>
          </a:p>
        </p:txBody>
      </p:sp>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S-11</a:t>
            </a:r>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C:\Users\a.kennedy\Pictures\St Josephs DUNEDIN\20160916_123104.jpg"/>
          <p:cNvPicPr/>
          <p:nvPr/>
        </p:nvPicPr>
        <p:blipFill rotWithShape="1">
          <a:blip r:embed="rId7" cstate="print">
            <a:extLst>
              <a:ext uri="{28A0092B-C50C-407E-A947-70E740481C1C}">
                <a14:useLocalDpi xmlns:a14="http://schemas.microsoft.com/office/drawing/2010/main" val="0"/>
              </a:ext>
            </a:extLst>
          </a:blip>
          <a:srcRect t="5061" r="24164" b="30447"/>
          <a:stretch/>
        </p:blipFill>
        <p:spPr bwMode="auto">
          <a:xfrm>
            <a:off x="3244382" y="805073"/>
            <a:ext cx="2655234" cy="4014353"/>
          </a:xfrm>
          <a:prstGeom prst="rect">
            <a:avLst/>
          </a:prstGeom>
          <a:noFill/>
          <a:ln w="57150">
            <a:solidFill>
              <a:srgbClr val="00B0F0"/>
            </a:solidFill>
          </a:ln>
          <a:extLst>
            <a:ext uri="{53640926-AAD7-44D8-BBD7-CCE9431645EC}">
              <a14:shadowObscured xmlns:a14="http://schemas.microsoft.com/office/drawing/2010/main"/>
            </a:ext>
          </a:extLst>
        </p:spPr>
      </p:pic>
      <p:sp>
        <p:nvSpPr>
          <p:cNvPr id="14"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Tool instructions stop"/>
          <p:cNvSpPr txBox="1"/>
          <p:nvPr/>
        </p:nvSpPr>
        <p:spPr>
          <a:xfrm>
            <a:off x="3398507" y="4909873"/>
            <a:ext cx="2499403" cy="230832"/>
          </a:xfrm>
          <a:prstGeom prst="rect">
            <a:avLst/>
          </a:prstGeom>
          <a:noFill/>
        </p:spPr>
        <p:txBody>
          <a:bodyPr wrap="none" rtlCol="0">
            <a:spAutoFit/>
          </a:bodyPr>
          <a:lstStyle/>
          <a:p>
            <a:pPr algn="ctr"/>
            <a:r>
              <a:rPr lang="en-GB" sz="900" dirty="0">
                <a:latin typeface="arial" panose="020B0604020202020204" pitchFamily="34" charset="0"/>
              </a:rPr>
              <a:t>Click the audio button to stop </a:t>
            </a:r>
            <a:r>
              <a:rPr lang="en-GB" sz="900" dirty="0">
                <a:latin typeface="arial" panose="020B0604020202020204" pitchFamily="34" charset="0"/>
              </a:rPr>
              <a:t>reflective </a:t>
            </a:r>
            <a:r>
              <a:rPr lang="en-GB" sz="900" dirty="0">
                <a:latin typeface="arial" panose="020B0604020202020204" pitchFamily="34" charset="0"/>
              </a:rPr>
              <a:t>music</a:t>
            </a:r>
          </a:p>
        </p:txBody>
      </p:sp>
      <p:sp>
        <p:nvSpPr>
          <p:cNvPr id="16" name="TextBox: Tool instructions start"/>
          <p:cNvSpPr txBox="1"/>
          <p:nvPr/>
        </p:nvSpPr>
        <p:spPr>
          <a:xfrm>
            <a:off x="3398507" y="4909873"/>
            <a:ext cx="2492991" cy="230832"/>
          </a:xfrm>
          <a:prstGeom prst="rect">
            <a:avLst/>
          </a:prstGeom>
          <a:noFill/>
        </p:spPr>
        <p:txBody>
          <a:bodyPr wrap="none" rtlCol="0">
            <a:spAutoFit/>
          </a:bodyPr>
          <a:lstStyle/>
          <a:p>
            <a:pPr algn="ctr"/>
            <a:r>
              <a:rPr lang="en-GB" sz="900" dirty="0">
                <a:latin typeface="arial" panose="020B0604020202020204" pitchFamily="34" charset="0"/>
              </a:rPr>
              <a:t>Click the audio button to play </a:t>
            </a:r>
            <a:r>
              <a:rPr lang="en-GB" sz="900" dirty="0">
                <a:latin typeface="arial" panose="020B0604020202020204" pitchFamily="34" charset="0"/>
              </a:rPr>
              <a:t>reflective </a:t>
            </a:r>
            <a:r>
              <a:rPr lang="en-GB" sz="900" dirty="0">
                <a:latin typeface="arial" panose="020B0604020202020204" pitchFamily="34" charset="0"/>
              </a:rPr>
              <a:t>music</a:t>
            </a:r>
          </a:p>
        </p:txBody>
      </p:sp>
      <p:pic>
        <p:nvPicPr>
          <p:cNvPr id="17" name="Feedback" descr="D:\03 Projects\TCI\02 Deliverables\2016-10 Release Liturgical\Feedback button.pn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498899"/>
            <a:ext cx="903177" cy="64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812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xit" presetSubtype="0" fill="hold" grpId="1" nodeType="with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20450" fill="hold"/>
                                        <p:tgtEl>
                                          <p:spTgt spid="2"/>
                                        </p:tgtEl>
                                      </p:cBhvr>
                                    </p:cmd>
                                  </p:childTnLst>
                                </p:cTn>
                              </p:par>
                              <p:par>
                                <p:cTn id="19" presetID="1" presetClass="emph" presetSubtype="2" fill="hold" nodeType="withEffect">
                                  <p:stCondLst>
                                    <p:cond delay="0"/>
                                  </p:stCondLst>
                                  <p:childTnLst>
                                    <p:animClr clrSpc="rgb" dir="cw">
                                      <p:cBhvr>
                                        <p:cTn id="20" dur="1000" fill="hold"/>
                                        <p:tgtEl>
                                          <p:spTgt spid="14"/>
                                        </p:tgtEl>
                                        <p:attrNameLst>
                                          <p:attrName>fillcolor</p:attrName>
                                        </p:attrNameLst>
                                      </p:cBhvr>
                                      <p:to>
                                        <a:schemeClr val="accent2"/>
                                      </p:to>
                                    </p:animClr>
                                    <p:set>
                                      <p:cBhvr>
                                        <p:cTn id="21" dur="1000" fill="hold"/>
                                        <p:tgtEl>
                                          <p:spTgt spid="14"/>
                                        </p:tgtEl>
                                        <p:attrNameLst>
                                          <p:attrName>fill.type</p:attrName>
                                        </p:attrNameLst>
                                      </p:cBhvr>
                                      <p:to>
                                        <p:strVal val="solid"/>
                                      </p:to>
                                    </p:set>
                                    <p:set>
                                      <p:cBhvr>
                                        <p:cTn id="22" dur="1000" fill="hold"/>
                                        <p:tgtEl>
                                          <p:spTgt spid="14"/>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2"/>
                                        </p:tgtEl>
                                      </p:cBhvr>
                                    </p:cmd>
                                  </p:childTnLst>
                                </p:cTn>
                              </p:par>
                              <p:par>
                                <p:cTn id="27" presetID="10" presetClass="exit" presetSubtype="0" fill="hold" grpId="1" nodeType="withEffect">
                                  <p:stCondLst>
                                    <p:cond delay="0"/>
                                  </p:stCondLst>
                                  <p:childTnLst>
                                    <p:animEffect transition="out" filter="fade">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 presetClass="emph" presetSubtype="2" fill="hold" nodeType="withEffect">
                                  <p:stCondLst>
                                    <p:cond delay="0"/>
                                  </p:stCondLst>
                                  <p:childTnLst>
                                    <p:animClr clrSpc="rgb" dir="cw">
                                      <p:cBhvr>
                                        <p:cTn id="34" dur="2000" fill="hold"/>
                                        <p:tgtEl>
                                          <p:spTgt spid="14"/>
                                        </p:tgtEl>
                                        <p:attrNameLst>
                                          <p:attrName>fillcolor</p:attrName>
                                        </p:attrNameLst>
                                      </p:cBhvr>
                                      <p:to>
                                        <a:schemeClr val="bg1"/>
                                      </p:to>
                                    </p:animClr>
                                    <p:set>
                                      <p:cBhvr>
                                        <p:cTn id="35" dur="2000" fill="hold"/>
                                        <p:tgtEl>
                                          <p:spTgt spid="14"/>
                                        </p:tgtEl>
                                        <p:attrNameLst>
                                          <p:attrName>fill.type</p:attrName>
                                        </p:attrNameLst>
                                      </p:cBhvr>
                                      <p:to>
                                        <p:strVal val="solid"/>
                                      </p:to>
                                    </p:set>
                                    <p:set>
                                      <p:cBhvr>
                                        <p:cTn id="36" dur="200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bldLst>
      <p:bldP spid="15" grpId="0"/>
      <p:bldP spid="15" grpId="1"/>
      <p:bldP spid="16" grpId="0"/>
      <p:bldP spid="16" grpId="1"/>
      <p:bldP spid="16"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Winter, Nature, Season, Trees, Sky, Snow, 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9" name="Shape: Border 2"/>
          <p:cNvSpPr/>
          <p:nvPr/>
        </p:nvSpPr>
        <p:spPr>
          <a:xfrm>
            <a:off x="743066" y="3644726"/>
            <a:ext cx="7992057" cy="525600"/>
          </a:xfrm>
          <a:prstGeom prst="rect">
            <a:avLst/>
          </a:prstGeom>
          <a:solidFill>
            <a:schemeClr val="bg1">
              <a:alpha val="50000"/>
            </a:schemeClr>
          </a:solidFill>
          <a:ln>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Shape: Border 1"/>
          <p:cNvSpPr/>
          <p:nvPr/>
        </p:nvSpPr>
        <p:spPr>
          <a:xfrm>
            <a:off x="743067" y="2858782"/>
            <a:ext cx="7992057" cy="526480"/>
          </a:xfrm>
          <a:prstGeom prst="rect">
            <a:avLst/>
          </a:prstGeom>
          <a:solidFill>
            <a:schemeClr val="bg1">
              <a:alpha val="50000"/>
            </a:schemeClr>
          </a:solidFill>
          <a:ln>
            <a:solidFill>
              <a:srgbClr val="00B0F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MOVE THIS OBJECT"/>
          <p:cNvSpPr txBox="1"/>
          <p:nvPr/>
        </p:nvSpPr>
        <p:spPr>
          <a:xfrm>
            <a:off x="3557" y="3375"/>
            <a:ext cx="9144000" cy="707886"/>
          </a:xfrm>
          <a:prstGeom prst="rect">
            <a:avLst/>
          </a:prstGeom>
          <a:solidFill>
            <a:srgbClr val="FFFF00">
              <a:alpha val="70000"/>
            </a:srgbClr>
          </a:solidFill>
        </p:spPr>
        <p:txBody>
          <a:bodyPr wrap="square" rtlCol="0">
            <a:spAutoFit/>
          </a:bodyPr>
          <a:lstStyle/>
          <a:p>
            <a:pPr algn="ctr"/>
            <a:r>
              <a:rPr lang="en-GB" sz="4000" b="1" dirty="0"/>
              <a:t>Learning Intentions</a:t>
            </a:r>
          </a:p>
        </p:txBody>
      </p:sp>
      <p:sp>
        <p:nvSpPr>
          <p:cNvPr id="35" name="Textbox: Line 2"/>
          <p:cNvSpPr txBox="1"/>
          <p:nvPr/>
        </p:nvSpPr>
        <p:spPr>
          <a:xfrm>
            <a:off x="791676" y="3679421"/>
            <a:ext cx="7467973" cy="461665"/>
          </a:xfrm>
          <a:prstGeom prst="rect">
            <a:avLst/>
          </a:prstGeom>
          <a:noFill/>
        </p:spPr>
        <p:txBody>
          <a:bodyPr wrap="square" rtlCol="0">
            <a:spAutoFit/>
          </a:bodyPr>
          <a:lstStyle/>
          <a:p>
            <a:pPr lvl="0"/>
            <a:r>
              <a:rPr lang="en-NZ" sz="2400" dirty="0"/>
              <a:t>retell the story of the first Christmas crib</a:t>
            </a:r>
            <a:endParaRPr lang="en-NZ" sz="3200" dirty="0"/>
          </a:p>
        </p:txBody>
      </p:sp>
      <p:sp>
        <p:nvSpPr>
          <p:cNvPr id="36" name="Textbox: Line 1"/>
          <p:cNvSpPr txBox="1"/>
          <p:nvPr/>
        </p:nvSpPr>
        <p:spPr>
          <a:xfrm>
            <a:off x="789330" y="2888554"/>
            <a:ext cx="7992057" cy="461665"/>
          </a:xfrm>
          <a:prstGeom prst="rect">
            <a:avLst/>
          </a:prstGeom>
          <a:noFill/>
        </p:spPr>
        <p:txBody>
          <a:bodyPr wrap="square" rtlCol="0">
            <a:spAutoFit/>
          </a:bodyPr>
          <a:lstStyle/>
          <a:p>
            <a:r>
              <a:rPr lang="en-NZ" sz="2400" dirty="0"/>
              <a:t>describe the setting where Jesus was born</a:t>
            </a:r>
          </a:p>
        </p:txBody>
      </p:sp>
      <p:sp>
        <p:nvSpPr>
          <p:cNvPr id="43" name="Shape: Number 2"/>
          <p:cNvSpPr txBox="1"/>
          <p:nvPr/>
        </p:nvSpPr>
        <p:spPr>
          <a:xfrm>
            <a:off x="213357" y="3693935"/>
            <a:ext cx="426720" cy="400110"/>
          </a:xfrm>
          <a:prstGeom prst="rect">
            <a:avLst/>
          </a:prstGeom>
          <a:noFill/>
        </p:spPr>
        <p:txBody>
          <a:bodyPr wrap="square" rtlCol="0">
            <a:spAutoFit/>
          </a:bodyPr>
          <a:lstStyle/>
          <a:p>
            <a:r>
              <a:rPr lang="en-GB" sz="2000" b="1">
                <a:latin typeface="Segoe UI" pitchFamily="34" charset="0"/>
                <a:ea typeface="Segoe UI" pitchFamily="34" charset="0"/>
                <a:cs typeface="Segoe UI" pitchFamily="34" charset="0"/>
              </a:rPr>
              <a:t>2)</a:t>
            </a:r>
          </a:p>
        </p:txBody>
      </p:sp>
      <p:sp>
        <p:nvSpPr>
          <p:cNvPr id="44" name="Shape: Number 1"/>
          <p:cNvSpPr txBox="1"/>
          <p:nvPr/>
        </p:nvSpPr>
        <p:spPr>
          <a:xfrm>
            <a:off x="213357" y="2894095"/>
            <a:ext cx="426720" cy="400110"/>
          </a:xfrm>
          <a:prstGeom prst="rect">
            <a:avLst/>
          </a:prstGeom>
          <a:noFill/>
        </p:spPr>
        <p:txBody>
          <a:bodyPr wrap="none" rtlCol="0">
            <a:spAutoFit/>
          </a:bodyPr>
          <a:lstStyle/>
          <a:p>
            <a:r>
              <a:rPr lang="en-GB" sz="2000" b="1" dirty="0">
                <a:latin typeface="Segoe UI" pitchFamily="34" charset="0"/>
                <a:ea typeface="Segoe UI" pitchFamily="34" charset="0"/>
                <a:cs typeface="Segoe UI" pitchFamily="34" charset="0"/>
              </a:rPr>
              <a:t>1)</a:t>
            </a:r>
          </a:p>
        </p:txBody>
      </p:sp>
      <p:sp>
        <p:nvSpPr>
          <p:cNvPr id="1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S-02</a:t>
            </a:r>
          </a:p>
        </p:txBody>
      </p:sp>
      <p:sp>
        <p:nvSpPr>
          <p:cNvPr id="2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Tool instructions"/>
          <p:cNvSpPr txBox="1"/>
          <p:nvPr/>
        </p:nvSpPr>
        <p:spPr>
          <a:xfrm>
            <a:off x="3700607" y="4912668"/>
            <a:ext cx="174278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borders to reveal text</a:t>
            </a:r>
          </a:p>
        </p:txBody>
      </p:sp>
      <p:sp>
        <p:nvSpPr>
          <p:cNvPr id="15" name="TextBox 14"/>
          <p:cNvSpPr txBox="1"/>
          <p:nvPr/>
        </p:nvSpPr>
        <p:spPr>
          <a:xfrm>
            <a:off x="743065" y="2069247"/>
            <a:ext cx="1831169" cy="369332"/>
          </a:xfrm>
          <a:prstGeom prst="rect">
            <a:avLst/>
          </a:prstGeom>
          <a:noFill/>
        </p:spPr>
        <p:txBody>
          <a:bodyPr wrap="square" rtlCol="0">
            <a:spAutoFit/>
          </a:bodyPr>
          <a:lstStyle/>
          <a:p>
            <a:r>
              <a:rPr lang="en-NZ" dirty="0"/>
              <a:t>The children will:</a:t>
            </a:r>
          </a:p>
        </p:txBody>
      </p:sp>
      <p:pic>
        <p:nvPicPr>
          <p:cNvPr id="24" name="Picture 23" descr="http://www.fggam.org/wp-content/uploads/2013/12/Nativity-Scene.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7492" y="854694"/>
            <a:ext cx="2697631" cy="1685839"/>
          </a:xfrm>
          <a:prstGeom prst="rect">
            <a:avLst/>
          </a:prstGeom>
          <a:noFill/>
          <a:ln w="28575">
            <a:solidFill>
              <a:srgbClr val="00B0F0"/>
            </a:solidFill>
          </a:ln>
        </p:spPr>
      </p:pic>
    </p:spTree>
    <p:extLst>
      <p:ext uri="{BB962C8B-B14F-4D97-AF65-F5344CB8AC3E}">
        <p14:creationId xmlns:p14="http://schemas.microsoft.com/office/powerpoint/2010/main" val="15630201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36"/>
                                        </p:tgtEl>
                                        <p:attrNameLst>
                                          <p:attrName>style.color</p:attrName>
                                        </p:attrNameLst>
                                      </p:cBhvr>
                                      <p:to>
                                        <a:srgbClr val="969696"/>
                                      </p:to>
                                    </p:animClr>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500" fill="hold"/>
                                        <p:tgtEl>
                                          <p:spTgt spid="36"/>
                                        </p:tgtEl>
                                        <p:attrNameLst>
                                          <p:attrName>style.color</p:attrName>
                                        </p:attrNameLst>
                                      </p:cBhvr>
                                      <p:to>
                                        <a:schemeClr val="tx1"/>
                                      </p:to>
                                    </p:animClr>
                                  </p:childTnLst>
                                </p:cTn>
                              </p:par>
                              <p:par>
                                <p:cTn id="15" presetID="1" presetClass="exit" presetSubtype="0" fill="hold" grpId="1" nodeType="withEffect">
                                  <p:stCondLst>
                                    <p:cond delay="0"/>
                                  </p:stCondLst>
                                  <p:childTnLst>
                                    <p:set>
                                      <p:cBhvr>
                                        <p:cTn id="16"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3" presetClass="emph" presetSubtype="2" fill="hold" grpId="2" nodeType="withEffect">
                                  <p:stCondLst>
                                    <p:cond delay="0"/>
                                  </p:stCondLst>
                                  <p:childTnLst>
                                    <p:animClr clrSpc="rgb" dir="cw">
                                      <p:cBhvr override="childStyle">
                                        <p:cTn id="21" dur="500" fill="hold"/>
                                        <p:tgtEl>
                                          <p:spTgt spid="36"/>
                                        </p:tgtEl>
                                        <p:attrNameLst>
                                          <p:attrName>style.color</p:attrName>
                                        </p:attrNameLst>
                                      </p:cBhvr>
                                      <p:to>
                                        <a:schemeClr val="tx1"/>
                                      </p:to>
                                    </p:animClr>
                                  </p:childTnLst>
                                </p:cTn>
                              </p:par>
                              <p:par>
                                <p:cTn id="22" presetID="1" presetClass="exit" presetSubtype="0" fill="hold" grpId="2" nodeType="withEffect">
                                  <p:stCondLst>
                                    <p:cond delay="0"/>
                                  </p:stCondLst>
                                  <p:childTnLst>
                                    <p:set>
                                      <p:cBhvr>
                                        <p:cTn id="23"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35" grpId="0"/>
      <p:bldP spid="35" grpId="1"/>
      <p:bldP spid="35" grpId="2"/>
      <p:bldP spid="36" grpId="0"/>
      <p:bldP spid="36" grpId="1"/>
      <p:bldP spid="36"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Winter, Nature, Season, Trees, Sky, Snow, 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p:nvPr/>
        </p:nvPicPr>
        <p:blipFill rotWithShape="1">
          <a:blip r:embed="rId4"/>
          <a:srcRect l="17236" t="8317" r="18544" b="8528"/>
          <a:stretch/>
        </p:blipFill>
        <p:spPr>
          <a:xfrm>
            <a:off x="317764" y="768626"/>
            <a:ext cx="5775849" cy="4086291"/>
          </a:xfrm>
          <a:prstGeom prst="rect">
            <a:avLst/>
          </a:prstGeom>
        </p:spPr>
      </p:pic>
      <p:sp>
        <p:nvSpPr>
          <p:cNvPr id="7" name="Shape: Arrow"/>
          <p:cNvSpPr/>
          <p:nvPr/>
        </p:nvSpPr>
        <p:spPr>
          <a:xfrm>
            <a:off x="621055" y="2971205"/>
            <a:ext cx="648072" cy="288032"/>
          </a:xfrm>
          <a:prstGeom prst="notchedRightArrow">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hape: Button 1"/>
          <p:cNvSpPr/>
          <p:nvPr/>
        </p:nvSpPr>
        <p:spPr>
          <a:xfrm>
            <a:off x="8712440" y="4197631"/>
            <a:ext cx="288032" cy="288032"/>
          </a:xfrm>
          <a:prstGeom prst="ellipse">
            <a:avLst/>
          </a:prstGeom>
          <a:solidFill>
            <a:srgbClr val="0070C0"/>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b="1">
              <a:solidFill>
                <a:schemeClr val="tx1"/>
              </a:solidFill>
            </a:endParaRPr>
          </a:p>
        </p:txBody>
      </p:sp>
      <p:sp>
        <p:nvSpPr>
          <p:cNvPr id="18"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S-03</a:t>
            </a:r>
          </a:p>
        </p:txBody>
      </p:sp>
      <p:sp>
        <p:nvSpPr>
          <p:cNvPr id="1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Tool instructions"/>
          <p:cNvSpPr txBox="1"/>
          <p:nvPr/>
        </p:nvSpPr>
        <p:spPr>
          <a:xfrm>
            <a:off x="2120073" y="4912668"/>
            <a:ext cx="4903908"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I-button to reveal information. Click the blue button twice to show you where to point</a:t>
            </a:r>
          </a:p>
        </p:txBody>
      </p:sp>
      <p:sp>
        <p:nvSpPr>
          <p:cNvPr id="21" name="REMOVE THIS OBJECT"/>
          <p:cNvSpPr txBox="1"/>
          <p:nvPr/>
        </p:nvSpPr>
        <p:spPr>
          <a:xfrm>
            <a:off x="3557" y="68740"/>
            <a:ext cx="9144000" cy="584775"/>
          </a:xfrm>
          <a:prstGeom prst="rect">
            <a:avLst/>
          </a:prstGeom>
          <a:solidFill>
            <a:srgbClr val="FFFF00">
              <a:alpha val="70000"/>
            </a:srgbClr>
          </a:solidFill>
        </p:spPr>
        <p:txBody>
          <a:bodyPr wrap="square" rtlCol="0">
            <a:spAutoFit/>
          </a:bodyPr>
          <a:lstStyle/>
          <a:p>
            <a:pPr algn="ctr"/>
            <a:r>
              <a:rPr lang="en-NZ" sz="3200" dirty="0"/>
              <a:t>The Season of Christmas is a celebration season</a:t>
            </a:r>
            <a:endParaRPr lang="en-GB" sz="5400" b="1" dirty="0">
              <a:solidFill>
                <a:srgbClr val="FF0000"/>
              </a:solidFill>
            </a:endParaRPr>
          </a:p>
        </p:txBody>
      </p:sp>
      <p:sp>
        <p:nvSpPr>
          <p:cNvPr id="23" name="Shape: Pop-up window"/>
          <p:cNvSpPr/>
          <p:nvPr/>
        </p:nvSpPr>
        <p:spPr>
          <a:xfrm>
            <a:off x="6202018" y="781878"/>
            <a:ext cx="2742934" cy="3142298"/>
          </a:xfrm>
          <a:prstGeom prst="roundRect">
            <a:avLst>
              <a:gd name="adj" fmla="val 45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en-NZ" sz="1600" dirty="0">
                <a:solidFill>
                  <a:schemeClr val="tx1"/>
                </a:solidFill>
              </a:rPr>
              <a:t>Look at the Liturgical Year and point to the season of Advent.</a:t>
            </a:r>
          </a:p>
          <a:p>
            <a:pPr marL="285750" lvl="0" indent="-285750">
              <a:buFont typeface="Arial" panose="020B0604020202020204" pitchFamily="34" charset="0"/>
              <a:buChar char="•"/>
            </a:pPr>
            <a:r>
              <a:rPr lang="en-NZ" sz="1600" dirty="0">
                <a:solidFill>
                  <a:schemeClr val="tx1"/>
                </a:solidFill>
              </a:rPr>
              <a:t>Move on to the next section on the calendar, read its name and notice its colour.</a:t>
            </a:r>
          </a:p>
          <a:p>
            <a:pPr marL="285750" lvl="0" indent="-285750">
              <a:buFont typeface="Arial" panose="020B0604020202020204" pitchFamily="34" charset="0"/>
              <a:buChar char="•"/>
            </a:pPr>
            <a:r>
              <a:rPr lang="en-NZ" sz="1600" dirty="0">
                <a:solidFill>
                  <a:schemeClr val="tx1"/>
                </a:solidFill>
              </a:rPr>
              <a:t>What colour is it and why?</a:t>
            </a:r>
          </a:p>
          <a:p>
            <a:pPr marL="285750" lvl="0" indent="-285750">
              <a:buFont typeface="Arial" panose="020B0604020202020204" pitchFamily="34" charset="0"/>
              <a:buChar char="•"/>
            </a:pPr>
            <a:r>
              <a:rPr lang="en-NZ" sz="1600" dirty="0">
                <a:solidFill>
                  <a:schemeClr val="tx1"/>
                </a:solidFill>
              </a:rPr>
              <a:t>What season comes after Advent – point to it.</a:t>
            </a:r>
          </a:p>
        </p:txBody>
      </p:sp>
      <p:sp>
        <p:nvSpPr>
          <p:cNvPr id="24" name="Shape: Close button"/>
          <p:cNvSpPr/>
          <p:nvPr/>
        </p:nvSpPr>
        <p:spPr>
          <a:xfrm>
            <a:off x="8707636" y="781953"/>
            <a:ext cx="224727" cy="213547"/>
          </a:xfrm>
          <a:prstGeom prst="roundRect">
            <a:avLst>
              <a:gd name="adj" fmla="val 4121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bg1"/>
                </a:solidFill>
              </a:rPr>
              <a:t>X</a:t>
            </a:r>
            <a:endParaRPr lang="en-GB" dirty="0">
              <a:solidFill>
                <a:schemeClr val="bg1"/>
              </a:solidFill>
            </a:endParaRPr>
          </a:p>
        </p:txBody>
      </p:sp>
      <p:sp>
        <p:nvSpPr>
          <p:cNvPr id="25" name="Action Button: Information">
            <a:hlinkClick r:id="" action="ppaction://noaction" highlightClick="1"/>
          </p:cNvPr>
          <p:cNvSpPr/>
          <p:nvPr/>
        </p:nvSpPr>
        <p:spPr>
          <a:xfrm>
            <a:off x="7092000" y="4680000"/>
            <a:ext cx="360000"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62007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accel="50000" decel="50000" fill="hold" grpId="1" nodeType="withEffect">
                                  <p:stCondLst>
                                    <p:cond delay="0"/>
                                  </p:stCondLst>
                                  <p:childTnLst>
                                    <p:animMotion origin="layout" path="M -0.01076 0.01851 L 0.0184 -0.14445 " pathEditMode="relative" rAng="0" ptsTypes="AA">
                                      <p:cBhvr>
                                        <p:cTn id="9" dur="1500" fill="hold"/>
                                        <p:tgtEl>
                                          <p:spTgt spid="7"/>
                                        </p:tgtEl>
                                        <p:attrNameLst>
                                          <p:attrName>ppt_x</p:attrName>
                                          <p:attrName>ppt_y</p:attrName>
                                        </p:attrNameLst>
                                      </p:cBhvr>
                                      <p:rCtr x="1458" y="-8148"/>
                                    </p:animMotion>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2" nodeType="clickEffect">
                                  <p:stCondLst>
                                    <p:cond delay="0"/>
                                  </p:stCondLst>
                                  <p:childTnLst>
                                    <p:animMotion origin="layout" path="M 0.0184 -0.14445 L 0.07344 -0.31451 " pathEditMode="relative" rAng="0" ptsTypes="AA">
                                      <p:cBhvr>
                                        <p:cTn id="13" dur="1500" fill="hold"/>
                                        <p:tgtEl>
                                          <p:spTgt spid="7"/>
                                        </p:tgtEl>
                                        <p:attrNameLst>
                                          <p:attrName>ppt_x</p:attrName>
                                          <p:attrName>ppt_y</p:attrName>
                                        </p:attrNameLst>
                                      </p:cBhvr>
                                      <p:rCtr x="2743" y="-8519"/>
                                    </p:animMotion>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nextCondLst>
                <p:cond evt="onClick" delay="0">
                  <p:tgtEl>
                    <p:spTgt spid="25"/>
                  </p:tgtEl>
                </p:cond>
              </p:nextCondLst>
            </p:seq>
            <p:seq concurrent="1" nextAc="seek">
              <p:cTn id="23" restart="whenNotActive" fill="hold" evtFilter="cancelBubble" nodeType="interactiveSeq">
                <p:stCondLst>
                  <p:cond evt="onClick" delay="0">
                    <p:tgtEl>
                      <p:spTgt spid="2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24"/>
                                        </p:tgtEl>
                                      </p:cBhvr>
                                    </p:animEffect>
                                    <p:set>
                                      <p:cBhvr>
                                        <p:cTn id="31"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2" nodeType="clickEffect">
                                  <p:stCondLst>
                                    <p:cond delay="0"/>
                                  </p:stCondLst>
                                  <p:childTnLst>
                                    <p:set>
                                      <p:cBhvr>
                                        <p:cTn id="36" dur="1" fill="hold">
                                          <p:stCondLst>
                                            <p:cond delay="0"/>
                                          </p:stCondLst>
                                        </p:cTn>
                                        <p:tgtEl>
                                          <p:spTgt spid="23"/>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24"/>
                                        </p:tgtEl>
                                        <p:attrNameLst>
                                          <p:attrName>style.visibility</p:attrName>
                                        </p:attrNameLst>
                                      </p:cBhvr>
                                      <p:to>
                                        <p:strVal val="hidden"/>
                                      </p:to>
                                    </p:set>
                                  </p:childTnLst>
                                </p:cTn>
                              </p:par>
                              <p:par>
                                <p:cTn id="39" presetID="1" presetClass="exit" presetSubtype="0" fill="hold" grpId="3"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20"/>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3" nodeType="clickEffect">
                                  <p:stCondLst>
                                    <p:cond delay="0"/>
                                  </p:stCondLst>
                                  <p:childTnLst>
                                    <p:set>
                                      <p:cBhvr>
                                        <p:cTn id="45" dur="1" fill="hold">
                                          <p:stCondLst>
                                            <p:cond delay="0"/>
                                          </p:stCondLst>
                                        </p:cTn>
                                        <p:tgtEl>
                                          <p:spTgt spid="23"/>
                                        </p:tgtEl>
                                        <p:attrNameLst>
                                          <p:attrName>style.visibility</p:attrName>
                                        </p:attrNameLst>
                                      </p:cBhvr>
                                      <p:to>
                                        <p:strVal val="hidden"/>
                                      </p:to>
                                    </p:set>
                                  </p:childTnLst>
                                </p:cTn>
                              </p:par>
                              <p:par>
                                <p:cTn id="46" presetID="1" presetClass="exit" presetSubtype="0" fill="hold" grpId="3" nodeType="withEffect">
                                  <p:stCondLst>
                                    <p:cond delay="0"/>
                                  </p:stCondLst>
                                  <p:childTnLst>
                                    <p:set>
                                      <p:cBhvr>
                                        <p:cTn id="47" dur="1" fill="hold">
                                          <p:stCondLst>
                                            <p:cond delay="0"/>
                                          </p:stCondLst>
                                        </p:cTn>
                                        <p:tgtEl>
                                          <p:spTgt spid="24"/>
                                        </p:tgtEl>
                                        <p:attrNameLst>
                                          <p:attrName>style.visibility</p:attrName>
                                        </p:attrNameLst>
                                      </p:cBhvr>
                                      <p:to>
                                        <p:strVal val="hidden"/>
                                      </p:to>
                                    </p:set>
                                  </p:childTnLst>
                                </p:cTn>
                              </p:par>
                              <p:par>
                                <p:cTn id="48" presetID="1" presetClass="exit" presetSubtype="0" fill="hold" grpId="4" nodeType="withEffect">
                                  <p:stCondLst>
                                    <p:cond delay="0"/>
                                  </p:stCondLst>
                                  <p:childTnLst>
                                    <p:set>
                                      <p:cBhvr>
                                        <p:cTn id="49"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7" grpId="0" animBg="1"/>
      <p:bldP spid="7" grpId="1" animBg="1"/>
      <p:bldP spid="7" grpId="2" animBg="1"/>
      <p:bldP spid="7" grpId="3" animBg="1"/>
      <p:bldP spid="7" grpId="4" animBg="1"/>
      <p:bldP spid="23" grpId="0" animBg="1"/>
      <p:bldP spid="23" grpId="1" animBg="1"/>
      <p:bldP spid="23" grpId="2" animBg="1"/>
      <p:bldP spid="23" grpId="3" animBg="1"/>
      <p:bldP spid="24" grpId="0" animBg="1"/>
      <p:bldP spid="24" grpId="1" animBg="1"/>
      <p:bldP spid="24" grpId="2" animBg="1"/>
      <p:bldP spid="24" grpId="3"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Winter, Nature, Season, Trees, Sky, Snow, Whit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7" name="REMOVE THIS OBJECT"/>
          <p:cNvSpPr txBox="1"/>
          <p:nvPr/>
        </p:nvSpPr>
        <p:spPr>
          <a:xfrm>
            <a:off x="3557" y="3375"/>
            <a:ext cx="9144000" cy="646331"/>
          </a:xfrm>
          <a:prstGeom prst="rect">
            <a:avLst/>
          </a:prstGeom>
          <a:solidFill>
            <a:srgbClr val="FFFF00">
              <a:alpha val="70000"/>
            </a:srgbClr>
          </a:solidFill>
        </p:spPr>
        <p:txBody>
          <a:bodyPr wrap="square" rtlCol="0">
            <a:spAutoFit/>
          </a:bodyPr>
          <a:lstStyle/>
          <a:p>
            <a:pPr algn="ctr"/>
            <a:r>
              <a:rPr lang="en-NZ" sz="3600" dirty="0"/>
              <a:t>What do you know about a stable?</a:t>
            </a:r>
          </a:p>
        </p:txBody>
      </p:sp>
      <p:sp>
        <p:nvSpPr>
          <p:cNvPr id="1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S-04</a:t>
            </a:r>
          </a:p>
        </p:txBody>
      </p:sp>
      <p:sp>
        <p:nvSpPr>
          <p:cNvPr id="1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Tool instructions"/>
          <p:cNvSpPr txBox="1"/>
          <p:nvPr/>
        </p:nvSpPr>
        <p:spPr>
          <a:xfrm>
            <a:off x="2988881" y="4912668"/>
            <a:ext cx="3166251"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in a white box underneath a question to type answer</a:t>
            </a:r>
          </a:p>
        </p:txBody>
      </p:sp>
      <p:pic>
        <p:nvPicPr>
          <p:cNvPr id="14" name="Picture 13" descr="Image result for image of stable where Jesus was born">
            <a:hlinkClick r:id="rId9"/>
          </p:cNvPr>
          <p:cNvPicPr/>
          <p:nvPr/>
        </p:nvPicPr>
        <p:blipFill>
          <a:blip r:embed="rId10">
            <a:extLst>
              <a:ext uri="{28A0092B-C50C-407E-A947-70E740481C1C}">
                <a14:useLocalDpi xmlns:a14="http://schemas.microsoft.com/office/drawing/2010/main" val="0"/>
              </a:ext>
            </a:extLst>
          </a:blip>
          <a:srcRect/>
          <a:stretch>
            <a:fillRect/>
          </a:stretch>
        </p:blipFill>
        <p:spPr bwMode="auto">
          <a:xfrm>
            <a:off x="6536911" y="982556"/>
            <a:ext cx="2298700" cy="1876425"/>
          </a:xfrm>
          <a:prstGeom prst="rect">
            <a:avLst/>
          </a:prstGeom>
          <a:noFill/>
          <a:ln>
            <a:noFill/>
          </a:ln>
        </p:spPr>
      </p:pic>
      <p:sp>
        <p:nvSpPr>
          <p:cNvPr id="7" name="Rectangle 6"/>
          <p:cNvSpPr/>
          <p:nvPr/>
        </p:nvSpPr>
        <p:spPr>
          <a:xfrm>
            <a:off x="280205" y="719958"/>
            <a:ext cx="2600840" cy="410882"/>
          </a:xfrm>
          <a:prstGeom prst="rect">
            <a:avLst/>
          </a:prstGeom>
        </p:spPr>
        <p:txBody>
          <a:bodyPr wrap="non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What is a stable used for?</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280205" y="1765386"/>
            <a:ext cx="5108713" cy="410882"/>
          </a:xfrm>
          <a:prstGeom prst="rect">
            <a:avLst/>
          </a:prstGeom>
        </p:spPr>
        <p:txBody>
          <a:bodyPr wrap="squar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What are stables in Aotearoa New Zealand used for?</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80205" y="2805640"/>
            <a:ext cx="3182859" cy="410882"/>
          </a:xfrm>
          <a:prstGeom prst="rect">
            <a:avLst/>
          </a:prstGeom>
        </p:spPr>
        <p:txBody>
          <a:bodyPr wrap="non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Why was Jesus born in a stable?</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280205" y="3845894"/>
            <a:ext cx="4326762" cy="410882"/>
          </a:xfrm>
          <a:prstGeom prst="rect">
            <a:avLst/>
          </a:prstGeom>
        </p:spPr>
        <p:txBody>
          <a:bodyPr wrap="none">
            <a:spAutoFit/>
          </a:bodyPr>
          <a:lstStyle/>
          <a:p>
            <a:pPr>
              <a:lnSpc>
                <a:spcPct val="115000"/>
              </a:lnSpc>
              <a:spcAft>
                <a:spcPts val="1000"/>
              </a:spcAft>
            </a:pPr>
            <a:r>
              <a:rPr lang="en-NZ" dirty="0">
                <a:latin typeface="Calibri" panose="020F0502020204030204" pitchFamily="34" charset="0"/>
                <a:ea typeface="Calibri" panose="020F0502020204030204" pitchFamily="34" charset="0"/>
                <a:cs typeface="Times New Roman" panose="02020603050405020304" pitchFamily="18" charset="0"/>
              </a:rPr>
              <a:t>What would it be like to be born in a stable?</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controls>
      <mc:AlternateContent xmlns:mc="http://schemas.openxmlformats.org/markup-compatibility/2006">
        <mc:Choice xmlns:v="urn:schemas-microsoft-com:vml" Requires="v">
          <p:control spid="10318" name="TextBox1" r:id="rId2" imgW="5838840" imgH="638280"/>
        </mc:Choice>
        <mc:Fallback>
          <p:control name="TextBox1" r:id="rId2" imgW="5838840" imgH="638280">
            <p:pic>
              <p:nvPicPr>
                <p:cNvPr id="0" name="TextBox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384175" y="2178050"/>
                  <a:ext cx="5843588" cy="635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319" name="TextBox2" r:id="rId3" imgW="5838840" imgH="638280"/>
        </mc:Choice>
        <mc:Fallback>
          <p:control name="TextBox2" r:id="rId3" imgW="5838840" imgH="638280">
            <p:pic>
              <p:nvPicPr>
                <p:cNvPr id="0" name="TextBox2"/>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384175" y="3208338"/>
                  <a:ext cx="5843588" cy="635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320" name="TextBox3" r:id="rId4" imgW="5838840" imgH="628560"/>
        </mc:Choice>
        <mc:Fallback>
          <p:control name="TextBox3" r:id="rId4" imgW="5838840" imgH="628560">
            <p:pic>
              <p:nvPicPr>
                <p:cNvPr id="0" name="TextBox3"/>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384175" y="4240213"/>
                  <a:ext cx="5843588" cy="6334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mc:AlternateContent xmlns:mc="http://schemas.openxmlformats.org/markup-compatibility/2006">
        <mc:Choice xmlns:v="urn:schemas-microsoft-com:vml" Requires="v">
          <p:control spid="10321" name="TextBox4" r:id="rId5" imgW="5838840" imgH="628560"/>
        </mc:Choice>
        <mc:Fallback>
          <p:control name="TextBox4" r:id="rId5" imgW="5838840" imgH="628560">
            <p:pic>
              <p:nvPicPr>
                <p:cNvPr id="0" name="TextBox4"/>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384175" y="1138238"/>
                  <a:ext cx="5843588" cy="633412"/>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2871785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descr="Winter, Nature, Season, Trees, Sky, Snow, 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5" name="REMOVE THIS OBJECT"/>
          <p:cNvSpPr txBox="1"/>
          <p:nvPr/>
        </p:nvSpPr>
        <p:spPr>
          <a:xfrm>
            <a:off x="3557" y="3375"/>
            <a:ext cx="9144000" cy="646331"/>
          </a:xfrm>
          <a:prstGeom prst="rect">
            <a:avLst/>
          </a:prstGeom>
          <a:solidFill>
            <a:srgbClr val="FFFF00">
              <a:alpha val="70000"/>
            </a:srgbClr>
          </a:solidFill>
        </p:spPr>
        <p:txBody>
          <a:bodyPr wrap="square" rtlCol="0">
            <a:spAutoFit/>
          </a:bodyPr>
          <a:lstStyle/>
          <a:p>
            <a:pPr algn="ctr"/>
            <a:r>
              <a:rPr lang="en-NZ" sz="3600" dirty="0"/>
              <a:t>What is a Christmas crib?</a:t>
            </a:r>
            <a:endParaRPr lang="en-GB" sz="6000" b="1" dirty="0">
              <a:solidFill>
                <a:srgbClr val="FF0000"/>
              </a:solidFill>
            </a:endParaRPr>
          </a:p>
        </p:txBody>
      </p:sp>
      <p:pic>
        <p:nvPicPr>
          <p:cNvPr id="24" name="Shape: Post-it 5"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300078" y="528410"/>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Line 5"/>
          <p:cNvSpPr txBox="1"/>
          <p:nvPr/>
        </p:nvSpPr>
        <p:spPr>
          <a:xfrm rot="20948926">
            <a:off x="6465841" y="1183780"/>
            <a:ext cx="1964188" cy="892552"/>
          </a:xfrm>
          <a:prstGeom prst="rect">
            <a:avLst/>
          </a:prstGeom>
          <a:noFill/>
        </p:spPr>
        <p:txBody>
          <a:bodyPr wrap="square" rtlCol="0">
            <a:spAutoFit/>
          </a:bodyPr>
          <a:lstStyle/>
          <a:p>
            <a:r>
              <a:rPr lang="en-NZ" sz="1300" dirty="0"/>
              <a:t>Last of all, the three wise men are added to complete the nativity scene.</a:t>
            </a:r>
          </a:p>
        </p:txBody>
      </p:sp>
      <p:pic>
        <p:nvPicPr>
          <p:cNvPr id="23" name="Shape: Post-it 4"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716732" y="2643935"/>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0948926">
            <a:off x="5953167" y="3073214"/>
            <a:ext cx="1765072" cy="1292662"/>
          </a:xfrm>
          <a:prstGeom prst="rect">
            <a:avLst/>
          </a:prstGeom>
          <a:noFill/>
        </p:spPr>
        <p:txBody>
          <a:bodyPr wrap="square" rtlCol="0">
            <a:spAutoFit/>
          </a:bodyPr>
          <a:lstStyle/>
          <a:p>
            <a:r>
              <a:rPr lang="en-NZ" sz="1300" dirty="0"/>
              <a:t>Then as the story continues Jesus is added, then the shepherds and the angels are placed in the crib.</a:t>
            </a:r>
            <a:endParaRPr lang="en-GB" sz="1300" dirty="0">
              <a:latin typeface="Segoe UI" pitchFamily="34" charset="0"/>
              <a:ea typeface="Segoe UI" pitchFamily="34" charset="0"/>
              <a:cs typeface="Segoe UI" pitchFamily="34" charset="0"/>
            </a:endParaRPr>
          </a:p>
        </p:txBody>
      </p:sp>
      <p:pic>
        <p:nvPicPr>
          <p:cNvPr id="22" name="Shape: Post-it 3"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069115" y="530438"/>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4298952" y="1029923"/>
            <a:ext cx="1765072" cy="1092607"/>
          </a:xfrm>
          <a:prstGeom prst="rect">
            <a:avLst/>
          </a:prstGeom>
          <a:noFill/>
        </p:spPr>
        <p:txBody>
          <a:bodyPr wrap="square" rtlCol="0">
            <a:spAutoFit/>
          </a:bodyPr>
          <a:lstStyle/>
          <a:p>
            <a:r>
              <a:rPr lang="en-NZ" sz="1300" dirty="0"/>
              <a:t>To start with, the crib always includes Mary, Joseph and the animals that belong in the stable. </a:t>
            </a:r>
          </a:p>
        </p:txBody>
      </p:sp>
      <p:pic>
        <p:nvPicPr>
          <p:cNvPr id="21" name="Shape: Post-it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402946" y="2643935"/>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3616432" y="3090001"/>
            <a:ext cx="1765072" cy="1292662"/>
          </a:xfrm>
          <a:prstGeom prst="rect">
            <a:avLst/>
          </a:prstGeom>
          <a:noFill/>
        </p:spPr>
        <p:txBody>
          <a:bodyPr wrap="square" rtlCol="0">
            <a:spAutoFit/>
          </a:bodyPr>
          <a:lstStyle/>
          <a:p>
            <a:r>
              <a:rPr lang="en-NZ" sz="1300" dirty="0"/>
              <a:t>The figures are usually set in the model of a stable or cave that reminds people about where the original story took place. </a:t>
            </a: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867665" y="649706"/>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2109520" y="964849"/>
            <a:ext cx="1765072" cy="1492716"/>
          </a:xfrm>
          <a:prstGeom prst="rect">
            <a:avLst/>
          </a:prstGeom>
          <a:noFill/>
        </p:spPr>
        <p:txBody>
          <a:bodyPr wrap="square" rtlCol="0">
            <a:spAutoFit/>
          </a:bodyPr>
          <a:lstStyle/>
          <a:p>
            <a:r>
              <a:rPr lang="en-NZ" sz="1300" dirty="0"/>
              <a:t>A crib is set of figures which are models of the characters in the Christmas story that are displayed in homes and churches during Advent and Christmas. </a:t>
            </a:r>
          </a:p>
        </p:txBody>
      </p:sp>
      <p:pic>
        <p:nvPicPr>
          <p:cNvPr id="15" name="Shape: Pin 5"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947457"/>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4" name="Shape: Pin 4"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1676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S-05</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3248572" y="4912668"/>
            <a:ext cx="2646878" cy="230832"/>
          </a:xfrm>
          <a:prstGeom prst="rect">
            <a:avLst/>
          </a:prstGeom>
          <a:noFill/>
        </p:spPr>
        <p:txBody>
          <a:bodyPr wrap="none" rtlCol="0">
            <a:spAutoFit/>
          </a:bodyPr>
          <a:lstStyle/>
          <a:p>
            <a:pPr algn="ctr"/>
            <a:r>
              <a:rPr lang="en-GB" sz="900">
                <a:latin typeface="Arial" pitchFamily="34" charset="0"/>
                <a:ea typeface="Segoe UI" pitchFamily="34" charset="0"/>
                <a:cs typeface="Arial" pitchFamily="34" charset="0"/>
              </a:rPr>
              <a:t>Click the pins on the right to reveal post-it notes.</a:t>
            </a:r>
          </a:p>
        </p:txBody>
      </p:sp>
      <p:pic>
        <p:nvPicPr>
          <p:cNvPr id="34" name="Picture 33" descr="Image result for Christmas cribs">
            <a:hlinkClick r:id="rId7"/>
          </p:cNvPr>
          <p:cNvPicPr/>
          <p:nvPr/>
        </p:nvPicPr>
        <p:blipFill>
          <a:blip r:embed="rId8">
            <a:extLst>
              <a:ext uri="{28A0092B-C50C-407E-A947-70E740481C1C}">
                <a14:useLocalDpi xmlns:a14="http://schemas.microsoft.com/office/drawing/2010/main" val="0"/>
              </a:ext>
            </a:extLst>
          </a:blip>
          <a:srcRect/>
          <a:stretch>
            <a:fillRect/>
          </a:stretch>
        </p:blipFill>
        <p:spPr bwMode="auto">
          <a:xfrm>
            <a:off x="296499" y="3032945"/>
            <a:ext cx="2928098" cy="1647055"/>
          </a:xfrm>
          <a:prstGeom prst="rect">
            <a:avLst/>
          </a:prstGeom>
          <a:noFill/>
          <a:ln w="28575">
            <a:solidFill>
              <a:srgbClr val="00B0F0"/>
            </a:solidFill>
          </a:ln>
        </p:spPr>
      </p:pic>
    </p:spTree>
    <p:extLst>
      <p:ext uri="{BB962C8B-B14F-4D97-AF65-F5344CB8AC3E}">
        <p14:creationId xmlns:p14="http://schemas.microsoft.com/office/powerpoint/2010/main" val="38657345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up)">
                                      <p:cBhvr>
                                        <p:cTn id="65" dur="500"/>
                                        <p:tgtEl>
                                          <p:spTgt spid="2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37"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900" decel="100000" fill="hold"/>
                                        <p:tgtEl>
                                          <p:spTgt spid="24"/>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par>
                          <p:cTn id="79" fill="hold">
                            <p:stCondLst>
                              <p:cond delay="1000"/>
                            </p:stCondLst>
                            <p:childTnLst>
                              <p:par>
                                <p:cTn id="80" presetID="22" presetClass="entr" presetSubtype="1" fill="hold" grpId="0" nodeType="after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par>
                          <p:cTn id="83" fill="hold">
                            <p:stCondLst>
                              <p:cond delay="1500"/>
                            </p:stCondLst>
                            <p:childTnLst>
                              <p:par>
                                <p:cTn id="84" presetID="10" presetClass="exit" presetSubtype="0" fill="hold" nodeType="afterEffect">
                                  <p:stCondLst>
                                    <p:cond delay="0"/>
                                  </p:stCondLst>
                                  <p:childTnLst>
                                    <p:animEffect transition="out" filter="fade">
                                      <p:cBhvr>
                                        <p:cTn id="85" dur="500"/>
                                        <p:tgtEl>
                                          <p:spTgt spid="15"/>
                                        </p:tgtEl>
                                      </p:cBhvr>
                                    </p:animEffect>
                                    <p:set>
                                      <p:cBhvr>
                                        <p:cTn id="8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7" restart="whenNotActive" fill="hold" evtFilter="cancelBubble" nodeType="interactiveSeq">
                <p:stCondLst>
                  <p:cond evt="onClick" delay="0">
                    <p:tgtEl>
                      <p:spTgt spid="32"/>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8195"/>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2"/>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13"/>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14"/>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15"/>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8196"/>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6"/>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21"/>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26"/>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22"/>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27"/>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3"/>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29"/>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4"/>
                                        </p:tgtEl>
                                        <p:attrNameLst>
                                          <p:attrName>style.visibility</p:attrName>
                                        </p:attrNameLst>
                                      </p:cBhvr>
                                      <p:to>
                                        <p:strVal val="hidden"/>
                                      </p:to>
                                    </p:set>
                                  </p:childTnLst>
                                </p:cTn>
                              </p:par>
                              <p:par>
                                <p:cTn id="118" presetID="1" presetClass="exit" presetSubtype="0" fill="hold" grpId="2" nodeType="withEffect">
                                  <p:stCondLst>
                                    <p:cond delay="0"/>
                                  </p:stCondLst>
                                  <p:childTnLst>
                                    <p:set>
                                      <p:cBhvr>
                                        <p:cTn id="119"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20" restart="whenNotActive" fill="hold" evtFilter="cancelBubble" nodeType="interactiveSeq">
                <p:stCondLst>
                  <p:cond evt="onClick" delay="0">
                    <p:tgtEl>
                      <p:spTgt spid="33"/>
                    </p:tgtEl>
                  </p:cond>
                </p:stCondLst>
                <p:endSync evt="end" delay="0">
                  <p:rtn val="all"/>
                </p:endSync>
                <p:childTnLst>
                  <p:par>
                    <p:cTn id="121" fill="hold">
                      <p:stCondLst>
                        <p:cond delay="0"/>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8195"/>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3"/>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4"/>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15"/>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8196"/>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6"/>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21"/>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26"/>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2"/>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27"/>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23"/>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29"/>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2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30" grpId="0"/>
      <p:bldP spid="30" grpId="1"/>
      <p:bldP spid="30" grpId="2"/>
      <p:bldP spid="29" grpId="0"/>
      <p:bldP spid="29" grpId="1"/>
      <p:bldP spid="29" grpId="2"/>
      <p:bldP spid="27" grpId="0"/>
      <p:bldP spid="27" grpId="1"/>
      <p:bldP spid="27" grpId="2"/>
      <p:bldP spid="26" grpId="0"/>
      <p:bldP spid="26" grpId="1"/>
      <p:bldP spid="26" grpId="2"/>
      <p:bldP spid="6" grpId="0"/>
      <p:bldP spid="6" grpId="1"/>
      <p:bldP spid="6"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Winter, Nature, Season, Trees, Sky, Snow, 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REMOVE THIS OBJECT"/>
          <p:cNvSpPr txBox="1"/>
          <p:nvPr/>
        </p:nvSpPr>
        <p:spPr>
          <a:xfrm>
            <a:off x="3557" y="3375"/>
            <a:ext cx="9144000" cy="646331"/>
          </a:xfrm>
          <a:prstGeom prst="rect">
            <a:avLst/>
          </a:prstGeom>
          <a:solidFill>
            <a:srgbClr val="FFFF00">
              <a:alpha val="70000"/>
            </a:srgbClr>
          </a:solidFill>
        </p:spPr>
        <p:txBody>
          <a:bodyPr wrap="square" rtlCol="0">
            <a:spAutoFit/>
          </a:bodyPr>
          <a:lstStyle/>
          <a:p>
            <a:pPr algn="ctr"/>
            <a:r>
              <a:rPr lang="en-NZ" sz="3600" dirty="0"/>
              <a:t>Cribs can be made of different materials</a:t>
            </a:r>
            <a:endParaRPr lang="en-GB" sz="6000" dirty="0">
              <a:solidFill>
                <a:srgbClr val="FF0000"/>
              </a:solidFill>
            </a:endParaRPr>
          </a:p>
        </p:txBody>
      </p:sp>
      <p:sp>
        <p:nvSpPr>
          <p:cNvPr id="7" name="Textbox: Line 3"/>
          <p:cNvSpPr txBox="1"/>
          <p:nvPr/>
        </p:nvSpPr>
        <p:spPr>
          <a:xfrm>
            <a:off x="591512" y="3306290"/>
            <a:ext cx="8132286" cy="923330"/>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b="0" dirty="0">
                <a:latin typeface="+mn-lt"/>
              </a:rPr>
              <a:t>Christmas cribs are made from many different materials including wood, pottery, porcelain or wool.</a:t>
            </a:r>
          </a:p>
          <a:p>
            <a:r>
              <a:rPr lang="en-NZ" b="0" dirty="0">
                <a:latin typeface="+mn-lt"/>
              </a:rPr>
              <a:t>Why do they put the Christmas crib figures in a stable or a cave?</a:t>
            </a:r>
          </a:p>
        </p:txBody>
      </p:sp>
      <p:sp>
        <p:nvSpPr>
          <p:cNvPr id="8" name="Textbox: Line 2"/>
          <p:cNvSpPr txBox="1"/>
          <p:nvPr/>
        </p:nvSpPr>
        <p:spPr>
          <a:xfrm>
            <a:off x="3727918" y="2250787"/>
            <a:ext cx="5540108" cy="923330"/>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b="0" dirty="0">
                <a:latin typeface="+mn-lt"/>
              </a:rPr>
              <a:t>People set up Christmas cribs in homes, schools, churches and even in shop windows.</a:t>
            </a:r>
          </a:p>
          <a:p>
            <a:r>
              <a:rPr lang="en-NZ" b="0" dirty="0">
                <a:latin typeface="+mn-lt"/>
              </a:rPr>
              <a:t>What are Christmas cribs made from?</a:t>
            </a:r>
          </a:p>
        </p:txBody>
      </p:sp>
      <p:sp>
        <p:nvSpPr>
          <p:cNvPr id="6" name="Textbox: Line 1"/>
          <p:cNvSpPr txBox="1"/>
          <p:nvPr/>
        </p:nvSpPr>
        <p:spPr>
          <a:xfrm>
            <a:off x="3727918" y="1227558"/>
            <a:ext cx="5485699" cy="923330"/>
          </a:xfrm>
          <a:prstGeom prst="rect">
            <a:avLst/>
          </a:prstGeom>
          <a:noFill/>
        </p:spPr>
        <p:txBody>
          <a:bodyPr wrap="square" rtlCol="0">
            <a:spAutoFit/>
          </a:bodyPr>
          <a:lstStyle/>
          <a:p>
            <a:r>
              <a:rPr lang="en-NZ" dirty="0"/>
              <a:t>We have cribs to help us to remember and celebrate the story of Jesus’ birth at Christmas over 2000 years ago. </a:t>
            </a:r>
          </a:p>
          <a:p>
            <a:r>
              <a:rPr lang="en-NZ" dirty="0"/>
              <a:t>Where do we see Christmas cribs?</a:t>
            </a:r>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S-06</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505043" y="4912668"/>
            <a:ext cx="2133918"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on image to reveal a line of text</a:t>
            </a:r>
          </a:p>
        </p:txBody>
      </p:sp>
      <p:grpSp>
        <p:nvGrpSpPr>
          <p:cNvPr id="20" name="Group 19"/>
          <p:cNvGrpSpPr/>
          <p:nvPr/>
        </p:nvGrpSpPr>
        <p:grpSpPr>
          <a:xfrm>
            <a:off x="257003" y="1041157"/>
            <a:ext cx="3383494" cy="2194747"/>
            <a:chOff x="1077363" y="918508"/>
            <a:chExt cx="4980183" cy="3230460"/>
          </a:xfrm>
        </p:grpSpPr>
        <p:pic>
          <p:nvPicPr>
            <p:cNvPr id="21" name="Picture 20" descr="Image result for What is a Christmas crib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7363" y="2704837"/>
              <a:ext cx="2435203" cy="1444131"/>
            </a:xfrm>
            <a:prstGeom prst="rect">
              <a:avLst/>
            </a:prstGeom>
            <a:ln w="76200">
              <a:solidFill>
                <a:srgbClr val="00B0F0"/>
              </a:solidFill>
            </a:ln>
          </p:spPr>
        </p:pic>
        <p:pic>
          <p:nvPicPr>
            <p:cNvPr id="22" name="Picture 21" descr="Image result for What is a Christmas crib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7363" y="918508"/>
              <a:ext cx="2435203" cy="1701734"/>
            </a:xfrm>
            <a:prstGeom prst="rect">
              <a:avLst/>
            </a:prstGeom>
            <a:ln w="76200">
              <a:solidFill>
                <a:srgbClr val="00B0F0"/>
              </a:solidFill>
            </a:ln>
          </p:spPr>
        </p:pic>
        <p:pic>
          <p:nvPicPr>
            <p:cNvPr id="23" name="Picture 22" descr="Crib"/>
            <p:cNvPicPr/>
            <p:nvPr/>
          </p:nvPicPr>
          <p:blipFill rotWithShape="1">
            <a:blip r:embed="rId6">
              <a:extLst>
                <a:ext uri="{28A0092B-C50C-407E-A947-70E740481C1C}">
                  <a14:useLocalDpi xmlns:a14="http://schemas.microsoft.com/office/drawing/2010/main" val="0"/>
                </a:ext>
              </a:extLst>
            </a:blip>
            <a:stretch/>
          </p:blipFill>
          <p:spPr bwMode="auto">
            <a:xfrm>
              <a:off x="3627056" y="918508"/>
              <a:ext cx="2430490" cy="1701734"/>
            </a:xfrm>
            <a:prstGeom prst="rect">
              <a:avLst/>
            </a:prstGeom>
            <a:ln w="76200">
              <a:solidFill>
                <a:srgbClr val="00B0F0"/>
              </a:solidFill>
            </a:ln>
            <a:extLst>
              <a:ext uri="{53640926-AAD7-44D8-BBD7-CCE9431645EC}">
                <a14:shadowObscured xmlns:a14="http://schemas.microsoft.com/office/drawing/2010/main"/>
              </a:ext>
            </a:extLst>
          </p:spPr>
        </p:pic>
        <p:pic>
          <p:nvPicPr>
            <p:cNvPr id="24" name="Picture 23" descr="Image result for modern nativity images"/>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7056" y="2704837"/>
              <a:ext cx="2430490" cy="1438275"/>
            </a:xfrm>
            <a:prstGeom prst="rect">
              <a:avLst/>
            </a:prstGeom>
            <a:ln w="76200">
              <a:solidFill>
                <a:srgbClr val="00B0F0"/>
              </a:solidFill>
            </a:ln>
          </p:spPr>
        </p:pic>
      </p:grpSp>
      <p:sp>
        <p:nvSpPr>
          <p:cNvPr id="3" name="Rectangle 2"/>
          <p:cNvSpPr/>
          <p:nvPr/>
        </p:nvSpPr>
        <p:spPr>
          <a:xfrm>
            <a:off x="2869274" y="583549"/>
            <a:ext cx="3375604" cy="392159"/>
          </a:xfrm>
          <a:prstGeom prst="rect">
            <a:avLst/>
          </a:prstGeom>
        </p:spPr>
        <p:txBody>
          <a:bodyPr wrap="none">
            <a:spAutoFit/>
          </a:bodyPr>
          <a:lstStyle/>
          <a:p>
            <a:pP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Why do we have Christmas cribs?</a:t>
            </a:r>
            <a:endParaRPr lang="en-NZ"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Line 3"/>
          <p:cNvSpPr txBox="1"/>
          <p:nvPr/>
        </p:nvSpPr>
        <p:spPr>
          <a:xfrm>
            <a:off x="591512" y="4323284"/>
            <a:ext cx="7355199" cy="646331"/>
          </a:xfrm>
          <a:prstGeom prst="rect">
            <a:avLst/>
          </a:prstGeom>
          <a:noFill/>
        </p:spPr>
        <p:txBody>
          <a:bodyPr wrap="square" rtlCol="0">
            <a:spAutoFit/>
          </a:bodyPr>
          <a:lstStyle>
            <a:defPPr>
              <a:defRPr lang="en-US"/>
            </a:defPPr>
            <a:lvl1pPr>
              <a:defRPr b="1">
                <a:latin typeface="Segoe UI" pitchFamily="34" charset="0"/>
                <a:ea typeface="Segoe UI" pitchFamily="34" charset="0"/>
                <a:cs typeface="Segoe UI" pitchFamily="34" charset="0"/>
              </a:defRPr>
            </a:lvl1pPr>
          </a:lstStyle>
          <a:p>
            <a:r>
              <a:rPr lang="en-NZ" b="0" dirty="0">
                <a:latin typeface="+mn-lt"/>
              </a:rPr>
              <a:t>The Christmas crib figures are set up in a stable or a cave to make them look like the real Christmas story when Jesus was born in Bethlehem.</a:t>
            </a:r>
          </a:p>
        </p:txBody>
      </p:sp>
    </p:spTree>
    <p:extLst>
      <p:ext uri="{BB962C8B-B14F-4D97-AF65-F5344CB8AC3E}">
        <p14:creationId xmlns:p14="http://schemas.microsoft.com/office/powerpoint/2010/main" val="22623993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childTnLst>
                                </p:cTn>
                              </p:par>
                            </p:childTnLst>
                          </p:cTn>
                        </p:par>
                      </p:childTnLst>
                    </p:cTn>
                  </p:par>
                </p:childTnLst>
              </p:cTn>
              <p:nextCondLst>
                <p:cond evt="onClick" delay="0">
                  <p:tgtEl>
                    <p:spTgt spid="20"/>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2" nodeType="clickEffect">
                                  <p:stCondLst>
                                    <p:cond delay="0"/>
                                  </p:stCondLst>
                                  <p:childTnLst>
                                    <p:set>
                                      <p:cBhvr>
                                        <p:cTn id="27" dur="1" fill="hold">
                                          <p:stCondLst>
                                            <p:cond delay="0"/>
                                          </p:stCondLst>
                                        </p:cTn>
                                        <p:tgtEl>
                                          <p:spTgt spid="6"/>
                                        </p:tgtEl>
                                        <p:attrNameLst>
                                          <p:attrName>style.visibility</p:attrName>
                                        </p:attrNameLst>
                                      </p:cBhvr>
                                      <p:to>
                                        <p:strVal val="hidden"/>
                                      </p:to>
                                    </p:set>
                                  </p:childTnLst>
                                </p:cTn>
                              </p:par>
                              <p:par>
                                <p:cTn id="28" presetID="1" presetClass="exit" presetSubtype="0" fill="hold" grpId="2" nodeType="withEffect">
                                  <p:stCondLst>
                                    <p:cond delay="0"/>
                                  </p:stCondLst>
                                  <p:childTnLst>
                                    <p:set>
                                      <p:cBhvr>
                                        <p:cTn id="29" dur="1" fill="hold">
                                          <p:stCondLst>
                                            <p:cond delay="0"/>
                                          </p:stCondLst>
                                        </p:cTn>
                                        <p:tgtEl>
                                          <p:spTgt spid="8"/>
                                        </p:tgtEl>
                                        <p:attrNameLst>
                                          <p:attrName>style.visibility</p:attrName>
                                        </p:attrNameLst>
                                      </p:cBhvr>
                                      <p:to>
                                        <p:strVal val="hidden"/>
                                      </p:to>
                                    </p:set>
                                  </p:childTnLst>
                                </p:cTn>
                              </p:par>
                              <p:par>
                                <p:cTn id="30" presetID="1" presetClass="exit" presetSubtype="0" fill="hold" grpId="2" nodeType="withEffect">
                                  <p:stCondLst>
                                    <p:cond delay="0"/>
                                  </p:stCondLst>
                                  <p:childTnLst>
                                    <p:set>
                                      <p:cBhvr>
                                        <p:cTn id="31" dur="1" fill="hold">
                                          <p:stCondLst>
                                            <p:cond delay="0"/>
                                          </p:stCondLst>
                                        </p:cTn>
                                        <p:tgtEl>
                                          <p:spTgt spid="7"/>
                                        </p:tgtEl>
                                        <p:attrNameLst>
                                          <p:attrName>style.visibility</p:attrName>
                                        </p:attrNameLst>
                                      </p:cBhvr>
                                      <p:to>
                                        <p:strVal val="hidden"/>
                                      </p:to>
                                    </p:set>
                                  </p:childTnLst>
                                </p:cTn>
                              </p:par>
                              <p:par>
                                <p:cTn id="32" presetID="1" presetClass="exit" presetSubtype="0" fill="hold" grpId="2" nodeType="withEffect">
                                  <p:stCondLst>
                                    <p:cond delay="0"/>
                                  </p:stCondLst>
                                  <p:childTnLst>
                                    <p:set>
                                      <p:cBhvr>
                                        <p:cTn id="33"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7"/>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7" grpId="0"/>
      <p:bldP spid="7" grpId="1"/>
      <p:bldP spid="7" grpId="2"/>
      <p:bldP spid="8" grpId="0"/>
      <p:bldP spid="8" grpId="1"/>
      <p:bldP spid="8" grpId="2"/>
      <p:bldP spid="6" grpId="0"/>
      <p:bldP spid="6" grpId="1"/>
      <p:bldP spid="6" grpId="2"/>
      <p:bldP spid="25" grpId="0"/>
      <p:bldP spid="25" grpId="1"/>
      <p:bldP spid="25"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Winter, Nature, Season, Trees, Sky, Snow, 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6" name="REMOVE THIS OBJECT"/>
          <p:cNvSpPr txBox="1"/>
          <p:nvPr/>
        </p:nvSpPr>
        <p:spPr>
          <a:xfrm>
            <a:off x="3557" y="3375"/>
            <a:ext cx="9144000" cy="830997"/>
          </a:xfrm>
          <a:prstGeom prst="rect">
            <a:avLst/>
          </a:prstGeom>
          <a:solidFill>
            <a:srgbClr val="FFFF00">
              <a:alpha val="70000"/>
            </a:srgbClr>
          </a:solidFill>
        </p:spPr>
        <p:txBody>
          <a:bodyPr wrap="square" rtlCol="0">
            <a:spAutoFit/>
          </a:bodyPr>
          <a:lstStyle/>
          <a:p>
            <a:pPr algn="ctr"/>
            <a:r>
              <a:rPr lang="en-NZ" sz="4800" dirty="0"/>
              <a:t>People love Christmas cribs</a:t>
            </a:r>
          </a:p>
        </p:txBody>
      </p:sp>
      <p:sp>
        <p:nvSpPr>
          <p:cNvPr id="2" name="Textbox: Text Lines"/>
          <p:cNvSpPr txBox="1"/>
          <p:nvPr/>
        </p:nvSpPr>
        <p:spPr>
          <a:xfrm>
            <a:off x="510862" y="1401798"/>
            <a:ext cx="8100447" cy="3093154"/>
          </a:xfrm>
          <a:prstGeom prst="rect">
            <a:avLst/>
          </a:prstGeom>
          <a:noFill/>
        </p:spPr>
        <p:txBody>
          <a:bodyPr wrap="square" rtlCol="0">
            <a:spAutoFit/>
          </a:bodyPr>
          <a:lstStyle/>
          <a:p>
            <a:r>
              <a:rPr lang="en-NZ" sz="2000" dirty="0"/>
              <a:t>People love setting up a Christmas crib to celebrate the birth of Jesus.</a:t>
            </a:r>
          </a:p>
          <a:p>
            <a:endParaRPr lang="en-GB" sz="2000" b="1" dirty="0">
              <a:latin typeface="Segoe UI" pitchFamily="34" charset="0"/>
              <a:ea typeface="Segoe UI" pitchFamily="34" charset="0"/>
              <a:cs typeface="Segoe UI" pitchFamily="34" charset="0"/>
            </a:endParaRPr>
          </a:p>
          <a:p>
            <a:pPr>
              <a:spcAft>
                <a:spcPts val="1800"/>
              </a:spcAft>
            </a:pPr>
            <a:r>
              <a:rPr lang="en-NZ" sz="2000" dirty="0"/>
              <a:t>Having a crib is a Christmas tradition which means something that is done year after year.</a:t>
            </a:r>
          </a:p>
          <a:p>
            <a:r>
              <a:rPr lang="en-NZ" sz="2000" dirty="0"/>
              <a:t>A</a:t>
            </a:r>
            <a:r>
              <a:rPr lang="en-NZ" sz="2000" b="1" dirty="0"/>
              <a:t> </a:t>
            </a:r>
            <a:r>
              <a:rPr lang="en-NZ" sz="2000" dirty="0"/>
              <a:t>Christmas crib is an important tradition because it helps us to re-live the Christmas story as if we were there. Does your family have a Christmas crib?</a:t>
            </a:r>
          </a:p>
          <a:p>
            <a:endParaRPr lang="en-NZ" sz="2000" dirty="0"/>
          </a:p>
          <a:p>
            <a:r>
              <a:rPr lang="en-NZ" sz="2000" dirty="0"/>
              <a:t>The Christmas crib is not a decoration – it is a place where we can kneel and pray. </a:t>
            </a:r>
          </a:p>
        </p:txBody>
      </p:sp>
      <p:grpSp>
        <p:nvGrpSpPr>
          <p:cNvPr id="3" name="Shape: Slider"/>
          <p:cNvGrpSpPr/>
          <p:nvPr/>
        </p:nvGrpSpPr>
        <p:grpSpPr>
          <a:xfrm>
            <a:off x="0" y="1401798"/>
            <a:ext cx="9144000" cy="4430587"/>
            <a:chOff x="2" y="1449418"/>
            <a:chExt cx="9144000" cy="4430587"/>
          </a:xfrm>
        </p:grpSpPr>
        <p:sp>
          <p:nvSpPr>
            <p:cNvPr id="6" name="Slider: Image"/>
            <p:cNvSpPr/>
            <p:nvPr/>
          </p:nvSpPr>
          <p:spPr>
            <a:xfrm>
              <a:off x="2" y="1449418"/>
              <a:ext cx="9144000" cy="4430587"/>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p>
          </p:txBody>
        </p:sp>
        <p:sp>
          <p:nvSpPr>
            <p:cNvPr id="8" name="Slider: Text"/>
            <p:cNvSpPr txBox="1"/>
            <p:nvPr/>
          </p:nvSpPr>
          <p:spPr>
            <a:xfrm>
              <a:off x="178402" y="1635646"/>
              <a:ext cx="184731" cy="400110"/>
            </a:xfrm>
            <a:prstGeom prst="rect">
              <a:avLst/>
            </a:prstGeom>
            <a:noFill/>
            <a:ln>
              <a:noFill/>
            </a:ln>
          </p:spPr>
          <p:txBody>
            <a:bodyPr wrap="none" rtlCol="0">
              <a:spAutoFit/>
            </a:bodyPr>
            <a:lstStyle/>
            <a:p>
              <a:endParaRPr lang="en-GB" sz="2000" b="1" dirty="0">
                <a:solidFill>
                  <a:schemeClr val="bg1"/>
                </a:solidFill>
                <a:latin typeface="Segoe UI" pitchFamily="34" charset="0"/>
                <a:ea typeface="Segoe UI" pitchFamily="34" charset="0"/>
                <a:cs typeface="Segoe UI" pitchFamily="34" charset="0"/>
              </a:endParaRPr>
            </a:p>
          </p:txBody>
        </p:sp>
      </p:grpSp>
      <p:sp>
        <p:nvSpPr>
          <p:cNvPr id="15" name="Shape: Sider Down 4"/>
          <p:cNvSpPr/>
          <p:nvPr/>
        </p:nvSpPr>
        <p:spPr>
          <a:xfrm rot="5400000">
            <a:off x="8287273" y="1615597"/>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hape: Sider Down 3"/>
          <p:cNvSpPr/>
          <p:nvPr/>
        </p:nvSpPr>
        <p:spPr>
          <a:xfrm rot="5400000">
            <a:off x="8287273" y="1615597"/>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hape: Sider Down 2"/>
          <p:cNvSpPr/>
          <p:nvPr/>
        </p:nvSpPr>
        <p:spPr>
          <a:xfrm rot="5400000">
            <a:off x="8287273" y="1615598"/>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hape: Sider Down 1"/>
          <p:cNvSpPr/>
          <p:nvPr/>
        </p:nvSpPr>
        <p:spPr>
          <a:xfrm rot="5400000">
            <a:off x="8287273" y="1615597"/>
            <a:ext cx="648072" cy="564533"/>
          </a:xfrm>
          <a:prstGeom prst="homePlate">
            <a:avLst/>
          </a:prstGeom>
          <a:solidFill>
            <a:schemeClr val="bg1">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S-07</a:t>
            </a:r>
          </a:p>
        </p:txBody>
      </p:sp>
      <p:sp>
        <p:nvSpPr>
          <p:cNvPr id="19"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299857" y="4912668"/>
            <a:ext cx="2544286" cy="230832"/>
          </a:xfrm>
          <a:prstGeom prst="rect">
            <a:avLst/>
          </a:prstGeom>
          <a:solidFill>
            <a:schemeClr val="bg1">
              <a:alpha val="50000"/>
            </a:schemeClr>
          </a:solidFill>
        </p:spPr>
        <p:txBody>
          <a:bodyPr wrap="none" rtlCol="0">
            <a:spAutoFit/>
          </a:bodyPr>
          <a:lstStyle/>
          <a:p>
            <a:pPr algn="ctr"/>
            <a:r>
              <a:rPr lang="en-GB" sz="900" dirty="0">
                <a:latin typeface="Arial" pitchFamily="34" charset="0"/>
                <a:ea typeface="Segoe UI" pitchFamily="34" charset="0"/>
                <a:cs typeface="Arial" pitchFamily="34" charset="0"/>
              </a:rPr>
              <a:t>Click the down-button to move the blind down.</a:t>
            </a:r>
          </a:p>
        </p:txBody>
      </p:sp>
    </p:spTree>
    <p:extLst>
      <p:ext uri="{BB962C8B-B14F-4D97-AF65-F5344CB8AC3E}">
        <p14:creationId xmlns:p14="http://schemas.microsoft.com/office/powerpoint/2010/main" val="375636791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42" presetClass="path" presetSubtype="0" accel="50000" decel="50000" fill="hold" nodeType="withEffect">
                                  <p:stCondLst>
                                    <p:cond delay="0"/>
                                  </p:stCondLst>
                                  <p:childTnLst>
                                    <p:animMotion origin="layout" path="M 0 3.58025E-6 L 0 0.11481 " pathEditMode="relative" rAng="0" ptsTypes="AA">
                                      <p:cBhvr>
                                        <p:cTn id="8" dur="2000" fill="hold"/>
                                        <p:tgtEl>
                                          <p:spTgt spid="3"/>
                                        </p:tgtEl>
                                        <p:attrNameLst>
                                          <p:attrName>ppt_x</p:attrName>
                                          <p:attrName>ppt_y</p:attrName>
                                        </p:attrNameLst>
                                      </p:cBhvr>
                                      <p:rCtr x="0" y="5741"/>
                                    </p:animMotion>
                                  </p:childTnLst>
                                </p:cTn>
                              </p:par>
                              <p:par>
                                <p:cTn id="9" presetID="42" presetClass="path" presetSubtype="0" accel="50000" decel="50000" fill="hold" grpId="1" nodeType="withEffect">
                                  <p:stCondLst>
                                    <p:cond delay="0"/>
                                  </p:stCondLst>
                                  <p:childTnLst>
                                    <p:animMotion origin="layout" path="M 3.33333E-6 4.22353E-6 L 3.33333E-6 0.22877 " pathEditMode="relative" rAng="0" ptsTypes="AA">
                                      <p:cBhvr>
                                        <p:cTn id="10" dur="2000" fill="hold"/>
                                        <p:tgtEl>
                                          <p:spTgt spid="13"/>
                                        </p:tgtEl>
                                        <p:attrNameLst>
                                          <p:attrName>ppt_x</p:attrName>
                                          <p:attrName>ppt_y</p:attrName>
                                        </p:attrNameLst>
                                      </p:cBhvr>
                                      <p:rCtr x="0" y="11423"/>
                                    </p:animMotion>
                                  </p:childTnLst>
                                </p:cTn>
                              </p:par>
                              <p:par>
                                <p:cTn id="11" presetID="42" presetClass="path" presetSubtype="0" accel="50000" decel="50000" fill="hold" grpId="1" nodeType="withEffect">
                                  <p:stCondLst>
                                    <p:cond delay="0"/>
                                  </p:stCondLst>
                                  <p:childTnLst>
                                    <p:animMotion origin="layout" path="M 3.33333E-6 4.22353E-6 L 3.33333E-6 0.22877 " pathEditMode="relative" rAng="0" ptsTypes="AA">
                                      <p:cBhvr>
                                        <p:cTn id="12" dur="2000" fill="hold"/>
                                        <p:tgtEl>
                                          <p:spTgt spid="14"/>
                                        </p:tgtEl>
                                        <p:attrNameLst>
                                          <p:attrName>ppt_x</p:attrName>
                                          <p:attrName>ppt_y</p:attrName>
                                        </p:attrNameLst>
                                      </p:cBhvr>
                                      <p:rCtr x="0" y="11423"/>
                                    </p:animMotion>
                                  </p:childTnLst>
                                </p:cTn>
                              </p:par>
                              <p:par>
                                <p:cTn id="13" presetID="42" presetClass="path" presetSubtype="0" accel="50000" decel="50000" fill="hold" grpId="1" nodeType="withEffect">
                                  <p:stCondLst>
                                    <p:cond delay="0"/>
                                  </p:stCondLst>
                                  <p:childTnLst>
                                    <p:animMotion origin="layout" path="M 3.33333E-6 4.22353E-6 L 3.33333E-6 0.22877 " pathEditMode="relative" rAng="0" ptsTypes="AA">
                                      <p:cBhvr>
                                        <p:cTn id="14" dur="2000" fill="hold"/>
                                        <p:tgtEl>
                                          <p:spTgt spid="15"/>
                                        </p:tgtEl>
                                        <p:attrNameLst>
                                          <p:attrName>ppt_x</p:attrName>
                                          <p:attrName>ppt_y</p:attrName>
                                        </p:attrNameLst>
                                      </p:cBhvr>
                                      <p:rCtr x="0" y="11423"/>
                                    </p:animMotion>
                                  </p:childTnLst>
                                </p:cTn>
                              </p:par>
                            </p:childTnLst>
                          </p:cTn>
                        </p:par>
                      </p:childTnLst>
                    </p:cTn>
                  </p:par>
                </p:childTnLst>
              </p:cTn>
              <p:nextCondLst>
                <p:cond evt="onClick" delay="0">
                  <p:tgtEl>
                    <p:spTgt spid="7"/>
                  </p:tgtEl>
                </p:cond>
              </p:nextCondLst>
            </p:seq>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hidden"/>
                                      </p:to>
                                    </p:set>
                                  </p:childTnLst>
                                </p:cTn>
                              </p:par>
                              <p:par>
                                <p:cTn id="20" presetID="42" presetClass="path" presetSubtype="0" accel="50000" decel="50000" fill="hold" nodeType="withEffect">
                                  <p:stCondLst>
                                    <p:cond delay="0"/>
                                  </p:stCondLst>
                                  <p:childTnLst>
                                    <p:animMotion origin="layout" path="M 0 0.11481 L 0 0.27098 " pathEditMode="relative" rAng="0" ptsTypes="AA">
                                      <p:cBhvr>
                                        <p:cTn id="21" dur="2000" fill="hold"/>
                                        <p:tgtEl>
                                          <p:spTgt spid="3"/>
                                        </p:tgtEl>
                                        <p:attrNameLst>
                                          <p:attrName>ppt_x</p:attrName>
                                          <p:attrName>ppt_y</p:attrName>
                                        </p:attrNameLst>
                                      </p:cBhvr>
                                      <p:rCtr x="0" y="7809"/>
                                    </p:animMotion>
                                  </p:childTnLst>
                                </p:cTn>
                              </p:par>
                              <p:par>
                                <p:cTn id="22" presetID="42" presetClass="path" presetSubtype="0" accel="50000" decel="50000" fill="hold" grpId="2" nodeType="withEffect">
                                  <p:stCondLst>
                                    <p:cond delay="0"/>
                                  </p:stCondLst>
                                  <p:childTnLst>
                                    <p:animMotion origin="layout" path="M -1.11111E-6 0.22878 L -1.11111E-6 0.35382 " pathEditMode="relative" rAng="0" ptsTypes="AA">
                                      <p:cBhvr>
                                        <p:cTn id="23" dur="2000" fill="hold"/>
                                        <p:tgtEl>
                                          <p:spTgt spid="14"/>
                                        </p:tgtEl>
                                        <p:attrNameLst>
                                          <p:attrName>ppt_x</p:attrName>
                                          <p:attrName>ppt_y</p:attrName>
                                        </p:attrNameLst>
                                      </p:cBhvr>
                                      <p:rCtr x="0" y="6236"/>
                                    </p:animMotion>
                                  </p:childTnLst>
                                </p:cTn>
                              </p:par>
                              <p:par>
                                <p:cTn id="24" presetID="42" presetClass="path" presetSubtype="0" accel="50000" decel="50000" fill="hold" grpId="2" nodeType="withEffect">
                                  <p:stCondLst>
                                    <p:cond delay="0"/>
                                  </p:stCondLst>
                                  <p:childTnLst>
                                    <p:animMotion origin="layout" path="M -1.11111E-6 0.22878 L -1.11111E-6 0.35382 " pathEditMode="relative" rAng="0" ptsTypes="AA">
                                      <p:cBhvr>
                                        <p:cTn id="25" dur="2000" fill="hold"/>
                                        <p:tgtEl>
                                          <p:spTgt spid="15"/>
                                        </p:tgtEl>
                                        <p:attrNameLst>
                                          <p:attrName>ppt_x</p:attrName>
                                          <p:attrName>ppt_y</p:attrName>
                                        </p:attrNameLst>
                                      </p:cBhvr>
                                      <p:rCtr x="0" y="6236"/>
                                    </p:animMotion>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1" presetClass="exit"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42" presetClass="path" presetSubtype="0" accel="50000" decel="50000" fill="hold" nodeType="withEffect">
                                  <p:stCondLst>
                                    <p:cond delay="0"/>
                                  </p:stCondLst>
                                  <p:childTnLst>
                                    <p:animMotion origin="layout" path="M 0 0.27129 L 0 0.46574 " pathEditMode="relative" rAng="0" ptsTypes="AA">
                                      <p:cBhvr>
                                        <p:cTn id="32" dur="2000" fill="hold"/>
                                        <p:tgtEl>
                                          <p:spTgt spid="3"/>
                                        </p:tgtEl>
                                        <p:attrNameLst>
                                          <p:attrName>ppt_x</p:attrName>
                                          <p:attrName>ppt_y</p:attrName>
                                        </p:attrNameLst>
                                      </p:cBhvr>
                                      <p:rCtr x="0" y="7963"/>
                                    </p:animMotion>
                                  </p:childTnLst>
                                </p:cTn>
                              </p:par>
                              <p:par>
                                <p:cTn id="33" presetID="42" presetClass="path" presetSubtype="0" accel="50000" decel="50000" fill="hold" grpId="3" nodeType="withEffect">
                                  <p:stCondLst>
                                    <p:cond delay="0"/>
                                  </p:stCondLst>
                                  <p:childTnLst>
                                    <p:animMotion origin="layout" path="M 3.33333E-6 0.35381 L 3.33333E-6 0.46557 " pathEditMode="relative" rAng="0" ptsTypes="AA">
                                      <p:cBhvr>
                                        <p:cTn id="34" dur="2000" fill="hold"/>
                                        <p:tgtEl>
                                          <p:spTgt spid="15"/>
                                        </p:tgtEl>
                                        <p:attrNameLst>
                                          <p:attrName>ppt_x</p:attrName>
                                          <p:attrName>ppt_y</p:attrName>
                                        </p:attrNameLst>
                                      </p:cBhvr>
                                      <p:rCtr x="0" y="5588"/>
                                    </p:animMotion>
                                  </p:childTnLst>
                                </p:cTn>
                              </p:par>
                            </p:childTnLst>
                          </p:cTn>
                        </p:par>
                      </p:childTnLst>
                    </p:cTn>
                  </p:par>
                </p:childTnLst>
              </p:cTn>
              <p:nextCondLst>
                <p:cond evt="onClick" delay="0">
                  <p:tgtEl>
                    <p:spTgt spid="14"/>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 0.46574 L 0 0.60092 " pathEditMode="relative" rAng="0" ptsTypes="AA">
                                      <p:cBhvr>
                                        <p:cTn id="39" dur="2000" fill="hold"/>
                                        <p:tgtEl>
                                          <p:spTgt spid="3"/>
                                        </p:tgtEl>
                                        <p:attrNameLst>
                                          <p:attrName>ppt_x</p:attrName>
                                          <p:attrName>ppt_y</p:attrName>
                                        </p:attrNameLst>
                                      </p:cBhvr>
                                      <p:rCtr x="0" y="6759"/>
                                    </p:animMotion>
                                  </p:childTnLst>
                                </p:cTn>
                              </p:par>
                              <p:par>
                                <p:cTn id="40" presetID="1" presetClass="exit"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0 0.60092 L 0 3.58025E-6 " pathEditMode="relative" rAng="0" ptsTypes="AA">
                                      <p:cBhvr>
                                        <p:cTn id="46" dur="500" fill="hold"/>
                                        <p:tgtEl>
                                          <p:spTgt spid="3"/>
                                        </p:tgtEl>
                                        <p:attrNameLst>
                                          <p:attrName>ppt_x</p:attrName>
                                          <p:attrName>ppt_y</p:attrName>
                                        </p:attrNameLst>
                                      </p:cBhvr>
                                      <p:rCtr x="0" y="-30062"/>
                                    </p:animMotion>
                                  </p:childTnLst>
                                </p:cTn>
                              </p:par>
                              <p:par>
                                <p:cTn id="47" presetID="42" presetClass="path" presetSubtype="0" accel="50000" decel="50000" fill="hold" grpId="2" nodeType="withEffect">
                                  <p:stCondLst>
                                    <p:cond delay="0"/>
                                  </p:stCondLst>
                                  <p:childTnLst>
                                    <p:animMotion origin="layout" path="M 3.33333E-6 0.4656 L 3.33333E-6 0.00031 " pathEditMode="relative" rAng="0" ptsTypes="AA">
                                      <p:cBhvr>
                                        <p:cTn id="48" dur="500" fill="hold"/>
                                        <p:tgtEl>
                                          <p:spTgt spid="7"/>
                                        </p:tgtEl>
                                        <p:attrNameLst>
                                          <p:attrName>ppt_x</p:attrName>
                                          <p:attrName>ppt_y</p:attrName>
                                        </p:attrNameLst>
                                      </p:cBhvr>
                                      <p:rCtr x="0" y="-23264"/>
                                    </p:animMotion>
                                  </p:childTnLst>
                                </p:cTn>
                              </p:par>
                              <p:par>
                                <p:cTn id="49" presetID="42" presetClass="path" presetSubtype="0" accel="50000" decel="50000" fill="hold" grpId="3" nodeType="withEffect">
                                  <p:stCondLst>
                                    <p:cond delay="0"/>
                                  </p:stCondLst>
                                  <p:childTnLst>
                                    <p:animMotion origin="layout" path="M 3.33333E-6 0.46529 L 3.33333E-6 -4.29497E-6 " pathEditMode="relative" rAng="0" ptsTypes="AA">
                                      <p:cBhvr>
                                        <p:cTn id="50" dur="500" fill="hold"/>
                                        <p:tgtEl>
                                          <p:spTgt spid="13"/>
                                        </p:tgtEl>
                                        <p:attrNameLst>
                                          <p:attrName>ppt_x</p:attrName>
                                          <p:attrName>ppt_y</p:attrName>
                                        </p:attrNameLst>
                                      </p:cBhvr>
                                      <p:rCtr x="0" y="-23264"/>
                                    </p:animMotion>
                                  </p:childTnLst>
                                </p:cTn>
                              </p:par>
                              <p:par>
                                <p:cTn id="51" presetID="42" presetClass="path" presetSubtype="0" accel="50000" decel="50000" fill="hold" grpId="4" nodeType="withEffect">
                                  <p:stCondLst>
                                    <p:cond delay="0"/>
                                  </p:stCondLst>
                                  <p:childTnLst>
                                    <p:animMotion origin="layout" path="M 3.33333E-6 0.46529 L 3.33333E-6 -4.29497E-6 " pathEditMode="relative" rAng="0" ptsTypes="AA">
                                      <p:cBhvr>
                                        <p:cTn id="52" dur="500" fill="hold"/>
                                        <p:tgtEl>
                                          <p:spTgt spid="14"/>
                                        </p:tgtEl>
                                        <p:attrNameLst>
                                          <p:attrName>ppt_x</p:attrName>
                                          <p:attrName>ppt_y</p:attrName>
                                        </p:attrNameLst>
                                      </p:cBhvr>
                                      <p:rCtr x="0" y="-23264"/>
                                    </p:animMotion>
                                  </p:childTnLst>
                                </p:cTn>
                              </p:par>
                              <p:par>
                                <p:cTn id="53" presetID="42" presetClass="path" presetSubtype="0" accel="50000" decel="50000" fill="hold" grpId="5" nodeType="withEffect">
                                  <p:stCondLst>
                                    <p:cond delay="0"/>
                                  </p:stCondLst>
                                  <p:childTnLst>
                                    <p:animMotion origin="layout" path="M 3.33333E-6 0.4656 L 3.33333E-6 0.00031 " pathEditMode="relative" rAng="0" ptsTypes="AA">
                                      <p:cBhvr>
                                        <p:cTn id="54" dur="500" fill="hold"/>
                                        <p:tgtEl>
                                          <p:spTgt spid="15"/>
                                        </p:tgtEl>
                                        <p:attrNameLst>
                                          <p:attrName>ppt_x</p:attrName>
                                          <p:attrName>ppt_y</p:attrName>
                                        </p:attrNameLst>
                                      </p:cBhvr>
                                      <p:rCtr x="0" y="-23264"/>
                                    </p:animMotion>
                                  </p:childTnLst>
                                </p:cTn>
                              </p:par>
                              <p:par>
                                <p:cTn id="55" presetID="10" presetClass="entr" presetSubtype="0" fill="hold" grpId="1"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10" presetClass="entr" presetSubtype="0" fill="hold" grpId="2"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par>
                                <p:cTn id="61" presetID="10" presetClass="entr" presetSubtype="0" fill="hold" grpId="3"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par>
                                <p:cTn id="64" presetID="10" presetClass="entr" presetSubtype="0" fill="hold" grpId="4"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childTnLst>
              </p:cTn>
              <p:nextCondLst>
                <p:cond evt="onClick" delay="0">
                  <p:tgtEl>
                    <p:spTgt spid="19"/>
                  </p:tgtEl>
                </p:cond>
              </p:nextCondLst>
            </p:seq>
            <p:seq concurrent="1" nextAc="seek">
              <p:cTn id="67" restart="whenNotActive" fill="hold" evtFilter="cancelBubble" nodeType="interactiveSeq">
                <p:stCondLst>
                  <p:cond evt="onClick" delay="0">
                    <p:tgtEl>
                      <p:spTgt spid="20"/>
                    </p:tgtEl>
                  </p:cond>
                </p:stCondLst>
                <p:endSync evt="end" delay="0">
                  <p:rtn val="all"/>
                </p:endSync>
                <p:childTnLst>
                  <p:par>
                    <p:cTn id="68" fill="hold">
                      <p:stCondLst>
                        <p:cond delay="0"/>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0 0.60123 L 0 3.58025E-6 " pathEditMode="relative" rAng="0" ptsTypes="AA">
                                      <p:cBhvr>
                                        <p:cTn id="71" dur="500" fill="hold"/>
                                        <p:tgtEl>
                                          <p:spTgt spid="3"/>
                                        </p:tgtEl>
                                        <p:attrNameLst>
                                          <p:attrName>ppt_x</p:attrName>
                                          <p:attrName>ppt_y</p:attrName>
                                        </p:attrNameLst>
                                      </p:cBhvr>
                                      <p:rCtr x="0" y="-30062"/>
                                    </p:animMotion>
                                  </p:childTnLst>
                                </p:cTn>
                              </p:par>
                              <p:par>
                                <p:cTn id="72" presetID="42" presetClass="path" presetSubtype="0" accel="50000" decel="50000" fill="hold" grpId="3" nodeType="withEffect">
                                  <p:stCondLst>
                                    <p:cond delay="0"/>
                                  </p:stCondLst>
                                  <p:childTnLst>
                                    <p:animMotion origin="layout" path="M 3.33333E-6 0.4656 L 3.33333E-6 0.00031 " pathEditMode="relative" rAng="0" ptsTypes="AA">
                                      <p:cBhvr>
                                        <p:cTn id="73" dur="500" fill="hold"/>
                                        <p:tgtEl>
                                          <p:spTgt spid="7"/>
                                        </p:tgtEl>
                                        <p:attrNameLst>
                                          <p:attrName>ppt_x</p:attrName>
                                          <p:attrName>ppt_y</p:attrName>
                                        </p:attrNameLst>
                                      </p:cBhvr>
                                      <p:rCtr x="0" y="-23264"/>
                                    </p:animMotion>
                                  </p:childTnLst>
                                </p:cTn>
                              </p:par>
                              <p:par>
                                <p:cTn id="74" presetID="42" presetClass="path" presetSubtype="0" accel="50000" decel="50000" fill="hold" grpId="4" nodeType="withEffect">
                                  <p:stCondLst>
                                    <p:cond delay="0"/>
                                  </p:stCondLst>
                                  <p:childTnLst>
                                    <p:animMotion origin="layout" path="M 3.33333E-6 0.4656 L 3.33333E-6 -3.36007E-6 " pathEditMode="relative" rAng="0" ptsTypes="AA">
                                      <p:cBhvr>
                                        <p:cTn id="75" dur="500" fill="hold"/>
                                        <p:tgtEl>
                                          <p:spTgt spid="13"/>
                                        </p:tgtEl>
                                        <p:attrNameLst>
                                          <p:attrName>ppt_x</p:attrName>
                                          <p:attrName>ppt_y</p:attrName>
                                        </p:attrNameLst>
                                      </p:cBhvr>
                                      <p:rCtr x="0" y="-23295"/>
                                    </p:animMotion>
                                  </p:childTnLst>
                                </p:cTn>
                              </p:par>
                              <p:par>
                                <p:cTn id="76" presetID="42" presetClass="path" presetSubtype="0" accel="50000" decel="50000" fill="hold" grpId="5" nodeType="withEffect">
                                  <p:stCondLst>
                                    <p:cond delay="0"/>
                                  </p:stCondLst>
                                  <p:childTnLst>
                                    <p:animMotion origin="layout" path="M 3.33333E-6 0.4656 L 3.33333E-6 0.00031 " pathEditMode="relative" rAng="0" ptsTypes="AA">
                                      <p:cBhvr>
                                        <p:cTn id="77" dur="500" fill="hold"/>
                                        <p:tgtEl>
                                          <p:spTgt spid="14"/>
                                        </p:tgtEl>
                                        <p:attrNameLst>
                                          <p:attrName>ppt_x</p:attrName>
                                          <p:attrName>ppt_y</p:attrName>
                                        </p:attrNameLst>
                                      </p:cBhvr>
                                      <p:rCtr x="0" y="-23264"/>
                                    </p:animMotion>
                                  </p:childTnLst>
                                </p:cTn>
                              </p:par>
                              <p:par>
                                <p:cTn id="78" presetID="42" presetClass="path" presetSubtype="0" accel="50000" decel="50000" fill="hold" grpId="6" nodeType="withEffect">
                                  <p:stCondLst>
                                    <p:cond delay="0"/>
                                  </p:stCondLst>
                                  <p:childTnLst>
                                    <p:animMotion origin="layout" path="M 3.33333E-6 0.4656 L 3.33333E-6 0.00031 " pathEditMode="relative" rAng="0" ptsTypes="AA">
                                      <p:cBhvr>
                                        <p:cTn id="79" dur="500" fill="hold"/>
                                        <p:tgtEl>
                                          <p:spTgt spid="15"/>
                                        </p:tgtEl>
                                        <p:attrNameLst>
                                          <p:attrName>ppt_x</p:attrName>
                                          <p:attrName>ppt_y</p:attrName>
                                        </p:attrNameLst>
                                      </p:cBhvr>
                                      <p:rCtr x="0" y="-23264"/>
                                    </p:animMotion>
                                  </p:childTnLst>
                                </p:cTn>
                              </p:par>
                              <p:par>
                                <p:cTn id="80" presetID="10" presetClass="entr" presetSubtype="0" fill="hold" grpId="4" nodeType="with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fade">
                                      <p:cBhvr>
                                        <p:cTn id="82" dur="500"/>
                                        <p:tgtEl>
                                          <p:spTgt spid="7"/>
                                        </p:tgtEl>
                                      </p:cBhvr>
                                    </p:animEffect>
                                  </p:childTnLst>
                                </p:cTn>
                              </p:par>
                              <p:par>
                                <p:cTn id="83" presetID="10" presetClass="entr" presetSubtype="0" fill="hold" grpId="5" nodeType="with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500"/>
                                        <p:tgtEl>
                                          <p:spTgt spid="13"/>
                                        </p:tgtEl>
                                      </p:cBhvr>
                                    </p:animEffect>
                                  </p:childTnLst>
                                </p:cTn>
                              </p:par>
                              <p:par>
                                <p:cTn id="86" presetID="10" presetClass="entr" presetSubtype="0" fill="hold" grpId="6" nodeType="with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500"/>
                                        <p:tgtEl>
                                          <p:spTgt spid="14"/>
                                        </p:tgtEl>
                                      </p:cBhvr>
                                    </p:animEffect>
                                  </p:childTnLst>
                                </p:cTn>
                              </p:par>
                              <p:par>
                                <p:cTn id="89" presetID="10" presetClass="entr" presetSubtype="0" fill="hold" grpId="7" nodeType="with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fade">
                                      <p:cBhvr>
                                        <p:cTn id="91" dur="500"/>
                                        <p:tgtEl>
                                          <p:spTgt spid="15"/>
                                        </p:tgtEl>
                                      </p:cBhvr>
                                    </p:animEffect>
                                  </p:childTnLst>
                                </p:cTn>
                              </p:par>
                            </p:childTnLst>
                          </p:cTn>
                        </p:par>
                      </p:childTnLst>
                    </p:cTn>
                  </p:par>
                </p:childTnLst>
              </p:cTn>
              <p:nextCondLst>
                <p:cond evt="onClick" delay="0">
                  <p:tgtEl>
                    <p:spTgt spid="20"/>
                  </p:tgtEl>
                </p:cond>
              </p:nextCondLst>
            </p:seq>
          </p:childTnLst>
        </p:cTn>
      </p:par>
    </p:tnLst>
    <p:bldLst>
      <p:bldP spid="15" grpId="0" animBg="1"/>
      <p:bldP spid="15" grpId="1" animBg="1"/>
      <p:bldP spid="15" grpId="2" animBg="1"/>
      <p:bldP spid="15" grpId="3" animBg="1"/>
      <p:bldP spid="15" grpId="4" animBg="1"/>
      <p:bldP spid="15" grpId="5" animBg="1"/>
      <p:bldP spid="15" grpId="6" animBg="1"/>
      <p:bldP spid="15" grpId="7" animBg="1"/>
      <p:bldP spid="14" grpId="0" animBg="1"/>
      <p:bldP spid="14" grpId="1" animBg="1"/>
      <p:bldP spid="14" grpId="2" animBg="1"/>
      <p:bldP spid="14" grpId="3" animBg="1"/>
      <p:bldP spid="14" grpId="4" animBg="1"/>
      <p:bldP spid="14" grpId="5" animBg="1"/>
      <p:bldP spid="14" grpId="6" animBg="1"/>
      <p:bldP spid="13" grpId="0" animBg="1"/>
      <p:bldP spid="13" grpId="1" animBg="1"/>
      <p:bldP spid="13" grpId="2" animBg="1"/>
      <p:bldP spid="13" grpId="3" animBg="1"/>
      <p:bldP spid="13" grpId="4" animBg="1"/>
      <p:bldP spid="13" grpId="5" animBg="1"/>
      <p:bldP spid="7" grpId="0" animBg="1"/>
      <p:bldP spid="7" grpId="1" animBg="1"/>
      <p:bldP spid="7" grpId="2" animBg="1"/>
      <p:bldP spid="7" grpId="3" animBg="1"/>
      <p:bldP spid="7" grpId="4"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Winter, Nature, Season, Trees, Sky, Snow, 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REMOVE THIS OBJECT"/>
          <p:cNvSpPr txBox="1"/>
          <p:nvPr/>
        </p:nvSpPr>
        <p:spPr>
          <a:xfrm>
            <a:off x="3557" y="7400"/>
            <a:ext cx="9144000" cy="646331"/>
          </a:xfrm>
          <a:prstGeom prst="rect">
            <a:avLst/>
          </a:prstGeom>
          <a:solidFill>
            <a:srgbClr val="FFFF00">
              <a:alpha val="70000"/>
            </a:srgbClr>
          </a:solidFill>
          <a:ln>
            <a:noFill/>
          </a:ln>
        </p:spPr>
        <p:txBody>
          <a:bodyPr wrap="square" rtlCol="0">
            <a:spAutoFit/>
          </a:bodyPr>
          <a:lstStyle/>
          <a:p>
            <a:pPr algn="ctr"/>
            <a:r>
              <a:rPr lang="en-NZ" sz="3600" dirty="0"/>
              <a:t>Telling the story using the Christmas crib</a:t>
            </a:r>
          </a:p>
        </p:txBody>
      </p:sp>
      <p:sp>
        <p:nvSpPr>
          <p:cNvPr id="6" name="Textbox: Line 1"/>
          <p:cNvSpPr txBox="1"/>
          <p:nvPr/>
        </p:nvSpPr>
        <p:spPr>
          <a:xfrm>
            <a:off x="163932" y="904377"/>
            <a:ext cx="5774950" cy="369332"/>
          </a:xfrm>
          <a:prstGeom prst="rect">
            <a:avLst/>
          </a:prstGeom>
          <a:noFill/>
        </p:spPr>
        <p:txBody>
          <a:bodyPr wrap="square" rtlCol="0">
            <a:spAutoFit/>
          </a:bodyPr>
          <a:lstStyle/>
          <a:p>
            <a:r>
              <a:rPr lang="en-NZ" dirty="0"/>
              <a:t>Look at your Christmas crib figures.  		</a:t>
            </a:r>
          </a:p>
        </p:txBody>
      </p:sp>
      <p:sp>
        <p:nvSpPr>
          <p:cNvPr id="2" name="Shape: Button 1"/>
          <p:cNvSpPr/>
          <p:nvPr/>
        </p:nvSpPr>
        <p:spPr>
          <a:xfrm>
            <a:off x="5978324" y="1423604"/>
            <a:ext cx="3036256" cy="2296292"/>
          </a:xfrm>
          <a:prstGeom prst="rect">
            <a:avLst/>
          </a:prstGeom>
          <a:blipFill dpi="0" rotWithShape="1">
            <a:blip r:embed="rId4" cstate="print">
              <a:extLst>
                <a:ext uri="{28A0092B-C50C-407E-A947-70E740481C1C}">
                  <a14:useLocalDpi xmlns:a14="http://schemas.microsoft.com/office/drawing/2010/main" val="0"/>
                </a:ext>
              </a:extLst>
            </a:blip>
            <a:srcRect/>
            <a:stretch>
              <a:fillRect l="-11553"/>
            </a:stretch>
          </a:blip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S-08</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755110" y="4912668"/>
            <a:ext cx="1633782"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on image to reveal text</a:t>
            </a:r>
          </a:p>
        </p:txBody>
      </p:sp>
      <p:sp>
        <p:nvSpPr>
          <p:cNvPr id="3" name="Rectangle 2"/>
          <p:cNvSpPr/>
          <p:nvPr/>
        </p:nvSpPr>
        <p:spPr>
          <a:xfrm>
            <a:off x="163932" y="1399380"/>
            <a:ext cx="2320892" cy="369332"/>
          </a:xfrm>
          <a:prstGeom prst="rect">
            <a:avLst/>
          </a:prstGeom>
        </p:spPr>
        <p:txBody>
          <a:bodyPr wrap="none">
            <a:spAutoFit/>
          </a:bodyPr>
          <a:lstStyle/>
          <a:p>
            <a:r>
              <a:rPr lang="en-NZ" dirty="0"/>
              <a:t>Put the stable in place.</a:t>
            </a:r>
          </a:p>
        </p:txBody>
      </p:sp>
      <p:sp>
        <p:nvSpPr>
          <p:cNvPr id="4" name="Rectangle 3"/>
          <p:cNvSpPr/>
          <p:nvPr/>
        </p:nvSpPr>
        <p:spPr>
          <a:xfrm>
            <a:off x="163932" y="1894383"/>
            <a:ext cx="6040943" cy="369332"/>
          </a:xfrm>
          <a:prstGeom prst="rect">
            <a:avLst/>
          </a:prstGeom>
        </p:spPr>
        <p:txBody>
          <a:bodyPr wrap="square">
            <a:spAutoFit/>
          </a:bodyPr>
          <a:lstStyle/>
          <a:p>
            <a:r>
              <a:rPr lang="en-NZ" dirty="0"/>
              <a:t>Start telling the story – Joseph and Mary were looking for …</a:t>
            </a:r>
          </a:p>
        </p:txBody>
      </p:sp>
      <p:sp>
        <p:nvSpPr>
          <p:cNvPr id="5" name="Rectangle 4"/>
          <p:cNvSpPr/>
          <p:nvPr/>
        </p:nvSpPr>
        <p:spPr>
          <a:xfrm>
            <a:off x="163932" y="2389386"/>
            <a:ext cx="5556325" cy="369332"/>
          </a:xfrm>
          <a:prstGeom prst="rect">
            <a:avLst/>
          </a:prstGeom>
        </p:spPr>
        <p:txBody>
          <a:bodyPr wrap="square">
            <a:spAutoFit/>
          </a:bodyPr>
          <a:lstStyle/>
          <a:p>
            <a:r>
              <a:rPr lang="en-NZ" dirty="0"/>
              <a:t>Move the figures as you continue. What happened next?</a:t>
            </a:r>
          </a:p>
        </p:txBody>
      </p:sp>
      <p:sp>
        <p:nvSpPr>
          <p:cNvPr id="7" name="Rectangle 6"/>
          <p:cNvSpPr/>
          <p:nvPr/>
        </p:nvSpPr>
        <p:spPr>
          <a:xfrm>
            <a:off x="163932" y="2884389"/>
            <a:ext cx="5814392" cy="369332"/>
          </a:xfrm>
          <a:prstGeom prst="rect">
            <a:avLst/>
          </a:prstGeom>
        </p:spPr>
        <p:txBody>
          <a:bodyPr wrap="square">
            <a:spAutoFit/>
          </a:bodyPr>
          <a:lstStyle/>
          <a:p>
            <a:r>
              <a:rPr lang="en-NZ" dirty="0"/>
              <a:t>Who came to the stable? Let the characters speak.</a:t>
            </a:r>
          </a:p>
        </p:txBody>
      </p:sp>
      <p:sp>
        <p:nvSpPr>
          <p:cNvPr id="8" name="Rectangle 7"/>
          <p:cNvSpPr/>
          <p:nvPr/>
        </p:nvSpPr>
        <p:spPr>
          <a:xfrm>
            <a:off x="163932" y="3379392"/>
            <a:ext cx="2930931" cy="369332"/>
          </a:xfrm>
          <a:prstGeom prst="rect">
            <a:avLst/>
          </a:prstGeom>
        </p:spPr>
        <p:txBody>
          <a:bodyPr wrap="none">
            <a:spAutoFit/>
          </a:bodyPr>
          <a:lstStyle/>
          <a:p>
            <a:r>
              <a:rPr lang="en-NZ" dirty="0"/>
              <a:t>Add the last group of visitors.</a:t>
            </a:r>
          </a:p>
        </p:txBody>
      </p:sp>
      <p:sp>
        <p:nvSpPr>
          <p:cNvPr id="9" name="Rectangle 8"/>
          <p:cNvSpPr/>
          <p:nvPr/>
        </p:nvSpPr>
        <p:spPr>
          <a:xfrm>
            <a:off x="163932" y="3874395"/>
            <a:ext cx="3972113" cy="369332"/>
          </a:xfrm>
          <a:prstGeom prst="rect">
            <a:avLst/>
          </a:prstGeom>
        </p:spPr>
        <p:txBody>
          <a:bodyPr wrap="none">
            <a:spAutoFit/>
          </a:bodyPr>
          <a:lstStyle/>
          <a:p>
            <a:r>
              <a:rPr lang="en-NZ" dirty="0"/>
              <a:t>Sing a Christmas carol to finish the story.</a:t>
            </a:r>
          </a:p>
        </p:txBody>
      </p:sp>
      <p:sp>
        <p:nvSpPr>
          <p:cNvPr id="10" name="Rectangle 9"/>
          <p:cNvSpPr/>
          <p:nvPr/>
        </p:nvSpPr>
        <p:spPr>
          <a:xfrm>
            <a:off x="163932" y="4369398"/>
            <a:ext cx="6546029" cy="369332"/>
          </a:xfrm>
          <a:prstGeom prst="rect">
            <a:avLst/>
          </a:prstGeom>
        </p:spPr>
        <p:txBody>
          <a:bodyPr wrap="square">
            <a:spAutoFit/>
          </a:bodyPr>
          <a:lstStyle/>
          <a:p>
            <a:r>
              <a:rPr lang="en-NZ" dirty="0"/>
              <a:t>Pray together thanking Jesus for being the best Christmas gift ever!</a:t>
            </a:r>
          </a:p>
        </p:txBody>
      </p:sp>
    </p:spTree>
    <p:extLst>
      <p:ext uri="{BB962C8B-B14F-4D97-AF65-F5344CB8AC3E}">
        <p14:creationId xmlns:p14="http://schemas.microsoft.com/office/powerpoint/2010/main" val="24350783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childTnLst>
                                </p:cTn>
                              </p:par>
                            </p:childTnLst>
                          </p:cTn>
                        </p:par>
                      </p:childTnLst>
                    </p:cTn>
                  </p:par>
                </p:childTnLst>
              </p:cTn>
              <p:nextCondLst>
                <p:cond evt="onClick" delay="0">
                  <p:tgtEl>
                    <p:spTgt spid="2"/>
                  </p:tgtEl>
                </p:cond>
              </p:nextCondLst>
            </p:seq>
            <p:seq concurrent="1" nextAc="seek">
              <p:cTn id="43" restart="whenNotActive" fill="hold" evtFilter="cancelBubble" nodeType="interactiveSeq">
                <p:stCondLst>
                  <p:cond evt="onClick" delay="0">
                    <p:tgtEl>
                      <p:spTgt spid="14"/>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6"/>
                                        </p:tgtEl>
                                        <p:attrNameLst>
                                          <p:attrName>style.visibility</p:attrName>
                                        </p:attrNameLst>
                                      </p:cBhvr>
                                      <p:to>
                                        <p:strVal val="hidden"/>
                                      </p:to>
                                    </p:set>
                                  </p:childTnLst>
                                </p:cTn>
                              </p:par>
                              <p:par>
                                <p:cTn id="48" presetID="1" presetClass="exit" presetSubtype="0" fill="hold" grpId="2" nodeType="withEffect">
                                  <p:stCondLst>
                                    <p:cond delay="0"/>
                                  </p:stCondLst>
                                  <p:childTnLst>
                                    <p:set>
                                      <p:cBhvr>
                                        <p:cTn id="49" dur="1" fill="hold">
                                          <p:stCondLst>
                                            <p:cond delay="0"/>
                                          </p:stCondLst>
                                        </p:cTn>
                                        <p:tgtEl>
                                          <p:spTgt spid="3"/>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4"/>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5"/>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7"/>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8"/>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9"/>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19"/>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2" nodeType="clickEffect">
                                  <p:stCondLst>
                                    <p:cond delay="0"/>
                                  </p:stCondLst>
                                  <p:childTnLst>
                                    <p:set>
                                      <p:cBhvr>
                                        <p:cTn id="66" dur="1" fill="hold">
                                          <p:stCondLst>
                                            <p:cond delay="0"/>
                                          </p:stCondLst>
                                        </p:cTn>
                                        <p:tgtEl>
                                          <p:spTgt spid="6"/>
                                        </p:tgtEl>
                                        <p:attrNameLst>
                                          <p:attrName>style.visibility</p:attrName>
                                        </p:attrNameLst>
                                      </p:cBhvr>
                                      <p:to>
                                        <p:strVal val="hidden"/>
                                      </p:to>
                                    </p:set>
                                  </p:childTnLst>
                                </p:cTn>
                              </p:par>
                              <p:par>
                                <p:cTn id="67" presetID="1" presetClass="exit" presetSubtype="0" fill="hold" grpId="3" nodeType="withEffect">
                                  <p:stCondLst>
                                    <p:cond delay="0"/>
                                  </p:stCondLst>
                                  <p:childTnLst>
                                    <p:set>
                                      <p:cBhvr>
                                        <p:cTn id="68" dur="1" fill="hold">
                                          <p:stCondLst>
                                            <p:cond delay="0"/>
                                          </p:stCondLst>
                                        </p:cTn>
                                        <p:tgtEl>
                                          <p:spTgt spid="3"/>
                                        </p:tgtEl>
                                        <p:attrNameLst>
                                          <p:attrName>style.visibility</p:attrName>
                                        </p:attrNameLst>
                                      </p:cBhvr>
                                      <p:to>
                                        <p:strVal val="hidden"/>
                                      </p:to>
                                    </p:set>
                                  </p:childTnLst>
                                </p:cTn>
                              </p:par>
                              <p:par>
                                <p:cTn id="69" presetID="1" presetClass="exit" presetSubtype="0" fill="hold" grpId="2" nodeType="withEffect">
                                  <p:stCondLst>
                                    <p:cond delay="0"/>
                                  </p:stCondLst>
                                  <p:childTnLst>
                                    <p:set>
                                      <p:cBhvr>
                                        <p:cTn id="70" dur="1" fill="hold">
                                          <p:stCondLst>
                                            <p:cond delay="0"/>
                                          </p:stCondLst>
                                        </p:cTn>
                                        <p:tgtEl>
                                          <p:spTgt spid="4"/>
                                        </p:tgtEl>
                                        <p:attrNameLst>
                                          <p:attrName>style.visibility</p:attrName>
                                        </p:attrNameLst>
                                      </p:cBhvr>
                                      <p:to>
                                        <p:strVal val="hidden"/>
                                      </p:to>
                                    </p:set>
                                  </p:childTnLst>
                                </p:cTn>
                              </p:par>
                              <p:par>
                                <p:cTn id="71" presetID="1" presetClass="exit" presetSubtype="0" fill="hold" grpId="2" nodeType="withEffect">
                                  <p:stCondLst>
                                    <p:cond delay="0"/>
                                  </p:stCondLst>
                                  <p:childTnLst>
                                    <p:set>
                                      <p:cBhvr>
                                        <p:cTn id="72" dur="1" fill="hold">
                                          <p:stCondLst>
                                            <p:cond delay="0"/>
                                          </p:stCondLst>
                                        </p:cTn>
                                        <p:tgtEl>
                                          <p:spTgt spid="5"/>
                                        </p:tgtEl>
                                        <p:attrNameLst>
                                          <p:attrName>style.visibility</p:attrName>
                                        </p:attrNameLst>
                                      </p:cBhvr>
                                      <p:to>
                                        <p:strVal val="hidden"/>
                                      </p:to>
                                    </p:set>
                                  </p:childTnLst>
                                </p:cTn>
                              </p:par>
                              <p:par>
                                <p:cTn id="73" presetID="1" presetClass="exit" presetSubtype="0" fill="hold" grpId="2" nodeType="withEffect">
                                  <p:stCondLst>
                                    <p:cond delay="0"/>
                                  </p:stCondLst>
                                  <p:childTnLst>
                                    <p:set>
                                      <p:cBhvr>
                                        <p:cTn id="74" dur="1" fill="hold">
                                          <p:stCondLst>
                                            <p:cond delay="0"/>
                                          </p:stCondLst>
                                        </p:cTn>
                                        <p:tgtEl>
                                          <p:spTgt spid="7"/>
                                        </p:tgtEl>
                                        <p:attrNameLst>
                                          <p:attrName>style.visibility</p:attrName>
                                        </p:attrNameLst>
                                      </p:cBhvr>
                                      <p:to>
                                        <p:strVal val="hidden"/>
                                      </p:to>
                                    </p:set>
                                  </p:childTnLst>
                                </p:cTn>
                              </p:par>
                              <p:par>
                                <p:cTn id="75" presetID="1" presetClass="exit" presetSubtype="0" fill="hold" grpId="2" nodeType="withEffect">
                                  <p:stCondLst>
                                    <p:cond delay="0"/>
                                  </p:stCondLst>
                                  <p:childTnLst>
                                    <p:set>
                                      <p:cBhvr>
                                        <p:cTn id="76" dur="1" fill="hold">
                                          <p:stCondLst>
                                            <p:cond delay="0"/>
                                          </p:stCondLst>
                                        </p:cTn>
                                        <p:tgtEl>
                                          <p:spTgt spid="8"/>
                                        </p:tgtEl>
                                        <p:attrNameLst>
                                          <p:attrName>style.visibility</p:attrName>
                                        </p:attrNameLst>
                                      </p:cBhvr>
                                      <p:to>
                                        <p:strVal val="hidden"/>
                                      </p:to>
                                    </p:set>
                                  </p:childTnLst>
                                </p:cTn>
                              </p:par>
                              <p:par>
                                <p:cTn id="77" presetID="1" presetClass="exit" presetSubtype="0" fill="hold" grpId="2" nodeType="withEffect">
                                  <p:stCondLst>
                                    <p:cond delay="0"/>
                                  </p:stCondLst>
                                  <p:childTnLst>
                                    <p:set>
                                      <p:cBhvr>
                                        <p:cTn id="78" dur="1" fill="hold">
                                          <p:stCondLst>
                                            <p:cond delay="0"/>
                                          </p:stCondLst>
                                        </p:cTn>
                                        <p:tgtEl>
                                          <p:spTgt spid="9"/>
                                        </p:tgtEl>
                                        <p:attrNameLst>
                                          <p:attrName>style.visibility</p:attrName>
                                        </p:attrNameLst>
                                      </p:cBhvr>
                                      <p:to>
                                        <p:strVal val="hidden"/>
                                      </p:to>
                                    </p:set>
                                  </p:childTnLst>
                                </p:cTn>
                              </p:par>
                              <p:par>
                                <p:cTn id="79" presetID="1" presetClass="exit" presetSubtype="0" fill="hold" grpId="2" nodeType="withEffect">
                                  <p:stCondLst>
                                    <p:cond delay="0"/>
                                  </p:stCondLst>
                                  <p:childTnLst>
                                    <p:set>
                                      <p:cBhvr>
                                        <p:cTn id="80"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6" grpId="0"/>
      <p:bldP spid="6" grpId="1"/>
      <p:bldP spid="6" grpId="2"/>
      <p:bldP spid="3" grpId="0"/>
      <p:bldP spid="3" grpId="2"/>
      <p:bldP spid="3" grpId="3"/>
      <p:bldP spid="4" grpId="0"/>
      <p:bldP spid="4" grpId="1"/>
      <p:bldP spid="4" grpId="2"/>
      <p:bldP spid="5" grpId="0"/>
      <p:bldP spid="5" grpId="1"/>
      <p:bldP spid="5" grpId="2"/>
      <p:bldP spid="7" grpId="0"/>
      <p:bldP spid="7" grpId="1"/>
      <p:bldP spid="7" grpId="2"/>
      <p:bldP spid="8" grpId="0"/>
      <p:bldP spid="8" grpId="1"/>
      <p:bldP spid="8" grpId="2"/>
      <p:bldP spid="9" grpId="0"/>
      <p:bldP spid="9" grpId="1"/>
      <p:bldP spid="9" grpId="2"/>
      <p:bldP spid="10" grpId="0"/>
      <p:bldP spid="10" grpId="1"/>
      <p:bldP spid="10"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Winter, Nature, Season, Trees, Sky, Snow, Whi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REMOVE THIS OBJECT"/>
          <p:cNvSpPr txBox="1"/>
          <p:nvPr/>
        </p:nvSpPr>
        <p:spPr>
          <a:xfrm>
            <a:off x="0" y="-17729"/>
            <a:ext cx="9144000" cy="646331"/>
          </a:xfrm>
          <a:prstGeom prst="rect">
            <a:avLst/>
          </a:prstGeom>
          <a:solidFill>
            <a:srgbClr val="FFFF00">
              <a:alpha val="70000"/>
            </a:srgbClr>
          </a:solidFill>
        </p:spPr>
        <p:txBody>
          <a:bodyPr wrap="square" rtlCol="0">
            <a:spAutoFit/>
          </a:bodyPr>
          <a:lstStyle/>
          <a:p>
            <a:pPr algn="ctr"/>
            <a:r>
              <a:rPr lang="en-NZ" sz="3600" dirty="0"/>
              <a:t>The first Christmas crib</a:t>
            </a:r>
            <a:endParaRPr lang="en-GB" sz="6000" b="1" dirty="0">
              <a:solidFill>
                <a:srgbClr val="FF0000"/>
              </a:solidFill>
            </a:endParaRPr>
          </a:p>
        </p:txBody>
      </p:sp>
      <p:sp>
        <p:nvSpPr>
          <p:cNvPr id="21" name="Shape: Word list border"/>
          <p:cNvSpPr/>
          <p:nvPr/>
        </p:nvSpPr>
        <p:spPr>
          <a:xfrm>
            <a:off x="622994" y="3465141"/>
            <a:ext cx="7975910" cy="11116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20" name="TextBox: Fifth word"/>
          <p:cNvSpPr txBox="1"/>
          <p:nvPr/>
        </p:nvSpPr>
        <p:spPr>
          <a:xfrm>
            <a:off x="731786" y="4173347"/>
            <a:ext cx="4230823" cy="360000"/>
          </a:xfrm>
          <a:prstGeom prst="rect">
            <a:avLst/>
          </a:prstGeom>
          <a:noFill/>
        </p:spPr>
        <p:txBody>
          <a:bodyPr wrap="none" rtlCol="0">
            <a:noAutofit/>
          </a:bodyPr>
          <a:lstStyle>
            <a:defPPr>
              <a:defRPr lang="en-US"/>
            </a:defPPr>
          </a:lstStyle>
          <a:p>
            <a:pPr lvl="0"/>
            <a:r>
              <a:rPr lang="en-NZ" dirty="0"/>
              <a:t>cave with a manger and made the first crib</a:t>
            </a:r>
          </a:p>
        </p:txBody>
      </p:sp>
      <p:sp>
        <p:nvSpPr>
          <p:cNvPr id="19" name="TextBox: Fourth word"/>
          <p:cNvSpPr txBox="1"/>
          <p:nvPr/>
        </p:nvSpPr>
        <p:spPr>
          <a:xfrm>
            <a:off x="5557897" y="3483422"/>
            <a:ext cx="2311977" cy="360000"/>
          </a:xfrm>
          <a:prstGeom prst="rect">
            <a:avLst/>
          </a:prstGeom>
          <a:noFill/>
        </p:spPr>
        <p:txBody>
          <a:bodyPr wrap="none" rtlCol="0">
            <a:noAutofit/>
          </a:bodyPr>
          <a:lstStyle>
            <a:defPPr>
              <a:defRPr lang="en-US"/>
            </a:defPPr>
          </a:lstStyle>
          <a:p>
            <a:pPr lvl="0"/>
            <a:r>
              <a:rPr lang="en-NZ" dirty="0"/>
              <a:t>St. Francis of Assisi  </a:t>
            </a:r>
          </a:p>
        </p:txBody>
      </p:sp>
      <p:sp>
        <p:nvSpPr>
          <p:cNvPr id="18" name="TextBox: Third word"/>
          <p:cNvSpPr txBox="1"/>
          <p:nvPr/>
        </p:nvSpPr>
        <p:spPr>
          <a:xfrm>
            <a:off x="5550132" y="3826011"/>
            <a:ext cx="2797735" cy="360000"/>
          </a:xfrm>
          <a:prstGeom prst="rect">
            <a:avLst/>
          </a:prstGeom>
          <a:noFill/>
        </p:spPr>
        <p:txBody>
          <a:bodyPr wrap="none" rtlCol="0">
            <a:noAutofit/>
          </a:bodyPr>
          <a:lstStyle>
            <a:defPPr>
              <a:defRPr lang="en-US"/>
            </a:defPPr>
          </a:lstStyle>
          <a:p>
            <a:pPr lvl="0"/>
            <a:r>
              <a:rPr lang="en-NZ" dirty="0"/>
              <a:t>people still like to use today </a:t>
            </a:r>
          </a:p>
        </p:txBody>
      </p:sp>
      <p:sp>
        <p:nvSpPr>
          <p:cNvPr id="17" name="TextBox: Second word"/>
          <p:cNvSpPr txBox="1"/>
          <p:nvPr/>
        </p:nvSpPr>
        <p:spPr>
          <a:xfrm>
            <a:off x="709218" y="3826011"/>
            <a:ext cx="3655851" cy="360000"/>
          </a:xfrm>
          <a:prstGeom prst="rect">
            <a:avLst/>
          </a:prstGeom>
          <a:noFill/>
        </p:spPr>
        <p:txBody>
          <a:bodyPr wrap="none" rtlCol="0">
            <a:noAutofit/>
          </a:bodyPr>
          <a:lstStyle>
            <a:defPPr>
              <a:defRPr lang="en-US"/>
            </a:defPPr>
          </a:lstStyle>
          <a:p>
            <a:r>
              <a:rPr lang="en-NZ" dirty="0"/>
              <a:t>what the birth of Jesus was really like </a:t>
            </a:r>
          </a:p>
        </p:txBody>
      </p:sp>
      <p:sp>
        <p:nvSpPr>
          <p:cNvPr id="16" name="TextBox: First word"/>
          <p:cNvSpPr txBox="1"/>
          <p:nvPr/>
        </p:nvSpPr>
        <p:spPr>
          <a:xfrm>
            <a:off x="707628" y="3479963"/>
            <a:ext cx="4049628" cy="360000"/>
          </a:xfrm>
          <a:prstGeom prst="rect">
            <a:avLst/>
          </a:prstGeom>
          <a:noFill/>
        </p:spPr>
        <p:txBody>
          <a:bodyPr wrap="none" rtlCol="0">
            <a:noAutofit/>
          </a:bodyPr>
          <a:lstStyle>
            <a:defPPr>
              <a:defRPr lang="en-US"/>
            </a:defPPr>
          </a:lstStyle>
          <a:p>
            <a:r>
              <a:rPr lang="en-NZ" dirty="0"/>
              <a:t>understand the Christmas story very well </a:t>
            </a:r>
          </a:p>
        </p:txBody>
      </p:sp>
      <p:sp>
        <p:nvSpPr>
          <p:cNvPr id="23" name="Shape: Fifth position"/>
          <p:cNvSpPr/>
          <p:nvPr/>
        </p:nvSpPr>
        <p:spPr>
          <a:xfrm>
            <a:off x="3816578" y="2192927"/>
            <a:ext cx="4191592" cy="277200"/>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r>
              <a:rPr lang="en-NZ" dirty="0">
                <a:solidFill>
                  <a:schemeClr val="tx1"/>
                </a:solidFill>
              </a:rPr>
              <a:t>cave with a manger and made the first crib</a:t>
            </a:r>
          </a:p>
        </p:txBody>
      </p:sp>
      <p:sp>
        <p:nvSpPr>
          <p:cNvPr id="69" name="Shape: Fourth position"/>
          <p:cNvSpPr/>
          <p:nvPr/>
        </p:nvSpPr>
        <p:spPr>
          <a:xfrm>
            <a:off x="3708400" y="1409700"/>
            <a:ext cx="1999094" cy="252413"/>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r>
              <a:rPr lang="en-NZ" dirty="0">
                <a:solidFill>
                  <a:schemeClr val="tx1"/>
                </a:solidFill>
              </a:rPr>
              <a:t> St. Francis of Assisi  </a:t>
            </a:r>
          </a:p>
        </p:txBody>
      </p:sp>
      <p:sp>
        <p:nvSpPr>
          <p:cNvPr id="68" name="Shape: Third position"/>
          <p:cNvSpPr/>
          <p:nvPr/>
        </p:nvSpPr>
        <p:spPr>
          <a:xfrm>
            <a:off x="3707173" y="3011154"/>
            <a:ext cx="2628622" cy="252000"/>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r>
              <a:rPr lang="en-NZ" dirty="0">
                <a:solidFill>
                  <a:schemeClr val="tx1"/>
                </a:solidFill>
              </a:rPr>
              <a:t>people still like to use today </a:t>
            </a:r>
          </a:p>
        </p:txBody>
      </p:sp>
      <p:sp>
        <p:nvSpPr>
          <p:cNvPr id="70" name="Shape: Second position"/>
          <p:cNvSpPr/>
          <p:nvPr/>
        </p:nvSpPr>
        <p:spPr>
          <a:xfrm>
            <a:off x="3273140" y="1799249"/>
            <a:ext cx="3733404" cy="276999"/>
          </a:xfrm>
          <a:prstGeom prst="rect">
            <a:avLst/>
          </a:prstGeom>
          <a:noFill/>
          <a:ln w="0">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dirty="0">
                <a:solidFill>
                  <a:schemeClr val="tx1"/>
                </a:solidFill>
              </a:rPr>
              <a:t>what the birth of Jesus was really like </a:t>
            </a:r>
          </a:p>
        </p:txBody>
      </p:sp>
      <p:sp>
        <p:nvSpPr>
          <p:cNvPr id="71" name="Shape: First position"/>
          <p:cNvSpPr/>
          <p:nvPr/>
        </p:nvSpPr>
        <p:spPr>
          <a:xfrm>
            <a:off x="3521624" y="2610399"/>
            <a:ext cx="4188364" cy="276999"/>
          </a:xfrm>
          <a:prstGeom prst="rect">
            <a:avLst/>
          </a:prstGeom>
          <a:noFill/>
          <a:ln w="3175">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dirty="0">
                <a:solidFill>
                  <a:schemeClr val="tx1"/>
                </a:solidFill>
              </a:rPr>
              <a:t>understand the Christmas story very well </a:t>
            </a:r>
          </a:p>
        </p:txBody>
      </p:sp>
      <p:sp>
        <p:nvSpPr>
          <p:cNvPr id="15" name="TextBox: Sentence last part"/>
          <p:cNvSpPr txBox="1"/>
          <p:nvPr/>
        </p:nvSpPr>
        <p:spPr>
          <a:xfrm>
            <a:off x="278799" y="3006518"/>
            <a:ext cx="3448252" cy="276999"/>
          </a:xfrm>
          <a:prstGeom prst="rect">
            <a:avLst/>
          </a:prstGeom>
          <a:noFill/>
        </p:spPr>
        <p:txBody>
          <a:bodyPr wrap="none" lIns="0" tIns="0" rIns="0" bIns="0" rtlCol="0">
            <a:spAutoFit/>
          </a:bodyPr>
          <a:lstStyle>
            <a:defPPr>
              <a:defRPr lang="en-US"/>
            </a:defPPr>
          </a:lstStyle>
          <a:p>
            <a:r>
              <a:rPr lang="en-NZ" dirty="0"/>
              <a:t>The Christmas crib is a tradition that </a:t>
            </a:r>
          </a:p>
        </p:txBody>
      </p:sp>
      <p:sp>
        <p:nvSpPr>
          <p:cNvPr id="12" name="TextBox: Sentence fifth part"/>
          <p:cNvSpPr txBox="1"/>
          <p:nvPr/>
        </p:nvSpPr>
        <p:spPr>
          <a:xfrm>
            <a:off x="278799" y="2604339"/>
            <a:ext cx="4070182" cy="276999"/>
          </a:xfrm>
          <a:prstGeom prst="rect">
            <a:avLst/>
          </a:prstGeom>
          <a:noFill/>
        </p:spPr>
        <p:txBody>
          <a:bodyPr wrap="square" lIns="0" tIns="0" rIns="0" bIns="0" rtlCol="0">
            <a:spAutoFit/>
          </a:bodyPr>
          <a:lstStyle>
            <a:defPPr>
              <a:defRPr lang="en-US"/>
            </a:defPPr>
          </a:lstStyle>
          <a:p>
            <a:pPr lvl="0"/>
            <a:r>
              <a:rPr lang="en-NZ" dirty="0"/>
              <a:t>Seeing the crib helped the people to </a:t>
            </a:r>
          </a:p>
        </p:txBody>
      </p:sp>
      <p:sp>
        <p:nvSpPr>
          <p:cNvPr id="9" name="TextBox: Sentence third part"/>
          <p:cNvSpPr txBox="1"/>
          <p:nvPr/>
        </p:nvSpPr>
        <p:spPr>
          <a:xfrm>
            <a:off x="278799" y="2199041"/>
            <a:ext cx="3555717" cy="276999"/>
          </a:xfrm>
          <a:prstGeom prst="rect">
            <a:avLst/>
          </a:prstGeom>
          <a:noFill/>
        </p:spPr>
        <p:txBody>
          <a:bodyPr wrap="none" lIns="0" tIns="0" rIns="0" bIns="0" rtlCol="0">
            <a:spAutoFit/>
          </a:bodyPr>
          <a:lstStyle>
            <a:defPPr>
              <a:defRPr lang="en-US"/>
            </a:defPPr>
          </a:lstStyle>
          <a:p>
            <a:pPr lvl="0"/>
            <a:r>
              <a:rPr lang="en-NZ" dirty="0"/>
              <a:t>Francis and John put real animals in a </a:t>
            </a:r>
          </a:p>
        </p:txBody>
      </p:sp>
      <p:sp>
        <p:nvSpPr>
          <p:cNvPr id="3" name="Textbox: Sentence second part"/>
          <p:cNvSpPr txBox="1"/>
          <p:nvPr/>
        </p:nvSpPr>
        <p:spPr>
          <a:xfrm>
            <a:off x="278799" y="1794200"/>
            <a:ext cx="3103670" cy="276999"/>
          </a:xfrm>
          <a:prstGeom prst="rect">
            <a:avLst/>
          </a:prstGeom>
          <a:noFill/>
        </p:spPr>
        <p:txBody>
          <a:bodyPr wrap="none" lIns="0" tIns="0" rIns="0" bIns="0" rtlCol="0">
            <a:spAutoFit/>
          </a:bodyPr>
          <a:lstStyle>
            <a:defPPr>
              <a:defRPr lang="en-US"/>
            </a:defPPr>
          </a:lstStyle>
          <a:p>
            <a:pPr lvl="0"/>
            <a:r>
              <a:rPr lang="en-NZ" dirty="0"/>
              <a:t>Francis wanted the people to see</a:t>
            </a:r>
          </a:p>
        </p:txBody>
      </p:sp>
      <p:sp>
        <p:nvSpPr>
          <p:cNvPr id="2" name="Textbox: Sentence first part"/>
          <p:cNvSpPr txBox="1"/>
          <p:nvPr/>
        </p:nvSpPr>
        <p:spPr>
          <a:xfrm>
            <a:off x="278799" y="1388902"/>
            <a:ext cx="3483326" cy="276999"/>
          </a:xfrm>
          <a:prstGeom prst="rect">
            <a:avLst/>
          </a:prstGeom>
          <a:noFill/>
        </p:spPr>
        <p:txBody>
          <a:bodyPr wrap="none" lIns="0" tIns="0" rIns="0" bIns="0" rtlCol="0">
            <a:spAutoFit/>
          </a:bodyPr>
          <a:lstStyle/>
          <a:p>
            <a:pPr lvl="0"/>
            <a:r>
              <a:rPr lang="en-NZ" dirty="0"/>
              <a:t>The first Christmas crib was made by </a:t>
            </a:r>
          </a:p>
        </p:txBody>
      </p:sp>
      <p:sp>
        <p:nvSpPr>
          <p:cNvPr id="2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S-09</a:t>
            </a:r>
          </a:p>
        </p:txBody>
      </p:sp>
      <p:sp>
        <p:nvSpPr>
          <p:cNvPr id="2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Tool instructions"/>
          <p:cNvSpPr txBox="1"/>
          <p:nvPr/>
        </p:nvSpPr>
        <p:spPr>
          <a:xfrm>
            <a:off x="1687957" y="4912668"/>
            <a:ext cx="5404043"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a sentence from the list to correctly position it in the sentence. Click on video button to play video</a:t>
            </a:r>
          </a:p>
        </p:txBody>
      </p:sp>
      <p:sp>
        <p:nvSpPr>
          <p:cNvPr id="4" name="Rectangle 3"/>
          <p:cNvSpPr/>
          <p:nvPr/>
        </p:nvSpPr>
        <p:spPr>
          <a:xfrm>
            <a:off x="2096348" y="620229"/>
            <a:ext cx="5074051" cy="392159"/>
          </a:xfrm>
          <a:prstGeom prst="rect">
            <a:avLst/>
          </a:prstGeom>
        </p:spPr>
        <p:txBody>
          <a:bodyPr wrap="square">
            <a:spAutoFit/>
          </a:bodyPr>
          <a:lstStyle/>
          <a:p>
            <a:pPr algn="ctr">
              <a:lnSpc>
                <a:spcPct val="115000"/>
              </a:lnSpc>
              <a:spcAft>
                <a:spcPts val="1000"/>
              </a:spcAft>
            </a:pPr>
            <a:r>
              <a:rPr lang="en-NZ" b="1" dirty="0">
                <a:latin typeface="Calibri" panose="020F0502020204030204" pitchFamily="34" charset="0"/>
                <a:ea typeface="Calibri" panose="020F0502020204030204" pitchFamily="34" charset="0"/>
                <a:cs typeface="Times New Roman" panose="02020603050405020304" pitchFamily="18" charset="0"/>
              </a:rPr>
              <a:t>Read</a:t>
            </a:r>
            <a:r>
              <a:rPr lang="en-NZ" dirty="0">
                <a:latin typeface="Calibri" panose="020F0502020204030204" pitchFamily="34" charset="0"/>
                <a:ea typeface="Calibri" panose="020F0502020204030204" pitchFamily="34" charset="0"/>
                <a:cs typeface="Times New Roman" panose="02020603050405020304" pitchFamily="18" charset="0"/>
              </a:rPr>
              <a:t> ‘St Francis of Assisi and the first Christmas crib’</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8" name="Picture 37" descr="Image result for St Francis of Assisi and the first Christmas crib">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0398" y="837329"/>
            <a:ext cx="1825709" cy="1290188"/>
          </a:xfrm>
          <a:prstGeom prst="rect">
            <a:avLst/>
          </a:prstGeom>
          <a:noFill/>
          <a:ln w="38100">
            <a:solidFill>
              <a:srgbClr val="00B0F0"/>
            </a:solidFill>
          </a:ln>
        </p:spPr>
      </p:pic>
      <p:sp>
        <p:nvSpPr>
          <p:cNvPr id="39" name="Action Button: Video">
            <a:hlinkClick r:id="rId6"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0042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16"/>
                                        </p:tgtEl>
                                      </p:cBhvr>
                                    </p:animEffect>
                                    <p:anim calcmode="lin" valueType="num">
                                      <p:cBhvr>
                                        <p:cTn id="7" dur="1000"/>
                                        <p:tgtEl>
                                          <p:spTgt spid="16"/>
                                        </p:tgtEl>
                                        <p:attrNameLst>
                                          <p:attrName>ppt_x</p:attrName>
                                        </p:attrNameLst>
                                      </p:cBhvr>
                                      <p:tavLst>
                                        <p:tav tm="0">
                                          <p:val>
                                            <p:strVal val="ppt_x"/>
                                          </p:val>
                                        </p:tav>
                                        <p:tav tm="100000">
                                          <p:val>
                                            <p:strVal val="ppt_x"/>
                                          </p:val>
                                        </p:tav>
                                      </p:tavLst>
                                    </p:anim>
                                    <p:anim calcmode="lin" valueType="num">
                                      <p:cBhvr>
                                        <p:cTn id="8" dur="1000"/>
                                        <p:tgtEl>
                                          <p:spTgt spid="16"/>
                                        </p:tgtEl>
                                        <p:attrNameLst>
                                          <p:attrName>ppt_y</p:attrName>
                                        </p:attrNameLst>
                                      </p:cBhvr>
                                      <p:tavLst>
                                        <p:tav tm="0">
                                          <p:val>
                                            <p:strVal val="ppt_y"/>
                                          </p:val>
                                        </p:tav>
                                        <p:tav tm="100000">
                                          <p:val>
                                            <p:strVal val="ppt_y-.1"/>
                                          </p:val>
                                        </p:tav>
                                      </p:tavLst>
                                    </p:anim>
                                    <p:set>
                                      <p:cBhvr>
                                        <p:cTn id="9" dur="1" fill="hold">
                                          <p:stCondLst>
                                            <p:cond delay="999"/>
                                          </p:stCondLst>
                                        </p:cTn>
                                        <p:tgtEl>
                                          <p:spTgt spid="16"/>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12" dur="1000"/>
                                        <p:tgtEl>
                                          <p:spTgt spid="71">
                                            <p:txEl>
                                              <p:charRg st="4294967295" end="4294967295"/>
                                            </p:txEl>
                                          </p:spTgt>
                                        </p:tgtEl>
                                      </p:cBhvr>
                                    </p:animEffect>
                                    <p:anim calcmode="lin" valueType="num">
                                      <p:cBhvr>
                                        <p:cTn id="13"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14"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15" restart="whenNotActive" fill="hold" evtFilter="cancelBubble" nodeType="interactiveSeq">
                <p:stCondLst>
                  <p:cond evt="onClick" delay="0">
                    <p:tgtEl>
                      <p:spTgt spid="71"/>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1" nodeType="clickEffect">
                                  <p:stCondLst>
                                    <p:cond delay="0"/>
                                  </p:stCondLst>
                                  <p:childTnLst>
                                    <p:set>
                                      <p:cBhvr>
                                        <p:cTn id="19"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20" dur="1000"/>
                                        <p:tgtEl>
                                          <p:spTgt spid="71">
                                            <p:txEl>
                                              <p:charRg st="4294967295" end="4294967295"/>
                                            </p:txEl>
                                          </p:spTgt>
                                        </p:tgtEl>
                                      </p:cBhvr>
                                    </p:animEffect>
                                    <p:anim calcmode="lin" valueType="num">
                                      <p:cBhvr>
                                        <p:cTn id="21"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22"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par>
                                <p:cTn id="23" presetID="47" presetClass="exit" presetSubtype="0" fill="hold" grpId="1" nodeType="withEffect">
                                  <p:stCondLst>
                                    <p:cond delay="0"/>
                                  </p:stCondLst>
                                  <p:childTnLst>
                                    <p:animEffect transition="out" filter="fade">
                                      <p:cBhvr>
                                        <p:cTn id="24" dur="1000"/>
                                        <p:tgtEl>
                                          <p:spTgt spid="16"/>
                                        </p:tgtEl>
                                      </p:cBhvr>
                                    </p:animEffect>
                                    <p:anim calcmode="lin" valueType="num">
                                      <p:cBhvr>
                                        <p:cTn id="25" dur="1000"/>
                                        <p:tgtEl>
                                          <p:spTgt spid="16"/>
                                        </p:tgtEl>
                                        <p:attrNameLst>
                                          <p:attrName>ppt_x</p:attrName>
                                        </p:attrNameLst>
                                      </p:cBhvr>
                                      <p:tavLst>
                                        <p:tav tm="0">
                                          <p:val>
                                            <p:strVal val="ppt_x"/>
                                          </p:val>
                                        </p:tav>
                                        <p:tav tm="100000">
                                          <p:val>
                                            <p:strVal val="ppt_x"/>
                                          </p:val>
                                        </p:tav>
                                      </p:tavLst>
                                    </p:anim>
                                    <p:anim calcmode="lin" valueType="num">
                                      <p:cBhvr>
                                        <p:cTn id="26" dur="1000"/>
                                        <p:tgtEl>
                                          <p:spTgt spid="16"/>
                                        </p:tgtEl>
                                        <p:attrNameLst>
                                          <p:attrName>ppt_y</p:attrName>
                                        </p:attrNameLst>
                                      </p:cBhvr>
                                      <p:tavLst>
                                        <p:tav tm="0">
                                          <p:val>
                                            <p:strVal val="ppt_y"/>
                                          </p:val>
                                        </p:tav>
                                        <p:tav tm="100000">
                                          <p:val>
                                            <p:strVal val="ppt_y-.1"/>
                                          </p:val>
                                        </p:tav>
                                      </p:tavLst>
                                    </p:anim>
                                    <p:set>
                                      <p:cBhvr>
                                        <p:cTn id="2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clickEffect">
                                  <p:stCondLst>
                                    <p:cond delay="0"/>
                                  </p:stCondLst>
                                  <p:childTnLst>
                                    <p:animEffect transition="out" filter="fade">
                                      <p:cBhvr>
                                        <p:cTn id="32" dur="1000"/>
                                        <p:tgtEl>
                                          <p:spTgt spid="17"/>
                                        </p:tgtEl>
                                      </p:cBhvr>
                                    </p:animEffect>
                                    <p:anim calcmode="lin" valueType="num">
                                      <p:cBhvr>
                                        <p:cTn id="33" dur="1000"/>
                                        <p:tgtEl>
                                          <p:spTgt spid="17"/>
                                        </p:tgtEl>
                                        <p:attrNameLst>
                                          <p:attrName>ppt_x</p:attrName>
                                        </p:attrNameLst>
                                      </p:cBhvr>
                                      <p:tavLst>
                                        <p:tav tm="0">
                                          <p:val>
                                            <p:strVal val="ppt_x"/>
                                          </p:val>
                                        </p:tav>
                                        <p:tav tm="100000">
                                          <p:val>
                                            <p:strVal val="ppt_x"/>
                                          </p:val>
                                        </p:tav>
                                      </p:tavLst>
                                    </p:anim>
                                    <p:anim calcmode="lin" valueType="num">
                                      <p:cBhvr>
                                        <p:cTn id="34" dur="1000"/>
                                        <p:tgtEl>
                                          <p:spTgt spid="17"/>
                                        </p:tgtEl>
                                        <p:attrNameLst>
                                          <p:attrName>ppt_y</p:attrName>
                                        </p:attrNameLst>
                                      </p:cBhvr>
                                      <p:tavLst>
                                        <p:tav tm="0">
                                          <p:val>
                                            <p:strVal val="ppt_y"/>
                                          </p:val>
                                        </p:tav>
                                        <p:tav tm="100000">
                                          <p:val>
                                            <p:strVal val="ppt_y-.1"/>
                                          </p:val>
                                        </p:tav>
                                      </p:tavLst>
                                    </p:anim>
                                    <p:set>
                                      <p:cBhvr>
                                        <p:cTn id="35" dur="1" fill="hold">
                                          <p:stCondLst>
                                            <p:cond delay="999"/>
                                          </p:stCondLst>
                                        </p:cTn>
                                        <p:tgtEl>
                                          <p:spTgt spid="17"/>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38" dur="1000"/>
                                        <p:tgtEl>
                                          <p:spTgt spid="70">
                                            <p:txEl>
                                              <p:charRg st="4294967295" end="4294967295"/>
                                            </p:txEl>
                                          </p:spTgt>
                                        </p:tgtEl>
                                      </p:cBhvr>
                                    </p:animEffect>
                                    <p:anim calcmode="lin" valueType="num">
                                      <p:cBhvr>
                                        <p:cTn id="39"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40"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70"/>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1" nodeType="clickEffect">
                                  <p:stCondLst>
                                    <p:cond delay="0"/>
                                  </p:stCondLst>
                                  <p:childTnLst>
                                    <p:set>
                                      <p:cBhvr>
                                        <p:cTn id="45"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46" dur="1000"/>
                                        <p:tgtEl>
                                          <p:spTgt spid="70">
                                            <p:txEl>
                                              <p:charRg st="4294967295" end="4294967295"/>
                                            </p:txEl>
                                          </p:spTgt>
                                        </p:tgtEl>
                                      </p:cBhvr>
                                    </p:animEffect>
                                    <p:anim calcmode="lin" valueType="num">
                                      <p:cBhvr>
                                        <p:cTn id="47"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48"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par>
                                <p:cTn id="49" presetID="47" presetClass="exit" presetSubtype="0" fill="hold" grpId="1" nodeType="withEffect">
                                  <p:stCondLst>
                                    <p:cond delay="0"/>
                                  </p:stCondLst>
                                  <p:childTnLst>
                                    <p:animEffect transition="out" filter="fade">
                                      <p:cBhvr>
                                        <p:cTn id="50" dur="1000"/>
                                        <p:tgtEl>
                                          <p:spTgt spid="17"/>
                                        </p:tgtEl>
                                      </p:cBhvr>
                                    </p:animEffect>
                                    <p:anim calcmode="lin" valueType="num">
                                      <p:cBhvr>
                                        <p:cTn id="51" dur="1000"/>
                                        <p:tgtEl>
                                          <p:spTgt spid="17"/>
                                        </p:tgtEl>
                                        <p:attrNameLst>
                                          <p:attrName>ppt_x</p:attrName>
                                        </p:attrNameLst>
                                      </p:cBhvr>
                                      <p:tavLst>
                                        <p:tav tm="0">
                                          <p:val>
                                            <p:strVal val="ppt_x"/>
                                          </p:val>
                                        </p:tav>
                                        <p:tav tm="100000">
                                          <p:val>
                                            <p:strVal val="ppt_x"/>
                                          </p:val>
                                        </p:tav>
                                      </p:tavLst>
                                    </p:anim>
                                    <p:anim calcmode="lin" valueType="num">
                                      <p:cBhvr>
                                        <p:cTn id="52" dur="1000"/>
                                        <p:tgtEl>
                                          <p:spTgt spid="17"/>
                                        </p:tgtEl>
                                        <p:attrNameLst>
                                          <p:attrName>ppt_y</p:attrName>
                                        </p:attrNameLst>
                                      </p:cBhvr>
                                      <p:tavLst>
                                        <p:tav tm="0">
                                          <p:val>
                                            <p:strVal val="ppt_y"/>
                                          </p:val>
                                        </p:tav>
                                        <p:tav tm="100000">
                                          <p:val>
                                            <p:strVal val="ppt_y-.1"/>
                                          </p:val>
                                        </p:tav>
                                      </p:tavLst>
                                    </p:anim>
                                    <p:set>
                                      <p:cBhvr>
                                        <p:cTn id="53"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clickEffect">
                                  <p:stCondLst>
                                    <p:cond delay="0"/>
                                  </p:stCondLst>
                                  <p:childTnLst>
                                    <p:animEffect transition="out" filter="fade">
                                      <p:cBhvr>
                                        <p:cTn id="58" dur="1000"/>
                                        <p:tgtEl>
                                          <p:spTgt spid="18"/>
                                        </p:tgtEl>
                                      </p:cBhvr>
                                    </p:animEffect>
                                    <p:anim calcmode="lin" valueType="num">
                                      <p:cBhvr>
                                        <p:cTn id="59" dur="1000"/>
                                        <p:tgtEl>
                                          <p:spTgt spid="18"/>
                                        </p:tgtEl>
                                        <p:attrNameLst>
                                          <p:attrName>ppt_x</p:attrName>
                                        </p:attrNameLst>
                                      </p:cBhvr>
                                      <p:tavLst>
                                        <p:tav tm="0">
                                          <p:val>
                                            <p:strVal val="ppt_x"/>
                                          </p:val>
                                        </p:tav>
                                        <p:tav tm="100000">
                                          <p:val>
                                            <p:strVal val="ppt_x"/>
                                          </p:val>
                                        </p:tav>
                                      </p:tavLst>
                                    </p:anim>
                                    <p:anim calcmode="lin" valueType="num">
                                      <p:cBhvr>
                                        <p:cTn id="60" dur="1000"/>
                                        <p:tgtEl>
                                          <p:spTgt spid="18"/>
                                        </p:tgtEl>
                                        <p:attrNameLst>
                                          <p:attrName>ppt_y</p:attrName>
                                        </p:attrNameLst>
                                      </p:cBhvr>
                                      <p:tavLst>
                                        <p:tav tm="0">
                                          <p:val>
                                            <p:strVal val="ppt_y"/>
                                          </p:val>
                                        </p:tav>
                                        <p:tav tm="100000">
                                          <p:val>
                                            <p:strVal val="ppt_y-.1"/>
                                          </p:val>
                                        </p:tav>
                                      </p:tavLst>
                                    </p:anim>
                                    <p:set>
                                      <p:cBhvr>
                                        <p:cTn id="61" dur="1" fill="hold">
                                          <p:stCondLst>
                                            <p:cond delay="999"/>
                                          </p:stCondLst>
                                        </p:cTn>
                                        <p:tgtEl>
                                          <p:spTgt spid="18"/>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64" dur="1000"/>
                                        <p:tgtEl>
                                          <p:spTgt spid="68">
                                            <p:txEl>
                                              <p:charRg st="4294967295" end="4294967295"/>
                                            </p:txEl>
                                          </p:spTgt>
                                        </p:tgtEl>
                                      </p:cBhvr>
                                    </p:animEffect>
                                    <p:anim calcmode="lin" valueType="num">
                                      <p:cBhvr>
                                        <p:cTn id="65"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66"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68"/>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grpId="1" nodeType="clickEffect">
                                  <p:stCondLst>
                                    <p:cond delay="0"/>
                                  </p:stCondLst>
                                  <p:childTnLst>
                                    <p:set>
                                      <p:cBhvr>
                                        <p:cTn id="71"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72" dur="1000"/>
                                        <p:tgtEl>
                                          <p:spTgt spid="68">
                                            <p:txEl>
                                              <p:charRg st="4294967295" end="4294967295"/>
                                            </p:txEl>
                                          </p:spTgt>
                                        </p:tgtEl>
                                      </p:cBhvr>
                                    </p:animEffect>
                                    <p:anim calcmode="lin" valueType="num">
                                      <p:cBhvr>
                                        <p:cTn id="73"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74"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par>
                                <p:cTn id="75" presetID="47" presetClass="exit" presetSubtype="0" fill="hold" grpId="1" nodeType="withEffect">
                                  <p:stCondLst>
                                    <p:cond delay="0"/>
                                  </p:stCondLst>
                                  <p:childTnLst>
                                    <p:animEffect transition="out" filter="fade">
                                      <p:cBhvr>
                                        <p:cTn id="76" dur="1000"/>
                                        <p:tgtEl>
                                          <p:spTgt spid="18"/>
                                        </p:tgtEl>
                                      </p:cBhvr>
                                    </p:animEffect>
                                    <p:anim calcmode="lin" valueType="num">
                                      <p:cBhvr>
                                        <p:cTn id="77" dur="1000"/>
                                        <p:tgtEl>
                                          <p:spTgt spid="18"/>
                                        </p:tgtEl>
                                        <p:attrNameLst>
                                          <p:attrName>ppt_x</p:attrName>
                                        </p:attrNameLst>
                                      </p:cBhvr>
                                      <p:tavLst>
                                        <p:tav tm="0">
                                          <p:val>
                                            <p:strVal val="ppt_x"/>
                                          </p:val>
                                        </p:tav>
                                        <p:tav tm="100000">
                                          <p:val>
                                            <p:strVal val="ppt_x"/>
                                          </p:val>
                                        </p:tav>
                                      </p:tavLst>
                                    </p:anim>
                                    <p:anim calcmode="lin" valueType="num">
                                      <p:cBhvr>
                                        <p:cTn id="78" dur="1000"/>
                                        <p:tgtEl>
                                          <p:spTgt spid="18"/>
                                        </p:tgtEl>
                                        <p:attrNameLst>
                                          <p:attrName>ppt_y</p:attrName>
                                        </p:attrNameLst>
                                      </p:cBhvr>
                                      <p:tavLst>
                                        <p:tav tm="0">
                                          <p:val>
                                            <p:strVal val="ppt_y"/>
                                          </p:val>
                                        </p:tav>
                                        <p:tav tm="100000">
                                          <p:val>
                                            <p:strVal val="ppt_y-.1"/>
                                          </p:val>
                                        </p:tav>
                                      </p:tavLst>
                                    </p:anim>
                                    <p:set>
                                      <p:cBhvr>
                                        <p:cTn id="79"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0" restart="whenNotActive" fill="hold" evtFilter="cancelBubble" nodeType="interactiveSeq">
                <p:stCondLst>
                  <p:cond evt="onClick" delay="0">
                    <p:tgtEl>
                      <p:spTgt spid="19"/>
                    </p:tgtEl>
                  </p:cond>
                </p:stCondLst>
                <p:endSync evt="end" delay="0">
                  <p:rtn val="all"/>
                </p:endSync>
                <p:childTnLst>
                  <p:par>
                    <p:cTn id="81" fill="hold">
                      <p:stCondLst>
                        <p:cond delay="0"/>
                      </p:stCondLst>
                      <p:childTnLst>
                        <p:par>
                          <p:cTn id="82" fill="hold">
                            <p:stCondLst>
                              <p:cond delay="0"/>
                            </p:stCondLst>
                            <p:childTnLst>
                              <p:par>
                                <p:cTn id="83" presetID="47" presetClass="exit" presetSubtype="0" fill="hold" grpId="0" nodeType="clickEffect">
                                  <p:stCondLst>
                                    <p:cond delay="0"/>
                                  </p:stCondLst>
                                  <p:childTnLst>
                                    <p:animEffect transition="out" filter="fade">
                                      <p:cBhvr>
                                        <p:cTn id="84" dur="1000"/>
                                        <p:tgtEl>
                                          <p:spTgt spid="19"/>
                                        </p:tgtEl>
                                      </p:cBhvr>
                                    </p:animEffect>
                                    <p:anim calcmode="lin" valueType="num">
                                      <p:cBhvr>
                                        <p:cTn id="85" dur="1000"/>
                                        <p:tgtEl>
                                          <p:spTgt spid="19"/>
                                        </p:tgtEl>
                                        <p:attrNameLst>
                                          <p:attrName>ppt_x</p:attrName>
                                        </p:attrNameLst>
                                      </p:cBhvr>
                                      <p:tavLst>
                                        <p:tav tm="0">
                                          <p:val>
                                            <p:strVal val="ppt_x"/>
                                          </p:val>
                                        </p:tav>
                                        <p:tav tm="100000">
                                          <p:val>
                                            <p:strVal val="ppt_x"/>
                                          </p:val>
                                        </p:tav>
                                      </p:tavLst>
                                    </p:anim>
                                    <p:anim calcmode="lin" valueType="num">
                                      <p:cBhvr>
                                        <p:cTn id="86" dur="1000"/>
                                        <p:tgtEl>
                                          <p:spTgt spid="19"/>
                                        </p:tgtEl>
                                        <p:attrNameLst>
                                          <p:attrName>ppt_y</p:attrName>
                                        </p:attrNameLst>
                                      </p:cBhvr>
                                      <p:tavLst>
                                        <p:tav tm="0">
                                          <p:val>
                                            <p:strVal val="ppt_y"/>
                                          </p:val>
                                        </p:tav>
                                        <p:tav tm="100000">
                                          <p:val>
                                            <p:strVal val="ppt_y-.1"/>
                                          </p:val>
                                        </p:tav>
                                      </p:tavLst>
                                    </p:anim>
                                    <p:set>
                                      <p:cBhvr>
                                        <p:cTn id="87" dur="1" fill="hold">
                                          <p:stCondLst>
                                            <p:cond delay="999"/>
                                          </p:stCondLst>
                                        </p:cTn>
                                        <p:tgtEl>
                                          <p:spTgt spid="19"/>
                                        </p:tgtEl>
                                        <p:attrNameLst>
                                          <p:attrName>style.visibility</p:attrName>
                                        </p:attrNameLst>
                                      </p:cBhvr>
                                      <p:to>
                                        <p:strVal val="hidden"/>
                                      </p:to>
                                    </p:set>
                                  </p:childTnLst>
                                </p:cTn>
                              </p:par>
                              <p:par>
                                <p:cTn id="88" presetID="42" presetClass="entr" presetSubtype="0" fill="hold" grpId="0" nodeType="withEffect">
                                  <p:stCondLst>
                                    <p:cond delay="0"/>
                                  </p:stCondLst>
                                  <p:childTnLst>
                                    <p:set>
                                      <p:cBhvr>
                                        <p:cTn id="89"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90" dur="1000"/>
                                        <p:tgtEl>
                                          <p:spTgt spid="69">
                                            <p:txEl>
                                              <p:charRg st="4294967295" end="4294967295"/>
                                            </p:txEl>
                                          </p:spTgt>
                                        </p:tgtEl>
                                      </p:cBhvr>
                                    </p:animEffect>
                                    <p:anim calcmode="lin" valueType="num">
                                      <p:cBhvr>
                                        <p:cTn id="91"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92"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93" restart="whenNotActive" fill="hold" evtFilter="cancelBubble" nodeType="interactiveSeq">
                <p:stCondLst>
                  <p:cond evt="onClick" delay="0">
                    <p:tgtEl>
                      <p:spTgt spid="69"/>
                    </p:tgtEl>
                  </p:cond>
                </p:stCondLst>
                <p:endSync evt="end" delay="0">
                  <p:rtn val="all"/>
                </p:endSync>
                <p:childTnLst>
                  <p:par>
                    <p:cTn id="94" fill="hold">
                      <p:stCondLst>
                        <p:cond delay="0"/>
                      </p:stCondLst>
                      <p:childTnLst>
                        <p:par>
                          <p:cTn id="95" fill="hold">
                            <p:stCondLst>
                              <p:cond delay="0"/>
                            </p:stCondLst>
                            <p:childTnLst>
                              <p:par>
                                <p:cTn id="96" presetID="42" presetClass="entr" presetSubtype="0" fill="hold" grpId="1" nodeType="clickEffect">
                                  <p:stCondLst>
                                    <p:cond delay="0"/>
                                  </p:stCondLst>
                                  <p:childTnLst>
                                    <p:set>
                                      <p:cBhvr>
                                        <p:cTn id="97"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98" dur="1000"/>
                                        <p:tgtEl>
                                          <p:spTgt spid="69">
                                            <p:txEl>
                                              <p:charRg st="4294967295" end="4294967295"/>
                                            </p:txEl>
                                          </p:spTgt>
                                        </p:tgtEl>
                                      </p:cBhvr>
                                    </p:animEffect>
                                    <p:anim calcmode="lin" valueType="num">
                                      <p:cBhvr>
                                        <p:cTn id="99"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100"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par>
                                <p:cTn id="101" presetID="47" presetClass="exit" presetSubtype="0" fill="hold" grpId="1" nodeType="withEffect">
                                  <p:stCondLst>
                                    <p:cond delay="0"/>
                                  </p:stCondLst>
                                  <p:childTnLst>
                                    <p:animEffect transition="out" filter="fade">
                                      <p:cBhvr>
                                        <p:cTn id="102" dur="1000"/>
                                        <p:tgtEl>
                                          <p:spTgt spid="19"/>
                                        </p:tgtEl>
                                      </p:cBhvr>
                                    </p:animEffect>
                                    <p:anim calcmode="lin" valueType="num">
                                      <p:cBhvr>
                                        <p:cTn id="103" dur="1000"/>
                                        <p:tgtEl>
                                          <p:spTgt spid="19"/>
                                        </p:tgtEl>
                                        <p:attrNameLst>
                                          <p:attrName>ppt_x</p:attrName>
                                        </p:attrNameLst>
                                      </p:cBhvr>
                                      <p:tavLst>
                                        <p:tav tm="0">
                                          <p:val>
                                            <p:strVal val="ppt_x"/>
                                          </p:val>
                                        </p:tav>
                                        <p:tav tm="100000">
                                          <p:val>
                                            <p:strVal val="ppt_x"/>
                                          </p:val>
                                        </p:tav>
                                      </p:tavLst>
                                    </p:anim>
                                    <p:anim calcmode="lin" valueType="num">
                                      <p:cBhvr>
                                        <p:cTn id="104" dur="1000"/>
                                        <p:tgtEl>
                                          <p:spTgt spid="19"/>
                                        </p:tgtEl>
                                        <p:attrNameLst>
                                          <p:attrName>ppt_y</p:attrName>
                                        </p:attrNameLst>
                                      </p:cBhvr>
                                      <p:tavLst>
                                        <p:tav tm="0">
                                          <p:val>
                                            <p:strVal val="ppt_y"/>
                                          </p:val>
                                        </p:tav>
                                        <p:tav tm="100000">
                                          <p:val>
                                            <p:strVal val="ppt_y-.1"/>
                                          </p:val>
                                        </p:tav>
                                      </p:tavLst>
                                    </p:anim>
                                    <p:set>
                                      <p:cBhvr>
                                        <p:cTn id="105"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06" restart="whenNotActive" fill="hold" evtFilter="cancelBubble" nodeType="interactiveSeq">
                <p:stCondLst>
                  <p:cond evt="onClick" delay="0">
                    <p:tgtEl>
                      <p:spTgt spid="20"/>
                    </p:tgtEl>
                  </p:cond>
                </p:stCondLst>
                <p:endSync evt="end" delay="0">
                  <p:rtn val="all"/>
                </p:endSync>
                <p:childTnLst>
                  <p:par>
                    <p:cTn id="107" fill="hold">
                      <p:stCondLst>
                        <p:cond delay="0"/>
                      </p:stCondLst>
                      <p:childTnLst>
                        <p:par>
                          <p:cTn id="108" fill="hold">
                            <p:stCondLst>
                              <p:cond delay="0"/>
                            </p:stCondLst>
                            <p:childTnLst>
                              <p:par>
                                <p:cTn id="109" presetID="47" presetClass="exit" presetSubtype="0" fill="hold" grpId="0" nodeType="clickEffect">
                                  <p:stCondLst>
                                    <p:cond delay="0"/>
                                  </p:stCondLst>
                                  <p:childTnLst>
                                    <p:animEffect transition="out" filter="fade">
                                      <p:cBhvr>
                                        <p:cTn id="110" dur="1000"/>
                                        <p:tgtEl>
                                          <p:spTgt spid="20"/>
                                        </p:tgtEl>
                                      </p:cBhvr>
                                    </p:animEffect>
                                    <p:anim calcmode="lin" valueType="num">
                                      <p:cBhvr>
                                        <p:cTn id="111" dur="1000"/>
                                        <p:tgtEl>
                                          <p:spTgt spid="20"/>
                                        </p:tgtEl>
                                        <p:attrNameLst>
                                          <p:attrName>ppt_x</p:attrName>
                                        </p:attrNameLst>
                                      </p:cBhvr>
                                      <p:tavLst>
                                        <p:tav tm="0">
                                          <p:val>
                                            <p:strVal val="ppt_x"/>
                                          </p:val>
                                        </p:tav>
                                        <p:tav tm="100000">
                                          <p:val>
                                            <p:strVal val="ppt_x"/>
                                          </p:val>
                                        </p:tav>
                                      </p:tavLst>
                                    </p:anim>
                                    <p:anim calcmode="lin" valueType="num">
                                      <p:cBhvr>
                                        <p:cTn id="112" dur="1000"/>
                                        <p:tgtEl>
                                          <p:spTgt spid="20"/>
                                        </p:tgtEl>
                                        <p:attrNameLst>
                                          <p:attrName>ppt_y</p:attrName>
                                        </p:attrNameLst>
                                      </p:cBhvr>
                                      <p:tavLst>
                                        <p:tav tm="0">
                                          <p:val>
                                            <p:strVal val="ppt_y"/>
                                          </p:val>
                                        </p:tav>
                                        <p:tav tm="100000">
                                          <p:val>
                                            <p:strVal val="ppt_y-.1"/>
                                          </p:val>
                                        </p:tav>
                                      </p:tavLst>
                                    </p:anim>
                                    <p:set>
                                      <p:cBhvr>
                                        <p:cTn id="113" dur="1" fill="hold">
                                          <p:stCondLst>
                                            <p:cond delay="999"/>
                                          </p:stCondLst>
                                        </p:cTn>
                                        <p:tgtEl>
                                          <p:spTgt spid="20"/>
                                        </p:tgtEl>
                                        <p:attrNameLst>
                                          <p:attrName>style.visibility</p:attrName>
                                        </p:attrNameLst>
                                      </p:cBhvr>
                                      <p:to>
                                        <p:strVal val="hidden"/>
                                      </p:to>
                                    </p:set>
                                  </p:childTnLst>
                                </p:cTn>
                              </p:par>
                              <p:par>
                                <p:cTn id="114" presetID="42" presetClass="entr" presetSubtype="0" fill="hold" grpId="0" nodeType="withEffect">
                                  <p:stCondLst>
                                    <p:cond delay="0"/>
                                  </p:stCondLst>
                                  <p:childTnLst>
                                    <p:set>
                                      <p:cBhvr>
                                        <p:cTn id="115"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116" dur="1000"/>
                                        <p:tgtEl>
                                          <p:spTgt spid="23">
                                            <p:txEl>
                                              <p:charRg st="4294967295" end="4294967295"/>
                                            </p:txEl>
                                          </p:spTgt>
                                        </p:tgtEl>
                                      </p:cBhvr>
                                    </p:animEffect>
                                    <p:anim calcmode="lin" valueType="num">
                                      <p:cBhvr>
                                        <p:cTn id="117"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118"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119" restart="whenNotActive" fill="hold" evtFilter="cancelBubble" nodeType="interactiveSeq">
                <p:stCondLst>
                  <p:cond evt="onClick" delay="0">
                    <p:tgtEl>
                      <p:spTgt spid="23"/>
                    </p:tgtEl>
                  </p:cond>
                </p:stCondLst>
                <p:endSync evt="end" delay="0">
                  <p:rtn val="all"/>
                </p:endSync>
                <p:childTnLst>
                  <p:par>
                    <p:cTn id="120" fill="hold">
                      <p:stCondLst>
                        <p:cond delay="0"/>
                      </p:stCondLst>
                      <p:childTnLst>
                        <p:par>
                          <p:cTn id="121" fill="hold">
                            <p:stCondLst>
                              <p:cond delay="0"/>
                            </p:stCondLst>
                            <p:childTnLst>
                              <p:par>
                                <p:cTn id="122" presetID="42" presetClass="entr" presetSubtype="0" fill="hold" grpId="1" nodeType="clickEffect">
                                  <p:stCondLst>
                                    <p:cond delay="0"/>
                                  </p:stCondLst>
                                  <p:childTnLst>
                                    <p:set>
                                      <p:cBhvr>
                                        <p:cTn id="123"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124" dur="1000"/>
                                        <p:tgtEl>
                                          <p:spTgt spid="23">
                                            <p:txEl>
                                              <p:charRg st="4294967295" end="4294967295"/>
                                            </p:txEl>
                                          </p:spTgt>
                                        </p:tgtEl>
                                      </p:cBhvr>
                                    </p:animEffect>
                                    <p:anim calcmode="lin" valueType="num">
                                      <p:cBhvr>
                                        <p:cTn id="125"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126"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par>
                                <p:cTn id="127" presetID="47" presetClass="exit" presetSubtype="0" fill="hold" grpId="1" nodeType="withEffect">
                                  <p:stCondLst>
                                    <p:cond delay="0"/>
                                  </p:stCondLst>
                                  <p:childTnLst>
                                    <p:animEffect transition="out" filter="fade">
                                      <p:cBhvr>
                                        <p:cTn id="128" dur="1000"/>
                                        <p:tgtEl>
                                          <p:spTgt spid="20"/>
                                        </p:tgtEl>
                                      </p:cBhvr>
                                    </p:animEffect>
                                    <p:anim calcmode="lin" valueType="num">
                                      <p:cBhvr>
                                        <p:cTn id="129" dur="1000"/>
                                        <p:tgtEl>
                                          <p:spTgt spid="20"/>
                                        </p:tgtEl>
                                        <p:attrNameLst>
                                          <p:attrName>ppt_x</p:attrName>
                                        </p:attrNameLst>
                                      </p:cBhvr>
                                      <p:tavLst>
                                        <p:tav tm="0">
                                          <p:val>
                                            <p:strVal val="ppt_x"/>
                                          </p:val>
                                        </p:tav>
                                        <p:tav tm="100000">
                                          <p:val>
                                            <p:strVal val="ppt_x"/>
                                          </p:val>
                                        </p:tav>
                                      </p:tavLst>
                                    </p:anim>
                                    <p:anim calcmode="lin" valueType="num">
                                      <p:cBhvr>
                                        <p:cTn id="130" dur="1000"/>
                                        <p:tgtEl>
                                          <p:spTgt spid="20"/>
                                        </p:tgtEl>
                                        <p:attrNameLst>
                                          <p:attrName>ppt_y</p:attrName>
                                        </p:attrNameLst>
                                      </p:cBhvr>
                                      <p:tavLst>
                                        <p:tav tm="0">
                                          <p:val>
                                            <p:strVal val="ppt_y"/>
                                          </p:val>
                                        </p:tav>
                                        <p:tav tm="100000">
                                          <p:val>
                                            <p:strVal val="ppt_y-.1"/>
                                          </p:val>
                                        </p:tav>
                                      </p:tavLst>
                                    </p:anim>
                                    <p:set>
                                      <p:cBhvr>
                                        <p:cTn id="131"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grpId="2" nodeType="clickEffect">
                                  <p:stCondLst>
                                    <p:cond delay="0"/>
                                  </p:stCondLst>
                                  <p:childTnLst>
                                    <p:set>
                                      <p:cBhvr>
                                        <p:cTn id="136" dur="1" fill="hold">
                                          <p:stCondLst>
                                            <p:cond delay="0"/>
                                          </p:stCondLst>
                                        </p:cTn>
                                        <p:tgtEl>
                                          <p:spTgt spid="17"/>
                                        </p:tgtEl>
                                        <p:attrNameLst>
                                          <p:attrName>style.visibility</p:attrName>
                                        </p:attrNameLst>
                                      </p:cBhvr>
                                      <p:to>
                                        <p:strVal val="visible"/>
                                      </p:to>
                                    </p:set>
                                  </p:childTnLst>
                                </p:cTn>
                              </p:par>
                              <p:par>
                                <p:cTn id="137" presetID="1" presetClass="entr" presetSubtype="0" fill="hold" grpId="2" nodeType="withEffect">
                                  <p:stCondLst>
                                    <p:cond delay="0"/>
                                  </p:stCondLst>
                                  <p:childTnLst>
                                    <p:set>
                                      <p:cBhvr>
                                        <p:cTn id="138" dur="1" fill="hold">
                                          <p:stCondLst>
                                            <p:cond delay="0"/>
                                          </p:stCondLst>
                                        </p:cTn>
                                        <p:tgtEl>
                                          <p:spTgt spid="16"/>
                                        </p:tgtEl>
                                        <p:attrNameLst>
                                          <p:attrName>style.visibility</p:attrName>
                                        </p:attrNameLst>
                                      </p:cBhvr>
                                      <p:to>
                                        <p:strVal val="visible"/>
                                      </p:to>
                                    </p:set>
                                  </p:childTnLst>
                                </p:cTn>
                              </p:par>
                              <p:par>
                                <p:cTn id="139" presetID="1" presetClass="entr" presetSubtype="0" fill="hold" grpId="2" nodeType="withEffect">
                                  <p:stCondLst>
                                    <p:cond delay="0"/>
                                  </p:stCondLst>
                                  <p:childTnLst>
                                    <p:set>
                                      <p:cBhvr>
                                        <p:cTn id="140" dur="1" fill="hold">
                                          <p:stCondLst>
                                            <p:cond delay="0"/>
                                          </p:stCondLst>
                                        </p:cTn>
                                        <p:tgtEl>
                                          <p:spTgt spid="18"/>
                                        </p:tgtEl>
                                        <p:attrNameLst>
                                          <p:attrName>style.visibility</p:attrName>
                                        </p:attrNameLst>
                                      </p:cBhvr>
                                      <p:to>
                                        <p:strVal val="visible"/>
                                      </p:to>
                                    </p:set>
                                  </p:childTnLst>
                                </p:cTn>
                              </p:par>
                              <p:par>
                                <p:cTn id="141" presetID="1" presetClass="entr" presetSubtype="0" fill="hold" grpId="2" nodeType="withEffect">
                                  <p:stCondLst>
                                    <p:cond delay="0"/>
                                  </p:stCondLst>
                                  <p:childTnLst>
                                    <p:set>
                                      <p:cBhvr>
                                        <p:cTn id="142" dur="1" fill="hold">
                                          <p:stCondLst>
                                            <p:cond delay="0"/>
                                          </p:stCondLst>
                                        </p:cTn>
                                        <p:tgtEl>
                                          <p:spTgt spid="19"/>
                                        </p:tgtEl>
                                        <p:attrNameLst>
                                          <p:attrName>style.visibility</p:attrName>
                                        </p:attrNameLst>
                                      </p:cBhvr>
                                      <p:to>
                                        <p:strVal val="visible"/>
                                      </p:to>
                                    </p:set>
                                  </p:childTnLst>
                                </p:cTn>
                              </p:par>
                              <p:par>
                                <p:cTn id="143" presetID="1" presetClass="entr" presetSubtype="0" fill="hold" grpId="2" nodeType="withEffect">
                                  <p:stCondLst>
                                    <p:cond delay="0"/>
                                  </p:stCondLst>
                                  <p:childTnLst>
                                    <p:set>
                                      <p:cBhvr>
                                        <p:cTn id="144" dur="1" fill="hold">
                                          <p:stCondLst>
                                            <p:cond delay="0"/>
                                          </p:stCondLst>
                                        </p:cTn>
                                        <p:tgtEl>
                                          <p:spTgt spid="20"/>
                                        </p:tgtEl>
                                        <p:attrNameLst>
                                          <p:attrName>style.visibility</p:attrName>
                                        </p:attrNameLst>
                                      </p:cBhvr>
                                      <p:to>
                                        <p:strVal val="visible"/>
                                      </p:to>
                                    </p:set>
                                  </p:childTnLst>
                                </p:cTn>
                              </p:par>
                              <p:par>
                                <p:cTn id="145" presetID="1" presetClass="exit" presetSubtype="0" fill="hold" grpId="2" nodeType="withEffect">
                                  <p:stCondLst>
                                    <p:cond delay="0"/>
                                  </p:stCondLst>
                                  <p:childTnLst>
                                    <p:set>
                                      <p:cBhvr>
                                        <p:cTn id="146" dur="1" fill="hold">
                                          <p:stCondLst>
                                            <p:cond delay="0"/>
                                          </p:stCondLst>
                                        </p:cTn>
                                        <p:tgtEl>
                                          <p:spTgt spid="70">
                                            <p:txEl>
                                              <p:charRg st="4294967295" end="4294967295"/>
                                            </p:txEl>
                                          </p:spTgt>
                                        </p:tgtEl>
                                        <p:attrNameLst>
                                          <p:attrName>style.visibility</p:attrName>
                                        </p:attrNameLst>
                                      </p:cBhvr>
                                      <p:to>
                                        <p:strVal val="hidden"/>
                                      </p:to>
                                    </p:set>
                                  </p:childTnLst>
                                </p:cTn>
                              </p:par>
                              <p:par>
                                <p:cTn id="147" presetID="1" presetClass="exit" presetSubtype="0" fill="hold" grpId="2" nodeType="withEffect">
                                  <p:stCondLst>
                                    <p:cond delay="0"/>
                                  </p:stCondLst>
                                  <p:childTnLst>
                                    <p:set>
                                      <p:cBhvr>
                                        <p:cTn id="148" dur="1" fill="hold">
                                          <p:stCondLst>
                                            <p:cond delay="0"/>
                                          </p:stCondLst>
                                        </p:cTn>
                                        <p:tgtEl>
                                          <p:spTgt spid="71">
                                            <p:txEl>
                                              <p:charRg st="4294967295" end="4294967295"/>
                                            </p:txEl>
                                          </p:spTgt>
                                        </p:tgtEl>
                                        <p:attrNameLst>
                                          <p:attrName>style.visibility</p:attrName>
                                        </p:attrNameLst>
                                      </p:cBhvr>
                                      <p:to>
                                        <p:strVal val="hidden"/>
                                      </p:to>
                                    </p:set>
                                  </p:childTnLst>
                                </p:cTn>
                              </p:par>
                              <p:par>
                                <p:cTn id="149" presetID="1" presetClass="exit" presetSubtype="0" fill="hold" grpId="2" nodeType="withEffect">
                                  <p:stCondLst>
                                    <p:cond delay="0"/>
                                  </p:stCondLst>
                                  <p:childTnLst>
                                    <p:set>
                                      <p:cBhvr>
                                        <p:cTn id="150" dur="1" fill="hold">
                                          <p:stCondLst>
                                            <p:cond delay="0"/>
                                          </p:stCondLst>
                                        </p:cTn>
                                        <p:tgtEl>
                                          <p:spTgt spid="68">
                                            <p:txEl>
                                              <p:charRg st="4294967295" end="4294967295"/>
                                            </p:txEl>
                                          </p:spTgt>
                                        </p:tgtEl>
                                        <p:attrNameLst>
                                          <p:attrName>style.visibility</p:attrName>
                                        </p:attrNameLst>
                                      </p:cBhvr>
                                      <p:to>
                                        <p:strVal val="hidden"/>
                                      </p:to>
                                    </p:set>
                                  </p:childTnLst>
                                </p:cTn>
                              </p:par>
                              <p:par>
                                <p:cTn id="151" presetID="1" presetClass="exit" presetSubtype="0" fill="hold" grpId="2" nodeType="withEffect">
                                  <p:stCondLst>
                                    <p:cond delay="0"/>
                                  </p:stCondLst>
                                  <p:childTnLst>
                                    <p:set>
                                      <p:cBhvr>
                                        <p:cTn id="152" dur="1" fill="hold">
                                          <p:stCondLst>
                                            <p:cond delay="0"/>
                                          </p:stCondLst>
                                        </p:cTn>
                                        <p:tgtEl>
                                          <p:spTgt spid="69">
                                            <p:txEl>
                                              <p:charRg st="4294967295" end="4294967295"/>
                                            </p:txEl>
                                          </p:spTgt>
                                        </p:tgtEl>
                                        <p:attrNameLst>
                                          <p:attrName>style.visibility</p:attrName>
                                        </p:attrNameLst>
                                      </p:cBhvr>
                                      <p:to>
                                        <p:strVal val="hidden"/>
                                      </p:to>
                                    </p:set>
                                  </p:childTnLst>
                                </p:cTn>
                              </p:par>
                              <p:par>
                                <p:cTn id="153" presetID="1" presetClass="exit" presetSubtype="0" fill="hold" grpId="2" nodeType="withEffect">
                                  <p:stCondLst>
                                    <p:cond delay="0"/>
                                  </p:stCondLst>
                                  <p:childTnLst>
                                    <p:set>
                                      <p:cBhvr>
                                        <p:cTn id="154"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5" restart="whenNotActive" fill="hold" evtFilter="cancelBubble" nodeType="interactiveSeq">
                <p:stCondLst>
                  <p:cond evt="onClick" delay="0">
                    <p:tgtEl>
                      <p:spTgt spid="27"/>
                    </p:tgtEl>
                  </p:cond>
                </p:stCondLst>
                <p:endSync evt="end" delay="0">
                  <p:rtn val="all"/>
                </p:endSync>
                <p:childTnLst>
                  <p:par>
                    <p:cTn id="156" fill="hold">
                      <p:stCondLst>
                        <p:cond delay="0"/>
                      </p:stCondLst>
                      <p:childTnLst>
                        <p:par>
                          <p:cTn id="157" fill="hold">
                            <p:stCondLst>
                              <p:cond delay="0"/>
                            </p:stCondLst>
                            <p:childTnLst>
                              <p:par>
                                <p:cTn id="158" presetID="1" presetClass="entr" presetSubtype="0" fill="hold" grpId="3" nodeType="clickEffect">
                                  <p:stCondLst>
                                    <p:cond delay="0"/>
                                  </p:stCondLst>
                                  <p:childTnLst>
                                    <p:set>
                                      <p:cBhvr>
                                        <p:cTn id="159" dur="1" fill="hold">
                                          <p:stCondLst>
                                            <p:cond delay="0"/>
                                          </p:stCondLst>
                                        </p:cTn>
                                        <p:tgtEl>
                                          <p:spTgt spid="17"/>
                                        </p:tgtEl>
                                        <p:attrNameLst>
                                          <p:attrName>style.visibility</p:attrName>
                                        </p:attrNameLst>
                                      </p:cBhvr>
                                      <p:to>
                                        <p:strVal val="visible"/>
                                      </p:to>
                                    </p:set>
                                  </p:childTnLst>
                                </p:cTn>
                              </p:par>
                              <p:par>
                                <p:cTn id="160" presetID="1" presetClass="entr" presetSubtype="0" fill="hold" grpId="3" nodeType="withEffect">
                                  <p:stCondLst>
                                    <p:cond delay="0"/>
                                  </p:stCondLst>
                                  <p:childTnLst>
                                    <p:set>
                                      <p:cBhvr>
                                        <p:cTn id="161" dur="1" fill="hold">
                                          <p:stCondLst>
                                            <p:cond delay="0"/>
                                          </p:stCondLst>
                                        </p:cTn>
                                        <p:tgtEl>
                                          <p:spTgt spid="16"/>
                                        </p:tgtEl>
                                        <p:attrNameLst>
                                          <p:attrName>style.visibility</p:attrName>
                                        </p:attrNameLst>
                                      </p:cBhvr>
                                      <p:to>
                                        <p:strVal val="visible"/>
                                      </p:to>
                                    </p:set>
                                  </p:childTnLst>
                                </p:cTn>
                              </p:par>
                              <p:par>
                                <p:cTn id="162" presetID="1" presetClass="entr" presetSubtype="0" fill="hold" grpId="3" nodeType="withEffect">
                                  <p:stCondLst>
                                    <p:cond delay="0"/>
                                  </p:stCondLst>
                                  <p:childTnLst>
                                    <p:set>
                                      <p:cBhvr>
                                        <p:cTn id="163" dur="1" fill="hold">
                                          <p:stCondLst>
                                            <p:cond delay="0"/>
                                          </p:stCondLst>
                                        </p:cTn>
                                        <p:tgtEl>
                                          <p:spTgt spid="18"/>
                                        </p:tgtEl>
                                        <p:attrNameLst>
                                          <p:attrName>style.visibility</p:attrName>
                                        </p:attrNameLst>
                                      </p:cBhvr>
                                      <p:to>
                                        <p:strVal val="visible"/>
                                      </p:to>
                                    </p:set>
                                  </p:childTnLst>
                                </p:cTn>
                              </p:par>
                              <p:par>
                                <p:cTn id="164" presetID="1" presetClass="entr" presetSubtype="0" fill="hold" grpId="3" nodeType="withEffect">
                                  <p:stCondLst>
                                    <p:cond delay="0"/>
                                  </p:stCondLst>
                                  <p:childTnLst>
                                    <p:set>
                                      <p:cBhvr>
                                        <p:cTn id="165" dur="1" fill="hold">
                                          <p:stCondLst>
                                            <p:cond delay="0"/>
                                          </p:stCondLst>
                                        </p:cTn>
                                        <p:tgtEl>
                                          <p:spTgt spid="19"/>
                                        </p:tgtEl>
                                        <p:attrNameLst>
                                          <p:attrName>style.visibility</p:attrName>
                                        </p:attrNameLst>
                                      </p:cBhvr>
                                      <p:to>
                                        <p:strVal val="visible"/>
                                      </p:to>
                                    </p:set>
                                  </p:childTnLst>
                                </p:cTn>
                              </p:par>
                              <p:par>
                                <p:cTn id="166" presetID="1" presetClass="entr" presetSubtype="0" fill="hold" grpId="3" nodeType="withEffect">
                                  <p:stCondLst>
                                    <p:cond delay="0"/>
                                  </p:stCondLst>
                                  <p:childTnLst>
                                    <p:set>
                                      <p:cBhvr>
                                        <p:cTn id="167" dur="1" fill="hold">
                                          <p:stCondLst>
                                            <p:cond delay="0"/>
                                          </p:stCondLst>
                                        </p:cTn>
                                        <p:tgtEl>
                                          <p:spTgt spid="20"/>
                                        </p:tgtEl>
                                        <p:attrNameLst>
                                          <p:attrName>style.visibility</p:attrName>
                                        </p:attrNameLst>
                                      </p:cBhvr>
                                      <p:to>
                                        <p:strVal val="visible"/>
                                      </p:to>
                                    </p:set>
                                  </p:childTnLst>
                                </p:cTn>
                              </p:par>
                              <p:par>
                                <p:cTn id="168" presetID="1" presetClass="exit" presetSubtype="0" fill="hold" grpId="3" nodeType="withEffect">
                                  <p:stCondLst>
                                    <p:cond delay="0"/>
                                  </p:stCondLst>
                                  <p:childTnLst>
                                    <p:set>
                                      <p:cBhvr>
                                        <p:cTn id="169" dur="1" fill="hold">
                                          <p:stCondLst>
                                            <p:cond delay="0"/>
                                          </p:stCondLst>
                                        </p:cTn>
                                        <p:tgtEl>
                                          <p:spTgt spid="70">
                                            <p:txEl>
                                              <p:charRg st="4294967295" end="4294967295"/>
                                            </p:txEl>
                                          </p:spTgt>
                                        </p:tgtEl>
                                        <p:attrNameLst>
                                          <p:attrName>style.visibility</p:attrName>
                                        </p:attrNameLst>
                                      </p:cBhvr>
                                      <p:to>
                                        <p:strVal val="hidden"/>
                                      </p:to>
                                    </p:set>
                                  </p:childTnLst>
                                </p:cTn>
                              </p:par>
                              <p:par>
                                <p:cTn id="170" presetID="1" presetClass="exit" presetSubtype="0" fill="hold" grpId="3" nodeType="withEffect">
                                  <p:stCondLst>
                                    <p:cond delay="0"/>
                                  </p:stCondLst>
                                  <p:childTnLst>
                                    <p:set>
                                      <p:cBhvr>
                                        <p:cTn id="171" dur="1" fill="hold">
                                          <p:stCondLst>
                                            <p:cond delay="0"/>
                                          </p:stCondLst>
                                        </p:cTn>
                                        <p:tgtEl>
                                          <p:spTgt spid="71">
                                            <p:txEl>
                                              <p:charRg st="4294967295" end="4294967295"/>
                                            </p:txEl>
                                          </p:spTgt>
                                        </p:tgtEl>
                                        <p:attrNameLst>
                                          <p:attrName>style.visibility</p:attrName>
                                        </p:attrNameLst>
                                      </p:cBhvr>
                                      <p:to>
                                        <p:strVal val="hidden"/>
                                      </p:to>
                                    </p:set>
                                  </p:childTnLst>
                                </p:cTn>
                              </p:par>
                              <p:par>
                                <p:cTn id="172" presetID="1" presetClass="exit" presetSubtype="0" fill="hold" grpId="3" nodeType="withEffect">
                                  <p:stCondLst>
                                    <p:cond delay="0"/>
                                  </p:stCondLst>
                                  <p:childTnLst>
                                    <p:set>
                                      <p:cBhvr>
                                        <p:cTn id="173" dur="1" fill="hold">
                                          <p:stCondLst>
                                            <p:cond delay="0"/>
                                          </p:stCondLst>
                                        </p:cTn>
                                        <p:tgtEl>
                                          <p:spTgt spid="68">
                                            <p:txEl>
                                              <p:charRg st="4294967295" end="4294967295"/>
                                            </p:txEl>
                                          </p:spTgt>
                                        </p:tgtEl>
                                        <p:attrNameLst>
                                          <p:attrName>style.visibility</p:attrName>
                                        </p:attrNameLst>
                                      </p:cBhvr>
                                      <p:to>
                                        <p:strVal val="hidden"/>
                                      </p:to>
                                    </p:set>
                                  </p:childTnLst>
                                </p:cTn>
                              </p:par>
                              <p:par>
                                <p:cTn id="174" presetID="1" presetClass="exit" presetSubtype="0" fill="hold" grpId="3" nodeType="withEffect">
                                  <p:stCondLst>
                                    <p:cond delay="0"/>
                                  </p:stCondLst>
                                  <p:childTnLst>
                                    <p:set>
                                      <p:cBhvr>
                                        <p:cTn id="175" dur="1" fill="hold">
                                          <p:stCondLst>
                                            <p:cond delay="0"/>
                                          </p:stCondLst>
                                        </p:cTn>
                                        <p:tgtEl>
                                          <p:spTgt spid="69">
                                            <p:txEl>
                                              <p:charRg st="4294967295" end="4294967295"/>
                                            </p:txEl>
                                          </p:spTgt>
                                        </p:tgtEl>
                                        <p:attrNameLst>
                                          <p:attrName>style.visibility</p:attrName>
                                        </p:attrNameLst>
                                      </p:cBhvr>
                                      <p:to>
                                        <p:strVal val="hidden"/>
                                      </p:to>
                                    </p:set>
                                  </p:childTnLst>
                                </p:cTn>
                              </p:par>
                              <p:par>
                                <p:cTn id="176" presetID="1" presetClass="exit" presetSubtype="0" fill="hold" grpId="3" nodeType="withEffect">
                                  <p:stCondLst>
                                    <p:cond delay="0"/>
                                  </p:stCondLst>
                                  <p:childTnLst>
                                    <p:set>
                                      <p:cBhvr>
                                        <p:cTn id="177"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0" grpId="0"/>
      <p:bldP spid="20" grpId="1"/>
      <p:bldP spid="20" grpId="2"/>
      <p:bldP spid="20" grpId="3"/>
      <p:bldP spid="19" grpId="0"/>
      <p:bldP spid="19" grpId="1"/>
      <p:bldP spid="19" grpId="2"/>
      <p:bldP spid="19" grpId="3"/>
      <p:bldP spid="18" grpId="0"/>
      <p:bldP spid="18" grpId="1"/>
      <p:bldP spid="18" grpId="2"/>
      <p:bldP spid="18" grpId="3"/>
      <p:bldP spid="17" grpId="0"/>
      <p:bldP spid="17" grpId="1"/>
      <p:bldP spid="17" grpId="2"/>
      <p:bldP spid="17" grpId="3"/>
      <p:bldP spid="16" grpId="0"/>
      <p:bldP spid="16" grpId="1"/>
      <p:bldP spid="16" grpId="2"/>
      <p:bldP spid="16" grpId="3"/>
      <p:bldP spid="23" grpId="0" autoUpdateAnimBg="0"/>
      <p:bldP spid="23" grpId="1" autoUpdateAnimBg="0"/>
      <p:bldP spid="23" grpId="2" autoUpdateAnimBg="0"/>
      <p:bldP spid="23" grpId="3" autoUpdateAnimBg="0"/>
      <p:bldP spid="69" grpId="0" autoUpdateAnimBg="0"/>
      <p:bldP spid="69" grpId="1" autoUpdateAnimBg="0"/>
      <p:bldP spid="69" grpId="2" autoUpdateAnimBg="0"/>
      <p:bldP spid="69" grpId="3" autoUpdateAnimBg="0"/>
      <p:bldP spid="68" grpId="0" autoUpdateAnimBg="0"/>
      <p:bldP spid="68" grpId="1" autoUpdateAnimBg="0"/>
      <p:bldP spid="68" grpId="2" autoUpdateAnimBg="0"/>
      <p:bldP spid="68" grpId="3" autoUpdateAnimBg="0"/>
      <p:bldP spid="70" grpId="0" autoUpdateAnimBg="0"/>
      <p:bldP spid="70" grpId="1" autoUpdateAnimBg="0"/>
      <p:bldP spid="70" grpId="2" autoUpdateAnimBg="0"/>
      <p:bldP spid="70" grpId="3" autoUpdateAnimBg="0"/>
      <p:bldP spid="71" grpId="0" autoUpdateAnimBg="0"/>
      <p:bldP spid="71" grpId="1" autoUpdateAnimBg="0"/>
      <p:bldP spid="71" grpId="2" autoUpdateAnimBg="0"/>
      <p:bldP spid="71" grpId="3"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spPr>
      <a:bodyPr rtlCol="0" anchor="ctr"/>
      <a:lstStyle>
        <a:defPPr algn="ctr">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12590</TotalTime>
  <Words>1435</Words>
  <Application>Microsoft Office PowerPoint</Application>
  <PresentationFormat>On-screen Show (16:9)</PresentationFormat>
  <Paragraphs>155</Paragraphs>
  <Slides>11</Slides>
  <Notes>11</Notes>
  <HiddenSlides>0</HiddenSlides>
  <MMClips>1</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Pierre</dc:creator>
  <cp:lastModifiedBy>Pierre Schmits</cp:lastModifiedBy>
  <cp:revision>466</cp:revision>
  <cp:lastPrinted>2016-02-02T20:22:43Z</cp:lastPrinted>
  <dcterms:created xsi:type="dcterms:W3CDTF">2015-10-21T21:04:26Z</dcterms:created>
  <dcterms:modified xsi:type="dcterms:W3CDTF">2016-11-16T07:07:19Z</dcterms:modified>
</cp:coreProperties>
</file>