
<file path=[Content_Types].xml><?xml version="1.0" encoding="utf-8"?>
<Types xmlns="http://schemas.openxmlformats.org/package/2006/content-types">
  <Default Extension="bin" ContentType="application/vnd.ms-office.activeX"/>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activeX/activeX3.xml" ContentType="application/vnd.ms-office.activeX+xml"/>
  <Override PartName="/ppt/notesSlides/notesSlide6.xml" ContentType="application/vnd.openxmlformats-officedocument.presentationml.notesSlide+xml"/>
  <Override PartName="/ppt/activeX/activeX4.xml" ContentType="application/vnd.ms-office.activeX+xml"/>
  <Override PartName="/ppt/notesSlides/notesSlide7.xml" ContentType="application/vnd.openxmlformats-officedocument.presentationml.notesSlide+xml"/>
  <Override PartName="/ppt/activeX/activeX5.xml" ContentType="application/vnd.ms-office.activeX+xml"/>
  <Override PartName="/ppt/notesSlides/notesSlide8.xml" ContentType="application/vnd.openxmlformats-officedocument.presentationml.notesSlide+xml"/>
  <Override PartName="/ppt/activeX/activeX6.xml" ContentType="application/vnd.ms-office.activeX+xml"/>
  <Override PartName="/ppt/notesSlides/notesSlide9.xml" ContentType="application/vnd.openxmlformats-officedocument.presentationml.notesSlide+xml"/>
  <Override PartName="/ppt/activeX/activeX7.xml" ContentType="application/vnd.ms-office.activeX+xml"/>
  <Override PartName="/ppt/notesSlides/notesSlide10.xml" ContentType="application/vnd.openxmlformats-officedocument.presentationml.notesSlide+xml"/>
  <Override PartName="/ppt/activeX/activeX8.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338" r:id="rId2"/>
    <p:sldId id="339" r:id="rId3"/>
    <p:sldId id="340" r:id="rId4"/>
    <p:sldId id="341" r:id="rId5"/>
    <p:sldId id="342" r:id="rId6"/>
    <p:sldId id="343" r:id="rId7"/>
    <p:sldId id="344" r:id="rId8"/>
    <p:sldId id="345" r:id="rId9"/>
    <p:sldId id="346" r:id="rId10"/>
    <p:sldId id="347" r:id="rId11"/>
    <p:sldId id="348" r:id="rId12"/>
    <p:sldId id="349" r:id="rId13"/>
    <p:sldId id="350" r:id="rId14"/>
    <p:sldId id="351" r:id="rId15"/>
    <p:sldId id="352" r:id="rId16"/>
    <p:sldId id="354" r:id="rId17"/>
    <p:sldId id="353" r:id="rId18"/>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Structure" id="{1BFC4C63-1698-4CE9-82AD-80E0E92CE677}">
          <p14:sldIdLst>
            <p14:sldId id="338"/>
            <p14:sldId id="339"/>
            <p14:sldId id="340"/>
            <p14:sldId id="341"/>
            <p14:sldId id="342"/>
            <p14:sldId id="343"/>
            <p14:sldId id="344"/>
            <p14:sldId id="345"/>
            <p14:sldId id="346"/>
            <p14:sldId id="347"/>
            <p14:sldId id="348"/>
            <p14:sldId id="349"/>
            <p14:sldId id="350"/>
            <p14:sldId id="351"/>
            <p14:sldId id="352"/>
            <p14:sldId id="354"/>
            <p14:sldId id="353"/>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75564" autoAdjust="0"/>
  </p:normalViewPr>
  <p:slideViewPr>
    <p:cSldViewPr snapToGrid="0" snapToObjects="1">
      <p:cViewPr>
        <p:scale>
          <a:sx n="80" d="100"/>
          <a:sy n="80" d="100"/>
        </p:scale>
        <p:origin x="-522" y="-600"/>
      </p:cViewPr>
      <p:guideLst>
        <p:guide orient="horz" pos="1620"/>
        <p:guide pos="2880"/>
      </p:guideLst>
    </p:cSldViewPr>
  </p:slideViewPr>
  <p:outlineViewPr>
    <p:cViewPr>
      <p:scale>
        <a:sx n="33" d="100"/>
        <a:sy n="33" d="100"/>
      </p:scale>
      <p:origin x="0" y="3492"/>
    </p:cViewPr>
  </p:outlineViewPr>
  <p:notesTextViewPr>
    <p:cViewPr>
      <p:scale>
        <a:sx n="3" d="2"/>
        <a:sy n="3" d="2"/>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16/11/2016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7mocxuLzUmU"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gzIESPA_-Uw"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how cribs help people to tell the Christmas story.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68017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ideas about the part the stars played when Jesus was born.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the star said and did is recorded in the word balloon.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ideas about how a Christmas crib helps children learn the Christmas story.</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43119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ideas about the part Jesus played in the Christmas story.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Jesus said and did is recorded in the word balloon.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talk about what the best part of the story is.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95204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story of the wise men arriving to honour Jesus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text of the story can be read from here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time of King Herod after Jesus was born in Bethlehem, wise men from the East came to Jerusalem. They asked “Where is the child who has been born kings of the Jews? We have seen his star as it rose and we have come to pay him honour.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Herod heard this, he was frightened, and all the people of Jerusalem were frightened too. They called together the chief priests and scribes and asked them where the Messiah was to be born. They said in Bethlehem of Judea as this had been written by the prophet. Then Herod sent for the wise men and they told him the time and place the star had appeared. Herod told them to let him know when they found the king as he would go and pay honour to him too.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kings left and followed the star until it stopped over the place where the child was. They were overwhelmed with joy. They went into the house and they saw the child with Mary his mother. They knelt down and paid him homage. Then opening their treasure chests they offered him gifts of gold, frankincense and myrrh. They left for their own country by another road because they had been warned in a dream not to return to Herod.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the story is finished answer the questions on the pop up.</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 the clip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Wise Men – </a:t>
            </a:r>
            <a:r>
              <a:rPr lang="en-GB" sz="1200" kern="1200" dirty="0" err="1">
                <a:solidFill>
                  <a:schemeClr val="tx1"/>
                </a:solidFill>
                <a:effectLst/>
                <a:latin typeface="+mn-lt"/>
                <a:ea typeface="+mn-ea"/>
                <a:cs typeface="+mn-cs"/>
              </a:rPr>
              <a:t>HeartFelt</a:t>
            </a:r>
            <a:r>
              <a:rPr lang="en-GB" sz="1200" kern="1200" dirty="0">
                <a:solidFill>
                  <a:schemeClr val="tx1"/>
                </a:solidFill>
                <a:effectLst/>
                <a:latin typeface="+mn-lt"/>
                <a:ea typeface="+mn-ea"/>
                <a:cs typeface="+mn-cs"/>
              </a:rPr>
              <a:t> Bible 3:42 minutes – Scripture text</a:t>
            </a:r>
            <a:endParaRPr lang="en-NZ"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3"/>
              </a:rPr>
              <a:t>https://www.youtube.com/watch?v=7mocxuLzUmU</a:t>
            </a:r>
            <a:endParaRPr lang="en-NZ"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Alternative clip</a:t>
            </a:r>
            <a:endParaRPr lang="en-NZ"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The Wise Men from the Nativity movie   5:45 minutes</a:t>
            </a:r>
            <a:endParaRPr lang="en-NZ"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https://www.youtube.com/watch?v=gzIESPA_-Uw</a:t>
            </a:r>
            <a:endParaRPr lang="en-NZ" sz="1200"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68354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what paying homage means.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post it note and talk about what it is about.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‘Song of Light’.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Original home activity available in the Teachers book p.23 or on the lesson home page.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505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This formative assessment strategy will help teachers to identify how well children have achieved the Learning Intentions of the lesson.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14</a:t>
            </a:fld>
            <a:endParaRPr lang="en-GB"/>
          </a:p>
        </p:txBody>
      </p:sp>
    </p:spTree>
    <p:extLst>
      <p:ext uri="{BB962C8B-B14F-4D97-AF65-F5344CB8AC3E}">
        <p14:creationId xmlns:p14="http://schemas.microsoft.com/office/powerpoint/2010/main" val="107460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wonder about what the first Christmas night was like when Jesus was born. Talk to Jesus in their heart about how they love him and want to be a loving, kind person like he was.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65100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provides some choices for children to show and share what they have learned. Examples could be photographed as evidence of children’s learning.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 like to put a copy of the </a:t>
            </a:r>
            <a:r>
              <a:rPr lang="en-GB" sz="1200" b="1" u="sng" kern="1200" dirty="0">
                <a:solidFill>
                  <a:schemeClr val="tx1"/>
                </a:solidFill>
                <a:effectLst/>
                <a:latin typeface="+mn-lt"/>
                <a:ea typeface="+mn-ea"/>
                <a:cs typeface="+mn-cs"/>
              </a:rPr>
              <a:t>Sharing our Learning</a:t>
            </a:r>
            <a:r>
              <a:rPr lang="en-GB" sz="1200" kern="1200" dirty="0">
                <a:solidFill>
                  <a:schemeClr val="tx1"/>
                </a:solidFill>
                <a:effectLst/>
                <a:latin typeface="+mn-lt"/>
                <a:ea typeface="+mn-ea"/>
                <a:cs typeface="+mn-cs"/>
              </a:rPr>
              <a:t> page in children’s RE Learning Journals. You could talk through the choices using the slide and let children make their choice from their own copy.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could work on their choice at school and/or at home and you may like to set a day for sharing. Please let parents and whānau know what you expect them to do with this.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slide is focussed on Christmas Year 2 Achievement Objective which is covered in Lessons 1-2</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Year 2 AO </a:t>
            </a:r>
            <a:r>
              <a:rPr lang="en-GB" sz="1200" kern="1200" dirty="0">
                <a:solidFill>
                  <a:schemeClr val="tx1"/>
                </a:solidFill>
                <a:effectLst/>
                <a:latin typeface="+mn-lt"/>
                <a:ea typeface="+mn-ea"/>
                <a:cs typeface="+mn-cs"/>
              </a:rPr>
              <a:t>Children will be able to: recognise that setting up a crib is a Christmas tradition and identify the meaning behind each symbol.</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89598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worksheet relates to slide 16</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5720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88705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Move the blue button to point to each character in the crib and say who each one is – this is Mary and she is Jesus’ mother.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Set up a crib in the classroom and let children handle it and decide about setting it up. Retell the story as this is done. Talk about what cribs can be made from.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3050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ideas about the part Mary played when Jesus was born.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Mary said and did is recorded in the word balloon.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3729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ideas about the part Joseph played when Jesus was born.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Joseph said and did is recorded in the word balloon.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04147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ideas about the part the angels played when Jesus was born.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the angels sung and did is recorded in the word balloon.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3747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ideas about the part the shepherds played when Jesus was born.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the shepherds said and did is recorded in the word balloon.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47229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ideas about the part the wise men played when Jesus was born.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the wise men said and did is recorded in the word balloon.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1676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ideas about the part the animals played when Jesus was born.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the animals said and did is recorded in the word balloon.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46808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google.co.nz/url?sa=i&amp;rct=j&amp;q=&amp;esrc=s&amp;source=images&amp;cd=&amp;cad=rja&amp;uact=8&amp;ved=0ahUKEwjX4P-Pq_nOAhUFoZQKHUKPDLMQjRwIBw&amp;url=https://zebbugprimaryschool.wordpress.com/2014/10/29/christmas-crib-competition/&amp;psig=AFQjCNGbdksklQjio7ekMqZ1PgenIdrSLQ&amp;ust=1473203012065347"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control" Target="../activeX/activeX7.xml"/><Relationship Id="rId1" Type="http://schemas.openxmlformats.org/officeDocument/2006/relationships/vmlDrawing" Target="../drawings/vmlDrawing7.vml"/><Relationship Id="rId6" Type="http://schemas.openxmlformats.org/officeDocument/2006/relationships/hyperlink" Target="https://www.google.co.nz/url?sa=i&amp;rct=j&amp;q=&amp;esrc=s&amp;source=images&amp;cd=&amp;cad=rja&amp;uact=8&amp;ved=0ahUKEwiPzcnEv_nOAhWDnpQKHb56Do8QjRwIBw&amp;url=https://www.pinterest.com/robinmw/christmas-ornaments-diy-amigurumi/&amp;psig=AFQjCNFGmlCdNi58Fsdh8VntF69LWDMQJw&amp;ust=1473208333684721" TargetMode="External"/><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control" Target="../activeX/activeX8.xml"/><Relationship Id="rId1" Type="http://schemas.openxmlformats.org/officeDocument/2006/relationships/vmlDrawing" Target="../drawings/vmlDrawing8.vml"/><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youtube.com/watch?v=7mocxuLzUmU" TargetMode="External"/><Relationship Id="rId5" Type="http://schemas.openxmlformats.org/officeDocument/2006/relationships/image" Target="../media/image13.jpeg"/><Relationship Id="rId4" Type="http://schemas.openxmlformats.org/officeDocument/2006/relationships/hyperlink" Target="https://www.google.co.nz/url?sa=i&amp;rct=j&amp;q=&amp;esrc=s&amp;source=images&amp;cd=&amp;cad=rja&amp;uact=8&amp;ved=0ahUKEwio85-wyvnOAhXINpQKHdT2ANsQjRwIBw&amp;url=https://hrexach.wordpress.com/tag/samtsui-yasmeenalmazeedi-jason-pitts/&amp;bvm=bv.131783435,d.dGo&amp;psig=AFQjCNFy4lJIOLjePIrCoOaRwarmpoXWeQ&amp;ust=1473210874263778" TargetMode="Externa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7.jpeg"/><Relationship Id="rId5" Type="http://schemas.openxmlformats.org/officeDocument/2006/relationships/image" Target="../media/image14.png"/><Relationship Id="rId10" Type="http://schemas.openxmlformats.org/officeDocument/2006/relationships/hyperlink" Target="https://bibleforslackers.files.wordpress.com/2014/12/nativity-scene-2.jpg" TargetMode="External"/><Relationship Id="rId4" Type="http://schemas.openxmlformats.org/officeDocument/2006/relationships/notesSlide" Target="../notesSlides/notesSlide13.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google.co.nz/url?sa=i&amp;rct=j&amp;q=&amp;esrc=s&amp;source=images&amp;cd=&amp;cad=rja&amp;uact=8&amp;ved=0ahUKEwjX4P-Pq_nOAhUFoZQKHUKPDLMQjRwIBw&amp;url=https://zebbugprimaryschool.wordpress.com/2014/10/29/christmas-crib-competition/&amp;psig=AFQjCNGbdksklQjio7ekMqZ1PgenIdrSLQ&amp;ust=1473203012065347"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18.png"/><Relationship Id="rId4" Type="http://schemas.openxmlformats.org/officeDocument/2006/relationships/notesSlide" Target="../notesSlides/notesSlide15.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youtube.com/watch?v=7mocxuLzUmU" TargetMode="External"/><Relationship Id="rId5" Type="http://schemas.openxmlformats.org/officeDocument/2006/relationships/hyperlink" Target="https://www.youtube.com/watch?v=ujDe-46-4qQ" TargetMode="Externa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youtube.com/watch?v=7mocxuLzUmU" TargetMode="External"/><Relationship Id="rId4" Type="http://schemas.openxmlformats.org/officeDocument/2006/relationships/hyperlink" Target="https://www.youtube.com/watch?v=ujDe-46-4qQ"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google.co.nz/url?sa=i&amp;rct=j&amp;q=&amp;esrc=s&amp;source=images&amp;cd=&amp;cad=rja&amp;uact=8&amp;ved=0ahUKEwjX4P-Pq_nOAhUFoZQKHUKPDLMQjRwIBw&amp;url=https://zebbugprimaryschool.wordpress.com/2014/10/29/christmas-crib-competition/&amp;psig=AFQjCNGbdksklQjio7ekMqZ1PgenIdrSLQ&amp;ust=147320301206534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google.co.nz/url?sa=i&amp;rct=j&amp;q=&amp;esrc=s&amp;source=images&amp;cd=&amp;cad=rja&amp;uact=8&amp;ved=0ahUKEwjX4P-Pq_nOAhUFoZQKHUKPDLMQjRwIBw&amp;url=https://zebbugprimaryschool.wordpress.com/2014/10/29/christmas-crib-competition/&amp;psig=AFQjCNGbdksklQjio7ekMqZ1PgenIdrSLQ&amp;ust=1473203012065347"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hyperlink" Target="https://www.google.co.nz/imgres?imgurl=https://s-media-cache-ak0.pinimg.com/236x/61/a0/3f/61a03f641c917937422c89f2f79e3257.jpg&amp;imgrefurl=https://www.pinterest.com/rosamariato/amigurumis-christmas-nadal/&amp;docid=xmek7aMmCeHJTM&amp;tbnid=VxxLNUBBuVjkMM:&amp;w=236&amp;h=273&amp;bih=589&amp;biw=1366&amp;ved=0ahUKEwiYkeGbvfnOAhWBKJQKHZAHAyU4yAEQMwhXKFUwVQ&amp;iact=mrc&amp;uact=8" TargetMode="External"/><Relationship Id="rId5" Type="http://schemas.openxmlformats.org/officeDocument/2006/relationships/image" Target="../media/image1.jpeg"/><Relationship Id="rId4" Type="http://schemas.openxmlformats.org/officeDocument/2006/relationships/notesSlide" Target="../notesSlides/notesSlide6.xml"/><Relationship Id="rId9"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hyperlink" Target="http://www.google.co.nz/url?sa=i&amp;rct=j&amp;q=&amp;esrc=s&amp;source=images&amp;cd=&amp;cad=rja&amp;uact=8&amp;ved=0ahUKEwjX4P-Pq_nOAhUFoZQKHUKPDLMQjRwIBw&amp;url=http://www.jeangreenhowe.com/christmas3.html&amp;psig=AFQjCNGbdksklQjio7ekMqZ1PgenIdrSLQ&amp;ust=1473203012065347" TargetMode="External"/><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29263"/>
            <a:ext cx="9144000" cy="707886"/>
          </a:xfrm>
          <a:prstGeom prst="rect">
            <a:avLst/>
          </a:prstGeom>
          <a:solidFill>
            <a:srgbClr val="FFFF00">
              <a:alpha val="70000"/>
            </a:srgbClr>
          </a:solidFill>
        </p:spPr>
        <p:txBody>
          <a:bodyPr wrap="square" rtlCol="0">
            <a:spAutoFit/>
          </a:bodyPr>
          <a:lstStyle/>
          <a:p>
            <a:pPr algn="ctr"/>
            <a:r>
              <a:rPr lang="en-NZ" sz="4000" b="1" dirty="0"/>
              <a:t>Cribs tell the Christmas story</a:t>
            </a:r>
            <a:endParaRPr lang="en-GB" sz="239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Image result for Christmas crib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2269599" y="1336594"/>
            <a:ext cx="4604798" cy="3241778"/>
          </a:xfrm>
          <a:prstGeom prst="rect">
            <a:avLst/>
          </a:prstGeom>
          <a:noFill/>
          <a:ln w="38100">
            <a:solidFill>
              <a:srgbClr val="00B0F0"/>
            </a:solidFill>
          </a:ln>
        </p:spPr>
      </p:pic>
    </p:spTree>
    <p:extLst>
      <p:ext uri="{BB962C8B-B14F-4D97-AF65-F5344CB8AC3E}">
        <p14:creationId xmlns:p14="http://schemas.microsoft.com/office/powerpoint/2010/main" val="145492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476"/>
            <a:ext cx="9144000" cy="584775"/>
          </a:xfrm>
          <a:prstGeom prst="rect">
            <a:avLst/>
          </a:prstGeom>
          <a:solidFill>
            <a:srgbClr val="FFFF00">
              <a:alpha val="70000"/>
            </a:srgbClr>
          </a:solidFill>
        </p:spPr>
        <p:txBody>
          <a:bodyPr wrap="square" rtlCol="0">
            <a:spAutoFit/>
          </a:bodyPr>
          <a:lstStyle/>
          <a:p>
            <a:pPr algn="ctr"/>
            <a:r>
              <a:rPr lang="en-NZ" sz="3200" dirty="0"/>
              <a:t>What part did the stars play in the story?</a:t>
            </a:r>
            <a:endParaRPr lang="en-NZ" sz="4800" dirty="0"/>
          </a:p>
        </p:txBody>
      </p:sp>
      <p:sp>
        <p:nvSpPr>
          <p:cNvPr id="19" name="Shape: Word balloon"/>
          <p:cNvSpPr/>
          <p:nvPr/>
        </p:nvSpPr>
        <p:spPr>
          <a:xfrm>
            <a:off x="731225" y="1319861"/>
            <a:ext cx="4567084" cy="3090912"/>
          </a:xfrm>
          <a:prstGeom prst="wedgeEllipseCallout">
            <a:avLst>
              <a:gd name="adj1" fmla="val 64834"/>
              <a:gd name="adj2" fmla="val -25017"/>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S-10</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56337" y="4911332"/>
            <a:ext cx="2031325" cy="230832"/>
          </a:xfrm>
          <a:prstGeom prst="rect">
            <a:avLst/>
          </a:prstGeom>
          <a:noFill/>
        </p:spPr>
        <p:txBody>
          <a:bodyPr wrap="none" rtlCol="0">
            <a:spAutoFit/>
          </a:bodyPr>
          <a:lstStyle/>
          <a:p>
            <a:pPr algn="ctr"/>
            <a:r>
              <a:rPr lang="en-NZ" sz="900" dirty="0">
                <a:latin typeface="Arial" pitchFamily="34" charset="0"/>
                <a:ea typeface="Segoe UI" pitchFamily="34" charset="0"/>
                <a:cs typeface="Arial" pitchFamily="34" charset="0"/>
              </a:rPr>
              <a:t>Click in the word balloon to type text</a:t>
            </a:r>
            <a:endParaRPr lang="en-GB" sz="900" dirty="0">
              <a:latin typeface="Arial" pitchFamily="34" charset="0"/>
              <a:ea typeface="Segoe UI" pitchFamily="34" charset="0"/>
              <a:cs typeface="Arial" pitchFamily="34" charset="0"/>
            </a:endParaRPr>
          </a:p>
        </p:txBody>
      </p:sp>
      <p:sp>
        <p:nvSpPr>
          <p:cNvPr id="2" name="Rectangle 1"/>
          <p:cNvSpPr/>
          <p:nvPr/>
        </p:nvSpPr>
        <p:spPr>
          <a:xfrm>
            <a:off x="3469293" y="610116"/>
            <a:ext cx="2205412" cy="517065"/>
          </a:xfrm>
          <a:prstGeom prst="rect">
            <a:avLst/>
          </a:prstGeom>
        </p:spPr>
        <p:txBody>
          <a:bodyPr wrap="none">
            <a:spAutoFit/>
          </a:bodyPr>
          <a:lstStyle/>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The stars said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Image result for knitted stars from the Christmas crib">
            <a:hlinkClick r:id="rId6"/>
          </p:cNvPr>
          <p:cNvPicPr/>
          <p:nvPr/>
        </p:nvPicPr>
        <p:blipFill rotWithShape="1">
          <a:blip r:embed="rId7">
            <a:extLst>
              <a:ext uri="{28A0092B-C50C-407E-A947-70E740481C1C}">
                <a14:useLocalDpi xmlns:a14="http://schemas.microsoft.com/office/drawing/2010/main" val="0"/>
              </a:ext>
            </a:extLst>
          </a:blip>
          <a:srcRect l="13076" t="9440" r="12140" b="18259"/>
          <a:stretch/>
        </p:blipFill>
        <p:spPr bwMode="auto">
          <a:xfrm>
            <a:off x="6213253" y="1127181"/>
            <a:ext cx="2180718" cy="3256639"/>
          </a:xfrm>
          <a:prstGeom prst="roundRect">
            <a:avLst/>
          </a:prstGeom>
          <a:noFill/>
          <a:ln>
            <a:noFill/>
          </a:ln>
          <a:extLst>
            <a:ext uri="{53640926-AAD7-44D8-BBD7-CCE9431645EC}">
              <a14:shadowObscured xmlns:a14="http://schemas.microsoft.com/office/drawing/2010/main"/>
            </a:ext>
          </a:extLst>
        </p:spPr>
      </p:pic>
    </p:spTree>
    <p:controls>
      <mc:AlternateContent xmlns:mc="http://schemas.openxmlformats.org/markup-compatibility/2006">
        <mc:Choice xmlns:v="urn:schemas-microsoft-com:vml" Requires="v">
          <p:control spid="14352" name="TextBox1" r:id="rId2" imgW="3105000" imgH="2171880"/>
        </mc:Choice>
        <mc:Fallback>
          <p:control name="TextBox1" r:id="rId2" imgW="3105000" imgH="2171880">
            <p:pic>
              <p:nvPicPr>
                <p:cNvPr id="0" name="TextBox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1465263" y="1774825"/>
                  <a:ext cx="3106737" cy="2174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71326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476"/>
            <a:ext cx="9144000" cy="584775"/>
          </a:xfrm>
          <a:prstGeom prst="rect">
            <a:avLst/>
          </a:prstGeom>
          <a:solidFill>
            <a:srgbClr val="FFFF00">
              <a:alpha val="70000"/>
            </a:srgbClr>
          </a:solidFill>
        </p:spPr>
        <p:txBody>
          <a:bodyPr wrap="square" rtlCol="0">
            <a:spAutoFit/>
          </a:bodyPr>
          <a:lstStyle/>
          <a:p>
            <a:pPr algn="ctr"/>
            <a:r>
              <a:rPr lang="en-NZ" sz="3200" dirty="0"/>
              <a:t>What part did Jesus play in the story?</a:t>
            </a:r>
            <a:endParaRPr lang="en-NZ" sz="7200" dirty="0"/>
          </a:p>
        </p:txBody>
      </p:sp>
      <p:sp>
        <p:nvSpPr>
          <p:cNvPr id="19" name="Shape: Word balloon"/>
          <p:cNvSpPr/>
          <p:nvPr/>
        </p:nvSpPr>
        <p:spPr>
          <a:xfrm>
            <a:off x="4040950" y="1319861"/>
            <a:ext cx="4567084" cy="3090912"/>
          </a:xfrm>
          <a:prstGeom prst="wedgeEllipseCallout">
            <a:avLst>
              <a:gd name="adj1" fmla="val -60083"/>
              <a:gd name="adj2" fmla="val -18908"/>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S-11</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56337" y="4911332"/>
            <a:ext cx="2031325" cy="230832"/>
          </a:xfrm>
          <a:prstGeom prst="rect">
            <a:avLst/>
          </a:prstGeom>
          <a:noFill/>
        </p:spPr>
        <p:txBody>
          <a:bodyPr wrap="none" rtlCol="0">
            <a:spAutoFit/>
          </a:bodyPr>
          <a:lstStyle/>
          <a:p>
            <a:pPr algn="ctr"/>
            <a:r>
              <a:rPr lang="en-NZ" sz="900" dirty="0">
                <a:latin typeface="Arial" pitchFamily="34" charset="0"/>
                <a:ea typeface="Segoe UI" pitchFamily="34" charset="0"/>
                <a:cs typeface="Arial" pitchFamily="34" charset="0"/>
              </a:rPr>
              <a:t>Click in the word balloon to type text</a:t>
            </a:r>
            <a:endParaRPr lang="en-GB" sz="900" dirty="0">
              <a:latin typeface="Arial" pitchFamily="34" charset="0"/>
              <a:ea typeface="Segoe UI" pitchFamily="34" charset="0"/>
              <a:cs typeface="Arial" pitchFamily="34" charset="0"/>
            </a:endParaRPr>
          </a:p>
        </p:txBody>
      </p:sp>
      <p:sp>
        <p:nvSpPr>
          <p:cNvPr id="2" name="Rectangle 1"/>
          <p:cNvSpPr/>
          <p:nvPr/>
        </p:nvSpPr>
        <p:spPr>
          <a:xfrm>
            <a:off x="3415272" y="610116"/>
            <a:ext cx="2313454" cy="492122"/>
          </a:xfrm>
          <a:prstGeom prst="rect">
            <a:avLst/>
          </a:prstGeom>
        </p:spPr>
        <p:txBody>
          <a:bodyPr wrap="none">
            <a:spAutoFit/>
          </a:bodyPr>
          <a:lstStyle/>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And Jesus said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6) Name: 'Knitting : Nativity - Joseph, Mary and Baby Jesus"/>
          <p:cNvPicPr/>
          <p:nvPr/>
        </p:nvPicPr>
        <p:blipFill rotWithShape="1">
          <a:blip r:embed="rId6">
            <a:extLst>
              <a:ext uri="{28A0092B-C50C-407E-A947-70E740481C1C}">
                <a14:useLocalDpi xmlns:a14="http://schemas.microsoft.com/office/drawing/2010/main" val="0"/>
              </a:ext>
            </a:extLst>
          </a:blip>
          <a:srcRect l="2222" t="57161" r="52099" b="10741"/>
          <a:stretch/>
        </p:blipFill>
        <p:spPr bwMode="auto">
          <a:xfrm>
            <a:off x="463870" y="1860370"/>
            <a:ext cx="3206750" cy="2252980"/>
          </a:xfrm>
          <a:prstGeom prst="ellipse">
            <a:avLst/>
          </a:prstGeom>
          <a:noFill/>
          <a:ln>
            <a:noFill/>
          </a:ln>
          <a:extLst>
            <a:ext uri="{53640926-AAD7-44D8-BBD7-CCE9431645EC}">
              <a14:shadowObscured xmlns:a14="http://schemas.microsoft.com/office/drawing/2010/main"/>
            </a:ext>
          </a:extLst>
        </p:spPr>
      </p:pic>
    </p:spTree>
    <p:controls>
      <mc:AlternateContent xmlns:mc="http://schemas.openxmlformats.org/markup-compatibility/2006">
        <mc:Choice xmlns:v="urn:schemas-microsoft-com:vml" Requires="v">
          <p:control spid="15376" name="TextBox1" r:id="rId2" imgW="3105000" imgH="2171880"/>
        </mc:Choice>
        <mc:Fallback>
          <p:control name="TextBox1" r:id="rId2" imgW="3105000" imgH="217188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4772025" y="1774825"/>
                  <a:ext cx="3105150" cy="2174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277474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MOVE THIS OBJECT"/>
          <p:cNvSpPr txBox="1"/>
          <p:nvPr/>
        </p:nvSpPr>
        <p:spPr>
          <a:xfrm>
            <a:off x="0" y="-17728"/>
            <a:ext cx="9144000" cy="1077218"/>
          </a:xfrm>
          <a:prstGeom prst="rect">
            <a:avLst/>
          </a:prstGeom>
          <a:solidFill>
            <a:srgbClr val="FFFF00">
              <a:alpha val="70000"/>
            </a:srgbClr>
          </a:solidFill>
        </p:spPr>
        <p:txBody>
          <a:bodyPr wrap="square" rtlCol="0">
            <a:spAutoFit/>
          </a:bodyPr>
          <a:lstStyle/>
          <a:p>
            <a:pPr algn="ctr"/>
            <a:r>
              <a:rPr lang="en-NZ" sz="3200" dirty="0"/>
              <a:t>The story of the day the 3 wise men arrived to     honour the baby King of the Jews</a:t>
            </a:r>
            <a:endParaRPr lang="en-GB" sz="5400" b="1" dirty="0">
              <a:solidFill>
                <a:srgbClr val="FF0000"/>
              </a:solidFill>
            </a:endParaRPr>
          </a:p>
        </p:txBody>
      </p:sp>
      <p:sp>
        <p:nvSpPr>
          <p:cNvPr id="3" name="Shape: Pop-up window"/>
          <p:cNvSpPr/>
          <p:nvPr/>
        </p:nvSpPr>
        <p:spPr>
          <a:xfrm>
            <a:off x="5412286" y="1307327"/>
            <a:ext cx="3503113" cy="2585923"/>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NZ" dirty="0">
                <a:solidFill>
                  <a:schemeClr val="tx1"/>
                </a:solidFill>
              </a:rPr>
              <a:t>How did the 3 wise men know a baby king had been born?</a:t>
            </a:r>
          </a:p>
          <a:p>
            <a:pPr marL="285750" lvl="0" indent="-285750">
              <a:buFont typeface="Arial" panose="020B0604020202020204" pitchFamily="34" charset="0"/>
              <a:buChar char="•"/>
            </a:pPr>
            <a:endParaRPr lang="en-NZ" dirty="0">
              <a:solidFill>
                <a:schemeClr val="tx1"/>
              </a:solidFill>
            </a:endParaRPr>
          </a:p>
          <a:p>
            <a:pPr marL="285750" lvl="0" indent="-285750">
              <a:buFont typeface="Arial" panose="020B0604020202020204" pitchFamily="34" charset="0"/>
              <a:buChar char="•"/>
            </a:pPr>
            <a:r>
              <a:rPr lang="en-NZ" dirty="0">
                <a:solidFill>
                  <a:schemeClr val="tx1"/>
                </a:solidFill>
              </a:rPr>
              <a:t>What sort of king was Herod?</a:t>
            </a:r>
          </a:p>
          <a:p>
            <a:pPr lvl="0"/>
            <a:endParaRPr lang="en-NZ" dirty="0">
              <a:solidFill>
                <a:schemeClr val="tx1"/>
              </a:solidFill>
            </a:endParaRPr>
          </a:p>
          <a:p>
            <a:pPr marL="285750" lvl="0" indent="-285750">
              <a:buFont typeface="Arial" panose="020B0604020202020204" pitchFamily="34" charset="0"/>
              <a:buChar char="•"/>
            </a:pPr>
            <a:r>
              <a:rPr lang="en-NZ" dirty="0">
                <a:solidFill>
                  <a:schemeClr val="tx1"/>
                </a:solidFill>
              </a:rPr>
              <a:t>Why did the 3 wise men go home a different way?</a:t>
            </a:r>
          </a:p>
        </p:txBody>
      </p:sp>
      <p:sp>
        <p:nvSpPr>
          <p:cNvPr id="12" name="Shape: Close button"/>
          <p:cNvSpPr/>
          <p:nvPr/>
        </p:nvSpPr>
        <p:spPr>
          <a:xfrm>
            <a:off x="8690672" y="1307327"/>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S-12</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600964" y="4912668"/>
            <a:ext cx="394210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information. Click on video button to play video.</a:t>
            </a:r>
          </a:p>
        </p:txBody>
      </p:sp>
      <p:pic>
        <p:nvPicPr>
          <p:cNvPr id="14" name="Picture 13" descr="Image result for the arrival of the three kings at bethlehem">
            <a:hlinkClick r:id="rId4"/>
          </p:cNvPr>
          <p:cNvPicPr/>
          <p:nvPr/>
        </p:nvPicPr>
        <p:blipFill rotWithShape="1">
          <a:blip r:embed="rId5">
            <a:extLst>
              <a:ext uri="{28A0092B-C50C-407E-A947-70E740481C1C}">
                <a14:useLocalDpi xmlns:a14="http://schemas.microsoft.com/office/drawing/2010/main" val="0"/>
              </a:ext>
            </a:extLst>
          </a:blip>
          <a:srcRect l="7506" t="10338" r="4600" b="17459"/>
          <a:stretch/>
        </p:blipFill>
        <p:spPr bwMode="auto">
          <a:xfrm>
            <a:off x="261516" y="1131090"/>
            <a:ext cx="5011000" cy="2939787"/>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927000" y="4197518"/>
            <a:ext cx="7290000" cy="410882"/>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Listen to the story in the overview about the coming of the three wise men </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Action Button: Video">
            <a:hlinkClick r:id="rId6" highlightClick="1"/>
          </p:cNvPr>
          <p:cNvSpPr/>
          <p:nvPr/>
        </p:nvSpPr>
        <p:spPr>
          <a:xfrm>
            <a:off x="6588000" y="4679765"/>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5910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L02-S13 - Song of Lig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3375"/>
            <a:ext cx="609600" cy="609600"/>
          </a:xfrm>
          <a:prstGeom prst="rect">
            <a:avLst/>
          </a:prstGeom>
        </p:spPr>
      </p:pic>
      <p:pic>
        <p:nvPicPr>
          <p:cNvPr id="35" name="Picture 2" descr="Winter, Nature, Season, Trees, Sky, Snow, 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375"/>
            <a:ext cx="9144000" cy="954107"/>
          </a:xfrm>
          <a:prstGeom prst="rect">
            <a:avLst/>
          </a:prstGeom>
          <a:solidFill>
            <a:srgbClr val="FFFF00">
              <a:alpha val="70000"/>
            </a:srgbClr>
          </a:solidFill>
        </p:spPr>
        <p:txBody>
          <a:bodyPr wrap="square" rtlCol="0">
            <a:spAutoFit/>
          </a:bodyPr>
          <a:lstStyle/>
          <a:p>
            <a:pPr algn="ctr"/>
            <a:r>
              <a:rPr lang="en-NZ" sz="2800" dirty="0"/>
              <a:t>There is a special feast that celebrates the wise men            paying homage to Jesus</a:t>
            </a:r>
            <a:endParaRPr lang="en-GB" sz="4800" b="1" dirty="0">
              <a:solidFill>
                <a:srgbClr val="FF0000"/>
              </a:solidFill>
            </a:endParaRPr>
          </a:p>
        </p:txBody>
      </p:sp>
      <p:pic>
        <p:nvPicPr>
          <p:cNvPr id="23" name="Shape: Post-it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32932" y="859395"/>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6569367" y="1273285"/>
            <a:ext cx="1765072" cy="1323439"/>
          </a:xfrm>
          <a:prstGeom prst="rect">
            <a:avLst/>
          </a:prstGeom>
          <a:noFill/>
        </p:spPr>
        <p:txBody>
          <a:bodyPr wrap="square" rtlCol="0">
            <a:spAutoFit/>
          </a:bodyPr>
          <a:lstStyle/>
          <a:p>
            <a:r>
              <a:rPr lang="en-NZ" sz="1600" dirty="0"/>
              <a:t>The gifts we bring to Jesus are trying to be our best selves and doing our best work.</a:t>
            </a:r>
            <a:endParaRPr lang="en-GB" sz="1600" dirty="0">
              <a:latin typeface="Segoe UI" pitchFamily="34" charset="0"/>
              <a:ea typeface="Segoe UI" pitchFamily="34" charset="0"/>
              <a:cs typeface="Segoe UI"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625204" y="2746228"/>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4828573" y="3130298"/>
            <a:ext cx="1765072" cy="1323439"/>
          </a:xfrm>
          <a:prstGeom prst="rect">
            <a:avLst/>
          </a:prstGeom>
          <a:noFill/>
        </p:spPr>
        <p:txBody>
          <a:bodyPr wrap="square" rtlCol="0">
            <a:spAutoFit/>
          </a:bodyPr>
          <a:lstStyle/>
          <a:p>
            <a:r>
              <a:rPr lang="en-NZ" sz="1600" dirty="0"/>
              <a:t> The wise men knew Jesus was God’s son and that is why they adored him. </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186558" y="919955"/>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3400044" y="1473744"/>
            <a:ext cx="1765072" cy="1077218"/>
          </a:xfrm>
          <a:prstGeom prst="rect">
            <a:avLst/>
          </a:prstGeom>
          <a:noFill/>
        </p:spPr>
        <p:txBody>
          <a:bodyPr wrap="square" rtlCol="0">
            <a:spAutoFit/>
          </a:bodyPr>
          <a:lstStyle/>
          <a:p>
            <a:r>
              <a:rPr lang="en-NZ" sz="1600" dirty="0"/>
              <a:t>Paying homage to someone means honouring them in a special way.</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458273" y="2806577"/>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700128" y="3206359"/>
            <a:ext cx="1765072" cy="1323439"/>
          </a:xfrm>
          <a:prstGeom prst="rect">
            <a:avLst/>
          </a:prstGeom>
          <a:noFill/>
        </p:spPr>
        <p:txBody>
          <a:bodyPr wrap="square" rtlCol="0">
            <a:spAutoFit/>
          </a:bodyPr>
          <a:lstStyle/>
          <a:p>
            <a:r>
              <a:rPr lang="en-NZ" sz="1600" dirty="0"/>
              <a:t>We celebrate the day the wise men paid homage to Jesus and we call it the Epiphany.</a:t>
            </a:r>
          </a:p>
        </p:txBody>
      </p:sp>
      <p:pic>
        <p:nvPicPr>
          <p:cNvPr id="14" name="Shape: Pin 4"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S-13</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1766815" y="4916520"/>
            <a:ext cx="27366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a:t>
            </a:r>
            <a:r>
              <a:rPr lang="en-GB" sz="900" dirty="0" smtClean="0">
                <a:latin typeface="Arial" pitchFamily="34" charset="0"/>
                <a:ea typeface="Segoe UI" pitchFamily="34" charset="0"/>
                <a:cs typeface="Arial" pitchFamily="34" charset="0"/>
              </a:rPr>
              <a:t>notes.</a:t>
            </a:r>
            <a:endParaRPr lang="en-GB" sz="900" dirty="0">
              <a:latin typeface="Arial" pitchFamily="34" charset="0"/>
              <a:ea typeface="Segoe UI" pitchFamily="34" charset="0"/>
              <a:cs typeface="Arial" pitchFamily="34" charset="0"/>
            </a:endParaRPr>
          </a:p>
        </p:txBody>
      </p:sp>
      <p:pic>
        <p:nvPicPr>
          <p:cNvPr id="34" name="Picture 33" descr="Nativity Scene 2">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257410" y="1064735"/>
            <a:ext cx="2675295" cy="1683422"/>
          </a:xfrm>
          <a:prstGeom prst="rect">
            <a:avLst/>
          </a:prstGeom>
          <a:noFill/>
          <a:ln w="38100">
            <a:solidFill>
              <a:srgbClr val="00B0F0"/>
            </a:solidFill>
          </a:ln>
        </p:spPr>
      </p:pic>
      <p:sp>
        <p:nvSpPr>
          <p:cNvPr id="3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Tool instructions stop"/>
          <p:cNvSpPr txBox="1"/>
          <p:nvPr/>
        </p:nvSpPr>
        <p:spPr>
          <a:xfrm>
            <a:off x="4309318" y="4916520"/>
            <a:ext cx="243528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‘Song of Light’</a:t>
            </a:r>
            <a:endParaRPr lang="en-GB" sz="900" dirty="0">
              <a:latin typeface="Arial" pitchFamily="34" charset="0"/>
              <a:ea typeface="Segoe UI" pitchFamily="34" charset="0"/>
              <a:cs typeface="Arial" pitchFamily="34" charset="0"/>
            </a:endParaRPr>
          </a:p>
        </p:txBody>
      </p:sp>
      <p:sp>
        <p:nvSpPr>
          <p:cNvPr id="38" name="TextBox: Tool instructions start"/>
          <p:cNvSpPr txBox="1"/>
          <p:nvPr/>
        </p:nvSpPr>
        <p:spPr>
          <a:xfrm>
            <a:off x="4309318" y="4916520"/>
            <a:ext cx="242887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a:t>
            </a:r>
            <a:r>
              <a:rPr lang="en-GB" sz="900" dirty="0" smtClean="0">
                <a:latin typeface="Arial" panose="020B0604020202020204" pitchFamily="34" charset="0"/>
                <a:cs typeface="Arial" panose="020B0604020202020204" pitchFamily="34" charset="0"/>
              </a:rPr>
              <a:t>‘Song of Light’</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916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5"/>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900" decel="100000" fill="hold"/>
                                        <p:tgtEl>
                                          <p:spTgt spid="819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8195"/>
                                        </p:tgtEl>
                                      </p:cBhvr>
                                    </p:animEffect>
                                    <p:set>
                                      <p:cBhvr>
                                        <p:cTn id="23"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19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8196"/>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1"/>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26"/>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3"/>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2" restart="whenNotActive" fill="hold" evtFilter="cancelBubble" nodeType="interactiveSeq">
                <p:stCondLst>
                  <p:cond evt="onClick" delay="0">
                    <p:tgtEl>
                      <p:spTgt spid="3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819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819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3"/>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9" restart="whenNotActive" fill="hold" evtFilter="cancelBubble" nodeType="interactiveSeq">
                <p:stCondLst>
                  <p:cond evt="onClick" delay="0">
                    <p:tgtEl>
                      <p:spTgt spid="30"/>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fade">
                                      <p:cBhvr>
                                        <p:cTn id="134" dur="500"/>
                                        <p:tgtEl>
                                          <p:spTgt spid="36"/>
                                        </p:tgtEl>
                                      </p:cBhvr>
                                    </p:animEffect>
                                  </p:childTnLst>
                                </p:cTn>
                              </p:par>
                              <p:par>
                                <p:cTn id="135" presetID="10" presetClass="exit" presetSubtype="0" fill="hold" grpId="1" nodeType="withEffect">
                                  <p:stCondLst>
                                    <p:cond delay="0"/>
                                  </p:stCondLst>
                                  <p:childTnLst>
                                    <p:animEffect transition="out" filter="fade">
                                      <p:cBhvr>
                                        <p:cTn id="136" dur="500"/>
                                        <p:tgtEl>
                                          <p:spTgt spid="38"/>
                                        </p:tgtEl>
                                      </p:cBhvr>
                                    </p:animEffect>
                                    <p:set>
                                      <p:cBhvr>
                                        <p:cTn id="137" dur="1" fill="hold">
                                          <p:stCondLst>
                                            <p:cond delay="499"/>
                                          </p:stCondLst>
                                        </p:cTn>
                                        <p:tgtEl>
                                          <p:spTgt spid="38"/>
                                        </p:tgtEl>
                                        <p:attrNameLst>
                                          <p:attrName>style.visibility</p:attrName>
                                        </p:attrNameLst>
                                      </p:cBhvr>
                                      <p:to>
                                        <p:strVal val="hidden"/>
                                      </p:to>
                                    </p:set>
                                  </p:childTnLst>
                                </p:cTn>
                              </p:par>
                            </p:childTnLst>
                          </p:cTn>
                        </p:par>
                        <p:par>
                          <p:cTn id="138" fill="hold">
                            <p:stCondLst>
                              <p:cond delay="500"/>
                            </p:stCondLst>
                            <p:childTnLst>
                              <p:par>
                                <p:cTn id="139" presetID="1" presetClass="mediacall" presetSubtype="0" fill="hold" nodeType="afterEffect">
                                  <p:stCondLst>
                                    <p:cond delay="0"/>
                                  </p:stCondLst>
                                  <p:childTnLst>
                                    <p:cmd type="call" cmd="playFrom(0.0)">
                                      <p:cBhvr>
                                        <p:cTn id="140" dur="93795" fill="hold"/>
                                        <p:tgtEl>
                                          <p:spTgt spid="2"/>
                                        </p:tgtEl>
                                      </p:cBhvr>
                                    </p:cmd>
                                  </p:childTnLst>
                                </p:cTn>
                              </p:par>
                              <p:par>
                                <p:cTn id="141" presetID="1" presetClass="emph" presetSubtype="2" fill="hold" nodeType="withEffect">
                                  <p:stCondLst>
                                    <p:cond delay="0"/>
                                  </p:stCondLst>
                                  <p:childTnLst>
                                    <p:animClr clrSpc="rgb" dir="cw">
                                      <p:cBhvr>
                                        <p:cTn id="142" dur="1000" fill="hold"/>
                                        <p:tgtEl>
                                          <p:spTgt spid="30"/>
                                        </p:tgtEl>
                                        <p:attrNameLst>
                                          <p:attrName>fillcolor</p:attrName>
                                        </p:attrNameLst>
                                      </p:cBhvr>
                                      <p:to>
                                        <a:schemeClr val="accent2"/>
                                      </p:to>
                                    </p:animClr>
                                    <p:set>
                                      <p:cBhvr>
                                        <p:cTn id="143" dur="1000" fill="hold"/>
                                        <p:tgtEl>
                                          <p:spTgt spid="30"/>
                                        </p:tgtEl>
                                        <p:attrNameLst>
                                          <p:attrName>fill.type</p:attrName>
                                        </p:attrNameLst>
                                      </p:cBhvr>
                                      <p:to>
                                        <p:strVal val="solid"/>
                                      </p:to>
                                    </p:set>
                                    <p:set>
                                      <p:cBhvr>
                                        <p:cTn id="144" dur="1000" fill="hold"/>
                                        <p:tgtEl>
                                          <p:spTgt spid="30"/>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3" presetClass="mediacall" presetSubtype="0" fill="hold" nodeType="clickEffect">
                                  <p:stCondLst>
                                    <p:cond delay="0"/>
                                  </p:stCondLst>
                                  <p:childTnLst>
                                    <p:cmd type="call" cmd="stop">
                                      <p:cBhvr>
                                        <p:cTn id="148" dur="1" fill="hold"/>
                                        <p:tgtEl>
                                          <p:spTgt spid="2"/>
                                        </p:tgtEl>
                                      </p:cBhvr>
                                    </p:cmd>
                                  </p:childTnLst>
                                </p:cTn>
                              </p:par>
                              <p:par>
                                <p:cTn id="149" presetID="10" presetClass="exit" presetSubtype="0" fill="hold" grpId="1" nodeType="withEffect">
                                  <p:stCondLst>
                                    <p:cond delay="0"/>
                                  </p:stCondLst>
                                  <p:childTnLst>
                                    <p:animEffect transition="out" filter="fade">
                                      <p:cBhvr>
                                        <p:cTn id="150" dur="500"/>
                                        <p:tgtEl>
                                          <p:spTgt spid="36"/>
                                        </p:tgtEl>
                                      </p:cBhvr>
                                    </p:animEffect>
                                    <p:set>
                                      <p:cBhvr>
                                        <p:cTn id="151" dur="1" fill="hold">
                                          <p:stCondLst>
                                            <p:cond delay="499"/>
                                          </p:stCondLst>
                                        </p:cTn>
                                        <p:tgtEl>
                                          <p:spTgt spid="36"/>
                                        </p:tgtEl>
                                        <p:attrNameLst>
                                          <p:attrName>style.visibility</p:attrName>
                                        </p:attrNameLst>
                                      </p:cBhvr>
                                      <p:to>
                                        <p:strVal val="hidden"/>
                                      </p:to>
                                    </p:set>
                                  </p:childTnLst>
                                </p:cTn>
                              </p:par>
                              <p:par>
                                <p:cTn id="152" presetID="10" presetClass="entr" presetSubtype="0" fill="hold" grpId="2" nodeType="withEffect">
                                  <p:stCondLst>
                                    <p:cond delay="0"/>
                                  </p:stCondLst>
                                  <p:childTnLst>
                                    <p:set>
                                      <p:cBhvr>
                                        <p:cTn id="153" dur="1" fill="hold">
                                          <p:stCondLst>
                                            <p:cond delay="0"/>
                                          </p:stCondLst>
                                        </p:cTn>
                                        <p:tgtEl>
                                          <p:spTgt spid="38"/>
                                        </p:tgtEl>
                                        <p:attrNameLst>
                                          <p:attrName>style.visibility</p:attrName>
                                        </p:attrNameLst>
                                      </p:cBhvr>
                                      <p:to>
                                        <p:strVal val="visible"/>
                                      </p:to>
                                    </p:set>
                                    <p:animEffect transition="in" filter="fade">
                                      <p:cBhvr>
                                        <p:cTn id="154" dur="500"/>
                                        <p:tgtEl>
                                          <p:spTgt spid="38"/>
                                        </p:tgtEl>
                                      </p:cBhvr>
                                    </p:animEffect>
                                  </p:childTnLst>
                                </p:cTn>
                              </p:par>
                              <p:par>
                                <p:cTn id="155" presetID="1" presetClass="emph" presetSubtype="2" fill="hold" nodeType="withEffect">
                                  <p:stCondLst>
                                    <p:cond delay="0"/>
                                  </p:stCondLst>
                                  <p:childTnLst>
                                    <p:animClr clrSpc="rgb" dir="cw">
                                      <p:cBhvr>
                                        <p:cTn id="156" dur="2000" fill="hold"/>
                                        <p:tgtEl>
                                          <p:spTgt spid="30"/>
                                        </p:tgtEl>
                                        <p:attrNameLst>
                                          <p:attrName>fillcolor</p:attrName>
                                        </p:attrNameLst>
                                      </p:cBhvr>
                                      <p:to>
                                        <a:schemeClr val="bg1"/>
                                      </p:to>
                                    </p:animClr>
                                    <p:set>
                                      <p:cBhvr>
                                        <p:cTn id="157" dur="2000" fill="hold"/>
                                        <p:tgtEl>
                                          <p:spTgt spid="30"/>
                                        </p:tgtEl>
                                        <p:attrNameLst>
                                          <p:attrName>fill.type</p:attrName>
                                        </p:attrNameLst>
                                      </p:cBhvr>
                                      <p:to>
                                        <p:strVal val="solid"/>
                                      </p:to>
                                    </p:set>
                                    <p:set>
                                      <p:cBhvr>
                                        <p:cTn id="158"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audio>
              <p:cMediaNode vol="80000">
                <p:cTn id="159" fill="hold" display="0">
                  <p:stCondLst>
                    <p:cond delay="indefinite"/>
                  </p:stCondLst>
                  <p:endCondLst>
                    <p:cond evt="onStopAudio" delay="0">
                      <p:tgtEl>
                        <p:sldTgt/>
                      </p:tgtEl>
                    </p:cond>
                  </p:endCondLst>
                </p:cTn>
                <p:tgtEl>
                  <p:spTgt spid="2"/>
                </p:tgtEl>
              </p:cMediaNode>
            </p:audio>
          </p:childTnLst>
        </p:cTn>
      </p:par>
    </p:tnLst>
    <p:bldLst>
      <p:bldP spid="29" grpId="0"/>
      <p:bldP spid="29" grpId="1"/>
      <p:bldP spid="29" grpId="2"/>
      <p:bldP spid="27" grpId="0"/>
      <p:bldP spid="27" grpId="1"/>
      <p:bldP spid="27" grpId="2"/>
      <p:bldP spid="26" grpId="0"/>
      <p:bldP spid="26" grpId="1"/>
      <p:bldP spid="26" grpId="2"/>
      <p:bldP spid="6" grpId="0"/>
      <p:bldP spid="6" grpId="1"/>
      <p:bldP spid="6" grpId="2"/>
      <p:bldP spid="36" grpId="0"/>
      <p:bldP spid="36" grpId="1"/>
      <p:bldP spid="38" grpId="0"/>
      <p:bldP spid="38" grpId="1"/>
      <p:bldP spid="38"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rgbClr val="FFFF00">
              <a:alpha val="70000"/>
            </a:srgbClr>
          </a:solidFill>
        </p:spPr>
        <p:txBody>
          <a:bodyPr wrap="square" rtlCol="0">
            <a:spAutoFit/>
          </a:bodyPr>
          <a:lstStyle/>
          <a:p>
            <a:pPr algn="ctr"/>
            <a:r>
              <a:rPr lang="en-GB" sz="4000" b="1" dirty="0"/>
              <a:t>Check Up</a:t>
            </a:r>
          </a:p>
        </p:txBody>
      </p:sp>
      <p:sp>
        <p:nvSpPr>
          <p:cNvPr id="23" name="Shape: Border 5"/>
          <p:cNvSpPr/>
          <p:nvPr/>
        </p:nvSpPr>
        <p:spPr>
          <a:xfrm>
            <a:off x="849448" y="4126737"/>
            <a:ext cx="7992057" cy="407982"/>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49443" y="3598681"/>
            <a:ext cx="7992057" cy="395296"/>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49447" y="3061296"/>
            <a:ext cx="7992057" cy="400110"/>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51304" y="2275371"/>
            <a:ext cx="7992057" cy="647747"/>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3296" y="1702694"/>
            <a:ext cx="7992057" cy="443177"/>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878256" y="4137379"/>
            <a:ext cx="7467973" cy="369332"/>
          </a:xfrm>
          <a:prstGeom prst="rect">
            <a:avLst/>
          </a:prstGeom>
          <a:noFill/>
        </p:spPr>
        <p:txBody>
          <a:bodyPr wrap="square" rtlCol="0">
            <a:spAutoFit/>
          </a:bodyPr>
          <a:lstStyle/>
          <a:p>
            <a:pPr lvl="0"/>
            <a:r>
              <a:rPr lang="en-NZ" dirty="0"/>
              <a:t>Questions I would like to ask about the topics in this lesson are …</a:t>
            </a:r>
          </a:p>
        </p:txBody>
      </p:sp>
      <p:sp>
        <p:nvSpPr>
          <p:cNvPr id="33" name="Textbox: Line 4"/>
          <p:cNvSpPr txBox="1"/>
          <p:nvPr/>
        </p:nvSpPr>
        <p:spPr>
          <a:xfrm>
            <a:off x="864400" y="3626170"/>
            <a:ext cx="7467973" cy="369332"/>
          </a:xfrm>
          <a:prstGeom prst="rect">
            <a:avLst/>
          </a:prstGeom>
          <a:noFill/>
        </p:spPr>
        <p:txBody>
          <a:bodyPr wrap="square" rtlCol="0">
            <a:spAutoFit/>
          </a:bodyPr>
          <a:lstStyle/>
          <a:p>
            <a:pPr lvl="0"/>
            <a:r>
              <a:rPr lang="en-NZ" dirty="0"/>
              <a:t>Which activity do you think helped you to learn best in this lesson?</a:t>
            </a:r>
          </a:p>
        </p:txBody>
      </p:sp>
      <p:sp>
        <p:nvSpPr>
          <p:cNvPr id="34" name="Textbox: Line 3"/>
          <p:cNvSpPr txBox="1"/>
          <p:nvPr/>
        </p:nvSpPr>
        <p:spPr>
          <a:xfrm>
            <a:off x="878256" y="3086918"/>
            <a:ext cx="6874652" cy="369332"/>
          </a:xfrm>
          <a:prstGeom prst="rect">
            <a:avLst/>
          </a:prstGeom>
          <a:noFill/>
        </p:spPr>
        <p:txBody>
          <a:bodyPr wrap="square" rtlCol="0">
            <a:spAutoFit/>
          </a:bodyPr>
          <a:lstStyle/>
          <a:p>
            <a:pPr>
              <a:spcAft>
                <a:spcPts val="1200"/>
              </a:spcAft>
            </a:pPr>
            <a:r>
              <a:rPr lang="en-NZ" dirty="0"/>
              <a:t>Explain why St Francis made the first Christmas crib.</a:t>
            </a:r>
          </a:p>
        </p:txBody>
      </p:sp>
      <p:sp>
        <p:nvSpPr>
          <p:cNvPr id="35" name="Textbox: Line 2"/>
          <p:cNvSpPr txBox="1"/>
          <p:nvPr/>
        </p:nvSpPr>
        <p:spPr>
          <a:xfrm>
            <a:off x="878256" y="2277892"/>
            <a:ext cx="7467973" cy="646331"/>
          </a:xfrm>
          <a:prstGeom prst="rect">
            <a:avLst/>
          </a:prstGeom>
          <a:noFill/>
        </p:spPr>
        <p:txBody>
          <a:bodyPr wrap="square" rtlCol="0">
            <a:spAutoFit/>
          </a:bodyPr>
          <a:lstStyle/>
          <a:p>
            <a:pPr>
              <a:spcAft>
                <a:spcPts val="1200"/>
              </a:spcAft>
            </a:pPr>
            <a:r>
              <a:rPr lang="en-NZ" dirty="0"/>
              <a:t>Choose your favourite character – draw them and write about their part in the Christmas  story.</a:t>
            </a:r>
          </a:p>
        </p:txBody>
      </p:sp>
      <p:sp>
        <p:nvSpPr>
          <p:cNvPr id="36" name="Textbox: Line 1"/>
          <p:cNvSpPr txBox="1"/>
          <p:nvPr/>
        </p:nvSpPr>
        <p:spPr>
          <a:xfrm>
            <a:off x="878256" y="1736942"/>
            <a:ext cx="7992057" cy="369332"/>
          </a:xfrm>
          <a:prstGeom prst="rect">
            <a:avLst/>
          </a:prstGeom>
          <a:noFill/>
        </p:spPr>
        <p:txBody>
          <a:bodyPr wrap="square" rtlCol="0">
            <a:spAutoFit/>
          </a:bodyPr>
          <a:lstStyle/>
          <a:p>
            <a:pPr lvl="0"/>
            <a:r>
              <a:rPr lang="en-NZ" dirty="0"/>
              <a:t>Name all the characters in the Christmas story and tell the story.</a:t>
            </a:r>
          </a:p>
        </p:txBody>
      </p:sp>
      <p:sp>
        <p:nvSpPr>
          <p:cNvPr id="41" name="Shape: number 4"/>
          <p:cNvSpPr txBox="1"/>
          <p:nvPr/>
        </p:nvSpPr>
        <p:spPr>
          <a:xfrm>
            <a:off x="359827" y="3595542"/>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59827" y="3057585"/>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67310" y="2277199"/>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59829" y="1702694"/>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S-14</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59829" y="4126617"/>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5)</a:t>
            </a:r>
          </a:p>
        </p:txBody>
      </p:sp>
      <p:pic>
        <p:nvPicPr>
          <p:cNvPr id="25" name="Picture 24" descr="Image result for Christmas cribs">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5311" y="217663"/>
            <a:ext cx="1886189" cy="1327877"/>
          </a:xfrm>
          <a:prstGeom prst="rect">
            <a:avLst/>
          </a:prstGeom>
          <a:noFill/>
          <a:ln w="38100">
            <a:solidFill>
              <a:srgbClr val="00B0F0"/>
            </a:solidFill>
          </a:ln>
        </p:spPr>
      </p:pic>
    </p:spTree>
    <p:extLst>
      <p:ext uri="{BB962C8B-B14F-4D97-AF65-F5344CB8AC3E}">
        <p14:creationId xmlns:p14="http://schemas.microsoft.com/office/powerpoint/2010/main" val="6762691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2" nodeType="clickEffect">
                                  <p:stCondLst>
                                    <p:cond delay="0"/>
                                  </p:stCondLst>
                                  <p:childTnLst>
                                    <p:animClr clrSpc="rgb" dir="cw">
                                      <p:cBhvr override="childStyle">
                                        <p:cTn id="38" dur="500" fill="hold"/>
                                        <p:tgtEl>
                                          <p:spTgt spid="35"/>
                                        </p:tgtEl>
                                        <p:attrNameLst>
                                          <p:attrName>style.color</p:attrName>
                                        </p:attrNameLst>
                                      </p:cBhvr>
                                      <p:to>
                                        <a:schemeClr val="tx1"/>
                                      </p:to>
                                    </p:animClr>
                                  </p:childTnLst>
                                </p:cTn>
                              </p:par>
                              <p:par>
                                <p:cTn id="39" presetID="3" presetClass="emph" presetSubtype="2" fill="hold" grpId="2" nodeType="withEffect">
                                  <p:stCondLst>
                                    <p:cond delay="0"/>
                                  </p:stCondLst>
                                  <p:childTnLst>
                                    <p:animClr clrSpc="rgb" dir="cw">
                                      <p:cBhvr override="childStyle">
                                        <p:cTn id="40" dur="500" fill="hold"/>
                                        <p:tgtEl>
                                          <p:spTgt spid="34"/>
                                        </p:tgtEl>
                                        <p:attrNameLst>
                                          <p:attrName>style.color</p:attrName>
                                        </p:attrNameLst>
                                      </p:cBhvr>
                                      <p:to>
                                        <a:schemeClr val="tx1"/>
                                      </p:to>
                                    </p:animClr>
                                  </p:childTnLst>
                                </p:cTn>
                              </p:par>
                              <p:par>
                                <p:cTn id="41" presetID="3" presetClass="emph" presetSubtype="2" fill="hold" grpId="1" nodeType="withEffect">
                                  <p:stCondLst>
                                    <p:cond delay="0"/>
                                  </p:stCondLst>
                                  <p:childTnLst>
                                    <p:animClr clrSpc="rgb" dir="cw">
                                      <p:cBhvr override="childStyle">
                                        <p:cTn id="42" dur="500" fill="hold"/>
                                        <p:tgtEl>
                                          <p:spTgt spid="33"/>
                                        </p:tgtEl>
                                        <p:attrNameLst>
                                          <p:attrName>style.color</p:attrName>
                                        </p:attrNameLst>
                                      </p:cBhvr>
                                      <p:to>
                                        <a:schemeClr val="tx1"/>
                                      </p:to>
                                    </p:animClr>
                                  </p:childTnLst>
                                </p:cTn>
                              </p:par>
                              <p:par>
                                <p:cTn id="43" presetID="3" presetClass="emph" presetSubtype="2" fill="hold" grpId="1" nodeType="withEffect">
                                  <p:stCondLst>
                                    <p:cond delay="0"/>
                                  </p:stCondLst>
                                  <p:childTnLst>
                                    <p:animClr clrSpc="rgb" dir="cw">
                                      <p:cBhvr override="childStyle">
                                        <p:cTn id="44" dur="500" fill="hold"/>
                                        <p:tgtEl>
                                          <p:spTgt spid="36"/>
                                        </p:tgtEl>
                                        <p:attrNameLst>
                                          <p:attrName>style.color</p:attrName>
                                        </p:attrNameLst>
                                      </p:cBhvr>
                                      <p:to>
                                        <a:schemeClr val="tx1"/>
                                      </p:to>
                                    </p:animClr>
                                  </p:childTnLst>
                                </p:cTn>
                              </p:par>
                              <p:par>
                                <p:cTn id="45" presetID="3" presetClass="emph" presetSubtype="2" fill="hold" grpId="0" nodeType="withEffect">
                                  <p:stCondLst>
                                    <p:cond delay="0"/>
                                  </p:stCondLst>
                                  <p:childTnLst>
                                    <p:animClr clrSpc="rgb" dir="cw">
                                      <p:cBhvr override="childStyle">
                                        <p:cTn id="46" dur="500" fill="hold"/>
                                        <p:tgtEl>
                                          <p:spTgt spid="22"/>
                                        </p:tgtEl>
                                        <p:attrNameLst>
                                          <p:attrName>style.color</p:attrName>
                                        </p:attrNameLst>
                                      </p:cBhvr>
                                      <p:to>
                                        <a:schemeClr val="tx1"/>
                                      </p:to>
                                    </p:animClr>
                                  </p:childTnLst>
                                </p:cTn>
                              </p:par>
                              <p:par>
                                <p:cTn id="47" presetID="1" presetClass="exit" presetSubtype="0" fill="hold" grpId="4" nodeType="withEffect">
                                  <p:stCondLst>
                                    <p:cond delay="0"/>
                                  </p:stCondLst>
                                  <p:childTnLst>
                                    <p:set>
                                      <p:cBhvr>
                                        <p:cTn id="48" dur="1" fill="hold">
                                          <p:stCondLst>
                                            <p:cond delay="0"/>
                                          </p:stCondLst>
                                        </p:cTn>
                                        <p:tgtEl>
                                          <p:spTgt spid="35"/>
                                        </p:tgtEl>
                                        <p:attrNameLst>
                                          <p:attrName>style.visibility</p:attrName>
                                        </p:attrNameLst>
                                      </p:cBhvr>
                                      <p:to>
                                        <p:strVal val="hidden"/>
                                      </p:to>
                                    </p:set>
                                  </p:childTnLst>
                                </p:cTn>
                              </p:par>
                              <p:par>
                                <p:cTn id="49" presetID="1" presetClass="exit" presetSubtype="0" fill="hold" grpId="4"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3" nodeType="clickEffect">
                                  <p:stCondLst>
                                    <p:cond delay="0"/>
                                  </p:stCondLst>
                                  <p:childTnLst>
                                    <p:animClr clrSpc="rgb" dir="cw">
                                      <p:cBhvr override="childStyle">
                                        <p:cTn id="59" dur="500" fill="hold"/>
                                        <p:tgtEl>
                                          <p:spTgt spid="35"/>
                                        </p:tgtEl>
                                        <p:attrNameLst>
                                          <p:attrName>style.color</p:attrName>
                                        </p:attrNameLst>
                                      </p:cBhvr>
                                      <p:to>
                                        <a:schemeClr val="tx1"/>
                                      </p:to>
                                    </p:animClr>
                                  </p:childTnLst>
                                </p:cTn>
                              </p:par>
                              <p:par>
                                <p:cTn id="60" presetID="3" presetClass="emph" presetSubtype="2" fill="hold" grpId="3" nodeType="withEffect">
                                  <p:stCondLst>
                                    <p:cond delay="0"/>
                                  </p:stCondLst>
                                  <p:childTnLst>
                                    <p:animClr clrSpc="rgb" dir="cw">
                                      <p:cBhvr override="childStyle">
                                        <p:cTn id="61" dur="500" fill="hold"/>
                                        <p:tgtEl>
                                          <p:spTgt spid="34"/>
                                        </p:tgtEl>
                                        <p:attrNameLst>
                                          <p:attrName>style.color</p:attrName>
                                        </p:attrNameLst>
                                      </p:cBhvr>
                                      <p:to>
                                        <a:schemeClr val="tx1"/>
                                      </p:to>
                                    </p:animClr>
                                  </p:childTnLst>
                                </p:cTn>
                              </p:par>
                              <p:par>
                                <p:cTn id="62" presetID="3" presetClass="emph" presetSubtype="2" fill="hold" grpId="2" nodeType="withEffect">
                                  <p:stCondLst>
                                    <p:cond delay="0"/>
                                  </p:stCondLst>
                                  <p:childTnLst>
                                    <p:animClr clrSpc="rgb" dir="cw">
                                      <p:cBhvr override="childStyle">
                                        <p:cTn id="63" dur="500" fill="hold"/>
                                        <p:tgtEl>
                                          <p:spTgt spid="33"/>
                                        </p:tgtEl>
                                        <p:attrNameLst>
                                          <p:attrName>style.color</p:attrName>
                                        </p:attrNameLst>
                                      </p:cBhvr>
                                      <p:to>
                                        <a:schemeClr val="tx1"/>
                                      </p:to>
                                    </p:animClr>
                                  </p:childTnLst>
                                </p:cTn>
                              </p:par>
                              <p:par>
                                <p:cTn id="64" presetID="3" presetClass="emph" presetSubtype="2" fill="hold" grpId="2" nodeType="withEffect">
                                  <p:stCondLst>
                                    <p:cond delay="0"/>
                                  </p:stCondLst>
                                  <p:childTnLst>
                                    <p:animClr clrSpc="rgb" dir="cw">
                                      <p:cBhvr override="childStyle">
                                        <p:cTn id="65" dur="500" fill="hold"/>
                                        <p:tgtEl>
                                          <p:spTgt spid="36"/>
                                        </p:tgtEl>
                                        <p:attrNameLst>
                                          <p:attrName>style.color</p:attrName>
                                        </p:attrNameLst>
                                      </p:cBhvr>
                                      <p:to>
                                        <a:schemeClr val="tx1"/>
                                      </p:to>
                                    </p:animClr>
                                  </p:childTnLst>
                                </p:cTn>
                              </p:par>
                              <p:par>
                                <p:cTn id="66" presetID="3" presetClass="emph" presetSubtype="2" fill="hold" grpId="5" nodeType="withEffect">
                                  <p:stCondLst>
                                    <p:cond delay="0"/>
                                  </p:stCondLst>
                                  <p:childTnLst>
                                    <p:animClr clrSpc="rgb" dir="cw">
                                      <p:cBhvr override="childStyle">
                                        <p:cTn id="67" dur="500" fill="hold"/>
                                        <p:tgtEl>
                                          <p:spTgt spid="22"/>
                                        </p:tgtEl>
                                        <p:attrNameLst>
                                          <p:attrName>style.color</p:attrName>
                                        </p:attrNameLst>
                                      </p:cBhvr>
                                      <p:to>
                                        <a:schemeClr val="tx1"/>
                                      </p:to>
                                    </p:animClr>
                                  </p:childTnLst>
                                </p:cTn>
                              </p:par>
                              <p:par>
                                <p:cTn id="68" presetID="1" presetClass="exit" presetSubtype="0" fill="hold" grpId="5" nodeType="withEffect">
                                  <p:stCondLst>
                                    <p:cond delay="0"/>
                                  </p:stCondLst>
                                  <p:childTnLst>
                                    <p:set>
                                      <p:cBhvr>
                                        <p:cTn id="69" dur="1" fill="hold">
                                          <p:stCondLst>
                                            <p:cond delay="0"/>
                                          </p:stCondLst>
                                        </p:cTn>
                                        <p:tgtEl>
                                          <p:spTgt spid="35"/>
                                        </p:tgtEl>
                                        <p:attrNameLst>
                                          <p:attrName>style.visibility</p:attrName>
                                        </p:attrNameLst>
                                      </p:cBhvr>
                                      <p:to>
                                        <p:strVal val="hidden"/>
                                      </p:to>
                                    </p:set>
                                  </p:childTnLst>
                                </p:cTn>
                              </p:par>
                              <p:par>
                                <p:cTn id="70" presetID="1" presetClass="exit" presetSubtype="0" fill="hold" grpId="5" nodeType="withEffect">
                                  <p:stCondLst>
                                    <p:cond delay="0"/>
                                  </p:stCondLst>
                                  <p:childTnLst>
                                    <p:set>
                                      <p:cBhvr>
                                        <p:cTn id="71" dur="1" fill="hold">
                                          <p:stCondLst>
                                            <p:cond delay="0"/>
                                          </p:stCondLst>
                                        </p:cTn>
                                        <p:tgtEl>
                                          <p:spTgt spid="34"/>
                                        </p:tgtEl>
                                        <p:attrNameLst>
                                          <p:attrName>style.visibility</p:attrName>
                                        </p:attrNameLst>
                                      </p:cBhvr>
                                      <p:to>
                                        <p:strVal val="hidden"/>
                                      </p:to>
                                    </p:set>
                                  </p:childTnLst>
                                </p:cTn>
                              </p:par>
                              <p:par>
                                <p:cTn id="72" presetID="1" presetClass="exit" presetSubtype="0" fill="hold" grpId="4" nodeType="withEffect">
                                  <p:stCondLst>
                                    <p:cond delay="0"/>
                                  </p:stCondLst>
                                  <p:childTnLst>
                                    <p:set>
                                      <p:cBhvr>
                                        <p:cTn id="73" dur="1" fill="hold">
                                          <p:stCondLst>
                                            <p:cond delay="0"/>
                                          </p:stCondLst>
                                        </p:cTn>
                                        <p:tgtEl>
                                          <p:spTgt spid="33"/>
                                        </p:tgtEl>
                                        <p:attrNameLst>
                                          <p:attrName>style.visibility</p:attrName>
                                        </p:attrNameLst>
                                      </p:cBhvr>
                                      <p:to>
                                        <p:strVal val="hidden"/>
                                      </p:to>
                                    </p:set>
                                  </p:childTnLst>
                                </p:cTn>
                              </p:par>
                              <p:par>
                                <p:cTn id="74" presetID="1" presetClass="exit" presetSubtype="0" fill="hold" grpId="4" nodeType="withEffect">
                                  <p:stCondLst>
                                    <p:cond delay="0"/>
                                  </p:stCondLst>
                                  <p:childTnLst>
                                    <p:set>
                                      <p:cBhvr>
                                        <p:cTn id="7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 - Magi viderunt stella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0566"/>
            <a:ext cx="609600" cy="609600"/>
          </a:xfrm>
          <a:prstGeom prst="rect">
            <a:avLst/>
          </a:prstGeom>
        </p:spPr>
      </p:pic>
      <p:pic>
        <p:nvPicPr>
          <p:cNvPr id="13" name="Picture 2" descr="Winter, Nature, Season, Trees, Sky, Snow, 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5371"/>
            <a:ext cx="9144000" cy="707886"/>
          </a:xfrm>
          <a:prstGeom prst="rect">
            <a:avLst/>
          </a:prstGeom>
          <a:solidFill>
            <a:srgbClr val="FFFF00">
              <a:alpha val="40000"/>
            </a:srgb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S-15</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C:\Users\a.kennedy\Pictures\St Josephs DUNEDIN\20160916_123104.jpg"/>
          <p:cNvPicPr/>
          <p:nvPr/>
        </p:nvPicPr>
        <p:blipFill rotWithShape="1">
          <a:blip r:embed="rId7" cstate="print">
            <a:extLst>
              <a:ext uri="{28A0092B-C50C-407E-A947-70E740481C1C}">
                <a14:useLocalDpi xmlns:a14="http://schemas.microsoft.com/office/drawing/2010/main" val="0"/>
              </a:ext>
            </a:extLst>
          </a:blip>
          <a:srcRect t="5061" r="24164" b="30447"/>
          <a:stretch/>
        </p:blipFill>
        <p:spPr bwMode="auto">
          <a:xfrm>
            <a:off x="3243438" y="798986"/>
            <a:ext cx="2657124" cy="4017211"/>
          </a:xfrm>
          <a:prstGeom prst="rect">
            <a:avLst/>
          </a:prstGeom>
          <a:noFill/>
          <a:ln w="57150">
            <a:solidFill>
              <a:srgbClr val="00B0F0"/>
            </a:solidFill>
          </a:ln>
          <a:extLst>
            <a:ext uri="{53640926-AAD7-44D8-BBD7-CCE9431645EC}">
              <a14:shadowObscured xmlns:a14="http://schemas.microsoft.com/office/drawing/2010/main"/>
            </a:ext>
          </a:extLst>
        </p:spPr>
      </p:pic>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a:t>
            </a:r>
            <a:r>
              <a:rPr lang="en-GB" sz="900" dirty="0" smtClean="0">
                <a:latin typeface="Arial" panose="020B0604020202020204" pitchFamily="34" charset="0"/>
                <a:cs typeface="Arial" panose="020B0604020202020204" pitchFamily="34" charset="0"/>
              </a:rPr>
              <a:t>reflective </a:t>
            </a:r>
            <a:r>
              <a:rPr lang="en-GB" sz="900" dirty="0">
                <a:latin typeface="Arial" panose="020B0604020202020204" pitchFamily="34" charset="0"/>
                <a:cs typeface="Arial" panose="020B0604020202020204" pitchFamily="34" charset="0"/>
              </a:rPr>
              <a:t>music</a:t>
            </a:r>
          </a:p>
        </p:txBody>
      </p:sp>
      <p:sp>
        <p:nvSpPr>
          <p:cNvPr id="18"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a:t>
            </a:r>
            <a:r>
              <a:rPr lang="en-GB" sz="900" dirty="0" smtClean="0">
                <a:latin typeface="Arial" panose="020B0604020202020204" pitchFamily="34" charset="0"/>
                <a:cs typeface="Arial" panose="020B0604020202020204" pitchFamily="34" charset="0"/>
              </a:rPr>
              <a:t>reflective </a:t>
            </a:r>
            <a:r>
              <a:rPr lang="en-GB" sz="900" dirty="0">
                <a:latin typeface="Arial" panose="020B0604020202020204" pitchFamily="34" charset="0"/>
                <a:cs typeface="Arial" panose="020B0604020202020204" pitchFamily="34" charset="0"/>
              </a:rPr>
              <a:t>music</a:t>
            </a:r>
          </a:p>
        </p:txBody>
      </p:sp>
      <p:pic>
        <p:nvPicPr>
          <p:cNvPr id="19" name="Feedback" descr="D:\03 Projects\TCI\02 Deliverables\2016-10 Release Liturgical\Feedback button.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552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20450" fill="hold"/>
                                        <p:tgtEl>
                                          <p:spTgt spid="2"/>
                                        </p:tgtEl>
                                      </p:cBhvr>
                                    </p:cmd>
                                  </p:childTnLst>
                                </p:cTn>
                              </p:par>
                              <p:par>
                                <p:cTn id="19" presetID="1" presetClass="emph" presetSubtype="2" fill="hold" nodeType="withEffect">
                                  <p:stCondLst>
                                    <p:cond delay="0"/>
                                  </p:stCondLst>
                                  <p:childTnLst>
                                    <p:animClr clrSpc="rgb" dir="cw">
                                      <p:cBhvr>
                                        <p:cTn id="20" dur="1000" fill="hold"/>
                                        <p:tgtEl>
                                          <p:spTgt spid="16"/>
                                        </p:tgtEl>
                                        <p:attrNameLst>
                                          <p:attrName>fillcolor</p:attrName>
                                        </p:attrNameLst>
                                      </p:cBhvr>
                                      <p:to>
                                        <a:schemeClr val="accent2"/>
                                      </p:to>
                                    </p:animClr>
                                    <p:set>
                                      <p:cBhvr>
                                        <p:cTn id="21" dur="1000" fill="hold"/>
                                        <p:tgtEl>
                                          <p:spTgt spid="16"/>
                                        </p:tgtEl>
                                        <p:attrNameLst>
                                          <p:attrName>fill.type</p:attrName>
                                        </p:attrNameLst>
                                      </p:cBhvr>
                                      <p:to>
                                        <p:strVal val="solid"/>
                                      </p:to>
                                    </p:set>
                                    <p:set>
                                      <p:cBhvr>
                                        <p:cTn id="22" dur="1000" fill="hold"/>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 presetClass="emph" presetSubtype="2" fill="hold" nodeType="withEffect">
                                  <p:stCondLst>
                                    <p:cond delay="0"/>
                                  </p:stCondLst>
                                  <p:childTnLst>
                                    <p:animClr clrSpc="rgb" dir="cw">
                                      <p:cBhvr>
                                        <p:cTn id="34" dur="2000" fill="hold"/>
                                        <p:tgtEl>
                                          <p:spTgt spid="16"/>
                                        </p:tgtEl>
                                        <p:attrNameLst>
                                          <p:attrName>fillcolor</p:attrName>
                                        </p:attrNameLst>
                                      </p:cBhvr>
                                      <p:to>
                                        <a:schemeClr val="bg1"/>
                                      </p:to>
                                    </p:animClr>
                                    <p:set>
                                      <p:cBhvr>
                                        <p:cTn id="35" dur="2000" fill="hold"/>
                                        <p:tgtEl>
                                          <p:spTgt spid="16"/>
                                        </p:tgtEl>
                                        <p:attrNameLst>
                                          <p:attrName>fill.type</p:attrName>
                                        </p:attrNameLst>
                                      </p:cBhvr>
                                      <p:to>
                                        <p:strVal val="solid"/>
                                      </p:to>
                                    </p:set>
                                    <p:set>
                                      <p:cBhvr>
                                        <p:cTn id="36"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7" grpId="0"/>
      <p:bldP spid="17" grpId="1"/>
      <p:bldP spid="18" grpId="0"/>
      <p:bldP spid="18" grpId="1"/>
      <p:bldP spid="18"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S-16</a:t>
            </a:r>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MOVE THIS OBJECT"/>
          <p:cNvSpPr txBox="1"/>
          <p:nvPr/>
        </p:nvSpPr>
        <p:spPr>
          <a:xfrm>
            <a:off x="0" y="79220"/>
            <a:ext cx="9144000" cy="523220"/>
          </a:xfrm>
          <a:prstGeom prst="rect">
            <a:avLst/>
          </a:prstGeom>
          <a:solidFill>
            <a:srgbClr val="FFFF00">
              <a:alpha val="70000"/>
            </a:srgbClr>
          </a:solidFill>
        </p:spPr>
        <p:txBody>
          <a:bodyPr wrap="square" rtlCol="0">
            <a:spAutoFit/>
          </a:bodyPr>
          <a:lstStyle/>
          <a:p>
            <a:pPr algn="ctr"/>
            <a:r>
              <a:rPr lang="en-NZ" sz="2800" b="1" dirty="0"/>
              <a:t>Sharing our Learning about CHRISTMAS with family whānau</a:t>
            </a:r>
            <a:endParaRPr lang="en-GB" sz="2800" b="1" dirty="0">
              <a:solidFill>
                <a:srgbClr val="FF0000"/>
              </a:solidFill>
            </a:endParaRPr>
          </a:p>
        </p:txBody>
      </p:sp>
      <p:sp>
        <p:nvSpPr>
          <p:cNvPr id="18" name="Rectangle 17"/>
          <p:cNvSpPr/>
          <p:nvPr/>
        </p:nvSpPr>
        <p:spPr>
          <a:xfrm>
            <a:off x="0" y="771238"/>
            <a:ext cx="9144000" cy="3908762"/>
          </a:xfrm>
          <a:prstGeom prst="rect">
            <a:avLst/>
          </a:prstGeom>
        </p:spPr>
        <p:txBody>
          <a:bodyPr wrap="square">
            <a:spAutoFit/>
          </a:bodyPr>
          <a:lstStyle/>
          <a:p>
            <a:pPr marL="285750" lvl="0" indent="-285750">
              <a:buFont typeface="Wingdings" panose="05000000000000000000" pitchFamily="2" charset="2"/>
              <a:buChar char="v"/>
            </a:pPr>
            <a:r>
              <a:rPr lang="en-NZ" sz="1600" b="1" dirty="0"/>
              <a:t>Use your family Christmas crib</a:t>
            </a:r>
            <a:r>
              <a:rPr lang="en-NZ" sz="1600" dirty="0"/>
              <a:t> to share the Christmas story with a family whānau member. </a:t>
            </a:r>
          </a:p>
          <a:p>
            <a:pPr marL="171450" lvl="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Draw or make a stable</a:t>
            </a:r>
            <a:r>
              <a:rPr lang="en-NZ" sz="1600" dirty="0"/>
              <a:t> then use it to share your learning about what a stable is for and how Jesus came to be born in one.</a:t>
            </a:r>
          </a:p>
          <a:p>
            <a:pPr marL="171450" lvl="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Tell someone the story</a:t>
            </a:r>
            <a:r>
              <a:rPr lang="en-NZ" sz="1600" dirty="0"/>
              <a:t> about St Francis of Assisi and the first Christmas crib. Show them the you tube clip </a:t>
            </a:r>
            <a:r>
              <a:rPr lang="en-NZ" sz="1600" u="sng" dirty="0">
                <a:hlinkClick r:id="rId5"/>
              </a:rPr>
              <a:t>https://www.youtube.com/watch?v=ujDe-46-4qQ</a:t>
            </a:r>
            <a:endParaRPr lang="en-NZ" sz="1600" dirty="0"/>
          </a:p>
          <a:p>
            <a:pPr marL="17145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If your family doesn’t have a Christmas crib</a:t>
            </a:r>
            <a:r>
              <a:rPr lang="en-NZ" sz="1600" dirty="0"/>
              <a:t> yet ask if you can have one as a Christmas present and set it up to share with your family and use it to illustrate the Christmas story with them.</a:t>
            </a:r>
          </a:p>
          <a:p>
            <a:pPr marL="17145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Share the story </a:t>
            </a:r>
            <a:r>
              <a:rPr lang="en-NZ" sz="1600" dirty="0"/>
              <a:t>of the three wise men visiting Jesus after he was born. Share the you tube clip the wise men </a:t>
            </a:r>
            <a:r>
              <a:rPr lang="en-NZ" sz="1600" u="sng" dirty="0">
                <a:hlinkClick r:id="rId6"/>
              </a:rPr>
              <a:t>https://www.youtube.com/watch?v=7mocxuLzUmU</a:t>
            </a:r>
            <a:r>
              <a:rPr lang="en-NZ" sz="1600" dirty="0"/>
              <a:t> and talk about the characters in the story and what they were like. Explain what paying homage to someone means.</a:t>
            </a:r>
          </a:p>
          <a:p>
            <a:pPr marL="17145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Make up your own way </a:t>
            </a:r>
            <a:r>
              <a:rPr lang="en-NZ" sz="1600" dirty="0"/>
              <a:t>of showing and sharing what you have learned and decide who you would like  to share it with. </a:t>
            </a:r>
          </a:p>
        </p:txBody>
      </p:sp>
      <p:sp>
        <p:nvSpPr>
          <p:cNvPr id="8" name="Textbox: Tool instructions"/>
          <p:cNvSpPr txBox="1"/>
          <p:nvPr/>
        </p:nvSpPr>
        <p:spPr>
          <a:xfrm>
            <a:off x="3315893" y="4922607"/>
            <a:ext cx="2512226" cy="230832"/>
          </a:xfrm>
          <a:prstGeom prst="rect">
            <a:avLst/>
          </a:prstGeom>
          <a:noFill/>
        </p:spPr>
        <p:txBody>
          <a:bodyPr wrap="none" rtlCol="0">
            <a:spAutoFit/>
          </a:bodyPr>
          <a:lstStyle/>
          <a:p>
            <a:pPr algn="ctr"/>
            <a:r>
              <a:rPr lang="en-NZ" sz="900" dirty="0">
                <a:latin typeface="Arial" panose="020B0604020202020204" pitchFamily="34" charset="0"/>
                <a:cs typeface="Arial" panose="020B0604020202020204" pitchFamily="34" charset="0"/>
              </a:rPr>
              <a:t>Click on worksheet button to go to worksheet</a:t>
            </a:r>
            <a:endParaRPr lang="en-GB" sz="2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54376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0" y="0"/>
            <a:ext cx="9144000" cy="523220"/>
          </a:xfrm>
          <a:prstGeom prst="rect">
            <a:avLst/>
          </a:prstGeom>
          <a:noFill/>
        </p:spPr>
        <p:txBody>
          <a:bodyPr wrap="square" rtlCol="0">
            <a:spAutoFit/>
          </a:bodyPr>
          <a:lstStyle/>
          <a:p>
            <a:pPr algn="ctr"/>
            <a:r>
              <a:rPr lang="en-NZ" sz="2800" b="1" dirty="0"/>
              <a:t>Sharing our Learning about CHRISTMAS with family whānau</a:t>
            </a:r>
            <a:endParaRPr lang="en-GB" sz="2800" b="1" dirty="0">
              <a:solidFill>
                <a:srgbClr val="FF0000"/>
              </a:solidFill>
            </a:endParaRP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S-16</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293457" y="4912668"/>
            <a:ext cx="2557110"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up arrow to return to the presentation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2" name="Rectangle 1"/>
          <p:cNvSpPr/>
          <p:nvPr/>
        </p:nvSpPr>
        <p:spPr>
          <a:xfrm>
            <a:off x="0" y="698979"/>
            <a:ext cx="9144000" cy="3908762"/>
          </a:xfrm>
          <a:prstGeom prst="rect">
            <a:avLst/>
          </a:prstGeom>
        </p:spPr>
        <p:txBody>
          <a:bodyPr wrap="square">
            <a:spAutoFit/>
          </a:bodyPr>
          <a:lstStyle/>
          <a:p>
            <a:pPr marL="285750" lvl="0" indent="-285750">
              <a:buFont typeface="Wingdings" panose="05000000000000000000" pitchFamily="2" charset="2"/>
              <a:buChar char="v"/>
            </a:pPr>
            <a:r>
              <a:rPr lang="en-NZ" sz="1600" b="1" dirty="0"/>
              <a:t>Use your family Christmas crib</a:t>
            </a:r>
            <a:r>
              <a:rPr lang="en-NZ" sz="1600" dirty="0"/>
              <a:t> to share the Christmas story with a family whānau member. </a:t>
            </a:r>
          </a:p>
          <a:p>
            <a:pPr marL="171450" lvl="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Draw or make a stable</a:t>
            </a:r>
            <a:r>
              <a:rPr lang="en-NZ" sz="1600" dirty="0"/>
              <a:t> then use it to share your learning about what a stable is for and how Jesus came to be born in one.</a:t>
            </a:r>
          </a:p>
          <a:p>
            <a:pPr marL="171450" lvl="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Tell someone the story</a:t>
            </a:r>
            <a:r>
              <a:rPr lang="en-NZ" sz="1600" dirty="0"/>
              <a:t> about St Francis of Assisi and the first Christmas crib. Show them the you tube clip </a:t>
            </a:r>
            <a:r>
              <a:rPr lang="en-NZ" sz="1600" u="sng" dirty="0">
                <a:hlinkClick r:id="rId4"/>
              </a:rPr>
              <a:t>https://www.youtube.com/watch?v=ujDe-46-4qQ</a:t>
            </a:r>
            <a:endParaRPr lang="en-NZ" sz="1600" dirty="0"/>
          </a:p>
          <a:p>
            <a:pPr marL="17145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If your family doesn’t have a Christmas crib</a:t>
            </a:r>
            <a:r>
              <a:rPr lang="en-NZ" sz="1600" dirty="0"/>
              <a:t> yet ask if you can have one as a Christmas present and set it up to share with your family and use it to illustrate the Christmas story with them.</a:t>
            </a:r>
          </a:p>
          <a:p>
            <a:pPr marL="17145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Share the story </a:t>
            </a:r>
            <a:r>
              <a:rPr lang="en-NZ" sz="1600" dirty="0"/>
              <a:t>of the three wise men visiting Jesus after he was born. Share the you tube clip the wise men </a:t>
            </a:r>
            <a:r>
              <a:rPr lang="en-NZ" sz="1600" u="sng" dirty="0">
                <a:hlinkClick r:id="rId5"/>
              </a:rPr>
              <a:t>https://www.youtube.com/watch?v=7mocxuLzUmU</a:t>
            </a:r>
            <a:r>
              <a:rPr lang="en-NZ" sz="1600" dirty="0"/>
              <a:t> and talk about the characters in the story and what they were like. Explain what paying homage to someone means.</a:t>
            </a:r>
          </a:p>
          <a:p>
            <a:pPr marL="171450" indent="-171450">
              <a:buFont typeface="Wingdings" panose="05000000000000000000" pitchFamily="2" charset="2"/>
              <a:buChar char="v"/>
            </a:pPr>
            <a:endParaRPr lang="en-NZ" sz="1000" dirty="0"/>
          </a:p>
          <a:p>
            <a:pPr marL="285750" lvl="0" indent="-285750">
              <a:buFont typeface="Wingdings" panose="05000000000000000000" pitchFamily="2" charset="2"/>
              <a:buChar char="v"/>
            </a:pPr>
            <a:r>
              <a:rPr lang="en-NZ" sz="1600" b="1" dirty="0"/>
              <a:t>Make up your own way </a:t>
            </a:r>
            <a:r>
              <a:rPr lang="en-NZ" sz="1600" dirty="0"/>
              <a:t>of showing and sharing what you have learned and decide who you would like  to share it with. </a:t>
            </a:r>
          </a:p>
        </p:txBody>
      </p:sp>
    </p:spTree>
    <p:extLst>
      <p:ext uri="{BB962C8B-B14F-4D97-AF65-F5344CB8AC3E}">
        <p14:creationId xmlns:p14="http://schemas.microsoft.com/office/powerpoint/2010/main" val="263225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 name="Shape: Border 2"/>
          <p:cNvSpPr/>
          <p:nvPr/>
        </p:nvSpPr>
        <p:spPr>
          <a:xfrm>
            <a:off x="743065" y="3709964"/>
            <a:ext cx="7992057" cy="777600"/>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743067" y="2711961"/>
            <a:ext cx="7992057" cy="776071"/>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MOVE THIS OBJECT"/>
          <p:cNvSpPr txBox="1"/>
          <p:nvPr/>
        </p:nvSpPr>
        <p:spPr>
          <a:xfrm>
            <a:off x="3557" y="3375"/>
            <a:ext cx="9144000" cy="707886"/>
          </a:xfrm>
          <a:prstGeom prst="rect">
            <a:avLst/>
          </a:prstGeom>
          <a:solidFill>
            <a:srgbClr val="FFFF00">
              <a:alpha val="70000"/>
            </a:srgbClr>
          </a:solidFill>
        </p:spPr>
        <p:txBody>
          <a:bodyPr wrap="square" rtlCol="0">
            <a:spAutoFit/>
          </a:bodyPr>
          <a:lstStyle/>
          <a:p>
            <a:pPr algn="ctr"/>
            <a:r>
              <a:rPr lang="en-GB" sz="4000" b="1" dirty="0"/>
              <a:t>Learning Intentions</a:t>
            </a:r>
          </a:p>
        </p:txBody>
      </p:sp>
      <p:sp>
        <p:nvSpPr>
          <p:cNvPr id="35" name="Textbox: Line 2"/>
          <p:cNvSpPr txBox="1"/>
          <p:nvPr/>
        </p:nvSpPr>
        <p:spPr>
          <a:xfrm>
            <a:off x="791676" y="3679421"/>
            <a:ext cx="7467973" cy="830997"/>
          </a:xfrm>
          <a:prstGeom prst="rect">
            <a:avLst/>
          </a:prstGeom>
          <a:noFill/>
        </p:spPr>
        <p:txBody>
          <a:bodyPr wrap="square" rtlCol="0">
            <a:spAutoFit/>
          </a:bodyPr>
          <a:lstStyle/>
          <a:p>
            <a:pPr lvl="0"/>
            <a:r>
              <a:rPr lang="en-NZ" sz="2400" dirty="0"/>
              <a:t>explain the part each character and symbol plays in                 the story.</a:t>
            </a:r>
          </a:p>
        </p:txBody>
      </p:sp>
      <p:sp>
        <p:nvSpPr>
          <p:cNvPr id="36" name="Textbox: Line 1"/>
          <p:cNvSpPr txBox="1"/>
          <p:nvPr/>
        </p:nvSpPr>
        <p:spPr>
          <a:xfrm>
            <a:off x="789330" y="2686532"/>
            <a:ext cx="7992057" cy="830997"/>
          </a:xfrm>
          <a:prstGeom prst="rect">
            <a:avLst/>
          </a:prstGeom>
          <a:noFill/>
        </p:spPr>
        <p:txBody>
          <a:bodyPr wrap="square" rtlCol="0">
            <a:spAutoFit/>
          </a:bodyPr>
          <a:lstStyle/>
          <a:p>
            <a:pPr lvl="0"/>
            <a:r>
              <a:rPr lang="en-NZ" sz="2400" dirty="0"/>
              <a:t>identify all the Christmas crib figures and symbols including  the wise men.</a:t>
            </a:r>
          </a:p>
        </p:txBody>
      </p:sp>
      <p:sp>
        <p:nvSpPr>
          <p:cNvPr id="43" name="Shape: Number 2"/>
          <p:cNvSpPr txBox="1"/>
          <p:nvPr/>
        </p:nvSpPr>
        <p:spPr>
          <a:xfrm>
            <a:off x="213357" y="3693935"/>
            <a:ext cx="426720" cy="400110"/>
          </a:xfrm>
          <a:prstGeom prst="rect">
            <a:avLst/>
          </a:prstGeom>
          <a:no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213357" y="2692073"/>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15" name="TextBox 14"/>
          <p:cNvSpPr txBox="1"/>
          <p:nvPr/>
        </p:nvSpPr>
        <p:spPr>
          <a:xfrm>
            <a:off x="743065" y="2069247"/>
            <a:ext cx="1831169" cy="369332"/>
          </a:xfrm>
          <a:prstGeom prst="rect">
            <a:avLst/>
          </a:prstGeom>
          <a:noFill/>
        </p:spPr>
        <p:txBody>
          <a:bodyPr wrap="square" rtlCol="0">
            <a:spAutoFit/>
          </a:bodyPr>
          <a:lstStyle/>
          <a:p>
            <a:r>
              <a:rPr lang="en-NZ" dirty="0"/>
              <a:t>The children will:</a:t>
            </a:r>
          </a:p>
        </p:txBody>
      </p:sp>
      <p:pic>
        <p:nvPicPr>
          <p:cNvPr id="16" name="Picture 15" descr="Image result for Christmas cribs">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7878" y="822723"/>
            <a:ext cx="2047245" cy="1441260"/>
          </a:xfrm>
          <a:prstGeom prst="rect">
            <a:avLst/>
          </a:prstGeom>
          <a:noFill/>
          <a:ln w="38100">
            <a:solidFill>
              <a:srgbClr val="00B0F0"/>
            </a:solidFill>
          </a:ln>
        </p:spPr>
      </p:pic>
    </p:spTree>
    <p:extLst>
      <p:ext uri="{BB962C8B-B14F-4D97-AF65-F5344CB8AC3E}">
        <p14:creationId xmlns:p14="http://schemas.microsoft.com/office/powerpoint/2010/main" val="7567591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36"/>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36"/>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1"/>
      <p:bldP spid="35" grpId="2"/>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mage result for Christmas crib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872135" y="850016"/>
            <a:ext cx="5399769" cy="3800786"/>
          </a:xfrm>
          <a:prstGeom prst="rect">
            <a:avLst/>
          </a:prstGeom>
          <a:noFill/>
          <a:ln>
            <a:noFill/>
          </a:ln>
        </p:spPr>
      </p:pic>
      <p:sp>
        <p:nvSpPr>
          <p:cNvPr id="33" name="REMOVE THIS OBJECT"/>
          <p:cNvSpPr txBox="1"/>
          <p:nvPr/>
        </p:nvSpPr>
        <p:spPr>
          <a:xfrm>
            <a:off x="3557" y="3375"/>
            <a:ext cx="9144000" cy="584775"/>
          </a:xfrm>
          <a:prstGeom prst="rect">
            <a:avLst/>
          </a:prstGeom>
          <a:solidFill>
            <a:srgbClr val="FFFF00">
              <a:alpha val="70000"/>
            </a:srgbClr>
          </a:solidFill>
        </p:spPr>
        <p:txBody>
          <a:bodyPr wrap="square" rtlCol="0">
            <a:spAutoFit/>
          </a:bodyPr>
          <a:lstStyle/>
          <a:p>
            <a:pPr algn="ctr"/>
            <a:r>
              <a:rPr lang="en-NZ" sz="3200" dirty="0"/>
              <a:t>Name the characters in the Christmas story</a:t>
            </a:r>
            <a:endParaRPr lang="en-GB" sz="5400" b="1" dirty="0">
              <a:solidFill>
                <a:srgbClr val="FF0000"/>
              </a:solidFill>
            </a:endParaRPr>
          </a:p>
        </p:txBody>
      </p:sp>
      <p:sp>
        <p:nvSpPr>
          <p:cNvPr id="7" name="Shape: Arrow"/>
          <p:cNvSpPr/>
          <p:nvPr/>
        </p:nvSpPr>
        <p:spPr>
          <a:xfrm>
            <a:off x="6094204" y="591182"/>
            <a:ext cx="648072" cy="288032"/>
          </a:xfrm>
          <a:prstGeom prst="notched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hape: Button 1"/>
          <p:cNvSpPr/>
          <p:nvPr/>
        </p:nvSpPr>
        <p:spPr>
          <a:xfrm>
            <a:off x="8712440" y="4197631"/>
            <a:ext cx="288032" cy="288032"/>
          </a:xfrm>
          <a:prstGeom prst="ellipse">
            <a:avLst/>
          </a:prstGeom>
          <a:solidFill>
            <a:srgbClr val="00B0F0"/>
          </a:solidFill>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S-03</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3418504" y="4912668"/>
            <a:ext cx="230704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on blue button to point to characters</a:t>
            </a:r>
          </a:p>
        </p:txBody>
      </p:sp>
    </p:spTree>
    <p:extLst>
      <p:ext uri="{BB962C8B-B14F-4D97-AF65-F5344CB8AC3E}">
        <p14:creationId xmlns:p14="http://schemas.microsoft.com/office/powerpoint/2010/main" val="5931794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accel="50000" decel="50000" fill="hold" grpId="1" nodeType="withEffect">
                                  <p:stCondLst>
                                    <p:cond delay="0"/>
                                  </p:stCondLst>
                                  <p:childTnLst>
                                    <p:animMotion origin="layout" path="M -0.49722 0.40216 L -0.49722 0.26482 " pathEditMode="relative" rAng="0" ptsTypes="AA">
                                      <p:cBhvr>
                                        <p:cTn id="9" dur="1500" fill="hold"/>
                                        <p:tgtEl>
                                          <p:spTgt spid="7"/>
                                        </p:tgtEl>
                                        <p:attrNameLst>
                                          <p:attrName>ppt_x</p:attrName>
                                          <p:attrName>ppt_y</p:attrName>
                                        </p:attrNameLst>
                                      </p:cBhvr>
                                      <p:rCtr x="0" y="-6883"/>
                                    </p:animMotion>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2" nodeType="clickEffect">
                                  <p:stCondLst>
                                    <p:cond delay="0"/>
                                  </p:stCondLst>
                                  <p:childTnLst>
                                    <p:animMotion origin="layout" path="M -0.49722 0.26482 L -0.37587 0.27253 " pathEditMode="relative" rAng="0" ptsTypes="AA">
                                      <p:cBhvr>
                                        <p:cTn id="13" dur="1500" fill="hold"/>
                                        <p:tgtEl>
                                          <p:spTgt spid="7"/>
                                        </p:tgtEl>
                                        <p:attrNameLst>
                                          <p:attrName>ppt_x</p:attrName>
                                          <p:attrName>ppt_y</p:attrName>
                                        </p:attrNameLst>
                                      </p:cBhvr>
                                      <p:rCtr x="6059" y="370"/>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3" nodeType="clickEffect">
                                  <p:stCondLst>
                                    <p:cond delay="0"/>
                                  </p:stCondLst>
                                  <p:childTnLst>
                                    <p:animMotion origin="layout" path="M -0.37587 0.27253 L -0.31927 0.20864 " pathEditMode="relative" rAng="0" ptsTypes="AA">
                                      <p:cBhvr>
                                        <p:cTn id="17" dur="1500" fill="hold"/>
                                        <p:tgtEl>
                                          <p:spTgt spid="7"/>
                                        </p:tgtEl>
                                        <p:attrNameLst>
                                          <p:attrName>ppt_x</p:attrName>
                                          <p:attrName>ppt_y</p:attrName>
                                        </p:attrNameLst>
                                      </p:cBhvr>
                                      <p:rCtr x="2830" y="-3210"/>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4" nodeType="clickEffect">
                                  <p:stCondLst>
                                    <p:cond delay="0"/>
                                  </p:stCondLst>
                                  <p:childTnLst>
                                    <p:animMotion origin="layout" path="M -0.31927 0.20864 L -0.21597 0.20679 " pathEditMode="relative" rAng="0" ptsTypes="AA">
                                      <p:cBhvr>
                                        <p:cTn id="21" dur="2000" fill="hold"/>
                                        <p:tgtEl>
                                          <p:spTgt spid="7"/>
                                        </p:tgtEl>
                                        <p:attrNameLst>
                                          <p:attrName>ppt_x</p:attrName>
                                          <p:attrName>ppt_y</p:attrName>
                                        </p:attrNameLst>
                                      </p:cBhvr>
                                      <p:rCtr x="5156" y="-93"/>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5" nodeType="clickEffect">
                                  <p:stCondLst>
                                    <p:cond delay="0"/>
                                  </p:stCondLst>
                                  <p:childTnLst>
                                    <p:animMotion origin="layout" path="M -0.21597 0.20679 L -0.12465 0.26482 " pathEditMode="relative" rAng="0" ptsTypes="AA">
                                      <p:cBhvr>
                                        <p:cTn id="25" dur="1500" fill="hold"/>
                                        <p:tgtEl>
                                          <p:spTgt spid="7"/>
                                        </p:tgtEl>
                                        <p:attrNameLst>
                                          <p:attrName>ppt_x</p:attrName>
                                          <p:attrName>ppt_y</p:attrName>
                                        </p:attrNameLst>
                                      </p:cBhvr>
                                      <p:rCtr x="4566" y="2901"/>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6" nodeType="clickEffect">
                                  <p:stCondLst>
                                    <p:cond delay="0"/>
                                  </p:stCondLst>
                                  <p:childTnLst>
                                    <p:animMotion origin="layout" path="M -0.12465 0.26482 L -0.06181 0.32284 " pathEditMode="relative" rAng="0" ptsTypes="AA">
                                      <p:cBhvr>
                                        <p:cTn id="29" dur="1500" fill="hold"/>
                                        <p:tgtEl>
                                          <p:spTgt spid="7"/>
                                        </p:tgtEl>
                                        <p:attrNameLst>
                                          <p:attrName>ppt_x</p:attrName>
                                          <p:attrName>ppt_y</p:attrName>
                                        </p:attrNameLst>
                                      </p:cBhvr>
                                      <p:rCtr x="3142" y="2901"/>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7" nodeType="clickEffect">
                                  <p:stCondLst>
                                    <p:cond delay="0"/>
                                  </p:stCondLst>
                                  <p:childTnLst>
                                    <p:animMotion origin="layout" path="M -0.06181 0.32284 L -0.28125 0.40772 " pathEditMode="relative" rAng="0" ptsTypes="AA">
                                      <p:cBhvr>
                                        <p:cTn id="33" dur="1500" fill="hold"/>
                                        <p:tgtEl>
                                          <p:spTgt spid="7"/>
                                        </p:tgtEl>
                                        <p:attrNameLst>
                                          <p:attrName>ppt_x</p:attrName>
                                          <p:attrName>ppt_y</p:attrName>
                                        </p:attrNameLst>
                                      </p:cBhvr>
                                      <p:rCtr x="-10972" y="4228"/>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8" nodeType="clickEffect">
                                  <p:stCondLst>
                                    <p:cond delay="0"/>
                                  </p:stCondLst>
                                  <p:childTnLst>
                                    <p:animMotion origin="layout" path="M -0.28125 0.40772 L -0.23455 0.60864 " pathEditMode="relative" rAng="0" ptsTypes="AA">
                                      <p:cBhvr>
                                        <p:cTn id="37" dur="1500" fill="hold"/>
                                        <p:tgtEl>
                                          <p:spTgt spid="7"/>
                                        </p:tgtEl>
                                        <p:attrNameLst>
                                          <p:attrName>ppt_x</p:attrName>
                                          <p:attrName>ppt_y</p:attrName>
                                        </p:attrNameLst>
                                      </p:cBhvr>
                                      <p:rCtr x="2326" y="10031"/>
                                    </p:animMotion>
                                  </p:childTnLst>
                                </p:cTn>
                              </p:par>
                            </p:childTnLst>
                          </p:cTn>
                        </p:par>
                      </p:childTnLst>
                    </p:cTn>
                  </p:par>
                </p:childTnLst>
              </p:cTn>
              <p:nextCondLst>
                <p:cond evt="onClick" delay="0">
                  <p:tgtEl>
                    <p:spTgt spid="3"/>
                  </p:tgtEl>
                </p:cond>
              </p:nextCondLst>
            </p:seq>
          </p:childTnLst>
        </p:cTn>
      </p:par>
    </p:tnLst>
    <p:bldLst>
      <p:bldP spid="7" grpId="0" animBg="1"/>
      <p:bldP spid="7" grpId="1" animBg="1"/>
      <p:bldP spid="7" grpId="2" animBg="1"/>
      <p:bldP spid="7" grpId="3" animBg="1"/>
      <p:bldP spid="7" grpId="4" animBg="1"/>
      <p:bldP spid="7" grpId="5" animBg="1"/>
      <p:bldP spid="7" grpId="6" animBg="1"/>
      <p:bldP spid="7" grpId="7" animBg="1"/>
      <p:bldP spid="7" grpId="8"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476"/>
            <a:ext cx="9144000" cy="584775"/>
          </a:xfrm>
          <a:prstGeom prst="rect">
            <a:avLst/>
          </a:prstGeom>
          <a:solidFill>
            <a:srgbClr val="FFFF00">
              <a:alpha val="70000"/>
            </a:srgbClr>
          </a:solidFill>
        </p:spPr>
        <p:txBody>
          <a:bodyPr wrap="square" rtlCol="0">
            <a:spAutoFit/>
          </a:bodyPr>
          <a:lstStyle/>
          <a:p>
            <a:pPr algn="ctr"/>
            <a:r>
              <a:rPr lang="en-NZ" sz="3200" dirty="0"/>
              <a:t>What part did Mary play in the story?</a:t>
            </a:r>
            <a:endParaRPr lang="en-GB" sz="5400" b="1" dirty="0">
              <a:solidFill>
                <a:srgbClr val="FF0000"/>
              </a:solidFill>
            </a:endParaRPr>
          </a:p>
        </p:txBody>
      </p:sp>
      <p:sp>
        <p:nvSpPr>
          <p:cNvPr id="19" name="Shape: Word balloon"/>
          <p:cNvSpPr/>
          <p:nvPr/>
        </p:nvSpPr>
        <p:spPr>
          <a:xfrm>
            <a:off x="3965356" y="1215173"/>
            <a:ext cx="4567084" cy="3090912"/>
          </a:xfrm>
          <a:prstGeom prst="wedgeEllipseCallout">
            <a:avLst>
              <a:gd name="adj1" fmla="val -71729"/>
              <a:gd name="adj2" fmla="val 767"/>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S-04</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56337" y="4911332"/>
            <a:ext cx="2031325" cy="230832"/>
          </a:xfrm>
          <a:prstGeom prst="rect">
            <a:avLst/>
          </a:prstGeom>
          <a:noFill/>
        </p:spPr>
        <p:txBody>
          <a:bodyPr wrap="none" rtlCol="0">
            <a:spAutoFit/>
          </a:bodyPr>
          <a:lstStyle/>
          <a:p>
            <a:pPr algn="ctr"/>
            <a:r>
              <a:rPr lang="en-NZ" sz="900" dirty="0">
                <a:latin typeface="Arial" pitchFamily="34" charset="0"/>
                <a:ea typeface="Segoe UI" pitchFamily="34" charset="0"/>
                <a:cs typeface="Arial" pitchFamily="34" charset="0"/>
              </a:rPr>
              <a:t>Click in the word balloon to type text</a:t>
            </a:r>
            <a:endParaRPr lang="en-GB" sz="900" dirty="0">
              <a:latin typeface="Arial" pitchFamily="34" charset="0"/>
              <a:ea typeface="Segoe UI" pitchFamily="34" charset="0"/>
              <a:cs typeface="Arial" pitchFamily="34" charset="0"/>
            </a:endParaRPr>
          </a:p>
        </p:txBody>
      </p:sp>
      <p:pic>
        <p:nvPicPr>
          <p:cNvPr id="10" name="Picture 9" descr="https://zebbugprimaryschool.files.wordpress.com/2014/10/christmas-crib.jpg"/>
          <p:cNvPicPr/>
          <p:nvPr/>
        </p:nvPicPr>
        <p:blipFill rotWithShape="1">
          <a:blip r:embed="rId6">
            <a:extLst>
              <a:ext uri="{28A0092B-C50C-407E-A947-70E740481C1C}">
                <a14:useLocalDpi xmlns:a14="http://schemas.microsoft.com/office/drawing/2010/main" val="0"/>
              </a:ext>
            </a:extLst>
          </a:blip>
          <a:srcRect l="36609" t="45142" r="35258"/>
          <a:stretch/>
        </p:blipFill>
        <p:spPr bwMode="auto">
          <a:xfrm>
            <a:off x="715618" y="1855304"/>
            <a:ext cx="2055038" cy="2824696"/>
          </a:xfrm>
          <a:prstGeom prst="ellipse">
            <a:avLst/>
          </a:prstGeom>
          <a:noFill/>
          <a:ln>
            <a:noFill/>
          </a:ln>
          <a:extLst>
            <a:ext uri="{53640926-AAD7-44D8-BBD7-CCE9431645EC}">
              <a14:shadowObscured xmlns:a14="http://schemas.microsoft.com/office/drawing/2010/main"/>
            </a:ext>
          </a:extLst>
        </p:spPr>
      </p:pic>
      <p:sp>
        <p:nvSpPr>
          <p:cNvPr id="3" name="Rectangle 2"/>
          <p:cNvSpPr/>
          <p:nvPr/>
        </p:nvSpPr>
        <p:spPr>
          <a:xfrm>
            <a:off x="3703941" y="600229"/>
            <a:ext cx="1736116" cy="492122"/>
          </a:xfrm>
          <a:prstGeom prst="rect">
            <a:avLst/>
          </a:prstGeom>
        </p:spPr>
        <p:txBody>
          <a:bodyPr wrap="none">
            <a:spAutoFit/>
          </a:bodyPr>
          <a:lstStyle/>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Mary said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8212" name="TextBox1" r:id="rId2" imgW="3105000" imgH="2171880"/>
        </mc:Choice>
        <mc:Fallback>
          <p:control name="TextBox1" r:id="rId2" imgW="3105000" imgH="217188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4705350" y="1673225"/>
                  <a:ext cx="3106738" cy="2174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28722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476"/>
            <a:ext cx="9144000" cy="584775"/>
          </a:xfrm>
          <a:prstGeom prst="rect">
            <a:avLst/>
          </a:prstGeom>
          <a:solidFill>
            <a:srgbClr val="FFFF00">
              <a:alpha val="70000"/>
            </a:srgbClr>
          </a:solidFill>
        </p:spPr>
        <p:txBody>
          <a:bodyPr wrap="square" rtlCol="0">
            <a:spAutoFit/>
          </a:bodyPr>
          <a:lstStyle/>
          <a:p>
            <a:pPr algn="ctr"/>
            <a:r>
              <a:rPr lang="en-NZ" sz="3200" dirty="0"/>
              <a:t>What part did Joseph play in the story?</a:t>
            </a:r>
            <a:endParaRPr lang="en-GB" sz="8000" b="1" dirty="0">
              <a:solidFill>
                <a:srgbClr val="FF0000"/>
              </a:solidFill>
            </a:endParaRPr>
          </a:p>
        </p:txBody>
      </p:sp>
      <p:sp>
        <p:nvSpPr>
          <p:cNvPr id="19" name="Shape: Word balloon"/>
          <p:cNvSpPr/>
          <p:nvPr/>
        </p:nvSpPr>
        <p:spPr>
          <a:xfrm>
            <a:off x="3899096" y="1201924"/>
            <a:ext cx="4567084" cy="3090912"/>
          </a:xfrm>
          <a:prstGeom prst="wedgeEllipseCallout">
            <a:avLst>
              <a:gd name="adj1" fmla="val -72020"/>
              <a:gd name="adj2" fmla="val 2053"/>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S-05</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56337" y="4911332"/>
            <a:ext cx="2031325" cy="230832"/>
          </a:xfrm>
          <a:prstGeom prst="rect">
            <a:avLst/>
          </a:prstGeom>
          <a:noFill/>
        </p:spPr>
        <p:txBody>
          <a:bodyPr wrap="none" rtlCol="0">
            <a:spAutoFit/>
          </a:bodyPr>
          <a:lstStyle/>
          <a:p>
            <a:pPr algn="ctr"/>
            <a:r>
              <a:rPr lang="en-NZ" sz="900" dirty="0">
                <a:latin typeface="Arial" pitchFamily="34" charset="0"/>
                <a:ea typeface="Segoe UI" pitchFamily="34" charset="0"/>
                <a:cs typeface="Arial" pitchFamily="34" charset="0"/>
              </a:rPr>
              <a:t>Click in the word balloon to type text</a:t>
            </a:r>
            <a:endParaRPr lang="en-GB" sz="900" dirty="0">
              <a:latin typeface="Arial" pitchFamily="34" charset="0"/>
              <a:ea typeface="Segoe UI" pitchFamily="34" charset="0"/>
              <a:cs typeface="Arial" pitchFamily="34" charset="0"/>
            </a:endParaRPr>
          </a:p>
        </p:txBody>
      </p:sp>
      <p:pic>
        <p:nvPicPr>
          <p:cNvPr id="15" name="Picture 14" descr="christmas crochet patterns | Primsey Patterns Supply"/>
          <p:cNvPicPr/>
          <p:nvPr/>
        </p:nvPicPr>
        <p:blipFill rotWithShape="1">
          <a:blip r:embed="rId6">
            <a:extLst>
              <a:ext uri="{28A0092B-C50C-407E-A947-70E740481C1C}">
                <a14:useLocalDpi xmlns:a14="http://schemas.microsoft.com/office/drawing/2010/main" val="0"/>
              </a:ext>
            </a:extLst>
          </a:blip>
          <a:srcRect l="20882" t="24561" r="57860" b="21655"/>
          <a:stretch/>
        </p:blipFill>
        <p:spPr bwMode="auto">
          <a:xfrm>
            <a:off x="798519" y="1549766"/>
            <a:ext cx="1864338" cy="3188018"/>
          </a:xfrm>
          <a:prstGeom prst="ellipse">
            <a:avLst/>
          </a:prstGeom>
          <a:noFill/>
          <a:ln>
            <a:noFill/>
          </a:ln>
          <a:extLst>
            <a:ext uri="{53640926-AAD7-44D8-BBD7-CCE9431645EC}">
              <a14:shadowObscured xmlns:a14="http://schemas.microsoft.com/office/drawing/2010/main"/>
            </a:ext>
          </a:extLst>
        </p:spPr>
      </p:pic>
      <p:sp>
        <p:nvSpPr>
          <p:cNvPr id="2" name="Rectangle 1"/>
          <p:cNvSpPr/>
          <p:nvPr/>
        </p:nvSpPr>
        <p:spPr>
          <a:xfrm>
            <a:off x="3604426" y="586115"/>
            <a:ext cx="1935145" cy="492122"/>
          </a:xfrm>
          <a:prstGeom prst="rect">
            <a:avLst/>
          </a:prstGeom>
        </p:spPr>
        <p:txBody>
          <a:bodyPr wrap="none">
            <a:spAutoFit/>
          </a:bodyPr>
          <a:lstStyle/>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Joseph said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9236" name="TextBox1" r:id="rId2" imgW="3105000" imgH="2171880"/>
        </mc:Choice>
        <mc:Fallback>
          <p:control name="TextBox1" r:id="rId2" imgW="3105000" imgH="217188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4640263" y="1660525"/>
                  <a:ext cx="3105150" cy="2174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346617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476"/>
            <a:ext cx="9144000" cy="584775"/>
          </a:xfrm>
          <a:prstGeom prst="rect">
            <a:avLst/>
          </a:prstGeom>
          <a:solidFill>
            <a:srgbClr val="FFFF00">
              <a:alpha val="70000"/>
            </a:srgbClr>
          </a:solidFill>
        </p:spPr>
        <p:txBody>
          <a:bodyPr wrap="square" rtlCol="0">
            <a:spAutoFit/>
          </a:bodyPr>
          <a:lstStyle/>
          <a:p>
            <a:pPr algn="ctr"/>
            <a:r>
              <a:rPr lang="en-NZ" sz="3200" dirty="0"/>
              <a:t>What part did the angels play in the story?</a:t>
            </a:r>
            <a:endParaRPr lang="en-GB" sz="13800" b="1" dirty="0">
              <a:solidFill>
                <a:srgbClr val="FF0000"/>
              </a:solidFill>
            </a:endParaRPr>
          </a:p>
        </p:txBody>
      </p:sp>
      <p:sp>
        <p:nvSpPr>
          <p:cNvPr id="19" name="Shape: Word balloon"/>
          <p:cNvSpPr/>
          <p:nvPr/>
        </p:nvSpPr>
        <p:spPr>
          <a:xfrm>
            <a:off x="4889448" y="1276526"/>
            <a:ext cx="4068418" cy="2734382"/>
          </a:xfrm>
          <a:prstGeom prst="wedgeEllipseCallout">
            <a:avLst>
              <a:gd name="adj1" fmla="val -61897"/>
              <a:gd name="adj2" fmla="val 1815"/>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S-06</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56337" y="4911332"/>
            <a:ext cx="2031325" cy="230832"/>
          </a:xfrm>
          <a:prstGeom prst="rect">
            <a:avLst/>
          </a:prstGeom>
          <a:noFill/>
        </p:spPr>
        <p:txBody>
          <a:bodyPr wrap="none" rtlCol="0">
            <a:spAutoFit/>
          </a:bodyPr>
          <a:lstStyle/>
          <a:p>
            <a:pPr algn="ctr"/>
            <a:r>
              <a:rPr lang="en-NZ" sz="900" dirty="0">
                <a:latin typeface="Arial" pitchFamily="34" charset="0"/>
                <a:ea typeface="Segoe UI" pitchFamily="34" charset="0"/>
                <a:cs typeface="Arial" pitchFamily="34" charset="0"/>
              </a:rPr>
              <a:t>Click in the word balloon to type text</a:t>
            </a:r>
            <a:endParaRPr lang="en-GB" sz="900" dirty="0">
              <a:latin typeface="Arial" pitchFamily="34" charset="0"/>
              <a:ea typeface="Segoe UI" pitchFamily="34" charset="0"/>
              <a:cs typeface="Arial" pitchFamily="34" charset="0"/>
            </a:endParaRPr>
          </a:p>
        </p:txBody>
      </p:sp>
      <p:sp>
        <p:nvSpPr>
          <p:cNvPr id="2" name="Rectangle 1"/>
          <p:cNvSpPr/>
          <p:nvPr/>
        </p:nvSpPr>
        <p:spPr>
          <a:xfrm>
            <a:off x="3348010" y="594507"/>
            <a:ext cx="2414315" cy="492122"/>
          </a:xfrm>
          <a:prstGeom prst="rect">
            <a:avLst/>
          </a:prstGeom>
        </p:spPr>
        <p:txBody>
          <a:bodyPr wrap="none">
            <a:spAutoFit/>
          </a:bodyPr>
          <a:lstStyle/>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The angels said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Image result for knitted angels from the Christmas crib">
            <a:hlinkClick r:id="rId6"/>
          </p:cNvPr>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8283" y="2536370"/>
            <a:ext cx="1363955" cy="1578504"/>
          </a:xfrm>
          <a:prstGeom prst="rect">
            <a:avLst/>
          </a:prstGeom>
          <a:noFill/>
          <a:ln>
            <a:noFill/>
          </a:ln>
        </p:spPr>
      </p:pic>
      <p:pic>
        <p:nvPicPr>
          <p:cNvPr id="22" name="Picture 21" descr="Image result for knitted angels from the Christmas crib">
            <a:hlinkClick r:id="rId6"/>
          </p:cNvPr>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83026" y="2536370"/>
            <a:ext cx="1363955" cy="1578504"/>
          </a:xfrm>
          <a:prstGeom prst="rect">
            <a:avLst/>
          </a:prstGeom>
          <a:noFill/>
          <a:ln>
            <a:noFill/>
          </a:ln>
        </p:spPr>
      </p:pic>
      <p:pic>
        <p:nvPicPr>
          <p:cNvPr id="23" name="Picture 22" descr="Image result for knitted angels from the Christmas crib">
            <a:hlinkClick r:id="rId6"/>
          </p:cNvPr>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57769" y="2536370"/>
            <a:ext cx="1363955" cy="1578504"/>
          </a:xfrm>
          <a:prstGeom prst="rect">
            <a:avLst/>
          </a:prstGeom>
          <a:noFill/>
          <a:ln>
            <a:noFill/>
          </a:ln>
        </p:spPr>
      </p:pic>
    </p:spTree>
    <p:controls>
      <mc:AlternateContent xmlns:mc="http://schemas.openxmlformats.org/markup-compatibility/2006">
        <mc:Choice xmlns:v="urn:schemas-microsoft-com:vml" Requires="v">
          <p:control spid="10259" name="TextBox1" r:id="rId2" imgW="2895480" imgH="1762200"/>
        </mc:Choice>
        <mc:Fallback>
          <p:control name="TextBox1" r:id="rId2" imgW="2895480" imgH="1762200">
            <p:pic>
              <p:nvPicPr>
                <p:cNvPr id="0" name="TextBox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5510213" y="1762125"/>
                  <a:ext cx="2892425" cy="17637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533028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476"/>
            <a:ext cx="9144000" cy="584775"/>
          </a:xfrm>
          <a:prstGeom prst="rect">
            <a:avLst/>
          </a:prstGeom>
          <a:solidFill>
            <a:srgbClr val="FFFF00">
              <a:alpha val="70000"/>
            </a:srgbClr>
          </a:solidFill>
        </p:spPr>
        <p:txBody>
          <a:bodyPr wrap="square" rtlCol="0">
            <a:spAutoFit/>
          </a:bodyPr>
          <a:lstStyle/>
          <a:p>
            <a:pPr algn="ctr"/>
            <a:r>
              <a:rPr lang="en-NZ" sz="3200" dirty="0"/>
              <a:t>What part did the shepherds play in the story?</a:t>
            </a:r>
          </a:p>
        </p:txBody>
      </p:sp>
      <p:sp>
        <p:nvSpPr>
          <p:cNvPr id="19" name="Shape: Word balloon"/>
          <p:cNvSpPr/>
          <p:nvPr/>
        </p:nvSpPr>
        <p:spPr>
          <a:xfrm>
            <a:off x="900192" y="1309922"/>
            <a:ext cx="4567084" cy="3090912"/>
          </a:xfrm>
          <a:prstGeom prst="wedgeEllipseCallout">
            <a:avLst>
              <a:gd name="adj1" fmla="val 64616"/>
              <a:gd name="adj2" fmla="val -26302"/>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S-07</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56337" y="4911332"/>
            <a:ext cx="2031325" cy="230832"/>
          </a:xfrm>
          <a:prstGeom prst="rect">
            <a:avLst/>
          </a:prstGeom>
          <a:noFill/>
        </p:spPr>
        <p:txBody>
          <a:bodyPr wrap="none" rtlCol="0">
            <a:spAutoFit/>
          </a:bodyPr>
          <a:lstStyle/>
          <a:p>
            <a:pPr algn="ctr"/>
            <a:r>
              <a:rPr lang="en-NZ" sz="900" dirty="0">
                <a:latin typeface="Arial" pitchFamily="34" charset="0"/>
                <a:ea typeface="Segoe UI" pitchFamily="34" charset="0"/>
                <a:cs typeface="Arial" pitchFamily="34" charset="0"/>
              </a:rPr>
              <a:t>Click in the word balloon to type text</a:t>
            </a:r>
            <a:endParaRPr lang="en-GB" sz="900" dirty="0">
              <a:latin typeface="Arial" pitchFamily="34" charset="0"/>
              <a:ea typeface="Segoe UI" pitchFamily="34" charset="0"/>
              <a:cs typeface="Arial" pitchFamily="34" charset="0"/>
            </a:endParaRPr>
          </a:p>
        </p:txBody>
      </p:sp>
      <p:sp>
        <p:nvSpPr>
          <p:cNvPr id="2" name="Rectangle 1"/>
          <p:cNvSpPr/>
          <p:nvPr/>
        </p:nvSpPr>
        <p:spPr>
          <a:xfrm>
            <a:off x="3110188" y="600786"/>
            <a:ext cx="2923621" cy="517065"/>
          </a:xfrm>
          <a:prstGeom prst="rect">
            <a:avLst/>
          </a:prstGeom>
        </p:spPr>
        <p:txBody>
          <a:bodyPr wrap="none">
            <a:spAutoFit/>
          </a:bodyPr>
          <a:lstStyle/>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The shepherds said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descr="https://zebbugprimaryschool.files.wordpress.com/2014/10/christmas-crib.jpg"/>
          <p:cNvPicPr/>
          <p:nvPr/>
        </p:nvPicPr>
        <p:blipFill rotWithShape="1">
          <a:blip r:embed="rId6">
            <a:extLst>
              <a:ext uri="{28A0092B-C50C-407E-A947-70E740481C1C}">
                <a14:useLocalDpi xmlns:a14="http://schemas.microsoft.com/office/drawing/2010/main" val="0"/>
              </a:ext>
            </a:extLst>
          </a:blip>
          <a:srcRect l="62776" t="23879" r="4546" b="1290"/>
          <a:stretch/>
        </p:blipFill>
        <p:spPr bwMode="auto">
          <a:xfrm>
            <a:off x="6395659" y="1216426"/>
            <a:ext cx="1920757" cy="3277904"/>
          </a:xfrm>
          <a:prstGeom prst="roundRect">
            <a:avLst/>
          </a:prstGeom>
          <a:noFill/>
          <a:ln>
            <a:noFill/>
          </a:ln>
          <a:extLst>
            <a:ext uri="{53640926-AAD7-44D8-BBD7-CCE9431645EC}">
              <a14:shadowObscured xmlns:a14="http://schemas.microsoft.com/office/drawing/2010/main"/>
            </a:ext>
          </a:extLst>
        </p:spPr>
      </p:pic>
    </p:spTree>
    <p:controls>
      <mc:AlternateContent xmlns:mc="http://schemas.openxmlformats.org/markup-compatibility/2006">
        <mc:Choice xmlns:v="urn:schemas-microsoft-com:vml" Requires="v">
          <p:control spid="11281" name="TextBox1" r:id="rId2" imgW="3105000" imgH="2171880"/>
        </mc:Choice>
        <mc:Fallback>
          <p:control name="TextBox1" r:id="rId2" imgW="3105000" imgH="217188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1641475" y="1768475"/>
                  <a:ext cx="3105150" cy="2174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63454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476"/>
            <a:ext cx="9144000" cy="584775"/>
          </a:xfrm>
          <a:prstGeom prst="rect">
            <a:avLst/>
          </a:prstGeom>
          <a:solidFill>
            <a:srgbClr val="FFFF00">
              <a:alpha val="70000"/>
            </a:srgbClr>
          </a:solidFill>
        </p:spPr>
        <p:txBody>
          <a:bodyPr wrap="square" rtlCol="0">
            <a:spAutoFit/>
          </a:bodyPr>
          <a:lstStyle/>
          <a:p>
            <a:pPr algn="ctr"/>
            <a:r>
              <a:rPr lang="en-NZ" sz="3200" dirty="0"/>
              <a:t>What part did the wise men play in the story?</a:t>
            </a:r>
          </a:p>
        </p:txBody>
      </p:sp>
      <p:sp>
        <p:nvSpPr>
          <p:cNvPr id="19" name="Shape: Word balloon"/>
          <p:cNvSpPr/>
          <p:nvPr/>
        </p:nvSpPr>
        <p:spPr>
          <a:xfrm>
            <a:off x="532445" y="1309922"/>
            <a:ext cx="4567084" cy="3090912"/>
          </a:xfrm>
          <a:prstGeom prst="wedgeEllipseCallout">
            <a:avLst>
              <a:gd name="adj1" fmla="val 58958"/>
              <a:gd name="adj2" fmla="val -30804"/>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S-08</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56337" y="4911332"/>
            <a:ext cx="2031325" cy="230832"/>
          </a:xfrm>
          <a:prstGeom prst="rect">
            <a:avLst/>
          </a:prstGeom>
          <a:noFill/>
        </p:spPr>
        <p:txBody>
          <a:bodyPr wrap="none" rtlCol="0">
            <a:spAutoFit/>
          </a:bodyPr>
          <a:lstStyle/>
          <a:p>
            <a:pPr algn="ctr"/>
            <a:r>
              <a:rPr lang="en-NZ" sz="900" dirty="0">
                <a:latin typeface="Arial" pitchFamily="34" charset="0"/>
                <a:ea typeface="Segoe UI" pitchFamily="34" charset="0"/>
                <a:cs typeface="Arial" pitchFamily="34" charset="0"/>
              </a:rPr>
              <a:t>Click in the word balloon to type text</a:t>
            </a:r>
            <a:endParaRPr lang="en-GB" sz="900" dirty="0">
              <a:latin typeface="Arial" pitchFamily="34" charset="0"/>
              <a:ea typeface="Segoe UI" pitchFamily="34" charset="0"/>
              <a:cs typeface="Arial" pitchFamily="34" charset="0"/>
            </a:endParaRPr>
          </a:p>
        </p:txBody>
      </p:sp>
      <p:sp>
        <p:nvSpPr>
          <p:cNvPr id="2" name="Rectangle 1"/>
          <p:cNvSpPr/>
          <p:nvPr/>
        </p:nvSpPr>
        <p:spPr>
          <a:xfrm>
            <a:off x="3160394" y="580299"/>
            <a:ext cx="2823209" cy="517065"/>
          </a:xfrm>
          <a:prstGeom prst="rect">
            <a:avLst/>
          </a:prstGeom>
        </p:spPr>
        <p:txBody>
          <a:bodyPr wrap="none">
            <a:spAutoFit/>
          </a:bodyPr>
          <a:lstStyle/>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The wise men said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Image result for Christmas cribs">
            <a:hlinkClick r:id="rId6"/>
          </p:cNvPr>
          <p:cNvPicPr/>
          <p:nvPr/>
        </p:nvPicPr>
        <p:blipFill rotWithShape="1">
          <a:blip r:embed="rId7">
            <a:extLst>
              <a:ext uri="{28A0092B-C50C-407E-A947-70E740481C1C}">
                <a14:useLocalDpi xmlns:a14="http://schemas.microsoft.com/office/drawing/2010/main" val="0"/>
              </a:ext>
            </a:extLst>
          </a:blip>
          <a:srcRect l="21060" t="8482" r="8786" b="10674"/>
          <a:stretch/>
        </p:blipFill>
        <p:spPr bwMode="auto">
          <a:xfrm>
            <a:off x="5596445" y="1309922"/>
            <a:ext cx="3043555" cy="2825750"/>
          </a:xfrm>
          <a:prstGeom prst="roundRect">
            <a:avLst/>
          </a:prstGeom>
          <a:noFill/>
          <a:ln>
            <a:noFill/>
          </a:ln>
          <a:extLst>
            <a:ext uri="{53640926-AAD7-44D8-BBD7-CCE9431645EC}">
              <a14:shadowObscured xmlns:a14="http://schemas.microsoft.com/office/drawing/2010/main"/>
            </a:ext>
          </a:extLst>
        </p:spPr>
      </p:pic>
    </p:spTree>
    <p:controls>
      <mc:AlternateContent xmlns:mc="http://schemas.openxmlformats.org/markup-compatibility/2006">
        <mc:Choice xmlns:v="urn:schemas-microsoft-com:vml" Requires="v">
          <p:control spid="12304" name="TextBox1" r:id="rId2" imgW="3105000" imgH="2171880"/>
        </mc:Choice>
        <mc:Fallback>
          <p:control name="TextBox1" r:id="rId2" imgW="3105000" imgH="2171880">
            <p:pic>
              <p:nvPicPr>
                <p:cNvPr id="0" name="TextBox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1263650" y="1774825"/>
                  <a:ext cx="3105150" cy="2174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49279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476"/>
            <a:ext cx="9144000" cy="584775"/>
          </a:xfrm>
          <a:prstGeom prst="rect">
            <a:avLst/>
          </a:prstGeom>
          <a:solidFill>
            <a:srgbClr val="FFFF00">
              <a:alpha val="70000"/>
            </a:srgbClr>
          </a:solidFill>
        </p:spPr>
        <p:txBody>
          <a:bodyPr wrap="square" rtlCol="0">
            <a:spAutoFit/>
          </a:bodyPr>
          <a:lstStyle/>
          <a:p>
            <a:pPr algn="ctr"/>
            <a:r>
              <a:rPr lang="en-NZ" sz="3200" dirty="0"/>
              <a:t>What part did the animals play in the story?</a:t>
            </a:r>
            <a:endParaRPr lang="en-NZ" sz="4800" dirty="0"/>
          </a:p>
        </p:txBody>
      </p:sp>
      <p:sp>
        <p:nvSpPr>
          <p:cNvPr id="19" name="Shape: Word balloon"/>
          <p:cNvSpPr/>
          <p:nvPr/>
        </p:nvSpPr>
        <p:spPr>
          <a:xfrm>
            <a:off x="492689" y="1319861"/>
            <a:ext cx="4567084" cy="3090912"/>
          </a:xfrm>
          <a:prstGeom prst="wedgeEllipseCallout">
            <a:avLst>
              <a:gd name="adj1" fmla="val 61134"/>
              <a:gd name="adj2" fmla="val -15370"/>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S-09</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56337" y="4911332"/>
            <a:ext cx="2031325" cy="230832"/>
          </a:xfrm>
          <a:prstGeom prst="rect">
            <a:avLst/>
          </a:prstGeom>
          <a:noFill/>
        </p:spPr>
        <p:txBody>
          <a:bodyPr wrap="none" rtlCol="0">
            <a:spAutoFit/>
          </a:bodyPr>
          <a:lstStyle/>
          <a:p>
            <a:pPr algn="ctr"/>
            <a:r>
              <a:rPr lang="en-NZ" sz="900" dirty="0">
                <a:latin typeface="Arial" pitchFamily="34" charset="0"/>
                <a:ea typeface="Segoe UI" pitchFamily="34" charset="0"/>
                <a:cs typeface="Arial" pitchFamily="34" charset="0"/>
              </a:rPr>
              <a:t>Click in the word balloon to type text</a:t>
            </a:r>
            <a:endParaRPr lang="en-GB" sz="900" dirty="0">
              <a:latin typeface="Arial" pitchFamily="34" charset="0"/>
              <a:ea typeface="Segoe UI" pitchFamily="34" charset="0"/>
              <a:cs typeface="Arial" pitchFamily="34" charset="0"/>
            </a:endParaRPr>
          </a:p>
        </p:txBody>
      </p:sp>
      <p:sp>
        <p:nvSpPr>
          <p:cNvPr id="2" name="Rectangle 1"/>
          <p:cNvSpPr/>
          <p:nvPr/>
        </p:nvSpPr>
        <p:spPr>
          <a:xfrm>
            <a:off x="3275009" y="610116"/>
            <a:ext cx="2593980" cy="517065"/>
          </a:xfrm>
          <a:prstGeom prst="rect">
            <a:avLst/>
          </a:prstGeom>
        </p:spPr>
        <p:txBody>
          <a:bodyPr wrap="none">
            <a:spAutoFit/>
          </a:bodyPr>
          <a:lstStyle/>
          <a:p>
            <a:pPr>
              <a:lnSpc>
                <a:spcPct val="115000"/>
              </a:lnSpc>
              <a:spcAft>
                <a:spcPts val="1000"/>
              </a:spcAft>
            </a:pPr>
            <a:r>
              <a:rPr lang="en-NZ" sz="2400" b="1" dirty="0">
                <a:latin typeface="Calibri" panose="020F0502020204030204" pitchFamily="34" charset="0"/>
                <a:ea typeface="Calibri" panose="020F0502020204030204" pitchFamily="34" charset="0"/>
                <a:cs typeface="Times New Roman" panose="02020603050405020304" pitchFamily="18" charset="0"/>
              </a:rPr>
              <a:t>The animals said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Knit Nativity Mary Joseph Wisemen Sheep instant download knitting pattern"/>
          <p:cNvPicPr/>
          <p:nvPr/>
        </p:nvPicPr>
        <p:blipFill rotWithShape="1">
          <a:blip r:embed="rId6">
            <a:extLst>
              <a:ext uri="{28A0092B-C50C-407E-A947-70E740481C1C}">
                <a14:useLocalDpi xmlns:a14="http://schemas.microsoft.com/office/drawing/2010/main" val="0"/>
              </a:ext>
            </a:extLst>
          </a:blip>
          <a:srcRect l="37675" t="68267" r="4609" b="2012"/>
          <a:stretch/>
        </p:blipFill>
        <p:spPr bwMode="auto">
          <a:xfrm>
            <a:off x="5587662" y="1844271"/>
            <a:ext cx="3052338" cy="2035257"/>
          </a:xfrm>
          <a:prstGeom prst="ellipse">
            <a:avLst/>
          </a:prstGeom>
          <a:noFill/>
          <a:ln>
            <a:noFill/>
          </a:ln>
          <a:extLst>
            <a:ext uri="{53640926-AAD7-44D8-BBD7-CCE9431645EC}">
              <a14:shadowObscured xmlns:a14="http://schemas.microsoft.com/office/drawing/2010/main"/>
            </a:ext>
          </a:extLst>
        </p:spPr>
      </p:pic>
    </p:spTree>
    <p:controls>
      <mc:AlternateContent xmlns:mc="http://schemas.openxmlformats.org/markup-compatibility/2006">
        <mc:Choice xmlns:v="urn:schemas-microsoft-com:vml" Requires="v">
          <p:control spid="13328" name="TextBox1" r:id="rId2" imgW="3105000" imgH="2171880"/>
        </mc:Choice>
        <mc:Fallback>
          <p:control name="TextBox1" r:id="rId2" imgW="3105000" imgH="217188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1223963" y="1774825"/>
                  <a:ext cx="3105150" cy="2174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702454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9667</TotalTime>
  <Words>2026</Words>
  <Application>Microsoft Office PowerPoint</Application>
  <PresentationFormat>On-screen Show (16:9)</PresentationFormat>
  <Paragraphs>195</Paragraphs>
  <Slides>17</Slides>
  <Notes>17</Notes>
  <HiddenSlides>1</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452</cp:revision>
  <cp:lastPrinted>2016-02-02T20:22:43Z</cp:lastPrinted>
  <dcterms:created xsi:type="dcterms:W3CDTF">2015-10-21T21:04:26Z</dcterms:created>
  <dcterms:modified xsi:type="dcterms:W3CDTF">2016-11-16T07:25:25Z</dcterms:modified>
</cp:coreProperties>
</file>