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handoutMasterIdLst>
    <p:handoutMasterId r:id="rId14"/>
  </p:handoutMasterIdLst>
  <p:sldIdLst>
    <p:sldId id="261" r:id="rId2"/>
    <p:sldId id="263" r:id="rId3"/>
    <p:sldId id="282" r:id="rId4"/>
    <p:sldId id="280" r:id="rId5"/>
    <p:sldId id="338" r:id="rId6"/>
    <p:sldId id="309" r:id="rId7"/>
    <p:sldId id="265" r:id="rId8"/>
    <p:sldId id="336" r:id="rId9"/>
    <p:sldId id="264" r:id="rId10"/>
    <p:sldId id="266" r:id="rId11"/>
    <p:sldId id="300" r:id="rId12"/>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6CF"/>
    <a:srgbClr val="F8EE70"/>
    <a:srgbClr val="EBDB0B"/>
    <a:srgbClr val="D2C51C"/>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77384" autoAdjust="0"/>
  </p:normalViewPr>
  <p:slideViewPr>
    <p:cSldViewPr snapToGrid="0" snapToObjects="1">
      <p:cViewPr>
        <p:scale>
          <a:sx n="80" d="100"/>
          <a:sy n="80" d="100"/>
        </p:scale>
        <p:origin x="-522" y="-648"/>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20/11/2016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C1Wq4mb2Sb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Giving gifts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children to share something they know about the story of St Nicholas, the real Santa Claus who gives gifts, and ways people can give gifts of love to others.</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think about generous people in their life who will give them the gift of their time and attention this Christmas. Plan how they could pass this gift on to someone else in their family this Christmas.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Original children’s activities in Teachers book or on lesson home page.</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noProof="0" dirty="0" smtClean="0"/>
              <a:t>(6) Copy worksheet template</a:t>
            </a:r>
          </a:p>
          <a:p>
            <a:endParaRPr lang="en-GB" noProof="0" dirty="0" smtClean="0"/>
          </a:p>
          <a:p>
            <a:r>
              <a:rPr lang="en-GB" noProof="0" dirty="0" smtClean="0"/>
              <a:t>Some slides will be used as worksheets by the students.</a:t>
            </a:r>
            <a:br>
              <a:rPr lang="en-GB" noProof="0" dirty="0" smtClean="0"/>
            </a:br>
            <a:r>
              <a:rPr lang="en-GB" noProof="0" dirty="0" smtClean="0"/>
              <a:t>A copy worksheet is a black &amp; white version of the colour slide which is here, for reference purpose, called the original.</a:t>
            </a:r>
          </a:p>
          <a:p>
            <a:r>
              <a:rPr lang="en-GB" noProof="0" dirty="0" smtClean="0"/>
              <a:t>(please refer to the worksheet template on how to create a worksheet).</a:t>
            </a:r>
            <a:br>
              <a:rPr lang="en-GB" noProof="0" dirty="0" smtClean="0"/>
            </a:br>
            <a:r>
              <a:rPr lang="en-GB" noProof="0" dirty="0" smtClean="0"/>
              <a:t>Tip: create the worksheet immediately after you have created the original slide and place it at the end of the presentation before configuring the worksheet button.</a:t>
            </a:r>
          </a:p>
          <a:p>
            <a:r>
              <a:rPr lang="en-GB" noProof="0" dirty="0" smtClean="0"/>
              <a:t/>
            </a:r>
            <a:br>
              <a:rPr lang="en-GB" noProof="0" dirty="0" smtClean="0"/>
            </a:br>
            <a:r>
              <a:rPr lang="en-GB" noProof="0" dirty="0" smtClean="0"/>
              <a:t>If a slide is designated to be a worksheet, it should have the Worksheet button positioned on the bottom right.</a:t>
            </a:r>
          </a:p>
          <a:p>
            <a:r>
              <a:rPr lang="en-GB" noProof="0" dirty="0" smtClean="0"/>
              <a:t>The exact position depends on the buttons that are available on the slide (refer to General Information section for the position of buttons).</a:t>
            </a:r>
          </a:p>
          <a:p>
            <a:r>
              <a:rPr lang="en-GB" noProof="0" dirty="0" smtClean="0"/>
              <a:t>If the Worksheet button is the only button on the slide, the position of the button on this template is correct.</a:t>
            </a:r>
          </a:p>
          <a:p>
            <a:endParaRPr lang="en-GB" noProof="0" dirty="0" smtClean="0"/>
          </a:p>
          <a:p>
            <a:pPr lvl="0"/>
            <a:r>
              <a:rPr lang="en-GB" noProof="0" dirty="0" smtClean="0"/>
              <a:t>Configuring the Worksheet button.</a:t>
            </a:r>
          </a:p>
          <a:p>
            <a:pPr lvl="0"/>
            <a:r>
              <a:rPr lang="en-GB" noProof="0" dirty="0" smtClean="0"/>
              <a:t>The following procedure can be used to configure the worksheet button:</a:t>
            </a:r>
          </a:p>
          <a:p>
            <a:pPr marL="171450" lvl="0" indent="-171450">
              <a:buFont typeface="Arial" pitchFamily="34" charset="0"/>
              <a:buChar char="•"/>
            </a:pPr>
            <a:r>
              <a:rPr lang="en-GB" noProof="0" dirty="0" smtClean="0"/>
              <a:t>Right-click the button and chose: “Edit Hyperlink”;</a:t>
            </a:r>
          </a:p>
          <a:p>
            <a:pPr marL="171450" lvl="0" indent="-171450">
              <a:buFont typeface="Arial" pitchFamily="34" charset="0"/>
              <a:buChar char="•"/>
            </a:pPr>
            <a:r>
              <a:rPr lang="en-GB" noProof="0" dirty="0" smtClean="0"/>
              <a:t>On the Mouse click tab chose: “Hyperlink to:”;</a:t>
            </a:r>
          </a:p>
          <a:p>
            <a:pPr marL="171450" lvl="0" indent="-171450">
              <a:buFont typeface="Arial" pitchFamily="34" charset="0"/>
              <a:buChar char="•"/>
            </a:pPr>
            <a:r>
              <a:rPr lang="en-GB" noProof="0" dirty="0" smtClean="0"/>
              <a:t>From the drop down chose: “slide”;</a:t>
            </a:r>
          </a:p>
          <a:p>
            <a:pPr marL="171450" lvl="0" indent="-171450">
              <a:buFont typeface="Arial" pitchFamily="34" charset="0"/>
              <a:buChar char="•"/>
            </a:pPr>
            <a:r>
              <a:rPr lang="en-GB" noProof="0" dirty="0" smtClean="0"/>
              <a:t>Pick the correct slide number of the worksheet slide:</a:t>
            </a:r>
            <a:br>
              <a:rPr lang="en-GB" noProof="0" dirty="0" smtClean="0"/>
            </a:br>
            <a:r>
              <a:rPr lang="en-GB" noProof="0" dirty="0" smtClean="0"/>
              <a:t>The worksheet slide should be position at the end of the presentation (if there is more than 1 worksheet, place them in order of appearance);</a:t>
            </a:r>
            <a:br>
              <a:rPr lang="en-GB" noProof="0" dirty="0" smtClean="0"/>
            </a:br>
            <a:r>
              <a:rPr lang="en-GB" noProof="0" dirty="0" smtClean="0"/>
              <a:t>Don’t worry if you add slides between the original and the worksheet, the worksheet button will automatically be updated to point to the correct slide;</a:t>
            </a:r>
          </a:p>
          <a:p>
            <a:pPr marL="171450" lvl="0" indent="-171450">
              <a:buFont typeface="Arial" pitchFamily="34" charset="0"/>
              <a:buChar char="•"/>
            </a:pPr>
            <a:r>
              <a:rPr lang="en-GB" noProof="0" dirty="0" smtClean="0"/>
              <a:t>Don’t forget to have the document button on the worksheet slide pointing to this original slide.</a:t>
            </a:r>
          </a:p>
          <a:p>
            <a:pPr lvl="0"/>
            <a:endParaRPr lang="en-GB" noProof="0" dirty="0" smtClean="0"/>
          </a:p>
          <a:p>
            <a:pPr lvl="0"/>
            <a:r>
              <a:rPr lang="en-GB" noProof="0" dirty="0" smtClean="0"/>
              <a:t>Next to the</a:t>
            </a:r>
            <a:r>
              <a:rPr lang="en-GB" baseline="0" noProof="0" dirty="0" smtClean="0"/>
              <a:t> content specified in Anne’s instructions </a:t>
            </a:r>
            <a:r>
              <a:rPr lang="en-GB" noProof="0" dirty="0" smtClean="0"/>
              <a:t>this worksheet must have the following objects: Identification field, back button, tool instructions and worksheet indication.</a:t>
            </a:r>
          </a:p>
          <a:p>
            <a:pPr lvl="0"/>
            <a:r>
              <a:rPr lang="en-GB" noProof="0" dirty="0" smtClean="0"/>
              <a:t>For configuration information on these objects please refer to the General Information and Structure sections.</a:t>
            </a:r>
          </a:p>
          <a:p>
            <a:endParaRPr lang="en-GB" noProof="0" dirty="0" smtClean="0"/>
          </a:p>
          <a:p>
            <a:r>
              <a:rPr lang="en-GB" noProof="0" dirty="0" smtClean="0"/>
              <a:t>Adjust the tool instruction to match the purpose of the slide.</a:t>
            </a:r>
          </a:p>
          <a:p>
            <a:pPr lvl="0"/>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children will: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a:t>
            </a:r>
            <a:r>
              <a:rPr lang="en-NZ" sz="1200" kern="1200" dirty="0" smtClean="0">
                <a:solidFill>
                  <a:schemeClr val="tx1"/>
                </a:solidFill>
                <a:effectLst/>
                <a:latin typeface="+mn-lt"/>
                <a:ea typeface="+mn-ea"/>
                <a:cs typeface="+mn-cs"/>
              </a:rPr>
              <a:t>recall the story of St Nicholas, the real Santa Claus, as a gift giver.</a:t>
            </a:r>
          </a:p>
          <a:p>
            <a:r>
              <a:rPr lang="en-GB" sz="1200" kern="1200" dirty="0" smtClean="0">
                <a:solidFill>
                  <a:schemeClr val="tx1"/>
                </a:solidFill>
                <a:effectLst/>
                <a:latin typeface="+mn-lt"/>
                <a:ea typeface="+mn-ea"/>
                <a:cs typeface="+mn-cs"/>
              </a:rPr>
              <a:t>2. </a:t>
            </a:r>
            <a:r>
              <a:rPr lang="en-NZ" sz="1200" kern="1200" dirty="0" smtClean="0">
                <a:solidFill>
                  <a:schemeClr val="tx1"/>
                </a:solidFill>
                <a:effectLst/>
                <a:latin typeface="+mn-lt"/>
                <a:ea typeface="+mn-ea"/>
                <a:cs typeface="+mn-cs"/>
              </a:rPr>
              <a:t>name ways people can give gift of love aroha to others.</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Special ways we celebrate Christmas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look at each image and say what it is and how it helps people to celebrate Christmas.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 the questions and record children’s responses. </a:t>
            </a:r>
            <a:endParaRPr lang="en-GB" noProof="0" dirty="0" smtClean="0"/>
          </a:p>
          <a:p>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A St. Nicholas – did you know?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do you know about St. Nicholas?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sentences.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sort of person was St. Nicholas?</a:t>
            </a:r>
            <a:r>
              <a:rPr lang="en-NZ" dirty="0" smtClean="0">
                <a:effectLst/>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B St. Nicholas – did you know?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https://www.youtube.com/watch?v=C1Wq4mb2Sbg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story of Saint Nicholas – the real Santa Claus 6:18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3 new things did you learn about St. Nicholas?                                         </a:t>
            </a:r>
          </a:p>
          <a:p>
            <a:r>
              <a:rPr lang="en-GB" sz="1200" kern="1200" dirty="0" smtClean="0">
                <a:solidFill>
                  <a:schemeClr val="tx1"/>
                </a:solidFill>
                <a:effectLst/>
                <a:latin typeface="+mn-lt"/>
                <a:ea typeface="+mn-ea"/>
                <a:cs typeface="+mn-cs"/>
              </a:rPr>
              <a:t>You could read the story on the Teacher Resource p18 or the lesson home page</a:t>
            </a:r>
            <a:r>
              <a:rPr lang="en-NZ" dirty="0" smtClean="0">
                <a:effectLst/>
              </a:rPr>
              <a: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tradition of telling Santa Claus what you would like for Christmas</a:t>
            </a:r>
            <a:r>
              <a:rPr lang="en-NZ"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Use the flip book to retell the story of St. Nicholas.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you go to see Santa Claus this Christmas - remember the story of St. Nicholas and the generous person he was.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Try to be a generous person by giving time to help others this Christmas.</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What is the true meaning of Christmas?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through each item on the screen then children complete their worksheets.                                                                                                               </a:t>
            </a:r>
          </a:p>
          <a:p>
            <a:r>
              <a:rPr lang="en-GB" sz="1200" kern="1200" dirty="0" smtClean="0">
                <a:solidFill>
                  <a:schemeClr val="tx1"/>
                </a:solidFill>
                <a:effectLst/>
                <a:latin typeface="+mn-lt"/>
                <a:ea typeface="+mn-ea"/>
                <a:cs typeface="+mn-cs"/>
              </a:rPr>
              <a:t>Answers: 1F, 2F, 3F, 4T, 5T, 6T, 7F, 8T, 9T,10T</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Feedback on your score:  </a:t>
            </a:r>
          </a:p>
          <a:p>
            <a:r>
              <a:rPr lang="en-NZ" sz="1200" kern="1200" dirty="0" smtClean="0">
                <a:solidFill>
                  <a:schemeClr val="tx1"/>
                </a:solidFill>
                <a:effectLst/>
                <a:latin typeface="+mn-lt"/>
                <a:ea typeface="+mn-ea"/>
                <a:cs typeface="+mn-cs"/>
              </a:rPr>
              <a:t>1-4  Tell yourself – Jesus is the reason for the season </a:t>
            </a:r>
          </a:p>
          <a:p>
            <a:r>
              <a:rPr lang="en-GB" sz="1200" kern="1200" dirty="0" smtClean="0">
                <a:solidFill>
                  <a:schemeClr val="tx1"/>
                </a:solidFill>
                <a:effectLst/>
                <a:latin typeface="+mn-lt"/>
                <a:ea typeface="+mn-ea"/>
                <a:cs typeface="+mn-cs"/>
              </a:rPr>
              <a:t>5-7   Keep trying to remember the real meaning of Christmas.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8-10   You have true spirit of Christmas in your heart!</a:t>
            </a:r>
            <a:r>
              <a:rPr lang="en-NZ" dirty="0" smtClean="0">
                <a:effectLst/>
              </a:rPr>
              <a:t> </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Giving gifts of love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5 &amp; 6                                                          </a:t>
            </a:r>
          </a:p>
          <a:p>
            <a:r>
              <a:rPr lang="en-GB" sz="1200" kern="1200" dirty="0" smtClean="0">
                <a:solidFill>
                  <a:schemeClr val="tx1"/>
                </a:solidFill>
                <a:effectLst/>
                <a:latin typeface="+mn-lt"/>
                <a:ea typeface="+mn-ea"/>
                <a:cs typeface="+mn-cs"/>
              </a:rPr>
              <a:t>Follow the directions on the slide.                                                                             </a:t>
            </a:r>
          </a:p>
          <a:p>
            <a:r>
              <a:rPr lang="en-GB" sz="1200" kern="1200" dirty="0" smtClean="0">
                <a:solidFill>
                  <a:schemeClr val="tx1"/>
                </a:solidFill>
                <a:effectLst/>
                <a:latin typeface="+mn-lt"/>
                <a:ea typeface="+mn-ea"/>
                <a:cs typeface="+mn-cs"/>
              </a:rPr>
              <a:t>Sing using the MP3 ‘Gifts for a King’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use the Children’s Home activity on p20 of the Teacher’s book or on the lesson home page.</a:t>
            </a:r>
            <a:endParaRPr lang="en-NZ" sz="1200" kern="1200" dirty="0" smtClean="0">
              <a:solidFill>
                <a:schemeClr val="tx1"/>
              </a:solidFill>
              <a:effectLst/>
              <a:latin typeface="+mn-lt"/>
              <a:ea typeface="+mn-ea"/>
              <a:cs typeface="+mn-cs"/>
            </a:endParaRPr>
          </a:p>
          <a:p>
            <a:pPr lvl="1"/>
            <a:endParaRPr lang="en-GB" noProof="0" dirty="0" smtClean="0"/>
          </a:p>
          <a:p>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p>
          <a:p>
            <a:r>
              <a:rPr lang="en-NZ" sz="1200" kern="1200" dirty="0" smtClean="0">
                <a:solidFill>
                  <a:schemeClr val="tx1"/>
                </a:solidFill>
                <a:effectLst/>
                <a:latin typeface="+mn-lt"/>
                <a:ea typeface="+mn-ea"/>
                <a:cs typeface="+mn-cs"/>
              </a:rPr>
              <a:t>Check up:</a:t>
            </a:r>
          </a:p>
          <a:p>
            <a:r>
              <a:rPr lang="en-NZ" sz="1200" kern="1200" dirty="0" smtClean="0">
                <a:solidFill>
                  <a:schemeClr val="tx1"/>
                </a:solidFill>
                <a:effectLst/>
                <a:latin typeface="+mn-lt"/>
                <a:ea typeface="+mn-ea"/>
                <a:cs typeface="+mn-cs"/>
              </a:rPr>
              <a:t>1. </a:t>
            </a:r>
            <a:r>
              <a:rPr lang="en-GB" sz="1200" kern="1200" dirty="0" smtClean="0">
                <a:solidFill>
                  <a:schemeClr val="tx1"/>
                </a:solidFill>
                <a:effectLst/>
                <a:latin typeface="+mn-lt"/>
                <a:ea typeface="+mn-ea"/>
                <a:cs typeface="+mn-cs"/>
              </a:rPr>
              <a:t>Tell a partner 3 things you have learned about St Nicholas and why we call him Santa Claus</a:t>
            </a:r>
            <a:r>
              <a:rPr lang="is-IS" sz="1200" kern="1200" dirty="0" smtClean="0">
                <a:solidFill>
                  <a:schemeClr val="tx1"/>
                </a:solidFill>
                <a:effectLst/>
                <a:latin typeface="+mn-lt"/>
                <a:ea typeface="+mn-ea"/>
                <a:cs typeface="+mn-cs"/>
              </a:rPr>
              <a:t>…</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2. </a:t>
            </a:r>
            <a:r>
              <a:rPr lang="en-GB" sz="1200" kern="1200" dirty="0" smtClean="0">
                <a:solidFill>
                  <a:schemeClr val="tx1"/>
                </a:solidFill>
                <a:effectLst/>
                <a:latin typeface="+mn-lt"/>
                <a:ea typeface="+mn-ea"/>
                <a:cs typeface="+mn-cs"/>
              </a:rPr>
              <a:t>Give 3 examples of gifts of love children of your age can give at Christmas</a:t>
            </a:r>
            <a:r>
              <a:rPr lang="is-IS" sz="1200" kern="1200" dirty="0" smtClean="0">
                <a:solidFill>
                  <a:schemeClr val="tx1"/>
                </a:solidFill>
                <a:effectLst/>
                <a:latin typeface="+mn-lt"/>
                <a:ea typeface="+mn-ea"/>
                <a:cs typeface="+mn-cs"/>
              </a:rPr>
              <a:t>…</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3. </a:t>
            </a:r>
            <a:r>
              <a:rPr lang="en-GB" sz="1200" kern="1200" dirty="0" smtClean="0">
                <a:solidFill>
                  <a:schemeClr val="tx1"/>
                </a:solidFill>
                <a:effectLst/>
                <a:latin typeface="+mn-lt"/>
                <a:ea typeface="+mn-ea"/>
                <a:cs typeface="+mn-cs"/>
              </a:rPr>
              <a:t>Explain what the real meaning of Christmas is...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4. </a:t>
            </a:r>
            <a:r>
              <a:rPr lang="en-GB" sz="1200" kern="1200" dirty="0" smtClean="0">
                <a:solidFill>
                  <a:schemeClr val="tx1"/>
                </a:solidFill>
                <a:effectLst/>
                <a:latin typeface="+mn-lt"/>
                <a:ea typeface="+mn-ea"/>
                <a:cs typeface="+mn-cs"/>
              </a:rPr>
              <a:t>What sort of gifts do you like to receive. Give your reasons...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5. </a:t>
            </a:r>
            <a:r>
              <a:rPr lang="en-GB" sz="1200" kern="1200" dirty="0" smtClean="0">
                <a:solidFill>
                  <a:schemeClr val="tx1"/>
                </a:solidFill>
                <a:effectLst/>
                <a:latin typeface="+mn-lt"/>
                <a:ea typeface="+mn-ea"/>
                <a:cs typeface="+mn-cs"/>
              </a:rPr>
              <a:t>Which activity do you think helped you to learn best in this lesson?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6. </a:t>
            </a:r>
            <a:r>
              <a:rPr lang="en-GB" sz="1200" kern="1200" dirty="0" smtClean="0">
                <a:solidFill>
                  <a:schemeClr val="tx1"/>
                </a:solidFill>
                <a:effectLst/>
                <a:latin typeface="+mn-lt"/>
                <a:ea typeface="+mn-ea"/>
                <a:cs typeface="+mn-cs"/>
              </a:rPr>
              <a:t>Questions I would like to ask about the topics in this lesson are</a:t>
            </a:r>
            <a:r>
              <a:rPr lang="is-IS" sz="1200" kern="1200" dirty="0" smtClean="0">
                <a:solidFill>
                  <a:schemeClr val="tx1"/>
                </a:solidFill>
                <a:effectLst/>
                <a:latin typeface="+mn-lt"/>
                <a:ea typeface="+mn-ea"/>
                <a:cs typeface="+mn-cs"/>
              </a:rPr>
              <a:t>…</a:t>
            </a:r>
            <a:r>
              <a:rPr lang="en-NZ" dirty="0" smtClean="0">
                <a:effectLst/>
              </a:rPr>
              <a:t>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notesSlide" Target="../notesSlides/notesSlide10.xml"/><Relationship Id="rId9" Type="http://schemas.openxmlformats.org/officeDocument/2006/relationships/hyperlink" Target="http://www.tinyurl.com/NCRSfeedback"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13" Type="http://schemas.microsoft.com/office/2007/relationships/hdphoto" Target="../media/hdphoto6.wdp"/><Relationship Id="rId3" Type="http://schemas.openxmlformats.org/officeDocument/2006/relationships/slide" Target="slide8.xml"/><Relationship Id="rId7" Type="http://schemas.microsoft.com/office/2007/relationships/hdphoto" Target="../media/hdphoto3.wdp"/><Relationship Id="rId12"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e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2.jpeg"/><Relationship Id="rId4" Type="http://schemas.openxmlformats.org/officeDocument/2006/relationships/image" Target="../media/image19.jpe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wmf"/><Relationship Id="rId4" Type="http://schemas.microsoft.com/office/2007/relationships/hdphoto" Target="../media/hdphoto1.wdp"/><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tube.com/watch?v=C1Wq4mb2Sbg" TargetMode="External"/><Relationship Id="rId5" Type="http://schemas.openxmlformats.org/officeDocument/2006/relationships/image" Target="../media/image9.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hyperlink" Target="1" TargetMode="External"/><Relationship Id="rId5" Type="http://schemas.openxmlformats.org/officeDocument/2006/relationships/image" Target="../media/image3.jpg"/><Relationship Id="rId10" Type="http://schemas.openxmlformats.org/officeDocument/2006/relationships/slide" Target="slide11.xml"/><Relationship Id="rId4" Type="http://schemas.microsoft.com/office/2007/relationships/hdphoto" Target="../media/hdphoto1.wdp"/><Relationship Id="rId9" Type="http://schemas.openxmlformats.org/officeDocument/2006/relationships/image" Target="../media/image7.jpg"/></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image" Target="../media/image14.wm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003" y="75637"/>
            <a:ext cx="9009998" cy="4992500"/>
          </a:xfrm>
          <a:prstGeom prst="rect">
            <a:avLst/>
          </a:prstGeom>
          <a:blipFill dpi="0" rotWithShape="1">
            <a:blip r:embed="rId3">
              <a:alphaModFix amt="50000"/>
              <a:extLst>
                <a:ext uri="{BEBA8EAE-BF5A-486C-A8C5-ECC9F3942E4B}">
                  <a14:imgProps xmlns:a14="http://schemas.microsoft.com/office/drawing/2010/main">
                    <a14:imgLayer r:embed="rId4">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4849"/>
            <a:ext cx="9144000" cy="646331"/>
          </a:xfrm>
          <a:prstGeom prst="rect">
            <a:avLst/>
          </a:prstGeom>
          <a:noFill/>
        </p:spPr>
        <p:txBody>
          <a:bodyPr wrap="square" rtlCol="0">
            <a:spAutoFit/>
          </a:bodyPr>
          <a:lstStyle/>
          <a:p>
            <a:pPr algn="ctr"/>
            <a:r>
              <a:rPr lang="en-GB" sz="3600" spc="300" dirty="0" smtClean="0">
                <a:latin typeface="Adobe Fangsong Std R" pitchFamily="18" charset="-128"/>
                <a:ea typeface="Adobe Fangsong Std R" pitchFamily="18" charset="-128"/>
              </a:rPr>
              <a:t>Giving Gifts</a:t>
            </a:r>
            <a:endParaRPr lang="en-GB" sz="3600" spc="300" dirty="0">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1 10"/>
          <p:cNvSpPr/>
          <p:nvPr/>
        </p:nvSpPr>
        <p:spPr>
          <a:xfrm rot="604640">
            <a:off x="550940" y="1886403"/>
            <a:ext cx="4132613" cy="3158836"/>
          </a:xfrm>
          <a:prstGeom prst="irregularSeal1">
            <a:avLst/>
          </a:prstGeom>
          <a:solidFill>
            <a:srgbClr val="F3F1A5"/>
          </a:solidFill>
          <a:ln>
            <a:solidFill>
              <a:srgbClr val="F3F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2" name="Explosion 1 11"/>
          <p:cNvSpPr/>
          <p:nvPr/>
        </p:nvSpPr>
        <p:spPr>
          <a:xfrm rot="21092700">
            <a:off x="4940148" y="547913"/>
            <a:ext cx="3700639" cy="2828649"/>
          </a:xfrm>
          <a:prstGeom prst="irregularSeal1">
            <a:avLst/>
          </a:prstGeom>
          <a:solidFill>
            <a:srgbClr val="F3F1A5"/>
          </a:solidFill>
          <a:ln>
            <a:solidFill>
              <a:srgbClr val="F3F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 name="Rounded Rectangle 1"/>
          <p:cNvSpPr/>
          <p:nvPr/>
        </p:nvSpPr>
        <p:spPr>
          <a:xfrm>
            <a:off x="2286000" y="824247"/>
            <a:ext cx="4572000" cy="3765600"/>
          </a:xfrm>
          <a:prstGeom prst="roundRect">
            <a:avLst/>
          </a:prstGeom>
          <a:blipFill dpi="0" rotWithShape="1">
            <a:blip r:embed="rId5"/>
            <a:srcRect/>
            <a:stretch>
              <a:fillRect l="-3000" t="-5000" r="-3000" b="-11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3 - Ecce Dominus veni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22786"/>
            <a:ext cx="609600" cy="609600"/>
          </a:xfrm>
          <a:prstGeom prst="rect">
            <a:avLst/>
          </a:prstGeom>
        </p:spPr>
      </p:pic>
      <p:sp>
        <p:nvSpPr>
          <p:cNvPr id="14" name="Rectangle 13"/>
          <p:cNvSpPr/>
          <p:nvPr/>
        </p:nvSpPr>
        <p:spPr>
          <a:xfrm>
            <a:off x="80003" y="75637"/>
            <a:ext cx="9009998" cy="4992500"/>
          </a:xfrm>
          <a:prstGeom prst="rect">
            <a:avLst/>
          </a:prstGeom>
          <a:blipFill dpi="0" rotWithShape="1">
            <a:blip r:embed="rId6">
              <a:alphaModFix amt="50000"/>
              <a:extLst>
                <a:ext uri="{BEBA8EAE-BF5A-486C-A8C5-ECC9F3942E4B}">
                  <a14:imgProps xmlns:a14="http://schemas.microsoft.com/office/drawing/2010/main">
                    <a14:imgLayer r:embed="rId7">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spc="300" dirty="0" smtClean="0">
                <a:latin typeface="Adobe Fangsong Std R" pitchFamily="18" charset="-128"/>
                <a:ea typeface="Adobe Fangsong Std R" pitchFamily="18" charset="-128"/>
              </a:rPr>
              <a:t>Time for Reflection</a:t>
            </a:r>
            <a:endParaRPr lang="en-GB" sz="3600" spc="300" dirty="0">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9" name="Action Button: Back">
            <a:hlinkClick r:id="" action="ppaction://hlinkshowjump?jump=previousslide" highlightClick="1"/>
          </p:cNvPr>
          <p:cNvSpPr/>
          <p:nvPr/>
        </p:nvSpPr>
        <p:spPr>
          <a:xfrm>
            <a:off x="8072523"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815417" y="682278"/>
            <a:ext cx="5513172" cy="4013839"/>
          </a:xfrm>
          <a:prstGeom prst="roundRect">
            <a:avLst/>
          </a:prstGeom>
          <a:blipFill dpi="0" rotWithShape="1">
            <a:blip r:embed="rId8"/>
            <a:srcRect/>
            <a:stretch>
              <a:fillRect l="-33000" r="-8000"/>
            </a:stretch>
          </a:blip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Tool instructions stop"/>
          <p:cNvSpPr txBox="1"/>
          <p:nvPr/>
        </p:nvSpPr>
        <p:spPr>
          <a:xfrm>
            <a:off x="2494414" y="4909873"/>
            <a:ext cx="4307589" cy="230832"/>
          </a:xfrm>
          <a:prstGeom prst="rect">
            <a:avLst/>
          </a:prstGeom>
          <a:noFill/>
        </p:spPr>
        <p:txBody>
          <a:bodyPr wrap="none" rtlCol="0">
            <a:spAutoFit/>
          </a:bodyPr>
          <a:lstStyle/>
          <a:p>
            <a:pPr algn="ctr"/>
            <a:r>
              <a:rPr lang="en-GB" sz="900" spc="300" dirty="0">
                <a:latin typeface="HelveticaNeueLT Pro 55 Roman"/>
              </a:rPr>
              <a:t>Click the audio button to stop </a:t>
            </a:r>
            <a:r>
              <a:rPr lang="en-GB" sz="900" spc="300" dirty="0">
                <a:latin typeface="HelveticaNeueLT Pro 55 Roman"/>
              </a:rPr>
              <a:t>reflective </a:t>
            </a:r>
            <a:r>
              <a:rPr lang="en-GB" sz="900" spc="300" dirty="0">
                <a:latin typeface="HelveticaNeueLT Pro 55 Roman"/>
              </a:rPr>
              <a:t>music</a:t>
            </a:r>
          </a:p>
        </p:txBody>
      </p:sp>
      <p:sp>
        <p:nvSpPr>
          <p:cNvPr id="17" name="TextBox: Tool instructions start"/>
          <p:cNvSpPr txBox="1"/>
          <p:nvPr/>
        </p:nvSpPr>
        <p:spPr>
          <a:xfrm>
            <a:off x="2494414" y="4909873"/>
            <a:ext cx="4301177" cy="230832"/>
          </a:xfrm>
          <a:prstGeom prst="rect">
            <a:avLst/>
          </a:prstGeom>
          <a:noFill/>
        </p:spPr>
        <p:txBody>
          <a:bodyPr wrap="none" rtlCol="0">
            <a:spAutoFit/>
          </a:bodyPr>
          <a:lstStyle/>
          <a:p>
            <a:pPr algn="ctr"/>
            <a:r>
              <a:rPr lang="en-GB" sz="900" spc="300" dirty="0">
                <a:latin typeface="HelveticaNeueLT Pro 55 Roman"/>
              </a:rPr>
              <a:t>Click the audio button to play </a:t>
            </a:r>
            <a:r>
              <a:rPr lang="en-GB" sz="900" spc="300" dirty="0">
                <a:latin typeface="HelveticaNeueLT Pro 55 Roman"/>
              </a:rPr>
              <a:t>reflective </a:t>
            </a:r>
            <a:r>
              <a:rPr lang="en-GB" sz="900" spc="300" dirty="0">
                <a:latin typeface="HelveticaNeueLT Pro 55 Roman"/>
              </a:rPr>
              <a:t>music</a:t>
            </a:r>
          </a:p>
        </p:txBody>
      </p:sp>
      <p:pic>
        <p:nvPicPr>
          <p:cNvPr id="18" name="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50" y="447514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89893" fill="hold"/>
                                        <p:tgtEl>
                                          <p:spTgt spid="2"/>
                                        </p:tgtEl>
                                      </p:cBhvr>
                                    </p:cmd>
                                  </p:childTnLst>
                                </p:cTn>
                              </p:par>
                              <p:par>
                                <p:cTn id="19" presetID="1" presetClass="emph" presetSubtype="2" fill="hold" nodeType="withEffect">
                                  <p:stCondLst>
                                    <p:cond delay="0"/>
                                  </p:stCondLst>
                                  <p:childTnLst>
                                    <p:animClr clrSpc="rgb" dir="cw">
                                      <p:cBhvr>
                                        <p:cTn id="20" dur="1000" fill="hold"/>
                                        <p:tgtEl>
                                          <p:spTgt spid="13"/>
                                        </p:tgtEl>
                                        <p:attrNameLst>
                                          <p:attrName>fillcolor</p:attrName>
                                        </p:attrNameLst>
                                      </p:cBhvr>
                                      <p:to>
                                        <a:schemeClr val="accent2"/>
                                      </p:to>
                                    </p:animClr>
                                    <p:set>
                                      <p:cBhvr>
                                        <p:cTn id="21" dur="1000" fill="hold"/>
                                        <p:tgtEl>
                                          <p:spTgt spid="13"/>
                                        </p:tgtEl>
                                        <p:attrNameLst>
                                          <p:attrName>fill.type</p:attrName>
                                        </p:attrNameLst>
                                      </p:cBhvr>
                                      <p:to>
                                        <p:strVal val="solid"/>
                                      </p:to>
                                    </p:set>
                                    <p:set>
                                      <p:cBhvr>
                                        <p:cTn id="22" dur="1000" fill="hold"/>
                                        <p:tgtEl>
                                          <p:spTgt spid="1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emph" presetSubtype="2" fill="hold" nodeType="withEffect">
                                  <p:stCondLst>
                                    <p:cond delay="0"/>
                                  </p:stCondLst>
                                  <p:childTnLst>
                                    <p:animClr clrSpc="rgb" dir="cw">
                                      <p:cBhvr>
                                        <p:cTn id="34" dur="2000" fill="hold"/>
                                        <p:tgtEl>
                                          <p:spTgt spid="13"/>
                                        </p:tgtEl>
                                        <p:attrNameLst>
                                          <p:attrName>fillcolor</p:attrName>
                                        </p:attrNameLst>
                                      </p:cBhvr>
                                      <p:to>
                                        <a:schemeClr val="bg1"/>
                                      </p:to>
                                    </p:animClr>
                                    <p:set>
                                      <p:cBhvr>
                                        <p:cTn id="35" dur="2000" fill="hold"/>
                                        <p:tgtEl>
                                          <p:spTgt spid="13"/>
                                        </p:tgtEl>
                                        <p:attrNameLst>
                                          <p:attrName>fill.type</p:attrName>
                                        </p:attrNameLst>
                                      </p:cBhvr>
                                      <p:to>
                                        <p:strVal val="solid"/>
                                      </p:to>
                                    </p:set>
                                    <p:set>
                                      <p:cBhvr>
                                        <p:cTn id="3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6" grpId="0"/>
      <p:bldP spid="16" grpId="1"/>
      <p:bldP spid="17" grpId="0"/>
      <p:bldP spid="17" grpId="1"/>
      <p:bldP spid="17" grpId="2"/>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3" name="Action Button: Up">
            <a:hlinkClick r:id="rId3" action="ppaction://hlinksldjump" highlightClick="1"/>
          </p:cNvPr>
          <p:cNvSpPr/>
          <p:nvPr/>
        </p:nvSpPr>
        <p:spPr>
          <a:xfrm rot="16200000">
            <a:off x="8164395"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2636226" y="4912668"/>
            <a:ext cx="3871574"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up arrow to return to the lesson</a:t>
            </a:r>
            <a:endParaRPr lang="en-GB" sz="900" spc="300" dirty="0">
              <a:latin typeface="HelveticaNeueLT Pro 55 Roman"/>
              <a:ea typeface="Segoe UI" pitchFamily="34" charset="0"/>
              <a:cs typeface="Arial" pitchFamily="34" charset="0"/>
            </a:endParaRP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9" name="Title"/>
          <p:cNvSpPr txBox="1"/>
          <p:nvPr/>
        </p:nvSpPr>
        <p:spPr>
          <a:xfrm>
            <a:off x="0" y="0"/>
            <a:ext cx="9144000" cy="584775"/>
          </a:xfrm>
          <a:prstGeom prst="rect">
            <a:avLst/>
          </a:prstGeom>
          <a:noFill/>
        </p:spPr>
        <p:txBody>
          <a:bodyPr wrap="square" rtlCol="0">
            <a:spAutoFit/>
          </a:bodyPr>
          <a:lstStyle/>
          <a:p>
            <a:pPr algn="ctr"/>
            <a:r>
              <a:rPr lang="en-NZ" sz="3200" spc="300" dirty="0">
                <a:latin typeface="Adobe Fangsong Std R" pitchFamily="18" charset="-128"/>
                <a:ea typeface="Adobe Fangsong Std R" pitchFamily="18" charset="-128"/>
              </a:rPr>
              <a:t>What is the true meaning of Christmas?</a:t>
            </a:r>
            <a:endParaRPr lang="en-GB" sz="3200" b="1" spc="300" dirty="0">
              <a:solidFill>
                <a:srgbClr val="00B050"/>
              </a:solidFill>
              <a:latin typeface="Adobe Fangsong Std R" pitchFamily="18" charset="-128"/>
              <a:ea typeface="Adobe Fangsong Std R" pitchFamily="18" charset="-128"/>
            </a:endParaRPr>
          </a:p>
        </p:txBody>
      </p:sp>
      <p:sp>
        <p:nvSpPr>
          <p:cNvPr id="10" name="Rounded Rectangle 9"/>
          <p:cNvSpPr/>
          <p:nvPr/>
        </p:nvSpPr>
        <p:spPr>
          <a:xfrm>
            <a:off x="118066" y="610533"/>
            <a:ext cx="1734670" cy="1189659"/>
          </a:xfrm>
          <a:prstGeom prst="roundRect">
            <a:avLst/>
          </a:prstGeom>
          <a:blipFill dpi="0" rotWithShape="1">
            <a:blip r:embed="rId4">
              <a:extLst>
                <a:ext uri="{BEBA8EAE-BF5A-486C-A8C5-ECC9F3942E4B}">
                  <a14:imgProps xmlns:a14="http://schemas.microsoft.com/office/drawing/2010/main">
                    <a14:imgLayer r:embed="rId5">
                      <a14:imgEffect>
                        <a14:saturation sat="0"/>
                      </a14:imgEffect>
                    </a14:imgLayer>
                  </a14:imgProps>
                </a:ext>
              </a:extLst>
            </a:blip>
            <a:srcRect/>
            <a:stretch>
              <a:fillRect b="-5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1" name="Rounded Rectangle 10"/>
          <p:cNvSpPr/>
          <p:nvPr/>
        </p:nvSpPr>
        <p:spPr>
          <a:xfrm>
            <a:off x="1910007" y="610533"/>
            <a:ext cx="1734670" cy="1189658"/>
          </a:xfrm>
          <a:prstGeom prst="roundRect">
            <a:avLst/>
          </a:prstGeom>
          <a:blipFill dpi="0" rotWithShape="1">
            <a:blip r:embed="rId6">
              <a:extLst>
                <a:ext uri="{BEBA8EAE-BF5A-486C-A8C5-ECC9F3942E4B}">
                  <a14:imgProps xmlns:a14="http://schemas.microsoft.com/office/drawing/2010/main">
                    <a14:imgLayer r:embed="rId7">
                      <a14:imgEffect>
                        <a14:saturation sat="0"/>
                      </a14:imgEffect>
                    </a14:imgLayer>
                  </a14:imgProps>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2" name="Rounded Rectangle 11"/>
          <p:cNvSpPr/>
          <p:nvPr/>
        </p:nvSpPr>
        <p:spPr>
          <a:xfrm>
            <a:off x="7278777" y="613475"/>
            <a:ext cx="1734670" cy="1189657"/>
          </a:xfrm>
          <a:prstGeom prst="roundRect">
            <a:avLst/>
          </a:prstGeom>
          <a:blipFill>
            <a:blip r:embed="rId8">
              <a:extLst>
                <a:ext uri="{BEBA8EAE-BF5A-486C-A8C5-ECC9F3942E4B}">
                  <a14:imgProps xmlns:a14="http://schemas.microsoft.com/office/drawing/2010/main">
                    <a14:imgLayer r:embed="rId9">
                      <a14:imgEffect>
                        <a14:saturation sat="0"/>
                      </a14:imgEffect>
                    </a14:imgLayer>
                  </a14:imgProps>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4" name="Rounded Rectangle 13"/>
          <p:cNvSpPr/>
          <p:nvPr/>
        </p:nvSpPr>
        <p:spPr>
          <a:xfrm>
            <a:off x="3702409" y="613473"/>
            <a:ext cx="1734670" cy="1189658"/>
          </a:xfrm>
          <a:prstGeom prst="roundRect">
            <a:avLst/>
          </a:prstGeom>
          <a: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6" name="Rounded Rectangle 15"/>
          <p:cNvSpPr/>
          <p:nvPr/>
        </p:nvSpPr>
        <p:spPr>
          <a:xfrm>
            <a:off x="5490867" y="613473"/>
            <a:ext cx="1734670" cy="1189658"/>
          </a:xfrm>
          <a:prstGeom prst="roundRect">
            <a:avLst/>
          </a:prstGeom>
          <a: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9" name="TextBox: Worksheet Indication"/>
          <p:cNvSpPr txBox="1"/>
          <p:nvPr/>
        </p:nvSpPr>
        <p:spPr>
          <a:xfrm>
            <a:off x="-2148" y="4472256"/>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Name:</a:t>
            </a:r>
            <a:endParaRPr lang="en-GB" sz="1600" b="1" dirty="0">
              <a:latin typeface="Arial" pitchFamily="34" charset="0"/>
              <a:cs typeface="Arial" pitchFamily="34" charset="0"/>
            </a:endParaRPr>
          </a:p>
        </p:txBody>
      </p:sp>
      <p:sp>
        <p:nvSpPr>
          <p:cNvPr id="20" name="TextBox: Worksheet Indication"/>
          <p:cNvSpPr txBox="1"/>
          <p:nvPr/>
        </p:nvSpPr>
        <p:spPr>
          <a:xfrm>
            <a:off x="3550308" y="4470108"/>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Date:</a:t>
            </a:r>
            <a:endParaRPr lang="en-GB" sz="1600" b="1" dirty="0">
              <a:latin typeface="Arial" pitchFamily="34" charset="0"/>
              <a:cs typeface="Arial" pitchFamily="34" charset="0"/>
            </a:endParaRPr>
          </a:p>
        </p:txBody>
      </p:sp>
      <p:sp>
        <p:nvSpPr>
          <p:cNvPr id="21" name="Rectangle 20"/>
          <p:cNvSpPr/>
          <p:nvPr/>
        </p:nvSpPr>
        <p:spPr>
          <a:xfrm>
            <a:off x="-59052" y="2041493"/>
            <a:ext cx="9143999" cy="2462213"/>
          </a:xfrm>
          <a:prstGeom prst="rect">
            <a:avLst/>
          </a:prstGeom>
        </p:spPr>
        <p:txBody>
          <a:bodyPr wrap="square">
            <a:spAutoFit/>
          </a:bodyPr>
          <a:lstStyle/>
          <a:p>
            <a:pPr algn="ctr"/>
            <a:r>
              <a:rPr lang="en-NZ" sz="1400" b="1" spc="300" dirty="0">
                <a:latin typeface="HelveticaNeueLT Pro 55 Roman"/>
              </a:rPr>
              <a:t>Highlight TRUE  or FALSE</a:t>
            </a:r>
          </a:p>
          <a:p>
            <a:pPr lvl="0"/>
            <a:r>
              <a:rPr lang="en-NZ" sz="1400" spc="300" dirty="0" smtClean="0">
                <a:latin typeface="HelveticaNeueLT Pro 55 Roman"/>
              </a:rPr>
              <a:t>1 We </a:t>
            </a:r>
            <a:r>
              <a:rPr lang="en-NZ" sz="1400" spc="300" dirty="0">
                <a:latin typeface="HelveticaNeueLT Pro 55 Roman"/>
              </a:rPr>
              <a:t>have Christmas so the shops can make a lots of </a:t>
            </a:r>
            <a:r>
              <a:rPr lang="en-NZ" sz="1400" spc="300" dirty="0" smtClean="0">
                <a:latin typeface="HelveticaNeueLT Pro 55 Roman"/>
              </a:rPr>
              <a:t>money.</a:t>
            </a:r>
            <a:endParaRPr lang="en-NZ" sz="1400" spc="300" dirty="0">
              <a:latin typeface="HelveticaNeueLT Pro 55 Roman"/>
            </a:endParaRPr>
          </a:p>
          <a:p>
            <a:pPr lvl="0"/>
            <a:r>
              <a:rPr lang="en-NZ" sz="1400" spc="300" dirty="0" smtClean="0">
                <a:latin typeface="HelveticaNeueLT Pro 55 Roman"/>
              </a:rPr>
              <a:t>2 The </a:t>
            </a:r>
            <a:r>
              <a:rPr lang="en-NZ" sz="1400" spc="300" dirty="0">
                <a:latin typeface="HelveticaNeueLT Pro 55 Roman"/>
              </a:rPr>
              <a:t>real meaning of Christmas is getting loads of presents to play </a:t>
            </a:r>
            <a:r>
              <a:rPr lang="en-NZ" sz="1400" spc="300" dirty="0" smtClean="0">
                <a:latin typeface="HelveticaNeueLT Pro 55 Roman"/>
              </a:rPr>
              <a:t>with. </a:t>
            </a:r>
            <a:endParaRPr lang="en-NZ" sz="1400" spc="300" dirty="0">
              <a:latin typeface="HelveticaNeueLT Pro 55 Roman"/>
            </a:endParaRPr>
          </a:p>
          <a:p>
            <a:pPr lvl="0"/>
            <a:r>
              <a:rPr lang="en-NZ" sz="1400" spc="300" dirty="0" smtClean="0">
                <a:latin typeface="HelveticaNeueLT Pro 55 Roman"/>
              </a:rPr>
              <a:t>3 Helpful </a:t>
            </a:r>
            <a:r>
              <a:rPr lang="en-NZ" sz="1400" spc="300" dirty="0">
                <a:latin typeface="HelveticaNeueLT Pro 55 Roman"/>
              </a:rPr>
              <a:t>actions are not really enough for a present to give at </a:t>
            </a:r>
            <a:r>
              <a:rPr lang="en-NZ" sz="1400" spc="300" dirty="0" smtClean="0">
                <a:latin typeface="HelveticaNeueLT Pro 55 Roman"/>
              </a:rPr>
              <a:t>Christmas.</a:t>
            </a:r>
            <a:endParaRPr lang="en-NZ" sz="1400" spc="300" dirty="0">
              <a:latin typeface="HelveticaNeueLT Pro 55 Roman"/>
            </a:endParaRPr>
          </a:p>
          <a:p>
            <a:pPr lvl="0"/>
            <a:r>
              <a:rPr lang="en-NZ" sz="1400" spc="300" dirty="0" smtClean="0">
                <a:latin typeface="HelveticaNeueLT Pro 55 Roman"/>
              </a:rPr>
              <a:t>4 Jesus </a:t>
            </a:r>
            <a:r>
              <a:rPr lang="en-NZ" sz="1400" spc="300" dirty="0">
                <a:latin typeface="HelveticaNeueLT Pro 55 Roman"/>
              </a:rPr>
              <a:t>is the reason we give presents at </a:t>
            </a:r>
            <a:r>
              <a:rPr lang="en-NZ" sz="1400" spc="300" dirty="0" smtClean="0">
                <a:latin typeface="HelveticaNeueLT Pro 55 Roman"/>
              </a:rPr>
              <a:t>Christmas. </a:t>
            </a:r>
            <a:r>
              <a:rPr lang="en-NZ" sz="1400" spc="300" dirty="0">
                <a:latin typeface="HelveticaNeueLT Pro 55 Roman"/>
              </a:rPr>
              <a:t>			</a:t>
            </a:r>
          </a:p>
          <a:p>
            <a:pPr lvl="0"/>
            <a:r>
              <a:rPr lang="en-NZ" sz="1400" spc="300" dirty="0" smtClean="0">
                <a:latin typeface="HelveticaNeueLT Pro 55 Roman"/>
              </a:rPr>
              <a:t>5 You </a:t>
            </a:r>
            <a:r>
              <a:rPr lang="en-NZ" sz="1400" spc="300" dirty="0">
                <a:latin typeface="HelveticaNeueLT Pro 55 Roman"/>
              </a:rPr>
              <a:t>don’t need fancy food and presents to celebrate </a:t>
            </a:r>
            <a:r>
              <a:rPr lang="en-NZ" sz="1400" spc="300" dirty="0" smtClean="0">
                <a:latin typeface="HelveticaNeueLT Pro 55 Roman"/>
              </a:rPr>
              <a:t>Christmas.</a:t>
            </a:r>
            <a:r>
              <a:rPr lang="en-NZ" sz="1400" spc="300" dirty="0">
                <a:latin typeface="HelveticaNeueLT Pro 55 Roman"/>
              </a:rPr>
              <a:t>	</a:t>
            </a:r>
          </a:p>
          <a:p>
            <a:pPr lvl="0"/>
            <a:r>
              <a:rPr lang="en-NZ" sz="1400" spc="300" dirty="0" smtClean="0">
                <a:latin typeface="HelveticaNeueLT Pro 55 Roman"/>
              </a:rPr>
              <a:t>6 The </a:t>
            </a:r>
            <a:r>
              <a:rPr lang="en-NZ" sz="1400" spc="300" dirty="0">
                <a:latin typeface="HelveticaNeueLT Pro 55 Roman"/>
              </a:rPr>
              <a:t>spirit of Christmas is the spirit of Jesus which is the spirit of </a:t>
            </a:r>
            <a:r>
              <a:rPr lang="en-NZ" sz="1400" spc="300" dirty="0" smtClean="0">
                <a:latin typeface="HelveticaNeueLT Pro 55 Roman"/>
              </a:rPr>
              <a:t>love.</a:t>
            </a:r>
            <a:endParaRPr lang="en-NZ" sz="1400" spc="300" dirty="0">
              <a:latin typeface="HelveticaNeueLT Pro 55 Roman"/>
            </a:endParaRPr>
          </a:p>
          <a:p>
            <a:pPr lvl="0"/>
            <a:r>
              <a:rPr lang="en-NZ" sz="1400" spc="300" dirty="0" smtClean="0">
                <a:latin typeface="HelveticaNeueLT Pro 55 Roman"/>
              </a:rPr>
              <a:t>7 Only </a:t>
            </a:r>
            <a:r>
              <a:rPr lang="en-NZ" sz="1400" spc="300" dirty="0">
                <a:latin typeface="HelveticaNeueLT Pro 55 Roman"/>
              </a:rPr>
              <a:t>gifts that cost a lot of money are worth giving at </a:t>
            </a:r>
            <a:r>
              <a:rPr lang="en-NZ" sz="1400" spc="300" dirty="0" smtClean="0">
                <a:latin typeface="HelveticaNeueLT Pro 55 Roman"/>
              </a:rPr>
              <a:t>Christmas.</a:t>
            </a:r>
            <a:r>
              <a:rPr lang="en-NZ" sz="1400" spc="300" dirty="0">
                <a:latin typeface="HelveticaNeueLT Pro 55 Roman"/>
              </a:rPr>
              <a:t>	</a:t>
            </a:r>
          </a:p>
          <a:p>
            <a:pPr lvl="0"/>
            <a:r>
              <a:rPr lang="en-NZ" sz="1400" spc="300" dirty="0" smtClean="0">
                <a:latin typeface="HelveticaNeueLT Pro 55 Roman"/>
              </a:rPr>
              <a:t>8 The </a:t>
            </a:r>
            <a:r>
              <a:rPr lang="en-NZ" sz="1400" spc="300" dirty="0">
                <a:latin typeface="HelveticaNeueLT Pro 55 Roman"/>
              </a:rPr>
              <a:t>first Christmas gift was </a:t>
            </a:r>
            <a:r>
              <a:rPr lang="en-NZ" sz="1400" spc="300" dirty="0" smtClean="0">
                <a:latin typeface="HelveticaNeueLT Pro 55 Roman"/>
              </a:rPr>
              <a:t>Jesus. </a:t>
            </a:r>
            <a:r>
              <a:rPr lang="en-NZ" sz="1400" spc="300" dirty="0">
                <a:latin typeface="HelveticaNeueLT Pro 55 Roman"/>
              </a:rPr>
              <a:t>				</a:t>
            </a:r>
          </a:p>
          <a:p>
            <a:pPr lvl="0"/>
            <a:r>
              <a:rPr lang="en-NZ" sz="1400" spc="300" dirty="0" smtClean="0">
                <a:latin typeface="HelveticaNeueLT Pro 55 Roman"/>
              </a:rPr>
              <a:t>9 Kind </a:t>
            </a:r>
            <a:r>
              <a:rPr lang="en-NZ" sz="1400" spc="300" dirty="0">
                <a:latin typeface="HelveticaNeueLT Pro 55 Roman"/>
              </a:rPr>
              <a:t>words and caring actions are the best gifts we can give </a:t>
            </a:r>
            <a:r>
              <a:rPr lang="en-NZ" sz="1400" spc="300" dirty="0" smtClean="0">
                <a:latin typeface="HelveticaNeueLT Pro 55 Roman"/>
              </a:rPr>
              <a:t>Jesus. </a:t>
            </a:r>
            <a:r>
              <a:rPr lang="en-NZ" sz="1400" spc="300" dirty="0">
                <a:latin typeface="HelveticaNeueLT Pro 55 Roman"/>
              </a:rPr>
              <a:t>	</a:t>
            </a:r>
          </a:p>
          <a:p>
            <a:pPr lvl="0"/>
            <a:r>
              <a:rPr lang="en-NZ" sz="1400" spc="300" dirty="0" smtClean="0">
                <a:latin typeface="HelveticaNeueLT Pro 55 Roman"/>
              </a:rPr>
              <a:t>10 Christmas </a:t>
            </a:r>
            <a:r>
              <a:rPr lang="en-NZ" sz="1400" spc="300" dirty="0">
                <a:latin typeface="HelveticaNeueLT Pro 55 Roman"/>
              </a:rPr>
              <a:t>gifts don’t have to be wrapped up in fancy paper and </a:t>
            </a:r>
            <a:r>
              <a:rPr lang="en-NZ" sz="1400" spc="300" dirty="0" smtClean="0">
                <a:latin typeface="HelveticaNeueLT Pro 55 Roman"/>
              </a:rPr>
              <a:t>ribbons.</a:t>
            </a:r>
            <a:endParaRPr lang="en-NZ" sz="1400" spc="300" dirty="0">
              <a:latin typeface="HelveticaNeueLT Pro 55 Roman"/>
            </a:endParaRPr>
          </a:p>
        </p:txBody>
      </p:sp>
      <p:sp>
        <p:nvSpPr>
          <p:cNvPr id="22" name="TextBox 21"/>
          <p:cNvSpPr txBox="1"/>
          <p:nvPr/>
        </p:nvSpPr>
        <p:spPr>
          <a:xfrm>
            <a:off x="8650417" y="2253541"/>
            <a:ext cx="869137" cy="2718591"/>
          </a:xfrm>
          <a:prstGeom prst="rect">
            <a:avLst/>
          </a:prstGeom>
          <a:noFill/>
        </p:spPr>
        <p:txBody>
          <a:bodyPr wrap="square" rtlCol="0">
            <a:spAutoFit/>
          </a:bodyPr>
          <a:lstStyle/>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p:txBody>
      </p:sp>
      <p:cxnSp>
        <p:nvCxnSpPr>
          <p:cNvPr id="3" name="Straight Connector 2"/>
          <p:cNvCxnSpPr/>
          <p:nvPr/>
        </p:nvCxnSpPr>
        <p:spPr>
          <a:xfrm flipV="1">
            <a:off x="770021" y="4750000"/>
            <a:ext cx="2190060" cy="2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222511" y="4749980"/>
            <a:ext cx="2190060" cy="2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4150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0003" y="75637"/>
            <a:ext cx="9009998" cy="4992500"/>
          </a:xfrm>
          <a:prstGeom prst="rect">
            <a:avLst/>
          </a:prstGeom>
          <a:blipFill dpi="0" rotWithShape="1">
            <a:blip r:embed="rId3">
              <a:alphaModFix amt="50000"/>
              <a:extLst>
                <a:ext uri="{BEBA8EAE-BF5A-486C-A8C5-ECC9F3942E4B}">
                  <a14:imgProps xmlns:a14="http://schemas.microsoft.com/office/drawing/2010/main">
                    <a14:imgLayer r:embed="rId4">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9" name="Textbox: Line 2"/>
          <p:cNvSpPr txBox="1"/>
          <p:nvPr/>
        </p:nvSpPr>
        <p:spPr>
          <a:xfrm>
            <a:off x="936296" y="3171750"/>
            <a:ext cx="7744315" cy="646331"/>
          </a:xfrm>
          <a:prstGeom prst="rect">
            <a:avLst/>
          </a:prstGeom>
          <a:noFill/>
        </p:spPr>
        <p:txBody>
          <a:bodyPr wrap="square" rtlCol="0">
            <a:spAutoFit/>
          </a:bodyPr>
          <a:lstStyle/>
          <a:p>
            <a:pPr lvl="0"/>
            <a:r>
              <a:rPr lang="en-NZ" b="1" spc="300" dirty="0">
                <a:latin typeface="Lucida Sans" pitchFamily="34" charset="0"/>
              </a:rPr>
              <a:t>name ways people can give gift of love aroha to </a:t>
            </a:r>
            <a:r>
              <a:rPr lang="en-NZ" b="1" spc="300" dirty="0" smtClean="0">
                <a:latin typeface="Lucida Sans" pitchFamily="34" charset="0"/>
              </a:rPr>
              <a:t>others.</a:t>
            </a:r>
            <a:endParaRPr lang="en-NZ" sz="1600" b="1" spc="300" dirty="0">
              <a:latin typeface="Lucida Sans" pitchFamily="34" charset="0"/>
            </a:endParaRPr>
          </a:p>
        </p:txBody>
      </p:sp>
      <p:sp>
        <p:nvSpPr>
          <p:cNvPr id="10" name="Textbox: Line 1"/>
          <p:cNvSpPr txBox="1"/>
          <p:nvPr/>
        </p:nvSpPr>
        <p:spPr>
          <a:xfrm>
            <a:off x="942101" y="2301313"/>
            <a:ext cx="7744315" cy="707886"/>
          </a:xfrm>
          <a:prstGeom prst="rect">
            <a:avLst/>
          </a:prstGeom>
          <a:noFill/>
        </p:spPr>
        <p:txBody>
          <a:bodyPr wrap="square" rtlCol="0">
            <a:spAutoFit/>
          </a:bodyPr>
          <a:lstStyle/>
          <a:p>
            <a:pPr marL="0" lvl="1">
              <a:spcAft>
                <a:spcPts val="1800"/>
              </a:spcAft>
            </a:pPr>
            <a:r>
              <a:rPr lang="en-NZ" sz="2000" spc="300" dirty="0">
                <a:latin typeface="Bookman Old Style" pitchFamily="18" charset="0"/>
              </a:rPr>
              <a:t>recall the story of St Nicholas, the real Santa Claus, as a gift </a:t>
            </a:r>
            <a:r>
              <a:rPr lang="en-NZ" sz="2000" spc="300" dirty="0" smtClean="0">
                <a:latin typeface="Bookman Old Style" pitchFamily="18" charset="0"/>
              </a:rPr>
              <a:t>giver.</a:t>
            </a:r>
            <a:endParaRPr lang="en-NZ" sz="2000" spc="300" dirty="0">
              <a:latin typeface="Bookman Old Style" pitchFamily="18" charset="0"/>
            </a:endParaRPr>
          </a:p>
        </p:txBody>
      </p:sp>
      <p:sp>
        <p:nvSpPr>
          <p:cNvPr id="15" name="Shape: Number 2"/>
          <p:cNvSpPr txBox="1"/>
          <p:nvPr/>
        </p:nvSpPr>
        <p:spPr>
          <a:xfrm>
            <a:off x="502557" y="3175297"/>
            <a:ext cx="439544" cy="400110"/>
          </a:xfrm>
          <a:prstGeom prst="rect">
            <a:avLst/>
          </a:prstGeom>
          <a:noFill/>
        </p:spPr>
        <p:txBody>
          <a:bodyPr wrap="none" rtlCol="0">
            <a:spAutoFit/>
          </a:bodyPr>
          <a:lstStyle/>
          <a:p>
            <a:r>
              <a:rPr lang="en-US" sz="2000" b="1" dirty="0">
                <a:latin typeface="Lucida Sans" pitchFamily="34" charset="0"/>
                <a:ea typeface="Segoe UI" pitchFamily="34" charset="0"/>
                <a:cs typeface="Segoe UI" pitchFamily="34" charset="0"/>
              </a:rPr>
              <a:t>2</a:t>
            </a:r>
            <a:r>
              <a:rPr lang="en-US" sz="2000" b="1" dirty="0" smtClean="0">
                <a:latin typeface="Lucida Sans" pitchFamily="34" charset="0"/>
                <a:ea typeface="Segoe UI" pitchFamily="34" charset="0"/>
                <a:cs typeface="Segoe UI" pitchFamily="34" charset="0"/>
              </a:rPr>
              <a:t>)</a:t>
            </a:r>
            <a:endParaRPr lang="en-GB" sz="2000" b="1" dirty="0">
              <a:latin typeface="Lucida Sans" pitchFamily="34" charset="0"/>
              <a:ea typeface="Segoe UI" pitchFamily="34" charset="0"/>
              <a:cs typeface="Segoe UI" pitchFamily="34" charset="0"/>
            </a:endParaRPr>
          </a:p>
        </p:txBody>
      </p:sp>
      <p:sp>
        <p:nvSpPr>
          <p:cNvPr id="16" name="Shape: Number 1"/>
          <p:cNvSpPr txBox="1"/>
          <p:nvPr/>
        </p:nvSpPr>
        <p:spPr>
          <a:xfrm>
            <a:off x="495754" y="2329074"/>
            <a:ext cx="492443" cy="400110"/>
          </a:xfrm>
          <a:prstGeom prst="rect">
            <a:avLst/>
          </a:prstGeom>
          <a:noFill/>
        </p:spPr>
        <p:txBody>
          <a:bodyPr wrap="none" rtlCol="0">
            <a:spAutoFit/>
          </a:bodyPr>
          <a:lstStyle/>
          <a:p>
            <a:r>
              <a:rPr lang="en-US" sz="2000" spc="300" dirty="0" smtClean="0">
                <a:latin typeface="Bookman Old Style" pitchFamily="18" charset="0"/>
                <a:ea typeface="Segoe UI" pitchFamily="34" charset="0"/>
                <a:cs typeface="Segoe UI" pitchFamily="34" charset="0"/>
              </a:rPr>
              <a:t>1)</a:t>
            </a:r>
            <a:endParaRPr lang="en-GB" sz="2000" spc="300" dirty="0">
              <a:latin typeface="Bookman Old Style" pitchFamily="18" charset="0"/>
              <a:ea typeface="Segoe UI" pitchFamily="34" charset="0"/>
              <a:cs typeface="Segoe UI" pitchFamily="34" charset="0"/>
            </a:endParaRPr>
          </a:p>
        </p:txBody>
      </p:sp>
      <p:sp>
        <p:nvSpPr>
          <p:cNvPr id="2" name="Image Placeholder"/>
          <p:cNvSpPr txBox="1"/>
          <p:nvPr/>
        </p:nvSpPr>
        <p:spPr>
          <a:xfrm>
            <a:off x="6865801" y="582980"/>
            <a:ext cx="1800200" cy="1231337"/>
          </a:xfrm>
          <a:prstGeom prst="rect">
            <a:avLst/>
          </a:prstGeom>
          <a:noFill/>
          <a:ln>
            <a:solidFill>
              <a:schemeClr val="accent1"/>
            </a:solidFill>
            <a:prstDash val="dash"/>
          </a:ln>
        </p:spPr>
        <p:txBody>
          <a:bodyPr wrap="square" rtlCol="0" anchor="ctr">
            <a:noAutofit/>
          </a:bodyPr>
          <a:lstStyle/>
          <a:p>
            <a:pPr algn="ctr"/>
            <a:r>
              <a:rPr lang="en-US" dirty="0" smtClean="0"/>
              <a:t>Placeholder</a:t>
            </a:r>
            <a:br>
              <a:rPr lang="en-US" dirty="0" smtClean="0"/>
            </a:br>
            <a:r>
              <a:rPr lang="en-US" dirty="0" smtClean="0"/>
              <a:t>for</a:t>
            </a:r>
            <a:br>
              <a:rPr lang="en-US" dirty="0" smtClean="0"/>
            </a:br>
            <a:r>
              <a:rPr lang="en-US" dirty="0" smtClean="0"/>
              <a:t>Key Image </a:t>
            </a:r>
            <a:endParaRPr lang="en-GB" dirty="0"/>
          </a:p>
        </p:txBody>
      </p:sp>
      <p:sp>
        <p:nvSpPr>
          <p:cNvPr id="6" name="Title"/>
          <p:cNvSpPr txBox="1"/>
          <p:nvPr/>
        </p:nvSpPr>
        <p:spPr>
          <a:xfrm>
            <a:off x="0" y="8030"/>
            <a:ext cx="9144000" cy="646331"/>
          </a:xfrm>
          <a:prstGeom prst="rect">
            <a:avLst/>
          </a:prstGeom>
          <a:noFill/>
        </p:spPr>
        <p:txBody>
          <a:bodyPr wrap="square" rtlCol="0">
            <a:spAutoFit/>
          </a:bodyPr>
          <a:lstStyle/>
          <a:p>
            <a:pPr algn="ctr"/>
            <a:r>
              <a:rPr lang="en-US" sz="3600" spc="300" dirty="0" smtClean="0">
                <a:latin typeface="Adobe Fangsong Std R" pitchFamily="18" charset="-128"/>
                <a:ea typeface="Adobe Fangsong Std R" pitchFamily="18" charset="-128"/>
              </a:rPr>
              <a:t>Learning Intentions</a:t>
            </a:r>
            <a:endParaRPr lang="en-GB" sz="3600" spc="300" dirty="0">
              <a:latin typeface="Adobe Fangsong Std R" pitchFamily="18" charset="-128"/>
              <a:ea typeface="Adobe Fangsong Std R" pitchFamily="18" charset="-128"/>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980" t="4454" r="4733" b="9169"/>
          <a:stretch/>
        </p:blipFill>
        <p:spPr>
          <a:xfrm>
            <a:off x="6632620" y="505379"/>
            <a:ext cx="2259862" cy="1530734"/>
          </a:xfrm>
          <a:prstGeom prst="rect">
            <a:avLst/>
          </a:prstGeom>
        </p:spPr>
      </p:pic>
      <p:sp>
        <p:nvSpPr>
          <p:cNvPr id="4" name="Shape Border 1"/>
          <p:cNvSpPr/>
          <p:nvPr/>
        </p:nvSpPr>
        <p:spPr>
          <a:xfrm>
            <a:off x="985035" y="2278935"/>
            <a:ext cx="7738510" cy="707886"/>
          </a:xfrm>
          <a:prstGeom prst="rect">
            <a:avLst/>
          </a:prstGeom>
          <a:solidFill>
            <a:schemeClr val="bg1"/>
          </a:solid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Shape Border 2"/>
          <p:cNvSpPr/>
          <p:nvPr/>
        </p:nvSpPr>
        <p:spPr>
          <a:xfrm>
            <a:off x="979230" y="3139221"/>
            <a:ext cx="7738510" cy="707886"/>
          </a:xfrm>
          <a:prstGeom prst="rect">
            <a:avLst/>
          </a:prstGeom>
          <a:solidFill>
            <a:schemeClr val="bg1"/>
          </a:solid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200903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nextCondLst>
                <p:cond evt="onClick" delay="0">
                  <p:tgtEl>
                    <p:spTgt spid="18"/>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2"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2"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nextCondLst>
                <p:cond evt="onClick" delay="0">
                  <p:tgtEl>
                    <p:spTgt spid="19"/>
                  </p:tgtEl>
                </p:cond>
              </p:nextCondLst>
            </p:seq>
          </p:childTnLst>
        </p:cTn>
      </p:par>
    </p:tnLst>
    <p:bldLst>
      <p:bldP spid="4" grpId="0" animBg="1"/>
      <p:bldP spid="4" grpId="1" animBg="1"/>
      <p:bldP spid="4" grpId="2" animBg="1"/>
      <p:bldP spid="20" grpId="0" animBg="1"/>
      <p:bldP spid="20" grpId="1" animBg="1"/>
      <p:bldP spid="2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0003" y="75637"/>
            <a:ext cx="9009998" cy="4992500"/>
          </a:xfrm>
          <a:prstGeom prst="rect">
            <a:avLst/>
          </a:prstGeom>
          <a:blipFill dpi="0" rotWithShape="1">
            <a:blip r:embed="rId3">
              <a:alphaModFix amt="50000"/>
              <a:extLst>
                <a:ext uri="{BEBA8EAE-BF5A-486C-A8C5-ECC9F3942E4B}">
                  <a14:imgProps xmlns:a14="http://schemas.microsoft.com/office/drawing/2010/main">
                    <a14:imgLayer r:embed="rId4">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REMOVE THIS OBJECT"/>
          <p:cNvSpPr txBox="1"/>
          <p:nvPr/>
        </p:nvSpPr>
        <p:spPr>
          <a:xfrm>
            <a:off x="3557" y="16254"/>
            <a:ext cx="9144000" cy="646331"/>
          </a:xfrm>
          <a:prstGeom prst="rect">
            <a:avLst/>
          </a:prstGeom>
          <a:noFill/>
        </p:spPr>
        <p:txBody>
          <a:bodyPr wrap="square" rtlCol="0">
            <a:spAutoFit/>
          </a:bodyPr>
          <a:lstStyle/>
          <a:p>
            <a:pPr algn="ctr"/>
            <a:r>
              <a:rPr lang="en-NZ" sz="3600" spc="300" dirty="0">
                <a:latin typeface="Adobe Fangsong Std R" pitchFamily="18" charset="-128"/>
                <a:ea typeface="Adobe Fangsong Std R" pitchFamily="18" charset="-128"/>
              </a:rPr>
              <a:t> Special ways we celebrate </a:t>
            </a:r>
            <a:r>
              <a:rPr lang="en-NZ" sz="3600" spc="300" dirty="0" smtClean="0">
                <a:latin typeface="Adobe Fangsong Std R" pitchFamily="18" charset="-128"/>
                <a:ea typeface="Adobe Fangsong Std R" pitchFamily="18" charset="-128"/>
              </a:rPr>
              <a:t>Christmas</a:t>
            </a:r>
            <a:endParaRPr lang="en-GB" sz="3600" b="1" spc="300" dirty="0">
              <a:solidFill>
                <a:srgbClr val="FF0000"/>
              </a:solidFill>
              <a:latin typeface="Adobe Fangsong Std R" pitchFamily="18" charset="-128"/>
              <a:ea typeface="Adobe Fangsong Std R" pitchFamily="18" charset="-128"/>
            </a:endParaRPr>
          </a:p>
        </p:txBody>
      </p:sp>
      <p:grpSp>
        <p:nvGrpSpPr>
          <p:cNvPr id="6" name="REMOVE THIS OBJECT"/>
          <p:cNvGrpSpPr/>
          <p:nvPr/>
        </p:nvGrpSpPr>
        <p:grpSpPr>
          <a:xfrm>
            <a:off x="-3442447" y="2571887"/>
            <a:ext cx="12442447" cy="2201674"/>
            <a:chOff x="809567" y="1347614"/>
            <a:chExt cx="6354721" cy="2376264"/>
          </a:xfrm>
          <a:solidFill>
            <a:srgbClr val="F8EE70"/>
          </a:solidFill>
        </p:grpSpPr>
        <p:sp>
          <p:nvSpPr>
            <p:cNvPr id="2" name="Rectangle"/>
            <p:cNvSpPr/>
            <p:nvPr/>
          </p:nvSpPr>
          <p:spPr>
            <a:xfrm>
              <a:off x="4427984" y="1347614"/>
              <a:ext cx="2736304" cy="2376264"/>
            </a:xfrm>
            <a:prstGeom prst="rect">
              <a:avLst/>
            </a:prstGeom>
            <a:grp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hidden="1"/>
            <p:cNvSpPr txBox="1"/>
            <p:nvPr/>
          </p:nvSpPr>
          <p:spPr>
            <a:xfrm>
              <a:off x="809567" y="2212581"/>
              <a:ext cx="2424638" cy="646331"/>
            </a:xfrm>
            <a:prstGeom prst="rect">
              <a:avLst/>
            </a:prstGeom>
            <a:grpFill/>
            <a:ln>
              <a:solidFill>
                <a:srgbClr val="EBDB0B"/>
              </a:solidFill>
            </a:ln>
          </p:spPr>
          <p:txBody>
            <a:bodyPr wrap="none" rtlCol="0">
              <a:spAutoFit/>
            </a:bodyPr>
            <a:lstStyle/>
            <a:p>
              <a:pPr algn="ctr"/>
              <a:r>
                <a:rPr lang="en-GB" b="1" smtClean="0">
                  <a:solidFill>
                    <a:srgbClr val="FF0000"/>
                  </a:solidFill>
                </a:rPr>
                <a:t>ActiveX Control</a:t>
              </a:r>
              <a:br>
                <a:rPr lang="en-GB" b="1" smtClean="0">
                  <a:solidFill>
                    <a:srgbClr val="FF0000"/>
                  </a:solidFill>
                </a:rPr>
              </a:br>
              <a:r>
                <a:rPr lang="en-GB" b="1" smtClean="0">
                  <a:solidFill>
                    <a:srgbClr val="FF0000"/>
                  </a:solidFill>
                </a:rPr>
                <a:t>“embedded” in a shape</a:t>
              </a:r>
              <a:endParaRPr lang="en-GB" b="1">
                <a:solidFill>
                  <a:srgbClr val="FF0000"/>
                </a:solidFill>
              </a:endParaRPr>
            </a:p>
          </p:txBody>
        </p:sp>
        <p:cxnSp>
          <p:nvCxnSpPr>
            <p:cNvPr id="5" name="Elbow Connector" hidden="1"/>
            <p:cNvCxnSpPr>
              <a:stCxn id="3" idx="3"/>
              <a:endCxn id="2" idx="1"/>
            </p:cNvCxnSpPr>
            <p:nvPr/>
          </p:nvCxnSpPr>
          <p:spPr>
            <a:xfrm flipV="1">
              <a:off x="3234205" y="2535746"/>
              <a:ext cx="1193779" cy="1"/>
            </a:xfrm>
            <a:prstGeom prst="bentConnector3">
              <a:avLst/>
            </a:prstGeom>
            <a:grpFill/>
            <a:ln w="38100">
              <a:solidFill>
                <a:srgbClr val="EBDB0B"/>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424437" y="4860464"/>
            <a:ext cx="2295126"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in the yellow box and write your text</a:t>
            </a:r>
            <a:endParaRPr lang="en-GB" sz="900" spc="300" dirty="0">
              <a:latin typeface="HelveticaNeueLT Pro 55 Roman"/>
              <a:ea typeface="Segoe UI" pitchFamily="34" charset="0"/>
              <a:cs typeface="Arial" pitchFamily="34" charset="0"/>
            </a:endParaRPr>
          </a:p>
        </p:txBody>
      </p:sp>
      <p:sp>
        <p:nvSpPr>
          <p:cNvPr id="4" name="Rounded Rectangle 3"/>
          <p:cNvSpPr/>
          <p:nvPr/>
        </p:nvSpPr>
        <p:spPr>
          <a:xfrm>
            <a:off x="118066" y="798917"/>
            <a:ext cx="1734670" cy="1621866"/>
          </a:xfrm>
          <a:prstGeom prst="roundRect">
            <a:avLst/>
          </a:prstGeom>
          <a:blipFill dpi="0" rotWithShape="1">
            <a:blip r:embed="rId5"/>
            <a:srcRect/>
            <a:stretch>
              <a:fillRect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4" name="Rounded Rectangle 13"/>
          <p:cNvSpPr/>
          <p:nvPr/>
        </p:nvSpPr>
        <p:spPr>
          <a:xfrm>
            <a:off x="1910007" y="798916"/>
            <a:ext cx="1734670" cy="1621865"/>
          </a:xfrm>
          <a:prstGeom prst="round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6" name="Rounded Rectangle 15"/>
          <p:cNvSpPr/>
          <p:nvPr/>
        </p:nvSpPr>
        <p:spPr>
          <a:xfrm>
            <a:off x="7278777" y="801859"/>
            <a:ext cx="1734670" cy="1621864"/>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9" name="Rounded Rectangle 18"/>
          <p:cNvSpPr/>
          <p:nvPr/>
        </p:nvSpPr>
        <p:spPr>
          <a:xfrm>
            <a:off x="3702409" y="801856"/>
            <a:ext cx="1734670" cy="1621865"/>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Rounded Rectangle 19"/>
          <p:cNvSpPr/>
          <p:nvPr/>
        </p:nvSpPr>
        <p:spPr>
          <a:xfrm>
            <a:off x="5490867" y="801856"/>
            <a:ext cx="1734670" cy="1621865"/>
          </a:xfrm>
          <a:prstGeom prst="round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ctangle 7"/>
          <p:cNvSpPr/>
          <p:nvPr/>
        </p:nvSpPr>
        <p:spPr>
          <a:xfrm>
            <a:off x="111252" y="3611935"/>
            <a:ext cx="3526611" cy="1077218"/>
          </a:xfrm>
          <a:prstGeom prst="rect">
            <a:avLst/>
          </a:prstGeom>
        </p:spPr>
        <p:txBody>
          <a:bodyPr wrap="square">
            <a:spAutoFit/>
          </a:bodyPr>
          <a:lstStyle/>
          <a:p>
            <a:pPr algn="ctr"/>
            <a:r>
              <a:rPr lang="en-NZ" sz="1600" b="1" spc="300" dirty="0">
                <a:latin typeface="Lucida Sans" pitchFamily="34" charset="0"/>
              </a:rPr>
              <a:t>How do these events help you to celebrate the real meaning of Christmas?</a:t>
            </a:r>
          </a:p>
        </p:txBody>
      </p:sp>
      <p:sp>
        <p:nvSpPr>
          <p:cNvPr id="9" name="Rectangle 8"/>
          <p:cNvSpPr/>
          <p:nvPr/>
        </p:nvSpPr>
        <p:spPr>
          <a:xfrm>
            <a:off x="118066" y="2673871"/>
            <a:ext cx="3526611" cy="830997"/>
          </a:xfrm>
          <a:prstGeom prst="rect">
            <a:avLst/>
          </a:prstGeom>
        </p:spPr>
        <p:txBody>
          <a:bodyPr wrap="square">
            <a:spAutoFit/>
          </a:bodyPr>
          <a:lstStyle/>
          <a:p>
            <a:pPr algn="ctr"/>
            <a:r>
              <a:rPr lang="en-NZ" sz="1600" spc="300" dirty="0">
                <a:latin typeface="Bookman Old Style" pitchFamily="18" charset="0"/>
                <a:ea typeface="Adobe Fangsong Std R" pitchFamily="18" charset="-128"/>
              </a:rPr>
              <a:t>What special events do you have to celebrate Christmas?</a:t>
            </a:r>
          </a:p>
        </p:txBody>
      </p:sp>
      <p:pic>
        <p:nvPicPr>
          <p:cNvPr id="1066" name="TextBox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3763963" y="2701925"/>
            <a:ext cx="5122862" cy="195103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3258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0003" y="75637"/>
            <a:ext cx="9009998" cy="4992500"/>
          </a:xfrm>
          <a:prstGeom prst="rect">
            <a:avLst/>
          </a:prstGeom>
          <a:blipFill dpi="0" rotWithShape="1">
            <a:blip r:embed="rId3">
              <a:alphaModFix amt="50000"/>
              <a:extLst>
                <a:ext uri="{BEBA8EAE-BF5A-486C-A8C5-ECC9F3942E4B}">
                  <a14:imgProps xmlns:a14="http://schemas.microsoft.com/office/drawing/2010/main">
                    <a14:imgLayer r:embed="rId4">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EMOVE THIS OBJECT"/>
          <p:cNvSpPr txBox="1"/>
          <p:nvPr/>
        </p:nvSpPr>
        <p:spPr>
          <a:xfrm>
            <a:off x="3557" y="16254"/>
            <a:ext cx="9144000" cy="646331"/>
          </a:xfrm>
          <a:prstGeom prst="rect">
            <a:avLst/>
          </a:prstGeom>
          <a:noFill/>
        </p:spPr>
        <p:txBody>
          <a:bodyPr wrap="square" rtlCol="0">
            <a:spAutoFit/>
          </a:bodyPr>
          <a:lstStyle/>
          <a:p>
            <a:pPr algn="ctr"/>
            <a:r>
              <a:rPr lang="en-NZ" sz="3600" spc="300" dirty="0" smtClean="0">
                <a:latin typeface="Adobe Fangsong Std R" pitchFamily="18" charset="-128"/>
                <a:ea typeface="Adobe Fangsong Std R" pitchFamily="18" charset="-128"/>
              </a:rPr>
              <a:t>St. </a:t>
            </a:r>
            <a:r>
              <a:rPr lang="en-NZ" sz="3600" spc="300" dirty="0">
                <a:latin typeface="Adobe Fangsong Std R" pitchFamily="18" charset="-128"/>
                <a:ea typeface="Adobe Fangsong Std R" pitchFamily="18" charset="-128"/>
              </a:rPr>
              <a:t>Nicholas – did you know?...</a:t>
            </a:r>
            <a:endParaRPr lang="en-GB" sz="3600" b="1" spc="300" dirty="0">
              <a:solidFill>
                <a:srgbClr val="FF0000"/>
              </a:solidFill>
              <a:latin typeface="Adobe Fangsong Std R" pitchFamily="18" charset="-128"/>
              <a:ea typeface="Adobe Fangsong Std R" pitchFamily="18" charset="-128"/>
            </a:endParaRPr>
          </a:p>
        </p:txBody>
      </p:sp>
      <p:sp>
        <p:nvSpPr>
          <p:cNvPr id="7" name="Textbox: Line 3"/>
          <p:cNvSpPr txBox="1"/>
          <p:nvPr/>
        </p:nvSpPr>
        <p:spPr>
          <a:xfrm>
            <a:off x="2081098" y="3676650"/>
            <a:ext cx="6478409" cy="369332"/>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spc="300" dirty="0">
                <a:latin typeface="HelveticaNeueLT Pro 55 Roman"/>
              </a:rPr>
              <a:t>He loved children very </a:t>
            </a:r>
            <a:r>
              <a:rPr lang="en-NZ" b="0" spc="300" dirty="0" smtClean="0">
                <a:latin typeface="HelveticaNeueLT Pro 55 Roman"/>
              </a:rPr>
              <a:t>much.</a:t>
            </a:r>
            <a:endParaRPr lang="en-GB" b="0" spc="300" dirty="0">
              <a:latin typeface="HelveticaNeueLT Pro 55 Roman"/>
            </a:endParaRPr>
          </a:p>
        </p:txBody>
      </p:sp>
      <p:sp>
        <p:nvSpPr>
          <p:cNvPr id="8" name="Textbox: Line 2"/>
          <p:cNvSpPr txBox="1"/>
          <p:nvPr/>
        </p:nvSpPr>
        <p:spPr>
          <a:xfrm>
            <a:off x="730021" y="2660143"/>
            <a:ext cx="6830496" cy="369332"/>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pc="300" dirty="0">
                <a:latin typeface="Lucida Sans" pitchFamily="34" charset="0"/>
              </a:rPr>
              <a:t>When he was an adult he became a </a:t>
            </a:r>
            <a:r>
              <a:rPr lang="en-NZ" spc="300" dirty="0" smtClean="0">
                <a:latin typeface="Lucida Sans" pitchFamily="34" charset="0"/>
              </a:rPr>
              <a:t>bishop. </a:t>
            </a:r>
            <a:endParaRPr lang="en-GB" spc="300" dirty="0">
              <a:latin typeface="Lucida Sans" pitchFamily="34" charset="0"/>
            </a:endParaRPr>
          </a:p>
        </p:txBody>
      </p:sp>
      <p:sp>
        <p:nvSpPr>
          <p:cNvPr id="6" name="Textbox: Line 1"/>
          <p:cNvSpPr txBox="1"/>
          <p:nvPr/>
        </p:nvSpPr>
        <p:spPr>
          <a:xfrm>
            <a:off x="1925046" y="1379538"/>
            <a:ext cx="6451285" cy="646331"/>
          </a:xfrm>
          <a:prstGeom prst="rect">
            <a:avLst/>
          </a:prstGeom>
          <a:noFill/>
        </p:spPr>
        <p:txBody>
          <a:bodyPr wrap="square" rtlCol="0">
            <a:spAutoFit/>
          </a:bodyPr>
          <a:lstStyle/>
          <a:p>
            <a:r>
              <a:rPr lang="en-NZ" spc="300" dirty="0">
                <a:latin typeface="Bookman Old Style" pitchFamily="18" charset="0"/>
              </a:rPr>
              <a:t>He was born in Turkey and his parents died when he was a little boy.</a:t>
            </a:r>
            <a:endParaRPr lang="en-GB" b="1" spc="300" dirty="0">
              <a:latin typeface="Bookman Old Style" pitchFamily="18" charset="0"/>
              <a:ea typeface="Segoe UI" pitchFamily="34" charset="0"/>
              <a:cs typeface="Segoe UI" pitchFamily="34" charset="0"/>
            </a:endParaRPr>
          </a:p>
        </p:txBody>
      </p:sp>
      <p:sp>
        <p:nvSpPr>
          <p:cNvPr id="17" name="Shape: Button 3"/>
          <p:cNvSpPr/>
          <p:nvPr/>
        </p:nvSpPr>
        <p:spPr>
          <a:xfrm>
            <a:off x="594378" y="3042633"/>
            <a:ext cx="1304910" cy="1637367"/>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a:off x="7482045" y="2013246"/>
            <a:ext cx="1304910" cy="1637368"/>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620136" y="884020"/>
            <a:ext cx="1304910" cy="1637368"/>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L-3</a:t>
            </a:r>
          </a:p>
          <a:p>
            <a:pPr algn="ctr"/>
            <a:r>
              <a:rPr lang="en-GB" sz="900" b="1" dirty="0" smtClean="0">
                <a:solidFill>
                  <a:srgbClr val="002060"/>
                </a:solidFill>
                <a:latin typeface="Arial" pitchFamily="34" charset="0"/>
                <a:cs typeface="Arial" pitchFamily="34" charset="0"/>
              </a:rPr>
              <a:t>S-04A</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860634" y="4850464"/>
            <a:ext cx="3422732"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an image to reveal </a:t>
            </a:r>
            <a:r>
              <a:rPr lang="en-GB" sz="900" spc="300" dirty="0">
                <a:latin typeface="HelveticaNeueLT Pro 55 Roman"/>
                <a:ea typeface="Segoe UI" pitchFamily="34" charset="0"/>
                <a:cs typeface="Arial" pitchFamily="34" charset="0"/>
              </a:rPr>
              <a:t>a</a:t>
            </a:r>
            <a:r>
              <a:rPr lang="en-GB" sz="900" spc="300" dirty="0" smtClean="0">
                <a:latin typeface="HelveticaNeueLT Pro 55 Roman"/>
                <a:ea typeface="Segoe UI" pitchFamily="34" charset="0"/>
                <a:cs typeface="Arial" pitchFamily="34" charset="0"/>
              </a:rPr>
              <a:t> text line</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2931877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7" grpId="0"/>
      <p:bldP spid="7" grpId="1"/>
      <p:bldP spid="7" grpId="2"/>
      <p:bldP spid="8" grpId="0"/>
      <p:bldP spid="8" grpId="1"/>
      <p:bldP spid="8"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0003" y="75637"/>
            <a:ext cx="9009998" cy="4992500"/>
          </a:xfrm>
          <a:prstGeom prst="rect">
            <a:avLst/>
          </a:prstGeom>
          <a:blipFill dpi="0" rotWithShape="1">
            <a:blip r:embed="rId3">
              <a:alphaModFix amt="50000"/>
              <a:extLst>
                <a:ext uri="{BEBA8EAE-BF5A-486C-A8C5-ECC9F3942E4B}">
                  <a14:imgProps xmlns:a14="http://schemas.microsoft.com/office/drawing/2010/main">
                    <a14:imgLayer r:embed="rId4">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EMOVE THIS OBJECT"/>
          <p:cNvSpPr txBox="1"/>
          <p:nvPr/>
        </p:nvSpPr>
        <p:spPr>
          <a:xfrm>
            <a:off x="3557" y="16254"/>
            <a:ext cx="9144000" cy="646331"/>
          </a:xfrm>
          <a:prstGeom prst="rect">
            <a:avLst/>
          </a:prstGeom>
          <a:noFill/>
        </p:spPr>
        <p:txBody>
          <a:bodyPr wrap="square" rtlCol="0">
            <a:spAutoFit/>
          </a:bodyPr>
          <a:lstStyle/>
          <a:p>
            <a:pPr algn="ctr"/>
            <a:r>
              <a:rPr lang="en-NZ" sz="3600" spc="300" dirty="0" smtClean="0">
                <a:latin typeface="Adobe Fangsong Std R" pitchFamily="18" charset="-128"/>
                <a:ea typeface="Adobe Fangsong Std R" pitchFamily="18" charset="-128"/>
              </a:rPr>
              <a:t>St. </a:t>
            </a:r>
            <a:r>
              <a:rPr lang="en-NZ" sz="3600" spc="300" dirty="0">
                <a:latin typeface="Adobe Fangsong Std R" pitchFamily="18" charset="-128"/>
                <a:ea typeface="Adobe Fangsong Std R" pitchFamily="18" charset="-128"/>
              </a:rPr>
              <a:t>Nicholas – did you know?...</a:t>
            </a:r>
            <a:endParaRPr lang="en-GB" sz="3600" b="1" spc="300" dirty="0">
              <a:solidFill>
                <a:srgbClr val="FF0000"/>
              </a:solidFill>
              <a:latin typeface="Adobe Fangsong Std R" pitchFamily="18" charset="-128"/>
              <a:ea typeface="Adobe Fangsong Std R" pitchFamily="18" charset="-128"/>
            </a:endParaRPr>
          </a:p>
        </p:txBody>
      </p:sp>
      <p:sp>
        <p:nvSpPr>
          <p:cNvPr id="7" name="Textbox: Line 3"/>
          <p:cNvSpPr txBox="1"/>
          <p:nvPr/>
        </p:nvSpPr>
        <p:spPr>
          <a:xfrm>
            <a:off x="1969887" y="3453462"/>
            <a:ext cx="6478409"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spc="300" dirty="0">
                <a:latin typeface="HelveticaNeueLT Pro 55 Roman"/>
              </a:rPr>
              <a:t>Can you explain how he became known as Santa Claus?</a:t>
            </a:r>
          </a:p>
        </p:txBody>
      </p:sp>
      <p:sp>
        <p:nvSpPr>
          <p:cNvPr id="8" name="Textbox: Line 2"/>
          <p:cNvSpPr txBox="1"/>
          <p:nvPr/>
        </p:nvSpPr>
        <p:spPr>
          <a:xfrm>
            <a:off x="1820182" y="2401594"/>
            <a:ext cx="5759737"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pc="300" dirty="0">
                <a:latin typeface="Lucida Sans" pitchFamily="34" charset="0"/>
              </a:rPr>
              <a:t>He saw this as giving a gift of love. </a:t>
            </a:r>
            <a:endParaRPr lang="en-NZ" spc="300" dirty="0" smtClean="0">
              <a:latin typeface="Lucida Sans" pitchFamily="34" charset="0"/>
            </a:endParaRPr>
          </a:p>
          <a:p>
            <a:r>
              <a:rPr lang="en-NZ" spc="300" dirty="0" smtClean="0">
                <a:latin typeface="Lucida Sans" pitchFamily="34" charset="0"/>
              </a:rPr>
              <a:t>He </a:t>
            </a:r>
            <a:r>
              <a:rPr lang="en-NZ" spc="300" dirty="0">
                <a:latin typeface="Lucida Sans" pitchFamily="34" charset="0"/>
              </a:rPr>
              <a:t>saw all gifts as signs of love. </a:t>
            </a:r>
          </a:p>
        </p:txBody>
      </p:sp>
      <p:sp>
        <p:nvSpPr>
          <p:cNvPr id="6" name="Textbox: Line 1"/>
          <p:cNvSpPr txBox="1"/>
          <p:nvPr/>
        </p:nvSpPr>
        <p:spPr>
          <a:xfrm>
            <a:off x="1903754" y="1306654"/>
            <a:ext cx="6451285" cy="646331"/>
          </a:xfrm>
          <a:prstGeom prst="rect">
            <a:avLst/>
          </a:prstGeom>
          <a:noFill/>
        </p:spPr>
        <p:txBody>
          <a:bodyPr wrap="square" rtlCol="0">
            <a:spAutoFit/>
          </a:bodyPr>
          <a:lstStyle/>
          <a:p>
            <a:r>
              <a:rPr lang="en-NZ" spc="300" dirty="0">
                <a:latin typeface="Bookman Old Style" pitchFamily="18" charset="0"/>
              </a:rPr>
              <a:t>He was very generous and gave money to people in need. </a:t>
            </a:r>
            <a:endParaRPr lang="en-GB" b="1" spc="300" dirty="0">
              <a:latin typeface="Bookman Old Style" pitchFamily="18" charset="0"/>
              <a:ea typeface="Segoe UI" pitchFamily="34" charset="0"/>
              <a:cs typeface="Segoe UI" pitchFamily="34" charset="0"/>
            </a:endParaRPr>
          </a:p>
        </p:txBody>
      </p:sp>
      <p:sp>
        <p:nvSpPr>
          <p:cNvPr id="17" name="Shape: Button 3"/>
          <p:cNvSpPr/>
          <p:nvPr/>
        </p:nvSpPr>
        <p:spPr>
          <a:xfrm>
            <a:off x="516760" y="2957945"/>
            <a:ext cx="1304910" cy="1637367"/>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a:off x="7494792" y="1906076"/>
            <a:ext cx="1304910" cy="1637368"/>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516760" y="811135"/>
            <a:ext cx="1304910" cy="1637368"/>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S-04B</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824844" y="4660843"/>
            <a:ext cx="3422732"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an image to reveal </a:t>
            </a:r>
            <a:r>
              <a:rPr lang="en-GB" sz="900" spc="300" dirty="0">
                <a:latin typeface="HelveticaNeueLT Pro 55 Roman"/>
                <a:ea typeface="Segoe UI" pitchFamily="34" charset="0"/>
                <a:cs typeface="Arial" pitchFamily="34" charset="0"/>
              </a:rPr>
              <a:t>a</a:t>
            </a:r>
            <a:r>
              <a:rPr lang="en-GB" sz="900" spc="300" dirty="0" smtClean="0">
                <a:latin typeface="HelveticaNeueLT Pro 55 Roman"/>
                <a:ea typeface="Segoe UI" pitchFamily="34" charset="0"/>
                <a:cs typeface="Arial" pitchFamily="34" charset="0"/>
              </a:rPr>
              <a:t> text line</a:t>
            </a:r>
            <a:endParaRPr lang="en-GB" sz="900" spc="300" dirty="0">
              <a:latin typeface="HelveticaNeueLT Pro 55 Roman"/>
              <a:ea typeface="Segoe UI" pitchFamily="34" charset="0"/>
              <a:cs typeface="Arial" pitchFamily="34" charset="0"/>
            </a:endParaRPr>
          </a:p>
        </p:txBody>
      </p:sp>
      <p:sp>
        <p:nvSpPr>
          <p:cNvPr id="21" name="Action Button: Video">
            <a:hlinkClick r:id="rId6" highlightClick="1"/>
          </p:cNvPr>
          <p:cNvSpPr/>
          <p:nvPr/>
        </p:nvSpPr>
        <p:spPr>
          <a:xfrm>
            <a:off x="7130637"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2976400" y="4853237"/>
            <a:ext cx="3137811" cy="230832"/>
          </a:xfrm>
          <a:prstGeom prst="rect">
            <a:avLst/>
          </a:prstGeom>
          <a:noFill/>
        </p:spPr>
        <p:txBody>
          <a:bodyPr wrap="none" rtlCol="0">
            <a:spAutoFit/>
          </a:bodyPr>
          <a:lstStyle/>
          <a:p>
            <a:pPr algn="ctr"/>
            <a:r>
              <a:rPr lang="en-GB" sz="900" spc="300" dirty="0" smtClean="0">
                <a:latin typeface="HelveticaNeueLT Pro 55 Roman"/>
              </a:rPr>
              <a:t>Click the video button to play ‘The Story of Saint Nicholas’ </a:t>
            </a:r>
            <a:r>
              <a:rPr lang="en-GB" sz="900" dirty="0" smtClean="0"/>
              <a:t> </a:t>
            </a:r>
            <a:endParaRPr lang="en-GB" sz="900" spc="300" dirty="0">
              <a:latin typeface="HelveticaNeueLT Pro 55 Roman"/>
            </a:endParaRPr>
          </a:p>
        </p:txBody>
      </p:sp>
    </p:spTree>
    <p:extLst>
      <p:ext uri="{BB962C8B-B14F-4D97-AF65-F5344CB8AC3E}">
        <p14:creationId xmlns:p14="http://schemas.microsoft.com/office/powerpoint/2010/main" val="2347742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3"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3"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3"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6"/>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7" grpId="0"/>
      <p:bldP spid="7" grpId="1"/>
      <p:bldP spid="7" grpId="2"/>
      <p:bldP spid="7" grpId="3"/>
      <p:bldP spid="8" grpId="0"/>
      <p:bldP spid="8" grpId="1"/>
      <p:bldP spid="8" grpId="2"/>
      <p:bldP spid="8" grpId="3"/>
      <p:bldP spid="6" grpId="0"/>
      <p:bldP spid="6" grpId="1"/>
      <p:bldP spid="6" grpId="2"/>
      <p:bldP spid="6"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80003" y="75637"/>
            <a:ext cx="9009998" cy="4992500"/>
          </a:xfrm>
          <a:prstGeom prst="rect">
            <a:avLst/>
          </a:prstGeom>
          <a:blipFill dpi="0" rotWithShape="1">
            <a:blip r:embed="rId3">
              <a:alphaModFix amt="50000"/>
              <a:extLst>
                <a:ext uri="{BEBA8EAE-BF5A-486C-A8C5-ECC9F3942E4B}">
                  <a14:imgProps xmlns:a14="http://schemas.microsoft.com/office/drawing/2010/main">
                    <a14:imgLayer r:embed="rId4">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REMOVE THIS OBJECT"/>
          <p:cNvSpPr txBox="1"/>
          <p:nvPr/>
        </p:nvSpPr>
        <p:spPr>
          <a:xfrm>
            <a:off x="0" y="-4849"/>
            <a:ext cx="9144000" cy="1200329"/>
          </a:xfrm>
          <a:prstGeom prst="rect">
            <a:avLst/>
          </a:prstGeom>
          <a:noFill/>
        </p:spPr>
        <p:txBody>
          <a:bodyPr wrap="square" rtlCol="0">
            <a:spAutoFit/>
          </a:bodyPr>
          <a:lstStyle/>
          <a:p>
            <a:pPr algn="ctr"/>
            <a:r>
              <a:rPr lang="en-NZ" sz="3600" spc="300" dirty="0">
                <a:latin typeface="Adobe Fangsong Std R" pitchFamily="18" charset="-128"/>
                <a:ea typeface="Adobe Fangsong Std R" pitchFamily="18" charset="-128"/>
              </a:rPr>
              <a:t>The tradition of telling Santa Claus what you would like for Christmas</a:t>
            </a:r>
          </a:p>
        </p:txBody>
      </p:sp>
      <p:sp>
        <p:nvSpPr>
          <p:cNvPr id="2" name="Shape: Card 6L (bottom)"/>
          <p:cNvSpPr/>
          <p:nvPr/>
        </p:nvSpPr>
        <p:spPr>
          <a:xfrm>
            <a:off x="1689725" y="1209436"/>
            <a:ext cx="2880320" cy="3600400"/>
          </a:xfrm>
          <a:prstGeom prst="roundRect">
            <a:avLst/>
          </a:prstGeom>
          <a:blipFill>
            <a:blip r:embed="rId5"/>
            <a:stretch>
              <a:fillRect/>
            </a:stretch>
          </a:blip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12" name="Shape: Card 5L"/>
          <p:cNvSpPr/>
          <p:nvPr/>
        </p:nvSpPr>
        <p:spPr>
          <a:xfrm>
            <a:off x="1689725" y="1196557"/>
            <a:ext cx="2880320" cy="3600400"/>
          </a:xfrm>
          <a:prstGeom prst="roundRect">
            <a:avLst/>
          </a:prstGeom>
          <a:blipFill>
            <a:blip r:embed="rId5"/>
            <a:stretch>
              <a:fillRect/>
            </a:stretch>
          </a:blip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13" name="Shape: Card 4L"/>
          <p:cNvSpPr/>
          <p:nvPr/>
        </p:nvSpPr>
        <p:spPr>
          <a:xfrm>
            <a:off x="1689725" y="1222315"/>
            <a:ext cx="2880320" cy="3600400"/>
          </a:xfrm>
          <a:prstGeom prst="roundRect">
            <a:avLst/>
          </a:prstGeom>
          <a:blipFill>
            <a:blip r:embed="rId5"/>
            <a:stretch>
              <a:fillRect/>
            </a:stretch>
          </a:blip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14" name="Shape: Card 3L"/>
          <p:cNvSpPr/>
          <p:nvPr/>
        </p:nvSpPr>
        <p:spPr>
          <a:xfrm>
            <a:off x="1689725" y="1209436"/>
            <a:ext cx="2880320" cy="3600400"/>
          </a:xfrm>
          <a:prstGeom prst="roundRect">
            <a:avLst/>
          </a:prstGeom>
          <a:blipFill>
            <a:blip r:embed="rId5"/>
            <a:stretch>
              <a:fillRect/>
            </a:stretch>
          </a:blip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15" name="Shape: Card 2L"/>
          <p:cNvSpPr/>
          <p:nvPr/>
        </p:nvSpPr>
        <p:spPr>
          <a:xfrm>
            <a:off x="1689725" y="1209436"/>
            <a:ext cx="2880320" cy="3600400"/>
          </a:xfrm>
          <a:prstGeom prst="roundRect">
            <a:avLst/>
          </a:prstGeom>
          <a:blipFill>
            <a:blip r:embed="rId5"/>
            <a:stretch>
              <a:fillRect/>
            </a:stretch>
          </a:blip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799999" rev="0"/>
              </a:camera>
              <a:lightRig rig="threePt" dir="t"/>
            </a:scene3d>
          </a:bodyPr>
          <a:lstStyle/>
          <a:p>
            <a:pPr algn="ctr"/>
            <a:endParaRPr lang="en-GB" sz="4000" b="1" dirty="0"/>
          </a:p>
        </p:txBody>
      </p:sp>
      <p:sp>
        <p:nvSpPr>
          <p:cNvPr id="16" name="Shape: Card 1L (top)"/>
          <p:cNvSpPr/>
          <p:nvPr/>
        </p:nvSpPr>
        <p:spPr>
          <a:xfrm>
            <a:off x="1689725" y="1196557"/>
            <a:ext cx="2880320" cy="3600400"/>
          </a:xfrm>
          <a:prstGeom prst="roundRect">
            <a:avLst/>
          </a:prstGeom>
          <a:blipFill>
            <a:blip r:embed="rId5"/>
            <a:stretch>
              <a:fillRect/>
            </a:stretch>
          </a:blip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solidFill>
                <a:schemeClr val="tx1"/>
              </a:solidFill>
            </a:endParaRPr>
          </a:p>
        </p:txBody>
      </p:sp>
      <p:sp>
        <p:nvSpPr>
          <p:cNvPr id="17" name="Shape: Card 1R (bottom)"/>
          <p:cNvSpPr/>
          <p:nvPr/>
        </p:nvSpPr>
        <p:spPr>
          <a:xfrm>
            <a:off x="4644008" y="1233401"/>
            <a:ext cx="2880320" cy="3600400"/>
          </a:xfrm>
          <a:prstGeom prst="roundRect">
            <a:avLst/>
          </a:prstGeom>
          <a:blipFill>
            <a:blip r:embed="rId6"/>
            <a:stretch>
              <a:fillRect l="-16000"/>
            </a:stretch>
          </a:blip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sp>
        <p:nvSpPr>
          <p:cNvPr id="18" name="Shape: Card 2R"/>
          <p:cNvSpPr/>
          <p:nvPr/>
        </p:nvSpPr>
        <p:spPr>
          <a:xfrm>
            <a:off x="4644008" y="1220522"/>
            <a:ext cx="2880320" cy="3600400"/>
          </a:xfrm>
          <a:prstGeom prst="roundRect">
            <a:avLst/>
          </a:prstGeom>
          <a:solidFill>
            <a:schemeClr val="bg1"/>
          </a:solid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spc="300" dirty="0">
                <a:solidFill>
                  <a:schemeClr val="tx1"/>
                </a:solidFill>
                <a:latin typeface="Bookman Old Style" pitchFamily="18" charset="0"/>
              </a:rPr>
              <a:t>Saint Nicholas knew that people show their love for God best by showing love aroha for others. </a:t>
            </a:r>
          </a:p>
        </p:txBody>
      </p:sp>
      <p:sp>
        <p:nvSpPr>
          <p:cNvPr id="19" name="Shape: Card 3R"/>
          <p:cNvSpPr/>
          <p:nvPr/>
        </p:nvSpPr>
        <p:spPr>
          <a:xfrm>
            <a:off x="4644008" y="1220522"/>
            <a:ext cx="2880320" cy="3600400"/>
          </a:xfrm>
          <a:prstGeom prst="roundRect">
            <a:avLst/>
          </a:prstGeom>
          <a:solidFill>
            <a:schemeClr val="bg1"/>
          </a:solid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spc="300" dirty="0">
                <a:solidFill>
                  <a:schemeClr val="tx1"/>
                </a:solidFill>
                <a:latin typeface="HelveticaNeueLT Pro 55 Roman"/>
              </a:rPr>
              <a:t>Saint Nicholas told children that giving gifts of love like helping </a:t>
            </a:r>
            <a:r>
              <a:rPr lang="en-NZ" sz="2000" spc="300" dirty="0" smtClean="0">
                <a:solidFill>
                  <a:schemeClr val="tx1"/>
                </a:solidFill>
                <a:latin typeface="HelveticaNeueLT Pro 55 Roman"/>
              </a:rPr>
              <a:t>others </a:t>
            </a:r>
            <a:r>
              <a:rPr lang="en-NZ" sz="2000" spc="300" dirty="0">
                <a:solidFill>
                  <a:schemeClr val="tx1"/>
                </a:solidFill>
                <a:latin typeface="HelveticaNeueLT Pro 55 Roman"/>
              </a:rPr>
              <a:t>sharing, using our actions and words to show God’s love to others were the best gifts of all. </a:t>
            </a:r>
          </a:p>
        </p:txBody>
      </p:sp>
      <p:sp>
        <p:nvSpPr>
          <p:cNvPr id="20" name="Shape: Card 4R"/>
          <p:cNvSpPr/>
          <p:nvPr/>
        </p:nvSpPr>
        <p:spPr>
          <a:xfrm>
            <a:off x="4664327" y="1220522"/>
            <a:ext cx="2880320" cy="3600400"/>
          </a:xfrm>
          <a:prstGeom prst="roundRect">
            <a:avLst/>
          </a:prstGeom>
          <a:solidFill>
            <a:schemeClr val="bg1"/>
          </a:solid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spc="300" dirty="0">
                <a:solidFill>
                  <a:schemeClr val="tx1"/>
                </a:solidFill>
                <a:latin typeface="Lucida Sans" pitchFamily="34" charset="0"/>
              </a:rPr>
              <a:t>He was well known for his generosity so when he became known as Santa Claus, children would tell him what they would like for Christmas.</a:t>
            </a:r>
          </a:p>
        </p:txBody>
      </p:sp>
      <p:sp>
        <p:nvSpPr>
          <p:cNvPr id="21" name="Shape: Card 5R"/>
          <p:cNvSpPr/>
          <p:nvPr/>
        </p:nvSpPr>
        <p:spPr>
          <a:xfrm>
            <a:off x="4664327" y="1212749"/>
            <a:ext cx="2880320" cy="3600400"/>
          </a:xfrm>
          <a:prstGeom prst="roundRect">
            <a:avLst/>
          </a:prstGeom>
          <a:solidFill>
            <a:schemeClr val="bg1"/>
          </a:solid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spc="300" dirty="0">
                <a:solidFill>
                  <a:schemeClr val="tx1"/>
                </a:solidFill>
                <a:latin typeface="Bookman Old Style" pitchFamily="18" charset="0"/>
              </a:rPr>
              <a:t>Saint Nicholas loved children very much. He gave gifts to children in need.</a:t>
            </a:r>
          </a:p>
        </p:txBody>
      </p:sp>
      <p:sp>
        <p:nvSpPr>
          <p:cNvPr id="22" name="Shape: Card 6R (top)"/>
          <p:cNvSpPr/>
          <p:nvPr/>
        </p:nvSpPr>
        <p:spPr>
          <a:xfrm>
            <a:off x="4654002" y="1205806"/>
            <a:ext cx="2880320" cy="3600400"/>
          </a:xfrm>
          <a:prstGeom prst="roundRect">
            <a:avLst/>
          </a:prstGeom>
          <a:blipFill dpi="0" rotWithShape="1">
            <a:blip r:embed="rId6"/>
            <a:srcRect/>
            <a:stretch>
              <a:fillRect l="-16000"/>
            </a:stretch>
          </a:blipFill>
          <a:ln w="82550" cmpd="thickThi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sp>
        <p:nvSpPr>
          <p:cNvPr id="2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139559" y="4850464"/>
            <a:ext cx="2864888"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top card to flip the page</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3686469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5"/>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2" nodeType="clickEffect">
                                  <p:stCondLst>
                                    <p:cond delay="0"/>
                                  </p:stCondLst>
                                  <p:childTnLst>
                                    <p:set>
                                      <p:cBhvr>
                                        <p:cTn id="87" dur="1" fill="hold">
                                          <p:stCondLst>
                                            <p:cond delay="0"/>
                                          </p:stCondLst>
                                        </p:cTn>
                                        <p:tgtEl>
                                          <p:spTgt spid="22"/>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21"/>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20"/>
                                        </p:tgtEl>
                                        <p:attrNameLst>
                                          <p:attrName>style.visibility</p:attrName>
                                        </p:attrNameLst>
                                      </p:cBhvr>
                                      <p:to>
                                        <p:strVal val="visible"/>
                                      </p:to>
                                    </p:set>
                                  </p:childTnLst>
                                </p:cTn>
                              </p:par>
                              <p:par>
                                <p:cTn id="92" presetID="1" presetClass="entr" presetSubtype="0" fill="hold" grpId="2" nodeType="withEffect">
                                  <p:stCondLst>
                                    <p:cond delay="0"/>
                                  </p:stCondLst>
                                  <p:childTnLst>
                                    <p:set>
                                      <p:cBhvr>
                                        <p:cTn id="93" dur="1" fill="hold">
                                          <p:stCondLst>
                                            <p:cond delay="0"/>
                                          </p:stCondLst>
                                        </p:cTn>
                                        <p:tgtEl>
                                          <p:spTgt spid="19"/>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18"/>
                                        </p:tgtEl>
                                        <p:attrNameLst>
                                          <p:attrName>style.visibility</p:attrName>
                                        </p:attrNameLst>
                                      </p:cBhvr>
                                      <p:to>
                                        <p:strVal val="visible"/>
                                      </p:to>
                                    </p:set>
                                  </p:childTnLst>
                                </p:cTn>
                              </p:par>
                              <p:par>
                                <p:cTn id="96" presetID="1" presetClass="entr" presetSubtype="0" fill="hold" grpId="2" nodeType="with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par>
                                <p:cTn id="98" presetID="1" presetClass="exit" presetSubtype="0" fill="hold" grpId="2" nodeType="withEffect">
                                  <p:stCondLst>
                                    <p:cond delay="0"/>
                                  </p:stCondLst>
                                  <p:childTnLst>
                                    <p:set>
                                      <p:cBhvr>
                                        <p:cTn id="99" dur="1" fill="hold">
                                          <p:stCondLst>
                                            <p:cond delay="0"/>
                                          </p:stCondLst>
                                        </p:cTn>
                                        <p:tgtEl>
                                          <p:spTgt spid="2"/>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12"/>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13"/>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4"/>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15"/>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 grpId="0" animBg="1"/>
      <p:bldP spid="2" grpId="1" animBg="1"/>
      <p:bldP spid="2"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1" animBg="1"/>
      <p:bldP spid="16" grpId="2" animBg="1"/>
      <p:bldP spid="16" grpId="3"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0003" y="75637"/>
            <a:ext cx="9009998" cy="4992500"/>
          </a:xfrm>
          <a:prstGeom prst="rect">
            <a:avLst/>
          </a:prstGeom>
          <a:blipFill dpi="0" rotWithShape="1">
            <a:blip r:embed="rId3">
              <a:alphaModFix amt="50000"/>
              <a:extLst>
                <a:ext uri="{BEBA8EAE-BF5A-486C-A8C5-ECC9F3942E4B}">
                  <a14:imgProps xmlns:a14="http://schemas.microsoft.com/office/drawing/2010/main">
                    <a14:imgLayer r:embed="rId4">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43486"/>
            <a:ext cx="9144000" cy="1138773"/>
          </a:xfrm>
          <a:prstGeom prst="rect">
            <a:avLst/>
          </a:prstGeom>
          <a:noFill/>
        </p:spPr>
        <p:txBody>
          <a:bodyPr wrap="square" rtlCol="0">
            <a:spAutoFit/>
          </a:bodyPr>
          <a:lstStyle/>
          <a:p>
            <a:pPr algn="ctr"/>
            <a:r>
              <a:rPr lang="en-NZ" sz="3400" spc="300" dirty="0">
                <a:latin typeface="Adobe Fangsong Std R" pitchFamily="18" charset="-128"/>
                <a:ea typeface="Adobe Fangsong Std R" pitchFamily="18" charset="-128"/>
              </a:rPr>
              <a:t>What is the true meaning of Christmas?</a:t>
            </a:r>
            <a:endParaRPr lang="en-GB" sz="3400" b="1" spc="300" dirty="0">
              <a:solidFill>
                <a:srgbClr val="00B050"/>
              </a:solidFill>
              <a:latin typeface="Adobe Fangsong Std R" pitchFamily="18" charset="-128"/>
              <a:ea typeface="Adobe Fangsong Std R" pitchFamily="18" charset="-128"/>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18066" y="983932"/>
            <a:ext cx="1734670" cy="1189659"/>
          </a:xfrm>
          <a:prstGeom prst="roundRect">
            <a:avLst/>
          </a:prstGeom>
          <a:blipFill dpi="0" rotWithShape="1">
            <a:blip r:embed="rId5"/>
            <a:srcRect/>
            <a:stretch>
              <a:fillRect b="-5000"/>
            </a:stretch>
          </a:blip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1" name="Rounded Rectangle 10"/>
          <p:cNvSpPr/>
          <p:nvPr/>
        </p:nvSpPr>
        <p:spPr>
          <a:xfrm>
            <a:off x="1910007" y="983932"/>
            <a:ext cx="1734670" cy="1189658"/>
          </a:xfrm>
          <a:prstGeom prst="roundRect">
            <a:avLst/>
          </a:prstGeom>
          <a:blipFill dpi="0" rotWithShape="1">
            <a:blip r:embed="rId6"/>
            <a:srcRect/>
            <a:stretch>
              <a:fillRect/>
            </a:stretch>
          </a:blip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2" name="Rounded Rectangle 11"/>
          <p:cNvSpPr/>
          <p:nvPr/>
        </p:nvSpPr>
        <p:spPr>
          <a:xfrm>
            <a:off x="7278777" y="986874"/>
            <a:ext cx="1734670" cy="1189657"/>
          </a:xfrm>
          <a:prstGeom prst="roundRect">
            <a:avLst/>
          </a:prstGeom>
          <a:blipFill>
            <a:blip r:embed="rId7"/>
            <a:stretch>
              <a:fillRect/>
            </a:stretch>
          </a:blip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3" name="Rounded Rectangle 12"/>
          <p:cNvSpPr/>
          <p:nvPr/>
        </p:nvSpPr>
        <p:spPr>
          <a:xfrm>
            <a:off x="3702409" y="986872"/>
            <a:ext cx="1734670" cy="1189658"/>
          </a:xfrm>
          <a:prstGeom prst="roundRect">
            <a:avLst/>
          </a:prstGeom>
          <a:blipFill>
            <a:blip r:embed="rId8"/>
            <a:stretch>
              <a:fillRect/>
            </a:stretch>
          </a:blip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4" name="Rounded Rectangle 13"/>
          <p:cNvSpPr/>
          <p:nvPr/>
        </p:nvSpPr>
        <p:spPr>
          <a:xfrm>
            <a:off x="5490867" y="986872"/>
            <a:ext cx="1734670" cy="1189658"/>
          </a:xfrm>
          <a:prstGeom prst="roundRect">
            <a:avLst/>
          </a:prstGeom>
          <a:blipFill>
            <a:blip r:embed="rId9"/>
            <a:stretch>
              <a:fillRect/>
            </a:stretch>
          </a:blip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 name="Rectangle 2"/>
          <p:cNvSpPr/>
          <p:nvPr/>
        </p:nvSpPr>
        <p:spPr>
          <a:xfrm>
            <a:off x="948" y="2238127"/>
            <a:ext cx="9143999" cy="2462213"/>
          </a:xfrm>
          <a:prstGeom prst="rect">
            <a:avLst/>
          </a:prstGeom>
        </p:spPr>
        <p:txBody>
          <a:bodyPr wrap="square">
            <a:spAutoFit/>
          </a:bodyPr>
          <a:lstStyle/>
          <a:p>
            <a:pPr algn="ctr"/>
            <a:r>
              <a:rPr lang="en-NZ" sz="1400" b="1" spc="300" dirty="0">
                <a:latin typeface="HelveticaNeueLT Pro 55 Roman"/>
              </a:rPr>
              <a:t>Highlight TRUE  or FALSE</a:t>
            </a:r>
          </a:p>
          <a:p>
            <a:pPr lvl="0"/>
            <a:r>
              <a:rPr lang="en-NZ" sz="1400" spc="300" dirty="0" smtClean="0">
                <a:latin typeface="HelveticaNeueLT Pro 55 Roman"/>
              </a:rPr>
              <a:t>1 We </a:t>
            </a:r>
            <a:r>
              <a:rPr lang="en-NZ" sz="1400" spc="300" dirty="0">
                <a:latin typeface="HelveticaNeueLT Pro 55 Roman"/>
              </a:rPr>
              <a:t>have Christmas so the shops can make a lots of </a:t>
            </a:r>
            <a:r>
              <a:rPr lang="en-NZ" sz="1400" spc="300" dirty="0" smtClean="0">
                <a:latin typeface="HelveticaNeueLT Pro 55 Roman"/>
              </a:rPr>
              <a:t>money.</a:t>
            </a:r>
            <a:endParaRPr lang="en-NZ" sz="1400" spc="300" dirty="0">
              <a:latin typeface="HelveticaNeueLT Pro 55 Roman"/>
            </a:endParaRPr>
          </a:p>
          <a:p>
            <a:pPr lvl="0"/>
            <a:r>
              <a:rPr lang="en-NZ" sz="1400" spc="300" dirty="0" smtClean="0">
                <a:latin typeface="HelveticaNeueLT Pro 55 Roman"/>
              </a:rPr>
              <a:t>2 The </a:t>
            </a:r>
            <a:r>
              <a:rPr lang="en-NZ" sz="1400" spc="300" dirty="0">
                <a:latin typeface="HelveticaNeueLT Pro 55 Roman"/>
              </a:rPr>
              <a:t>real meaning of Christmas is getting loads of presents to play </a:t>
            </a:r>
            <a:r>
              <a:rPr lang="en-NZ" sz="1400" spc="300" dirty="0" smtClean="0">
                <a:latin typeface="HelveticaNeueLT Pro 55 Roman"/>
              </a:rPr>
              <a:t>with. </a:t>
            </a:r>
            <a:endParaRPr lang="en-NZ" sz="1400" spc="300" dirty="0">
              <a:latin typeface="HelveticaNeueLT Pro 55 Roman"/>
            </a:endParaRPr>
          </a:p>
          <a:p>
            <a:pPr lvl="0"/>
            <a:r>
              <a:rPr lang="en-NZ" sz="1400" spc="300" dirty="0" smtClean="0">
                <a:latin typeface="HelveticaNeueLT Pro 55 Roman"/>
              </a:rPr>
              <a:t>3 Helpful </a:t>
            </a:r>
            <a:r>
              <a:rPr lang="en-NZ" sz="1400" spc="300" dirty="0">
                <a:latin typeface="HelveticaNeueLT Pro 55 Roman"/>
              </a:rPr>
              <a:t>actions are not really enough for a present to give at </a:t>
            </a:r>
            <a:r>
              <a:rPr lang="en-NZ" sz="1400" spc="300" dirty="0" smtClean="0">
                <a:latin typeface="HelveticaNeueLT Pro 55 Roman"/>
              </a:rPr>
              <a:t>Christmas.</a:t>
            </a:r>
            <a:endParaRPr lang="en-NZ" sz="1400" spc="300" dirty="0">
              <a:latin typeface="HelveticaNeueLT Pro 55 Roman"/>
            </a:endParaRPr>
          </a:p>
          <a:p>
            <a:pPr lvl="0"/>
            <a:r>
              <a:rPr lang="en-NZ" sz="1400" spc="300" dirty="0" smtClean="0">
                <a:latin typeface="HelveticaNeueLT Pro 55 Roman"/>
              </a:rPr>
              <a:t>4 Jesus </a:t>
            </a:r>
            <a:r>
              <a:rPr lang="en-NZ" sz="1400" spc="300" dirty="0">
                <a:latin typeface="HelveticaNeueLT Pro 55 Roman"/>
              </a:rPr>
              <a:t>is the reason we give presents at </a:t>
            </a:r>
            <a:r>
              <a:rPr lang="en-NZ" sz="1400" spc="300" dirty="0" smtClean="0">
                <a:latin typeface="HelveticaNeueLT Pro 55 Roman"/>
              </a:rPr>
              <a:t>Christmas. </a:t>
            </a:r>
            <a:r>
              <a:rPr lang="en-NZ" sz="1400" spc="300" dirty="0">
                <a:latin typeface="HelveticaNeueLT Pro 55 Roman"/>
              </a:rPr>
              <a:t>			</a:t>
            </a:r>
          </a:p>
          <a:p>
            <a:pPr lvl="0"/>
            <a:r>
              <a:rPr lang="en-NZ" sz="1400" spc="300" dirty="0" smtClean="0">
                <a:latin typeface="HelveticaNeueLT Pro 55 Roman"/>
              </a:rPr>
              <a:t>5 You </a:t>
            </a:r>
            <a:r>
              <a:rPr lang="en-NZ" sz="1400" spc="300" dirty="0">
                <a:latin typeface="HelveticaNeueLT Pro 55 Roman"/>
              </a:rPr>
              <a:t>don’t need fancy food and presents to celebrate </a:t>
            </a:r>
            <a:r>
              <a:rPr lang="en-NZ" sz="1400" spc="300" dirty="0" smtClean="0">
                <a:latin typeface="HelveticaNeueLT Pro 55 Roman"/>
              </a:rPr>
              <a:t>Christmas.</a:t>
            </a:r>
            <a:r>
              <a:rPr lang="en-NZ" sz="1400" spc="300" dirty="0">
                <a:latin typeface="HelveticaNeueLT Pro 55 Roman"/>
              </a:rPr>
              <a:t>	</a:t>
            </a:r>
          </a:p>
          <a:p>
            <a:pPr lvl="0"/>
            <a:r>
              <a:rPr lang="en-NZ" sz="1400" spc="300" dirty="0" smtClean="0">
                <a:latin typeface="HelveticaNeueLT Pro 55 Roman"/>
              </a:rPr>
              <a:t>6 The </a:t>
            </a:r>
            <a:r>
              <a:rPr lang="en-NZ" sz="1400" spc="300" dirty="0">
                <a:latin typeface="HelveticaNeueLT Pro 55 Roman"/>
              </a:rPr>
              <a:t>spirit of Christmas is the spirit of Jesus which is the spirit of </a:t>
            </a:r>
            <a:r>
              <a:rPr lang="en-NZ" sz="1400" spc="300" dirty="0" smtClean="0">
                <a:latin typeface="HelveticaNeueLT Pro 55 Roman"/>
              </a:rPr>
              <a:t>love.</a:t>
            </a:r>
            <a:endParaRPr lang="en-NZ" sz="1400" spc="300" dirty="0">
              <a:latin typeface="HelveticaNeueLT Pro 55 Roman"/>
            </a:endParaRPr>
          </a:p>
          <a:p>
            <a:pPr lvl="0"/>
            <a:r>
              <a:rPr lang="en-NZ" sz="1400" spc="300" dirty="0" smtClean="0">
                <a:latin typeface="HelveticaNeueLT Pro 55 Roman"/>
              </a:rPr>
              <a:t>7 Only </a:t>
            </a:r>
            <a:r>
              <a:rPr lang="en-NZ" sz="1400" spc="300" dirty="0">
                <a:latin typeface="HelveticaNeueLT Pro 55 Roman"/>
              </a:rPr>
              <a:t>gifts that cost a lot of money are worth giving at </a:t>
            </a:r>
            <a:r>
              <a:rPr lang="en-NZ" sz="1400" spc="300" dirty="0" smtClean="0">
                <a:latin typeface="HelveticaNeueLT Pro 55 Roman"/>
              </a:rPr>
              <a:t>Christmas.</a:t>
            </a:r>
            <a:r>
              <a:rPr lang="en-NZ" sz="1400" spc="300" dirty="0">
                <a:latin typeface="HelveticaNeueLT Pro 55 Roman"/>
              </a:rPr>
              <a:t>	</a:t>
            </a:r>
          </a:p>
          <a:p>
            <a:pPr lvl="0"/>
            <a:r>
              <a:rPr lang="en-NZ" sz="1400" spc="300" dirty="0" smtClean="0">
                <a:latin typeface="HelveticaNeueLT Pro 55 Roman"/>
              </a:rPr>
              <a:t>8 The </a:t>
            </a:r>
            <a:r>
              <a:rPr lang="en-NZ" sz="1400" spc="300" dirty="0">
                <a:latin typeface="HelveticaNeueLT Pro 55 Roman"/>
              </a:rPr>
              <a:t>first Christmas gift was </a:t>
            </a:r>
            <a:r>
              <a:rPr lang="en-NZ" sz="1400" spc="300" dirty="0" smtClean="0">
                <a:latin typeface="HelveticaNeueLT Pro 55 Roman"/>
              </a:rPr>
              <a:t>Jesus. </a:t>
            </a:r>
            <a:r>
              <a:rPr lang="en-NZ" sz="1400" spc="300" dirty="0">
                <a:latin typeface="HelveticaNeueLT Pro 55 Roman"/>
              </a:rPr>
              <a:t>				</a:t>
            </a:r>
          </a:p>
          <a:p>
            <a:pPr lvl="0"/>
            <a:r>
              <a:rPr lang="en-NZ" sz="1400" spc="300" dirty="0" smtClean="0">
                <a:latin typeface="HelveticaNeueLT Pro 55 Roman"/>
              </a:rPr>
              <a:t>9 Kind </a:t>
            </a:r>
            <a:r>
              <a:rPr lang="en-NZ" sz="1400" spc="300" dirty="0">
                <a:latin typeface="HelveticaNeueLT Pro 55 Roman"/>
              </a:rPr>
              <a:t>words and caring actions are the best gifts we can give </a:t>
            </a:r>
            <a:r>
              <a:rPr lang="en-NZ" sz="1400" spc="300" dirty="0" smtClean="0">
                <a:latin typeface="HelveticaNeueLT Pro 55 Roman"/>
              </a:rPr>
              <a:t>Jesus. </a:t>
            </a:r>
            <a:r>
              <a:rPr lang="en-NZ" sz="1400" spc="300" dirty="0">
                <a:latin typeface="HelveticaNeueLT Pro 55 Roman"/>
              </a:rPr>
              <a:t>	</a:t>
            </a:r>
          </a:p>
          <a:p>
            <a:pPr lvl="0"/>
            <a:r>
              <a:rPr lang="en-NZ" sz="1400" spc="300" dirty="0" smtClean="0">
                <a:latin typeface="HelveticaNeueLT Pro 55 Roman"/>
              </a:rPr>
              <a:t>10 Christmas </a:t>
            </a:r>
            <a:r>
              <a:rPr lang="en-NZ" sz="1400" spc="300" dirty="0">
                <a:latin typeface="HelveticaNeueLT Pro 55 Roman"/>
              </a:rPr>
              <a:t>gifts don’t have to be wrapped up in fancy paper and </a:t>
            </a:r>
            <a:r>
              <a:rPr lang="en-NZ" sz="1400" spc="300" dirty="0" smtClean="0">
                <a:latin typeface="HelveticaNeueLT Pro 55 Roman"/>
              </a:rPr>
              <a:t>ribbons.</a:t>
            </a:r>
            <a:endParaRPr lang="en-NZ" sz="1400" spc="300" dirty="0">
              <a:latin typeface="HelveticaNeueLT Pro 55 Roman"/>
            </a:endParaRPr>
          </a:p>
        </p:txBody>
      </p:sp>
      <p:sp>
        <p:nvSpPr>
          <p:cNvPr id="4" name="TextBox 3"/>
          <p:cNvSpPr txBox="1"/>
          <p:nvPr/>
        </p:nvSpPr>
        <p:spPr>
          <a:xfrm>
            <a:off x="8650417" y="2467554"/>
            <a:ext cx="869137" cy="2246769"/>
          </a:xfrm>
          <a:prstGeom prst="rect">
            <a:avLst/>
          </a:prstGeom>
          <a:noFill/>
        </p:spPr>
        <p:txBody>
          <a:bodyPr wrap="square" rtlCol="0">
            <a:spAutoFit/>
          </a:bodyPr>
          <a:lstStyle/>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a:p>
            <a:r>
              <a:rPr lang="en-NZ" sz="1400" spc="300" dirty="0" smtClean="0">
                <a:latin typeface="HelveticaNeueLT Pro 55 Roman"/>
              </a:rPr>
              <a:t>T/F</a:t>
            </a:r>
          </a:p>
        </p:txBody>
      </p:sp>
      <p:sp>
        <p:nvSpPr>
          <p:cNvPr id="16" name="Action Button: Worksheet">
            <a:hlinkClick r:id="rId10" action="ppaction://hlinksldjump" highlightClick="1"/>
          </p:cNvPr>
          <p:cNvSpPr/>
          <p:nvPr/>
        </p:nvSpPr>
        <p:spPr>
          <a:xfrm>
            <a:off x="7130637"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2199867" y="4851152"/>
            <a:ext cx="4589718"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the worksheet button to go to the worksheet</a:t>
            </a:r>
            <a:endParaRPr lang="en-GB" sz="900" spc="300" dirty="0">
              <a:latin typeface="HelveticaNeueLT Pro 55 Roman"/>
              <a:ea typeface="Segoe UI" pitchFamily="34" charset="0"/>
              <a:cs typeface="Arial" pitchFamily="34" charset="0"/>
            </a:endParaRPr>
          </a:p>
        </p:txBody>
      </p:sp>
      <p:sp>
        <p:nvSpPr>
          <p:cNvPr id="19" name="TextBox: Drawing Tools">
            <a:hlinkClick r:id="rId11" action="ppaction://hlinkfile" tooltip="Click on the pen in the box below.            Then select the pen/highlighter tool to draw.  When finished drawing select the arrow tool to return to the presentation."/>
          </p:cNvPr>
          <p:cNvSpPr/>
          <p:nvPr/>
        </p:nvSpPr>
        <p:spPr>
          <a:xfrm>
            <a:off x="0" y="4803998"/>
            <a:ext cx="683568" cy="3397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t"/>
          <a:lstStyle/>
          <a:p>
            <a:pPr algn="ctr"/>
            <a:r>
              <a:rPr lang="en-GB" sz="800" dirty="0" smtClean="0">
                <a:solidFill>
                  <a:srgbClr val="002060"/>
                </a:solidFill>
              </a:rPr>
              <a:t>Drawing Tool</a:t>
            </a:r>
            <a:endParaRPr lang="en-GB" sz="800" dirty="0">
              <a:solidFill>
                <a:srgbClr val="002060"/>
              </a:solidFill>
            </a:endParaRPr>
          </a:p>
        </p:txBody>
      </p:sp>
    </p:spTree>
    <p:extLst>
      <p:ext uri="{BB962C8B-B14F-4D97-AF65-F5344CB8AC3E}">
        <p14:creationId xmlns:p14="http://schemas.microsoft.com/office/powerpoint/2010/main" val="398495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Y3-L02-S07 - Gifts for a k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10566"/>
            <a:ext cx="609600" cy="609600"/>
          </a:xfrm>
          <a:prstGeom prst="rect">
            <a:avLst/>
          </a:prstGeom>
        </p:spPr>
      </p:pic>
      <p:sp>
        <p:nvSpPr>
          <p:cNvPr id="19" name="Rectangle 18"/>
          <p:cNvSpPr/>
          <p:nvPr/>
        </p:nvSpPr>
        <p:spPr>
          <a:xfrm>
            <a:off x="80003" y="75637"/>
            <a:ext cx="9009998" cy="4992500"/>
          </a:xfrm>
          <a:prstGeom prst="rect">
            <a:avLst/>
          </a:prstGeom>
          <a:blipFill dpi="0" rotWithShape="1">
            <a:blip r:embed="rId6">
              <a:alphaModFix amt="50000"/>
              <a:extLst>
                <a:ext uri="{BEBA8EAE-BF5A-486C-A8C5-ECC9F3942E4B}">
                  <a14:imgProps xmlns:a14="http://schemas.microsoft.com/office/drawing/2010/main">
                    <a14:imgLayer r:embed="rId7">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REMOVE THIS OBJECT"/>
          <p:cNvSpPr txBox="1"/>
          <p:nvPr/>
        </p:nvSpPr>
        <p:spPr>
          <a:xfrm>
            <a:off x="3557" y="3375"/>
            <a:ext cx="9144000" cy="646331"/>
          </a:xfrm>
          <a:prstGeom prst="rect">
            <a:avLst/>
          </a:prstGeom>
          <a:noFill/>
        </p:spPr>
        <p:txBody>
          <a:bodyPr wrap="square" rtlCol="0">
            <a:spAutoFit/>
          </a:bodyPr>
          <a:lstStyle/>
          <a:p>
            <a:pPr algn="ctr"/>
            <a:r>
              <a:rPr lang="en-NZ" sz="3600" spc="300" dirty="0">
                <a:latin typeface="Adobe Fangsong Std R" pitchFamily="18" charset="-128"/>
                <a:ea typeface="Adobe Fangsong Std R" pitchFamily="18" charset="-128"/>
              </a:rPr>
              <a:t>Giving gifts of love</a:t>
            </a:r>
            <a:endParaRPr lang="en-GB" sz="3600" b="1" spc="300" dirty="0">
              <a:solidFill>
                <a:srgbClr val="FF0000"/>
              </a:solidFill>
              <a:latin typeface="Adobe Fangsong Std R" pitchFamily="18" charset="-128"/>
              <a:ea typeface="Adobe Fangsong Std R" pitchFamily="18" charset="-128"/>
            </a:endParaRPr>
          </a:p>
        </p:txBody>
      </p:sp>
      <p:grpSp>
        <p:nvGrpSpPr>
          <p:cNvPr id="6" name="REMOVE THIS OBJECT"/>
          <p:cNvGrpSpPr/>
          <p:nvPr/>
        </p:nvGrpSpPr>
        <p:grpSpPr>
          <a:xfrm>
            <a:off x="-940158" y="1254561"/>
            <a:ext cx="9940159" cy="3348164"/>
            <a:chOff x="809567" y="1347614"/>
            <a:chExt cx="6354721" cy="2376264"/>
          </a:xfrm>
          <a:solidFill>
            <a:srgbClr val="F9F6CF"/>
          </a:solidFill>
        </p:grpSpPr>
        <p:sp>
          <p:nvSpPr>
            <p:cNvPr id="2" name="Rectangle"/>
            <p:cNvSpPr/>
            <p:nvPr/>
          </p:nvSpPr>
          <p:spPr>
            <a:xfrm>
              <a:off x="4427984" y="1347614"/>
              <a:ext cx="2736304" cy="2376264"/>
            </a:xfrm>
            <a:prstGeom prst="rect">
              <a:avLst/>
            </a:prstGeom>
            <a:grp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hidden="1"/>
            <p:cNvSpPr txBox="1"/>
            <p:nvPr/>
          </p:nvSpPr>
          <p:spPr>
            <a:xfrm>
              <a:off x="809567" y="2212581"/>
              <a:ext cx="2424638" cy="646331"/>
            </a:xfrm>
            <a:prstGeom prst="rect">
              <a:avLst/>
            </a:prstGeom>
            <a:grpFill/>
            <a:ln>
              <a:solidFill>
                <a:srgbClr val="EBDB0B"/>
              </a:solidFill>
            </a:ln>
          </p:spPr>
          <p:txBody>
            <a:bodyPr wrap="none" rtlCol="0">
              <a:spAutoFit/>
            </a:bodyPr>
            <a:lstStyle/>
            <a:p>
              <a:pPr algn="ctr"/>
              <a:r>
                <a:rPr lang="en-GB" b="1" smtClean="0">
                  <a:solidFill>
                    <a:srgbClr val="FF0000"/>
                  </a:solidFill>
                </a:rPr>
                <a:t>ActiveX Control</a:t>
              </a:r>
              <a:br>
                <a:rPr lang="en-GB" b="1" smtClean="0">
                  <a:solidFill>
                    <a:srgbClr val="FF0000"/>
                  </a:solidFill>
                </a:rPr>
              </a:br>
              <a:r>
                <a:rPr lang="en-GB" b="1" smtClean="0">
                  <a:solidFill>
                    <a:srgbClr val="FF0000"/>
                  </a:solidFill>
                </a:rPr>
                <a:t>“embedded” in a shape</a:t>
              </a:r>
              <a:endParaRPr lang="en-GB" b="1">
                <a:solidFill>
                  <a:srgbClr val="FF0000"/>
                </a:solidFill>
              </a:endParaRPr>
            </a:p>
          </p:txBody>
        </p:sp>
        <p:cxnSp>
          <p:nvCxnSpPr>
            <p:cNvPr id="5" name="Elbow Connector" hidden="1"/>
            <p:cNvCxnSpPr>
              <a:stCxn id="3" idx="3"/>
              <a:endCxn id="2" idx="1"/>
            </p:cNvCxnSpPr>
            <p:nvPr/>
          </p:nvCxnSpPr>
          <p:spPr>
            <a:xfrm flipV="1">
              <a:off x="3234205" y="2535746"/>
              <a:ext cx="1193779" cy="1"/>
            </a:xfrm>
            <a:prstGeom prst="bentConnector3">
              <a:avLst/>
            </a:prstGeom>
            <a:grpFill/>
            <a:ln w="38100">
              <a:solidFill>
                <a:srgbClr val="EBDB0B"/>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424437" y="4708600"/>
            <a:ext cx="2295126"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in the yellow box and write your text</a:t>
            </a:r>
            <a:endParaRPr lang="en-GB" sz="900" spc="300" dirty="0">
              <a:latin typeface="HelveticaNeueLT Pro 55 Roman"/>
              <a:ea typeface="Segoe UI" pitchFamily="34" charset="0"/>
              <a:cs typeface="Arial" pitchFamily="34" charset="0"/>
            </a:endParaRPr>
          </a:p>
        </p:txBody>
      </p:sp>
      <p:sp>
        <p:nvSpPr>
          <p:cNvPr id="4" name="Rounded Rectangle 3"/>
          <p:cNvSpPr/>
          <p:nvPr/>
        </p:nvSpPr>
        <p:spPr>
          <a:xfrm>
            <a:off x="145067" y="1390916"/>
            <a:ext cx="4305909" cy="2459865"/>
          </a:xfrm>
          <a:prstGeom prst="roundRect">
            <a:avLst/>
          </a:prstGeom>
          <a:blipFill dpi="0" rotWithShape="1">
            <a:blip r:embed="rId8"/>
            <a:srcRect/>
            <a:stretch>
              <a:fillRect b="-9000"/>
            </a:stretch>
          </a:blip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 name="Rectangle 6"/>
          <p:cNvSpPr/>
          <p:nvPr/>
        </p:nvSpPr>
        <p:spPr>
          <a:xfrm>
            <a:off x="29640" y="3805677"/>
            <a:ext cx="4572000" cy="830997"/>
          </a:xfrm>
          <a:prstGeom prst="rect">
            <a:avLst/>
          </a:prstGeom>
        </p:spPr>
        <p:txBody>
          <a:bodyPr>
            <a:spAutoFit/>
          </a:bodyPr>
          <a:lstStyle/>
          <a:p>
            <a:pPr algn="ctr"/>
            <a:r>
              <a:rPr lang="en-NZ" sz="1600" b="1" spc="300" dirty="0" smtClean="0">
                <a:latin typeface="Lucida Sans" pitchFamily="34" charset="0"/>
              </a:rPr>
              <a:t>Research </a:t>
            </a:r>
            <a:r>
              <a:rPr lang="en-NZ" sz="1600" b="1" spc="300" dirty="0">
                <a:latin typeface="Lucida Sans" pitchFamily="34" charset="0"/>
              </a:rPr>
              <a:t>some ideas on the internet – think about how you can make them full of </a:t>
            </a:r>
            <a:r>
              <a:rPr lang="en-NZ" sz="1600" b="1" spc="300" dirty="0" smtClean="0">
                <a:latin typeface="Lucida Sans" pitchFamily="34" charset="0"/>
              </a:rPr>
              <a:t>love</a:t>
            </a:r>
            <a:endParaRPr lang="en-NZ" sz="1600" b="1" spc="300" dirty="0">
              <a:latin typeface="Lucida Sans" pitchFamily="34" charset="0"/>
            </a:endParaRPr>
          </a:p>
        </p:txBody>
      </p:sp>
      <p:sp>
        <p:nvSpPr>
          <p:cNvPr id="14" name="Rectangle 13"/>
          <p:cNvSpPr/>
          <p:nvPr/>
        </p:nvSpPr>
        <p:spPr>
          <a:xfrm>
            <a:off x="29640" y="811455"/>
            <a:ext cx="4572000" cy="584775"/>
          </a:xfrm>
          <a:prstGeom prst="rect">
            <a:avLst/>
          </a:prstGeom>
        </p:spPr>
        <p:txBody>
          <a:bodyPr>
            <a:spAutoFit/>
          </a:bodyPr>
          <a:lstStyle/>
          <a:p>
            <a:pPr algn="ctr"/>
            <a:r>
              <a:rPr lang="en-NZ" sz="1600" spc="300" dirty="0">
                <a:latin typeface="Bookman Old Style" pitchFamily="18" charset="0"/>
              </a:rPr>
              <a:t>Plan the gifts of love you can give someone on Christmas day</a:t>
            </a:r>
          </a:p>
        </p:txBody>
      </p:sp>
      <p:sp>
        <p:nvSpPr>
          <p:cNvPr id="15" name="Rectangle 14"/>
          <p:cNvSpPr/>
          <p:nvPr/>
        </p:nvSpPr>
        <p:spPr>
          <a:xfrm>
            <a:off x="4564062" y="825136"/>
            <a:ext cx="4572000" cy="338554"/>
          </a:xfrm>
          <a:prstGeom prst="rect">
            <a:avLst/>
          </a:prstGeom>
        </p:spPr>
        <p:txBody>
          <a:bodyPr>
            <a:spAutoFit/>
          </a:bodyPr>
          <a:lstStyle/>
          <a:p>
            <a:pPr algn="ctr"/>
            <a:r>
              <a:rPr lang="en-NZ" sz="1600" b="1" spc="300" dirty="0">
                <a:latin typeface="Lucida Sans" pitchFamily="34" charset="0"/>
              </a:rPr>
              <a:t>Here are our favourite ideas</a:t>
            </a:r>
            <a:r>
              <a:rPr lang="en-NZ" sz="1600" b="1" spc="300" dirty="0" smtClean="0">
                <a:latin typeface="Lucida Sans" pitchFamily="34" charset="0"/>
              </a:rPr>
              <a:t>:</a:t>
            </a:r>
            <a:endParaRPr lang="en-NZ" sz="1600" b="1" spc="300" dirty="0">
              <a:latin typeface="Lucida Sans" pitchFamily="34" charset="0"/>
            </a:endParaRPr>
          </a:p>
        </p:txBody>
      </p:sp>
      <p:pic>
        <p:nvPicPr>
          <p:cNvPr id="8203" name="TextBox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4813300" y="1357313"/>
            <a:ext cx="4073525" cy="31527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Tool instructions stop"/>
          <p:cNvSpPr txBox="1"/>
          <p:nvPr/>
        </p:nvSpPr>
        <p:spPr>
          <a:xfrm>
            <a:off x="2447931" y="4909873"/>
            <a:ext cx="4400564"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audio button to stop </a:t>
            </a:r>
            <a:r>
              <a:rPr lang="en-GB" sz="900" spc="300" dirty="0" smtClean="0">
                <a:latin typeface="HelveticaNeueLT Pro 55 Roman"/>
                <a:ea typeface="Segoe UI" pitchFamily="34" charset="0"/>
                <a:cs typeface="Arial" pitchFamily="34" charset="0"/>
              </a:rPr>
              <a:t>‘Gifts for a King’</a:t>
            </a:r>
            <a:endParaRPr lang="en-GB" sz="900" spc="300" dirty="0">
              <a:latin typeface="HelveticaNeueLT Pro 55 Roman"/>
              <a:ea typeface="Segoe UI" pitchFamily="34" charset="0"/>
              <a:cs typeface="Arial" pitchFamily="34" charset="0"/>
            </a:endParaRPr>
          </a:p>
        </p:txBody>
      </p:sp>
      <p:sp>
        <p:nvSpPr>
          <p:cNvPr id="24" name="TextBox: Tool instructions start"/>
          <p:cNvSpPr txBox="1"/>
          <p:nvPr/>
        </p:nvSpPr>
        <p:spPr>
          <a:xfrm>
            <a:off x="2447931" y="4909873"/>
            <a:ext cx="4394152" cy="230832"/>
          </a:xfrm>
          <a:prstGeom prst="rect">
            <a:avLst/>
          </a:prstGeom>
          <a:noFill/>
        </p:spPr>
        <p:txBody>
          <a:bodyPr wrap="none" rtlCol="0">
            <a:spAutoFit/>
          </a:bodyPr>
          <a:lstStyle/>
          <a:p>
            <a:pPr algn="ctr"/>
            <a:r>
              <a:rPr lang="en-GB" sz="900" spc="300" dirty="0">
                <a:latin typeface="HelveticaNeueLT Pro 55 Roman"/>
                <a:ea typeface="Segoe UI" pitchFamily="34" charset="0"/>
                <a:cs typeface="Arial" pitchFamily="34" charset="0"/>
              </a:rPr>
              <a:t>Click the audio button to play </a:t>
            </a:r>
            <a:r>
              <a:rPr lang="en-GB" sz="900" spc="300" dirty="0" smtClean="0">
                <a:latin typeface="HelveticaNeueLT Pro 55 Roman"/>
                <a:ea typeface="Segoe UI" pitchFamily="34" charset="0"/>
                <a:cs typeface="Arial" pitchFamily="34" charset="0"/>
              </a:rPr>
              <a:t>‘Gifts for a King’</a:t>
            </a:r>
            <a:endParaRPr lang="en-GB" sz="900" spc="300" dirty="0">
              <a:latin typeface="HelveticaNeueLT Pro 55 Roman"/>
              <a:ea typeface="Segoe UI" pitchFamily="34" charset="0"/>
              <a:cs typeface="Arial" pitchFamily="34" charset="0"/>
            </a:endParaRPr>
          </a:p>
        </p:txBody>
      </p:sp>
    </p:spTree>
    <p:extLst>
      <p:ext uri="{BB962C8B-B14F-4D97-AF65-F5344CB8AC3E}">
        <p14:creationId xmlns:p14="http://schemas.microsoft.com/office/powerpoint/2010/main" val="29546859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xit" presetSubtype="0" fill="hold" grpId="1" nodeType="with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89209" fill="hold"/>
                                        <p:tgtEl>
                                          <p:spTgt spid="8"/>
                                        </p:tgtEl>
                                      </p:cBhvr>
                                    </p:cmd>
                                  </p:childTnLst>
                                </p:cTn>
                              </p:par>
                              <p:par>
                                <p:cTn id="19" presetID="1" presetClass="emph" presetSubtype="2" fill="hold" nodeType="withEffect">
                                  <p:stCondLst>
                                    <p:cond delay="0"/>
                                  </p:stCondLst>
                                  <p:childTnLst>
                                    <p:animClr clrSpc="rgb" dir="cw">
                                      <p:cBhvr>
                                        <p:cTn id="20" dur="1000" fill="hold"/>
                                        <p:tgtEl>
                                          <p:spTgt spid="21"/>
                                        </p:tgtEl>
                                        <p:attrNameLst>
                                          <p:attrName>fillcolor</p:attrName>
                                        </p:attrNameLst>
                                      </p:cBhvr>
                                      <p:to>
                                        <a:schemeClr val="accent2"/>
                                      </p:to>
                                    </p:animClr>
                                    <p:set>
                                      <p:cBhvr>
                                        <p:cTn id="21" dur="1000" fill="hold"/>
                                        <p:tgtEl>
                                          <p:spTgt spid="21"/>
                                        </p:tgtEl>
                                        <p:attrNameLst>
                                          <p:attrName>fill.type</p:attrName>
                                        </p:attrNameLst>
                                      </p:cBhvr>
                                      <p:to>
                                        <p:strVal val="solid"/>
                                      </p:to>
                                    </p:set>
                                    <p:set>
                                      <p:cBhvr>
                                        <p:cTn id="22" dur="1000" fill="hold"/>
                                        <p:tgtEl>
                                          <p:spTgt spid="2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8"/>
                                        </p:tgtEl>
                                      </p:cBhvr>
                                    </p:cmd>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 presetClass="emph" presetSubtype="2" fill="hold" nodeType="withEffect">
                                  <p:stCondLst>
                                    <p:cond delay="0"/>
                                  </p:stCondLst>
                                  <p:childTnLst>
                                    <p:animClr clrSpc="rgb" dir="cw">
                                      <p:cBhvr>
                                        <p:cTn id="34" dur="2000" fill="hold"/>
                                        <p:tgtEl>
                                          <p:spTgt spid="21"/>
                                        </p:tgtEl>
                                        <p:attrNameLst>
                                          <p:attrName>fillcolor</p:attrName>
                                        </p:attrNameLst>
                                      </p:cBhvr>
                                      <p:to>
                                        <a:schemeClr val="bg1"/>
                                      </p:to>
                                    </p:animClr>
                                    <p:set>
                                      <p:cBhvr>
                                        <p:cTn id="35" dur="2000" fill="hold"/>
                                        <p:tgtEl>
                                          <p:spTgt spid="21"/>
                                        </p:tgtEl>
                                        <p:attrNameLst>
                                          <p:attrName>fill.type</p:attrName>
                                        </p:attrNameLst>
                                      </p:cBhvr>
                                      <p:to>
                                        <p:strVal val="solid"/>
                                      </p:to>
                                    </p:set>
                                    <p:set>
                                      <p:cBhvr>
                                        <p:cTn id="36"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audio>
              <p:cMediaNode vol="80000">
                <p:cTn id="37" fill="hold" display="0">
                  <p:stCondLst>
                    <p:cond delay="indefinite"/>
                  </p:stCondLst>
                  <p:endCondLst>
                    <p:cond evt="onStopAudio" delay="0">
                      <p:tgtEl>
                        <p:sldTgt/>
                      </p:tgtEl>
                    </p:cond>
                  </p:endCondLst>
                </p:cTn>
                <p:tgtEl>
                  <p:spTgt spid="8"/>
                </p:tgtEl>
              </p:cMediaNode>
            </p:audio>
          </p:childTnLst>
        </p:cTn>
      </p:par>
    </p:tnLst>
    <p:bldLst>
      <p:bldP spid="22" grpId="0"/>
      <p:bldP spid="22" grpId="1"/>
      <p:bldP spid="24" grpId="0"/>
      <p:bldP spid="24" grpId="1"/>
      <p:bldP spid="24"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80003" y="75637"/>
            <a:ext cx="9009998" cy="4992500"/>
          </a:xfrm>
          <a:prstGeom prst="rect">
            <a:avLst/>
          </a:prstGeom>
          <a:blipFill dpi="0" rotWithShape="1">
            <a:blip r:embed="rId3">
              <a:alphaModFix amt="50000"/>
              <a:extLst>
                <a:ext uri="{BEBA8EAE-BF5A-486C-A8C5-ECC9F3942E4B}">
                  <a14:imgProps xmlns:a14="http://schemas.microsoft.com/office/drawing/2010/main">
                    <a14:imgLayer r:embed="rId4">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Textbox: Line 6"/>
          <p:cNvSpPr txBox="1"/>
          <p:nvPr/>
        </p:nvSpPr>
        <p:spPr>
          <a:xfrm>
            <a:off x="899999" y="4079176"/>
            <a:ext cx="7419273" cy="584775"/>
          </a:xfrm>
          <a:prstGeom prst="rect">
            <a:avLst/>
          </a:prstGeom>
          <a:noFill/>
        </p:spPr>
        <p:txBody>
          <a:bodyPr wrap="square" rtlCol="0">
            <a:spAutoFit/>
          </a:bodyPr>
          <a:lstStyle/>
          <a:p>
            <a:pPr lvl="0"/>
            <a:r>
              <a:rPr lang="en-NZ" sz="1600" spc="300" dirty="0">
                <a:latin typeface="HelveticaNeueLT Pro 55 Roman"/>
              </a:rPr>
              <a:t>Questions I would like to ask about the topics in this lesson </a:t>
            </a:r>
            <a:r>
              <a:rPr lang="en-NZ" sz="1600" spc="300" dirty="0" smtClean="0">
                <a:latin typeface="HelveticaNeueLT Pro 55 Roman"/>
              </a:rPr>
              <a:t>are</a:t>
            </a:r>
            <a:r>
              <a:rPr lang="is-IS" sz="1600" spc="300" dirty="0" smtClean="0">
                <a:latin typeface="HelveticaNeueLT Pro 55 Roman"/>
              </a:rPr>
              <a:t>…</a:t>
            </a:r>
            <a:endParaRPr lang="en-NZ" sz="1600" spc="300" dirty="0">
              <a:latin typeface="HelveticaNeueLT Pro 55 Roman"/>
            </a:endParaRPr>
          </a:p>
        </p:txBody>
      </p:sp>
      <p:sp>
        <p:nvSpPr>
          <p:cNvPr id="35" name="Textbox: Line 5"/>
          <p:cNvSpPr txBox="1"/>
          <p:nvPr/>
        </p:nvSpPr>
        <p:spPr>
          <a:xfrm>
            <a:off x="899997" y="3526602"/>
            <a:ext cx="7416417" cy="584775"/>
          </a:xfrm>
          <a:prstGeom prst="rect">
            <a:avLst/>
          </a:prstGeom>
          <a:noFill/>
        </p:spPr>
        <p:txBody>
          <a:bodyPr wrap="square" rtlCol="0">
            <a:spAutoFit/>
          </a:bodyPr>
          <a:lstStyle/>
          <a:p>
            <a:pPr lvl="0"/>
            <a:r>
              <a:rPr lang="en-NZ" sz="1600" b="1" spc="300" dirty="0">
                <a:latin typeface="Lucida Sans" pitchFamily="34" charset="0"/>
              </a:rPr>
              <a:t>Which activity do you think helped you to learn best in this lesson?</a:t>
            </a:r>
          </a:p>
        </p:txBody>
      </p:sp>
      <p:sp>
        <p:nvSpPr>
          <p:cNvPr id="18" name="Textbox: Line 4"/>
          <p:cNvSpPr txBox="1"/>
          <p:nvPr/>
        </p:nvSpPr>
        <p:spPr>
          <a:xfrm>
            <a:off x="909160" y="2948268"/>
            <a:ext cx="7419273" cy="584775"/>
          </a:xfrm>
          <a:prstGeom prst="rect">
            <a:avLst/>
          </a:prstGeom>
          <a:noFill/>
        </p:spPr>
        <p:txBody>
          <a:bodyPr wrap="square" rtlCol="0">
            <a:spAutoFit/>
          </a:bodyPr>
          <a:lstStyle/>
          <a:p>
            <a:pPr lvl="0"/>
            <a:r>
              <a:rPr lang="en-NZ" sz="1600" spc="300" dirty="0">
                <a:latin typeface="Bookman Old Style" pitchFamily="18" charset="0"/>
              </a:rPr>
              <a:t>What sort of gifts do you like to </a:t>
            </a:r>
            <a:r>
              <a:rPr lang="en-NZ" sz="1600" spc="300" dirty="0" smtClean="0">
                <a:latin typeface="Bookman Old Style" pitchFamily="18" charset="0"/>
              </a:rPr>
              <a:t>receive. </a:t>
            </a:r>
            <a:r>
              <a:rPr lang="en-NZ" sz="1600" spc="300" dirty="0">
                <a:latin typeface="Bookman Old Style" pitchFamily="18" charset="0"/>
              </a:rPr>
              <a:t>G</a:t>
            </a:r>
            <a:r>
              <a:rPr lang="en-NZ" sz="1600" spc="300" dirty="0" smtClean="0">
                <a:latin typeface="Bookman Old Style" pitchFamily="18" charset="0"/>
              </a:rPr>
              <a:t>ive </a:t>
            </a:r>
            <a:r>
              <a:rPr lang="en-NZ" sz="1600" spc="300" dirty="0">
                <a:latin typeface="Bookman Old Style" pitchFamily="18" charset="0"/>
              </a:rPr>
              <a:t>your </a:t>
            </a:r>
            <a:r>
              <a:rPr lang="en-NZ" sz="1600" spc="300" dirty="0" smtClean="0">
                <a:latin typeface="Bookman Old Style" pitchFamily="18" charset="0"/>
              </a:rPr>
              <a:t>reasons...</a:t>
            </a:r>
            <a:endParaRPr lang="en-NZ" sz="1600" spc="300" dirty="0">
              <a:latin typeface="Bookman Old Style" pitchFamily="18" charset="0"/>
            </a:endParaRPr>
          </a:p>
        </p:txBody>
      </p:sp>
      <p:sp>
        <p:nvSpPr>
          <p:cNvPr id="19" name="Textbox: Line 3"/>
          <p:cNvSpPr txBox="1"/>
          <p:nvPr/>
        </p:nvSpPr>
        <p:spPr>
          <a:xfrm>
            <a:off x="909158" y="2537361"/>
            <a:ext cx="7407257" cy="338554"/>
          </a:xfrm>
          <a:prstGeom prst="rect">
            <a:avLst/>
          </a:prstGeom>
          <a:noFill/>
        </p:spPr>
        <p:txBody>
          <a:bodyPr wrap="square" rtlCol="0">
            <a:spAutoFit/>
          </a:bodyPr>
          <a:lstStyle/>
          <a:p>
            <a:pPr lvl="0"/>
            <a:r>
              <a:rPr lang="en-NZ" sz="1600" spc="300" dirty="0">
                <a:latin typeface="HelveticaNeueLT Pro 55 Roman"/>
              </a:rPr>
              <a:t>Explain what the real meaning of Christmas </a:t>
            </a:r>
            <a:r>
              <a:rPr lang="en-NZ" sz="1600" spc="300" dirty="0" smtClean="0">
                <a:latin typeface="HelveticaNeueLT Pro 55 Roman"/>
              </a:rPr>
              <a:t>is...</a:t>
            </a:r>
            <a:endParaRPr lang="en-NZ" sz="1600" spc="300" dirty="0">
              <a:latin typeface="HelveticaNeueLT Pro 55 Roman"/>
            </a:endParaRPr>
          </a:p>
        </p:txBody>
      </p:sp>
      <p:sp>
        <p:nvSpPr>
          <p:cNvPr id="20" name="Textbox: Line 2"/>
          <p:cNvSpPr txBox="1"/>
          <p:nvPr/>
        </p:nvSpPr>
        <p:spPr>
          <a:xfrm>
            <a:off x="909161" y="1946148"/>
            <a:ext cx="7419273" cy="584775"/>
          </a:xfrm>
          <a:prstGeom prst="rect">
            <a:avLst/>
          </a:prstGeom>
          <a:noFill/>
        </p:spPr>
        <p:txBody>
          <a:bodyPr wrap="square" rtlCol="0">
            <a:spAutoFit/>
          </a:bodyPr>
          <a:lstStyle/>
          <a:p>
            <a:pPr lvl="0"/>
            <a:r>
              <a:rPr lang="en-NZ" sz="1600" b="1" spc="300" dirty="0">
                <a:latin typeface="Lucida Sans" pitchFamily="34" charset="0"/>
              </a:rPr>
              <a:t>Give 3 examples of gifts of love children of your age can give at </a:t>
            </a:r>
            <a:r>
              <a:rPr lang="en-NZ" sz="1600" b="1" spc="300" dirty="0" smtClean="0">
                <a:latin typeface="Lucida Sans" pitchFamily="34" charset="0"/>
              </a:rPr>
              <a:t>Christmas</a:t>
            </a:r>
            <a:r>
              <a:rPr lang="is-IS" sz="1600" b="1" spc="300" dirty="0" smtClean="0">
                <a:latin typeface="Lucida Sans" pitchFamily="34" charset="0"/>
              </a:rPr>
              <a:t>…</a:t>
            </a:r>
            <a:endParaRPr lang="en-NZ" sz="1600" b="1" spc="300" dirty="0">
              <a:latin typeface="Lucida Sans" pitchFamily="34" charset="0"/>
            </a:endParaRPr>
          </a:p>
        </p:txBody>
      </p:sp>
      <p:sp>
        <p:nvSpPr>
          <p:cNvPr id="21" name="Textbox: Line 1"/>
          <p:cNvSpPr txBox="1"/>
          <p:nvPr/>
        </p:nvSpPr>
        <p:spPr>
          <a:xfrm>
            <a:off x="909161" y="1367814"/>
            <a:ext cx="7419273" cy="584775"/>
          </a:xfrm>
          <a:prstGeom prst="rect">
            <a:avLst/>
          </a:prstGeom>
          <a:noFill/>
        </p:spPr>
        <p:txBody>
          <a:bodyPr wrap="square" rtlCol="0">
            <a:spAutoFit/>
          </a:bodyPr>
          <a:lstStyle/>
          <a:p>
            <a:pPr lvl="0"/>
            <a:r>
              <a:rPr lang="en-NZ" sz="1600" spc="300" dirty="0">
                <a:latin typeface="Bookman Old Style" pitchFamily="18" charset="0"/>
              </a:rPr>
              <a:t>Tell a partner 3 things you have learned about St Nicholas and why we call him Santa </a:t>
            </a:r>
            <a:r>
              <a:rPr lang="en-NZ" sz="1600" spc="300" dirty="0" smtClean="0">
                <a:latin typeface="Bookman Old Style" pitchFamily="18" charset="0"/>
              </a:rPr>
              <a:t>Claus</a:t>
            </a:r>
            <a:r>
              <a:rPr lang="is-IS" sz="1600" spc="300" dirty="0" smtClean="0">
                <a:latin typeface="Bookman Old Style" pitchFamily="18" charset="0"/>
              </a:rPr>
              <a:t>…</a:t>
            </a:r>
            <a:endParaRPr lang="en-NZ" sz="1600" spc="300" dirty="0">
              <a:latin typeface="Bookman Old Style" pitchFamily="18" charset="0"/>
            </a:endParaRPr>
          </a:p>
        </p:txBody>
      </p:sp>
      <p:sp>
        <p:nvSpPr>
          <p:cNvPr id="38" name="Shape: Number 6"/>
          <p:cNvSpPr txBox="1"/>
          <p:nvPr/>
        </p:nvSpPr>
        <p:spPr>
          <a:xfrm>
            <a:off x="425003" y="4079176"/>
            <a:ext cx="514352" cy="338554"/>
          </a:xfrm>
          <a:prstGeom prst="rect">
            <a:avLst/>
          </a:prstGeom>
          <a:noFill/>
        </p:spPr>
        <p:txBody>
          <a:bodyPr wrap="square" rtlCol="0">
            <a:spAutoFit/>
          </a:bodyPr>
          <a:lstStyle/>
          <a:p>
            <a:r>
              <a:rPr lang="en-GB" sz="1600" spc="300" dirty="0">
                <a:latin typeface="HelveticaNeueLT Pro 55 Roman"/>
                <a:ea typeface="Segoe UI" pitchFamily="34" charset="0"/>
                <a:cs typeface="Segoe UI" pitchFamily="34" charset="0"/>
              </a:rPr>
              <a:t>6</a:t>
            </a:r>
            <a:r>
              <a:rPr lang="en-GB" sz="1600" spc="300" dirty="0" smtClean="0">
                <a:latin typeface="HelveticaNeueLT Pro 55 Roman"/>
                <a:ea typeface="Segoe UI" pitchFamily="34" charset="0"/>
                <a:cs typeface="Segoe UI" pitchFamily="34" charset="0"/>
              </a:rPr>
              <a:t>)</a:t>
            </a:r>
            <a:endParaRPr lang="en-GB" sz="1600" spc="300" dirty="0">
              <a:latin typeface="HelveticaNeueLT Pro 55 Roman"/>
              <a:ea typeface="Segoe UI" pitchFamily="34" charset="0"/>
              <a:cs typeface="Segoe UI" pitchFamily="34" charset="0"/>
            </a:endParaRPr>
          </a:p>
        </p:txBody>
      </p:sp>
      <p:sp>
        <p:nvSpPr>
          <p:cNvPr id="39" name="Shape: Number 5"/>
          <p:cNvSpPr txBox="1"/>
          <p:nvPr/>
        </p:nvSpPr>
        <p:spPr>
          <a:xfrm>
            <a:off x="425003" y="3526602"/>
            <a:ext cx="514352" cy="338554"/>
          </a:xfrm>
          <a:prstGeom prst="rect">
            <a:avLst/>
          </a:prstGeom>
          <a:noFill/>
        </p:spPr>
        <p:txBody>
          <a:bodyPr wrap="square" rtlCol="0">
            <a:spAutoFit/>
          </a:bodyPr>
          <a:lstStyle/>
          <a:p>
            <a:r>
              <a:rPr lang="en-GB" sz="1600" b="1" spc="300" dirty="0">
                <a:latin typeface="Lucida Sans" pitchFamily="34" charset="0"/>
                <a:ea typeface="Segoe UI" pitchFamily="34" charset="0"/>
                <a:cs typeface="Segoe UI" pitchFamily="34" charset="0"/>
              </a:rPr>
              <a:t>5</a:t>
            </a:r>
            <a:r>
              <a:rPr lang="en-GB" sz="1600" b="1" spc="300" dirty="0" smtClean="0">
                <a:latin typeface="Lucida Sans" pitchFamily="34" charset="0"/>
                <a:ea typeface="Segoe UI" pitchFamily="34" charset="0"/>
                <a:cs typeface="Segoe UI" pitchFamily="34" charset="0"/>
              </a:rPr>
              <a:t>)</a:t>
            </a:r>
            <a:endParaRPr lang="en-GB" sz="1600" b="1" spc="300" dirty="0">
              <a:latin typeface="Lucida Sans" pitchFamily="34" charset="0"/>
              <a:ea typeface="Segoe UI" pitchFamily="34" charset="0"/>
              <a:cs typeface="Segoe UI" pitchFamily="34" charset="0"/>
            </a:endParaRPr>
          </a:p>
        </p:txBody>
      </p:sp>
      <p:sp>
        <p:nvSpPr>
          <p:cNvPr id="26" name="Shape: Number 4"/>
          <p:cNvSpPr txBox="1"/>
          <p:nvPr/>
        </p:nvSpPr>
        <p:spPr>
          <a:xfrm>
            <a:off x="425003" y="2948268"/>
            <a:ext cx="523513" cy="338554"/>
          </a:xfrm>
          <a:prstGeom prst="rect">
            <a:avLst/>
          </a:prstGeom>
          <a:noFill/>
        </p:spPr>
        <p:txBody>
          <a:bodyPr wrap="square" rtlCol="0">
            <a:spAutoFit/>
          </a:bodyPr>
          <a:lstStyle/>
          <a:p>
            <a:r>
              <a:rPr lang="en-GB" sz="1600" spc="300" dirty="0" smtClean="0">
                <a:latin typeface="Bookman Old Style" pitchFamily="18" charset="0"/>
                <a:ea typeface="Segoe UI" pitchFamily="34" charset="0"/>
                <a:cs typeface="Segoe UI" pitchFamily="34" charset="0"/>
              </a:rPr>
              <a:t>4)</a:t>
            </a:r>
            <a:endParaRPr lang="en-GB" sz="1600" spc="300" dirty="0">
              <a:latin typeface="Bookman Old Style" pitchFamily="18" charset="0"/>
              <a:ea typeface="Segoe UI" pitchFamily="34" charset="0"/>
              <a:cs typeface="Segoe UI" pitchFamily="34" charset="0"/>
            </a:endParaRPr>
          </a:p>
        </p:txBody>
      </p:sp>
      <p:sp>
        <p:nvSpPr>
          <p:cNvPr id="27" name="Shape: Number 3"/>
          <p:cNvSpPr txBox="1"/>
          <p:nvPr/>
        </p:nvSpPr>
        <p:spPr>
          <a:xfrm>
            <a:off x="425003" y="2537361"/>
            <a:ext cx="523513" cy="338554"/>
          </a:xfrm>
          <a:prstGeom prst="rect">
            <a:avLst/>
          </a:prstGeom>
          <a:noFill/>
        </p:spPr>
        <p:txBody>
          <a:bodyPr wrap="square" rtlCol="0">
            <a:spAutoFit/>
          </a:bodyPr>
          <a:lstStyle/>
          <a:p>
            <a:r>
              <a:rPr lang="en-GB" sz="1600" spc="300" dirty="0" smtClean="0">
                <a:latin typeface="HelveticaNeueLT Pro 55 Roman"/>
                <a:ea typeface="Segoe UI" pitchFamily="34" charset="0"/>
                <a:cs typeface="Segoe UI" pitchFamily="34" charset="0"/>
              </a:rPr>
              <a:t>3)</a:t>
            </a:r>
            <a:endParaRPr lang="en-GB" sz="1600" spc="300" dirty="0">
              <a:latin typeface="HelveticaNeueLT Pro 55 Roman"/>
              <a:ea typeface="Segoe UI" pitchFamily="34" charset="0"/>
              <a:cs typeface="Segoe UI" pitchFamily="34" charset="0"/>
            </a:endParaRPr>
          </a:p>
        </p:txBody>
      </p:sp>
      <p:sp>
        <p:nvSpPr>
          <p:cNvPr id="28" name="Shape: Number 2"/>
          <p:cNvSpPr txBox="1"/>
          <p:nvPr/>
        </p:nvSpPr>
        <p:spPr>
          <a:xfrm>
            <a:off x="425003" y="1946148"/>
            <a:ext cx="523513" cy="338554"/>
          </a:xfrm>
          <a:prstGeom prst="rect">
            <a:avLst/>
          </a:prstGeom>
          <a:noFill/>
        </p:spPr>
        <p:txBody>
          <a:bodyPr wrap="square" rtlCol="0">
            <a:spAutoFit/>
          </a:bodyPr>
          <a:lstStyle/>
          <a:p>
            <a:r>
              <a:rPr lang="en-GB" sz="1600" b="1" spc="300" dirty="0" smtClean="0">
                <a:latin typeface="Lucida Sans" pitchFamily="34" charset="0"/>
                <a:ea typeface="Segoe UI" pitchFamily="34" charset="0"/>
                <a:cs typeface="Segoe UI" pitchFamily="34" charset="0"/>
              </a:rPr>
              <a:t>2)</a:t>
            </a:r>
            <a:endParaRPr lang="en-GB" sz="1600" b="1" spc="300" dirty="0">
              <a:latin typeface="Lucida Sans" pitchFamily="34" charset="0"/>
              <a:ea typeface="Segoe UI" pitchFamily="34" charset="0"/>
              <a:cs typeface="Segoe UI" pitchFamily="34" charset="0"/>
            </a:endParaRPr>
          </a:p>
        </p:txBody>
      </p:sp>
      <p:sp>
        <p:nvSpPr>
          <p:cNvPr id="29" name="Shape: Number 1"/>
          <p:cNvSpPr txBox="1"/>
          <p:nvPr/>
        </p:nvSpPr>
        <p:spPr>
          <a:xfrm>
            <a:off x="425003" y="1367814"/>
            <a:ext cx="523513" cy="338554"/>
          </a:xfrm>
          <a:prstGeom prst="rect">
            <a:avLst/>
          </a:prstGeom>
          <a:noFill/>
        </p:spPr>
        <p:txBody>
          <a:bodyPr wrap="square" rtlCol="0">
            <a:spAutoFit/>
          </a:bodyPr>
          <a:lstStyle/>
          <a:p>
            <a:r>
              <a:rPr lang="en-GB" sz="1600" spc="300" dirty="0" smtClean="0">
                <a:latin typeface="Bookman Old Style" pitchFamily="18" charset="0"/>
                <a:ea typeface="Segoe UI" pitchFamily="34" charset="0"/>
                <a:cs typeface="Segoe UI" pitchFamily="34" charset="0"/>
              </a:rPr>
              <a:t>1)</a:t>
            </a:r>
            <a:endParaRPr lang="en-GB" sz="1600" spc="300" dirty="0">
              <a:latin typeface="Bookman Old Style" pitchFamily="18" charset="0"/>
              <a:ea typeface="Segoe UI" pitchFamily="34" charset="0"/>
              <a:cs typeface="Segoe UI"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spc="300" dirty="0" smtClean="0">
                <a:latin typeface="Adobe Fangsong Std R" pitchFamily="18" charset="-128"/>
                <a:ea typeface="Adobe Fangsong Std R" pitchFamily="18" charset="-128"/>
              </a:rPr>
              <a:t>Check Up</a:t>
            </a:r>
            <a:endParaRPr lang="en-GB" sz="3600" spc="300" dirty="0">
              <a:latin typeface="Adobe Fangsong Std R" pitchFamily="18" charset="-128"/>
              <a:ea typeface="Adobe Fangsong Std R" pitchFamily="18" charset="-128"/>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Tool instructions"/>
          <p:cNvSpPr txBox="1"/>
          <p:nvPr/>
        </p:nvSpPr>
        <p:spPr>
          <a:xfrm>
            <a:off x="2626597" y="4864532"/>
            <a:ext cx="3890810" cy="230832"/>
          </a:xfrm>
          <a:prstGeom prst="rect">
            <a:avLst/>
          </a:prstGeom>
          <a:noFill/>
        </p:spPr>
        <p:txBody>
          <a:bodyPr wrap="none" rtlCol="0">
            <a:spAutoFit/>
          </a:bodyPr>
          <a:lstStyle/>
          <a:p>
            <a:pPr algn="ctr"/>
            <a:r>
              <a:rPr lang="en-GB" sz="900" spc="300" dirty="0" smtClean="0">
                <a:latin typeface="HelveticaNeueLT Pro 55 Roman"/>
                <a:ea typeface="Segoe UI" pitchFamily="34" charset="0"/>
                <a:cs typeface="Arial" pitchFamily="34" charset="0"/>
              </a:rPr>
              <a:t>Click in each caption space to reveal text</a:t>
            </a:r>
            <a:endParaRPr lang="en-GB" sz="900" spc="300" dirty="0">
              <a:latin typeface="HelveticaNeueLT Pro 55 Roman"/>
              <a:ea typeface="Segoe UI" pitchFamily="34" charset="0"/>
              <a:cs typeface="Arial" pitchFamily="34" charset="0"/>
            </a:endParaRPr>
          </a:p>
        </p:txBody>
      </p:sp>
      <p:pic>
        <p:nvPicPr>
          <p:cNvPr id="40" name="Picture 39"/>
          <p:cNvPicPr>
            <a:picLocks noChangeAspect="1"/>
          </p:cNvPicPr>
          <p:nvPr/>
        </p:nvPicPr>
        <p:blipFill rotWithShape="1">
          <a:blip r:embed="rId5" cstate="print">
            <a:extLst>
              <a:ext uri="{28A0092B-C50C-407E-A947-70E740481C1C}">
                <a14:useLocalDpi xmlns:a14="http://schemas.microsoft.com/office/drawing/2010/main" val="0"/>
              </a:ext>
            </a:extLst>
          </a:blip>
          <a:srcRect l="2980" t="4454" r="4733" b="9169"/>
          <a:stretch/>
        </p:blipFill>
        <p:spPr>
          <a:xfrm>
            <a:off x="7070500" y="85481"/>
            <a:ext cx="1821981" cy="1234132"/>
          </a:xfrm>
          <a:prstGeom prst="rect">
            <a:avLst/>
          </a:prstGeom>
        </p:spPr>
      </p:pic>
      <p:sp>
        <p:nvSpPr>
          <p:cNvPr id="2" name="Shape Border 1"/>
          <p:cNvSpPr/>
          <p:nvPr/>
        </p:nvSpPr>
        <p:spPr>
          <a:xfrm>
            <a:off x="915346" y="1361373"/>
            <a:ext cx="7416417" cy="584775"/>
          </a:xfrm>
          <a:prstGeom prst="rect">
            <a:avLst/>
          </a:prstGeom>
          <a:solidFill>
            <a:schemeClr val="bg1"/>
          </a:solid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1" name="Shape Border 2"/>
          <p:cNvSpPr/>
          <p:nvPr/>
        </p:nvSpPr>
        <p:spPr>
          <a:xfrm>
            <a:off x="915344" y="1992314"/>
            <a:ext cx="7416417" cy="538609"/>
          </a:xfrm>
          <a:prstGeom prst="rect">
            <a:avLst/>
          </a:prstGeom>
          <a:solidFill>
            <a:schemeClr val="bg1"/>
          </a:solid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2" name="Shape Border 3"/>
          <p:cNvSpPr/>
          <p:nvPr/>
        </p:nvSpPr>
        <p:spPr>
          <a:xfrm>
            <a:off x="915343" y="2591816"/>
            <a:ext cx="7416417" cy="369332"/>
          </a:xfrm>
          <a:prstGeom prst="rect">
            <a:avLst/>
          </a:prstGeom>
          <a:solidFill>
            <a:schemeClr val="bg1"/>
          </a:solid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3" name="Shape Border 4"/>
          <p:cNvSpPr/>
          <p:nvPr/>
        </p:nvSpPr>
        <p:spPr>
          <a:xfrm>
            <a:off x="915346" y="3017352"/>
            <a:ext cx="7416417" cy="509250"/>
          </a:xfrm>
          <a:prstGeom prst="rect">
            <a:avLst/>
          </a:prstGeom>
          <a:solidFill>
            <a:schemeClr val="bg1"/>
          </a:solid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4" name="Shape Border 5"/>
          <p:cNvSpPr/>
          <p:nvPr/>
        </p:nvSpPr>
        <p:spPr>
          <a:xfrm>
            <a:off x="915342" y="3577984"/>
            <a:ext cx="7416417" cy="509250"/>
          </a:xfrm>
          <a:prstGeom prst="rect">
            <a:avLst/>
          </a:prstGeom>
          <a:solidFill>
            <a:schemeClr val="bg1"/>
          </a:solid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5" name="Shape Border 6"/>
          <p:cNvSpPr/>
          <p:nvPr/>
        </p:nvSpPr>
        <p:spPr>
          <a:xfrm>
            <a:off x="915341" y="4129817"/>
            <a:ext cx="7416417" cy="509250"/>
          </a:xfrm>
          <a:prstGeom prst="rect">
            <a:avLst/>
          </a:prstGeom>
          <a:solidFill>
            <a:schemeClr val="bg1"/>
          </a:solidFill>
          <a:ln>
            <a:solidFill>
              <a:srgbClr val="EBD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126776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2"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2"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0" presetClass="entr" presetSubtype="0" fill="hold" grpId="2"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10" presetClass="entr" presetSubtype="0" fill="hold" grpId="2"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par>
                                <p:cTn id="77" presetID="10" presetClass="entr" presetSubtype="0" fill="hold" grpId="2"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childTnLst>
                          </p:cTn>
                        </p:par>
                      </p:childTnLst>
                    </p:cTn>
                  </p:par>
                </p:childTnLst>
              </p:cTn>
              <p:nextCondLst>
                <p:cond evt="onClick" delay="0">
                  <p:tgtEl>
                    <p:spTgt spid="32"/>
                  </p:tgtEl>
                </p:cond>
              </p:nextCondLst>
            </p:seq>
          </p:childTnLst>
        </p:cTn>
      </p:par>
    </p:tnLst>
    <p:bldLst>
      <p:bldP spid="2" grpId="0" animBg="1"/>
      <p:bldP spid="2" grpId="1" animBg="1"/>
      <p:bldP spid="2"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9832</TotalTime>
  <Words>1454</Words>
  <Application>Microsoft Office PowerPoint</Application>
  <PresentationFormat>On-screen Show (16:9)</PresentationFormat>
  <Paragraphs>210</Paragraphs>
  <Slides>11</Slides>
  <Notes>11</Notes>
  <HiddenSlides>1</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460</cp:revision>
  <cp:lastPrinted>2016-02-02T20:22:43Z</cp:lastPrinted>
  <dcterms:created xsi:type="dcterms:W3CDTF">2015-10-21T21:04:26Z</dcterms:created>
  <dcterms:modified xsi:type="dcterms:W3CDTF">2016-11-19T18:44:47Z</dcterms:modified>
</cp:coreProperties>
</file>