
<file path=[Content_Types].xml><?xml version="1.0" encoding="utf-8"?>
<Types xmlns="http://schemas.openxmlformats.org/package/2006/content-types">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263" r:id="rId3"/>
    <p:sldId id="265" r:id="rId4"/>
    <p:sldId id="280" r:id="rId5"/>
    <p:sldId id="340" r:id="rId6"/>
    <p:sldId id="336" r:id="rId7"/>
    <p:sldId id="337" r:id="rId8"/>
    <p:sldId id="282" r:id="rId9"/>
    <p:sldId id="283" r:id="rId10"/>
    <p:sldId id="339" r:id="rId11"/>
    <p:sldId id="341" r:id="rId12"/>
    <p:sldId id="264" r:id="rId13"/>
    <p:sldId id="266" r:id="rId14"/>
    <p:sldId id="258" r:id="rId15"/>
    <p:sldId id="300" r:id="rId16"/>
    <p:sldId id="338" r:id="rId17"/>
    <p:sldId id="274" r:id="rId1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CF"/>
    <a:srgbClr val="EBDB0B"/>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1" autoAdjust="0"/>
    <p:restoredTop sz="85037" autoAdjust="0"/>
  </p:normalViewPr>
  <p:slideViewPr>
    <p:cSldViewPr snapToGrid="0" snapToObjects="1">
      <p:cViewPr>
        <p:scale>
          <a:sx n="80" d="100"/>
          <a:sy n="80" d="100"/>
        </p:scale>
        <p:origin x="-522" y="-852"/>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20/11/2016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Receiving gifts </a:t>
            </a:r>
            <a:r>
              <a:rPr lang="en-GB" sz="1200" b="1" kern="1200" dirty="0" err="1" smtClean="0">
                <a:solidFill>
                  <a:schemeClr val="tx1"/>
                </a:solidFill>
                <a:effectLst/>
                <a:latin typeface="+mn-lt"/>
                <a:ea typeface="+mn-ea"/>
                <a:cs typeface="+mn-cs"/>
              </a:rPr>
              <a:t>Taonga</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as a focussing strategy to introduce the lesson topic. Read the title together and invite children to share something they know about how to receive gifts graciously and how celebrating Eucharist is a good part of celebrating Christmas.</a:t>
            </a:r>
            <a:r>
              <a:rPr lang="en-NZ" dirty="0" smtClean="0">
                <a:effectLst/>
              </a:rPr>
              <a:t>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 A The tradition of </a:t>
            </a:r>
            <a:r>
              <a:rPr lang="en-GB" sz="1200" b="1" kern="1200" dirty="0" err="1" smtClean="0">
                <a:solidFill>
                  <a:schemeClr val="tx1"/>
                </a:solidFill>
                <a:effectLst/>
                <a:latin typeface="+mn-lt"/>
                <a:ea typeface="+mn-ea"/>
                <a:cs typeface="+mn-cs"/>
              </a:rPr>
              <a:t>Kristkindl</a:t>
            </a:r>
            <a:r>
              <a:rPr lang="en-GB" sz="1200" b="1" kern="1200" dirty="0" smtClean="0">
                <a:solidFill>
                  <a:schemeClr val="tx1"/>
                </a:solidFill>
                <a:effectLst/>
                <a:latin typeface="+mn-lt"/>
                <a:ea typeface="+mn-ea"/>
                <a:cs typeface="+mn-cs"/>
              </a:rPr>
              <a:t> – how it works</a:t>
            </a:r>
            <a:endParaRPr lang="en-NZ"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Kristkindl</a:t>
            </a:r>
            <a:r>
              <a:rPr lang="en-GB" sz="1200" kern="1200" dirty="0" smtClean="0">
                <a:solidFill>
                  <a:schemeClr val="tx1"/>
                </a:solidFill>
                <a:effectLst/>
                <a:latin typeface="+mn-lt"/>
                <a:ea typeface="+mn-ea"/>
                <a:cs typeface="+mn-cs"/>
              </a:rPr>
              <a:t> is a simple but great tradition to get the class into the spirit of Christmas. </a:t>
            </a:r>
            <a:r>
              <a:rPr lang="en-GB" sz="1200" kern="1200" dirty="0" err="1" smtClean="0">
                <a:solidFill>
                  <a:schemeClr val="tx1"/>
                </a:solidFill>
                <a:effectLst/>
                <a:latin typeface="+mn-lt"/>
                <a:ea typeface="+mn-ea"/>
                <a:cs typeface="+mn-cs"/>
              </a:rPr>
              <a:t>Kristkindl</a:t>
            </a:r>
            <a:r>
              <a:rPr lang="en-GB" sz="1200" kern="1200" dirty="0" smtClean="0">
                <a:solidFill>
                  <a:schemeClr val="tx1"/>
                </a:solidFill>
                <a:effectLst/>
                <a:latin typeface="+mn-lt"/>
                <a:ea typeface="+mn-ea"/>
                <a:cs typeface="+mn-cs"/>
              </a:rPr>
              <a:t> comes from an old German tradition which has been adapted down through the years.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reveals on Slides 8 A&amp; B to get started.</a:t>
            </a:r>
            <a:r>
              <a:rPr lang="en-NZ" dirty="0" smtClean="0">
                <a:effectLst/>
              </a:rPr>
              <a:t>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 B The tradition of </a:t>
            </a:r>
            <a:r>
              <a:rPr lang="en-GB" sz="1200" b="1" kern="1200" dirty="0" err="1" smtClean="0">
                <a:solidFill>
                  <a:schemeClr val="tx1"/>
                </a:solidFill>
                <a:effectLst/>
                <a:latin typeface="+mn-lt"/>
                <a:ea typeface="+mn-ea"/>
                <a:cs typeface="+mn-cs"/>
              </a:rPr>
              <a:t>Kristkindl</a:t>
            </a:r>
            <a:r>
              <a:rPr lang="en-GB" sz="1200" b="1" kern="1200" dirty="0" smtClean="0">
                <a:solidFill>
                  <a:schemeClr val="tx1"/>
                </a:solidFill>
                <a:effectLst/>
                <a:latin typeface="+mn-lt"/>
                <a:ea typeface="+mn-ea"/>
                <a:cs typeface="+mn-cs"/>
              </a:rPr>
              <a:t> – how it works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Encourage children in the ways they are taking part and share some examples of what you are noticing.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last day of the </a:t>
            </a:r>
            <a:r>
              <a:rPr lang="en-GB" sz="1200" kern="1200" dirty="0" err="1" smtClean="0">
                <a:solidFill>
                  <a:schemeClr val="tx1"/>
                </a:solidFill>
                <a:effectLst/>
                <a:latin typeface="+mn-lt"/>
                <a:ea typeface="+mn-ea"/>
                <a:cs typeface="+mn-cs"/>
              </a:rPr>
              <a:t>Kristkindl</a:t>
            </a:r>
            <a:r>
              <a:rPr lang="en-GB" sz="1200" kern="1200" dirty="0" smtClean="0">
                <a:solidFill>
                  <a:schemeClr val="tx1"/>
                </a:solidFill>
                <a:effectLst/>
                <a:latin typeface="+mn-lt"/>
                <a:ea typeface="+mn-ea"/>
                <a:cs typeface="+mn-cs"/>
              </a:rPr>
              <a:t> as a celebration of the friendship and kindness of the children in the class which shows how they are making room for Jesus to be part of their Christmas celebrations.</a:t>
            </a:r>
            <a:r>
              <a:rPr lang="en-NZ" dirty="0" smtClean="0">
                <a:effectLst/>
              </a:rPr>
              <a:t>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children have achieved the Learning Intentions of the lesson.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in their range of assessment options.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for children in Years 5-8 to complete.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a:t>
            </a: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lessons and target the areas that need further attention.</a:t>
            </a:r>
          </a:p>
          <a:p>
            <a:r>
              <a:rPr lang="en-NZ" sz="1200" kern="1200" dirty="0" smtClean="0">
                <a:solidFill>
                  <a:schemeClr val="tx1"/>
                </a:solidFill>
                <a:effectLst/>
                <a:latin typeface="+mn-lt"/>
                <a:ea typeface="+mn-ea"/>
                <a:cs typeface="+mn-cs"/>
              </a:rPr>
              <a:t>Check up:</a:t>
            </a:r>
          </a:p>
          <a:p>
            <a:r>
              <a:rPr lang="en-NZ"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imagine you have to teach your class about ways to receive gifts </a:t>
            </a:r>
            <a:r>
              <a:rPr lang="en-GB" sz="1200" kern="1200" dirty="0" err="1" smtClean="0">
                <a:solidFill>
                  <a:schemeClr val="tx1"/>
                </a:solidFill>
                <a:effectLst/>
                <a:latin typeface="+mn-lt"/>
                <a:ea typeface="+mn-ea"/>
                <a:cs typeface="+mn-cs"/>
              </a:rPr>
              <a:t>taonga</a:t>
            </a:r>
            <a:r>
              <a:rPr lang="en-GB" sz="1200" kern="1200" dirty="0" smtClean="0">
                <a:solidFill>
                  <a:schemeClr val="tx1"/>
                </a:solidFill>
                <a:effectLst/>
                <a:latin typeface="+mn-lt"/>
                <a:ea typeface="+mn-ea"/>
                <a:cs typeface="+mn-cs"/>
              </a:rPr>
              <a:t>. You can use Slides 4&amp;5 to help you do this.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celebrating Eucharist is a good way to celebrate Christmas because … (See Slide 7)</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which activity do you think helped you to learn best in this lesson?</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we show God our love and gratitude by trying to be kind and loving to others like Jesus.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 Time for Reflection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think about how they receive gifts and what attitudes they will demonstrate this Christmas when opening their presents. Give thanks in their heart for Jesus, God’s greatest gift.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Original Children’s Activities available on lesson home page</a:t>
            </a:r>
            <a:r>
              <a:rPr lang="en-NZ" dirty="0" smtClean="0">
                <a:effectLst/>
              </a:rPr>
              <a:t>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 Sharing our Learning about CHRISTMAS with family </a:t>
            </a:r>
            <a:r>
              <a:rPr lang="en-GB" sz="1200" b="1" kern="1200" dirty="0" err="1" smtClean="0">
                <a:solidFill>
                  <a:schemeClr val="tx1"/>
                </a:solidFill>
                <a:effectLst/>
                <a:latin typeface="+mn-lt"/>
                <a:ea typeface="+mn-ea"/>
                <a:cs typeface="+mn-cs"/>
              </a:rPr>
              <a:t>whānau</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slide provides some choices for children to show and share what they have learned. Examples could be photographed as evidence of children’s learning.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like to put a copy of the </a:t>
            </a:r>
            <a:r>
              <a:rPr lang="en-GB" sz="1200" b="1" u="sng" kern="1200" dirty="0" smtClean="0">
                <a:solidFill>
                  <a:schemeClr val="tx1"/>
                </a:solidFill>
                <a:effectLst/>
                <a:latin typeface="+mn-lt"/>
                <a:ea typeface="+mn-ea"/>
                <a:cs typeface="+mn-cs"/>
              </a:rPr>
              <a:t>Sharing our Learning</a:t>
            </a:r>
            <a:r>
              <a:rPr lang="en-GB" sz="1200" kern="1200" dirty="0" smtClean="0">
                <a:solidFill>
                  <a:schemeClr val="tx1"/>
                </a:solidFill>
                <a:effectLst/>
                <a:latin typeface="+mn-lt"/>
                <a:ea typeface="+mn-ea"/>
                <a:cs typeface="+mn-cs"/>
              </a:rPr>
              <a:t> page in children’s RE Learning Journals. You could talk through the choices using the slide and let children make their choice from their own copy.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could work on their choice at school and/or at home and you may like to set a day for sharing. Please let parents and </a:t>
            </a:r>
            <a:r>
              <a:rPr lang="en-GB" sz="1200" kern="1200" dirty="0" err="1" smtClean="0">
                <a:solidFill>
                  <a:schemeClr val="tx1"/>
                </a:solidFill>
                <a:effectLst/>
                <a:latin typeface="+mn-lt"/>
                <a:ea typeface="+mn-ea"/>
                <a:cs typeface="+mn-cs"/>
              </a:rPr>
              <a:t>whānau</a:t>
            </a:r>
            <a:r>
              <a:rPr lang="en-GB" sz="1200" kern="1200" dirty="0" smtClean="0">
                <a:solidFill>
                  <a:schemeClr val="tx1"/>
                </a:solidFill>
                <a:effectLst/>
                <a:latin typeface="+mn-lt"/>
                <a:ea typeface="+mn-ea"/>
                <a:cs typeface="+mn-cs"/>
              </a:rPr>
              <a:t> know what you expect them to do with this.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slide is focussed on Year 3 CHRISTMAS Achievement Objective which is covered in Lessons 1-3</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CHRISTMAS AO </a:t>
            </a:r>
            <a:r>
              <a:rPr lang="en-GB" sz="1200" kern="1200" dirty="0" err="1" smtClean="0">
                <a:solidFill>
                  <a:schemeClr val="tx1"/>
                </a:solidFill>
                <a:effectLst/>
                <a:latin typeface="+mn-lt"/>
                <a:ea typeface="+mn-ea"/>
                <a:cs typeface="+mn-cs"/>
              </a:rPr>
              <a:t>Yr</a:t>
            </a:r>
            <a:r>
              <a:rPr lang="en-GB" sz="1200" kern="1200" dirty="0" smtClean="0">
                <a:solidFill>
                  <a:schemeClr val="tx1"/>
                </a:solidFill>
                <a:effectLst/>
                <a:latin typeface="+mn-lt"/>
                <a:ea typeface="+mn-ea"/>
                <a:cs typeface="+mn-cs"/>
              </a:rPr>
              <a:t> 3 Children will be able to:  develop an understanding of the Christmas tradition of gift giving in relation to the birth of Jesus as a gift, so people could share in God’s life.</a:t>
            </a:r>
            <a:r>
              <a:rPr lang="en-NZ" dirty="0" smtClean="0">
                <a:effectLst/>
              </a:rPr>
              <a:t>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noProof="0" dirty="0" smtClean="0"/>
              <a:t>(6) Copy worksheet template</a:t>
            </a:r>
          </a:p>
          <a:p>
            <a:endParaRPr lang="en-GB" noProof="0" dirty="0" smtClean="0"/>
          </a:p>
          <a:p>
            <a:r>
              <a:rPr lang="en-GB" noProof="0" dirty="0" smtClean="0"/>
              <a:t>Some slides will be used as worksheets by the students.</a:t>
            </a:r>
            <a:br>
              <a:rPr lang="en-GB" noProof="0" dirty="0" smtClean="0"/>
            </a:br>
            <a:r>
              <a:rPr lang="en-GB" noProof="0" dirty="0" smtClean="0"/>
              <a:t>A copy worksheet is a black &amp; white version of the colour slide which is here, for reference purpose, called the original.</a:t>
            </a:r>
          </a:p>
          <a:p>
            <a:r>
              <a:rPr lang="en-GB" noProof="0" dirty="0" smtClean="0"/>
              <a:t>(please refer to the worksheet template on how to create a worksheet).</a:t>
            </a:r>
            <a:br>
              <a:rPr lang="en-GB" noProof="0" dirty="0" smtClean="0"/>
            </a:br>
            <a:r>
              <a:rPr lang="en-GB" noProof="0" dirty="0" smtClean="0"/>
              <a:t>Tip: create the worksheet immediately after you have created the original slide and place it at the end of the presentation before configuring the worksheet button.</a:t>
            </a:r>
          </a:p>
          <a:p>
            <a:r>
              <a:rPr lang="en-GB" noProof="0" dirty="0" smtClean="0"/>
              <a:t/>
            </a:r>
            <a:br>
              <a:rPr lang="en-GB" noProof="0" dirty="0" smtClean="0"/>
            </a:br>
            <a:r>
              <a:rPr lang="en-GB" noProof="0" dirty="0" smtClean="0"/>
              <a:t>If a slide is designated to be a worksheet, it should have the Worksheet button positioned on the bottom right.</a:t>
            </a:r>
          </a:p>
          <a:p>
            <a:r>
              <a:rPr lang="en-GB" noProof="0" dirty="0" smtClean="0"/>
              <a:t>The exact position depends on the buttons that are available on the slide (refer to General Information section for the position of buttons).</a:t>
            </a:r>
          </a:p>
          <a:p>
            <a:r>
              <a:rPr lang="en-GB" noProof="0" dirty="0" smtClean="0"/>
              <a:t>If the Worksheet button is the only button on the slide, the position of the button on this template is correct.</a:t>
            </a:r>
          </a:p>
          <a:p>
            <a:endParaRPr lang="en-GB" noProof="0" dirty="0" smtClean="0"/>
          </a:p>
          <a:p>
            <a:pPr lvl="0"/>
            <a:r>
              <a:rPr lang="en-GB" noProof="0" dirty="0" smtClean="0"/>
              <a:t>Configuring the Worksheet button.</a:t>
            </a:r>
          </a:p>
          <a:p>
            <a:pPr lvl="0"/>
            <a:r>
              <a:rPr lang="en-GB" noProof="0" dirty="0" smtClean="0"/>
              <a:t>The following procedure can be used to configure the worksheet button:</a:t>
            </a:r>
          </a:p>
          <a:p>
            <a:pPr marL="171450" lvl="0" indent="-171450">
              <a:buFont typeface="Arial" pitchFamily="34" charset="0"/>
              <a:buChar char="•"/>
            </a:pPr>
            <a:r>
              <a:rPr lang="en-GB" noProof="0" dirty="0" smtClean="0"/>
              <a:t>Right-click the button and chose: “Edit Hyperlink”;</a:t>
            </a:r>
          </a:p>
          <a:p>
            <a:pPr marL="171450" lvl="0" indent="-171450">
              <a:buFont typeface="Arial" pitchFamily="34" charset="0"/>
              <a:buChar char="•"/>
            </a:pPr>
            <a:r>
              <a:rPr lang="en-GB" noProof="0" dirty="0" smtClean="0"/>
              <a:t>On the Mouse click tab chose: “Hyperlink to:”;</a:t>
            </a:r>
          </a:p>
          <a:p>
            <a:pPr marL="171450" lvl="0" indent="-171450">
              <a:buFont typeface="Arial" pitchFamily="34" charset="0"/>
              <a:buChar char="•"/>
            </a:pPr>
            <a:r>
              <a:rPr lang="en-GB" noProof="0" dirty="0" smtClean="0"/>
              <a:t>From the drop down chose: “slide”;</a:t>
            </a:r>
          </a:p>
          <a:p>
            <a:pPr marL="171450" lvl="0" indent="-171450">
              <a:buFont typeface="Arial" pitchFamily="34" charset="0"/>
              <a:buChar char="•"/>
            </a:pPr>
            <a:r>
              <a:rPr lang="en-GB" noProof="0" dirty="0" smtClean="0"/>
              <a:t>Pick the correct slide number of the worksheet slide:</a:t>
            </a:r>
            <a:br>
              <a:rPr lang="en-GB" noProof="0" dirty="0" smtClean="0"/>
            </a:br>
            <a:r>
              <a:rPr lang="en-GB" noProof="0" dirty="0" smtClean="0"/>
              <a:t>The worksheet slide should be position at the end of the presentation (if there is more than 1 worksheet, place them in order of appearance);</a:t>
            </a:r>
            <a:br>
              <a:rPr lang="en-GB" noProof="0" dirty="0" smtClean="0"/>
            </a:br>
            <a:r>
              <a:rPr lang="en-GB" noProof="0" dirty="0" smtClean="0"/>
              <a:t>Don’t worry if you add slides between the original and the worksheet, the worksheet button will automatically be updated to point to the correct slide;</a:t>
            </a:r>
          </a:p>
          <a:p>
            <a:pPr marL="171450" lvl="0" indent="-171450">
              <a:buFont typeface="Arial" pitchFamily="34" charset="0"/>
              <a:buChar char="•"/>
            </a:pPr>
            <a:r>
              <a:rPr lang="en-GB" noProof="0" dirty="0" smtClean="0"/>
              <a:t>Don’t forget to have the document button on the worksheet slide pointing to this original slide.</a:t>
            </a:r>
          </a:p>
          <a:p>
            <a:pPr lvl="0"/>
            <a:endParaRPr lang="en-GB" noProof="0" dirty="0" smtClean="0"/>
          </a:p>
          <a:p>
            <a:pPr lvl="0"/>
            <a:r>
              <a:rPr lang="en-GB" noProof="0" dirty="0" smtClean="0"/>
              <a:t>Next to the</a:t>
            </a:r>
            <a:r>
              <a:rPr lang="en-GB" baseline="0" noProof="0" dirty="0" smtClean="0"/>
              <a:t> content specified in Anne’s instructions </a:t>
            </a:r>
            <a:r>
              <a:rPr lang="en-GB" noProof="0" dirty="0" smtClean="0"/>
              <a:t>this worksheet must have the following objects: Identification field, back button, tool instructions and worksheet indication.</a:t>
            </a:r>
          </a:p>
          <a:p>
            <a:pPr lvl="0"/>
            <a:r>
              <a:rPr lang="en-GB" noProof="0" dirty="0" smtClean="0"/>
              <a:t>For configuration information on these objects please refer to the General Information and Structure sections.</a:t>
            </a:r>
          </a:p>
          <a:p>
            <a:endParaRPr lang="en-GB" noProof="0" dirty="0" smtClean="0"/>
          </a:p>
          <a:p>
            <a:r>
              <a:rPr lang="en-GB" noProof="0" dirty="0" smtClean="0"/>
              <a:t>Adjust the tool instruction to match the purpose of the slide.</a:t>
            </a:r>
          </a:p>
          <a:p>
            <a:pPr lvl="0"/>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noProof="0" dirty="0" smtClean="0"/>
              <a:t>(6) Copy worksheet template</a:t>
            </a:r>
          </a:p>
          <a:p>
            <a:endParaRPr lang="en-GB" noProof="0" dirty="0" smtClean="0"/>
          </a:p>
          <a:p>
            <a:r>
              <a:rPr lang="en-GB" noProof="0" dirty="0" smtClean="0"/>
              <a:t>Some slides will be used as worksheets by the students.</a:t>
            </a:r>
            <a:br>
              <a:rPr lang="en-GB" noProof="0" dirty="0" smtClean="0"/>
            </a:br>
            <a:r>
              <a:rPr lang="en-GB" noProof="0" dirty="0" smtClean="0"/>
              <a:t>A copy worksheet is a black &amp; white version of the colour slide which is here, for reference purpose, called the original.</a:t>
            </a:r>
          </a:p>
          <a:p>
            <a:r>
              <a:rPr lang="en-GB" noProof="0" dirty="0" smtClean="0"/>
              <a:t>(please refer to the worksheet template on how to create a worksheet).</a:t>
            </a:r>
            <a:br>
              <a:rPr lang="en-GB" noProof="0" dirty="0" smtClean="0"/>
            </a:br>
            <a:r>
              <a:rPr lang="en-GB" noProof="0" dirty="0" smtClean="0"/>
              <a:t>Tip: create the worksheet immediately after you have created the original slide and place it at the end of the presentation before configuring the worksheet button.</a:t>
            </a:r>
          </a:p>
          <a:p>
            <a:r>
              <a:rPr lang="en-GB" noProof="0" dirty="0" smtClean="0"/>
              <a:t/>
            </a:r>
            <a:br>
              <a:rPr lang="en-GB" noProof="0" dirty="0" smtClean="0"/>
            </a:br>
            <a:r>
              <a:rPr lang="en-GB" noProof="0" dirty="0" smtClean="0"/>
              <a:t>If a slide is designated to be a worksheet, it should have the Worksheet button positioned on the bottom right.</a:t>
            </a:r>
          </a:p>
          <a:p>
            <a:r>
              <a:rPr lang="en-GB" noProof="0" dirty="0" smtClean="0"/>
              <a:t>The exact position depends on the buttons that are available on the slide (refer to General Information section for the position of buttons).</a:t>
            </a:r>
          </a:p>
          <a:p>
            <a:r>
              <a:rPr lang="en-GB" noProof="0" dirty="0" smtClean="0"/>
              <a:t>If the Worksheet button is the only button on the slide, the position of the button on this template is correct.</a:t>
            </a:r>
          </a:p>
          <a:p>
            <a:endParaRPr lang="en-GB" noProof="0" dirty="0" smtClean="0"/>
          </a:p>
          <a:p>
            <a:pPr lvl="0"/>
            <a:r>
              <a:rPr lang="en-GB" noProof="0" dirty="0" smtClean="0"/>
              <a:t>Configuring the Worksheet button.</a:t>
            </a:r>
          </a:p>
          <a:p>
            <a:pPr lvl="0"/>
            <a:r>
              <a:rPr lang="en-GB" noProof="0" dirty="0" smtClean="0"/>
              <a:t>The following procedure can be used to configure the worksheet button:</a:t>
            </a:r>
          </a:p>
          <a:p>
            <a:pPr marL="171450" lvl="0" indent="-171450">
              <a:buFont typeface="Arial" pitchFamily="34" charset="0"/>
              <a:buChar char="•"/>
            </a:pPr>
            <a:r>
              <a:rPr lang="en-GB" noProof="0" dirty="0" smtClean="0"/>
              <a:t>Right-click the button and chose: “Edit Hyperlink”;</a:t>
            </a:r>
          </a:p>
          <a:p>
            <a:pPr marL="171450" lvl="0" indent="-171450">
              <a:buFont typeface="Arial" pitchFamily="34" charset="0"/>
              <a:buChar char="•"/>
            </a:pPr>
            <a:r>
              <a:rPr lang="en-GB" noProof="0" dirty="0" smtClean="0"/>
              <a:t>On the Mouse click tab chose: “Hyperlink to:”;</a:t>
            </a:r>
          </a:p>
          <a:p>
            <a:pPr marL="171450" lvl="0" indent="-171450">
              <a:buFont typeface="Arial" pitchFamily="34" charset="0"/>
              <a:buChar char="•"/>
            </a:pPr>
            <a:r>
              <a:rPr lang="en-GB" noProof="0" dirty="0" smtClean="0"/>
              <a:t>From the drop down chose: “slide”;</a:t>
            </a:r>
          </a:p>
          <a:p>
            <a:pPr marL="171450" lvl="0" indent="-171450">
              <a:buFont typeface="Arial" pitchFamily="34" charset="0"/>
              <a:buChar char="•"/>
            </a:pPr>
            <a:r>
              <a:rPr lang="en-GB" noProof="0" dirty="0" smtClean="0"/>
              <a:t>Pick the correct slide number of the worksheet slide:</a:t>
            </a:r>
            <a:br>
              <a:rPr lang="en-GB" noProof="0" dirty="0" smtClean="0"/>
            </a:br>
            <a:r>
              <a:rPr lang="en-GB" noProof="0" dirty="0" smtClean="0"/>
              <a:t>The worksheet slide should be position at the end of the presentation (if there is more than 1 worksheet, place them in order of appearance);</a:t>
            </a:r>
            <a:br>
              <a:rPr lang="en-GB" noProof="0" dirty="0" smtClean="0"/>
            </a:br>
            <a:r>
              <a:rPr lang="en-GB" noProof="0" dirty="0" smtClean="0"/>
              <a:t>Don’t worry if you add slides between the original and the worksheet, the worksheet button will automatically be updated to point to the correct slide;</a:t>
            </a:r>
          </a:p>
          <a:p>
            <a:pPr marL="171450" lvl="0" indent="-171450">
              <a:buFont typeface="Arial" pitchFamily="34" charset="0"/>
              <a:buChar char="•"/>
            </a:pPr>
            <a:r>
              <a:rPr lang="en-GB" noProof="0" dirty="0" smtClean="0"/>
              <a:t>Don’t forget to have the document button on the worksheet slide pointing to this original slide.</a:t>
            </a:r>
          </a:p>
          <a:p>
            <a:pPr lvl="0"/>
            <a:endParaRPr lang="en-GB" noProof="0" dirty="0" smtClean="0"/>
          </a:p>
          <a:p>
            <a:pPr lvl="0"/>
            <a:r>
              <a:rPr lang="en-GB" noProof="0" dirty="0" smtClean="0"/>
              <a:t>Next to the</a:t>
            </a:r>
            <a:r>
              <a:rPr lang="en-GB" baseline="0" noProof="0" dirty="0" smtClean="0"/>
              <a:t> content specified in Anne’s instructions </a:t>
            </a:r>
            <a:r>
              <a:rPr lang="en-GB" noProof="0" dirty="0" smtClean="0"/>
              <a:t>this worksheet must have the following objects: Identification field, back button, tool instructions and worksheet indication.</a:t>
            </a:r>
          </a:p>
          <a:p>
            <a:pPr lvl="0"/>
            <a:r>
              <a:rPr lang="en-GB" noProof="0" dirty="0" smtClean="0"/>
              <a:t>For configuration information on these objects please refer to the General Information and Structure sections.</a:t>
            </a:r>
          </a:p>
          <a:p>
            <a:endParaRPr lang="en-GB" noProof="0" dirty="0" smtClean="0"/>
          </a:p>
          <a:p>
            <a:r>
              <a:rPr lang="en-GB" noProof="0" dirty="0" smtClean="0"/>
              <a:t>Adjust the tool instruction to match the purpose of the slide.</a:t>
            </a:r>
          </a:p>
          <a:p>
            <a:pPr lvl="0"/>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16</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noProof="0" dirty="0" smtClean="0"/>
              <a:t>(37) Specific worksheet Template</a:t>
            </a:r>
          </a:p>
          <a:p>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 specific worksheet is designed and created by the designer related to a particular slide according to Anne’s instructions. Specific worksheets are usually one offs.</a:t>
            </a:r>
            <a:endParaRPr lang="en-GB" sz="1200" kern="1200" dirty="0" smtClean="0">
              <a:solidFill>
                <a:schemeClr val="tx1"/>
              </a:solidFill>
              <a:effectLst/>
              <a:latin typeface="+mn-lt"/>
              <a:ea typeface="+mn-ea"/>
              <a:cs typeface="+mn-cs"/>
            </a:endParaRPr>
          </a:p>
          <a:p>
            <a:pPr lvl="0"/>
            <a:r>
              <a:rPr lang="en-GB" noProof="0" dirty="0" smtClean="0"/>
              <a:t>Instructions on how to do this are given below.</a:t>
            </a:r>
          </a:p>
          <a:p>
            <a:pPr lvl="0"/>
            <a:endParaRPr lang="en-GB" noProof="0" dirty="0" smtClean="0"/>
          </a:p>
          <a:p>
            <a:pPr lvl="0"/>
            <a:r>
              <a:rPr lang="en-GB" noProof="0" dirty="0" smtClean="0"/>
              <a:t>Next to the</a:t>
            </a:r>
            <a:r>
              <a:rPr lang="en-GB" baseline="0" noProof="0" dirty="0" smtClean="0"/>
              <a:t> content specified in Anne’s instructions </a:t>
            </a:r>
            <a:r>
              <a:rPr lang="en-GB" noProof="0" dirty="0" smtClean="0"/>
              <a:t>this worksheet must have the following objects: Identification field, back button, tool instructions and worksheet indication.</a:t>
            </a:r>
          </a:p>
          <a:p>
            <a:pPr lvl="0"/>
            <a:r>
              <a:rPr lang="en-GB" noProof="0" dirty="0" smtClean="0"/>
              <a:t>For configuration information on these objects please refer to the General Information and Structure sections.</a:t>
            </a:r>
          </a:p>
          <a:p>
            <a:pPr lvl="0"/>
            <a:endParaRPr lang="en-GB" noProof="0" dirty="0" smtClean="0"/>
          </a:p>
          <a:p>
            <a:pPr lvl="0"/>
            <a:r>
              <a:rPr lang="en-GB" b="1" i="1" noProof="0" dirty="0" smtClean="0"/>
              <a:t>Creating a worksheet from an existing slide.</a:t>
            </a:r>
          </a:p>
          <a:p>
            <a:pPr lvl="0"/>
            <a:r>
              <a:rPr lang="en-GB" noProof="0" dirty="0" smtClean="0"/>
              <a:t>The following procedure can be used to create a worksheet:</a:t>
            </a:r>
          </a:p>
          <a:p>
            <a:pPr marL="171450" lvl="0" indent="-171450">
              <a:buFont typeface="Arial" pitchFamily="34" charset="0"/>
              <a:buChar char="•"/>
            </a:pPr>
            <a:r>
              <a:rPr lang="en-GB" noProof="0" dirty="0" smtClean="0"/>
              <a:t>Make a copy of the slide that needs to be converted to worksheet:</a:t>
            </a:r>
            <a:br>
              <a:rPr lang="en-GB" noProof="0" dirty="0" smtClean="0"/>
            </a:br>
            <a:r>
              <a:rPr lang="en-GB" noProof="0" dirty="0" smtClean="0"/>
              <a:t>Select the slide in the Slides/Outline panel, right click it and use the copy/paste or duplicate slide option to create a copy;</a:t>
            </a:r>
          </a:p>
          <a:p>
            <a:pPr marL="171450" lvl="0" indent="-171450">
              <a:buFont typeface="Arial" pitchFamily="34" charset="0"/>
              <a:buChar char="•"/>
            </a:pPr>
            <a:r>
              <a:rPr lang="en-GB" noProof="0" dirty="0" smtClean="0"/>
              <a:t>Paste or drag the slide to the end of the presentation;</a:t>
            </a:r>
          </a:p>
          <a:p>
            <a:pPr marL="171450" lvl="0" indent="-171450">
              <a:buFont typeface="Arial" pitchFamily="34" charset="0"/>
              <a:buChar char="•"/>
            </a:pPr>
            <a:r>
              <a:rPr lang="en-GB" noProof="0" dirty="0" smtClean="0"/>
              <a:t>Remove the background of the slide. The slides background should be white;</a:t>
            </a:r>
          </a:p>
          <a:p>
            <a:pPr marL="171450" lvl="0" indent="-171450">
              <a:buFont typeface="Arial" pitchFamily="34" charset="0"/>
              <a:buChar char="•"/>
            </a:pPr>
            <a:r>
              <a:rPr lang="en-NZ" noProof="0" dirty="0" smtClean="0"/>
              <a:t>Remove any objects that are not required or add</a:t>
            </a:r>
            <a:r>
              <a:rPr lang="en-NZ" baseline="0" noProof="0" dirty="0" smtClean="0"/>
              <a:t> object according to Anne’s instructions;</a:t>
            </a:r>
            <a:endParaRPr lang="en-GB" noProof="0" dirty="0" smtClean="0"/>
          </a:p>
          <a:p>
            <a:pPr marL="171450" lvl="0" indent="-171450">
              <a:buFont typeface="Arial" pitchFamily="34" charset="0"/>
              <a:buChar char="•"/>
            </a:pPr>
            <a:r>
              <a:rPr lang="en-GB" noProof="0" dirty="0" smtClean="0"/>
              <a:t>Remove any colour (background, border of text) from the objects;</a:t>
            </a:r>
          </a:p>
          <a:p>
            <a:pPr marL="171450" lvl="0" indent="-171450">
              <a:buFont typeface="Arial" pitchFamily="34" charset="0"/>
              <a:buChar char="•"/>
            </a:pPr>
            <a:r>
              <a:rPr lang="en-GB" noProof="0" dirty="0" smtClean="0"/>
              <a:t>Convert images to black &amp; white:</a:t>
            </a:r>
            <a:br>
              <a:rPr lang="en-GB" noProof="0" dirty="0" smtClean="0"/>
            </a:br>
            <a:r>
              <a:rPr lang="en-GB" noProof="0" dirty="0" smtClean="0"/>
              <a:t>The easiest way to do this is to use: Right-click the image and chose: Format Picture/Picture Colour then set the saturation to 0%;</a:t>
            </a:r>
          </a:p>
          <a:p>
            <a:pPr marL="171450" lvl="0" indent="-171450">
              <a:buFont typeface="Arial" pitchFamily="34" charset="0"/>
              <a:buChar char="•"/>
            </a:pPr>
            <a:r>
              <a:rPr lang="en-GB" noProof="0" dirty="0" smtClean="0"/>
              <a:t>If the slide has images (for design/decoration purpose) then create a thumbnail of the main image on the slide with the following seize: Height=86 mm, Width=64 mm;</a:t>
            </a:r>
          </a:p>
          <a:p>
            <a:pPr marL="171450" lvl="0" indent="-171450">
              <a:buFont typeface="Arial" pitchFamily="34" charset="0"/>
              <a:buChar char="•"/>
            </a:pPr>
            <a:r>
              <a:rPr lang="en-GB" noProof="0" dirty="0" smtClean="0"/>
              <a:t>Move this thumbnail to the following position on the slide: Horizontal=185 mm, Vertical=12 mm;</a:t>
            </a:r>
          </a:p>
          <a:p>
            <a:pPr marL="171450" lvl="0" indent="-171450">
              <a:buFont typeface="Arial" pitchFamily="34" charset="0"/>
              <a:buChar char="•"/>
            </a:pPr>
            <a:r>
              <a:rPr lang="en-GB" noProof="0" dirty="0" smtClean="0"/>
              <a:t>Copy the Identification field, back button and worksheet indication from this template and paste them on the worksheet;</a:t>
            </a:r>
          </a:p>
          <a:p>
            <a:pPr marL="171450" lvl="0" indent="-171450">
              <a:buFont typeface="Arial" pitchFamily="34" charset="0"/>
              <a:buChar char="•"/>
            </a:pPr>
            <a:r>
              <a:rPr lang="en-GB" noProof="0" dirty="0" smtClean="0"/>
              <a:t>Configure the back button to point to the original (colour) slide:</a:t>
            </a:r>
            <a:br>
              <a:rPr lang="en-GB" noProof="0" dirty="0" smtClean="0"/>
            </a:br>
            <a:r>
              <a:rPr lang="en-GB" noProof="0" dirty="0" smtClean="0"/>
              <a:t>Right-click the button and chose: “Edit Hyperlink” and on the Mouse click tab chose: “Hyperlink to:” and from the drop down chose: “slide” the pick the correct slide number of the original slide;</a:t>
            </a:r>
          </a:p>
          <a:p>
            <a:pPr marL="171450" lvl="0" indent="-171450">
              <a:buFont typeface="Arial" pitchFamily="34" charset="0"/>
              <a:buChar char="•"/>
            </a:pPr>
            <a:r>
              <a:rPr lang="en-GB" noProof="0" dirty="0" smtClean="0"/>
              <a:t>Don’t forget to have the document button on the original slide pointing to this worksheet slide.</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Intentions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lesson.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children will:</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a:t>
            </a:r>
            <a:r>
              <a:rPr lang="en-NZ" sz="1200" kern="1200" dirty="0" smtClean="0">
                <a:solidFill>
                  <a:schemeClr val="tx1"/>
                </a:solidFill>
                <a:effectLst/>
                <a:latin typeface="+mn-lt"/>
                <a:ea typeface="+mn-ea"/>
                <a:cs typeface="+mn-cs"/>
              </a:rPr>
              <a:t>demonstrate gracious ways to receive gifts.</a:t>
            </a:r>
          </a:p>
          <a:p>
            <a:r>
              <a:rPr lang="en-GB" sz="1200" kern="1200" dirty="0" smtClean="0">
                <a:solidFill>
                  <a:schemeClr val="tx1"/>
                </a:solidFill>
                <a:effectLst/>
                <a:latin typeface="+mn-lt"/>
                <a:ea typeface="+mn-ea"/>
                <a:cs typeface="+mn-cs"/>
              </a:rPr>
              <a:t>2. </a:t>
            </a:r>
            <a:r>
              <a:rPr lang="en-NZ" sz="1200" kern="1200" dirty="0" smtClean="0">
                <a:solidFill>
                  <a:schemeClr val="tx1"/>
                </a:solidFill>
                <a:effectLst/>
                <a:latin typeface="+mn-lt"/>
                <a:ea typeface="+mn-ea"/>
                <a:cs typeface="+mn-cs"/>
              </a:rPr>
              <a:t>explain why celebrating Eucharist is a good way to celebrate Christmas.</a:t>
            </a:r>
            <a:r>
              <a:rPr lang="en-NZ" dirty="0" smtClean="0">
                <a:effectLst/>
              </a:rPr>
              <a:t>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 Gifts – the attitude of the giver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share what people have in their hearts when they share gifts.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through the bullet points and invite children to comment on each one.  Share responses to the last 2 questions.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 A Gifts – the attitude of the receiver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share how people respond to receiving a gift.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each item and share experiences about each one.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do you do when you are disappointed with a gift you receive?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 B Gifts – the attitude of the receiver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Discuss people’s reactions when they receive a gift that disappoints them. What and who do you have to think about when this happens?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Share your responses to the question on the slide.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What can you do with a gift you are disappointed with?</a:t>
            </a:r>
            <a:r>
              <a:rPr lang="en-NZ" dirty="0" smtClean="0">
                <a:effectLst/>
              </a:rPr>
              <a:t> </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 A When you give a gift what is the right thing to do?</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Look at the image and discuss the ‘rule’ for gift giving – do you agree with it? Say why or why not. Share any rules your family has for gift giving.                                                                                              Work through each item and children can give a ‘thumbs up or down’ to show their response.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work through the worksheet and discuss items and share their comments about the best way to give a gift.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 B When you receive a gift what is the right thing to do?</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through each item and children can give a ‘thumbs up or down’ to show their response.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work through the worksheet and discuss items and share their comments about the best way to receive a gift.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Talk about what you do with the gift tells the giver something about your attitudes as a receiver. Share experiences you have had as a gift giver and a receiver of gifts.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God gives us many gifts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and share ideas about the meaning of the Scripture quote from St. James’ letter.</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share responses to each item and record the best of them. </a:t>
            </a:r>
            <a:endParaRPr lang="en-GB" noProof="0" dirty="0" smtClean="0"/>
          </a:p>
          <a:p>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7 Going to Eucharist at Christmas is a special way to celebrate God’s gift of Jesus because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Look closely at the picture and talk about what is happening.                          </a:t>
            </a:r>
          </a:p>
          <a:p>
            <a:r>
              <a:rPr lang="en-GB" sz="1200" kern="1200" dirty="0" smtClean="0">
                <a:solidFill>
                  <a:schemeClr val="tx1"/>
                </a:solidFill>
                <a:effectLst/>
                <a:latin typeface="+mn-lt"/>
                <a:ea typeface="+mn-ea"/>
                <a:cs typeface="+mn-cs"/>
              </a:rPr>
              <a:t>Read the title and use the blind reveal as starters for conversations about why celebrating Eucharist at Christmas help people remember that this season is all about Jesus being God’s gift to us so we can share in God’s own life </a:t>
            </a:r>
            <a:r>
              <a:rPr lang="en-GB" sz="1200" kern="1200" dirty="0" err="1" smtClean="0">
                <a:solidFill>
                  <a:schemeClr val="tx1"/>
                </a:solidFill>
                <a:effectLst/>
                <a:latin typeface="+mn-lt"/>
                <a:ea typeface="+mn-ea"/>
                <a:cs typeface="+mn-cs"/>
              </a:rPr>
              <a:t>Tapu</a:t>
            </a:r>
            <a:r>
              <a:rPr lang="en-GB" sz="1200" kern="1200" dirty="0" smtClean="0">
                <a:solidFill>
                  <a:schemeClr val="tx1"/>
                </a:solidFill>
                <a:effectLst/>
                <a:latin typeface="+mn-lt"/>
                <a:ea typeface="+mn-ea"/>
                <a:cs typeface="+mn-cs"/>
              </a:rPr>
              <a:t> </a:t>
            </a:r>
            <a:endParaRPr lang="en-GB" b="0" baseline="0" noProof="0" dirty="0" smtClean="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9</a:t>
            </a:fld>
            <a:endParaRPr lang="en-GB"/>
          </a:p>
        </p:txBody>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1.xml"/><Relationship Id="rId7"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notesSlide" Target="../notesSlides/notesSlide13.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7672"/>
            <a:ext cx="9144000" cy="646331"/>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Receiving gifts </a:t>
            </a:r>
            <a:r>
              <a:rPr lang="en-NZ" sz="3600" spc="300" dirty="0" err="1">
                <a:latin typeface="Adobe Fangsong Std R" pitchFamily="18" charset="-128"/>
                <a:ea typeface="Adobe Fangsong Std R" pitchFamily="18" charset="-128"/>
              </a:rPr>
              <a:t>taonga</a:t>
            </a:r>
            <a:endParaRPr lang="en-GB" sz="3600" b="1" spc="300" dirty="0">
              <a:solidFill>
                <a:srgbClr val="00B050"/>
              </a:solidFill>
              <a:latin typeface="Adobe Fangsong Std R" pitchFamily="18" charset="-128"/>
              <a:ea typeface="Adobe Fangsong Std R" pitchFamily="18" charset="-128"/>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xplosion 1 11"/>
          <p:cNvSpPr/>
          <p:nvPr/>
        </p:nvSpPr>
        <p:spPr>
          <a:xfrm rot="11595329">
            <a:off x="394611" y="507348"/>
            <a:ext cx="4132613" cy="3158836"/>
          </a:xfrm>
          <a:prstGeom prst="irregularSeal1">
            <a:avLst/>
          </a:prstGeom>
          <a:solidFill>
            <a:srgbClr val="EBDB0B"/>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3" name="Explosion 1 12"/>
          <p:cNvSpPr/>
          <p:nvPr/>
        </p:nvSpPr>
        <p:spPr>
          <a:xfrm rot="414483">
            <a:off x="4962684" y="2051497"/>
            <a:ext cx="3700639" cy="2828649"/>
          </a:xfrm>
          <a:prstGeom prst="irregularSeal1">
            <a:avLst/>
          </a:prstGeom>
          <a:solidFill>
            <a:srgbClr val="EBDB0B"/>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 name="Rounded Rectangle 1"/>
          <p:cNvSpPr/>
          <p:nvPr/>
        </p:nvSpPr>
        <p:spPr>
          <a:xfrm>
            <a:off x="2292350" y="777900"/>
            <a:ext cx="4559300" cy="37656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5" name="REMOVE THIS OBJECT"/>
          <p:cNvSpPr txBox="1"/>
          <p:nvPr/>
        </p:nvSpPr>
        <p:spPr>
          <a:xfrm>
            <a:off x="3557" y="16075"/>
            <a:ext cx="9144000" cy="1200329"/>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The tradition of </a:t>
            </a:r>
            <a:r>
              <a:rPr lang="en-NZ" sz="3600" spc="300" dirty="0" err="1">
                <a:latin typeface="Adobe Fangsong Std R" pitchFamily="18" charset="-128"/>
                <a:ea typeface="Adobe Fangsong Std R" pitchFamily="18" charset="-128"/>
              </a:rPr>
              <a:t>Kristkindl</a:t>
            </a:r>
            <a:r>
              <a:rPr lang="en-NZ" sz="3600" spc="300" dirty="0">
                <a:latin typeface="Adobe Fangsong Std R" pitchFamily="18" charset="-128"/>
                <a:ea typeface="Adobe Fangsong Std R" pitchFamily="18" charset="-128"/>
              </a:rPr>
              <a:t> </a:t>
            </a:r>
            <a:r>
              <a:rPr lang="en-NZ" sz="3600" spc="300" dirty="0" smtClean="0">
                <a:latin typeface="Adobe Fangsong Std R" pitchFamily="18" charset="-128"/>
                <a:ea typeface="Adobe Fangsong Std R" pitchFamily="18" charset="-128"/>
              </a:rPr>
              <a:t>and </a:t>
            </a:r>
          </a:p>
          <a:p>
            <a:pPr algn="ctr"/>
            <a:r>
              <a:rPr lang="en-NZ" sz="3600" spc="300" dirty="0" smtClean="0">
                <a:latin typeface="Adobe Fangsong Std R" pitchFamily="18" charset="-128"/>
                <a:ea typeface="Adobe Fangsong Std R" pitchFamily="18" charset="-128"/>
              </a:rPr>
              <a:t>how </a:t>
            </a:r>
            <a:r>
              <a:rPr lang="en-NZ" sz="3600" spc="300" dirty="0">
                <a:latin typeface="Adobe Fangsong Std R" pitchFamily="18" charset="-128"/>
                <a:ea typeface="Adobe Fangsong Std R" pitchFamily="18" charset="-128"/>
              </a:rPr>
              <a:t>it works</a:t>
            </a:r>
          </a:p>
        </p:txBody>
      </p:sp>
      <p:sp>
        <p:nvSpPr>
          <p:cNvPr id="7" name="Textbox: Line 3"/>
          <p:cNvSpPr txBox="1"/>
          <p:nvPr/>
        </p:nvSpPr>
        <p:spPr>
          <a:xfrm>
            <a:off x="2109203" y="3493003"/>
            <a:ext cx="6478409"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spc="300" dirty="0">
                <a:latin typeface="HelveticaNeueLT Pro 55 Roman"/>
              </a:rPr>
              <a:t>The child whose name it is becomes their </a:t>
            </a:r>
            <a:r>
              <a:rPr lang="en-NZ" b="0" spc="300" dirty="0" err="1">
                <a:latin typeface="HelveticaNeueLT Pro 55 Roman"/>
              </a:rPr>
              <a:t>Kristkindl</a:t>
            </a:r>
            <a:r>
              <a:rPr lang="en-NZ" b="0" spc="300" dirty="0">
                <a:latin typeface="HelveticaNeueLT Pro 55 Roman"/>
              </a:rPr>
              <a:t> their Christ child.</a:t>
            </a:r>
            <a:endParaRPr lang="en-GB" b="0" spc="300" dirty="0">
              <a:latin typeface="HelveticaNeueLT Pro 55 Roman"/>
            </a:endParaRPr>
          </a:p>
        </p:txBody>
      </p:sp>
      <p:sp>
        <p:nvSpPr>
          <p:cNvPr id="8" name="Textbox: Line 2"/>
          <p:cNvSpPr txBox="1"/>
          <p:nvPr/>
        </p:nvSpPr>
        <p:spPr>
          <a:xfrm>
            <a:off x="91094" y="2434940"/>
            <a:ext cx="8145810"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pc="300" dirty="0">
                <a:latin typeface="Lucida Sans" pitchFamily="34" charset="0"/>
              </a:rPr>
              <a:t>The papers are put into a </a:t>
            </a:r>
            <a:r>
              <a:rPr lang="en-NZ" spc="300" dirty="0" err="1">
                <a:latin typeface="Lucida Sans" pitchFamily="34" charset="0"/>
              </a:rPr>
              <a:t>pottle</a:t>
            </a:r>
            <a:r>
              <a:rPr lang="en-NZ" spc="300" dirty="0">
                <a:latin typeface="Lucida Sans" pitchFamily="34" charset="0"/>
              </a:rPr>
              <a:t> and </a:t>
            </a:r>
            <a:r>
              <a:rPr lang="en-NZ" spc="300" dirty="0" smtClean="0">
                <a:latin typeface="Lucida Sans" pitchFamily="34" charset="0"/>
              </a:rPr>
              <a:t>children</a:t>
            </a:r>
          </a:p>
          <a:p>
            <a:r>
              <a:rPr lang="en-NZ" spc="300" dirty="0" smtClean="0">
                <a:latin typeface="Lucida Sans" pitchFamily="34" charset="0"/>
              </a:rPr>
              <a:t>draw </a:t>
            </a:r>
            <a:r>
              <a:rPr lang="en-NZ" spc="300" dirty="0">
                <a:latin typeface="Lucida Sans" pitchFamily="34" charset="0"/>
              </a:rPr>
              <a:t>one out but keep the name secret.</a:t>
            </a:r>
            <a:endParaRPr lang="en-GB" spc="300" dirty="0">
              <a:latin typeface="Lucida Sans" pitchFamily="34" charset="0"/>
            </a:endParaRPr>
          </a:p>
        </p:txBody>
      </p:sp>
      <p:sp>
        <p:nvSpPr>
          <p:cNvPr id="6" name="Textbox: Line 1"/>
          <p:cNvSpPr txBox="1"/>
          <p:nvPr/>
        </p:nvSpPr>
        <p:spPr>
          <a:xfrm>
            <a:off x="2122455" y="1378818"/>
            <a:ext cx="6451285" cy="646331"/>
          </a:xfrm>
          <a:prstGeom prst="rect">
            <a:avLst/>
          </a:prstGeom>
          <a:noFill/>
        </p:spPr>
        <p:txBody>
          <a:bodyPr wrap="square" rtlCol="0">
            <a:spAutoFit/>
          </a:bodyPr>
          <a:lstStyle/>
          <a:p>
            <a:r>
              <a:rPr lang="en-NZ" spc="300" dirty="0">
                <a:latin typeface="Bookman Old Style" pitchFamily="18" charset="0"/>
              </a:rPr>
              <a:t>Children write their </a:t>
            </a:r>
            <a:r>
              <a:rPr lang="en-NZ" spc="300" dirty="0" smtClean="0">
                <a:latin typeface="Bookman Old Style" pitchFamily="18" charset="0"/>
              </a:rPr>
              <a:t>names </a:t>
            </a:r>
            <a:r>
              <a:rPr lang="en-NZ" spc="300" dirty="0">
                <a:latin typeface="Bookman Old Style" pitchFamily="18" charset="0"/>
              </a:rPr>
              <a:t>on </a:t>
            </a:r>
            <a:r>
              <a:rPr lang="en-NZ" spc="300" dirty="0" smtClean="0">
                <a:latin typeface="Bookman Old Style" pitchFamily="18" charset="0"/>
              </a:rPr>
              <a:t>small pieces </a:t>
            </a:r>
            <a:r>
              <a:rPr lang="en-NZ" spc="300" dirty="0">
                <a:latin typeface="Bookman Old Style" pitchFamily="18" charset="0"/>
              </a:rPr>
              <a:t>of paper.</a:t>
            </a:r>
            <a:endParaRPr lang="en-GB" b="1" spc="300" dirty="0">
              <a:latin typeface="Bookman Old Style" pitchFamily="18" charset="0"/>
              <a:ea typeface="Segoe UI" pitchFamily="34" charset="0"/>
              <a:cs typeface="Segoe UI" pitchFamily="34" charset="0"/>
            </a:endParaRPr>
          </a:p>
        </p:txBody>
      </p:sp>
      <p:sp>
        <p:nvSpPr>
          <p:cNvPr id="17" name="Shape: Button 3"/>
          <p:cNvSpPr/>
          <p:nvPr/>
        </p:nvSpPr>
        <p:spPr>
          <a:xfrm>
            <a:off x="293866" y="3158380"/>
            <a:ext cx="1815336" cy="1315578"/>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7166999" y="2094092"/>
            <a:ext cx="1815335" cy="1328029"/>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293867" y="1037968"/>
            <a:ext cx="1815336" cy="132803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S-08A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607361" y="4864724"/>
            <a:ext cx="3929281"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oval images to reveal </a:t>
            </a:r>
            <a:r>
              <a:rPr lang="en-GB" sz="900" spc="300" dirty="0">
                <a:latin typeface="HelveticaNeueLT Pro 55 Roman"/>
                <a:ea typeface="Segoe UI" pitchFamily="34" charset="0"/>
                <a:cs typeface="Arial" pitchFamily="34" charset="0"/>
              </a:rPr>
              <a:t>a</a:t>
            </a:r>
            <a:r>
              <a:rPr lang="en-GB" sz="900" spc="300" dirty="0" smtClean="0">
                <a:latin typeface="HelveticaNeueLT Pro 55 Roman"/>
                <a:ea typeface="Segoe UI" pitchFamily="34" charset="0"/>
                <a:cs typeface="Arial" pitchFamily="34" charset="0"/>
              </a:rPr>
              <a:t> text line</a:t>
            </a:r>
            <a:endParaRPr lang="en-GB" sz="900" spc="300" dirty="0">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25918868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5" name="REMOVE THIS OBJECT"/>
          <p:cNvSpPr txBox="1"/>
          <p:nvPr/>
        </p:nvSpPr>
        <p:spPr>
          <a:xfrm>
            <a:off x="3557" y="16075"/>
            <a:ext cx="9144000" cy="1200329"/>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The tradition of </a:t>
            </a:r>
            <a:r>
              <a:rPr lang="en-NZ" sz="3600" spc="300" dirty="0" err="1">
                <a:latin typeface="Adobe Fangsong Std R" pitchFamily="18" charset="-128"/>
                <a:ea typeface="Adobe Fangsong Std R" pitchFamily="18" charset="-128"/>
              </a:rPr>
              <a:t>Kristkindl</a:t>
            </a:r>
            <a:r>
              <a:rPr lang="en-NZ" sz="3600" spc="300" dirty="0">
                <a:latin typeface="Adobe Fangsong Std R" pitchFamily="18" charset="-128"/>
                <a:ea typeface="Adobe Fangsong Std R" pitchFamily="18" charset="-128"/>
              </a:rPr>
              <a:t> </a:t>
            </a:r>
            <a:r>
              <a:rPr lang="en-NZ" sz="3600" spc="300" dirty="0" smtClean="0">
                <a:latin typeface="Adobe Fangsong Std R" pitchFamily="18" charset="-128"/>
                <a:ea typeface="Adobe Fangsong Std R" pitchFamily="18" charset="-128"/>
              </a:rPr>
              <a:t>and </a:t>
            </a:r>
          </a:p>
          <a:p>
            <a:pPr algn="ctr"/>
            <a:r>
              <a:rPr lang="en-NZ" sz="3600" spc="300" dirty="0" smtClean="0">
                <a:latin typeface="Adobe Fangsong Std R" pitchFamily="18" charset="-128"/>
                <a:ea typeface="Adobe Fangsong Std R" pitchFamily="18" charset="-128"/>
              </a:rPr>
              <a:t>how </a:t>
            </a:r>
            <a:r>
              <a:rPr lang="en-NZ" sz="3600" spc="300" dirty="0">
                <a:latin typeface="Adobe Fangsong Std R" pitchFamily="18" charset="-128"/>
                <a:ea typeface="Adobe Fangsong Std R" pitchFamily="18" charset="-128"/>
              </a:rPr>
              <a:t>it works</a:t>
            </a:r>
          </a:p>
        </p:txBody>
      </p:sp>
      <p:sp>
        <p:nvSpPr>
          <p:cNvPr id="8" name="Textbox: Line 2"/>
          <p:cNvSpPr txBox="1"/>
          <p:nvPr/>
        </p:nvSpPr>
        <p:spPr>
          <a:xfrm>
            <a:off x="348530" y="2748367"/>
            <a:ext cx="6992070" cy="1477328"/>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pc="300" dirty="0">
                <a:latin typeface="Lucida Sans" pitchFamily="34" charset="0"/>
              </a:rPr>
              <a:t>Children reveal themselves to their </a:t>
            </a:r>
            <a:r>
              <a:rPr lang="en-NZ" spc="300" dirty="0" err="1">
                <a:latin typeface="Lucida Sans" pitchFamily="34" charset="0"/>
              </a:rPr>
              <a:t>Kristkindl</a:t>
            </a:r>
            <a:r>
              <a:rPr lang="en-NZ" spc="300" dirty="0">
                <a:latin typeface="Lucida Sans" pitchFamily="34" charset="0"/>
              </a:rPr>
              <a:t> at the end of the </a:t>
            </a:r>
            <a:r>
              <a:rPr lang="en-NZ" spc="300" dirty="0" err="1">
                <a:latin typeface="Lucida Sans" pitchFamily="34" charset="0"/>
              </a:rPr>
              <a:t>Kristkindl</a:t>
            </a:r>
            <a:r>
              <a:rPr lang="en-NZ" spc="300" dirty="0">
                <a:latin typeface="Lucida Sans" pitchFamily="34" charset="0"/>
              </a:rPr>
              <a:t> time and show their gratitude for the little acts of love and kindness from their ‘Christ child’.</a:t>
            </a:r>
            <a:endParaRPr lang="en-GB" spc="300" dirty="0">
              <a:latin typeface="Lucida Sans" pitchFamily="34" charset="0"/>
            </a:endParaRPr>
          </a:p>
        </p:txBody>
      </p:sp>
      <p:sp>
        <p:nvSpPr>
          <p:cNvPr id="6" name="Textbox: Line 1"/>
          <p:cNvSpPr txBox="1"/>
          <p:nvPr/>
        </p:nvSpPr>
        <p:spPr>
          <a:xfrm>
            <a:off x="2214665" y="1561795"/>
            <a:ext cx="6451285" cy="923330"/>
          </a:xfrm>
          <a:prstGeom prst="rect">
            <a:avLst/>
          </a:prstGeom>
          <a:noFill/>
        </p:spPr>
        <p:txBody>
          <a:bodyPr wrap="square" rtlCol="0">
            <a:spAutoFit/>
          </a:bodyPr>
          <a:lstStyle/>
          <a:p>
            <a:r>
              <a:rPr lang="en-NZ" spc="300" dirty="0">
                <a:latin typeface="Bookman Old Style" pitchFamily="18" charset="0"/>
              </a:rPr>
              <a:t>Each child tries to do loving and kind things for his or her </a:t>
            </a:r>
            <a:r>
              <a:rPr lang="en-NZ" spc="300" dirty="0" err="1">
                <a:latin typeface="Bookman Old Style" pitchFamily="18" charset="0"/>
              </a:rPr>
              <a:t>Kristkindl</a:t>
            </a:r>
            <a:r>
              <a:rPr lang="en-NZ" spc="300" dirty="0">
                <a:latin typeface="Bookman Old Style" pitchFamily="18" charset="0"/>
              </a:rPr>
              <a:t> without being found out. </a:t>
            </a:r>
            <a:endParaRPr lang="en-GB" b="1" spc="300" dirty="0">
              <a:latin typeface="Bookman Old Style" pitchFamily="18" charset="0"/>
              <a:ea typeface="Segoe UI" pitchFamily="34" charset="0"/>
              <a:cs typeface="Segoe UI" pitchFamily="34" charset="0"/>
            </a:endParaRPr>
          </a:p>
        </p:txBody>
      </p:sp>
      <p:sp>
        <p:nvSpPr>
          <p:cNvPr id="16" name="Shape: Button 2"/>
          <p:cNvSpPr/>
          <p:nvPr/>
        </p:nvSpPr>
        <p:spPr>
          <a:xfrm>
            <a:off x="7120380" y="2823017"/>
            <a:ext cx="1815336" cy="1328028"/>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386630" y="1359445"/>
            <a:ext cx="1815335" cy="1328029"/>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S-08B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607361" y="4867580"/>
            <a:ext cx="3929281"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oval images to reveal </a:t>
            </a:r>
            <a:r>
              <a:rPr lang="en-GB" sz="900" spc="300" dirty="0">
                <a:latin typeface="HelveticaNeueLT Pro 55 Roman"/>
                <a:ea typeface="Segoe UI" pitchFamily="34" charset="0"/>
                <a:cs typeface="Arial" pitchFamily="34" charset="0"/>
              </a:rPr>
              <a:t>a</a:t>
            </a:r>
            <a:r>
              <a:rPr lang="en-GB" sz="900" spc="300" dirty="0" smtClean="0">
                <a:latin typeface="HelveticaNeueLT Pro 55 Roman"/>
                <a:ea typeface="Segoe UI" pitchFamily="34" charset="0"/>
                <a:cs typeface="Arial" pitchFamily="34" charset="0"/>
              </a:rPr>
              <a:t> text line</a:t>
            </a:r>
            <a:endParaRPr lang="en-GB" sz="900" spc="300" dirty="0">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16491485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Textbox: Line 4"/>
          <p:cNvSpPr txBox="1"/>
          <p:nvPr/>
        </p:nvSpPr>
        <p:spPr>
          <a:xfrm>
            <a:off x="867520" y="3697747"/>
            <a:ext cx="7419273" cy="584775"/>
          </a:xfrm>
          <a:prstGeom prst="rect">
            <a:avLst/>
          </a:prstGeom>
          <a:noFill/>
        </p:spPr>
        <p:txBody>
          <a:bodyPr wrap="square" rtlCol="0">
            <a:spAutoFit/>
          </a:bodyPr>
          <a:lstStyle/>
          <a:p>
            <a:r>
              <a:rPr lang="en-NZ" sz="1600" spc="300" dirty="0">
                <a:latin typeface="Bookman Old Style" pitchFamily="18" charset="0"/>
              </a:rPr>
              <a:t>w</a:t>
            </a:r>
            <a:r>
              <a:rPr lang="en-NZ" sz="1600" spc="300" dirty="0" smtClean="0">
                <a:latin typeface="Bookman Old Style" pitchFamily="18" charset="0"/>
              </a:rPr>
              <a:t>e </a:t>
            </a:r>
            <a:r>
              <a:rPr lang="en-NZ" sz="1600" spc="300" dirty="0">
                <a:latin typeface="Bookman Old Style" pitchFamily="18" charset="0"/>
              </a:rPr>
              <a:t>show God our love and gratitude by trying to be kind and loving to others like Jesus. </a:t>
            </a:r>
          </a:p>
        </p:txBody>
      </p:sp>
      <p:sp>
        <p:nvSpPr>
          <p:cNvPr id="19" name="Textbox: Line 3"/>
          <p:cNvSpPr txBox="1"/>
          <p:nvPr/>
        </p:nvSpPr>
        <p:spPr>
          <a:xfrm>
            <a:off x="867518" y="3056808"/>
            <a:ext cx="7407257" cy="584775"/>
          </a:xfrm>
          <a:prstGeom prst="rect">
            <a:avLst/>
          </a:prstGeom>
          <a:noFill/>
        </p:spPr>
        <p:txBody>
          <a:bodyPr wrap="square" rtlCol="0">
            <a:spAutoFit/>
          </a:bodyPr>
          <a:lstStyle/>
          <a:p>
            <a:pPr lvl="0"/>
            <a:r>
              <a:rPr lang="en-NZ" sz="1600" spc="300" dirty="0">
                <a:latin typeface="HelveticaNeueLT Pro 55 Roman"/>
              </a:rPr>
              <a:t>w</a:t>
            </a:r>
            <a:r>
              <a:rPr lang="en-NZ" sz="1600" spc="300" dirty="0" smtClean="0">
                <a:latin typeface="HelveticaNeueLT Pro 55 Roman"/>
              </a:rPr>
              <a:t>hich </a:t>
            </a:r>
            <a:r>
              <a:rPr lang="en-NZ" sz="1600" spc="300" dirty="0">
                <a:latin typeface="HelveticaNeueLT Pro 55 Roman"/>
              </a:rPr>
              <a:t>activity do you think helped you to learn best in this lesson?</a:t>
            </a:r>
          </a:p>
        </p:txBody>
      </p:sp>
      <p:sp>
        <p:nvSpPr>
          <p:cNvPr id="20" name="Textbox: Line 2"/>
          <p:cNvSpPr txBox="1"/>
          <p:nvPr/>
        </p:nvSpPr>
        <p:spPr>
          <a:xfrm>
            <a:off x="867521" y="2415869"/>
            <a:ext cx="7419273" cy="584775"/>
          </a:xfrm>
          <a:prstGeom prst="rect">
            <a:avLst/>
          </a:prstGeom>
          <a:noFill/>
        </p:spPr>
        <p:txBody>
          <a:bodyPr wrap="square" rtlCol="0">
            <a:spAutoFit/>
          </a:bodyPr>
          <a:lstStyle/>
          <a:p>
            <a:pPr lvl="0"/>
            <a:r>
              <a:rPr lang="en-NZ" sz="1600" b="1" spc="300" dirty="0">
                <a:latin typeface="Lucida Sans" pitchFamily="34" charset="0"/>
              </a:rPr>
              <a:t>c</a:t>
            </a:r>
            <a:r>
              <a:rPr lang="en-NZ" sz="1600" b="1" spc="300" dirty="0" smtClean="0">
                <a:latin typeface="Lucida Sans" pitchFamily="34" charset="0"/>
              </a:rPr>
              <a:t>elebrating </a:t>
            </a:r>
            <a:r>
              <a:rPr lang="en-NZ" sz="1600" b="1" spc="300" dirty="0">
                <a:latin typeface="Lucida Sans" pitchFamily="34" charset="0"/>
              </a:rPr>
              <a:t>Eucharist is a good way to celebrate Christmas because … (See Slide 7)</a:t>
            </a:r>
          </a:p>
        </p:txBody>
      </p:sp>
      <p:sp>
        <p:nvSpPr>
          <p:cNvPr id="21" name="Textbox: Line 1"/>
          <p:cNvSpPr txBox="1"/>
          <p:nvPr/>
        </p:nvSpPr>
        <p:spPr>
          <a:xfrm>
            <a:off x="906876" y="1542172"/>
            <a:ext cx="7419273" cy="830997"/>
          </a:xfrm>
          <a:prstGeom prst="rect">
            <a:avLst/>
          </a:prstGeom>
          <a:noFill/>
        </p:spPr>
        <p:txBody>
          <a:bodyPr wrap="square" rtlCol="0">
            <a:spAutoFit/>
          </a:bodyPr>
          <a:lstStyle/>
          <a:p>
            <a:pPr lvl="0"/>
            <a:r>
              <a:rPr lang="en-NZ" sz="1600" spc="300" dirty="0">
                <a:latin typeface="Bookman Old Style" pitchFamily="18" charset="0"/>
              </a:rPr>
              <a:t>i</a:t>
            </a:r>
            <a:r>
              <a:rPr lang="en-NZ" sz="1600" spc="300" dirty="0" smtClean="0">
                <a:latin typeface="Bookman Old Style" pitchFamily="18" charset="0"/>
              </a:rPr>
              <a:t>magine </a:t>
            </a:r>
            <a:r>
              <a:rPr lang="en-NZ" sz="1600" spc="300" dirty="0">
                <a:latin typeface="Bookman Old Style" pitchFamily="18" charset="0"/>
              </a:rPr>
              <a:t>you have to teach your class about ways to receive gifts taonga. You can use Slides 4&amp;5 to help you do this.</a:t>
            </a:r>
          </a:p>
        </p:txBody>
      </p:sp>
      <p:sp>
        <p:nvSpPr>
          <p:cNvPr id="26" name="Shape: Number 4"/>
          <p:cNvSpPr txBox="1"/>
          <p:nvPr/>
        </p:nvSpPr>
        <p:spPr>
          <a:xfrm>
            <a:off x="444500" y="3697747"/>
            <a:ext cx="504016" cy="338554"/>
          </a:xfrm>
          <a:prstGeom prst="rect">
            <a:avLst/>
          </a:prstGeom>
          <a:noFill/>
        </p:spPr>
        <p:txBody>
          <a:bodyPr wrap="square" rtlCol="0">
            <a:spAutoFit/>
          </a:bodyPr>
          <a:lstStyle/>
          <a:p>
            <a:r>
              <a:rPr lang="en-GB" sz="1600" spc="300" dirty="0" smtClean="0">
                <a:latin typeface="Bookman Old Style" pitchFamily="18" charset="0"/>
                <a:ea typeface="Segoe UI" pitchFamily="34" charset="0"/>
                <a:cs typeface="Segoe UI" pitchFamily="34" charset="0"/>
              </a:rPr>
              <a:t>4)</a:t>
            </a:r>
            <a:endParaRPr lang="en-GB" sz="1600" spc="300" dirty="0">
              <a:latin typeface="Bookman Old Style" pitchFamily="18" charset="0"/>
              <a:ea typeface="Segoe UI" pitchFamily="34" charset="0"/>
              <a:cs typeface="Segoe UI" pitchFamily="34" charset="0"/>
            </a:endParaRPr>
          </a:p>
        </p:txBody>
      </p:sp>
      <p:sp>
        <p:nvSpPr>
          <p:cNvPr id="27" name="Shape: Number 3"/>
          <p:cNvSpPr txBox="1"/>
          <p:nvPr/>
        </p:nvSpPr>
        <p:spPr>
          <a:xfrm>
            <a:off x="444500" y="3056808"/>
            <a:ext cx="504016" cy="338554"/>
          </a:xfrm>
          <a:prstGeom prst="rect">
            <a:avLst/>
          </a:prstGeom>
          <a:noFill/>
        </p:spPr>
        <p:txBody>
          <a:bodyPr wrap="square" rtlCol="0">
            <a:spAutoFit/>
          </a:bodyPr>
          <a:lstStyle/>
          <a:p>
            <a:r>
              <a:rPr lang="en-GB" sz="1600" spc="300" dirty="0" smtClean="0">
                <a:latin typeface="HelveticaNeueLT Pro 55 Roman"/>
                <a:ea typeface="Segoe UI" pitchFamily="34" charset="0"/>
                <a:cs typeface="Segoe UI" pitchFamily="34" charset="0"/>
              </a:rPr>
              <a:t>3)</a:t>
            </a:r>
            <a:endParaRPr lang="en-GB" sz="1600" spc="300" dirty="0">
              <a:latin typeface="HelveticaNeueLT Pro 55 Roman"/>
              <a:ea typeface="Segoe UI" pitchFamily="34" charset="0"/>
              <a:cs typeface="Segoe UI" pitchFamily="34" charset="0"/>
            </a:endParaRPr>
          </a:p>
        </p:txBody>
      </p:sp>
      <p:sp>
        <p:nvSpPr>
          <p:cNvPr id="28" name="Shape: Number 2"/>
          <p:cNvSpPr txBox="1"/>
          <p:nvPr/>
        </p:nvSpPr>
        <p:spPr>
          <a:xfrm>
            <a:off x="444500" y="2415869"/>
            <a:ext cx="504016" cy="338554"/>
          </a:xfrm>
          <a:prstGeom prst="rect">
            <a:avLst/>
          </a:prstGeom>
          <a:noFill/>
        </p:spPr>
        <p:txBody>
          <a:bodyPr wrap="square" rtlCol="0">
            <a:spAutoFit/>
          </a:bodyPr>
          <a:lstStyle/>
          <a:p>
            <a:r>
              <a:rPr lang="en-GB" sz="1600" b="1" spc="300" dirty="0" smtClean="0">
                <a:latin typeface="Lucida Sans" pitchFamily="34" charset="0"/>
                <a:ea typeface="Segoe UI" pitchFamily="34" charset="0"/>
                <a:cs typeface="Segoe UI" pitchFamily="34" charset="0"/>
              </a:rPr>
              <a:t>2)</a:t>
            </a:r>
            <a:endParaRPr lang="en-GB" sz="1600" b="1" spc="300" dirty="0">
              <a:latin typeface="Lucida Sans" pitchFamily="34" charset="0"/>
              <a:ea typeface="Segoe UI" pitchFamily="34" charset="0"/>
              <a:cs typeface="Segoe UI" pitchFamily="34" charset="0"/>
            </a:endParaRPr>
          </a:p>
        </p:txBody>
      </p:sp>
      <p:sp>
        <p:nvSpPr>
          <p:cNvPr id="29" name="Shape: Number 1"/>
          <p:cNvSpPr txBox="1"/>
          <p:nvPr/>
        </p:nvSpPr>
        <p:spPr>
          <a:xfrm>
            <a:off x="444500" y="1542172"/>
            <a:ext cx="504016" cy="338554"/>
          </a:xfrm>
          <a:prstGeom prst="rect">
            <a:avLst/>
          </a:prstGeom>
          <a:noFill/>
        </p:spPr>
        <p:txBody>
          <a:bodyPr wrap="square" rtlCol="0">
            <a:spAutoFit/>
          </a:bodyPr>
          <a:lstStyle/>
          <a:p>
            <a:r>
              <a:rPr lang="en-GB" sz="1600" spc="300" dirty="0" smtClean="0">
                <a:latin typeface="Bookman Old Style" pitchFamily="18" charset="0"/>
                <a:ea typeface="Segoe UI" pitchFamily="34" charset="0"/>
                <a:cs typeface="Segoe UI" pitchFamily="34" charset="0"/>
              </a:rPr>
              <a:t>1)</a:t>
            </a:r>
            <a:endParaRPr lang="en-GB" sz="1600" spc="300" dirty="0">
              <a:latin typeface="Bookman Old Style" pitchFamily="18" charset="0"/>
              <a:ea typeface="Segoe UI" pitchFamily="34" charset="0"/>
              <a:cs typeface="Segoe UI" pitchFamily="34" charset="0"/>
            </a:endParaRPr>
          </a:p>
        </p:txBody>
      </p:sp>
      <p:sp>
        <p:nvSpPr>
          <p:cNvPr id="17" name="Image Placeholder"/>
          <p:cNvSpPr txBox="1"/>
          <p:nvPr/>
        </p:nvSpPr>
        <p:spPr>
          <a:xfrm>
            <a:off x="7272000" y="288000"/>
            <a:ext cx="1501713" cy="887047"/>
          </a:xfrm>
          <a:prstGeom prst="rect">
            <a:avLst/>
          </a:prstGeom>
          <a:noFill/>
          <a:ln>
            <a:solidFill>
              <a:schemeClr val="accent1"/>
            </a:solidFill>
            <a:prstDash val="dash"/>
          </a:ln>
        </p:spPr>
        <p:txBody>
          <a:bodyPr wrap="square" rtlCol="0" anchor="ctr">
            <a:noAutofit/>
          </a:bodyPr>
          <a:lstStyle/>
          <a:p>
            <a:pPr algn="ctr"/>
            <a:r>
              <a:rPr lang="en-GB" smtClean="0"/>
              <a:t>Placeholder</a:t>
            </a:r>
            <a:br>
              <a:rPr lang="en-GB" smtClean="0"/>
            </a:br>
            <a:r>
              <a:rPr lang="en-GB" smtClean="0"/>
              <a:t>for</a:t>
            </a:r>
            <a:br>
              <a:rPr lang="en-GB" smtClean="0"/>
            </a:br>
            <a:r>
              <a:rPr lang="en-GB" smtClean="0"/>
              <a:t>Key Image </a:t>
            </a:r>
            <a:endParaRPr lang="en-GB"/>
          </a:p>
        </p:txBody>
      </p:sp>
      <p:sp>
        <p:nvSpPr>
          <p:cNvPr id="6" name="Title"/>
          <p:cNvSpPr txBox="1"/>
          <p:nvPr/>
        </p:nvSpPr>
        <p:spPr>
          <a:xfrm>
            <a:off x="0" y="7672"/>
            <a:ext cx="9144000" cy="646331"/>
          </a:xfrm>
          <a:prstGeom prst="rect">
            <a:avLst/>
          </a:prstGeom>
          <a:noFill/>
        </p:spPr>
        <p:txBody>
          <a:bodyPr wrap="square" rtlCol="0">
            <a:spAutoFit/>
          </a:bodyPr>
          <a:lstStyle/>
          <a:p>
            <a:pPr algn="ctr"/>
            <a:r>
              <a:rPr lang="en-GB" sz="3600" spc="300" dirty="0" smtClean="0">
                <a:latin typeface="Adobe Fangsong Std R" pitchFamily="18" charset="-128"/>
                <a:ea typeface="Adobe Fangsong Std R" pitchFamily="18" charset="-128"/>
              </a:rPr>
              <a:t>Check Up</a:t>
            </a:r>
            <a:endParaRPr lang="en-GB" sz="3600" spc="300" dirty="0">
              <a:latin typeface="Adobe Fangsong Std R" pitchFamily="18" charset="-128"/>
              <a:ea typeface="Adobe Fangsong Std R" pitchFamily="18" charset="-128"/>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Tool instructions"/>
          <p:cNvSpPr txBox="1"/>
          <p:nvPr/>
        </p:nvSpPr>
        <p:spPr>
          <a:xfrm>
            <a:off x="2626597" y="4877424"/>
            <a:ext cx="3890810"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in each caption space to reveal text</a:t>
            </a:r>
            <a:endParaRPr lang="en-GB" sz="900" spc="300" dirty="0">
              <a:latin typeface="HelveticaNeueLT Pro 55 Roman"/>
              <a:ea typeface="Segoe UI" pitchFamily="34" charset="0"/>
              <a:cs typeface="Arial" pitchFamily="34"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7413" y="288000"/>
            <a:ext cx="2089000" cy="1173054"/>
          </a:xfrm>
          <a:prstGeom prst="rect">
            <a:avLst/>
          </a:prstGeom>
        </p:spPr>
      </p:pic>
      <p:sp>
        <p:nvSpPr>
          <p:cNvPr id="2" name="Shape Border 1"/>
          <p:cNvSpPr/>
          <p:nvPr/>
        </p:nvSpPr>
        <p:spPr>
          <a:xfrm>
            <a:off x="879537" y="1579267"/>
            <a:ext cx="7407257" cy="830996"/>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1" name="Shape Border 2"/>
          <p:cNvSpPr/>
          <p:nvPr/>
        </p:nvSpPr>
        <p:spPr>
          <a:xfrm>
            <a:off x="879536" y="2472313"/>
            <a:ext cx="7407257" cy="621590"/>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2" name="Shape Border 3"/>
          <p:cNvSpPr/>
          <p:nvPr/>
        </p:nvSpPr>
        <p:spPr>
          <a:xfrm>
            <a:off x="879535" y="3159761"/>
            <a:ext cx="7407257" cy="518916"/>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3" name="Shape Border 4"/>
          <p:cNvSpPr/>
          <p:nvPr/>
        </p:nvSpPr>
        <p:spPr>
          <a:xfrm>
            <a:off x="879536" y="3746065"/>
            <a:ext cx="7407257" cy="621590"/>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12677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childTnLst>
              </p:cTn>
              <p:nextCondLst>
                <p:cond evt="onClick" delay="0">
                  <p:tgtEl>
                    <p:spTgt spid="31"/>
                  </p:tgtEl>
                </p:cond>
              </p:nextCondLst>
            </p:seq>
            <p:seq concurrent="1" nextAc="seek">
              <p:cTn id="41" restart="whenNotActive" fill="hold" evtFilter="cancelBubble" nodeType="interactiveSeq">
                <p:stCondLst>
                  <p:cond evt="onClick" delay="0">
                    <p:tgtEl>
                      <p:spTgt spid="32"/>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2"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nextCondLst>
                <p:cond evt="onClick" delay="0">
                  <p:tgtEl>
                    <p:spTgt spid="32"/>
                  </p:tgtEl>
                </p:cond>
              </p:nextCondLst>
            </p:seq>
          </p:childTnLst>
        </p:cTn>
      </p:par>
    </p:tnLst>
    <p:bldLst>
      <p:bldP spid="2" grpId="0" animBg="1"/>
      <p:bldP spid="2" grpId="1" animBg="1"/>
      <p:bldP spid="2" grpId="2" animBg="1"/>
      <p:bldP spid="41" grpId="0" animBg="1"/>
      <p:bldP spid="41" grpId="1" animBg="1"/>
      <p:bldP spid="41" grpId="2" animBg="1"/>
      <p:bldP spid="42" grpId="0" animBg="1"/>
      <p:bldP spid="42" grpId="1" animBg="1"/>
      <p:bldP spid="42" grpId="2" animBg="1"/>
      <p:bldP spid="43" grpId="0" animBg="1"/>
      <p:bldP spid="43" grpId="1" animBg="1"/>
      <p:bldP spid="43"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3 - Ecce Dominus veni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56659" y="19865"/>
            <a:ext cx="609600" cy="609600"/>
          </a:xfrm>
          <a:prstGeom prst="rect">
            <a:avLst/>
          </a:prstGeom>
        </p:spPr>
      </p:pic>
      <p:sp>
        <p:nvSpPr>
          <p:cNvPr id="14" name="Rectangle 13"/>
          <p:cNvSpPr/>
          <p:nvPr/>
        </p:nvSpPr>
        <p:spPr>
          <a:xfrm>
            <a:off x="80167" y="85559"/>
            <a:ext cx="9007501" cy="49925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7672"/>
            <a:ext cx="9144000" cy="646331"/>
          </a:xfrm>
          <a:prstGeom prst="rect">
            <a:avLst/>
          </a:prstGeom>
          <a:noFill/>
        </p:spPr>
        <p:txBody>
          <a:bodyPr wrap="square" rtlCol="0">
            <a:spAutoFit/>
          </a:bodyPr>
          <a:lstStyle/>
          <a:p>
            <a:pPr algn="ctr"/>
            <a:r>
              <a:rPr lang="en-GB" sz="3600" spc="300" dirty="0" smtClean="0">
                <a:latin typeface="Adobe Fangsong Std R" pitchFamily="18" charset="-128"/>
                <a:ea typeface="Adobe Fangsong Std R" pitchFamily="18" charset="-128"/>
              </a:rPr>
              <a:t>Time for Reflection</a:t>
            </a:r>
            <a:endParaRPr lang="en-GB" sz="3600" spc="300" dirty="0">
              <a:latin typeface="Adobe Fangsong Std R" pitchFamily="18" charset="-128"/>
              <a:ea typeface="Adobe Fangsong Std R" pitchFamily="18" charset="-128"/>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sp>
        <p:nvSpPr>
          <p:cNvPr id="9" name="Action Button: Back">
            <a:hlinkClick r:id="" action="ppaction://hlinkshowjump?jump=previousslide" highlightClick="1"/>
          </p:cNvPr>
          <p:cNvSpPr/>
          <p:nvPr/>
        </p:nvSpPr>
        <p:spPr>
          <a:xfrm>
            <a:off x="7624266"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815417" y="645546"/>
            <a:ext cx="5513172" cy="4013839"/>
          </a:xfrm>
          <a:prstGeom prst="roundRect">
            <a:avLst/>
          </a:prstGeom>
          <a:blipFill dpi="0" rotWithShape="1">
            <a:blip r:embed="rId7"/>
            <a:srcRect/>
            <a:stretch>
              <a:fillRect l="-32000" r="-5000"/>
            </a:stretch>
          </a:blip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3" name="Action Button: Forward">
            <a:hlinkClick r:id="" action="ppaction://hlinkshowjump?jump=nextslide" highlightClick="1"/>
          </p:cNvPr>
          <p:cNvSpPr/>
          <p:nvPr/>
        </p:nvSpPr>
        <p:spPr>
          <a:xfrm>
            <a:off x="8129927"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Tool instructions stop"/>
          <p:cNvSpPr txBox="1"/>
          <p:nvPr/>
        </p:nvSpPr>
        <p:spPr>
          <a:xfrm>
            <a:off x="2494414" y="4909873"/>
            <a:ext cx="4307589" cy="230832"/>
          </a:xfrm>
          <a:prstGeom prst="rect">
            <a:avLst/>
          </a:prstGeom>
          <a:noFill/>
        </p:spPr>
        <p:txBody>
          <a:bodyPr wrap="none" rtlCol="0">
            <a:spAutoFit/>
          </a:bodyPr>
          <a:lstStyle/>
          <a:p>
            <a:pPr algn="ctr"/>
            <a:r>
              <a:rPr lang="en-GB" sz="900" spc="300" dirty="0">
                <a:latin typeface="HelveticaNeueLT Pro 55 Roman"/>
                <a:ea typeface="Segoe UI" pitchFamily="34" charset="0"/>
                <a:cs typeface="Arial" pitchFamily="34" charset="0"/>
              </a:rPr>
              <a:t>Click the audio button to stop </a:t>
            </a:r>
            <a:r>
              <a:rPr lang="en-GB" sz="900" spc="300" dirty="0">
                <a:latin typeface="HelveticaNeueLT Pro 55 Roman"/>
                <a:ea typeface="Segoe UI" pitchFamily="34" charset="0"/>
                <a:cs typeface="Arial" pitchFamily="34" charset="0"/>
              </a:rPr>
              <a:t>reflective </a:t>
            </a:r>
            <a:r>
              <a:rPr lang="en-GB" sz="900" spc="300" dirty="0">
                <a:latin typeface="HelveticaNeueLT Pro 55 Roman"/>
                <a:ea typeface="Segoe UI" pitchFamily="34" charset="0"/>
                <a:cs typeface="Arial" pitchFamily="34" charset="0"/>
              </a:rPr>
              <a:t>music</a:t>
            </a:r>
          </a:p>
        </p:txBody>
      </p:sp>
      <p:sp>
        <p:nvSpPr>
          <p:cNvPr id="18" name="TextBox: Tool instructions start"/>
          <p:cNvSpPr txBox="1"/>
          <p:nvPr/>
        </p:nvSpPr>
        <p:spPr>
          <a:xfrm>
            <a:off x="2494414" y="4909873"/>
            <a:ext cx="4301177" cy="230832"/>
          </a:xfrm>
          <a:prstGeom prst="rect">
            <a:avLst/>
          </a:prstGeom>
          <a:noFill/>
        </p:spPr>
        <p:txBody>
          <a:bodyPr wrap="none" rtlCol="0">
            <a:spAutoFit/>
          </a:bodyPr>
          <a:lstStyle/>
          <a:p>
            <a:pPr algn="ctr"/>
            <a:r>
              <a:rPr lang="en-GB" sz="900" spc="300" dirty="0">
                <a:latin typeface="HelveticaNeueLT Pro 55 Roman"/>
                <a:ea typeface="Segoe UI" pitchFamily="34" charset="0"/>
                <a:cs typeface="Arial" pitchFamily="34" charset="0"/>
              </a:rPr>
              <a:t>Click the audio button to play </a:t>
            </a:r>
            <a:r>
              <a:rPr lang="en-GB" sz="900" spc="300" dirty="0">
                <a:latin typeface="HelveticaNeueLT Pro 55 Roman"/>
                <a:ea typeface="Segoe UI" pitchFamily="34" charset="0"/>
                <a:cs typeface="Arial" pitchFamily="34" charset="0"/>
              </a:rPr>
              <a:t>reflective </a:t>
            </a:r>
            <a:r>
              <a:rPr lang="en-GB" sz="900" spc="300" dirty="0">
                <a:latin typeface="HelveticaNeueLT Pro 55 Roman"/>
                <a:ea typeface="Segoe UI" pitchFamily="34" charset="0"/>
                <a:cs typeface="Arial" pitchFamily="34" charset="0"/>
              </a:rPr>
              <a:t>music</a:t>
            </a:r>
          </a:p>
        </p:txBody>
      </p:sp>
      <p:pic>
        <p:nvPicPr>
          <p:cNvPr id="19" name="Feedback" descr="D:\03 Projects\TCI\02 Deliverables\2016-10 Release Liturgical\Feedback button.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25" y="4475149"/>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xit" presetSubtype="0" fill="hold" grpId="1"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89893" fill="hold"/>
                                        <p:tgtEl>
                                          <p:spTgt spid="2"/>
                                        </p:tgtEl>
                                      </p:cBhvr>
                                    </p:cmd>
                                  </p:childTnLst>
                                </p:cTn>
                              </p:par>
                              <p:par>
                                <p:cTn id="19" presetID="1" presetClass="emph" presetSubtype="2" fill="hold" nodeType="withEffect">
                                  <p:stCondLst>
                                    <p:cond delay="0"/>
                                  </p:stCondLst>
                                  <p:childTnLst>
                                    <p:animClr clrSpc="rgb" dir="cw">
                                      <p:cBhvr>
                                        <p:cTn id="20" dur="1000" fill="hold"/>
                                        <p:tgtEl>
                                          <p:spTgt spid="16"/>
                                        </p:tgtEl>
                                        <p:attrNameLst>
                                          <p:attrName>fillcolor</p:attrName>
                                        </p:attrNameLst>
                                      </p:cBhvr>
                                      <p:to>
                                        <a:schemeClr val="accent2"/>
                                      </p:to>
                                    </p:animClr>
                                    <p:set>
                                      <p:cBhvr>
                                        <p:cTn id="21" dur="1000" fill="hold"/>
                                        <p:tgtEl>
                                          <p:spTgt spid="16"/>
                                        </p:tgtEl>
                                        <p:attrNameLst>
                                          <p:attrName>fill.type</p:attrName>
                                        </p:attrNameLst>
                                      </p:cBhvr>
                                      <p:to>
                                        <p:strVal val="solid"/>
                                      </p:to>
                                    </p:set>
                                    <p:set>
                                      <p:cBhvr>
                                        <p:cTn id="22" dur="1000" fill="hold"/>
                                        <p:tgtEl>
                                          <p:spTgt spid="16"/>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2"/>
                                        </p:tgtEl>
                                      </p:cBhvr>
                                    </p:cmd>
                                  </p:childTnLst>
                                </p:cTn>
                              </p:par>
                              <p:par>
                                <p:cTn id="27" presetID="10" presetClass="exit" presetSubtype="0" fill="hold" grpId="1"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chemeClr val="bg1"/>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7" fill="hold" display="0">
                  <p:stCondLst>
                    <p:cond delay="indefinite"/>
                  </p:stCondLst>
                  <p:endCondLst>
                    <p:cond evt="onStopAudio" delay="0">
                      <p:tgtEl>
                        <p:sldTgt/>
                      </p:tgtEl>
                    </p:cond>
                  </p:endCondLst>
                </p:cTn>
                <p:tgtEl>
                  <p:spTgt spid="2"/>
                </p:tgtEl>
              </p:cMediaNode>
            </p:audio>
          </p:childTnLst>
        </p:cTn>
      </p:par>
    </p:tnLst>
    <p:bldLst>
      <p:bldP spid="17" grpId="0"/>
      <p:bldP spid="17" grpId="1"/>
      <p:bldP spid="18" grpId="0"/>
      <p:bldP spid="18" grpId="1"/>
      <p:bldP spid="18"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72558"/>
          <a:stretch/>
        </p:blipFill>
        <p:spPr>
          <a:xfrm>
            <a:off x="3319384" y="-122832"/>
            <a:ext cx="3632886" cy="810843"/>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72558"/>
          <a:stretch/>
        </p:blipFill>
        <p:spPr>
          <a:xfrm>
            <a:off x="1" y="-122832"/>
            <a:ext cx="3632886" cy="81084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72558"/>
          <a:stretch/>
        </p:blipFill>
        <p:spPr>
          <a:xfrm>
            <a:off x="5511114" y="-122833"/>
            <a:ext cx="3632886" cy="810843"/>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r="33831" b="72558"/>
          <a:stretch/>
        </p:blipFill>
        <p:spPr>
          <a:xfrm rot="10800000">
            <a:off x="1" y="4469137"/>
            <a:ext cx="2403844" cy="810843"/>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72558"/>
          <a:stretch/>
        </p:blipFill>
        <p:spPr>
          <a:xfrm rot="10800000">
            <a:off x="5520639" y="4469137"/>
            <a:ext cx="3632886" cy="81084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72558"/>
          <a:stretch/>
        </p:blipFill>
        <p:spPr>
          <a:xfrm rot="10800000">
            <a:off x="2156196" y="4466289"/>
            <a:ext cx="3632886" cy="810843"/>
          </a:xfrm>
          <a:prstGeom prst="rect">
            <a:avLst/>
          </a:prstGeom>
        </p:spPr>
      </p:pic>
      <p:sp>
        <p:nvSpPr>
          <p:cNvPr id="6" name="REMOVE THIS OBJECT"/>
          <p:cNvSpPr txBox="1"/>
          <p:nvPr/>
        </p:nvSpPr>
        <p:spPr>
          <a:xfrm>
            <a:off x="0" y="591872"/>
            <a:ext cx="9144000" cy="1015663"/>
          </a:xfrm>
          <a:prstGeom prst="rect">
            <a:avLst/>
          </a:prstGeom>
          <a:noFill/>
        </p:spPr>
        <p:txBody>
          <a:bodyPr wrap="square" rtlCol="0">
            <a:spAutoFit/>
          </a:bodyPr>
          <a:lstStyle/>
          <a:p>
            <a:pPr algn="ctr"/>
            <a:r>
              <a:rPr lang="en-NZ" sz="3000" spc="300" dirty="0">
                <a:latin typeface="Adobe Fangsong Std R" pitchFamily="18" charset="-128"/>
                <a:ea typeface="Adobe Fangsong Std R" pitchFamily="18" charset="-128"/>
              </a:rPr>
              <a:t>Sharing our Learning about CHRISTMAS with family </a:t>
            </a:r>
            <a:r>
              <a:rPr lang="en-NZ" sz="3000" spc="300" dirty="0" err="1">
                <a:latin typeface="Adobe Fangsong Std R" pitchFamily="18" charset="-128"/>
                <a:ea typeface="Adobe Fangsong Std R" pitchFamily="18" charset="-128"/>
              </a:rPr>
              <a:t>whānau</a:t>
            </a:r>
            <a:endParaRPr lang="en-GB" sz="3000" spc="300" dirty="0">
              <a:solidFill>
                <a:srgbClr val="FF0000"/>
              </a:solidFill>
              <a:latin typeface="Adobe Fangsong Std R" pitchFamily="18" charset="-128"/>
              <a:ea typeface="Adobe Fangsong Std R" pitchFamily="18" charset="-128"/>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sp>
        <p:nvSpPr>
          <p:cNvPr id="12" name="Action Button: Back">
            <a:hlinkClick r:id="" action="ppaction://hlinkshowjump?jump=previousslide" highlightClick="1"/>
          </p:cNvPr>
          <p:cNvSpPr/>
          <p:nvPr/>
        </p:nvSpPr>
        <p:spPr>
          <a:xfrm>
            <a:off x="810794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7000" y="1588737"/>
            <a:ext cx="8873000" cy="2893100"/>
          </a:xfrm>
          <a:prstGeom prst="rect">
            <a:avLst/>
          </a:prstGeom>
        </p:spPr>
        <p:txBody>
          <a:bodyPr wrap="square">
            <a:spAutoFit/>
          </a:bodyPr>
          <a:lstStyle/>
          <a:p>
            <a:pPr marL="285750" lvl="0" indent="-285750">
              <a:buFont typeface="Wingdings" pitchFamily="2" charset="2"/>
              <a:buChar char="v"/>
            </a:pPr>
            <a:r>
              <a:rPr lang="en-NZ" sz="1400" b="1" spc="300" dirty="0">
                <a:latin typeface="HelveticaNeueLT Pro 55 Roman"/>
              </a:rPr>
              <a:t>Use the Liturgical Year Calendar</a:t>
            </a:r>
            <a:r>
              <a:rPr lang="en-NZ" sz="1400" spc="300" dirty="0">
                <a:latin typeface="HelveticaNeueLT Pro 55 Roman"/>
              </a:rPr>
              <a:t> to illustrate what you have learned about the Liturgical Year and what you know about the seasons of Advent and Christmas</a:t>
            </a:r>
            <a:r>
              <a:rPr lang="en-NZ" sz="1400" spc="300" dirty="0" smtClean="0">
                <a:latin typeface="HelveticaNeueLT Pro 55 Roman"/>
              </a:rPr>
              <a:t>.</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a poster to share </a:t>
            </a:r>
            <a:r>
              <a:rPr lang="en-NZ" sz="1400" spc="300" dirty="0">
                <a:latin typeface="HelveticaNeueLT Pro 55 Roman"/>
              </a:rPr>
              <a:t>at home about why we give gifts at </a:t>
            </a:r>
            <a:r>
              <a:rPr lang="en-NZ" sz="1400" spc="300" dirty="0" smtClean="0">
                <a:latin typeface="HelveticaNeueLT Pro 55 Roman"/>
              </a:rPr>
              <a:t>Christmas. </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Create a celebration </a:t>
            </a:r>
            <a:r>
              <a:rPr lang="en-NZ" sz="1400" spc="300" dirty="0">
                <a:latin typeface="HelveticaNeueLT Pro 55 Roman"/>
              </a:rPr>
              <a:t>for Jesus’ birthday that your class could be part </a:t>
            </a:r>
            <a:r>
              <a:rPr lang="en-NZ" sz="1400" spc="300" dirty="0" smtClean="0">
                <a:latin typeface="HelveticaNeueLT Pro 55 Roman"/>
              </a:rPr>
              <a:t>of. </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a power point</a:t>
            </a:r>
            <a:r>
              <a:rPr lang="en-NZ" sz="1400" spc="300" dirty="0">
                <a:latin typeface="HelveticaNeueLT Pro 55 Roman"/>
              </a:rPr>
              <a:t> about the life of Saint Nicholas and why he became the first Santa </a:t>
            </a:r>
            <a:r>
              <a:rPr lang="en-NZ" sz="1400" spc="300" dirty="0" smtClean="0">
                <a:latin typeface="HelveticaNeueLT Pro 55 Roman"/>
              </a:rPr>
              <a:t>Claus.</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Share with a younger class</a:t>
            </a:r>
            <a:r>
              <a:rPr lang="en-NZ" sz="1400" spc="300" dirty="0">
                <a:latin typeface="HelveticaNeueLT Pro 55 Roman"/>
              </a:rPr>
              <a:t> good ways to give and receive gifts. Demonstrate gracious ways of doing this and let children practise how to do it</a:t>
            </a:r>
            <a:r>
              <a:rPr lang="en-NZ" sz="1400" spc="300" dirty="0" smtClean="0">
                <a:latin typeface="HelveticaNeueLT Pro 55 Roman"/>
              </a:rPr>
              <a:t>.</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up your own way of showing and sharing</a:t>
            </a:r>
            <a:r>
              <a:rPr lang="en-NZ" sz="1400" spc="300" dirty="0">
                <a:latin typeface="HelveticaNeueLT Pro 55 Roman"/>
              </a:rPr>
              <a:t> what you have learned and decide </a:t>
            </a:r>
            <a:r>
              <a:rPr lang="en-NZ" sz="1400" spc="300" dirty="0" smtClean="0">
                <a:latin typeface="HelveticaNeueLT Pro 55 Roman"/>
              </a:rPr>
              <a:t>with whom </a:t>
            </a:r>
            <a:r>
              <a:rPr lang="en-NZ" sz="1400" spc="300" dirty="0">
                <a:latin typeface="HelveticaNeueLT Pro 55 Roman"/>
              </a:rPr>
              <a:t>you would like to share </a:t>
            </a:r>
            <a:r>
              <a:rPr lang="en-NZ" sz="1400" spc="300" dirty="0" smtClean="0">
                <a:latin typeface="HelveticaNeueLT Pro 55 Roman"/>
              </a:rPr>
              <a:t>it. </a:t>
            </a:r>
            <a:endParaRPr lang="en-NZ" sz="1400" spc="300" dirty="0">
              <a:latin typeface="HelveticaNeueLT Pro 55 Roman"/>
            </a:endParaRPr>
          </a:p>
        </p:txBody>
      </p:sp>
      <p:sp>
        <p:nvSpPr>
          <p:cNvPr id="16" name="Action Button: Worksheet">
            <a:hlinkClick r:id="rId4" action="ppaction://hlinksldjump" highlightClick="1"/>
          </p:cNvPr>
          <p:cNvSpPr/>
          <p:nvPr/>
        </p:nvSpPr>
        <p:spPr>
          <a:xfrm>
            <a:off x="767428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3203003" y="4887268"/>
            <a:ext cx="2738024" cy="230832"/>
          </a:xfrm>
          <a:prstGeom prst="rect">
            <a:avLst/>
          </a:prstGeom>
          <a:noFill/>
        </p:spPr>
        <p:txBody>
          <a:bodyPr wrap="none" rtlCol="0">
            <a:spAutoFit/>
          </a:bodyPr>
          <a:lstStyle/>
          <a:p>
            <a:pPr algn="ctr"/>
            <a:r>
              <a:rPr lang="en-GB" sz="900" spc="300" dirty="0" smtClean="0">
                <a:solidFill>
                  <a:schemeClr val="bg1"/>
                </a:solidFill>
                <a:latin typeface="HelveticaNeueLT Pro 55 Roman"/>
                <a:ea typeface="Segoe UI" pitchFamily="34" charset="0"/>
                <a:cs typeface="Arial" pitchFamily="34" charset="0"/>
              </a:rPr>
              <a:t>Click the worksheet button to go to the worksheet.</a:t>
            </a:r>
            <a:endParaRPr lang="en-GB" sz="900" spc="300" dirty="0">
              <a:solidFill>
                <a:schemeClr val="bg1"/>
              </a:solidFill>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3086336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Tool instructions"/>
          <p:cNvSpPr txBox="1"/>
          <p:nvPr/>
        </p:nvSpPr>
        <p:spPr>
          <a:xfrm>
            <a:off x="4769385" y="4924604"/>
            <a:ext cx="3871574"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up arrow to return to the lesson</a:t>
            </a:r>
            <a:endParaRPr lang="en-GB" sz="900" spc="300" dirty="0">
              <a:latin typeface="HelveticaNeueLT Pro 55 Roman"/>
              <a:ea typeface="Segoe UI" pitchFamily="34" charset="0"/>
              <a:cs typeface="Arial" pitchFamily="34" charset="0"/>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S-05A</a:t>
            </a:r>
            <a:endParaRPr lang="en-GB" sz="900" b="1" dirty="0">
              <a:solidFill>
                <a:srgbClr val="002060"/>
              </a:solidFill>
              <a:latin typeface="Arial" pitchFamily="34" charset="0"/>
              <a:cs typeface="Arial" pitchFamily="34" charset="0"/>
            </a:endParaRPr>
          </a:p>
        </p:txBody>
      </p:sp>
      <p:sp>
        <p:nvSpPr>
          <p:cNvPr id="13" name="Action Button: Up">
            <a:hlinkClick r:id="rId3" action="ppaction://hlinksldjump" highlightClick="1"/>
          </p:cNvPr>
          <p:cNvSpPr/>
          <p:nvPr/>
        </p:nvSpPr>
        <p:spPr>
          <a:xfrm rot="16200000">
            <a:off x="8198476"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9" name="Title"/>
          <p:cNvSpPr txBox="1"/>
          <p:nvPr/>
        </p:nvSpPr>
        <p:spPr>
          <a:xfrm>
            <a:off x="0" y="-5028"/>
            <a:ext cx="9144000" cy="461665"/>
          </a:xfrm>
          <a:prstGeom prst="rect">
            <a:avLst/>
          </a:prstGeom>
          <a:noFill/>
        </p:spPr>
        <p:txBody>
          <a:bodyPr wrap="square" rtlCol="0">
            <a:spAutoFit/>
          </a:bodyPr>
          <a:lstStyle/>
          <a:p>
            <a:pPr algn="ctr"/>
            <a:r>
              <a:rPr lang="en-NZ" sz="2400" spc="300" dirty="0">
                <a:latin typeface="Adobe Fangsong Std R" pitchFamily="18" charset="-128"/>
                <a:ea typeface="Adobe Fangsong Std R" pitchFamily="18" charset="-128"/>
              </a:rPr>
              <a:t>When you give a gift what is the right thing to do?</a:t>
            </a:r>
          </a:p>
        </p:txBody>
      </p:sp>
      <p:sp>
        <p:nvSpPr>
          <p:cNvPr id="10" name="TextBox 9"/>
          <p:cNvSpPr txBox="1"/>
          <p:nvPr/>
        </p:nvSpPr>
        <p:spPr>
          <a:xfrm>
            <a:off x="76200" y="875303"/>
            <a:ext cx="4686300" cy="1823576"/>
          </a:xfrm>
          <a:prstGeom prst="rect">
            <a:avLst/>
          </a:prstGeom>
          <a:noFill/>
        </p:spPr>
        <p:txBody>
          <a:bodyPr wrap="square" rtlCol="0">
            <a:spAutoFit/>
          </a:bodyPr>
          <a:lstStyle/>
          <a:p>
            <a:pPr>
              <a:lnSpc>
                <a:spcPct val="150000"/>
              </a:lnSpc>
            </a:pPr>
            <a:r>
              <a:rPr lang="en-NZ" sz="1500" dirty="0">
                <a:latin typeface="HelveticaNeueLT Pro 55 Roman"/>
              </a:rPr>
              <a:t>1</a:t>
            </a:r>
            <a:r>
              <a:rPr lang="en-NZ" sz="1500" dirty="0" smtClean="0">
                <a:latin typeface="HelveticaNeueLT Pro 55 Roman"/>
              </a:rPr>
              <a:t>) I </a:t>
            </a:r>
            <a:r>
              <a:rPr lang="en-NZ" sz="1500" dirty="0">
                <a:latin typeface="HelveticaNeueLT Pro 55 Roman"/>
              </a:rPr>
              <a:t>don’t bother to wrap it	</a:t>
            </a:r>
            <a:endParaRPr lang="en-NZ" sz="1500" dirty="0" smtClean="0">
              <a:latin typeface="HelveticaNeueLT Pro 55 Roman"/>
            </a:endParaRPr>
          </a:p>
          <a:p>
            <a:pPr>
              <a:lnSpc>
                <a:spcPct val="150000"/>
              </a:lnSpc>
            </a:pPr>
            <a:r>
              <a:rPr lang="en-NZ" sz="1500" dirty="0">
                <a:latin typeface="HelveticaNeueLT Pro 55 Roman"/>
              </a:rPr>
              <a:t>3</a:t>
            </a:r>
            <a:r>
              <a:rPr lang="en-NZ" sz="1500" dirty="0" smtClean="0">
                <a:latin typeface="HelveticaNeueLT Pro 55 Roman"/>
              </a:rPr>
              <a:t>) I </a:t>
            </a:r>
            <a:r>
              <a:rPr lang="en-NZ" sz="1500" dirty="0">
                <a:latin typeface="HelveticaNeueLT Pro 55 Roman"/>
              </a:rPr>
              <a:t>put it in their hands and look in their eyes </a:t>
            </a:r>
            <a:endParaRPr lang="en-NZ" sz="1500" dirty="0" smtClean="0">
              <a:latin typeface="HelveticaNeueLT Pro 55 Roman"/>
            </a:endParaRPr>
          </a:p>
          <a:p>
            <a:pPr>
              <a:lnSpc>
                <a:spcPct val="150000"/>
              </a:lnSpc>
            </a:pPr>
            <a:r>
              <a:rPr lang="en-NZ" sz="1500" dirty="0">
                <a:latin typeface="HelveticaNeueLT Pro 55 Roman"/>
              </a:rPr>
              <a:t>5</a:t>
            </a:r>
            <a:r>
              <a:rPr lang="en-NZ" sz="1500" dirty="0" smtClean="0">
                <a:latin typeface="HelveticaNeueLT Pro 55 Roman"/>
              </a:rPr>
              <a:t>) I say, </a:t>
            </a:r>
            <a:r>
              <a:rPr lang="en-NZ" sz="1500" dirty="0">
                <a:latin typeface="HelveticaNeueLT Pro 55 Roman"/>
              </a:rPr>
              <a:t>“This is for you I hope you like it</a:t>
            </a:r>
            <a:r>
              <a:rPr lang="en-NZ" sz="1500" dirty="0" smtClean="0">
                <a:latin typeface="HelveticaNeueLT Pro 55 Roman"/>
              </a:rPr>
              <a:t>!”</a:t>
            </a:r>
          </a:p>
          <a:p>
            <a:pPr>
              <a:lnSpc>
                <a:spcPct val="150000"/>
              </a:lnSpc>
            </a:pPr>
            <a:r>
              <a:rPr lang="en-NZ" sz="1500" dirty="0">
                <a:latin typeface="HelveticaNeueLT Pro 55 Roman"/>
              </a:rPr>
              <a:t>7</a:t>
            </a:r>
            <a:r>
              <a:rPr lang="en-NZ" sz="1500" dirty="0" smtClean="0">
                <a:latin typeface="HelveticaNeueLT Pro 55 Roman"/>
              </a:rPr>
              <a:t>) I </a:t>
            </a:r>
            <a:r>
              <a:rPr lang="en-NZ" sz="1500" dirty="0">
                <a:latin typeface="HelveticaNeueLT Pro 55 Roman"/>
              </a:rPr>
              <a:t>just buy anything and give it in the shop </a:t>
            </a:r>
            <a:r>
              <a:rPr lang="en-NZ" sz="1500" dirty="0" smtClean="0">
                <a:latin typeface="HelveticaNeueLT Pro 55 Roman"/>
              </a:rPr>
              <a:t>bag</a:t>
            </a:r>
          </a:p>
          <a:p>
            <a:pPr>
              <a:lnSpc>
                <a:spcPct val="150000"/>
              </a:lnSpc>
            </a:pPr>
            <a:r>
              <a:rPr lang="en-NZ" sz="1500" dirty="0">
                <a:latin typeface="HelveticaNeueLT Pro 55 Roman"/>
              </a:rPr>
              <a:t>9</a:t>
            </a:r>
            <a:r>
              <a:rPr lang="en-NZ" sz="1500" dirty="0" smtClean="0">
                <a:latin typeface="HelveticaNeueLT Pro 55 Roman"/>
              </a:rPr>
              <a:t>) </a:t>
            </a:r>
            <a:r>
              <a:rPr lang="en-NZ" sz="1500" dirty="0">
                <a:latin typeface="HelveticaNeueLT Pro 55 Roman"/>
              </a:rPr>
              <a:t>I drop it off without seeing them </a:t>
            </a:r>
          </a:p>
        </p:txBody>
      </p:sp>
      <p:sp>
        <p:nvSpPr>
          <p:cNvPr id="11" name="TextBox 10"/>
          <p:cNvSpPr txBox="1"/>
          <p:nvPr/>
        </p:nvSpPr>
        <p:spPr>
          <a:xfrm>
            <a:off x="4229100" y="877114"/>
            <a:ext cx="5003800" cy="2127057"/>
          </a:xfrm>
          <a:prstGeom prst="rect">
            <a:avLst/>
          </a:prstGeom>
          <a:noFill/>
        </p:spPr>
        <p:txBody>
          <a:bodyPr wrap="square" rtlCol="0">
            <a:spAutoFit/>
          </a:bodyPr>
          <a:lstStyle/>
          <a:p>
            <a:pPr>
              <a:lnSpc>
                <a:spcPct val="150000"/>
              </a:lnSpc>
            </a:pPr>
            <a:r>
              <a:rPr lang="en-NZ" sz="1500" dirty="0" smtClean="0">
                <a:latin typeface="HelveticaNeueLT Pro 55 Roman"/>
              </a:rPr>
              <a:t>2) I </a:t>
            </a:r>
            <a:r>
              <a:rPr lang="en-NZ" sz="1500" dirty="0">
                <a:latin typeface="HelveticaNeueLT Pro 55 Roman"/>
              </a:rPr>
              <a:t>leave it on the table for the receiver to pick up</a:t>
            </a:r>
          </a:p>
          <a:p>
            <a:pPr>
              <a:lnSpc>
                <a:spcPct val="150000"/>
              </a:lnSpc>
            </a:pPr>
            <a:r>
              <a:rPr lang="en-NZ" sz="1500" dirty="0">
                <a:latin typeface="HelveticaNeueLT Pro 55 Roman"/>
              </a:rPr>
              <a:t>4</a:t>
            </a:r>
            <a:r>
              <a:rPr lang="en-NZ" sz="1500" dirty="0" smtClean="0">
                <a:latin typeface="HelveticaNeueLT Pro 55 Roman"/>
              </a:rPr>
              <a:t>) I </a:t>
            </a:r>
            <a:r>
              <a:rPr lang="en-NZ" sz="1500" dirty="0">
                <a:latin typeface="HelveticaNeueLT Pro 55 Roman"/>
              </a:rPr>
              <a:t>don’t say anything I just give it to </a:t>
            </a:r>
            <a:r>
              <a:rPr lang="en-NZ" sz="1500" dirty="0" smtClean="0">
                <a:latin typeface="HelveticaNeueLT Pro 55 Roman"/>
              </a:rPr>
              <a:t>them</a:t>
            </a:r>
          </a:p>
          <a:p>
            <a:pPr>
              <a:lnSpc>
                <a:spcPct val="150000"/>
              </a:lnSpc>
            </a:pPr>
            <a:r>
              <a:rPr lang="en-NZ" sz="1500" dirty="0">
                <a:latin typeface="HelveticaNeueLT Pro 55 Roman"/>
              </a:rPr>
              <a:t>6</a:t>
            </a:r>
            <a:r>
              <a:rPr lang="en-NZ" sz="1500" dirty="0" smtClean="0">
                <a:latin typeface="HelveticaNeueLT Pro 55 Roman"/>
              </a:rPr>
              <a:t>) I </a:t>
            </a:r>
            <a:r>
              <a:rPr lang="en-NZ" sz="1500" dirty="0">
                <a:latin typeface="HelveticaNeueLT Pro 55 Roman"/>
              </a:rPr>
              <a:t>spend time thinking about what they would </a:t>
            </a:r>
            <a:r>
              <a:rPr lang="en-NZ" sz="1500" dirty="0" smtClean="0">
                <a:latin typeface="HelveticaNeueLT Pro 55 Roman"/>
              </a:rPr>
              <a:t>like</a:t>
            </a:r>
          </a:p>
          <a:p>
            <a:pPr>
              <a:lnSpc>
                <a:spcPct val="150000"/>
              </a:lnSpc>
            </a:pPr>
            <a:r>
              <a:rPr lang="en-NZ" sz="1500" dirty="0">
                <a:latin typeface="HelveticaNeueLT Pro 55 Roman"/>
              </a:rPr>
              <a:t>8</a:t>
            </a:r>
            <a:r>
              <a:rPr lang="en-NZ" sz="1500" dirty="0" smtClean="0">
                <a:latin typeface="HelveticaNeueLT Pro 55 Roman"/>
              </a:rPr>
              <a:t>) I </a:t>
            </a:r>
            <a:r>
              <a:rPr lang="en-NZ" sz="1500" dirty="0">
                <a:latin typeface="HelveticaNeueLT Pro 55 Roman"/>
              </a:rPr>
              <a:t>give it to the person and walk </a:t>
            </a:r>
            <a:r>
              <a:rPr lang="en-NZ" sz="1500" dirty="0" smtClean="0">
                <a:latin typeface="HelveticaNeueLT Pro 55 Roman"/>
              </a:rPr>
              <a:t>away</a:t>
            </a:r>
          </a:p>
          <a:p>
            <a:pPr>
              <a:lnSpc>
                <a:spcPct val="150000"/>
              </a:lnSpc>
            </a:pPr>
            <a:r>
              <a:rPr lang="en-NZ" sz="1500" dirty="0" smtClean="0">
                <a:latin typeface="HelveticaNeueLT Pro 55 Roman"/>
              </a:rPr>
              <a:t>10) I </a:t>
            </a:r>
            <a:r>
              <a:rPr lang="en-NZ" sz="1500" dirty="0">
                <a:latin typeface="HelveticaNeueLT Pro 55 Roman"/>
              </a:rPr>
              <a:t>wrap it up with care and decorate it and write on the card</a:t>
            </a:r>
          </a:p>
        </p:txBody>
      </p:sp>
      <p:sp>
        <p:nvSpPr>
          <p:cNvPr id="12" name="TextBox 11"/>
          <p:cNvSpPr txBox="1"/>
          <p:nvPr/>
        </p:nvSpPr>
        <p:spPr>
          <a:xfrm>
            <a:off x="0" y="469900"/>
            <a:ext cx="9144000" cy="338554"/>
          </a:xfrm>
          <a:prstGeom prst="rect">
            <a:avLst/>
          </a:prstGeom>
          <a:noFill/>
        </p:spPr>
        <p:txBody>
          <a:bodyPr wrap="square" rtlCol="0">
            <a:spAutoFit/>
          </a:bodyPr>
          <a:lstStyle/>
          <a:p>
            <a:pPr algn="ctr"/>
            <a:r>
              <a:rPr lang="en-NZ" sz="1600" spc="300" dirty="0">
                <a:latin typeface="HelveticaNeueLT Pro 55 Roman"/>
              </a:rPr>
              <a:t>Circle the right things do when you give a </a:t>
            </a:r>
            <a:r>
              <a:rPr lang="en-NZ" sz="1600" spc="300" dirty="0" smtClean="0">
                <a:latin typeface="HelveticaNeueLT Pro 55 Roman"/>
              </a:rPr>
              <a:t>gift</a:t>
            </a:r>
            <a:endParaRPr lang="en-NZ" sz="1600" spc="300" dirty="0">
              <a:latin typeface="HelveticaNeueLT Pro 55 Roman"/>
            </a:endParaRPr>
          </a:p>
        </p:txBody>
      </p:sp>
      <p:cxnSp>
        <p:nvCxnSpPr>
          <p:cNvPr id="3" name="Straight Connector 2"/>
          <p:cNvCxnSpPr/>
          <p:nvPr/>
        </p:nvCxnSpPr>
        <p:spPr>
          <a:xfrm>
            <a:off x="863800" y="469900"/>
            <a:ext cx="73910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88900" y="8255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5400" y="3003200"/>
            <a:ext cx="9144000" cy="338554"/>
          </a:xfrm>
          <a:prstGeom prst="rect">
            <a:avLst/>
          </a:prstGeom>
          <a:noFill/>
        </p:spPr>
        <p:txBody>
          <a:bodyPr wrap="square" rtlCol="0">
            <a:spAutoFit/>
          </a:bodyPr>
          <a:lstStyle/>
          <a:p>
            <a:pPr algn="ctr"/>
            <a:r>
              <a:rPr lang="en-NZ" sz="1600" spc="300" dirty="0">
                <a:latin typeface="HelveticaNeueLT Pro 55 Roman"/>
              </a:rPr>
              <a:t>Add your own comments about the best way to give a gift here …</a:t>
            </a:r>
          </a:p>
        </p:txBody>
      </p:sp>
      <p:cxnSp>
        <p:nvCxnSpPr>
          <p:cNvPr id="19" name="Straight Connector 18"/>
          <p:cNvCxnSpPr/>
          <p:nvPr/>
        </p:nvCxnSpPr>
        <p:spPr>
          <a:xfrm>
            <a:off x="88900" y="29845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0" name="Rectangle 19"/>
          <p:cNvSpPr/>
          <p:nvPr/>
        </p:nvSpPr>
        <p:spPr>
          <a:xfrm>
            <a:off x="-12700" y="3837692"/>
            <a:ext cx="9144000" cy="307777"/>
          </a:xfrm>
          <a:prstGeom prst="rect">
            <a:avLst/>
          </a:prstGeom>
        </p:spPr>
        <p:txBody>
          <a:bodyPr wrap="square">
            <a:spAutoFit/>
          </a:bodyPr>
          <a:lstStyle/>
          <a:p>
            <a:pPr algn="ctr"/>
            <a:r>
              <a:rPr lang="en-NZ" sz="1400" spc="300" dirty="0">
                <a:latin typeface="HelveticaNeueLT Pro 55 Roman"/>
              </a:rPr>
              <a:t>Circle the attitudes and write the statement number that demonstrates </a:t>
            </a:r>
            <a:r>
              <a:rPr lang="en-NZ" sz="1400" spc="300" dirty="0" smtClean="0">
                <a:latin typeface="HelveticaNeueLT Pro 55 Roman"/>
              </a:rPr>
              <a:t>them</a:t>
            </a:r>
            <a:endParaRPr lang="en-NZ" sz="1400" spc="300" dirty="0">
              <a:latin typeface="HelveticaNeueLT Pro 55 Roman"/>
            </a:endParaRPr>
          </a:p>
        </p:txBody>
      </p:sp>
      <p:sp>
        <p:nvSpPr>
          <p:cNvPr id="21" name="Rectangle 20"/>
          <p:cNvSpPr/>
          <p:nvPr/>
        </p:nvSpPr>
        <p:spPr>
          <a:xfrm>
            <a:off x="-12700" y="4115305"/>
            <a:ext cx="9156700" cy="646331"/>
          </a:xfrm>
          <a:prstGeom prst="rect">
            <a:avLst/>
          </a:prstGeom>
        </p:spPr>
        <p:txBody>
          <a:bodyPr wrap="square">
            <a:spAutoFit/>
          </a:bodyPr>
          <a:lstStyle/>
          <a:p>
            <a:pPr algn="ctr"/>
            <a:r>
              <a:rPr lang="en-NZ" dirty="0" smtClean="0"/>
              <a:t>Grateful          Rude          </a:t>
            </a:r>
            <a:r>
              <a:rPr lang="en-NZ" dirty="0"/>
              <a:t>P</a:t>
            </a:r>
            <a:r>
              <a:rPr lang="en-NZ" dirty="0" smtClean="0"/>
              <a:t>olite          </a:t>
            </a:r>
            <a:r>
              <a:rPr lang="en-NZ" dirty="0"/>
              <a:t>S</a:t>
            </a:r>
            <a:r>
              <a:rPr lang="en-NZ" dirty="0" smtClean="0"/>
              <a:t>elfish          </a:t>
            </a:r>
            <a:r>
              <a:rPr lang="en-NZ" dirty="0"/>
              <a:t>W</a:t>
            </a:r>
            <a:r>
              <a:rPr lang="en-NZ" dirty="0" smtClean="0"/>
              <a:t>ell mannered          Lazy          </a:t>
            </a:r>
            <a:r>
              <a:rPr lang="en-NZ" dirty="0"/>
              <a:t>R</a:t>
            </a:r>
            <a:r>
              <a:rPr lang="en-NZ" dirty="0" smtClean="0"/>
              <a:t>espectful</a:t>
            </a:r>
          </a:p>
          <a:p>
            <a:pPr algn="ctr"/>
            <a:r>
              <a:rPr lang="en-NZ" dirty="0" smtClean="0"/>
              <a:t>Appreciative          Ungrateful           </a:t>
            </a:r>
            <a:r>
              <a:rPr lang="en-NZ" dirty="0"/>
              <a:t>T</a:t>
            </a:r>
            <a:r>
              <a:rPr lang="en-NZ" dirty="0" smtClean="0"/>
              <a:t>houghtless          </a:t>
            </a:r>
            <a:r>
              <a:rPr lang="en-NZ" dirty="0"/>
              <a:t>H</a:t>
            </a:r>
            <a:r>
              <a:rPr lang="en-NZ" dirty="0" smtClean="0"/>
              <a:t>urtful          </a:t>
            </a:r>
            <a:r>
              <a:rPr lang="en-NZ" dirty="0"/>
              <a:t>T</a:t>
            </a:r>
            <a:r>
              <a:rPr lang="en-NZ" dirty="0" smtClean="0"/>
              <a:t>houghtful</a:t>
            </a:r>
            <a:endParaRPr lang="en-NZ" dirty="0"/>
          </a:p>
        </p:txBody>
      </p:sp>
      <p:cxnSp>
        <p:nvCxnSpPr>
          <p:cNvPr id="22" name="Straight Connector 21"/>
          <p:cNvCxnSpPr/>
          <p:nvPr/>
        </p:nvCxnSpPr>
        <p:spPr>
          <a:xfrm>
            <a:off x="101600" y="38481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14300" y="41529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18" name="TextBox: Worksheet Indication"/>
          <p:cNvSpPr txBox="1"/>
          <p:nvPr/>
        </p:nvSpPr>
        <p:spPr>
          <a:xfrm>
            <a:off x="1857275" y="4797743"/>
            <a:ext cx="869513" cy="345757"/>
          </a:xfrm>
          <a:prstGeom prst="rect">
            <a:avLst/>
          </a:prstGeom>
          <a:noFill/>
          <a:ln w="0">
            <a:noFill/>
          </a:ln>
        </p:spPr>
        <p:txBody>
          <a:bodyPr wrap="square" rtlCol="0">
            <a:noAutofit/>
          </a:bodyPr>
          <a:lstStyle/>
          <a:p>
            <a:r>
              <a:rPr lang="en-GB" sz="1400" b="1" dirty="0" smtClean="0">
                <a:latin typeface="Arial" pitchFamily="34" charset="0"/>
                <a:cs typeface="Arial" pitchFamily="34" charset="0"/>
              </a:rPr>
              <a:t>Name:</a:t>
            </a:r>
            <a:endParaRPr lang="en-GB" sz="1400" b="1" dirty="0">
              <a:latin typeface="Arial" pitchFamily="34" charset="0"/>
              <a:cs typeface="Arial" pitchFamily="34" charset="0"/>
            </a:endParaRPr>
          </a:p>
        </p:txBody>
      </p:sp>
      <p:sp>
        <p:nvSpPr>
          <p:cNvPr id="24" name="TextBox: Worksheet Indication"/>
          <p:cNvSpPr txBox="1"/>
          <p:nvPr/>
        </p:nvSpPr>
        <p:spPr>
          <a:xfrm>
            <a:off x="3368935" y="4797743"/>
            <a:ext cx="869513" cy="345757"/>
          </a:xfrm>
          <a:prstGeom prst="rect">
            <a:avLst/>
          </a:prstGeom>
          <a:noFill/>
          <a:ln w="0">
            <a:noFill/>
          </a:ln>
        </p:spPr>
        <p:txBody>
          <a:bodyPr wrap="square" rtlCol="0">
            <a:noAutofit/>
          </a:bodyPr>
          <a:lstStyle/>
          <a:p>
            <a:r>
              <a:rPr lang="en-GB" sz="1400" b="1" dirty="0" smtClean="0">
                <a:latin typeface="Arial" pitchFamily="34" charset="0"/>
                <a:cs typeface="Arial" pitchFamily="34" charset="0"/>
              </a:rPr>
              <a:t>Date:</a:t>
            </a:r>
            <a:endParaRPr lang="en-GB" sz="1400" b="1" dirty="0">
              <a:latin typeface="Arial" pitchFamily="34" charset="0"/>
              <a:cs typeface="Arial" pitchFamily="34" charset="0"/>
            </a:endParaRPr>
          </a:p>
        </p:txBody>
      </p:sp>
      <p:cxnSp>
        <p:nvCxnSpPr>
          <p:cNvPr id="4" name="Straight Connector 3"/>
          <p:cNvCxnSpPr/>
          <p:nvPr/>
        </p:nvCxnSpPr>
        <p:spPr>
          <a:xfrm>
            <a:off x="2510600" y="5050100"/>
            <a:ext cx="85833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940585" y="5052812"/>
            <a:ext cx="85833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150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S-05B</a:t>
            </a:r>
            <a:endParaRPr lang="en-GB" sz="900" b="1" dirty="0">
              <a:solidFill>
                <a:srgbClr val="002060"/>
              </a:solidFill>
              <a:latin typeface="Arial" pitchFamily="34" charset="0"/>
              <a:cs typeface="Arial" pitchFamily="34" charset="0"/>
            </a:endParaRPr>
          </a:p>
        </p:txBody>
      </p:sp>
      <p:sp>
        <p:nvSpPr>
          <p:cNvPr id="13" name="Action Button: Up">
            <a:hlinkClick r:id="rId3" action="ppaction://hlinksldjump" highlightClick="1"/>
          </p:cNvPr>
          <p:cNvSpPr/>
          <p:nvPr/>
        </p:nvSpPr>
        <p:spPr>
          <a:xfrm rot="16200000">
            <a:off x="8184408"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9" name="Title"/>
          <p:cNvSpPr txBox="1"/>
          <p:nvPr/>
        </p:nvSpPr>
        <p:spPr>
          <a:xfrm>
            <a:off x="0" y="-17728"/>
            <a:ext cx="9144000" cy="430887"/>
          </a:xfrm>
          <a:prstGeom prst="rect">
            <a:avLst/>
          </a:prstGeom>
          <a:noFill/>
        </p:spPr>
        <p:txBody>
          <a:bodyPr wrap="square" rtlCol="0">
            <a:spAutoFit/>
          </a:bodyPr>
          <a:lstStyle/>
          <a:p>
            <a:pPr algn="ctr"/>
            <a:r>
              <a:rPr lang="en-NZ" sz="2200" spc="300" dirty="0">
                <a:latin typeface="Adobe Fangsong Std R" pitchFamily="18" charset="-128"/>
                <a:ea typeface="Adobe Fangsong Std R" pitchFamily="18" charset="-128"/>
              </a:rPr>
              <a:t>When you receive a gift what is the right thing to do?</a:t>
            </a:r>
            <a:endParaRPr lang="en-GB" sz="2200" b="1" spc="300" dirty="0">
              <a:solidFill>
                <a:srgbClr val="00B050"/>
              </a:solidFill>
              <a:latin typeface="Adobe Fangsong Std R" pitchFamily="18" charset="-128"/>
              <a:ea typeface="Adobe Fangsong Std R" pitchFamily="18" charset="-128"/>
            </a:endParaRPr>
          </a:p>
        </p:txBody>
      </p:sp>
      <p:sp>
        <p:nvSpPr>
          <p:cNvPr id="10" name="TextBox 9"/>
          <p:cNvSpPr txBox="1"/>
          <p:nvPr/>
        </p:nvSpPr>
        <p:spPr>
          <a:xfrm>
            <a:off x="0" y="431800"/>
            <a:ext cx="9144000" cy="338554"/>
          </a:xfrm>
          <a:prstGeom prst="rect">
            <a:avLst/>
          </a:prstGeom>
          <a:noFill/>
        </p:spPr>
        <p:txBody>
          <a:bodyPr wrap="square" rtlCol="0">
            <a:spAutoFit/>
          </a:bodyPr>
          <a:lstStyle/>
          <a:p>
            <a:pPr algn="ctr"/>
            <a:r>
              <a:rPr lang="en-NZ" sz="1600" spc="300" dirty="0">
                <a:latin typeface="HelveticaNeueLT Pro 55 Roman"/>
              </a:rPr>
              <a:t>Circle the right things do when you </a:t>
            </a:r>
            <a:r>
              <a:rPr lang="en-NZ" sz="1600" spc="300" dirty="0" smtClean="0">
                <a:latin typeface="HelveticaNeueLT Pro 55 Roman"/>
              </a:rPr>
              <a:t>receive </a:t>
            </a:r>
            <a:r>
              <a:rPr lang="en-NZ" sz="1600" spc="300" dirty="0">
                <a:latin typeface="HelveticaNeueLT Pro 55 Roman"/>
              </a:rPr>
              <a:t>a </a:t>
            </a:r>
            <a:r>
              <a:rPr lang="en-NZ" sz="1600" spc="300" dirty="0" smtClean="0">
                <a:latin typeface="HelveticaNeueLT Pro 55 Roman"/>
              </a:rPr>
              <a:t>gift</a:t>
            </a:r>
            <a:endParaRPr lang="en-NZ" sz="1600" spc="300" dirty="0">
              <a:latin typeface="HelveticaNeueLT Pro 55 Roman"/>
            </a:endParaRPr>
          </a:p>
        </p:txBody>
      </p:sp>
      <p:cxnSp>
        <p:nvCxnSpPr>
          <p:cNvPr id="11" name="Straight Connector 10"/>
          <p:cNvCxnSpPr/>
          <p:nvPr/>
        </p:nvCxnSpPr>
        <p:spPr>
          <a:xfrm>
            <a:off x="863800" y="431800"/>
            <a:ext cx="73910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88900" y="7874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0" y="839231"/>
            <a:ext cx="4949952" cy="1938992"/>
          </a:xfrm>
          <a:prstGeom prst="rect">
            <a:avLst/>
          </a:prstGeom>
          <a:noFill/>
        </p:spPr>
        <p:txBody>
          <a:bodyPr wrap="square" rtlCol="0">
            <a:spAutoFit/>
          </a:bodyPr>
          <a:lstStyle/>
          <a:p>
            <a:pPr>
              <a:lnSpc>
                <a:spcPct val="150000"/>
              </a:lnSpc>
            </a:pPr>
            <a:r>
              <a:rPr lang="en-NZ" sz="1600" dirty="0">
                <a:latin typeface="HelveticaNeueLT Pro 55 Roman"/>
              </a:rPr>
              <a:t>1</a:t>
            </a:r>
            <a:r>
              <a:rPr lang="en-NZ" sz="1600" dirty="0" smtClean="0">
                <a:latin typeface="HelveticaNeueLT Pro 55 Roman"/>
              </a:rPr>
              <a:t>) </a:t>
            </a:r>
            <a:r>
              <a:rPr lang="en-NZ" sz="1600" dirty="0">
                <a:latin typeface="HelveticaNeueLT Pro 55 Roman"/>
              </a:rPr>
              <a:t>I look at the person and say thank </a:t>
            </a:r>
            <a:r>
              <a:rPr lang="en-NZ" sz="1600" dirty="0" smtClean="0">
                <a:latin typeface="HelveticaNeueLT Pro 55 Roman"/>
              </a:rPr>
              <a:t>you.</a:t>
            </a:r>
          </a:p>
          <a:p>
            <a:pPr>
              <a:lnSpc>
                <a:spcPct val="150000"/>
              </a:lnSpc>
            </a:pPr>
            <a:r>
              <a:rPr lang="en-NZ" sz="1600" dirty="0">
                <a:latin typeface="HelveticaNeueLT Pro 55 Roman"/>
              </a:rPr>
              <a:t>3</a:t>
            </a:r>
            <a:r>
              <a:rPr lang="en-NZ" sz="1600" dirty="0" smtClean="0">
                <a:latin typeface="HelveticaNeueLT Pro 55 Roman"/>
              </a:rPr>
              <a:t>) </a:t>
            </a:r>
            <a:r>
              <a:rPr lang="en-NZ" sz="1600" dirty="0">
                <a:latin typeface="HelveticaNeueLT Pro 55 Roman"/>
              </a:rPr>
              <a:t>I rip the paper off and </a:t>
            </a:r>
            <a:r>
              <a:rPr lang="en-NZ" sz="1600" dirty="0" smtClean="0">
                <a:latin typeface="HelveticaNeueLT Pro 55 Roman"/>
              </a:rPr>
              <a:t>say, </a:t>
            </a:r>
            <a:r>
              <a:rPr lang="en-NZ" sz="1600" dirty="0">
                <a:latin typeface="HelveticaNeueLT Pro 55 Roman"/>
              </a:rPr>
              <a:t>“I have one of </a:t>
            </a:r>
            <a:r>
              <a:rPr lang="en-NZ" sz="1600" dirty="0" smtClean="0">
                <a:latin typeface="HelveticaNeueLT Pro 55 Roman"/>
              </a:rPr>
              <a:t>these already</a:t>
            </a:r>
            <a:r>
              <a:rPr lang="en-NZ" sz="1600" dirty="0">
                <a:latin typeface="HelveticaNeueLT Pro 55 Roman"/>
              </a:rPr>
              <a:t>!” </a:t>
            </a:r>
            <a:endParaRPr lang="en-NZ" sz="1600" dirty="0" smtClean="0">
              <a:latin typeface="HelveticaNeueLT Pro 55 Roman"/>
            </a:endParaRPr>
          </a:p>
          <a:p>
            <a:pPr>
              <a:lnSpc>
                <a:spcPct val="150000"/>
              </a:lnSpc>
            </a:pPr>
            <a:r>
              <a:rPr lang="en-NZ" sz="1600" dirty="0" smtClean="0">
                <a:latin typeface="HelveticaNeueLT Pro 55 Roman"/>
              </a:rPr>
              <a:t>5) </a:t>
            </a:r>
            <a:r>
              <a:rPr lang="en-NZ" sz="1600" dirty="0">
                <a:latin typeface="HelveticaNeueLT Pro 55 Roman"/>
              </a:rPr>
              <a:t>I open it and hold it and then give the giver </a:t>
            </a:r>
            <a:r>
              <a:rPr lang="en-NZ" sz="1600" dirty="0" smtClean="0">
                <a:latin typeface="HelveticaNeueLT Pro 55 Roman"/>
              </a:rPr>
              <a:t>a hug.</a:t>
            </a:r>
          </a:p>
          <a:p>
            <a:pPr>
              <a:lnSpc>
                <a:spcPct val="150000"/>
              </a:lnSpc>
            </a:pPr>
            <a:r>
              <a:rPr lang="en-NZ" sz="1600" dirty="0" smtClean="0">
                <a:latin typeface="HelveticaNeueLT Pro 55 Roman"/>
              </a:rPr>
              <a:t>7) </a:t>
            </a:r>
            <a:r>
              <a:rPr lang="en-NZ" sz="1600" dirty="0">
                <a:latin typeface="HelveticaNeueLT Pro 55 Roman"/>
              </a:rPr>
              <a:t>I </a:t>
            </a:r>
            <a:r>
              <a:rPr lang="en-NZ" sz="1600" dirty="0" smtClean="0">
                <a:latin typeface="HelveticaNeueLT Pro 55 Roman"/>
              </a:rPr>
              <a:t>say, </a:t>
            </a:r>
            <a:r>
              <a:rPr lang="en-NZ" sz="1600" dirty="0">
                <a:latin typeface="HelveticaNeueLT Pro 55 Roman"/>
              </a:rPr>
              <a:t>“This is just what I didn’t want!”	</a:t>
            </a:r>
            <a:endParaRPr lang="en-NZ" sz="1600" dirty="0" smtClean="0">
              <a:latin typeface="HelveticaNeueLT Pro 55 Roman"/>
            </a:endParaRPr>
          </a:p>
        </p:txBody>
      </p:sp>
      <p:sp>
        <p:nvSpPr>
          <p:cNvPr id="16" name="TextBox 15"/>
          <p:cNvSpPr txBox="1"/>
          <p:nvPr/>
        </p:nvSpPr>
        <p:spPr>
          <a:xfrm>
            <a:off x="4737100" y="841176"/>
            <a:ext cx="5003800" cy="1938992"/>
          </a:xfrm>
          <a:prstGeom prst="rect">
            <a:avLst/>
          </a:prstGeom>
          <a:noFill/>
        </p:spPr>
        <p:txBody>
          <a:bodyPr wrap="square" rtlCol="0">
            <a:spAutoFit/>
          </a:bodyPr>
          <a:lstStyle/>
          <a:p>
            <a:pPr lvl="0">
              <a:lnSpc>
                <a:spcPct val="150000"/>
              </a:lnSpc>
            </a:pPr>
            <a:r>
              <a:rPr lang="en-NZ" sz="1600" dirty="0" smtClean="0">
                <a:latin typeface="HelveticaNeueLT Pro 55 Roman"/>
              </a:rPr>
              <a:t>2) </a:t>
            </a:r>
            <a:r>
              <a:rPr lang="en-NZ" sz="1600" dirty="0">
                <a:latin typeface="HelveticaNeueLT Pro 55 Roman"/>
              </a:rPr>
              <a:t>I put it on the table and see if there are any </a:t>
            </a:r>
            <a:endParaRPr lang="en-NZ" sz="1600" dirty="0" smtClean="0">
              <a:latin typeface="HelveticaNeueLT Pro 55 Roman"/>
            </a:endParaRPr>
          </a:p>
          <a:p>
            <a:pPr lvl="0">
              <a:lnSpc>
                <a:spcPct val="150000"/>
              </a:lnSpc>
            </a:pPr>
            <a:r>
              <a:rPr lang="en-NZ" sz="1600" dirty="0" smtClean="0">
                <a:latin typeface="HelveticaNeueLT Pro 55 Roman"/>
              </a:rPr>
              <a:t>more </a:t>
            </a:r>
            <a:r>
              <a:rPr lang="en-NZ" sz="1600" dirty="0">
                <a:latin typeface="HelveticaNeueLT Pro 55 Roman"/>
              </a:rPr>
              <a:t>gifts for </a:t>
            </a:r>
            <a:r>
              <a:rPr lang="en-NZ" sz="1600" dirty="0" smtClean="0">
                <a:latin typeface="HelveticaNeueLT Pro 55 Roman"/>
              </a:rPr>
              <a:t>me.</a:t>
            </a:r>
            <a:endParaRPr lang="en-NZ" sz="1600" dirty="0">
              <a:latin typeface="HelveticaNeueLT Pro 55 Roman"/>
            </a:endParaRPr>
          </a:p>
          <a:p>
            <a:pPr>
              <a:lnSpc>
                <a:spcPct val="150000"/>
              </a:lnSpc>
            </a:pPr>
            <a:r>
              <a:rPr lang="en-NZ" sz="1600" dirty="0" smtClean="0">
                <a:latin typeface="HelveticaNeueLT Pro 55 Roman"/>
              </a:rPr>
              <a:t>4) </a:t>
            </a:r>
            <a:r>
              <a:rPr lang="en-NZ" sz="1600" dirty="0">
                <a:latin typeface="HelveticaNeueLT Pro 55 Roman"/>
              </a:rPr>
              <a:t>I open it and </a:t>
            </a:r>
            <a:r>
              <a:rPr lang="en-NZ" sz="1600" dirty="0" smtClean="0">
                <a:latin typeface="HelveticaNeueLT Pro 55 Roman"/>
              </a:rPr>
              <a:t>say, </a:t>
            </a:r>
            <a:r>
              <a:rPr lang="en-NZ" sz="1600" dirty="0">
                <a:latin typeface="HelveticaNeueLT Pro 55 Roman"/>
              </a:rPr>
              <a:t>“I am delighted with this</a:t>
            </a:r>
            <a:r>
              <a:rPr lang="en-NZ" sz="1600" dirty="0" smtClean="0">
                <a:latin typeface="HelveticaNeueLT Pro 55 Roman"/>
              </a:rPr>
              <a:t>.”</a:t>
            </a:r>
          </a:p>
          <a:p>
            <a:pPr>
              <a:lnSpc>
                <a:spcPct val="150000"/>
              </a:lnSpc>
            </a:pPr>
            <a:r>
              <a:rPr lang="en-NZ" sz="1600" dirty="0" smtClean="0">
                <a:latin typeface="HelveticaNeueLT Pro 55 Roman"/>
              </a:rPr>
              <a:t>6) </a:t>
            </a:r>
            <a:r>
              <a:rPr lang="en-NZ" sz="1600" dirty="0">
                <a:latin typeface="HelveticaNeueLT Pro 55 Roman"/>
              </a:rPr>
              <a:t>I </a:t>
            </a:r>
            <a:r>
              <a:rPr lang="en-NZ" sz="1600" dirty="0" smtClean="0">
                <a:latin typeface="HelveticaNeueLT Pro 55 Roman"/>
              </a:rPr>
              <a:t>say, “This </a:t>
            </a:r>
            <a:r>
              <a:rPr lang="en-NZ" sz="1600" dirty="0">
                <a:latin typeface="HelveticaNeueLT Pro 55 Roman"/>
              </a:rPr>
              <a:t>was a great choice, thanks a lot</a:t>
            </a:r>
            <a:r>
              <a:rPr lang="en-NZ" sz="1600" dirty="0" smtClean="0">
                <a:latin typeface="HelveticaNeueLT Pro 55 Roman"/>
              </a:rPr>
              <a:t>.”</a:t>
            </a:r>
          </a:p>
          <a:p>
            <a:pPr>
              <a:lnSpc>
                <a:spcPct val="150000"/>
              </a:lnSpc>
            </a:pPr>
            <a:r>
              <a:rPr lang="en-NZ" sz="1600" dirty="0" smtClean="0">
                <a:latin typeface="HelveticaNeueLT Pro 55 Roman"/>
              </a:rPr>
              <a:t>8) </a:t>
            </a:r>
            <a:r>
              <a:rPr lang="en-NZ" sz="1600" dirty="0">
                <a:latin typeface="HelveticaNeueLT Pro 55 Roman"/>
              </a:rPr>
              <a:t>I leave the gift on the floor and go out to play. </a:t>
            </a:r>
            <a:endParaRPr lang="en-NZ" sz="1600" dirty="0" smtClean="0">
              <a:latin typeface="HelveticaNeueLT Pro 55 Roman"/>
            </a:endParaRPr>
          </a:p>
        </p:txBody>
      </p:sp>
      <p:sp>
        <p:nvSpPr>
          <p:cNvPr id="17" name="TextBox 16"/>
          <p:cNvSpPr txBox="1"/>
          <p:nvPr/>
        </p:nvSpPr>
        <p:spPr>
          <a:xfrm>
            <a:off x="-25400" y="2812700"/>
            <a:ext cx="9144000" cy="338554"/>
          </a:xfrm>
          <a:prstGeom prst="rect">
            <a:avLst/>
          </a:prstGeom>
          <a:noFill/>
        </p:spPr>
        <p:txBody>
          <a:bodyPr wrap="square" rtlCol="0">
            <a:spAutoFit/>
          </a:bodyPr>
          <a:lstStyle/>
          <a:p>
            <a:pPr algn="ctr"/>
            <a:r>
              <a:rPr lang="en-NZ" sz="1600" spc="300" dirty="0">
                <a:latin typeface="HelveticaNeueLT Pro 55 Roman"/>
              </a:rPr>
              <a:t>Add your own comments about the best way to give a gift here …</a:t>
            </a:r>
          </a:p>
        </p:txBody>
      </p:sp>
      <p:cxnSp>
        <p:nvCxnSpPr>
          <p:cNvPr id="18" name="Straight Connector 17"/>
          <p:cNvCxnSpPr/>
          <p:nvPr/>
        </p:nvCxnSpPr>
        <p:spPr>
          <a:xfrm>
            <a:off x="88900" y="27940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19" name="Rectangle 18"/>
          <p:cNvSpPr/>
          <p:nvPr/>
        </p:nvSpPr>
        <p:spPr>
          <a:xfrm>
            <a:off x="-12700" y="3736092"/>
            <a:ext cx="9144000" cy="307777"/>
          </a:xfrm>
          <a:prstGeom prst="rect">
            <a:avLst/>
          </a:prstGeom>
        </p:spPr>
        <p:txBody>
          <a:bodyPr wrap="square">
            <a:spAutoFit/>
          </a:bodyPr>
          <a:lstStyle/>
          <a:p>
            <a:pPr algn="ctr"/>
            <a:r>
              <a:rPr lang="en-NZ" sz="1400" spc="300" dirty="0">
                <a:latin typeface="HelveticaNeueLT Pro 55 Roman"/>
              </a:rPr>
              <a:t>Circle the attitudes and write the statement number that demonstrates </a:t>
            </a:r>
            <a:r>
              <a:rPr lang="en-NZ" sz="1400" spc="300" dirty="0" smtClean="0">
                <a:latin typeface="HelveticaNeueLT Pro 55 Roman"/>
              </a:rPr>
              <a:t>them</a:t>
            </a:r>
            <a:endParaRPr lang="en-NZ" sz="1400" spc="300" dirty="0">
              <a:latin typeface="HelveticaNeueLT Pro 55 Roman"/>
            </a:endParaRPr>
          </a:p>
        </p:txBody>
      </p:sp>
      <p:cxnSp>
        <p:nvCxnSpPr>
          <p:cNvPr id="20" name="Straight Connector 19"/>
          <p:cNvCxnSpPr/>
          <p:nvPr/>
        </p:nvCxnSpPr>
        <p:spPr>
          <a:xfrm>
            <a:off x="101600" y="37465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14300" y="4051300"/>
            <a:ext cx="8911100" cy="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Rectangle 21"/>
          <p:cNvSpPr/>
          <p:nvPr/>
        </p:nvSpPr>
        <p:spPr>
          <a:xfrm>
            <a:off x="-12700" y="4077205"/>
            <a:ext cx="9156700" cy="646331"/>
          </a:xfrm>
          <a:prstGeom prst="rect">
            <a:avLst/>
          </a:prstGeom>
        </p:spPr>
        <p:txBody>
          <a:bodyPr wrap="square">
            <a:spAutoFit/>
          </a:bodyPr>
          <a:lstStyle/>
          <a:p>
            <a:pPr algn="ctr"/>
            <a:r>
              <a:rPr lang="en-NZ" dirty="0" smtClean="0"/>
              <a:t>Grateful          Rude          </a:t>
            </a:r>
            <a:r>
              <a:rPr lang="en-NZ" dirty="0"/>
              <a:t>P</a:t>
            </a:r>
            <a:r>
              <a:rPr lang="en-NZ" dirty="0" smtClean="0"/>
              <a:t>olite          </a:t>
            </a:r>
            <a:r>
              <a:rPr lang="en-NZ" dirty="0"/>
              <a:t>S</a:t>
            </a:r>
            <a:r>
              <a:rPr lang="en-NZ" dirty="0" smtClean="0"/>
              <a:t>elfish          </a:t>
            </a:r>
            <a:r>
              <a:rPr lang="en-NZ" dirty="0"/>
              <a:t>W</a:t>
            </a:r>
            <a:r>
              <a:rPr lang="en-NZ" dirty="0" smtClean="0"/>
              <a:t>ell mannered          Lazy          </a:t>
            </a:r>
            <a:r>
              <a:rPr lang="en-NZ" dirty="0"/>
              <a:t>R</a:t>
            </a:r>
            <a:r>
              <a:rPr lang="en-NZ" dirty="0" smtClean="0"/>
              <a:t>espectful</a:t>
            </a:r>
          </a:p>
          <a:p>
            <a:pPr algn="ctr"/>
            <a:r>
              <a:rPr lang="en-NZ" dirty="0" smtClean="0"/>
              <a:t>Appreciative          Ungrateful           </a:t>
            </a:r>
            <a:r>
              <a:rPr lang="en-NZ" dirty="0"/>
              <a:t>T</a:t>
            </a:r>
            <a:r>
              <a:rPr lang="en-NZ" dirty="0" smtClean="0"/>
              <a:t>houghtless          </a:t>
            </a:r>
            <a:r>
              <a:rPr lang="en-NZ" dirty="0"/>
              <a:t>H</a:t>
            </a:r>
            <a:r>
              <a:rPr lang="en-NZ" dirty="0" smtClean="0"/>
              <a:t>urtful          </a:t>
            </a:r>
            <a:r>
              <a:rPr lang="en-NZ" dirty="0"/>
              <a:t>T</a:t>
            </a:r>
            <a:r>
              <a:rPr lang="en-NZ" dirty="0" smtClean="0"/>
              <a:t>houghtful</a:t>
            </a:r>
            <a:endParaRPr lang="en-NZ" dirty="0"/>
          </a:p>
        </p:txBody>
      </p:sp>
      <p:sp>
        <p:nvSpPr>
          <p:cNvPr id="25" name="Textbox: Tool instructions"/>
          <p:cNvSpPr txBox="1"/>
          <p:nvPr/>
        </p:nvSpPr>
        <p:spPr>
          <a:xfrm>
            <a:off x="4769385" y="4924604"/>
            <a:ext cx="3871574"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up arrow to return to the lesson</a:t>
            </a:r>
            <a:endParaRPr lang="en-GB" sz="900" spc="300" dirty="0">
              <a:latin typeface="HelveticaNeueLT Pro 55 Roman"/>
              <a:ea typeface="Segoe UI" pitchFamily="34" charset="0"/>
              <a:cs typeface="Arial" pitchFamily="34" charset="0"/>
            </a:endParaRPr>
          </a:p>
        </p:txBody>
      </p:sp>
      <p:sp>
        <p:nvSpPr>
          <p:cNvPr id="26" name="TextBox: Worksheet Indication"/>
          <p:cNvSpPr txBox="1"/>
          <p:nvPr/>
        </p:nvSpPr>
        <p:spPr>
          <a:xfrm>
            <a:off x="1857275" y="4797743"/>
            <a:ext cx="869513" cy="345757"/>
          </a:xfrm>
          <a:prstGeom prst="rect">
            <a:avLst/>
          </a:prstGeom>
          <a:noFill/>
          <a:ln w="0">
            <a:noFill/>
          </a:ln>
        </p:spPr>
        <p:txBody>
          <a:bodyPr wrap="square" rtlCol="0">
            <a:noAutofit/>
          </a:bodyPr>
          <a:lstStyle/>
          <a:p>
            <a:r>
              <a:rPr lang="en-GB" sz="1400" b="1" dirty="0" smtClean="0">
                <a:latin typeface="Arial" pitchFamily="34" charset="0"/>
                <a:cs typeface="Arial" pitchFamily="34" charset="0"/>
              </a:rPr>
              <a:t>Name:</a:t>
            </a:r>
            <a:endParaRPr lang="en-GB" sz="1400" b="1" dirty="0">
              <a:latin typeface="Arial" pitchFamily="34" charset="0"/>
              <a:cs typeface="Arial" pitchFamily="34" charset="0"/>
            </a:endParaRPr>
          </a:p>
        </p:txBody>
      </p:sp>
      <p:sp>
        <p:nvSpPr>
          <p:cNvPr id="27" name="TextBox: Worksheet Indication"/>
          <p:cNvSpPr txBox="1"/>
          <p:nvPr/>
        </p:nvSpPr>
        <p:spPr>
          <a:xfrm>
            <a:off x="3368935" y="4797743"/>
            <a:ext cx="869513" cy="345757"/>
          </a:xfrm>
          <a:prstGeom prst="rect">
            <a:avLst/>
          </a:prstGeom>
          <a:noFill/>
          <a:ln w="0">
            <a:noFill/>
          </a:ln>
        </p:spPr>
        <p:txBody>
          <a:bodyPr wrap="square" rtlCol="0">
            <a:noAutofit/>
          </a:bodyPr>
          <a:lstStyle/>
          <a:p>
            <a:r>
              <a:rPr lang="en-GB" sz="1400" b="1" dirty="0" smtClean="0">
                <a:latin typeface="Arial" pitchFamily="34" charset="0"/>
                <a:cs typeface="Arial" pitchFamily="34" charset="0"/>
              </a:rPr>
              <a:t>Date:</a:t>
            </a:r>
            <a:endParaRPr lang="en-GB" sz="1400" b="1" dirty="0">
              <a:latin typeface="Arial" pitchFamily="34" charset="0"/>
              <a:cs typeface="Arial" pitchFamily="34" charset="0"/>
            </a:endParaRPr>
          </a:p>
        </p:txBody>
      </p:sp>
      <p:cxnSp>
        <p:nvCxnSpPr>
          <p:cNvPr id="23" name="Straight Connector 22"/>
          <p:cNvCxnSpPr/>
          <p:nvPr/>
        </p:nvCxnSpPr>
        <p:spPr>
          <a:xfrm>
            <a:off x="2550916" y="5060180"/>
            <a:ext cx="85833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980901" y="5062892"/>
            <a:ext cx="85833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301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2558"/>
          <a:stretch/>
        </p:blipFill>
        <p:spPr>
          <a:xfrm>
            <a:off x="3319384" y="-122832"/>
            <a:ext cx="3632886" cy="810843"/>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2558"/>
          <a:stretch/>
        </p:blipFill>
        <p:spPr>
          <a:xfrm>
            <a:off x="1" y="-122832"/>
            <a:ext cx="3632886" cy="810843"/>
          </a:xfrm>
          <a:prstGeom prst="rect">
            <a:avLst/>
          </a:prstGeom>
        </p:spPr>
      </p:pic>
      <p:pic>
        <p:nvPicPr>
          <p:cNvPr id="16" name="Picture 1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2558"/>
          <a:stretch/>
        </p:blipFill>
        <p:spPr>
          <a:xfrm>
            <a:off x="5511114" y="-122833"/>
            <a:ext cx="3632886" cy="810843"/>
          </a:xfrm>
          <a:prstGeom prst="rect">
            <a:avLst/>
          </a:prstGeom>
        </p:spPr>
      </p:pic>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33831" b="72558"/>
          <a:stretch/>
        </p:blipFill>
        <p:spPr>
          <a:xfrm rot="10800000">
            <a:off x="1" y="4469137"/>
            <a:ext cx="2403844" cy="810843"/>
          </a:xfrm>
          <a:prstGeom prst="rect">
            <a:avLst/>
          </a:prstGeom>
        </p:spPr>
      </p:pic>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2558"/>
          <a:stretch/>
        </p:blipFill>
        <p:spPr>
          <a:xfrm rot="10800000">
            <a:off x="5520639" y="4469137"/>
            <a:ext cx="3632886" cy="810843"/>
          </a:xfrm>
          <a:prstGeom prst="rect">
            <a:avLst/>
          </a:prstGeom>
        </p:spPr>
      </p:pic>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2558"/>
          <a:stretch/>
        </p:blipFill>
        <p:spPr>
          <a:xfrm rot="10800000">
            <a:off x="2156196" y="4466289"/>
            <a:ext cx="3632886" cy="810843"/>
          </a:xfrm>
          <a:prstGeom prst="rect">
            <a:avLst/>
          </a:prstGeom>
        </p:spPr>
      </p:pic>
      <p:sp>
        <p:nvSpPr>
          <p:cNvPr id="3" name="Rectangle: Thumbnail" hidden="1"/>
          <p:cNvSpPr/>
          <p:nvPr/>
        </p:nvSpPr>
        <p:spPr>
          <a:xfrm>
            <a:off x="6660000" y="432000"/>
            <a:ext cx="2304000" cy="129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Placeholder for thumbnail of main image on slide</a:t>
            </a:r>
            <a:endParaRPr lang="en-GB" dirty="0">
              <a:solidFill>
                <a:schemeClr val="tx1"/>
              </a:solidFill>
            </a:endParaRP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sp>
        <p:nvSpPr>
          <p:cNvPr id="10" name="Action Button: Up">
            <a:hlinkClick r:id="rId5"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Tool instructions"/>
          <p:cNvSpPr txBox="1"/>
          <p:nvPr/>
        </p:nvSpPr>
        <p:spPr>
          <a:xfrm>
            <a:off x="2527223" y="4912668"/>
            <a:ext cx="4089581" cy="246221"/>
          </a:xfrm>
          <a:prstGeom prst="rect">
            <a:avLst/>
          </a:prstGeom>
          <a:noFill/>
        </p:spPr>
        <p:txBody>
          <a:bodyPr wrap="none" rtlCol="0">
            <a:spAutoFit/>
          </a:bodyPr>
          <a:lstStyle/>
          <a:p>
            <a:pPr algn="ctr"/>
            <a:r>
              <a:rPr lang="en-GB" sz="1000" spc="300" dirty="0" smtClean="0">
                <a:solidFill>
                  <a:schemeClr val="bg1"/>
                </a:solidFill>
                <a:latin typeface="HelveticaNeueLT Pro 55 Roman"/>
                <a:ea typeface="Segoe UI" pitchFamily="34" charset="0"/>
                <a:cs typeface="Arial" pitchFamily="34" charset="0"/>
              </a:rPr>
              <a:t>Click the up arrow to return to the lesson</a:t>
            </a:r>
            <a:endParaRPr lang="en-GB" sz="1000" spc="300" dirty="0">
              <a:solidFill>
                <a:schemeClr val="bg1"/>
              </a:solidFill>
              <a:latin typeface="HelveticaNeueLT Pro 55 Roman"/>
              <a:ea typeface="Segoe UI" pitchFamily="34" charset="0"/>
              <a:cs typeface="Arial" pitchFamily="34" charset="0"/>
            </a:endParaRPr>
          </a:p>
        </p:txBody>
      </p:sp>
      <p:sp>
        <p:nvSpPr>
          <p:cNvPr id="11" name="TextBox: Worksheet Indication"/>
          <p:cNvSpPr txBox="1"/>
          <p:nvPr/>
        </p:nvSpPr>
        <p:spPr>
          <a:xfrm>
            <a:off x="-41674" y="4303689"/>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
        <p:nvSpPr>
          <p:cNvPr id="12" name="REMOVE THIS OBJECT"/>
          <p:cNvSpPr txBox="1"/>
          <p:nvPr/>
        </p:nvSpPr>
        <p:spPr>
          <a:xfrm>
            <a:off x="-8500" y="584400"/>
            <a:ext cx="9144000" cy="1015663"/>
          </a:xfrm>
          <a:prstGeom prst="rect">
            <a:avLst/>
          </a:prstGeom>
          <a:noFill/>
        </p:spPr>
        <p:txBody>
          <a:bodyPr wrap="square" rtlCol="0">
            <a:spAutoFit/>
          </a:bodyPr>
          <a:lstStyle/>
          <a:p>
            <a:pPr algn="ctr"/>
            <a:r>
              <a:rPr lang="en-NZ" sz="3000" spc="300" dirty="0">
                <a:latin typeface="Adobe Fangsong Std R" pitchFamily="18" charset="-128"/>
                <a:ea typeface="Adobe Fangsong Std R" pitchFamily="18" charset="-128"/>
              </a:rPr>
              <a:t>Sharing our Learning about CHRISTMAS with family </a:t>
            </a:r>
            <a:r>
              <a:rPr lang="en-NZ" sz="3000" spc="300" dirty="0" err="1">
                <a:latin typeface="Adobe Fangsong Std R" pitchFamily="18" charset="-128"/>
                <a:ea typeface="Adobe Fangsong Std R" pitchFamily="18" charset="-128"/>
              </a:rPr>
              <a:t>whānau</a:t>
            </a:r>
            <a:endParaRPr lang="en-GB" sz="3000" spc="300" dirty="0">
              <a:solidFill>
                <a:srgbClr val="FF0000"/>
              </a:solidFill>
              <a:latin typeface="Adobe Fangsong Std R" pitchFamily="18" charset="-128"/>
              <a:ea typeface="Adobe Fangsong Std R" pitchFamily="18" charset="-128"/>
            </a:endParaRPr>
          </a:p>
        </p:txBody>
      </p:sp>
      <p:sp>
        <p:nvSpPr>
          <p:cNvPr id="13" name="Rectangle 12"/>
          <p:cNvSpPr/>
          <p:nvPr/>
        </p:nvSpPr>
        <p:spPr>
          <a:xfrm>
            <a:off x="127000" y="1550901"/>
            <a:ext cx="8873000" cy="2893100"/>
          </a:xfrm>
          <a:prstGeom prst="rect">
            <a:avLst/>
          </a:prstGeom>
        </p:spPr>
        <p:txBody>
          <a:bodyPr wrap="square">
            <a:spAutoFit/>
          </a:bodyPr>
          <a:lstStyle/>
          <a:p>
            <a:pPr marL="285750" lvl="0" indent="-285750">
              <a:buFont typeface="Wingdings" pitchFamily="2" charset="2"/>
              <a:buChar char="v"/>
            </a:pPr>
            <a:r>
              <a:rPr lang="en-NZ" sz="1400" b="1" spc="300" dirty="0">
                <a:latin typeface="HelveticaNeueLT Pro 55 Roman"/>
              </a:rPr>
              <a:t>Use the Liturgical Year Calendar</a:t>
            </a:r>
            <a:r>
              <a:rPr lang="en-NZ" sz="1400" spc="300" dirty="0">
                <a:latin typeface="HelveticaNeueLT Pro 55 Roman"/>
              </a:rPr>
              <a:t> to illustrate what you have learned about the Liturgical Year and what you know about the seasons of Advent and Christmas</a:t>
            </a:r>
            <a:r>
              <a:rPr lang="en-NZ" sz="1400" spc="300" dirty="0" smtClean="0">
                <a:latin typeface="HelveticaNeueLT Pro 55 Roman"/>
              </a:rPr>
              <a:t>.</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a poster to share </a:t>
            </a:r>
            <a:r>
              <a:rPr lang="en-NZ" sz="1400" spc="300" dirty="0">
                <a:latin typeface="HelveticaNeueLT Pro 55 Roman"/>
              </a:rPr>
              <a:t>at home about why we give gifts at </a:t>
            </a:r>
            <a:r>
              <a:rPr lang="en-NZ" sz="1400" spc="300" dirty="0" smtClean="0">
                <a:latin typeface="HelveticaNeueLT Pro 55 Roman"/>
              </a:rPr>
              <a:t>Christmas. </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Create a celebration </a:t>
            </a:r>
            <a:r>
              <a:rPr lang="en-NZ" sz="1400" spc="300" dirty="0">
                <a:latin typeface="HelveticaNeueLT Pro 55 Roman"/>
              </a:rPr>
              <a:t>for Jesus’ birthday that your class could be part </a:t>
            </a:r>
            <a:r>
              <a:rPr lang="en-NZ" sz="1400" spc="300" dirty="0" smtClean="0">
                <a:latin typeface="HelveticaNeueLT Pro 55 Roman"/>
              </a:rPr>
              <a:t>of. </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a power point</a:t>
            </a:r>
            <a:r>
              <a:rPr lang="en-NZ" sz="1400" spc="300" dirty="0">
                <a:latin typeface="HelveticaNeueLT Pro 55 Roman"/>
              </a:rPr>
              <a:t> about the life of Saint Nicholas and why he became the first Santa </a:t>
            </a:r>
            <a:r>
              <a:rPr lang="en-NZ" sz="1400" spc="300" dirty="0" smtClean="0">
                <a:latin typeface="HelveticaNeueLT Pro 55 Roman"/>
              </a:rPr>
              <a:t>Claus.</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Share with a younger class</a:t>
            </a:r>
            <a:r>
              <a:rPr lang="en-NZ" sz="1400" spc="300" dirty="0">
                <a:latin typeface="HelveticaNeueLT Pro 55 Roman"/>
              </a:rPr>
              <a:t> good ways to give and receive gifts. Demonstrate gracious ways of doing this and let children practise how to do it</a:t>
            </a:r>
            <a:r>
              <a:rPr lang="en-NZ" sz="1400" spc="300" dirty="0" smtClean="0">
                <a:latin typeface="HelveticaNeueLT Pro 55 Roman"/>
              </a:rPr>
              <a:t>.</a:t>
            </a:r>
            <a:endParaRPr lang="en-NZ" sz="1400" spc="300" dirty="0">
              <a:latin typeface="HelveticaNeueLT Pro 55 Roman"/>
            </a:endParaRPr>
          </a:p>
          <a:p>
            <a:pPr marL="285750" lvl="0" indent="-285750">
              <a:buFont typeface="Wingdings" pitchFamily="2" charset="2"/>
              <a:buChar char="v"/>
            </a:pPr>
            <a:r>
              <a:rPr lang="en-NZ" sz="1400" b="1" spc="300" dirty="0">
                <a:latin typeface="HelveticaNeueLT Pro 55 Roman"/>
              </a:rPr>
              <a:t>Make up your own way of showing and sharing</a:t>
            </a:r>
            <a:r>
              <a:rPr lang="en-NZ" sz="1400" spc="300" dirty="0">
                <a:latin typeface="HelveticaNeueLT Pro 55 Roman"/>
              </a:rPr>
              <a:t> what you have learned and decide </a:t>
            </a:r>
            <a:r>
              <a:rPr lang="en-NZ" sz="1400" spc="300" dirty="0" smtClean="0">
                <a:latin typeface="HelveticaNeueLT Pro 55 Roman"/>
              </a:rPr>
              <a:t>with whom </a:t>
            </a:r>
            <a:r>
              <a:rPr lang="en-NZ" sz="1400" spc="300" dirty="0">
                <a:latin typeface="HelveticaNeueLT Pro 55 Roman"/>
              </a:rPr>
              <a:t>you would like to share </a:t>
            </a:r>
            <a:r>
              <a:rPr lang="en-NZ" sz="1400" spc="300" dirty="0" smtClean="0">
                <a:latin typeface="HelveticaNeueLT Pro 55 Roman"/>
              </a:rPr>
              <a:t>it. </a:t>
            </a:r>
            <a:endParaRPr lang="en-NZ" sz="1400" spc="300" dirty="0">
              <a:latin typeface="HelveticaNeueLT Pro 55 Roman"/>
            </a:endParaRPr>
          </a:p>
        </p:txBody>
      </p:sp>
    </p:spTree>
    <p:extLst>
      <p:ext uri="{BB962C8B-B14F-4D97-AF65-F5344CB8AC3E}">
        <p14:creationId xmlns:p14="http://schemas.microsoft.com/office/powerpoint/2010/main" val="1350291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9" name="Textbox: Line 2"/>
          <p:cNvSpPr txBox="1"/>
          <p:nvPr/>
        </p:nvSpPr>
        <p:spPr>
          <a:xfrm>
            <a:off x="1037584" y="3166657"/>
            <a:ext cx="7744315" cy="646331"/>
          </a:xfrm>
          <a:prstGeom prst="rect">
            <a:avLst/>
          </a:prstGeom>
          <a:noFill/>
        </p:spPr>
        <p:txBody>
          <a:bodyPr wrap="square" rtlCol="0">
            <a:spAutoFit/>
          </a:bodyPr>
          <a:lstStyle/>
          <a:p>
            <a:pPr lvl="0"/>
            <a:r>
              <a:rPr lang="en-NZ" b="1" spc="300" dirty="0">
                <a:latin typeface="Lucida Sans" pitchFamily="34" charset="0"/>
              </a:rPr>
              <a:t>e</a:t>
            </a:r>
            <a:r>
              <a:rPr lang="en-NZ" b="1" spc="300" dirty="0" smtClean="0">
                <a:latin typeface="Lucida Sans" pitchFamily="34" charset="0"/>
              </a:rPr>
              <a:t>xplain </a:t>
            </a:r>
            <a:r>
              <a:rPr lang="en-NZ" b="1" spc="300" dirty="0">
                <a:latin typeface="Lucida Sans" pitchFamily="34" charset="0"/>
              </a:rPr>
              <a:t>why celebrating Eucharist is a good way to celebrate </a:t>
            </a:r>
            <a:r>
              <a:rPr lang="en-NZ" b="1" spc="300" dirty="0" smtClean="0">
                <a:latin typeface="Lucida Sans" pitchFamily="34" charset="0"/>
              </a:rPr>
              <a:t>Christmas.</a:t>
            </a:r>
            <a:endParaRPr lang="en-NZ" sz="1600" b="1" spc="300" dirty="0">
              <a:latin typeface="Lucida Sans" pitchFamily="34" charset="0"/>
            </a:endParaRPr>
          </a:p>
        </p:txBody>
      </p:sp>
      <p:sp>
        <p:nvSpPr>
          <p:cNvPr id="10" name="Textbox: Line 1"/>
          <p:cNvSpPr txBox="1"/>
          <p:nvPr/>
        </p:nvSpPr>
        <p:spPr>
          <a:xfrm>
            <a:off x="1037585" y="2493358"/>
            <a:ext cx="7744315" cy="369332"/>
          </a:xfrm>
          <a:prstGeom prst="rect">
            <a:avLst/>
          </a:prstGeom>
          <a:noFill/>
        </p:spPr>
        <p:txBody>
          <a:bodyPr wrap="square" rtlCol="0">
            <a:spAutoFit/>
          </a:bodyPr>
          <a:lstStyle/>
          <a:p>
            <a:pPr lvl="0"/>
            <a:r>
              <a:rPr lang="en-NZ" spc="300" dirty="0">
                <a:latin typeface="Bookman Old Style" pitchFamily="18" charset="0"/>
              </a:rPr>
              <a:t>d</a:t>
            </a:r>
            <a:r>
              <a:rPr lang="en-NZ" spc="300" dirty="0" smtClean="0">
                <a:latin typeface="Bookman Old Style" pitchFamily="18" charset="0"/>
              </a:rPr>
              <a:t>emonstrate </a:t>
            </a:r>
            <a:r>
              <a:rPr lang="en-NZ" spc="300" dirty="0">
                <a:latin typeface="Bookman Old Style" pitchFamily="18" charset="0"/>
              </a:rPr>
              <a:t>gracious ways to receive </a:t>
            </a:r>
            <a:r>
              <a:rPr lang="en-NZ" spc="300" dirty="0" smtClean="0">
                <a:latin typeface="Bookman Old Style" pitchFamily="18" charset="0"/>
              </a:rPr>
              <a:t>gifts.</a:t>
            </a:r>
            <a:endParaRPr lang="en-NZ" sz="1600" spc="300" dirty="0">
              <a:latin typeface="Bookman Old Style" pitchFamily="18" charset="0"/>
            </a:endParaRPr>
          </a:p>
        </p:txBody>
      </p:sp>
      <p:sp>
        <p:nvSpPr>
          <p:cNvPr id="15" name="Shape: Number 2"/>
          <p:cNvSpPr txBox="1"/>
          <p:nvPr/>
        </p:nvSpPr>
        <p:spPr>
          <a:xfrm>
            <a:off x="666123" y="3128557"/>
            <a:ext cx="516488" cy="400110"/>
          </a:xfrm>
          <a:prstGeom prst="rect">
            <a:avLst/>
          </a:prstGeom>
          <a:noFill/>
        </p:spPr>
        <p:txBody>
          <a:bodyPr wrap="none" rtlCol="0">
            <a:spAutoFit/>
          </a:bodyPr>
          <a:lstStyle/>
          <a:p>
            <a:r>
              <a:rPr lang="en-US" sz="2000" b="1" spc="300" dirty="0">
                <a:latin typeface="Lucida Sans" pitchFamily="34" charset="0"/>
                <a:ea typeface="Segoe UI" pitchFamily="34" charset="0"/>
                <a:cs typeface="Segoe UI" pitchFamily="34" charset="0"/>
              </a:rPr>
              <a:t>2</a:t>
            </a:r>
            <a:r>
              <a:rPr lang="en-US" sz="2000" b="1" spc="300" dirty="0" smtClean="0">
                <a:latin typeface="Lucida Sans" pitchFamily="34" charset="0"/>
                <a:ea typeface="Segoe UI" pitchFamily="34" charset="0"/>
                <a:cs typeface="Segoe UI" pitchFamily="34" charset="0"/>
              </a:rPr>
              <a:t>)</a:t>
            </a:r>
            <a:endParaRPr lang="en-GB" sz="2000" b="1" spc="300" dirty="0">
              <a:latin typeface="Lucida Sans" pitchFamily="34" charset="0"/>
              <a:ea typeface="Segoe UI" pitchFamily="34" charset="0"/>
              <a:cs typeface="Segoe UI" pitchFamily="34" charset="0"/>
            </a:endParaRPr>
          </a:p>
        </p:txBody>
      </p:sp>
      <p:sp>
        <p:nvSpPr>
          <p:cNvPr id="16" name="Shape: Number 1"/>
          <p:cNvSpPr txBox="1"/>
          <p:nvPr/>
        </p:nvSpPr>
        <p:spPr>
          <a:xfrm>
            <a:off x="685359" y="2477969"/>
            <a:ext cx="497252" cy="400110"/>
          </a:xfrm>
          <a:prstGeom prst="rect">
            <a:avLst/>
          </a:prstGeom>
          <a:noFill/>
        </p:spPr>
        <p:txBody>
          <a:bodyPr wrap="none" rtlCol="0">
            <a:spAutoFit/>
          </a:bodyPr>
          <a:lstStyle/>
          <a:p>
            <a:r>
              <a:rPr lang="en-US" sz="2000" spc="300" dirty="0" smtClean="0">
                <a:latin typeface="Bookman Old Style" pitchFamily="18" charset="0"/>
                <a:ea typeface="Segoe UI" pitchFamily="34" charset="0"/>
                <a:cs typeface="Segoe UI" pitchFamily="34" charset="0"/>
              </a:rPr>
              <a:t>1)</a:t>
            </a:r>
            <a:endParaRPr lang="en-GB" sz="2000" spc="300" dirty="0">
              <a:latin typeface="Bookman Old Style" pitchFamily="18" charset="0"/>
              <a:ea typeface="Segoe UI" pitchFamily="34" charset="0"/>
              <a:cs typeface="Segoe UI" pitchFamily="34" charset="0"/>
            </a:endParaRPr>
          </a:p>
        </p:txBody>
      </p:sp>
      <p:sp>
        <p:nvSpPr>
          <p:cNvPr id="2" name="Image Placeholder"/>
          <p:cNvSpPr txBox="1"/>
          <p:nvPr/>
        </p:nvSpPr>
        <p:spPr>
          <a:xfrm>
            <a:off x="6865801" y="582980"/>
            <a:ext cx="1800200" cy="1231337"/>
          </a:xfrm>
          <a:prstGeom prst="rect">
            <a:avLst/>
          </a:prstGeom>
          <a:noFill/>
          <a:ln>
            <a:solidFill>
              <a:schemeClr val="accent1"/>
            </a:solidFill>
            <a:prstDash val="dash"/>
          </a:ln>
        </p:spPr>
        <p:txBody>
          <a:bodyPr wrap="square" rtlCol="0" anchor="ctr">
            <a:noAutofit/>
          </a:bodyPr>
          <a:lstStyle/>
          <a:p>
            <a:pPr algn="ctr"/>
            <a:r>
              <a:rPr lang="en-US" dirty="0" smtClean="0"/>
              <a:t>Placeholder</a:t>
            </a:r>
            <a:br>
              <a:rPr lang="en-US" dirty="0" smtClean="0"/>
            </a:br>
            <a:r>
              <a:rPr lang="en-US" dirty="0" smtClean="0"/>
              <a:t>for</a:t>
            </a:r>
            <a:br>
              <a:rPr lang="en-US" dirty="0" smtClean="0"/>
            </a:br>
            <a:r>
              <a:rPr lang="en-US" dirty="0" smtClean="0"/>
              <a:t>Key Image </a:t>
            </a:r>
            <a:endParaRPr lang="en-GB" dirty="0"/>
          </a:p>
        </p:txBody>
      </p:sp>
      <p:sp>
        <p:nvSpPr>
          <p:cNvPr id="6" name="Title"/>
          <p:cNvSpPr txBox="1"/>
          <p:nvPr/>
        </p:nvSpPr>
        <p:spPr>
          <a:xfrm>
            <a:off x="0" y="7672"/>
            <a:ext cx="9144000" cy="646331"/>
          </a:xfrm>
          <a:prstGeom prst="rect">
            <a:avLst/>
          </a:prstGeom>
          <a:noFill/>
        </p:spPr>
        <p:txBody>
          <a:bodyPr wrap="square" rtlCol="0">
            <a:spAutoFit/>
          </a:bodyPr>
          <a:lstStyle/>
          <a:p>
            <a:pPr algn="ctr"/>
            <a:r>
              <a:rPr lang="en-US" sz="3600" spc="300" dirty="0" smtClean="0">
                <a:latin typeface="Adobe Fangsong Std R" pitchFamily="18" charset="-128"/>
                <a:ea typeface="Adobe Fangsong Std R" pitchFamily="18" charset="-128"/>
              </a:rPr>
              <a:t>Learning Intentions</a:t>
            </a:r>
            <a:endParaRPr lang="en-GB" sz="3600" spc="300" dirty="0">
              <a:latin typeface="Adobe Fangsong Std R" pitchFamily="18" charset="-128"/>
              <a:ea typeface="Adobe Fangsong Std R" pitchFamily="18" charset="-128"/>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459" y="590503"/>
            <a:ext cx="2418957" cy="1358337"/>
          </a:xfrm>
          <a:prstGeom prst="rect">
            <a:avLst/>
          </a:prstGeom>
        </p:spPr>
      </p:pic>
      <p:sp>
        <p:nvSpPr>
          <p:cNvPr id="4" name="Rectangle 3"/>
          <p:cNvSpPr/>
          <p:nvPr/>
        </p:nvSpPr>
        <p:spPr>
          <a:xfrm>
            <a:off x="1037585" y="1941317"/>
            <a:ext cx="2595582" cy="369332"/>
          </a:xfrm>
          <a:prstGeom prst="rect">
            <a:avLst/>
          </a:prstGeom>
        </p:spPr>
        <p:txBody>
          <a:bodyPr wrap="none">
            <a:spAutoFit/>
          </a:bodyPr>
          <a:lstStyle/>
          <a:p>
            <a:r>
              <a:rPr lang="en-NZ" spc="300" dirty="0">
                <a:latin typeface="HelveticaNeueLT Pro 55 Roman"/>
              </a:rPr>
              <a:t>The children will:</a:t>
            </a:r>
          </a:p>
        </p:txBody>
      </p:sp>
      <p:sp>
        <p:nvSpPr>
          <p:cNvPr id="22" name="Shape Border 1"/>
          <p:cNvSpPr/>
          <p:nvPr/>
        </p:nvSpPr>
        <p:spPr>
          <a:xfrm>
            <a:off x="1120865" y="2462333"/>
            <a:ext cx="7509794" cy="655815"/>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3" name="Shape Border 2"/>
          <p:cNvSpPr/>
          <p:nvPr/>
        </p:nvSpPr>
        <p:spPr>
          <a:xfrm>
            <a:off x="1120865" y="3200144"/>
            <a:ext cx="7509794" cy="581617"/>
          </a:xfrm>
          <a:prstGeom prst="rect">
            <a:avLst/>
          </a:prstGeom>
          <a:solidFill>
            <a:schemeClr val="bg1"/>
          </a:solid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200903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2"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2"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nextCondLst>
                <p:cond evt="onClick" delay="0">
                  <p:tgtEl>
                    <p:spTgt spid="19"/>
                  </p:tgtEl>
                </p:cond>
              </p:nextCondLst>
            </p:seq>
          </p:childTnLst>
        </p:cTn>
      </p:par>
    </p:tnLst>
    <p:bldLst>
      <p:bldP spid="22" grpId="0" animBg="1"/>
      <p:bldP spid="22" grpId="1" animBg="1"/>
      <p:bldP spid="22" grpId="2" animBg="1"/>
      <p:bldP spid="23" grpId="0" animBg="1"/>
      <p:bldP spid="23" grpId="1" animBg="1"/>
      <p:bldP spid="2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7672"/>
            <a:ext cx="9144000" cy="646331"/>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Gifts – the attitude of the giver</a:t>
            </a:r>
            <a:endParaRPr lang="en-GB" sz="3600" b="1" spc="300" dirty="0">
              <a:solidFill>
                <a:srgbClr val="00B050"/>
              </a:solidFill>
              <a:latin typeface="Adobe Fangsong Std R" pitchFamily="18" charset="-128"/>
              <a:ea typeface="Adobe Fangsong Std R" pitchFamily="18" charset="-128"/>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139700" y="1181100"/>
            <a:ext cx="3454400" cy="3200400"/>
          </a:xfrm>
          <a:prstGeom prst="roundRect">
            <a:avLst/>
          </a:prstGeom>
          <a:blipFill dpi="0" rotWithShape="1">
            <a:blip r:embed="rId4"/>
            <a:srcRect/>
            <a:stretch>
              <a:fillRect l="-13000" r="-9000"/>
            </a:stretch>
          </a:blip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 name="Rectangle 2"/>
          <p:cNvSpPr/>
          <p:nvPr/>
        </p:nvSpPr>
        <p:spPr>
          <a:xfrm>
            <a:off x="3606800" y="1016000"/>
            <a:ext cx="5537200" cy="3693319"/>
          </a:xfrm>
          <a:prstGeom prst="rect">
            <a:avLst/>
          </a:prstGeom>
        </p:spPr>
        <p:txBody>
          <a:bodyPr wrap="square">
            <a:spAutoFit/>
          </a:bodyPr>
          <a:lstStyle/>
          <a:p>
            <a:pPr marL="285750" indent="-285750">
              <a:buFont typeface="Wingdings" pitchFamily="2" charset="2"/>
              <a:buChar char="v"/>
            </a:pPr>
            <a:r>
              <a:rPr lang="en-NZ" spc="300" dirty="0">
                <a:latin typeface="Bookman Old Style" pitchFamily="18" charset="0"/>
              </a:rPr>
              <a:t>People who give you gifts usually go to a lot of </a:t>
            </a:r>
            <a:r>
              <a:rPr lang="en-NZ" spc="300" dirty="0" smtClean="0">
                <a:latin typeface="Bookman Old Style" pitchFamily="18" charset="0"/>
              </a:rPr>
              <a:t>trouble.</a:t>
            </a:r>
            <a:endParaRPr lang="en-NZ" spc="300" dirty="0">
              <a:latin typeface="Bookman Old Style" pitchFamily="18" charset="0"/>
            </a:endParaRPr>
          </a:p>
          <a:p>
            <a:pPr marL="285750" indent="-285750">
              <a:buFont typeface="Wingdings" pitchFamily="2" charset="2"/>
              <a:buChar char="v"/>
            </a:pPr>
            <a:r>
              <a:rPr lang="en-NZ" b="1" spc="300" dirty="0">
                <a:latin typeface="Lucida Sans" pitchFamily="34" charset="0"/>
              </a:rPr>
              <a:t>They think about what you would </a:t>
            </a:r>
            <a:r>
              <a:rPr lang="en-NZ" b="1" spc="300" dirty="0" smtClean="0">
                <a:latin typeface="Lucida Sans" pitchFamily="34" charset="0"/>
              </a:rPr>
              <a:t>like.</a:t>
            </a:r>
            <a:endParaRPr lang="en-NZ" b="1" spc="300" dirty="0">
              <a:latin typeface="Lucida Sans" pitchFamily="34" charset="0"/>
            </a:endParaRPr>
          </a:p>
          <a:p>
            <a:pPr marL="285750" indent="-285750">
              <a:buFont typeface="Wingdings" pitchFamily="2" charset="2"/>
              <a:buChar char="v"/>
            </a:pPr>
            <a:r>
              <a:rPr lang="en-NZ" spc="300" dirty="0">
                <a:latin typeface="HelveticaNeueLT Pro 55 Roman"/>
              </a:rPr>
              <a:t>They wrap the gift in your </a:t>
            </a:r>
            <a:r>
              <a:rPr lang="en-NZ" spc="300" dirty="0" smtClean="0">
                <a:latin typeface="HelveticaNeueLT Pro 55 Roman"/>
              </a:rPr>
              <a:t>favourite </a:t>
            </a:r>
            <a:r>
              <a:rPr lang="en-NZ" spc="300" dirty="0">
                <a:latin typeface="HelveticaNeueLT Pro 55 Roman"/>
              </a:rPr>
              <a:t>colour paper and tie it with beautiful </a:t>
            </a:r>
            <a:r>
              <a:rPr lang="en-NZ" spc="300" dirty="0" smtClean="0">
                <a:latin typeface="HelveticaNeueLT Pro 55 Roman"/>
              </a:rPr>
              <a:t>ribbons.</a:t>
            </a:r>
            <a:endParaRPr lang="en-NZ" spc="300" dirty="0">
              <a:latin typeface="HelveticaNeueLT Pro 55 Roman"/>
            </a:endParaRPr>
          </a:p>
          <a:p>
            <a:pPr marL="285750" indent="-285750">
              <a:buFont typeface="Wingdings" pitchFamily="2" charset="2"/>
              <a:buChar char="v"/>
            </a:pPr>
            <a:r>
              <a:rPr lang="en-NZ" spc="300" dirty="0">
                <a:latin typeface="Bookman Old Style" pitchFamily="18" charset="0"/>
              </a:rPr>
              <a:t>They are excited to see your reaction when they give you the </a:t>
            </a:r>
            <a:r>
              <a:rPr lang="en-NZ" spc="300" dirty="0" smtClean="0">
                <a:latin typeface="Bookman Old Style" pitchFamily="18" charset="0"/>
              </a:rPr>
              <a:t>gift.</a:t>
            </a:r>
            <a:endParaRPr lang="en-NZ" spc="300" dirty="0">
              <a:latin typeface="Bookman Old Style" pitchFamily="18" charset="0"/>
            </a:endParaRPr>
          </a:p>
          <a:p>
            <a:pPr marL="285750" indent="-285750">
              <a:buFont typeface="Wingdings" pitchFamily="2" charset="2"/>
              <a:buChar char="v"/>
            </a:pPr>
            <a:r>
              <a:rPr lang="en-NZ" b="1" spc="300" dirty="0">
                <a:latin typeface="Lucida Sans" pitchFamily="34" charset="0"/>
              </a:rPr>
              <a:t>What attitudes does the giver have who has done this?</a:t>
            </a:r>
          </a:p>
          <a:p>
            <a:pPr marL="285750" indent="-285750">
              <a:buFont typeface="Wingdings" pitchFamily="2" charset="2"/>
              <a:buChar char="v"/>
            </a:pPr>
            <a:r>
              <a:rPr lang="en-NZ" spc="300" dirty="0">
                <a:latin typeface="HelveticaNeueLT Pro 55 Roman"/>
              </a:rPr>
              <a:t>What are these attitudes a sign of?</a:t>
            </a:r>
          </a:p>
        </p:txBody>
      </p:sp>
    </p:spTree>
    <p:extLst>
      <p:ext uri="{BB962C8B-B14F-4D97-AF65-F5344CB8AC3E}">
        <p14:creationId xmlns:p14="http://schemas.microsoft.com/office/powerpoint/2010/main" val="3984955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5" name="REMOVE THIS OBJECT"/>
          <p:cNvSpPr txBox="1"/>
          <p:nvPr/>
        </p:nvSpPr>
        <p:spPr>
          <a:xfrm>
            <a:off x="3557" y="16627"/>
            <a:ext cx="9144000" cy="646331"/>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Gifts – the attitude of the receiver</a:t>
            </a:r>
            <a:endParaRPr lang="en-GB" sz="3600" b="1" spc="300" dirty="0">
              <a:solidFill>
                <a:srgbClr val="FF0000"/>
              </a:solidFill>
              <a:latin typeface="Adobe Fangsong Std R" pitchFamily="18" charset="-128"/>
              <a:ea typeface="Adobe Fangsong Std R" pitchFamily="18" charset="-128"/>
            </a:endParaRPr>
          </a:p>
        </p:txBody>
      </p:sp>
      <p:sp>
        <p:nvSpPr>
          <p:cNvPr id="7" name="Textbox: Line 3"/>
          <p:cNvSpPr txBox="1"/>
          <p:nvPr/>
        </p:nvSpPr>
        <p:spPr>
          <a:xfrm>
            <a:off x="3556580" y="3557775"/>
            <a:ext cx="6478409"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spc="300" dirty="0">
                <a:latin typeface="HelveticaNeueLT Pro 55 Roman"/>
              </a:rPr>
              <a:t>It may be just what they wanted but sometimes it is </a:t>
            </a:r>
            <a:r>
              <a:rPr lang="en-NZ" b="0" spc="300" dirty="0" smtClean="0">
                <a:latin typeface="HelveticaNeueLT Pro 55 Roman"/>
              </a:rPr>
              <a:t>not.</a:t>
            </a:r>
            <a:endParaRPr lang="en-GB" b="0" spc="300" dirty="0">
              <a:latin typeface="HelveticaNeueLT Pro 55 Roman"/>
            </a:endParaRPr>
          </a:p>
        </p:txBody>
      </p:sp>
      <p:sp>
        <p:nvSpPr>
          <p:cNvPr id="8" name="Textbox: Line 2"/>
          <p:cNvSpPr txBox="1"/>
          <p:nvPr/>
        </p:nvSpPr>
        <p:spPr>
          <a:xfrm>
            <a:off x="3556580" y="2472484"/>
            <a:ext cx="6090494"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pc="300" dirty="0">
                <a:latin typeface="Lucida Sans" pitchFamily="34" charset="0"/>
              </a:rPr>
              <a:t>They show their delight by opening </a:t>
            </a:r>
            <a:endParaRPr lang="en-NZ" spc="300" dirty="0" smtClean="0">
              <a:latin typeface="Lucida Sans" pitchFamily="34" charset="0"/>
            </a:endParaRPr>
          </a:p>
          <a:p>
            <a:r>
              <a:rPr lang="en-NZ" spc="300" dirty="0" smtClean="0">
                <a:latin typeface="Lucida Sans" pitchFamily="34" charset="0"/>
              </a:rPr>
              <a:t>it and </a:t>
            </a:r>
            <a:r>
              <a:rPr lang="en-NZ" spc="300" dirty="0">
                <a:latin typeface="Lucida Sans" pitchFamily="34" charset="0"/>
              </a:rPr>
              <a:t>saying how much they like </a:t>
            </a:r>
            <a:r>
              <a:rPr lang="en-NZ" spc="300" dirty="0" smtClean="0">
                <a:latin typeface="Lucida Sans" pitchFamily="34" charset="0"/>
              </a:rPr>
              <a:t>it.</a:t>
            </a:r>
            <a:endParaRPr lang="en-GB" spc="300" dirty="0">
              <a:latin typeface="Lucida Sans" pitchFamily="34" charset="0"/>
            </a:endParaRPr>
          </a:p>
        </p:txBody>
      </p:sp>
      <p:sp>
        <p:nvSpPr>
          <p:cNvPr id="6" name="Textbox: Line 1"/>
          <p:cNvSpPr txBox="1"/>
          <p:nvPr/>
        </p:nvSpPr>
        <p:spPr>
          <a:xfrm>
            <a:off x="3556580" y="1214636"/>
            <a:ext cx="6451285" cy="923330"/>
          </a:xfrm>
          <a:prstGeom prst="rect">
            <a:avLst/>
          </a:prstGeom>
          <a:noFill/>
        </p:spPr>
        <p:txBody>
          <a:bodyPr wrap="square" rtlCol="0">
            <a:spAutoFit/>
          </a:bodyPr>
          <a:lstStyle/>
          <a:p>
            <a:r>
              <a:rPr lang="en-NZ" spc="300" dirty="0">
                <a:latin typeface="Bookman Old Style" pitchFamily="18" charset="0"/>
              </a:rPr>
              <a:t>People who receive a gift are usually delighted and sometimes surprised </a:t>
            </a:r>
            <a:endParaRPr lang="en-NZ" spc="300" dirty="0" smtClean="0">
              <a:latin typeface="Bookman Old Style" pitchFamily="18" charset="0"/>
            </a:endParaRPr>
          </a:p>
          <a:p>
            <a:r>
              <a:rPr lang="en-NZ" spc="300" dirty="0" smtClean="0">
                <a:latin typeface="Bookman Old Style" pitchFamily="18" charset="0"/>
              </a:rPr>
              <a:t>to </a:t>
            </a:r>
            <a:r>
              <a:rPr lang="en-NZ" spc="300" dirty="0">
                <a:latin typeface="Bookman Old Style" pitchFamily="18" charset="0"/>
              </a:rPr>
              <a:t>receive </a:t>
            </a:r>
            <a:r>
              <a:rPr lang="en-NZ" spc="300" dirty="0" smtClean="0">
                <a:latin typeface="Bookman Old Style" pitchFamily="18" charset="0"/>
              </a:rPr>
              <a:t>it.</a:t>
            </a:r>
            <a:endParaRPr lang="en-NZ" spc="300" dirty="0">
              <a:latin typeface="Bookman Old Style" pitchFamily="18" charset="0"/>
            </a:endParaRPr>
          </a:p>
        </p:txBody>
      </p:sp>
      <p:sp>
        <p:nvSpPr>
          <p:cNvPr id="17" name="Shape: Button 3"/>
          <p:cNvSpPr/>
          <p:nvPr/>
        </p:nvSpPr>
        <p:spPr>
          <a:xfrm>
            <a:off x="2590573" y="3440865"/>
            <a:ext cx="978857" cy="880153"/>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2590574" y="2355497"/>
            <a:ext cx="978857" cy="880307"/>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2590573" y="1236147"/>
            <a:ext cx="978858" cy="880307"/>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S-04A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662214" y="4859284"/>
            <a:ext cx="3826690"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circle icon to reveal </a:t>
            </a:r>
            <a:r>
              <a:rPr lang="en-GB" sz="900" spc="300" dirty="0">
                <a:latin typeface="HelveticaNeueLT Pro 55 Roman"/>
                <a:ea typeface="Segoe UI" pitchFamily="34" charset="0"/>
                <a:cs typeface="Arial" pitchFamily="34" charset="0"/>
              </a:rPr>
              <a:t>a</a:t>
            </a:r>
            <a:r>
              <a:rPr lang="en-GB" sz="900" spc="300" dirty="0" smtClean="0">
                <a:latin typeface="HelveticaNeueLT Pro 55 Roman"/>
                <a:ea typeface="Segoe UI" pitchFamily="34" charset="0"/>
                <a:cs typeface="Arial" pitchFamily="34" charset="0"/>
              </a:rPr>
              <a:t> text line</a:t>
            </a:r>
            <a:endParaRPr lang="en-GB" sz="900" spc="300" dirty="0">
              <a:latin typeface="HelveticaNeueLT Pro 55 Roman"/>
              <a:ea typeface="Segoe UI" pitchFamily="34" charset="0"/>
              <a:cs typeface="Arial" pitchFamily="34" charset="0"/>
            </a:endParaRPr>
          </a:p>
        </p:txBody>
      </p:sp>
      <p:sp>
        <p:nvSpPr>
          <p:cNvPr id="3" name="Rounded Rectangle 2"/>
          <p:cNvSpPr/>
          <p:nvPr/>
        </p:nvSpPr>
        <p:spPr>
          <a:xfrm>
            <a:off x="118718" y="1113183"/>
            <a:ext cx="2478209" cy="3313043"/>
          </a:xfrm>
          <a:prstGeom prst="round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29318778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5" name="REMOVE THIS OBJECT"/>
          <p:cNvSpPr txBox="1"/>
          <p:nvPr/>
        </p:nvSpPr>
        <p:spPr>
          <a:xfrm>
            <a:off x="3557" y="3375"/>
            <a:ext cx="9144000" cy="646331"/>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Gifts – the attitude of the receiver</a:t>
            </a:r>
            <a:endParaRPr lang="en-GB" sz="3600" b="1" spc="300" dirty="0">
              <a:solidFill>
                <a:srgbClr val="FF0000"/>
              </a:solidFill>
              <a:latin typeface="Adobe Fangsong Std R" pitchFamily="18" charset="-128"/>
              <a:ea typeface="Adobe Fangsong Std R" pitchFamily="18" charset="-128"/>
            </a:endParaRPr>
          </a:p>
        </p:txBody>
      </p:sp>
      <p:sp>
        <p:nvSpPr>
          <p:cNvPr id="8" name="Textbox: Line 2"/>
          <p:cNvSpPr txBox="1"/>
          <p:nvPr/>
        </p:nvSpPr>
        <p:spPr>
          <a:xfrm>
            <a:off x="3603242" y="3002564"/>
            <a:ext cx="6090494"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spc="300" dirty="0">
                <a:latin typeface="Lucida Sans" pitchFamily="34" charset="0"/>
              </a:rPr>
              <a:t>What attitudes does the receiver </a:t>
            </a:r>
            <a:endParaRPr lang="en-NZ" spc="300" dirty="0" smtClean="0">
              <a:latin typeface="Lucida Sans" pitchFamily="34" charset="0"/>
            </a:endParaRPr>
          </a:p>
          <a:p>
            <a:r>
              <a:rPr lang="en-NZ" spc="300" dirty="0" smtClean="0">
                <a:latin typeface="Lucida Sans" pitchFamily="34" charset="0"/>
              </a:rPr>
              <a:t>have </a:t>
            </a:r>
            <a:r>
              <a:rPr lang="en-NZ" spc="300" dirty="0">
                <a:latin typeface="Lucida Sans" pitchFamily="34" charset="0"/>
              </a:rPr>
              <a:t>who has done this?</a:t>
            </a:r>
            <a:endParaRPr lang="en-GB" spc="300" dirty="0">
              <a:latin typeface="Lucida Sans" pitchFamily="34" charset="0"/>
            </a:endParaRPr>
          </a:p>
        </p:txBody>
      </p:sp>
      <p:sp>
        <p:nvSpPr>
          <p:cNvPr id="6" name="Textbox: Line 1"/>
          <p:cNvSpPr txBox="1"/>
          <p:nvPr/>
        </p:nvSpPr>
        <p:spPr>
          <a:xfrm>
            <a:off x="3603242" y="1744716"/>
            <a:ext cx="6451285" cy="923330"/>
          </a:xfrm>
          <a:prstGeom prst="rect">
            <a:avLst/>
          </a:prstGeom>
          <a:noFill/>
        </p:spPr>
        <p:txBody>
          <a:bodyPr wrap="square" rtlCol="0">
            <a:spAutoFit/>
          </a:bodyPr>
          <a:lstStyle/>
          <a:p>
            <a:r>
              <a:rPr lang="en-NZ" spc="300" dirty="0">
                <a:latin typeface="Bookman Old Style" pitchFamily="18" charset="0"/>
              </a:rPr>
              <a:t>They may feel disappointed but </a:t>
            </a:r>
            <a:r>
              <a:rPr lang="en-NZ" spc="300" dirty="0" smtClean="0">
                <a:latin typeface="Bookman Old Style" pitchFamily="18" charset="0"/>
              </a:rPr>
              <a:t>they</a:t>
            </a:r>
          </a:p>
          <a:p>
            <a:r>
              <a:rPr lang="en-NZ" spc="300" dirty="0" smtClean="0">
                <a:latin typeface="Bookman Old Style" pitchFamily="18" charset="0"/>
              </a:rPr>
              <a:t>show </a:t>
            </a:r>
            <a:r>
              <a:rPr lang="en-NZ" spc="300" dirty="0">
                <a:latin typeface="Bookman Old Style" pitchFamily="18" charset="0"/>
              </a:rPr>
              <a:t>appreciation for the trouble </a:t>
            </a:r>
            <a:endParaRPr lang="en-NZ" spc="300" dirty="0" smtClean="0">
              <a:latin typeface="Bookman Old Style" pitchFamily="18" charset="0"/>
            </a:endParaRPr>
          </a:p>
          <a:p>
            <a:r>
              <a:rPr lang="en-NZ" spc="300" dirty="0" smtClean="0">
                <a:latin typeface="Bookman Old Style" pitchFamily="18" charset="0"/>
              </a:rPr>
              <a:t>the </a:t>
            </a:r>
            <a:r>
              <a:rPr lang="en-NZ" spc="300" dirty="0">
                <a:latin typeface="Bookman Old Style" pitchFamily="18" charset="0"/>
              </a:rPr>
              <a:t>giver has gone </a:t>
            </a:r>
            <a:r>
              <a:rPr lang="en-NZ" spc="300" dirty="0" smtClean="0">
                <a:latin typeface="Bookman Old Style" pitchFamily="18" charset="0"/>
              </a:rPr>
              <a:t>to.</a:t>
            </a:r>
            <a:endParaRPr lang="en-NZ" spc="300" dirty="0">
              <a:latin typeface="Bookman Old Style" pitchFamily="18" charset="0"/>
            </a:endParaRPr>
          </a:p>
        </p:txBody>
      </p:sp>
      <p:sp>
        <p:nvSpPr>
          <p:cNvPr id="16" name="Shape: Button 2"/>
          <p:cNvSpPr/>
          <p:nvPr/>
        </p:nvSpPr>
        <p:spPr>
          <a:xfrm>
            <a:off x="2623984" y="2898263"/>
            <a:ext cx="978857" cy="880307"/>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2623983" y="1766227"/>
            <a:ext cx="978858" cy="880307"/>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S-04B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658657" y="4876084"/>
            <a:ext cx="3826690"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circle icon to reveal </a:t>
            </a:r>
            <a:r>
              <a:rPr lang="en-GB" sz="900" spc="300" dirty="0">
                <a:latin typeface="HelveticaNeueLT Pro 55 Roman"/>
                <a:ea typeface="Segoe UI" pitchFamily="34" charset="0"/>
                <a:cs typeface="Arial" pitchFamily="34" charset="0"/>
              </a:rPr>
              <a:t>a</a:t>
            </a:r>
            <a:r>
              <a:rPr lang="en-GB" sz="900" spc="300" dirty="0" smtClean="0">
                <a:latin typeface="HelveticaNeueLT Pro 55 Roman"/>
                <a:ea typeface="Segoe UI" pitchFamily="34" charset="0"/>
                <a:cs typeface="Arial" pitchFamily="34" charset="0"/>
              </a:rPr>
              <a:t> text line</a:t>
            </a:r>
            <a:endParaRPr lang="en-GB" sz="900" spc="300" dirty="0">
              <a:latin typeface="HelveticaNeueLT Pro 55 Roman"/>
              <a:ea typeface="Segoe UI" pitchFamily="34" charset="0"/>
              <a:cs typeface="Arial" pitchFamily="34" charset="0"/>
            </a:endParaRPr>
          </a:p>
        </p:txBody>
      </p:sp>
      <p:sp>
        <p:nvSpPr>
          <p:cNvPr id="3" name="Rounded Rectangle 2"/>
          <p:cNvSpPr/>
          <p:nvPr/>
        </p:nvSpPr>
        <p:spPr>
          <a:xfrm>
            <a:off x="131418" y="1113183"/>
            <a:ext cx="2478209" cy="3313043"/>
          </a:xfrm>
          <a:prstGeom prst="round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extLst>
      <p:ext uri="{BB962C8B-B14F-4D97-AF65-F5344CB8AC3E}">
        <p14:creationId xmlns:p14="http://schemas.microsoft.com/office/powerpoint/2010/main" val="20382312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8224"/>
            <a:ext cx="9144000" cy="1200329"/>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When you give a gift what is </a:t>
            </a:r>
            <a:endParaRPr lang="en-NZ" sz="3600" spc="300" dirty="0" smtClean="0">
              <a:latin typeface="Adobe Fangsong Std R" pitchFamily="18" charset="-128"/>
              <a:ea typeface="Adobe Fangsong Std R" pitchFamily="18" charset="-128"/>
            </a:endParaRPr>
          </a:p>
          <a:p>
            <a:pPr algn="ctr"/>
            <a:r>
              <a:rPr lang="en-NZ" sz="3600" spc="300" dirty="0" smtClean="0">
                <a:latin typeface="Adobe Fangsong Std R" pitchFamily="18" charset="-128"/>
                <a:ea typeface="Adobe Fangsong Std R" pitchFamily="18" charset="-128"/>
              </a:rPr>
              <a:t>the </a:t>
            </a:r>
            <a:r>
              <a:rPr lang="en-NZ" sz="3600" spc="300" dirty="0">
                <a:latin typeface="Adobe Fangsong Std R" pitchFamily="18" charset="-128"/>
                <a:ea typeface="Adobe Fangsong Std R" pitchFamily="18" charset="-128"/>
              </a:rPr>
              <a:t>right thing to do?</a:t>
            </a:r>
          </a:p>
        </p:txBody>
      </p:sp>
      <p:sp>
        <p:nvSpPr>
          <p:cNvPr id="11" name="Rounded Rectangle 10"/>
          <p:cNvSpPr/>
          <p:nvPr/>
        </p:nvSpPr>
        <p:spPr>
          <a:xfrm>
            <a:off x="100495" y="1762540"/>
            <a:ext cx="3060701" cy="3049731"/>
          </a:xfrm>
          <a:prstGeom prst="round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3" name="Rectangle 12"/>
          <p:cNvSpPr/>
          <p:nvPr/>
        </p:nvSpPr>
        <p:spPr>
          <a:xfrm>
            <a:off x="-113134" y="1142293"/>
            <a:ext cx="3437159" cy="584775"/>
          </a:xfrm>
          <a:prstGeom prst="rect">
            <a:avLst/>
          </a:prstGeom>
        </p:spPr>
        <p:txBody>
          <a:bodyPr wrap="none">
            <a:spAutoFit/>
          </a:bodyPr>
          <a:lstStyle/>
          <a:p>
            <a:pPr algn="ctr"/>
            <a:r>
              <a:rPr lang="en-NZ" sz="1600" spc="300" dirty="0">
                <a:latin typeface="HelveticaNeueLT Pro 55 Roman"/>
              </a:rPr>
              <a:t>Circle the right </a:t>
            </a:r>
            <a:r>
              <a:rPr lang="en-NZ" sz="1600" spc="300" dirty="0" smtClean="0">
                <a:latin typeface="HelveticaNeueLT Pro 55 Roman"/>
              </a:rPr>
              <a:t>things to </a:t>
            </a:r>
          </a:p>
          <a:p>
            <a:pPr algn="ctr"/>
            <a:r>
              <a:rPr lang="en-NZ" sz="1600" spc="300" dirty="0" smtClean="0">
                <a:latin typeface="HelveticaNeueLT Pro 55 Roman"/>
              </a:rPr>
              <a:t>do </a:t>
            </a:r>
            <a:r>
              <a:rPr lang="en-NZ" sz="1600" spc="300" dirty="0">
                <a:latin typeface="HelveticaNeueLT Pro 55 Roman"/>
              </a:rPr>
              <a:t>when you give a gift</a:t>
            </a:r>
          </a:p>
        </p:txBody>
      </p:sp>
      <p:sp>
        <p:nvSpPr>
          <p:cNvPr id="12" name="TextBox 11"/>
          <p:cNvSpPr txBox="1"/>
          <p:nvPr/>
        </p:nvSpPr>
        <p:spPr>
          <a:xfrm>
            <a:off x="3281568" y="1142293"/>
            <a:ext cx="5837700" cy="3785652"/>
          </a:xfrm>
          <a:prstGeom prst="rect">
            <a:avLst/>
          </a:prstGeom>
          <a:noFill/>
        </p:spPr>
        <p:txBody>
          <a:bodyPr wrap="square" rtlCol="0">
            <a:spAutoFit/>
          </a:bodyPr>
          <a:lstStyle/>
          <a:p>
            <a:r>
              <a:rPr lang="en-NZ" sz="1600" spc="300" dirty="0">
                <a:latin typeface="HelveticaNeueLT Pro 55 Roman"/>
              </a:rPr>
              <a:t>1</a:t>
            </a:r>
            <a:r>
              <a:rPr lang="en-NZ" sz="1600" spc="300" dirty="0" smtClean="0">
                <a:latin typeface="HelveticaNeueLT Pro 55 Roman"/>
              </a:rPr>
              <a:t>) I </a:t>
            </a:r>
            <a:r>
              <a:rPr lang="en-NZ" sz="1600" spc="300" dirty="0">
                <a:latin typeface="HelveticaNeueLT Pro 55 Roman"/>
              </a:rPr>
              <a:t>don’t bother to wrap it	</a:t>
            </a:r>
            <a:endParaRPr lang="en-NZ" sz="1600" spc="300" dirty="0" smtClean="0">
              <a:latin typeface="HelveticaNeueLT Pro 55 Roman"/>
            </a:endParaRPr>
          </a:p>
          <a:p>
            <a:r>
              <a:rPr lang="en-NZ" sz="1600" spc="300" dirty="0" smtClean="0">
                <a:latin typeface="HelveticaNeueLT Pro 55 Roman"/>
              </a:rPr>
              <a:t>2</a:t>
            </a:r>
            <a:r>
              <a:rPr lang="en-NZ" sz="1600" spc="300" dirty="0">
                <a:latin typeface="HelveticaNeueLT Pro 55 Roman"/>
              </a:rPr>
              <a:t>) </a:t>
            </a:r>
            <a:r>
              <a:rPr lang="en-NZ" sz="1600" spc="300" dirty="0" smtClean="0">
                <a:latin typeface="HelveticaNeueLT Pro 55 Roman"/>
              </a:rPr>
              <a:t>I </a:t>
            </a:r>
            <a:r>
              <a:rPr lang="en-NZ" sz="1600" spc="300" dirty="0">
                <a:latin typeface="HelveticaNeueLT Pro 55 Roman"/>
              </a:rPr>
              <a:t>leave it on the table for the receiver to </a:t>
            </a:r>
            <a:r>
              <a:rPr lang="en-NZ" sz="1600" spc="300" dirty="0" smtClean="0">
                <a:latin typeface="HelveticaNeueLT Pro 55 Roman"/>
              </a:rPr>
              <a:t>           pick up</a:t>
            </a:r>
          </a:p>
          <a:p>
            <a:r>
              <a:rPr lang="en-NZ" sz="1600" spc="300" dirty="0" smtClean="0">
                <a:latin typeface="HelveticaNeueLT Pro 55 Roman"/>
              </a:rPr>
              <a:t>3) I </a:t>
            </a:r>
            <a:r>
              <a:rPr lang="en-NZ" sz="1600" spc="300" dirty="0">
                <a:latin typeface="HelveticaNeueLT Pro 55 Roman"/>
              </a:rPr>
              <a:t>put it in their hands and look in their eyes </a:t>
            </a:r>
            <a:endParaRPr lang="en-NZ" sz="1600" spc="300" dirty="0" smtClean="0">
              <a:latin typeface="HelveticaNeueLT Pro 55 Roman"/>
            </a:endParaRPr>
          </a:p>
          <a:p>
            <a:r>
              <a:rPr lang="en-NZ" sz="1600" spc="300" dirty="0">
                <a:latin typeface="HelveticaNeueLT Pro 55 Roman"/>
              </a:rPr>
              <a:t>4</a:t>
            </a:r>
            <a:r>
              <a:rPr lang="en-NZ" sz="1600" spc="300" dirty="0" smtClean="0">
                <a:latin typeface="HelveticaNeueLT Pro 55 Roman"/>
              </a:rPr>
              <a:t>) I </a:t>
            </a:r>
            <a:r>
              <a:rPr lang="en-NZ" sz="1600" spc="300" dirty="0">
                <a:latin typeface="HelveticaNeueLT Pro 55 Roman"/>
              </a:rPr>
              <a:t>don’t say anything I just give it to </a:t>
            </a:r>
            <a:r>
              <a:rPr lang="en-NZ" sz="1600" spc="300" dirty="0" smtClean="0">
                <a:latin typeface="HelveticaNeueLT Pro 55 Roman"/>
              </a:rPr>
              <a:t>them</a:t>
            </a:r>
          </a:p>
          <a:p>
            <a:r>
              <a:rPr lang="en-NZ" sz="1600" spc="300" dirty="0">
                <a:latin typeface="HelveticaNeueLT Pro 55 Roman"/>
              </a:rPr>
              <a:t>5</a:t>
            </a:r>
            <a:r>
              <a:rPr lang="en-NZ" sz="1600" spc="300" dirty="0" smtClean="0">
                <a:latin typeface="HelveticaNeueLT Pro 55 Roman"/>
              </a:rPr>
              <a:t>) I say, </a:t>
            </a:r>
            <a:r>
              <a:rPr lang="en-NZ" sz="1600" spc="300" dirty="0">
                <a:latin typeface="HelveticaNeueLT Pro 55 Roman"/>
              </a:rPr>
              <a:t>“This is for you I hope you like it</a:t>
            </a:r>
            <a:r>
              <a:rPr lang="en-NZ" sz="1600" spc="300" dirty="0" smtClean="0">
                <a:latin typeface="HelveticaNeueLT Pro 55 Roman"/>
              </a:rPr>
              <a:t>!”</a:t>
            </a:r>
          </a:p>
          <a:p>
            <a:r>
              <a:rPr lang="en-NZ" sz="1600" spc="300" dirty="0">
                <a:latin typeface="HelveticaNeueLT Pro 55 Roman"/>
              </a:rPr>
              <a:t>6</a:t>
            </a:r>
            <a:r>
              <a:rPr lang="en-NZ" sz="1600" spc="300" dirty="0" smtClean="0">
                <a:latin typeface="HelveticaNeueLT Pro 55 Roman"/>
              </a:rPr>
              <a:t>) I </a:t>
            </a:r>
            <a:r>
              <a:rPr lang="en-NZ" sz="1600" spc="300" dirty="0">
                <a:latin typeface="HelveticaNeueLT Pro 55 Roman"/>
              </a:rPr>
              <a:t>spend time thinking about what they would </a:t>
            </a:r>
            <a:r>
              <a:rPr lang="en-NZ" sz="1600" spc="300" dirty="0" smtClean="0">
                <a:latin typeface="HelveticaNeueLT Pro 55 Roman"/>
              </a:rPr>
              <a:t>like</a:t>
            </a:r>
          </a:p>
          <a:p>
            <a:r>
              <a:rPr lang="en-NZ" sz="1600" spc="300" dirty="0">
                <a:latin typeface="HelveticaNeueLT Pro 55 Roman"/>
              </a:rPr>
              <a:t>7</a:t>
            </a:r>
            <a:r>
              <a:rPr lang="en-NZ" sz="1600" spc="300" dirty="0" smtClean="0">
                <a:latin typeface="HelveticaNeueLT Pro 55 Roman"/>
              </a:rPr>
              <a:t>) I </a:t>
            </a:r>
            <a:r>
              <a:rPr lang="en-NZ" sz="1600" spc="300" dirty="0">
                <a:latin typeface="HelveticaNeueLT Pro 55 Roman"/>
              </a:rPr>
              <a:t>just buy anything and give it in the shop </a:t>
            </a:r>
            <a:r>
              <a:rPr lang="en-NZ" sz="1600" spc="300" dirty="0" smtClean="0">
                <a:latin typeface="HelveticaNeueLT Pro 55 Roman"/>
              </a:rPr>
              <a:t>bag</a:t>
            </a:r>
          </a:p>
          <a:p>
            <a:r>
              <a:rPr lang="en-NZ" sz="1600" spc="300" dirty="0">
                <a:latin typeface="HelveticaNeueLT Pro 55 Roman"/>
              </a:rPr>
              <a:t>8</a:t>
            </a:r>
            <a:r>
              <a:rPr lang="en-NZ" sz="1600" spc="300" dirty="0" smtClean="0">
                <a:latin typeface="HelveticaNeueLT Pro 55 Roman"/>
              </a:rPr>
              <a:t>) I </a:t>
            </a:r>
            <a:r>
              <a:rPr lang="en-NZ" sz="1600" spc="300" dirty="0">
                <a:latin typeface="HelveticaNeueLT Pro 55 Roman"/>
              </a:rPr>
              <a:t>give it to the person and walk away	</a:t>
            </a:r>
            <a:endParaRPr lang="en-NZ" sz="1600" spc="300" dirty="0" smtClean="0">
              <a:latin typeface="HelveticaNeueLT Pro 55 Roman"/>
            </a:endParaRPr>
          </a:p>
          <a:p>
            <a:r>
              <a:rPr lang="en-NZ" sz="1600" spc="300" dirty="0">
                <a:latin typeface="HelveticaNeueLT Pro 55 Roman"/>
              </a:rPr>
              <a:t>9</a:t>
            </a:r>
            <a:r>
              <a:rPr lang="en-NZ" sz="1600" spc="300" dirty="0" smtClean="0">
                <a:latin typeface="HelveticaNeueLT Pro 55 Roman"/>
              </a:rPr>
              <a:t>) </a:t>
            </a:r>
            <a:r>
              <a:rPr lang="en-NZ" sz="1600" spc="300" dirty="0">
                <a:latin typeface="HelveticaNeueLT Pro 55 Roman"/>
              </a:rPr>
              <a:t>I drop it off without seeing them </a:t>
            </a:r>
            <a:endParaRPr lang="en-NZ" sz="1600" spc="300" dirty="0" smtClean="0">
              <a:latin typeface="HelveticaNeueLT Pro 55 Roman"/>
            </a:endParaRPr>
          </a:p>
          <a:p>
            <a:r>
              <a:rPr lang="en-NZ" sz="1600" spc="300" dirty="0" smtClean="0">
                <a:latin typeface="HelveticaNeueLT Pro 55 Roman"/>
              </a:rPr>
              <a:t>10) I </a:t>
            </a:r>
            <a:r>
              <a:rPr lang="en-NZ" sz="1600" spc="300" dirty="0">
                <a:latin typeface="HelveticaNeueLT Pro 55 Roman"/>
              </a:rPr>
              <a:t>wrap it up with </a:t>
            </a:r>
            <a:r>
              <a:rPr lang="en-NZ" sz="1600" spc="300" dirty="0" smtClean="0">
                <a:latin typeface="HelveticaNeueLT Pro 55 Roman"/>
              </a:rPr>
              <a:t>care, </a:t>
            </a:r>
            <a:r>
              <a:rPr lang="en-NZ" sz="1600" spc="300" dirty="0">
                <a:latin typeface="HelveticaNeueLT Pro 55 Roman"/>
              </a:rPr>
              <a:t>decorate it and write on the </a:t>
            </a:r>
            <a:r>
              <a:rPr lang="en-NZ" sz="1600" spc="300" dirty="0" smtClean="0">
                <a:latin typeface="HelveticaNeueLT Pro 55 Roman"/>
              </a:rPr>
              <a:t>card</a:t>
            </a:r>
            <a:endParaRPr lang="en-NZ" sz="1600" spc="300" dirty="0">
              <a:latin typeface="HelveticaNeueLT Pro 55 Roman"/>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S-05A</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Worksheet">
            <a:hlinkClick r:id="rId5" action="ppaction://hlinksldjump" highlightClick="1"/>
          </p:cNvPr>
          <p:cNvSpPr/>
          <p:nvPr/>
        </p:nvSpPr>
        <p:spPr>
          <a:xfrm>
            <a:off x="7134204"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p:cNvSpPr txBox="1"/>
          <p:nvPr/>
        </p:nvSpPr>
        <p:spPr>
          <a:xfrm>
            <a:off x="3206557" y="4890511"/>
            <a:ext cx="2738024"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worksheet button to go to the worksheet.</a:t>
            </a:r>
            <a:endParaRPr lang="en-GB" sz="900" spc="300" dirty="0">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9836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31704"/>
            <a:ext cx="9144000" cy="1200329"/>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When you receive a gift what is the right thing to do?</a:t>
            </a:r>
            <a:endParaRPr lang="en-GB" sz="3600" b="1" spc="300" dirty="0">
              <a:solidFill>
                <a:srgbClr val="00B050"/>
              </a:solidFill>
              <a:latin typeface="Adobe Fangsong Std R" pitchFamily="18" charset="-128"/>
              <a:ea typeface="Adobe Fangsong Std R" pitchFamily="18" charset="-128"/>
            </a:endParaRPr>
          </a:p>
        </p:txBody>
      </p:sp>
      <p:sp>
        <p:nvSpPr>
          <p:cNvPr id="10" name="Rectangle 9"/>
          <p:cNvSpPr/>
          <p:nvPr/>
        </p:nvSpPr>
        <p:spPr>
          <a:xfrm>
            <a:off x="380802" y="1014321"/>
            <a:ext cx="2606803" cy="830997"/>
          </a:xfrm>
          <a:prstGeom prst="rect">
            <a:avLst/>
          </a:prstGeom>
        </p:spPr>
        <p:txBody>
          <a:bodyPr wrap="none">
            <a:spAutoFit/>
          </a:bodyPr>
          <a:lstStyle/>
          <a:p>
            <a:pPr algn="ctr"/>
            <a:r>
              <a:rPr lang="en-NZ" sz="1600" spc="300" dirty="0">
                <a:latin typeface="HelveticaNeueLT Pro 55 Roman"/>
              </a:rPr>
              <a:t>Circle the right </a:t>
            </a:r>
            <a:endParaRPr lang="en-NZ" sz="1600" spc="300" dirty="0" smtClean="0">
              <a:latin typeface="HelveticaNeueLT Pro 55 Roman"/>
            </a:endParaRPr>
          </a:p>
          <a:p>
            <a:pPr algn="ctr"/>
            <a:r>
              <a:rPr lang="en-NZ" sz="1600" spc="300" dirty="0">
                <a:latin typeface="HelveticaNeueLT Pro 55 Roman"/>
              </a:rPr>
              <a:t>t</a:t>
            </a:r>
            <a:r>
              <a:rPr lang="en-NZ" sz="1600" spc="300" dirty="0" smtClean="0">
                <a:latin typeface="HelveticaNeueLT Pro 55 Roman"/>
              </a:rPr>
              <a:t>hings do </a:t>
            </a:r>
            <a:r>
              <a:rPr lang="en-NZ" sz="1600" spc="300" dirty="0">
                <a:latin typeface="HelveticaNeueLT Pro 55 Roman"/>
              </a:rPr>
              <a:t>when you </a:t>
            </a:r>
            <a:endParaRPr lang="en-NZ" sz="1600" spc="300" dirty="0" smtClean="0">
              <a:latin typeface="HelveticaNeueLT Pro 55 Roman"/>
            </a:endParaRPr>
          </a:p>
          <a:p>
            <a:pPr algn="ctr"/>
            <a:r>
              <a:rPr lang="en-NZ" sz="1600" spc="300" dirty="0">
                <a:latin typeface="HelveticaNeueLT Pro 55 Roman"/>
              </a:rPr>
              <a:t>r</a:t>
            </a:r>
            <a:r>
              <a:rPr lang="en-NZ" sz="1600" spc="300" dirty="0" smtClean="0">
                <a:latin typeface="HelveticaNeueLT Pro 55 Roman"/>
              </a:rPr>
              <a:t>eceive a </a:t>
            </a:r>
            <a:r>
              <a:rPr lang="en-NZ" sz="1600" spc="300" dirty="0">
                <a:latin typeface="HelveticaNeueLT Pro 55 Roman"/>
              </a:rPr>
              <a:t>gift</a:t>
            </a:r>
          </a:p>
        </p:txBody>
      </p:sp>
      <p:sp>
        <p:nvSpPr>
          <p:cNvPr id="11" name="Rounded Rectangle 10"/>
          <p:cNvSpPr/>
          <p:nvPr/>
        </p:nvSpPr>
        <p:spPr>
          <a:xfrm>
            <a:off x="110340" y="1821604"/>
            <a:ext cx="3060701" cy="3049731"/>
          </a:xfrm>
          <a:prstGeom prst="roundRect">
            <a:avLst/>
          </a:prstGeom>
          <a:blipFill dpi="0" rotWithShape="1">
            <a:blip r:embed="rId4"/>
            <a:srcRect/>
            <a:stretch>
              <a:fillRect l="-2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2" name="TextBox 11"/>
          <p:cNvSpPr txBox="1"/>
          <p:nvPr/>
        </p:nvSpPr>
        <p:spPr>
          <a:xfrm>
            <a:off x="3255064" y="1302160"/>
            <a:ext cx="5837700" cy="3539430"/>
          </a:xfrm>
          <a:prstGeom prst="rect">
            <a:avLst/>
          </a:prstGeom>
          <a:noFill/>
        </p:spPr>
        <p:txBody>
          <a:bodyPr wrap="square" rtlCol="0">
            <a:spAutoFit/>
          </a:bodyPr>
          <a:lstStyle/>
          <a:p>
            <a:r>
              <a:rPr lang="en-NZ" sz="1600" spc="300" dirty="0">
                <a:latin typeface="HelveticaNeueLT Pro 55 Roman"/>
              </a:rPr>
              <a:t>1</a:t>
            </a:r>
            <a:r>
              <a:rPr lang="en-NZ" sz="1600" spc="300" dirty="0" smtClean="0">
                <a:latin typeface="HelveticaNeueLT Pro 55 Roman"/>
              </a:rPr>
              <a:t>) </a:t>
            </a:r>
            <a:r>
              <a:rPr lang="en-NZ" sz="1600" spc="300" dirty="0">
                <a:latin typeface="HelveticaNeueLT Pro 55 Roman"/>
              </a:rPr>
              <a:t>I look at the person and say thank </a:t>
            </a:r>
            <a:r>
              <a:rPr lang="en-NZ" sz="1600" spc="300" dirty="0" smtClean="0">
                <a:latin typeface="HelveticaNeueLT Pro 55 Roman"/>
              </a:rPr>
              <a:t>you. </a:t>
            </a:r>
            <a:r>
              <a:rPr lang="en-NZ" sz="1600" spc="300" dirty="0">
                <a:latin typeface="HelveticaNeueLT Pro 55 Roman"/>
              </a:rPr>
              <a:t>	</a:t>
            </a:r>
            <a:endParaRPr lang="en-NZ" sz="1600" spc="300" dirty="0" smtClean="0">
              <a:latin typeface="HelveticaNeueLT Pro 55 Roman"/>
            </a:endParaRPr>
          </a:p>
          <a:p>
            <a:r>
              <a:rPr lang="en-NZ" sz="1600" spc="300" dirty="0" smtClean="0">
                <a:latin typeface="HelveticaNeueLT Pro 55 Roman"/>
              </a:rPr>
              <a:t>2</a:t>
            </a:r>
            <a:r>
              <a:rPr lang="en-NZ" sz="1600" spc="300" dirty="0">
                <a:latin typeface="HelveticaNeueLT Pro 55 Roman"/>
              </a:rPr>
              <a:t>) I put it on the </a:t>
            </a:r>
            <a:r>
              <a:rPr lang="en-NZ" sz="1600" spc="300" dirty="0" smtClean="0">
                <a:latin typeface="HelveticaNeueLT Pro 55 Roman"/>
              </a:rPr>
              <a:t>table </a:t>
            </a:r>
            <a:r>
              <a:rPr lang="en-NZ" sz="1600" spc="300" dirty="0">
                <a:latin typeface="HelveticaNeueLT Pro 55 Roman"/>
              </a:rPr>
              <a:t>and see if there are any more gifts for </a:t>
            </a:r>
            <a:r>
              <a:rPr lang="en-NZ" sz="1600" spc="300" dirty="0" smtClean="0">
                <a:latin typeface="HelveticaNeueLT Pro 55 Roman"/>
              </a:rPr>
              <a:t>me.</a:t>
            </a:r>
          </a:p>
          <a:p>
            <a:r>
              <a:rPr lang="en-NZ" sz="1600" spc="300" dirty="0" smtClean="0">
                <a:latin typeface="HelveticaNeueLT Pro 55 Roman"/>
              </a:rPr>
              <a:t>3) </a:t>
            </a:r>
            <a:r>
              <a:rPr lang="en-NZ" sz="1600" spc="300" dirty="0">
                <a:latin typeface="HelveticaNeueLT Pro 55 Roman"/>
              </a:rPr>
              <a:t>I rip the paper off and </a:t>
            </a:r>
            <a:r>
              <a:rPr lang="en-NZ" sz="1600" spc="300" dirty="0" smtClean="0">
                <a:latin typeface="HelveticaNeueLT Pro 55 Roman"/>
              </a:rPr>
              <a:t>say, </a:t>
            </a:r>
            <a:r>
              <a:rPr lang="en-NZ" sz="1600" spc="300" dirty="0">
                <a:latin typeface="HelveticaNeueLT Pro 55 Roman"/>
              </a:rPr>
              <a:t>“I have one of these already!” </a:t>
            </a:r>
            <a:endParaRPr lang="en-NZ" sz="1600" spc="300" dirty="0" smtClean="0">
              <a:latin typeface="HelveticaNeueLT Pro 55 Roman"/>
            </a:endParaRPr>
          </a:p>
          <a:p>
            <a:r>
              <a:rPr lang="en-NZ" sz="1600" spc="300" dirty="0">
                <a:latin typeface="HelveticaNeueLT Pro 55 Roman"/>
              </a:rPr>
              <a:t>4</a:t>
            </a:r>
            <a:r>
              <a:rPr lang="en-NZ" sz="1600" spc="300" dirty="0" smtClean="0">
                <a:latin typeface="HelveticaNeueLT Pro 55 Roman"/>
              </a:rPr>
              <a:t>) </a:t>
            </a:r>
            <a:r>
              <a:rPr lang="en-NZ" sz="1600" spc="300" dirty="0">
                <a:latin typeface="HelveticaNeueLT Pro 55 Roman"/>
              </a:rPr>
              <a:t>I open it and </a:t>
            </a:r>
            <a:r>
              <a:rPr lang="en-NZ" sz="1600" spc="300" dirty="0" smtClean="0">
                <a:latin typeface="HelveticaNeueLT Pro 55 Roman"/>
              </a:rPr>
              <a:t>say, </a:t>
            </a:r>
            <a:r>
              <a:rPr lang="en-NZ" sz="1600" spc="300" dirty="0">
                <a:latin typeface="HelveticaNeueLT Pro 55 Roman"/>
              </a:rPr>
              <a:t>“I am delighted with this</a:t>
            </a:r>
            <a:r>
              <a:rPr lang="en-NZ" sz="1600" spc="300" dirty="0" smtClean="0">
                <a:latin typeface="HelveticaNeueLT Pro 55 Roman"/>
              </a:rPr>
              <a:t>.”</a:t>
            </a:r>
          </a:p>
          <a:p>
            <a:r>
              <a:rPr lang="en-NZ" sz="1600" spc="300" dirty="0" smtClean="0">
                <a:latin typeface="HelveticaNeueLT Pro 55 Roman"/>
              </a:rPr>
              <a:t>5) </a:t>
            </a:r>
            <a:r>
              <a:rPr lang="en-NZ" sz="1600" spc="300" dirty="0">
                <a:latin typeface="HelveticaNeueLT Pro 55 Roman"/>
              </a:rPr>
              <a:t>I open it and hold it and then give the giver a </a:t>
            </a:r>
            <a:r>
              <a:rPr lang="en-NZ" sz="1600" spc="300" dirty="0" smtClean="0">
                <a:latin typeface="HelveticaNeueLT Pro 55 Roman"/>
              </a:rPr>
              <a:t>hug.</a:t>
            </a:r>
          </a:p>
          <a:p>
            <a:r>
              <a:rPr lang="en-NZ" sz="1600" spc="300" dirty="0" smtClean="0">
                <a:latin typeface="HelveticaNeueLT Pro 55 Roman"/>
              </a:rPr>
              <a:t>6) </a:t>
            </a:r>
            <a:r>
              <a:rPr lang="en-NZ" sz="1600" spc="300" dirty="0">
                <a:latin typeface="HelveticaNeueLT Pro 55 Roman"/>
              </a:rPr>
              <a:t>I </a:t>
            </a:r>
            <a:r>
              <a:rPr lang="en-NZ" sz="1600" spc="300" dirty="0" smtClean="0">
                <a:latin typeface="HelveticaNeueLT Pro 55 Roman"/>
              </a:rPr>
              <a:t>say, “This </a:t>
            </a:r>
            <a:r>
              <a:rPr lang="en-NZ" sz="1600" spc="300" dirty="0">
                <a:latin typeface="HelveticaNeueLT Pro 55 Roman"/>
              </a:rPr>
              <a:t>was a great choice, thanks a lot</a:t>
            </a:r>
            <a:r>
              <a:rPr lang="en-NZ" sz="1600" spc="300" dirty="0" smtClean="0">
                <a:latin typeface="HelveticaNeueLT Pro 55 Roman"/>
              </a:rPr>
              <a:t>.”</a:t>
            </a:r>
          </a:p>
          <a:p>
            <a:r>
              <a:rPr lang="en-NZ" sz="1600" spc="300" dirty="0" smtClean="0">
                <a:latin typeface="HelveticaNeueLT Pro 55 Roman"/>
              </a:rPr>
              <a:t>7) </a:t>
            </a:r>
            <a:r>
              <a:rPr lang="en-NZ" sz="1600" spc="300" dirty="0">
                <a:latin typeface="HelveticaNeueLT Pro 55 Roman"/>
              </a:rPr>
              <a:t>I </a:t>
            </a:r>
            <a:r>
              <a:rPr lang="en-NZ" sz="1600" spc="300" dirty="0" smtClean="0">
                <a:latin typeface="HelveticaNeueLT Pro 55 Roman"/>
              </a:rPr>
              <a:t>say, </a:t>
            </a:r>
            <a:r>
              <a:rPr lang="en-NZ" sz="1600" spc="300" dirty="0">
                <a:latin typeface="HelveticaNeueLT Pro 55 Roman"/>
              </a:rPr>
              <a:t>“This is just what I didn’t want!”	</a:t>
            </a:r>
            <a:endParaRPr lang="en-NZ" sz="1600" spc="300" dirty="0" smtClean="0">
              <a:latin typeface="HelveticaNeueLT Pro 55 Roman"/>
            </a:endParaRPr>
          </a:p>
          <a:p>
            <a:r>
              <a:rPr lang="en-NZ" sz="1600" spc="300" dirty="0" smtClean="0">
                <a:latin typeface="HelveticaNeueLT Pro 55 Roman"/>
              </a:rPr>
              <a:t>8) </a:t>
            </a:r>
            <a:r>
              <a:rPr lang="en-NZ" sz="1600" spc="300" dirty="0">
                <a:latin typeface="HelveticaNeueLT Pro 55 Roman"/>
              </a:rPr>
              <a:t>I leave the gift on the floor and go out to play. </a:t>
            </a:r>
            <a:endParaRPr lang="en-NZ" sz="1600" spc="300" dirty="0" smtClean="0">
              <a:latin typeface="HelveticaNeueLT Pro 55 Roman"/>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S-05B</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ction Button: Worksheet">
            <a:hlinkClick r:id="rId5" action="ppaction://hlinksldjump" highlightClick="1"/>
          </p:cNvPr>
          <p:cNvSpPr/>
          <p:nvPr/>
        </p:nvSpPr>
        <p:spPr>
          <a:xfrm>
            <a:off x="7134204"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Tool instructions"/>
          <p:cNvSpPr txBox="1"/>
          <p:nvPr/>
        </p:nvSpPr>
        <p:spPr>
          <a:xfrm>
            <a:off x="3206557" y="4890511"/>
            <a:ext cx="2738024"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the worksheet button to go to the worksheet.</a:t>
            </a:r>
            <a:endParaRPr lang="en-GB" sz="900" spc="300" dirty="0">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14726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REMOVE THIS OBJECT"/>
          <p:cNvSpPr txBox="1"/>
          <p:nvPr/>
        </p:nvSpPr>
        <p:spPr>
          <a:xfrm>
            <a:off x="3557" y="16075"/>
            <a:ext cx="9144000" cy="646331"/>
          </a:xfrm>
          <a:prstGeom prst="rect">
            <a:avLst/>
          </a:prstGeom>
          <a:noFill/>
        </p:spPr>
        <p:txBody>
          <a:bodyPr wrap="square" rtlCol="0">
            <a:spAutoFit/>
          </a:bodyPr>
          <a:lstStyle/>
          <a:p>
            <a:pPr algn="ctr"/>
            <a:r>
              <a:rPr lang="en-NZ" sz="3600" spc="300" dirty="0">
                <a:latin typeface="Adobe Fangsong Std R" pitchFamily="18" charset="-128"/>
                <a:ea typeface="Adobe Fangsong Std R" pitchFamily="18" charset="-128"/>
              </a:rPr>
              <a:t>God gives us many gifts</a:t>
            </a:r>
            <a:endParaRPr lang="en-GB" sz="3600" b="1" spc="300" dirty="0">
              <a:solidFill>
                <a:srgbClr val="FF0000"/>
              </a:solidFill>
              <a:latin typeface="Adobe Fangsong Std R" pitchFamily="18" charset="-128"/>
              <a:ea typeface="Adobe Fangsong Std R" pitchFamily="18" charset="-128"/>
            </a:endParaRPr>
          </a:p>
        </p:txBody>
      </p:sp>
      <p:grpSp>
        <p:nvGrpSpPr>
          <p:cNvPr id="6" name="REMOVE THIS OBJECT"/>
          <p:cNvGrpSpPr/>
          <p:nvPr/>
        </p:nvGrpSpPr>
        <p:grpSpPr>
          <a:xfrm>
            <a:off x="-1379887" y="676520"/>
            <a:ext cx="10430700" cy="3908180"/>
            <a:chOff x="809567" y="1347614"/>
            <a:chExt cx="6354721" cy="2376264"/>
          </a:xfrm>
          <a:solidFill>
            <a:srgbClr val="F9F6CF"/>
          </a:solidFill>
        </p:grpSpPr>
        <p:sp>
          <p:nvSpPr>
            <p:cNvPr id="2" name="Rectangle"/>
            <p:cNvSpPr/>
            <p:nvPr/>
          </p:nvSpPr>
          <p:spPr>
            <a:xfrm>
              <a:off x="4427984" y="1347614"/>
              <a:ext cx="2736304" cy="2376264"/>
            </a:xfrm>
            <a:prstGeom prst="rect">
              <a:avLst/>
            </a:prstGeom>
            <a:grpFill/>
            <a:ln>
              <a:solidFill>
                <a:srgbClr val="EBD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hidden="1"/>
            <p:cNvSpPr txBox="1"/>
            <p:nvPr/>
          </p:nvSpPr>
          <p:spPr>
            <a:xfrm>
              <a:off x="809567" y="2212581"/>
              <a:ext cx="2424638" cy="646331"/>
            </a:xfrm>
            <a:prstGeom prst="rect">
              <a:avLst/>
            </a:prstGeom>
            <a:grpFill/>
            <a:ln>
              <a:solidFill>
                <a:srgbClr val="EBDB0B"/>
              </a:solidFill>
            </a:ln>
          </p:spPr>
          <p:txBody>
            <a:bodyPr wrap="none" rtlCol="0">
              <a:spAutoFit/>
            </a:bodyPr>
            <a:lstStyle/>
            <a:p>
              <a:pPr algn="ctr"/>
              <a:r>
                <a:rPr lang="en-GB" b="1" smtClean="0">
                  <a:solidFill>
                    <a:srgbClr val="FF0000"/>
                  </a:solidFill>
                </a:rPr>
                <a:t>ActiveX Control</a:t>
              </a:r>
              <a:br>
                <a:rPr lang="en-GB" b="1" smtClean="0">
                  <a:solidFill>
                    <a:srgbClr val="FF0000"/>
                  </a:solidFill>
                </a:rPr>
              </a:br>
              <a:r>
                <a:rPr lang="en-GB" b="1" smtClean="0">
                  <a:solidFill>
                    <a:srgbClr val="FF0000"/>
                  </a:solidFill>
                </a:rPr>
                <a:t>“embedded” in a shape</a:t>
              </a:r>
              <a:endParaRPr lang="en-GB" b="1">
                <a:solidFill>
                  <a:srgbClr val="FF0000"/>
                </a:solidFill>
              </a:endParaRPr>
            </a:p>
          </p:txBody>
        </p:sp>
        <p:cxnSp>
          <p:nvCxnSpPr>
            <p:cNvPr id="5" name="Elbow Connector" hidden="1"/>
            <p:cNvCxnSpPr>
              <a:stCxn id="3" idx="3"/>
              <a:endCxn id="2" idx="1"/>
            </p:cNvCxnSpPr>
            <p:nvPr/>
          </p:nvCxnSpPr>
          <p:spPr>
            <a:xfrm flipV="1">
              <a:off x="3234205" y="2535746"/>
              <a:ext cx="1193779" cy="1"/>
            </a:xfrm>
            <a:prstGeom prst="bentConnector3">
              <a:avLst/>
            </a:prstGeom>
            <a:grpFill/>
            <a:ln w="38100">
              <a:solidFill>
                <a:srgbClr val="EBDB0B"/>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1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Tool instructions"/>
          <p:cNvSpPr txBox="1"/>
          <p:nvPr/>
        </p:nvSpPr>
        <p:spPr>
          <a:xfrm>
            <a:off x="3472595" y="4892980"/>
            <a:ext cx="2198814" cy="230832"/>
          </a:xfrm>
          <a:prstGeom prst="rect">
            <a:avLst/>
          </a:prstGeom>
          <a:noFill/>
        </p:spPr>
        <p:txBody>
          <a:bodyPr wrap="none" rtlCol="0">
            <a:spAutoFit/>
          </a:bodyPr>
          <a:lstStyle/>
          <a:p>
            <a:pPr algn="ctr"/>
            <a:r>
              <a:rPr lang="en-GB" sz="900" spc="300" dirty="0" smtClean="0">
                <a:latin typeface="HelveticaNeueLT Pro 55 Roman"/>
                <a:ea typeface="Segoe UI" pitchFamily="34" charset="0"/>
                <a:cs typeface="Arial" pitchFamily="34" charset="0"/>
              </a:rPr>
              <a:t>Click in the yellow box to write your text</a:t>
            </a:r>
            <a:endParaRPr lang="en-GB" sz="900" spc="300" dirty="0">
              <a:latin typeface="HelveticaNeueLT Pro 55 Roman"/>
              <a:ea typeface="Segoe UI" pitchFamily="34" charset="0"/>
              <a:cs typeface="Arial" pitchFamily="34" charset="0"/>
            </a:endParaRPr>
          </a:p>
        </p:txBody>
      </p:sp>
      <p:sp>
        <p:nvSpPr>
          <p:cNvPr id="4" name="Rectangle 3"/>
          <p:cNvSpPr/>
          <p:nvPr/>
        </p:nvSpPr>
        <p:spPr>
          <a:xfrm>
            <a:off x="1828799" y="730518"/>
            <a:ext cx="2806817" cy="3785652"/>
          </a:xfrm>
          <a:prstGeom prst="rect">
            <a:avLst/>
          </a:prstGeom>
        </p:spPr>
        <p:txBody>
          <a:bodyPr wrap="square">
            <a:spAutoFit/>
          </a:bodyPr>
          <a:lstStyle/>
          <a:p>
            <a:r>
              <a:rPr lang="en-NZ" sz="1600" spc="300" dirty="0">
                <a:latin typeface="HelveticaNeueLT Pro 55 Roman"/>
              </a:rPr>
              <a:t>Name 5 gifts God has given us.</a:t>
            </a:r>
          </a:p>
          <a:p>
            <a:r>
              <a:rPr lang="en-NZ" sz="1600" spc="300" dirty="0">
                <a:latin typeface="HelveticaNeueLT Pro 55 Roman"/>
              </a:rPr>
              <a:t> </a:t>
            </a:r>
          </a:p>
          <a:p>
            <a:r>
              <a:rPr lang="en-NZ" sz="1600" spc="300" dirty="0">
                <a:latin typeface="HelveticaNeueLT Pro 55 Roman"/>
              </a:rPr>
              <a:t>Name 3 ways we show God we are grateful for the gifts God has given </a:t>
            </a:r>
            <a:r>
              <a:rPr lang="en-NZ" sz="1600" spc="300" dirty="0" smtClean="0">
                <a:latin typeface="HelveticaNeueLT Pro 55 Roman"/>
              </a:rPr>
              <a:t>us.</a:t>
            </a:r>
            <a:endParaRPr lang="en-NZ" sz="1600" spc="300" dirty="0">
              <a:latin typeface="HelveticaNeueLT Pro 55 Roman"/>
            </a:endParaRPr>
          </a:p>
          <a:p>
            <a:r>
              <a:rPr lang="en-NZ" sz="1600" spc="300" dirty="0">
                <a:latin typeface="HelveticaNeueLT Pro 55 Roman"/>
              </a:rPr>
              <a:t> </a:t>
            </a:r>
          </a:p>
          <a:p>
            <a:r>
              <a:rPr lang="en-NZ" sz="1600" spc="300" dirty="0">
                <a:latin typeface="HelveticaNeueLT Pro 55 Roman"/>
              </a:rPr>
              <a:t>What is the best way we give thanks to God for the gifts?</a:t>
            </a:r>
          </a:p>
          <a:p>
            <a:r>
              <a:rPr lang="en-NZ" sz="1600" spc="300" dirty="0">
                <a:latin typeface="HelveticaNeueLT Pro 55 Roman"/>
              </a:rPr>
              <a:t> </a:t>
            </a:r>
          </a:p>
          <a:p>
            <a:r>
              <a:rPr lang="en-NZ" sz="1600" spc="300" dirty="0">
                <a:latin typeface="HelveticaNeueLT Pro 55 Roman"/>
              </a:rPr>
              <a:t>Why is Christmas a special time to go to Eucharist?</a:t>
            </a:r>
          </a:p>
        </p:txBody>
      </p:sp>
      <p:sp>
        <p:nvSpPr>
          <p:cNvPr id="7" name="Rounded Rectangle 6"/>
          <p:cNvSpPr/>
          <p:nvPr/>
        </p:nvSpPr>
        <p:spPr>
          <a:xfrm>
            <a:off x="140355" y="671139"/>
            <a:ext cx="1675744" cy="3904410"/>
          </a:xfrm>
          <a:prstGeom prst="roundRect">
            <a:avLst/>
          </a:prstGeom>
          <a:blipFill dpi="0" rotWithShape="1">
            <a:blip r:embed="rId4"/>
            <a:srcRect/>
            <a:stretch>
              <a:fillRect l="-7000" t="-3000" r="-10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pic>
        <p:nvPicPr>
          <p:cNvPr id="1063" name="TextBox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763588"/>
            <a:ext cx="4268788" cy="37195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258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0167" y="85559"/>
            <a:ext cx="9007501" cy="4992500"/>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0" name="Rectangle 9"/>
          <p:cNvSpPr/>
          <p:nvPr/>
        </p:nvSpPr>
        <p:spPr>
          <a:xfrm>
            <a:off x="178402" y="3146994"/>
            <a:ext cx="8138014" cy="584775"/>
          </a:xfrm>
          <a:prstGeom prst="rect">
            <a:avLst/>
          </a:prstGeom>
        </p:spPr>
        <p:txBody>
          <a:bodyPr wrap="square">
            <a:spAutoFit/>
          </a:bodyPr>
          <a:lstStyle/>
          <a:p>
            <a:r>
              <a:rPr lang="en-NZ" sz="1600" spc="300" dirty="0">
                <a:latin typeface="HelveticaNeueLT Pro 55 Roman"/>
              </a:rPr>
              <a:t>We show God our love and gratitude by trying to be kind and loving to others like </a:t>
            </a:r>
            <a:r>
              <a:rPr lang="en-NZ" sz="1600" spc="300" dirty="0" smtClean="0">
                <a:latin typeface="HelveticaNeueLT Pro 55 Roman"/>
              </a:rPr>
              <a:t>Jesus was. </a:t>
            </a:r>
            <a:endParaRPr lang="en-NZ" sz="1600" spc="300" dirty="0">
              <a:latin typeface="HelveticaNeueLT Pro 55 Roman"/>
            </a:endParaRPr>
          </a:p>
        </p:txBody>
      </p:sp>
      <p:sp>
        <p:nvSpPr>
          <p:cNvPr id="9" name="Rectangle 8"/>
          <p:cNvSpPr/>
          <p:nvPr/>
        </p:nvSpPr>
        <p:spPr>
          <a:xfrm>
            <a:off x="178402" y="2438203"/>
            <a:ext cx="8138014" cy="584775"/>
          </a:xfrm>
          <a:prstGeom prst="rect">
            <a:avLst/>
          </a:prstGeom>
        </p:spPr>
        <p:txBody>
          <a:bodyPr wrap="square">
            <a:spAutoFit/>
          </a:bodyPr>
          <a:lstStyle/>
          <a:p>
            <a:r>
              <a:rPr lang="en-NZ" sz="1600" b="1" spc="300" dirty="0">
                <a:latin typeface="Lucida Sans" pitchFamily="34" charset="0"/>
              </a:rPr>
              <a:t>We remember that it is through Jesus that we share in God’s life, God’s </a:t>
            </a:r>
            <a:r>
              <a:rPr lang="en-NZ" sz="1600" b="1" spc="300" dirty="0" err="1">
                <a:latin typeface="Lucida Sans" pitchFamily="34" charset="0"/>
              </a:rPr>
              <a:t>Tapu</a:t>
            </a:r>
            <a:r>
              <a:rPr lang="en-NZ" sz="1600" b="1" spc="300" dirty="0">
                <a:latin typeface="Lucida Sans" pitchFamily="34" charset="0"/>
              </a:rPr>
              <a:t> and </a:t>
            </a:r>
            <a:r>
              <a:rPr lang="en-NZ" sz="1600" b="1" spc="300" dirty="0" err="1">
                <a:latin typeface="Lucida Sans" pitchFamily="34" charset="0"/>
              </a:rPr>
              <a:t>Mana</a:t>
            </a:r>
            <a:endParaRPr lang="en-NZ" sz="1600" b="1" spc="300" dirty="0">
              <a:latin typeface="Lucida Sans" pitchFamily="34" charset="0"/>
            </a:endParaRPr>
          </a:p>
        </p:txBody>
      </p:sp>
      <p:sp>
        <p:nvSpPr>
          <p:cNvPr id="5" name="Rectangle 4"/>
          <p:cNvSpPr/>
          <p:nvPr/>
        </p:nvSpPr>
        <p:spPr>
          <a:xfrm>
            <a:off x="178402" y="3772354"/>
            <a:ext cx="8138014" cy="830997"/>
          </a:xfrm>
          <a:prstGeom prst="rect">
            <a:avLst/>
          </a:prstGeom>
        </p:spPr>
        <p:txBody>
          <a:bodyPr wrap="square">
            <a:spAutoFit/>
          </a:bodyPr>
          <a:lstStyle/>
          <a:p>
            <a:r>
              <a:rPr lang="en-NZ" sz="1600" spc="300" dirty="0">
                <a:latin typeface="Bookman Old Style" pitchFamily="18" charset="0"/>
              </a:rPr>
              <a:t>We meet Jesus in special ways in the Eucharist especially in his Word and in the bread and wine which </a:t>
            </a:r>
            <a:r>
              <a:rPr lang="en-NZ" sz="1600" spc="300" dirty="0" smtClean="0">
                <a:latin typeface="Bookman Old Style" pitchFamily="18" charset="0"/>
              </a:rPr>
              <a:t>becomes the </a:t>
            </a:r>
            <a:r>
              <a:rPr lang="en-NZ" sz="1600" spc="300" dirty="0">
                <a:latin typeface="Bookman Old Style" pitchFamily="18" charset="0"/>
              </a:rPr>
              <a:t>B</a:t>
            </a:r>
            <a:r>
              <a:rPr lang="en-NZ" sz="1600" spc="300" dirty="0" smtClean="0">
                <a:latin typeface="Bookman Old Style" pitchFamily="18" charset="0"/>
              </a:rPr>
              <a:t>ody </a:t>
            </a:r>
            <a:r>
              <a:rPr lang="en-NZ" sz="1600" spc="300" dirty="0">
                <a:latin typeface="Bookman Old Style" pitchFamily="18" charset="0"/>
              </a:rPr>
              <a:t>and </a:t>
            </a:r>
            <a:r>
              <a:rPr lang="en-NZ" sz="1600" spc="300" dirty="0" smtClean="0">
                <a:latin typeface="Bookman Old Style" pitchFamily="18" charset="0"/>
              </a:rPr>
              <a:t>Blood</a:t>
            </a:r>
            <a:r>
              <a:rPr lang="en-NZ" sz="1600" spc="300" dirty="0">
                <a:latin typeface="Bookman Old Style" pitchFamily="18" charset="0"/>
              </a:rPr>
              <a:t>.</a:t>
            </a:r>
          </a:p>
        </p:txBody>
      </p:sp>
      <p:sp>
        <p:nvSpPr>
          <p:cNvPr id="4" name="Rectangle 3"/>
          <p:cNvSpPr/>
          <p:nvPr/>
        </p:nvSpPr>
        <p:spPr>
          <a:xfrm>
            <a:off x="178402" y="1635646"/>
            <a:ext cx="8138014" cy="584775"/>
          </a:xfrm>
          <a:prstGeom prst="rect">
            <a:avLst/>
          </a:prstGeom>
        </p:spPr>
        <p:txBody>
          <a:bodyPr wrap="square">
            <a:spAutoFit/>
          </a:bodyPr>
          <a:lstStyle/>
          <a:p>
            <a:r>
              <a:rPr lang="en-NZ" sz="1600" spc="300" dirty="0">
                <a:latin typeface="Bookman Old Style" pitchFamily="18" charset="0"/>
              </a:rPr>
              <a:t>We join together as God’s family to give thanks to God for the gift of Jesus.</a:t>
            </a:r>
          </a:p>
        </p:txBody>
      </p:sp>
      <p:sp>
        <p:nvSpPr>
          <p:cNvPr id="16" name="REMOVE THIS OBJECT"/>
          <p:cNvSpPr txBox="1"/>
          <p:nvPr/>
        </p:nvSpPr>
        <p:spPr>
          <a:xfrm>
            <a:off x="3557" y="-30359"/>
            <a:ext cx="9144000" cy="1569660"/>
          </a:xfrm>
          <a:prstGeom prst="rect">
            <a:avLst/>
          </a:prstGeom>
          <a:noFill/>
        </p:spPr>
        <p:txBody>
          <a:bodyPr wrap="square" rtlCol="0">
            <a:spAutoFit/>
          </a:bodyPr>
          <a:lstStyle/>
          <a:p>
            <a:pPr algn="ctr"/>
            <a:r>
              <a:rPr lang="en-NZ" sz="3200" spc="300" dirty="0">
                <a:latin typeface="Adobe Fangsong Std R" pitchFamily="18" charset="-128"/>
                <a:ea typeface="Adobe Fangsong Std R" pitchFamily="18" charset="-128"/>
              </a:rPr>
              <a:t>Going to Eucharist at Christmas is </a:t>
            </a:r>
            <a:r>
              <a:rPr lang="en-NZ" sz="3200" spc="300" dirty="0" smtClean="0">
                <a:latin typeface="Adobe Fangsong Std R" pitchFamily="18" charset="-128"/>
                <a:ea typeface="Adobe Fangsong Std R" pitchFamily="18" charset="-128"/>
              </a:rPr>
              <a:t>a special </a:t>
            </a:r>
            <a:r>
              <a:rPr lang="en-NZ" sz="3200" spc="300" dirty="0">
                <a:latin typeface="Adobe Fangsong Std R" pitchFamily="18" charset="-128"/>
                <a:ea typeface="Adobe Fangsong Std R" pitchFamily="18" charset="-128"/>
              </a:rPr>
              <a:t>way to celebrate God’s gift of Jesus because …</a:t>
            </a:r>
            <a:endParaRPr lang="en-GB" sz="3200" b="1" spc="300" dirty="0">
              <a:solidFill>
                <a:srgbClr val="FF0000"/>
              </a:solidFill>
              <a:latin typeface="Adobe Fangsong Std R" pitchFamily="18" charset="-128"/>
              <a:ea typeface="Adobe Fangsong Std R" pitchFamily="18" charset="-128"/>
            </a:endParaRPr>
          </a:p>
        </p:txBody>
      </p:sp>
      <p:sp>
        <p:nvSpPr>
          <p:cNvPr id="2" name="Textbox: Text Lines" hidden="1"/>
          <p:cNvSpPr txBox="1"/>
          <p:nvPr/>
        </p:nvSpPr>
        <p:spPr>
          <a:xfrm>
            <a:off x="539553" y="1607641"/>
            <a:ext cx="7894764" cy="2939266"/>
          </a:xfrm>
          <a:prstGeom prst="rect">
            <a:avLst/>
          </a:prstGeom>
          <a:noFill/>
        </p:spPr>
        <p:txBody>
          <a:bodyPr wrap="square" rtlCol="0">
            <a:spAutoFit/>
          </a:bodyPr>
          <a:lstStyle/>
          <a:p>
            <a:pPr>
              <a:spcAft>
                <a:spcPts val="1800"/>
              </a:spcAft>
            </a:pPr>
            <a:r>
              <a:rPr lang="en-GB" sz="2000" b="1" dirty="0" smtClean="0">
                <a:latin typeface="Segoe UI" pitchFamily="34" charset="0"/>
                <a:ea typeface="Segoe UI" pitchFamily="34" charset="0"/>
                <a:cs typeface="Segoe UI" pitchFamily="34" charset="0"/>
              </a:rPr>
              <a:t>First sentence that wraps at the end of the textbox and thus spreads out over two lines</a:t>
            </a:r>
          </a:p>
          <a:p>
            <a:pPr>
              <a:spcAft>
                <a:spcPts val="1800"/>
              </a:spcAft>
            </a:pPr>
            <a:r>
              <a:rPr lang="en-GB" sz="2000" b="1" dirty="0" smtClean="0">
                <a:latin typeface="Segoe UI" pitchFamily="34" charset="0"/>
                <a:ea typeface="Segoe UI" pitchFamily="34" charset="0"/>
                <a:cs typeface="Segoe UI" pitchFamily="34" charset="0"/>
              </a:rPr>
              <a:t>Second sentence that wraps at the end of the textbox and thus spreads out over two lines</a:t>
            </a:r>
          </a:p>
          <a:p>
            <a:pPr>
              <a:spcAft>
                <a:spcPts val="1800"/>
              </a:spcAft>
            </a:pPr>
            <a:r>
              <a:rPr lang="en-GB" sz="2000" b="1" dirty="0" smtClean="0">
                <a:latin typeface="Segoe UI" pitchFamily="34" charset="0"/>
                <a:ea typeface="Segoe UI" pitchFamily="34" charset="0"/>
                <a:cs typeface="Segoe UI" pitchFamily="34" charset="0"/>
              </a:rPr>
              <a:t>Third sentence covering one line only</a:t>
            </a:r>
          </a:p>
          <a:p>
            <a:pPr>
              <a:spcAft>
                <a:spcPts val="1800"/>
              </a:spcAft>
            </a:pPr>
            <a:r>
              <a:rPr lang="en-GB" sz="2000" b="1" dirty="0" smtClean="0">
                <a:latin typeface="Segoe UI" pitchFamily="34" charset="0"/>
                <a:ea typeface="Segoe UI" pitchFamily="34" charset="0"/>
                <a:cs typeface="Segoe UI" pitchFamily="34" charset="0"/>
              </a:rPr>
              <a:t>Fourth sentence that wraps at the end of the textbox and thus spreads out over two lines</a:t>
            </a:r>
            <a:endParaRPr lang="en-GB" sz="2000" b="1" dirty="0">
              <a:latin typeface="Segoe UI" pitchFamily="34" charset="0"/>
              <a:ea typeface="Segoe UI" pitchFamily="34" charset="0"/>
              <a:cs typeface="Segoe UI" pitchFamily="34" charset="0"/>
            </a:endParaRPr>
          </a:p>
        </p:txBody>
      </p:sp>
      <p:grpSp>
        <p:nvGrpSpPr>
          <p:cNvPr id="3" name="Shape: Slider"/>
          <p:cNvGrpSpPr/>
          <p:nvPr/>
        </p:nvGrpSpPr>
        <p:grpSpPr>
          <a:xfrm>
            <a:off x="3557" y="1474839"/>
            <a:ext cx="9144000" cy="4430587"/>
            <a:chOff x="2" y="1449418"/>
            <a:chExt cx="9144000" cy="4430587"/>
          </a:xfrm>
        </p:grpSpPr>
        <p:sp>
          <p:nvSpPr>
            <p:cNvPr id="6" name="Slider: Image"/>
            <p:cNvSpPr/>
            <p:nvPr/>
          </p:nvSpPr>
          <p:spPr>
            <a:xfrm>
              <a:off x="2" y="1449418"/>
              <a:ext cx="9144000" cy="4430587"/>
            </a:xfrm>
            <a:prstGeom prst="rect">
              <a:avLst/>
            </a:prstGeom>
            <a:blipFill dpi="0" rotWithShape="1">
              <a:blip r:embed="rId4"/>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p>
            <a:p>
              <a:pPr algn="ctr"/>
              <a:endParaRPr lang="en-GB" sz="2800" b="1" dirty="0"/>
            </a:p>
          </p:txBody>
        </p:sp>
        <p:sp>
          <p:nvSpPr>
            <p:cNvPr id="8" name="Slider: Text" hidden="1"/>
            <p:cNvSpPr txBox="1"/>
            <p:nvPr/>
          </p:nvSpPr>
          <p:spPr>
            <a:xfrm>
              <a:off x="178402" y="1635646"/>
              <a:ext cx="5766002" cy="400110"/>
            </a:xfrm>
            <a:prstGeom prst="rect">
              <a:avLst/>
            </a:prstGeom>
            <a:noFill/>
            <a:ln>
              <a:solidFill>
                <a:schemeClr val="tx1"/>
              </a:solidFill>
            </a:ln>
          </p:spPr>
          <p:txBody>
            <a:bodyPr wrap="none" rtlCol="0">
              <a:spAutoFit/>
            </a:bodyPr>
            <a:lstStyle/>
            <a:p>
              <a:r>
                <a:rPr lang="en-GB" sz="2000" b="1" dirty="0" smtClean="0">
                  <a:solidFill>
                    <a:schemeClr val="bg1"/>
                  </a:solidFill>
                  <a:latin typeface="Segoe UI" pitchFamily="34" charset="0"/>
                  <a:ea typeface="Segoe UI" pitchFamily="34" charset="0"/>
                  <a:cs typeface="Segoe UI" pitchFamily="34" charset="0"/>
                </a:rPr>
                <a:t>Sample text line that is displayed on the blind.</a:t>
              </a:r>
              <a:endParaRPr lang="en-GB" sz="2000" b="1" dirty="0">
                <a:solidFill>
                  <a:schemeClr val="bg1"/>
                </a:solidFill>
                <a:latin typeface="Segoe UI" pitchFamily="34" charset="0"/>
                <a:ea typeface="Segoe UI" pitchFamily="34" charset="0"/>
                <a:cs typeface="Segoe UI" pitchFamily="34" charset="0"/>
              </a:endParaRPr>
            </a:p>
          </p:txBody>
        </p:sp>
      </p:grpSp>
      <p:sp>
        <p:nvSpPr>
          <p:cNvPr id="15" name="Shape: Sider Down 4"/>
          <p:cNvSpPr/>
          <p:nvPr/>
        </p:nvSpPr>
        <p:spPr>
          <a:xfrm rot="5400000">
            <a:off x="8287273" y="161559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hape: Sider Down 3"/>
          <p:cNvSpPr/>
          <p:nvPr/>
        </p:nvSpPr>
        <p:spPr>
          <a:xfrm rot="5400000">
            <a:off x="8287273" y="161559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Sider Down 2"/>
          <p:cNvSpPr/>
          <p:nvPr/>
        </p:nvSpPr>
        <p:spPr>
          <a:xfrm rot="5400000">
            <a:off x="8287273" y="1615598"/>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Sider Down 1"/>
          <p:cNvSpPr/>
          <p:nvPr/>
        </p:nvSpPr>
        <p:spPr>
          <a:xfrm rot="5400000">
            <a:off x="8287273" y="1615597"/>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L-3</a:t>
            </a: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2310805" y="4899416"/>
            <a:ext cx="4522392" cy="246221"/>
          </a:xfrm>
          <a:prstGeom prst="rect">
            <a:avLst/>
          </a:prstGeom>
          <a:noFill/>
        </p:spPr>
        <p:txBody>
          <a:bodyPr wrap="none" rtlCol="0">
            <a:spAutoFit/>
          </a:bodyPr>
          <a:lstStyle/>
          <a:p>
            <a:pPr algn="ctr"/>
            <a:r>
              <a:rPr lang="en-GB" sz="1000" spc="300" dirty="0" smtClean="0">
                <a:solidFill>
                  <a:schemeClr val="bg1"/>
                </a:solidFill>
                <a:latin typeface="HelveticaNeueLT Pro 55 Roman"/>
                <a:ea typeface="Segoe UI" pitchFamily="34" charset="0"/>
                <a:cs typeface="Arial" pitchFamily="34" charset="0"/>
              </a:rPr>
              <a:t>Click the down-button to move the blind down.</a:t>
            </a:r>
            <a:endParaRPr lang="en-GB" sz="1000" spc="300" dirty="0">
              <a:solidFill>
                <a:schemeClr val="bg1"/>
              </a:solidFill>
              <a:latin typeface="HelveticaNeueLT Pro 55 Roman"/>
              <a:ea typeface="Segoe UI" pitchFamily="34" charset="0"/>
              <a:cs typeface="Arial" pitchFamily="34" charset="0"/>
            </a:endParaRPr>
          </a:p>
        </p:txBody>
      </p:sp>
    </p:spTree>
    <p:extLst>
      <p:ext uri="{BB962C8B-B14F-4D97-AF65-F5344CB8AC3E}">
        <p14:creationId xmlns:p14="http://schemas.microsoft.com/office/powerpoint/2010/main" val="40509808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0 4.11293E-6 L 0 0.20826 " pathEditMode="relative" rAng="0" ptsTypes="AA">
                                      <p:cBhvr>
                                        <p:cTn id="8" dur="2000" fill="hold"/>
                                        <p:tgtEl>
                                          <p:spTgt spid="3"/>
                                        </p:tgtEl>
                                        <p:attrNameLst>
                                          <p:attrName>ppt_x</p:attrName>
                                          <p:attrName>ppt_y</p:attrName>
                                        </p:attrNameLst>
                                      </p:cBhvr>
                                      <p:rCtr x="0" y="10398"/>
                                    </p:animMotion>
                                  </p:childTnLst>
                                </p:cTn>
                              </p:par>
                              <p:par>
                                <p:cTn id="9" presetID="42" presetClass="path" presetSubtype="0" accel="50000" decel="50000" fill="hold" grpId="1" nodeType="withEffect">
                                  <p:stCondLst>
                                    <p:cond delay="0"/>
                                  </p:stCondLst>
                                  <p:childTnLst>
                                    <p:animMotion origin="layout" path="M 3.33333E-6 4.22353E-6 L 3.33333E-6 0.22877 " pathEditMode="relative" rAng="0" ptsTypes="AA">
                                      <p:cBhvr>
                                        <p:cTn id="10" dur="2000" fill="hold"/>
                                        <p:tgtEl>
                                          <p:spTgt spid="13"/>
                                        </p:tgtEl>
                                        <p:attrNameLst>
                                          <p:attrName>ppt_x</p:attrName>
                                          <p:attrName>ppt_y</p:attrName>
                                        </p:attrNameLst>
                                      </p:cBhvr>
                                      <p:rCtr x="0" y="11423"/>
                                    </p:animMotion>
                                  </p:childTnLst>
                                </p:cTn>
                              </p:par>
                              <p:par>
                                <p:cTn id="11" presetID="42" presetClass="path" presetSubtype="0" accel="50000" decel="50000" fill="hold" grpId="1" nodeType="withEffect">
                                  <p:stCondLst>
                                    <p:cond delay="0"/>
                                  </p:stCondLst>
                                  <p:childTnLst>
                                    <p:animMotion origin="layout" path="M 3.33333E-6 4.22353E-6 L 3.33333E-6 0.22877 " pathEditMode="relative" rAng="0" ptsTypes="AA">
                                      <p:cBhvr>
                                        <p:cTn id="12" dur="2000" fill="hold"/>
                                        <p:tgtEl>
                                          <p:spTgt spid="14"/>
                                        </p:tgtEl>
                                        <p:attrNameLst>
                                          <p:attrName>ppt_x</p:attrName>
                                          <p:attrName>ppt_y</p:attrName>
                                        </p:attrNameLst>
                                      </p:cBhvr>
                                      <p:rCtr x="0" y="11423"/>
                                    </p:animMotion>
                                  </p:childTnLst>
                                </p:cTn>
                              </p:par>
                              <p:par>
                                <p:cTn id="13" presetID="42" presetClass="path" presetSubtype="0" accel="50000" decel="50000" fill="hold" grpId="1" nodeType="withEffect">
                                  <p:stCondLst>
                                    <p:cond delay="0"/>
                                  </p:stCondLst>
                                  <p:childTnLst>
                                    <p:animMotion origin="layout" path="M 3.33333E-6 4.22353E-6 L 3.33333E-6 0.22877 " pathEditMode="relative" rAng="0" ptsTypes="AA">
                                      <p:cBhvr>
                                        <p:cTn id="14" dur="2000" fill="hold"/>
                                        <p:tgtEl>
                                          <p:spTgt spid="15"/>
                                        </p:tgtEl>
                                        <p:attrNameLst>
                                          <p:attrName>ppt_x</p:attrName>
                                          <p:attrName>ppt_y</p:attrName>
                                        </p:attrNameLst>
                                      </p:cBhvr>
                                      <p:rCtr x="0" y="11423"/>
                                    </p:animMotion>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0 0.20826 L 0 0.33292 " pathEditMode="relative" rAng="0" ptsTypes="AA">
                                      <p:cBhvr>
                                        <p:cTn id="21" dur="2000" fill="hold"/>
                                        <p:tgtEl>
                                          <p:spTgt spid="3"/>
                                        </p:tgtEl>
                                        <p:attrNameLst>
                                          <p:attrName>ppt_x</p:attrName>
                                          <p:attrName>ppt_y</p:attrName>
                                        </p:attrNameLst>
                                      </p:cBhvr>
                                      <p:rCtr x="0" y="6233"/>
                                    </p:animMotion>
                                  </p:childTnLst>
                                </p:cTn>
                              </p:par>
                              <p:par>
                                <p:cTn id="22" presetID="42" presetClass="path" presetSubtype="0" accel="50000" decel="50000" fill="hold" grpId="2" nodeType="withEffect">
                                  <p:stCondLst>
                                    <p:cond delay="0"/>
                                  </p:stCondLst>
                                  <p:childTnLst>
                                    <p:animMotion origin="layout" path="M -1.11111E-6 0.22878 L -1.11111E-6 0.35382 " pathEditMode="relative" rAng="0" ptsTypes="AA">
                                      <p:cBhvr>
                                        <p:cTn id="23" dur="2000" fill="hold"/>
                                        <p:tgtEl>
                                          <p:spTgt spid="14"/>
                                        </p:tgtEl>
                                        <p:attrNameLst>
                                          <p:attrName>ppt_x</p:attrName>
                                          <p:attrName>ppt_y</p:attrName>
                                        </p:attrNameLst>
                                      </p:cBhvr>
                                      <p:rCtr x="0" y="6236"/>
                                    </p:animMotion>
                                  </p:childTnLst>
                                </p:cTn>
                              </p:par>
                              <p:par>
                                <p:cTn id="24" presetID="42" presetClass="path" presetSubtype="0" accel="50000" decel="50000" fill="hold" grpId="2" nodeType="withEffect">
                                  <p:stCondLst>
                                    <p:cond delay="0"/>
                                  </p:stCondLst>
                                  <p:childTnLst>
                                    <p:animMotion origin="layout" path="M -1.11111E-6 0.22878 L -1.11111E-6 0.35382 " pathEditMode="relative" rAng="0" ptsTypes="AA">
                                      <p:cBhvr>
                                        <p:cTn id="25" dur="2000" fill="hold"/>
                                        <p:tgtEl>
                                          <p:spTgt spid="15"/>
                                        </p:tgtEl>
                                        <p:attrNameLst>
                                          <p:attrName>ppt_x</p:attrName>
                                          <p:attrName>ppt_y</p:attrName>
                                        </p:attrNameLst>
                                      </p:cBhvr>
                                      <p:rCtr x="0" y="6236"/>
                                    </p:animMotion>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0 0.33292 L 0 0.46559 " pathEditMode="relative" rAng="0" ptsTypes="AA">
                                      <p:cBhvr>
                                        <p:cTn id="32" dur="2000" fill="hold"/>
                                        <p:tgtEl>
                                          <p:spTgt spid="3"/>
                                        </p:tgtEl>
                                        <p:attrNameLst>
                                          <p:attrName>ppt_x</p:attrName>
                                          <p:attrName>ppt_y</p:attrName>
                                        </p:attrNameLst>
                                      </p:cBhvr>
                                      <p:rCtr x="0" y="6634"/>
                                    </p:animMotion>
                                  </p:childTnLst>
                                </p:cTn>
                              </p:par>
                              <p:par>
                                <p:cTn id="33" presetID="42" presetClass="path" presetSubtype="0" accel="50000" decel="50000" fill="hold" grpId="3" nodeType="withEffect">
                                  <p:stCondLst>
                                    <p:cond delay="0"/>
                                  </p:stCondLst>
                                  <p:childTnLst>
                                    <p:animMotion origin="layout" path="M 3.33333E-6 0.35381 L 3.33333E-6 0.46557 " pathEditMode="relative" rAng="0" ptsTypes="AA">
                                      <p:cBhvr>
                                        <p:cTn id="34" dur="2000" fill="hold"/>
                                        <p:tgtEl>
                                          <p:spTgt spid="15"/>
                                        </p:tgtEl>
                                        <p:attrNameLst>
                                          <p:attrName>ppt_x</p:attrName>
                                          <p:attrName>ppt_y</p:attrName>
                                        </p:attrNameLst>
                                      </p:cBhvr>
                                      <p:rCtr x="0" y="5588"/>
                                    </p:animMotion>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 0.46559 L 0 0.60104 " pathEditMode="relative" rAng="0" ptsTypes="AA">
                                      <p:cBhvr>
                                        <p:cTn id="39" dur="2000" fill="hold"/>
                                        <p:tgtEl>
                                          <p:spTgt spid="3"/>
                                        </p:tgtEl>
                                        <p:attrNameLst>
                                          <p:attrName>ppt_x</p:attrName>
                                          <p:attrName>ppt_y</p:attrName>
                                        </p:attrNameLst>
                                      </p:cBhvr>
                                      <p:rCtr x="0" y="6757"/>
                                    </p:animMotion>
                                  </p:childTnLst>
                                </p:cTn>
                              </p:par>
                              <p:par>
                                <p:cTn id="40" presetID="1" presetClass="exit"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0.60086 L 0 3.76928E-6 " pathEditMode="relative" rAng="0" ptsTypes="AA">
                                      <p:cBhvr>
                                        <p:cTn id="46" dur="500" fill="hold"/>
                                        <p:tgtEl>
                                          <p:spTgt spid="3"/>
                                        </p:tgtEl>
                                        <p:attrNameLst>
                                          <p:attrName>ppt_x</p:attrName>
                                          <p:attrName>ppt_y</p:attrName>
                                        </p:attrNameLst>
                                      </p:cBhvr>
                                      <p:rCtr x="0" y="-30043"/>
                                    </p:animMotion>
                                  </p:childTnLst>
                                </p:cTn>
                              </p:par>
                              <p:par>
                                <p:cTn id="47" presetID="42" presetClass="path" presetSubtype="0" accel="50000" decel="50000" fill="hold" grpId="2" nodeType="withEffect">
                                  <p:stCondLst>
                                    <p:cond delay="0"/>
                                  </p:stCondLst>
                                  <p:childTnLst>
                                    <p:animMotion origin="layout" path="M 3.33333E-6 0.4656 L 3.33333E-6 0.00031 " pathEditMode="relative" rAng="0" ptsTypes="AA">
                                      <p:cBhvr>
                                        <p:cTn id="48" dur="500" fill="hold"/>
                                        <p:tgtEl>
                                          <p:spTgt spid="7"/>
                                        </p:tgtEl>
                                        <p:attrNameLst>
                                          <p:attrName>ppt_x</p:attrName>
                                          <p:attrName>ppt_y</p:attrName>
                                        </p:attrNameLst>
                                      </p:cBhvr>
                                      <p:rCtr x="0" y="-23264"/>
                                    </p:animMotion>
                                  </p:childTnLst>
                                </p:cTn>
                              </p:par>
                              <p:par>
                                <p:cTn id="49" presetID="42" presetClass="path" presetSubtype="0" accel="50000" decel="50000" fill="hold" grpId="3" nodeType="withEffect">
                                  <p:stCondLst>
                                    <p:cond delay="0"/>
                                  </p:stCondLst>
                                  <p:childTnLst>
                                    <p:animMotion origin="layout" path="M 3.33333E-6 0.46529 L 3.33333E-6 -4.29497E-6 " pathEditMode="relative" rAng="0" ptsTypes="AA">
                                      <p:cBhvr>
                                        <p:cTn id="50" dur="500" fill="hold"/>
                                        <p:tgtEl>
                                          <p:spTgt spid="13"/>
                                        </p:tgtEl>
                                        <p:attrNameLst>
                                          <p:attrName>ppt_x</p:attrName>
                                          <p:attrName>ppt_y</p:attrName>
                                        </p:attrNameLst>
                                      </p:cBhvr>
                                      <p:rCtr x="0" y="-23264"/>
                                    </p:animMotion>
                                  </p:childTnLst>
                                </p:cTn>
                              </p:par>
                              <p:par>
                                <p:cTn id="51" presetID="42" presetClass="path" presetSubtype="0" accel="50000" decel="50000" fill="hold" grpId="4" nodeType="withEffect">
                                  <p:stCondLst>
                                    <p:cond delay="0"/>
                                  </p:stCondLst>
                                  <p:childTnLst>
                                    <p:animMotion origin="layout" path="M 3.33333E-6 0.46529 L 3.33333E-6 -4.29497E-6 " pathEditMode="relative" rAng="0" ptsTypes="AA">
                                      <p:cBhvr>
                                        <p:cTn id="52" dur="500" fill="hold"/>
                                        <p:tgtEl>
                                          <p:spTgt spid="14"/>
                                        </p:tgtEl>
                                        <p:attrNameLst>
                                          <p:attrName>ppt_x</p:attrName>
                                          <p:attrName>ppt_y</p:attrName>
                                        </p:attrNameLst>
                                      </p:cBhvr>
                                      <p:rCtr x="0" y="-23264"/>
                                    </p:animMotion>
                                  </p:childTnLst>
                                </p:cTn>
                              </p:par>
                              <p:par>
                                <p:cTn id="53" presetID="42" presetClass="path" presetSubtype="0" accel="50000" decel="50000" fill="hold" grpId="5" nodeType="withEffect">
                                  <p:stCondLst>
                                    <p:cond delay="0"/>
                                  </p:stCondLst>
                                  <p:childTnLst>
                                    <p:animMotion origin="layout" path="M 3.33333E-6 0.4656 L 3.33333E-6 0.00031 " pathEditMode="relative" rAng="0" ptsTypes="AA">
                                      <p:cBhvr>
                                        <p:cTn id="54" dur="500" fill="hold"/>
                                        <p:tgtEl>
                                          <p:spTgt spid="15"/>
                                        </p:tgtEl>
                                        <p:attrNameLst>
                                          <p:attrName>ppt_x</p:attrName>
                                          <p:attrName>ppt_y</p:attrName>
                                        </p:attrNameLst>
                                      </p:cBhvr>
                                      <p:rCtr x="0" y="-23264"/>
                                    </p:animMotion>
                                  </p:childTnLst>
                                </p:cTn>
                              </p:par>
                              <p:par>
                                <p:cTn id="55" presetID="10" presetClass="entr"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3"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4"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nextCondLst>
                <p:cond evt="onClick" delay="0">
                  <p:tgtEl>
                    <p:spTgt spid="19"/>
                  </p:tgtEl>
                </p:cond>
              </p:nextCondLst>
            </p:seq>
            <p:seq concurrent="1" nextAc="seek">
              <p:cTn id="67" restart="whenNotActive" fill="hold" evtFilter="cancelBubble" nodeType="interactiveSeq">
                <p:stCondLst>
                  <p:cond evt="onClick" delay="0">
                    <p:tgtEl>
                      <p:spTgt spid="20"/>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 0.60135 L 0 4.11293E-6 " pathEditMode="relative" rAng="0" ptsTypes="AA">
                                      <p:cBhvr>
                                        <p:cTn id="71" dur="500" fill="hold"/>
                                        <p:tgtEl>
                                          <p:spTgt spid="3"/>
                                        </p:tgtEl>
                                        <p:attrNameLst>
                                          <p:attrName>ppt_x</p:attrName>
                                          <p:attrName>ppt_y</p:attrName>
                                        </p:attrNameLst>
                                      </p:cBhvr>
                                      <p:rCtr x="0" y="-30083"/>
                                    </p:animMotion>
                                  </p:childTnLst>
                                </p:cTn>
                              </p:par>
                              <p:par>
                                <p:cTn id="72" presetID="42" presetClass="path" presetSubtype="0" accel="50000" decel="50000" fill="hold" grpId="3" nodeType="withEffect">
                                  <p:stCondLst>
                                    <p:cond delay="0"/>
                                  </p:stCondLst>
                                  <p:childTnLst>
                                    <p:animMotion origin="layout" path="M 3.33333E-6 0.4656 L 3.33333E-6 0.00031 " pathEditMode="relative" rAng="0" ptsTypes="AA">
                                      <p:cBhvr>
                                        <p:cTn id="73" dur="500" fill="hold"/>
                                        <p:tgtEl>
                                          <p:spTgt spid="7"/>
                                        </p:tgtEl>
                                        <p:attrNameLst>
                                          <p:attrName>ppt_x</p:attrName>
                                          <p:attrName>ppt_y</p:attrName>
                                        </p:attrNameLst>
                                      </p:cBhvr>
                                      <p:rCtr x="0" y="-23264"/>
                                    </p:animMotion>
                                  </p:childTnLst>
                                </p:cTn>
                              </p:par>
                              <p:par>
                                <p:cTn id="74" presetID="42" presetClass="path" presetSubtype="0" accel="50000" decel="50000" fill="hold" grpId="4" nodeType="withEffect">
                                  <p:stCondLst>
                                    <p:cond delay="0"/>
                                  </p:stCondLst>
                                  <p:childTnLst>
                                    <p:animMotion origin="layout" path="M 3.33333E-6 0.4656 L 3.33333E-6 -3.36007E-6 " pathEditMode="relative" rAng="0" ptsTypes="AA">
                                      <p:cBhvr>
                                        <p:cTn id="75" dur="500" fill="hold"/>
                                        <p:tgtEl>
                                          <p:spTgt spid="13"/>
                                        </p:tgtEl>
                                        <p:attrNameLst>
                                          <p:attrName>ppt_x</p:attrName>
                                          <p:attrName>ppt_y</p:attrName>
                                        </p:attrNameLst>
                                      </p:cBhvr>
                                      <p:rCtr x="0" y="-23295"/>
                                    </p:animMotion>
                                  </p:childTnLst>
                                </p:cTn>
                              </p:par>
                              <p:par>
                                <p:cTn id="76" presetID="42" presetClass="path" presetSubtype="0" accel="50000" decel="50000" fill="hold" grpId="5" nodeType="withEffect">
                                  <p:stCondLst>
                                    <p:cond delay="0"/>
                                  </p:stCondLst>
                                  <p:childTnLst>
                                    <p:animMotion origin="layout" path="M 3.33333E-6 0.4656 L 3.33333E-6 0.00031 " pathEditMode="relative" rAng="0" ptsTypes="AA">
                                      <p:cBhvr>
                                        <p:cTn id="77" dur="500" fill="hold"/>
                                        <p:tgtEl>
                                          <p:spTgt spid="14"/>
                                        </p:tgtEl>
                                        <p:attrNameLst>
                                          <p:attrName>ppt_x</p:attrName>
                                          <p:attrName>ppt_y</p:attrName>
                                        </p:attrNameLst>
                                      </p:cBhvr>
                                      <p:rCtr x="0" y="-23264"/>
                                    </p:animMotion>
                                  </p:childTnLst>
                                </p:cTn>
                              </p:par>
                              <p:par>
                                <p:cTn id="78" presetID="42" presetClass="path" presetSubtype="0" accel="50000" decel="50000" fill="hold" grpId="6" nodeType="withEffect">
                                  <p:stCondLst>
                                    <p:cond delay="0"/>
                                  </p:stCondLst>
                                  <p:childTnLst>
                                    <p:animMotion origin="layout" path="M 3.33333E-6 0.4656 L 3.33333E-6 0.00031 " pathEditMode="relative" rAng="0" ptsTypes="AA">
                                      <p:cBhvr>
                                        <p:cTn id="79" dur="500" fill="hold"/>
                                        <p:tgtEl>
                                          <p:spTgt spid="15"/>
                                        </p:tgtEl>
                                        <p:attrNameLst>
                                          <p:attrName>ppt_x</p:attrName>
                                          <p:attrName>ppt_y</p:attrName>
                                        </p:attrNameLst>
                                      </p:cBhvr>
                                      <p:rCtr x="0" y="-23264"/>
                                    </p:animMotion>
                                  </p:childTnLst>
                                </p:cTn>
                              </p:par>
                              <p:par>
                                <p:cTn id="80" presetID="10" presetClass="entr" presetSubtype="0" fill="hold" grpId="4"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par>
                                <p:cTn id="83" presetID="10" presetClass="entr" presetSubtype="0" fill="hold" grpId="5"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6"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grpId="7"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childTnLst>
              </p:cTn>
              <p:nextCondLst>
                <p:cond evt="onClick" delay="0">
                  <p:tgtEl>
                    <p:spTgt spid="20"/>
                  </p:tgtEl>
                </p:cond>
              </p:nextCondLst>
            </p:seq>
          </p:childTnLst>
        </p:cTn>
      </p:par>
    </p:tnLst>
    <p:bldLst>
      <p:bldP spid="15" grpId="0" animBg="1"/>
      <p:bldP spid="15" grpId="1" animBg="1"/>
      <p:bldP spid="15" grpId="2" animBg="1"/>
      <p:bldP spid="15" grpId="3" animBg="1"/>
      <p:bldP spid="15" grpId="4" animBg="1"/>
      <p:bldP spid="15" grpId="5" animBg="1"/>
      <p:bldP spid="15" grpId="6" animBg="1"/>
      <p:bldP spid="15" grpId="7" animBg="1"/>
      <p:bldP spid="14" grpId="0" animBg="1"/>
      <p:bldP spid="14" grpId="1" animBg="1"/>
      <p:bldP spid="14" grpId="2" animBg="1"/>
      <p:bldP spid="14" grpId="3" animBg="1"/>
      <p:bldP spid="14" grpId="4" animBg="1"/>
      <p:bldP spid="14" grpId="5" animBg="1"/>
      <p:bldP spid="14" grpId="6" animBg="1"/>
      <p:bldP spid="13" grpId="0" animBg="1"/>
      <p:bldP spid="13" grpId="1" animBg="1"/>
      <p:bldP spid="13" grpId="2" animBg="1"/>
      <p:bldP spid="13" grpId="3" animBg="1"/>
      <p:bldP spid="13" grpId="4" animBg="1"/>
      <p:bldP spid="13" grpId="5" animBg="1"/>
      <p:bldP spid="7" grpId="0" animBg="1"/>
      <p:bldP spid="7" grpId="1" animBg="1"/>
      <p:bldP spid="7" grpId="2" animBg="1"/>
      <p:bldP spid="7" grpId="3" animBg="1"/>
      <p:bldP spid="7" grpId="4"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9772</TotalTime>
  <Words>2668</Words>
  <Application>Microsoft Office PowerPoint</Application>
  <PresentationFormat>On-screen Show (16:9)</PresentationFormat>
  <Paragraphs>330</Paragraphs>
  <Slides>17</Slides>
  <Notes>17</Notes>
  <HiddenSlides>3</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468</cp:revision>
  <cp:lastPrinted>2016-02-02T20:22:43Z</cp:lastPrinted>
  <dcterms:created xsi:type="dcterms:W3CDTF">2015-10-21T21:04:26Z</dcterms:created>
  <dcterms:modified xsi:type="dcterms:W3CDTF">2016-11-19T18:58:17Z</dcterms:modified>
</cp:coreProperties>
</file>