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sldIdLst>
    <p:sldId id="273" r:id="rId3"/>
    <p:sldId id="257" r:id="rId4"/>
    <p:sldId id="258" r:id="rId5"/>
    <p:sldId id="259" r:id="rId6"/>
    <p:sldId id="260" r:id="rId7"/>
    <p:sldId id="261" r:id="rId8"/>
    <p:sldId id="262" r:id="rId9"/>
    <p:sldId id="264" r:id="rId10"/>
    <p:sldId id="265" r:id="rId11"/>
    <p:sldId id="267" r:id="rId12"/>
    <p:sldId id="272" r:id="rId13"/>
    <p:sldId id="269" r:id="rId14"/>
    <p:sldId id="274" r:id="rId15"/>
    <p:sldId id="263" r:id="rId16"/>
    <p:sldId id="266"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319F"/>
    <a:srgbClr val="344F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2057" autoAdjust="0"/>
  </p:normalViewPr>
  <p:slideViewPr>
    <p:cSldViewPr snapToGrid="0">
      <p:cViewPr>
        <p:scale>
          <a:sx n="60" d="100"/>
          <a:sy n="60" d="100"/>
        </p:scale>
        <p:origin x="-1344"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D3B54-1A30-4341-84AD-76744F3E0A31}" type="datetimeFigureOut">
              <a:rPr lang="en-NZ" smtClean="0"/>
              <a:t>20/11/2016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9DB7A-C0E6-4041-98B9-06441B98018F}" type="slidenum">
              <a:rPr lang="en-NZ" smtClean="0"/>
              <a:t>‹#›</a:t>
            </a:fld>
            <a:endParaRPr lang="en-NZ"/>
          </a:p>
        </p:txBody>
      </p:sp>
    </p:spTree>
    <p:extLst>
      <p:ext uri="{BB962C8B-B14F-4D97-AF65-F5344CB8AC3E}">
        <p14:creationId xmlns:p14="http://schemas.microsoft.com/office/powerpoint/2010/main" val="251193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jYRhFMbaUa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as a focussing strategy to introduce the lesson topic. Read the title together and invite children to share something they know about the tradition of Christmas trees. </a:t>
            </a:r>
            <a:endParaRPr lang="en-NZ" dirty="0"/>
          </a:p>
        </p:txBody>
      </p:sp>
      <p:sp>
        <p:nvSpPr>
          <p:cNvPr id="4" name="Slide Number Placeholder 3"/>
          <p:cNvSpPr>
            <a:spLocks noGrp="1"/>
          </p:cNvSpPr>
          <p:nvPr>
            <p:ph type="sldNum" sz="quarter" idx="10"/>
          </p:nvPr>
        </p:nvSpPr>
        <p:spPr/>
        <p:txBody>
          <a:bodyPr/>
          <a:lstStyle/>
          <a:p>
            <a:fld id="{7CE9DB7A-C0E6-4041-98B9-06441B98018F}" type="slidenum">
              <a:rPr lang="en-NZ" smtClean="0"/>
              <a:t>1</a:t>
            </a:fld>
            <a:endParaRPr lang="en-NZ"/>
          </a:p>
        </p:txBody>
      </p:sp>
    </p:spTree>
    <p:extLst>
      <p:ext uri="{BB962C8B-B14F-4D97-AF65-F5344CB8AC3E}">
        <p14:creationId xmlns:p14="http://schemas.microsoft.com/office/powerpoint/2010/main" val="3613182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formative assessment strategy will help teachers to identify how well the children have achieved the Learning Intentions of the lesson.</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Teachers can choose how they use the slide in their range of assessment options.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worksheet of this slide is available for children in Years 5-8 to complete.</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last two items are feed forward for the teacher.</a:t>
            </a:r>
          </a:p>
          <a:p>
            <a:r>
              <a:rPr lang="en-NZ" sz="1200" kern="1200" dirty="0">
                <a:solidFill>
                  <a:schemeClr val="tx1"/>
                </a:solidFill>
                <a:effectLst/>
                <a:latin typeface="+mn-lt"/>
                <a:ea typeface="+mn-ea"/>
                <a:cs typeface="+mn-cs"/>
              </a:rPr>
              <a:t>Recording the children’s responses to these items is recommended as it will enable teachers to adjust their learning strategies for future lessons and target the areas that need further attention.</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10</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333954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MP3 is played to help create a reflective atmosphere and bring the children to stillness and silence as the teacher invites them to </a:t>
            </a:r>
            <a:r>
              <a:rPr lang="en-GB" sz="1200" i="1" kern="1200" dirty="0">
                <a:solidFill>
                  <a:schemeClr val="tx1"/>
                </a:solidFill>
                <a:effectLst/>
                <a:latin typeface="+mn-lt"/>
                <a:ea typeface="+mn-ea"/>
                <a:cs typeface="+mn-cs"/>
              </a:rPr>
              <a:t>reflect on all the songs, symbols and traditions that help people to recall the birth of Jesus. Talk to Jesus and tell him how much you want to celebrate the day of his birth by keeping in mind the connections between Christmas traditions and the person you want to grow close to and follow in your life. </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71017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provides some choices for children to show and share what they have learned. Examples could be photographed as evidence of children’s learning.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may like to put a copy of the </a:t>
            </a:r>
            <a:r>
              <a:rPr lang="en-GB" sz="1200" b="1" u="sng" kern="1200" dirty="0">
                <a:solidFill>
                  <a:schemeClr val="tx1"/>
                </a:solidFill>
                <a:effectLst/>
                <a:latin typeface="+mn-lt"/>
                <a:ea typeface="+mn-ea"/>
                <a:cs typeface="+mn-cs"/>
              </a:rPr>
              <a:t>Sharing our Learning</a:t>
            </a:r>
            <a:r>
              <a:rPr lang="en-GB" sz="1200" kern="1200" dirty="0">
                <a:solidFill>
                  <a:schemeClr val="tx1"/>
                </a:solidFill>
                <a:effectLst/>
                <a:latin typeface="+mn-lt"/>
                <a:ea typeface="+mn-ea"/>
                <a:cs typeface="+mn-cs"/>
              </a:rPr>
              <a:t> page in children’s RE Learning Journals. You could talk through the choices using the slide and let children make their choice from their own copy.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could work on their choice at school and/or at home and you may like to set a day for sharing. Please let parents and whānau know what you expect them to do with this.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slide is focussed on Year 4 CHRISTMAS Achievement Objective which is covered in Lessons 1 &amp; 2.</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Year 4 CHRISTMAS Children will be able to: understand the traditions of carol singing and Christmas trees in relation to the celebration of Jesus Christ’s coming at Christmas.</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758840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worksheet relates to slide 4</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20985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worksheet relates to slide 6</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refer to the Christmas tree facts on the slide and add the number of their favourite.</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WORKSHEET is referred to in the Check up and in Sharing our Learning</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GB" sz="1800" b="0" i="0" u="none" strike="noStrike" kern="0" cap="none" spc="0" normalizeH="0" baseline="0" noProof="0">
              <a:ln>
                <a:noFill/>
              </a:ln>
              <a:solidFill>
                <a:sysClr val="windowText" lastClr="000000"/>
              </a:solidFill>
              <a:effectLst/>
              <a:uLnTx/>
              <a:uFillTx/>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07716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worksheet relates to slide 8</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Find each word in the sentence on the matrix and highlight it in the sentence </a:t>
            </a:r>
            <a:r>
              <a:rPr lang="en-GB" sz="1200" b="1" kern="1200" dirty="0">
                <a:solidFill>
                  <a:schemeClr val="tx1"/>
                </a:solidFill>
                <a:effectLst/>
                <a:latin typeface="+mn-lt"/>
                <a:ea typeface="+mn-ea"/>
                <a:cs typeface="+mn-cs"/>
              </a:rPr>
              <a:t>and</a:t>
            </a:r>
            <a:r>
              <a:rPr lang="en-GB" sz="1200" kern="1200" dirty="0">
                <a:solidFill>
                  <a:schemeClr val="tx1"/>
                </a:solidFill>
                <a:effectLst/>
                <a:latin typeface="+mn-lt"/>
                <a:ea typeface="+mn-ea"/>
                <a:cs typeface="+mn-cs"/>
              </a:rPr>
              <a:t> in the Word-Find.</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can add worksheets to their RE Learning Journals as evidence of their learning.</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GB" sz="1800" b="0" i="0" u="none" strike="noStrike" kern="0" cap="none" spc="0" normalizeH="0" baseline="0" noProof="0">
              <a:ln>
                <a:noFill/>
              </a:ln>
              <a:solidFill>
                <a:sysClr val="windowText" lastClr="000000"/>
              </a:solidFill>
              <a:effectLst/>
              <a:uLnTx/>
              <a:uFillTx/>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19680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worksheet relates to slide 11</a:t>
            </a:r>
            <a:endParaRPr lang="en-NZ" sz="1200" kern="1200" dirty="0">
              <a:solidFill>
                <a:schemeClr val="tx1"/>
              </a:solidFill>
              <a:effectLst/>
              <a:latin typeface="+mn-lt"/>
              <a:ea typeface="+mn-ea"/>
              <a:cs typeface="+mn-cs"/>
            </a:endParaRPr>
          </a:p>
          <a:p>
            <a:pPr lvl="0"/>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GB" sz="1800" b="0" i="0" u="none" strike="noStrike" kern="0" cap="none" spc="0" normalizeH="0" baseline="0" noProof="0">
              <a:ln>
                <a:noFill/>
              </a:ln>
              <a:solidFill>
                <a:sysClr val="windowText" lastClr="000000"/>
              </a:solidFill>
              <a:effectLst/>
              <a:uLnTx/>
              <a:uFillTx/>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44916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Read through the Learning Intentions with the class and identify some ideas/questions that might be explored in the lesson.</a:t>
            </a:r>
            <a:endParaRPr lang="en-NZ"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46798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Look at the image and name the tradition the people are carrying on.</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Look at the icon and recognise it as another tradition. Explain that traditions add meaning to special occasions and are a way of passing on stories, faith, values and customs.</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09073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the arrow to work through the sentence starters together.</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complete their worksheets. </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67829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the arrow as a guide as the story of the tradition of having a Christmas tree is read. NB PRESS THE RED BUTTON TO BRING UP PAGES 2&amp;3 TO COMPLETE THE STORY.</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Sing using the MP3 ‘O Christmas Tree’</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73364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GB" sz="1200" kern="1200" dirty="0">
                <a:solidFill>
                  <a:schemeClr val="tx1"/>
                </a:solidFill>
                <a:effectLst/>
                <a:latin typeface="+mn-lt"/>
                <a:ea typeface="+mn-ea"/>
                <a:cs typeface="+mn-cs"/>
              </a:rPr>
              <a:t>Read the facts and comment on them. Children complete the worksheet.</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the clip – this is an imaginary story</a:t>
            </a:r>
            <a:endParaRPr lang="en-NZ" sz="1200" kern="1200" dirty="0">
              <a:solidFill>
                <a:schemeClr val="tx1"/>
              </a:solidFill>
              <a:effectLst/>
              <a:latin typeface="+mn-lt"/>
              <a:ea typeface="+mn-ea"/>
              <a:cs typeface="+mn-cs"/>
            </a:endParaRPr>
          </a:p>
          <a:p>
            <a:pPr fontAlgn="t"/>
            <a:r>
              <a:rPr lang="en-NZ" sz="1200" kern="1200" dirty="0">
                <a:solidFill>
                  <a:schemeClr val="tx1"/>
                </a:solidFill>
                <a:effectLst/>
                <a:latin typeface="+mn-lt"/>
                <a:ea typeface="+mn-ea"/>
                <a:cs typeface="+mn-cs"/>
              </a:rPr>
              <a:t>The First Christmas Tree (A Short Christmas Story) 7.11 minutes</a:t>
            </a:r>
          </a:p>
          <a:p>
            <a:r>
              <a:rPr lang="en-GB" sz="1200" u="sng" kern="1200" dirty="0">
                <a:solidFill>
                  <a:schemeClr val="tx1"/>
                </a:solidFill>
                <a:effectLst/>
                <a:latin typeface="+mn-lt"/>
                <a:ea typeface="+mn-ea"/>
                <a:cs typeface="+mn-cs"/>
                <a:hlinkClick r:id="rId3"/>
              </a:rPr>
              <a:t>https://www.youtube.com/watch?v=jYRhFMbaUac</a:t>
            </a:r>
            <a:endParaRPr lang="en-GB" b="0" baseline="0" noProof="0"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6</a:t>
            </a:fld>
            <a:endParaRPr lang="en-GB"/>
          </a:p>
        </p:txBody>
      </p:sp>
    </p:spTree>
    <p:extLst>
      <p:ext uri="{BB962C8B-B14F-4D97-AF65-F5344CB8AC3E}">
        <p14:creationId xmlns:p14="http://schemas.microsoft.com/office/powerpoint/2010/main" val="45149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Invite children to share examples of Christmas decorations that tell the Christmas story.</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on the examples on the slide and read the explanations. </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16129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Click on the examples on the slide and read the explanations.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share their favourite decoration and the reasons for their choice.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children to explain the connection between their choice and the Christmas story. Explain to the children that Christmas decorations need to be about the Christmas story not just any story. </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6690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Find each word in the sentence on the matrix and highlight it in the sentence </a:t>
            </a:r>
            <a:r>
              <a:rPr lang="en-GB" sz="1200" b="1" kern="1200" dirty="0">
                <a:solidFill>
                  <a:schemeClr val="tx1"/>
                </a:solidFill>
                <a:effectLst/>
                <a:latin typeface="+mn-lt"/>
                <a:ea typeface="+mn-ea"/>
                <a:cs typeface="+mn-cs"/>
              </a:rPr>
              <a:t>and</a:t>
            </a:r>
            <a:r>
              <a:rPr lang="en-GB" sz="1200" kern="1200" dirty="0">
                <a:solidFill>
                  <a:schemeClr val="tx1"/>
                </a:solidFill>
                <a:effectLst/>
                <a:latin typeface="+mn-lt"/>
                <a:ea typeface="+mn-ea"/>
                <a:cs typeface="+mn-cs"/>
              </a:rPr>
              <a:t> in the Word Find.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complete their worksheets, check them out with the word find on the screen and add them to their RE Learning Journals as evidence of their learning.</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Make a copy for each child of the Christmas Family Whānau Christmas Quiz in the Teacher’s book p22 or on the lesson home page to take home and share with their family.</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30035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6B2D00ED-E3D1-4FD5-9B3B-2BD113554011}"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43C438-5EF9-4D96-9F61-BF23C4BDE3E8}" type="slidenum">
              <a:rPr lang="en-NZ" smtClean="0"/>
              <a:t>‹#›</a:t>
            </a:fld>
            <a:endParaRPr lang="en-NZ"/>
          </a:p>
        </p:txBody>
      </p:sp>
    </p:spTree>
    <p:extLst>
      <p:ext uri="{BB962C8B-B14F-4D97-AF65-F5344CB8AC3E}">
        <p14:creationId xmlns:p14="http://schemas.microsoft.com/office/powerpoint/2010/main" val="367307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6B2D00ED-E3D1-4FD5-9B3B-2BD113554011}"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43C438-5EF9-4D96-9F61-BF23C4BDE3E8}" type="slidenum">
              <a:rPr lang="en-NZ" smtClean="0"/>
              <a:t>‹#›</a:t>
            </a:fld>
            <a:endParaRPr lang="en-NZ"/>
          </a:p>
        </p:txBody>
      </p:sp>
    </p:spTree>
    <p:extLst>
      <p:ext uri="{BB962C8B-B14F-4D97-AF65-F5344CB8AC3E}">
        <p14:creationId xmlns:p14="http://schemas.microsoft.com/office/powerpoint/2010/main" val="326897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6B2D00ED-E3D1-4FD5-9B3B-2BD113554011}"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43C438-5EF9-4D96-9F61-BF23C4BDE3E8}" type="slidenum">
              <a:rPr lang="en-NZ" smtClean="0"/>
              <a:t>‹#›</a:t>
            </a:fld>
            <a:endParaRPr lang="en-NZ"/>
          </a:p>
        </p:txBody>
      </p:sp>
    </p:spTree>
    <p:extLst>
      <p:ext uri="{BB962C8B-B14F-4D97-AF65-F5344CB8AC3E}">
        <p14:creationId xmlns:p14="http://schemas.microsoft.com/office/powerpoint/2010/main" val="421838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3105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FB640A5F-CBDA-42F3-A940-42F0850041F3}"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140146F-741E-49FF-8953-14251482A720}" type="slidenum">
              <a:rPr lang="en-NZ" smtClean="0"/>
              <a:t>‹#›</a:t>
            </a:fld>
            <a:endParaRPr lang="en-NZ"/>
          </a:p>
        </p:txBody>
      </p:sp>
    </p:spTree>
    <p:extLst>
      <p:ext uri="{BB962C8B-B14F-4D97-AF65-F5344CB8AC3E}">
        <p14:creationId xmlns:p14="http://schemas.microsoft.com/office/powerpoint/2010/main" val="148438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B640A5F-CBDA-42F3-A940-42F0850041F3}"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140146F-741E-49FF-8953-14251482A720}" type="slidenum">
              <a:rPr lang="en-NZ" smtClean="0"/>
              <a:t>‹#›</a:t>
            </a:fld>
            <a:endParaRPr lang="en-NZ"/>
          </a:p>
        </p:txBody>
      </p:sp>
    </p:spTree>
    <p:extLst>
      <p:ext uri="{BB962C8B-B14F-4D97-AF65-F5344CB8AC3E}">
        <p14:creationId xmlns:p14="http://schemas.microsoft.com/office/powerpoint/2010/main" val="225912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640A5F-CBDA-42F3-A940-42F0850041F3}"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140146F-741E-49FF-8953-14251482A720}" type="slidenum">
              <a:rPr lang="en-NZ" smtClean="0"/>
              <a:t>‹#›</a:t>
            </a:fld>
            <a:endParaRPr lang="en-NZ"/>
          </a:p>
        </p:txBody>
      </p:sp>
    </p:spTree>
    <p:extLst>
      <p:ext uri="{BB962C8B-B14F-4D97-AF65-F5344CB8AC3E}">
        <p14:creationId xmlns:p14="http://schemas.microsoft.com/office/powerpoint/2010/main" val="2773779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FB640A5F-CBDA-42F3-A940-42F0850041F3}" type="datetimeFigureOut">
              <a:rPr lang="en-NZ" smtClean="0"/>
              <a:t>20/11/2016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140146F-741E-49FF-8953-14251482A720}" type="slidenum">
              <a:rPr lang="en-NZ" smtClean="0"/>
              <a:t>‹#›</a:t>
            </a:fld>
            <a:endParaRPr lang="en-NZ"/>
          </a:p>
        </p:txBody>
      </p:sp>
    </p:spTree>
    <p:extLst>
      <p:ext uri="{BB962C8B-B14F-4D97-AF65-F5344CB8AC3E}">
        <p14:creationId xmlns:p14="http://schemas.microsoft.com/office/powerpoint/2010/main" val="3128382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FB640A5F-CBDA-42F3-A940-42F0850041F3}" type="datetimeFigureOut">
              <a:rPr lang="en-NZ" smtClean="0"/>
              <a:t>20/11/2016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140146F-741E-49FF-8953-14251482A720}" type="slidenum">
              <a:rPr lang="en-NZ" smtClean="0"/>
              <a:t>‹#›</a:t>
            </a:fld>
            <a:endParaRPr lang="en-NZ"/>
          </a:p>
        </p:txBody>
      </p:sp>
    </p:spTree>
    <p:extLst>
      <p:ext uri="{BB962C8B-B14F-4D97-AF65-F5344CB8AC3E}">
        <p14:creationId xmlns:p14="http://schemas.microsoft.com/office/powerpoint/2010/main" val="3798848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FB640A5F-CBDA-42F3-A940-42F0850041F3}" type="datetimeFigureOut">
              <a:rPr lang="en-NZ" smtClean="0"/>
              <a:t>20/11/2016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140146F-741E-49FF-8953-14251482A720}" type="slidenum">
              <a:rPr lang="en-NZ" smtClean="0"/>
              <a:t>‹#›</a:t>
            </a:fld>
            <a:endParaRPr lang="en-NZ"/>
          </a:p>
        </p:txBody>
      </p:sp>
    </p:spTree>
    <p:extLst>
      <p:ext uri="{BB962C8B-B14F-4D97-AF65-F5344CB8AC3E}">
        <p14:creationId xmlns:p14="http://schemas.microsoft.com/office/powerpoint/2010/main" val="2836426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40A5F-CBDA-42F3-A940-42F0850041F3}" type="datetimeFigureOut">
              <a:rPr lang="en-NZ" smtClean="0"/>
              <a:t>20/11/2016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140146F-741E-49FF-8953-14251482A720}" type="slidenum">
              <a:rPr lang="en-NZ" smtClean="0"/>
              <a:t>‹#›</a:t>
            </a:fld>
            <a:endParaRPr lang="en-NZ"/>
          </a:p>
        </p:txBody>
      </p:sp>
    </p:spTree>
    <p:extLst>
      <p:ext uri="{BB962C8B-B14F-4D97-AF65-F5344CB8AC3E}">
        <p14:creationId xmlns:p14="http://schemas.microsoft.com/office/powerpoint/2010/main" val="112621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6B2D00ED-E3D1-4FD5-9B3B-2BD113554011}"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43C438-5EF9-4D96-9F61-BF23C4BDE3E8}" type="slidenum">
              <a:rPr lang="en-NZ" smtClean="0"/>
              <a:t>‹#›</a:t>
            </a:fld>
            <a:endParaRPr lang="en-NZ"/>
          </a:p>
        </p:txBody>
      </p:sp>
    </p:spTree>
    <p:extLst>
      <p:ext uri="{BB962C8B-B14F-4D97-AF65-F5344CB8AC3E}">
        <p14:creationId xmlns:p14="http://schemas.microsoft.com/office/powerpoint/2010/main" val="4069574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640A5F-CBDA-42F3-A940-42F0850041F3}" type="datetimeFigureOut">
              <a:rPr lang="en-NZ" smtClean="0"/>
              <a:t>20/11/2016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140146F-741E-49FF-8953-14251482A720}" type="slidenum">
              <a:rPr lang="en-NZ" smtClean="0"/>
              <a:t>‹#›</a:t>
            </a:fld>
            <a:endParaRPr lang="en-NZ"/>
          </a:p>
        </p:txBody>
      </p:sp>
    </p:spTree>
    <p:extLst>
      <p:ext uri="{BB962C8B-B14F-4D97-AF65-F5344CB8AC3E}">
        <p14:creationId xmlns:p14="http://schemas.microsoft.com/office/powerpoint/2010/main" val="117879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640A5F-CBDA-42F3-A940-42F0850041F3}" type="datetimeFigureOut">
              <a:rPr lang="en-NZ" smtClean="0"/>
              <a:t>20/11/2016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140146F-741E-49FF-8953-14251482A720}" type="slidenum">
              <a:rPr lang="en-NZ" smtClean="0"/>
              <a:t>‹#›</a:t>
            </a:fld>
            <a:endParaRPr lang="en-NZ"/>
          </a:p>
        </p:txBody>
      </p:sp>
    </p:spTree>
    <p:extLst>
      <p:ext uri="{BB962C8B-B14F-4D97-AF65-F5344CB8AC3E}">
        <p14:creationId xmlns:p14="http://schemas.microsoft.com/office/powerpoint/2010/main" val="1498822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B640A5F-CBDA-42F3-A940-42F0850041F3}"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140146F-741E-49FF-8953-14251482A720}" type="slidenum">
              <a:rPr lang="en-NZ" smtClean="0"/>
              <a:t>‹#›</a:t>
            </a:fld>
            <a:endParaRPr lang="en-NZ"/>
          </a:p>
        </p:txBody>
      </p:sp>
    </p:spTree>
    <p:extLst>
      <p:ext uri="{BB962C8B-B14F-4D97-AF65-F5344CB8AC3E}">
        <p14:creationId xmlns:p14="http://schemas.microsoft.com/office/powerpoint/2010/main" val="1862176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B640A5F-CBDA-42F3-A940-42F0850041F3}"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140146F-741E-49FF-8953-14251482A720}" type="slidenum">
              <a:rPr lang="en-NZ" smtClean="0"/>
              <a:t>‹#›</a:t>
            </a:fld>
            <a:endParaRPr lang="en-NZ"/>
          </a:p>
        </p:txBody>
      </p:sp>
    </p:spTree>
    <p:extLst>
      <p:ext uri="{BB962C8B-B14F-4D97-AF65-F5344CB8AC3E}">
        <p14:creationId xmlns:p14="http://schemas.microsoft.com/office/powerpoint/2010/main" val="2028779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1737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2D00ED-E3D1-4FD5-9B3B-2BD113554011}"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43C438-5EF9-4D96-9F61-BF23C4BDE3E8}" type="slidenum">
              <a:rPr lang="en-NZ" smtClean="0"/>
              <a:t>‹#›</a:t>
            </a:fld>
            <a:endParaRPr lang="en-NZ"/>
          </a:p>
        </p:txBody>
      </p:sp>
    </p:spTree>
    <p:extLst>
      <p:ext uri="{BB962C8B-B14F-4D97-AF65-F5344CB8AC3E}">
        <p14:creationId xmlns:p14="http://schemas.microsoft.com/office/powerpoint/2010/main" val="134106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6B2D00ED-E3D1-4FD5-9B3B-2BD113554011}" type="datetimeFigureOut">
              <a:rPr lang="en-NZ" smtClean="0"/>
              <a:t>20/11/2016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43C438-5EF9-4D96-9F61-BF23C4BDE3E8}" type="slidenum">
              <a:rPr lang="en-NZ" smtClean="0"/>
              <a:t>‹#›</a:t>
            </a:fld>
            <a:endParaRPr lang="en-NZ"/>
          </a:p>
        </p:txBody>
      </p:sp>
    </p:spTree>
    <p:extLst>
      <p:ext uri="{BB962C8B-B14F-4D97-AF65-F5344CB8AC3E}">
        <p14:creationId xmlns:p14="http://schemas.microsoft.com/office/powerpoint/2010/main" val="352904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6B2D00ED-E3D1-4FD5-9B3B-2BD113554011}" type="datetimeFigureOut">
              <a:rPr lang="en-NZ" smtClean="0"/>
              <a:t>20/11/2016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043C438-5EF9-4D96-9F61-BF23C4BDE3E8}" type="slidenum">
              <a:rPr lang="en-NZ" smtClean="0"/>
              <a:t>‹#›</a:t>
            </a:fld>
            <a:endParaRPr lang="en-NZ"/>
          </a:p>
        </p:txBody>
      </p:sp>
    </p:spTree>
    <p:extLst>
      <p:ext uri="{BB962C8B-B14F-4D97-AF65-F5344CB8AC3E}">
        <p14:creationId xmlns:p14="http://schemas.microsoft.com/office/powerpoint/2010/main" val="167953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6B2D00ED-E3D1-4FD5-9B3B-2BD113554011}" type="datetimeFigureOut">
              <a:rPr lang="en-NZ" smtClean="0"/>
              <a:t>20/11/2016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043C438-5EF9-4D96-9F61-BF23C4BDE3E8}" type="slidenum">
              <a:rPr lang="en-NZ" smtClean="0"/>
              <a:t>‹#›</a:t>
            </a:fld>
            <a:endParaRPr lang="en-NZ"/>
          </a:p>
        </p:txBody>
      </p:sp>
    </p:spTree>
    <p:extLst>
      <p:ext uri="{BB962C8B-B14F-4D97-AF65-F5344CB8AC3E}">
        <p14:creationId xmlns:p14="http://schemas.microsoft.com/office/powerpoint/2010/main" val="8912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D00ED-E3D1-4FD5-9B3B-2BD113554011}" type="datetimeFigureOut">
              <a:rPr lang="en-NZ" smtClean="0"/>
              <a:t>20/11/2016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043C438-5EF9-4D96-9F61-BF23C4BDE3E8}" type="slidenum">
              <a:rPr lang="en-NZ" smtClean="0"/>
              <a:t>‹#›</a:t>
            </a:fld>
            <a:endParaRPr lang="en-NZ"/>
          </a:p>
        </p:txBody>
      </p:sp>
    </p:spTree>
    <p:extLst>
      <p:ext uri="{BB962C8B-B14F-4D97-AF65-F5344CB8AC3E}">
        <p14:creationId xmlns:p14="http://schemas.microsoft.com/office/powerpoint/2010/main" val="59017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2D00ED-E3D1-4FD5-9B3B-2BD113554011}" type="datetimeFigureOut">
              <a:rPr lang="en-NZ" smtClean="0"/>
              <a:t>20/11/2016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43C438-5EF9-4D96-9F61-BF23C4BDE3E8}" type="slidenum">
              <a:rPr lang="en-NZ" smtClean="0"/>
              <a:t>‹#›</a:t>
            </a:fld>
            <a:endParaRPr lang="en-NZ"/>
          </a:p>
        </p:txBody>
      </p:sp>
    </p:spTree>
    <p:extLst>
      <p:ext uri="{BB962C8B-B14F-4D97-AF65-F5344CB8AC3E}">
        <p14:creationId xmlns:p14="http://schemas.microsoft.com/office/powerpoint/2010/main" val="155467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2D00ED-E3D1-4FD5-9B3B-2BD113554011}" type="datetimeFigureOut">
              <a:rPr lang="en-NZ" smtClean="0"/>
              <a:t>20/11/2016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43C438-5EF9-4D96-9F61-BF23C4BDE3E8}" type="slidenum">
              <a:rPr lang="en-NZ" smtClean="0"/>
              <a:t>‹#›</a:t>
            </a:fld>
            <a:endParaRPr lang="en-NZ"/>
          </a:p>
        </p:txBody>
      </p:sp>
    </p:spTree>
    <p:extLst>
      <p:ext uri="{BB962C8B-B14F-4D97-AF65-F5344CB8AC3E}">
        <p14:creationId xmlns:p14="http://schemas.microsoft.com/office/powerpoint/2010/main" val="224837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microsoft.com/office/2007/relationships/hdphoto" Target="../media/hdphoto1.wdp"/><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D00ED-E3D1-4FD5-9B3B-2BD113554011}" type="datetimeFigureOut">
              <a:rPr lang="en-NZ" smtClean="0"/>
              <a:t>20/11/2016</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3C438-5EF9-4D96-9F61-BF23C4BDE3E8}" type="slidenum">
              <a:rPr lang="en-NZ" smtClean="0"/>
              <a:t>‹#›</a:t>
            </a:fld>
            <a:endParaRPr lang="en-NZ"/>
          </a:p>
        </p:txBody>
      </p:sp>
    </p:spTree>
    <p:extLst>
      <p:ext uri="{BB962C8B-B14F-4D97-AF65-F5344CB8AC3E}">
        <p14:creationId xmlns:p14="http://schemas.microsoft.com/office/powerpoint/2010/main" val="1394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BEBA8EAE-BF5A-486C-A8C5-ECC9F3942E4B}">
                <a14:imgProps xmlns:a14="http://schemas.microsoft.com/office/drawing/2010/main">
                  <a14:imgLayer r:embed="rId15">
                    <a14:imgEffect>
                      <a14:artisticLightScreen gridSize="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40A5F-CBDA-42F3-A940-42F0850041F3}" type="datetimeFigureOut">
              <a:rPr lang="en-NZ" smtClean="0"/>
              <a:t>20/11/2016</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0146F-741E-49FF-8953-14251482A720}" type="slidenum">
              <a:rPr lang="en-NZ" smtClean="0"/>
              <a:t>‹#›</a:t>
            </a:fld>
            <a:endParaRPr lang="en-NZ"/>
          </a:p>
        </p:txBody>
      </p:sp>
    </p:spTree>
    <p:extLst>
      <p:ext uri="{BB962C8B-B14F-4D97-AF65-F5344CB8AC3E}">
        <p14:creationId xmlns:p14="http://schemas.microsoft.com/office/powerpoint/2010/main" val="42596989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slideLayout" Target="../slideLayouts/slideLayout18.xml"/><Relationship Id="rId7" Type="http://schemas.openxmlformats.org/officeDocument/2006/relationships/image" Target="../media/image21.png"/><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6.wdp"/><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notesSlide" Target="../notesSlides/notesSlide11.xml"/><Relationship Id="rId9" Type="http://schemas.openxmlformats.org/officeDocument/2006/relationships/hyperlink" Target="http://www.tinyurl.com/NCRSfeedbac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2.jpg"/><Relationship Id="rId3" Type="http://schemas.openxmlformats.org/officeDocument/2006/relationships/image" Target="../media/image24.jpg"/><Relationship Id="rId7" Type="http://schemas.openxmlformats.org/officeDocument/2006/relationships/image" Target="../media/image27.jpg"/><Relationship Id="rId12" Type="http://schemas.microsoft.com/office/2007/relationships/hdphoto" Target="../media/hdphoto8.wdp"/><Relationship Id="rId17" Type="http://schemas.openxmlformats.org/officeDocument/2006/relationships/slide" Target="slide16.xml"/><Relationship Id="rId2" Type="http://schemas.openxmlformats.org/officeDocument/2006/relationships/notesSlide" Target="../notesSlides/notesSlide12.xml"/><Relationship Id="rId16" Type="http://schemas.openxmlformats.org/officeDocument/2006/relationships/image" Target="../media/image35.jpg"/><Relationship Id="rId1" Type="http://schemas.openxmlformats.org/officeDocument/2006/relationships/slideLayout" Target="../slideLayouts/slideLayout6.xml"/><Relationship Id="rId6" Type="http://schemas.microsoft.com/office/2007/relationships/hdphoto" Target="../media/hdphoto7.wdp"/><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image" Target="../media/image34.jpg"/><Relationship Id="rId10" Type="http://schemas.openxmlformats.org/officeDocument/2006/relationships/image" Target="../media/image30.jpg"/><Relationship Id="rId4" Type="http://schemas.openxmlformats.org/officeDocument/2006/relationships/image" Target="../media/image25.jpg"/><Relationship Id="rId9" Type="http://schemas.openxmlformats.org/officeDocument/2006/relationships/image" Target="../media/image29.jpg"/><Relationship Id="rId1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microsoft.com/office/2007/relationships/hdphoto" Target="../media/hdphoto9.wdp"/><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9.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slide" Target="slide14.xml"/><Relationship Id="rId4" Type="http://schemas.openxmlformats.org/officeDocument/2006/relationships/hyperlink" Target="https://www.youtube.com/watch?v=jYRhFMbaUac"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1525" cy="5543551"/>
          </a:xfrm>
          <a:prstGeom prst="rect">
            <a:avLst/>
          </a:prstGeom>
          <a:ln w="76200">
            <a:noFill/>
          </a:ln>
        </p:spPr>
      </p:pic>
      <p:sp>
        <p:nvSpPr>
          <p:cNvPr id="2" name="Title 1"/>
          <p:cNvSpPr>
            <a:spLocks noGrp="1"/>
          </p:cNvSpPr>
          <p:nvPr>
            <p:ph type="ctrTitle"/>
          </p:nvPr>
        </p:nvSpPr>
        <p:spPr>
          <a:xfrm>
            <a:off x="1" y="5543551"/>
            <a:ext cx="12192000" cy="1314449"/>
          </a:xfrm>
          <a:solidFill>
            <a:srgbClr val="FFC000">
              <a:alpha val="82000"/>
            </a:srgbClr>
          </a:solidFill>
        </p:spPr>
        <p:txBody>
          <a:bodyPr vert="horz" lIns="91440" tIns="45720" rIns="91440" bIns="45720" rtlCol="0" anchor="ctr">
            <a:normAutofit/>
          </a:bodyPr>
          <a:lstStyle/>
          <a:p>
            <a:r>
              <a:rPr lang="en-US" b="1" dirty="0">
                <a:ln w="9525">
                  <a:solidFill>
                    <a:schemeClr val="bg1"/>
                  </a:solidFill>
                  <a:prstDash val="solid"/>
                </a:ln>
                <a:solidFill>
                  <a:srgbClr val="344F2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Christmas Trees</a:t>
            </a:r>
          </a:p>
        </p:txBody>
      </p:sp>
      <p:sp>
        <p:nvSpPr>
          <p:cNvPr id="8"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S-01</a:t>
            </a:r>
          </a:p>
        </p:txBody>
      </p:sp>
      <p:sp>
        <p:nvSpPr>
          <p:cNvPr id="9"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01160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Border 5"/>
          <p:cNvSpPr/>
          <p:nvPr/>
        </p:nvSpPr>
        <p:spPr>
          <a:xfrm>
            <a:off x="1212210" y="4666079"/>
            <a:ext cx="9892365" cy="451405"/>
          </a:xfrm>
          <a:prstGeom prst="rect">
            <a:avLst/>
          </a:prstGeom>
          <a:solidFill>
            <a:schemeClr val="accent4">
              <a:lumMod val="20000"/>
              <a:lumOff val="80000"/>
            </a:schemeClr>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NZ" sz="2000" dirty="0">
                <a:solidFill>
                  <a:schemeClr val="tx1"/>
                </a:solidFill>
                <a:latin typeface="Arial" panose="020B0604020202020204" pitchFamily="34" charset="0"/>
                <a:cs typeface="Arial" panose="020B0604020202020204" pitchFamily="34" charset="0"/>
              </a:rPr>
              <a:t>Which activity do you think helped you to learn best in this lesson?</a:t>
            </a:r>
            <a:endParaRPr lang="en-GB" sz="2400" dirty="0">
              <a:solidFill>
                <a:schemeClr val="tx1"/>
              </a:solidFill>
              <a:latin typeface="Arial" panose="020B0604020202020204" pitchFamily="34" charset="0"/>
              <a:cs typeface="Arial" panose="020B0604020202020204" pitchFamily="34" charset="0"/>
            </a:endParaRPr>
          </a:p>
        </p:txBody>
      </p:sp>
      <p:sp>
        <p:nvSpPr>
          <p:cNvPr id="22" name="Shape: Border 4"/>
          <p:cNvSpPr/>
          <p:nvPr/>
        </p:nvSpPr>
        <p:spPr>
          <a:xfrm>
            <a:off x="1212212" y="4099777"/>
            <a:ext cx="9892363" cy="451405"/>
          </a:xfrm>
          <a:prstGeom prst="rect">
            <a:avLst/>
          </a:prstGeom>
          <a:solidFill>
            <a:schemeClr val="accent4">
              <a:lumMod val="20000"/>
              <a:lumOff val="80000"/>
            </a:schemeClr>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2000" dirty="0">
                <a:solidFill>
                  <a:schemeClr val="tx1"/>
                </a:solidFill>
                <a:latin typeface="Arial" panose="020B0604020202020204" pitchFamily="34" charset="0"/>
                <a:cs typeface="Arial" panose="020B0604020202020204" pitchFamily="34" charset="0"/>
              </a:rPr>
              <a:t>Name three New Zealand Christmas traditions your family has.</a:t>
            </a:r>
          </a:p>
        </p:txBody>
      </p:sp>
      <p:sp>
        <p:nvSpPr>
          <p:cNvPr id="23" name="Shape: Border 3"/>
          <p:cNvSpPr/>
          <p:nvPr/>
        </p:nvSpPr>
        <p:spPr>
          <a:xfrm>
            <a:off x="1212210" y="3263370"/>
            <a:ext cx="9892365" cy="721610"/>
          </a:xfrm>
          <a:prstGeom prst="rect">
            <a:avLst/>
          </a:prstGeom>
          <a:solidFill>
            <a:schemeClr val="accent4">
              <a:lumMod val="20000"/>
              <a:lumOff val="80000"/>
            </a:schemeClr>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NZ" sz="2000" dirty="0">
                <a:solidFill>
                  <a:schemeClr val="tx1"/>
                </a:solidFill>
                <a:latin typeface="Arial" panose="020B0604020202020204" pitchFamily="34" charset="0"/>
                <a:cs typeface="Arial" panose="020B0604020202020204" pitchFamily="34" charset="0"/>
              </a:rPr>
              <a:t>Explain why you think the Pohutakawa was chosen to be the New Zealand Christmas tree.</a:t>
            </a:r>
          </a:p>
        </p:txBody>
      </p:sp>
      <p:sp>
        <p:nvSpPr>
          <p:cNvPr id="24" name="Shape: Border 2"/>
          <p:cNvSpPr/>
          <p:nvPr/>
        </p:nvSpPr>
        <p:spPr>
          <a:xfrm>
            <a:off x="1212210" y="2427155"/>
            <a:ext cx="9892365" cy="725522"/>
          </a:xfrm>
          <a:prstGeom prst="rect">
            <a:avLst/>
          </a:prstGeom>
          <a:solidFill>
            <a:schemeClr val="accent4">
              <a:lumMod val="20000"/>
              <a:lumOff val="80000"/>
            </a:schemeClr>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NZ" sz="2000" dirty="0">
                <a:solidFill>
                  <a:schemeClr val="tx1"/>
                </a:solidFill>
                <a:latin typeface="Arial" panose="020B0604020202020204" pitchFamily="34" charset="0"/>
                <a:cs typeface="Arial" panose="020B0604020202020204" pitchFamily="34" charset="0"/>
              </a:rPr>
              <a:t>Draw, name and explain three Christmas decorations that tell about the Christmas story.</a:t>
            </a:r>
            <a:endParaRPr lang="en-GB" sz="2400" dirty="0">
              <a:solidFill>
                <a:schemeClr val="tx1"/>
              </a:solidFill>
              <a:latin typeface="Arial" panose="020B0604020202020204" pitchFamily="34" charset="0"/>
              <a:cs typeface="Arial" panose="020B0604020202020204" pitchFamily="34" charset="0"/>
            </a:endParaRPr>
          </a:p>
        </p:txBody>
      </p:sp>
      <p:sp>
        <p:nvSpPr>
          <p:cNvPr id="25" name="Shape: Border 1"/>
          <p:cNvSpPr/>
          <p:nvPr/>
        </p:nvSpPr>
        <p:spPr>
          <a:xfrm>
            <a:off x="1212211" y="1847528"/>
            <a:ext cx="9892364" cy="462897"/>
          </a:xfrm>
          <a:prstGeom prst="rect">
            <a:avLst/>
          </a:prstGeom>
          <a:solidFill>
            <a:schemeClr val="accent4">
              <a:lumMod val="20000"/>
              <a:lumOff val="80000"/>
            </a:schemeClr>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n-NZ" sz="2000" dirty="0">
                <a:solidFill>
                  <a:schemeClr val="tx1"/>
                </a:solidFill>
                <a:latin typeface="Arial" panose="020B0604020202020204" pitchFamily="34" charset="0"/>
                <a:cs typeface="Arial" panose="020B0604020202020204" pitchFamily="34" charset="0"/>
              </a:rPr>
              <a:t>Use your worksheet on slide 6 to explain the traditions of the Christmas tree.</a:t>
            </a:r>
          </a:p>
        </p:txBody>
      </p:sp>
      <p:sp>
        <p:nvSpPr>
          <p:cNvPr id="39" name="Shape: Number 5"/>
          <p:cNvSpPr txBox="1"/>
          <p:nvPr/>
        </p:nvSpPr>
        <p:spPr>
          <a:xfrm>
            <a:off x="736820" y="4666580"/>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5)</a:t>
            </a:r>
          </a:p>
        </p:txBody>
      </p:sp>
      <p:sp>
        <p:nvSpPr>
          <p:cNvPr id="26" name="Shape: Number 4"/>
          <p:cNvSpPr txBox="1"/>
          <p:nvPr/>
        </p:nvSpPr>
        <p:spPr>
          <a:xfrm>
            <a:off x="736821" y="4104205"/>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4)</a:t>
            </a:r>
          </a:p>
        </p:txBody>
      </p:sp>
      <p:sp>
        <p:nvSpPr>
          <p:cNvPr id="27" name="Shape: Number 3"/>
          <p:cNvSpPr txBox="1"/>
          <p:nvPr/>
        </p:nvSpPr>
        <p:spPr>
          <a:xfrm>
            <a:off x="743569" y="3254952"/>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3)</a:t>
            </a:r>
          </a:p>
        </p:txBody>
      </p:sp>
      <p:sp>
        <p:nvSpPr>
          <p:cNvPr id="28" name="Shape: Number 2"/>
          <p:cNvSpPr txBox="1"/>
          <p:nvPr/>
        </p:nvSpPr>
        <p:spPr>
          <a:xfrm>
            <a:off x="743569" y="2399594"/>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2)</a:t>
            </a:r>
          </a:p>
        </p:txBody>
      </p:sp>
      <p:sp>
        <p:nvSpPr>
          <p:cNvPr id="29" name="Shape: Number 1"/>
          <p:cNvSpPr txBox="1"/>
          <p:nvPr/>
        </p:nvSpPr>
        <p:spPr>
          <a:xfrm>
            <a:off x="743569" y="1840618"/>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1)</a:t>
            </a:r>
          </a:p>
        </p:txBody>
      </p:sp>
      <p:sp>
        <p:nvSpPr>
          <p:cNvPr id="3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L-2</a:t>
            </a:r>
          </a:p>
          <a:p>
            <a:pPr algn="ctr"/>
            <a:r>
              <a:rPr lang="en-GB" sz="1200" b="1" dirty="0">
                <a:solidFill>
                  <a:srgbClr val="002060"/>
                </a:solidFill>
                <a:latin typeface="Arial" pitchFamily="34" charset="0"/>
                <a:cs typeface="Arial" pitchFamily="34" charset="0"/>
              </a:rPr>
              <a:t>S-09</a:t>
            </a:r>
          </a:p>
        </p:txBody>
      </p:sp>
      <p:sp>
        <p:nvSpPr>
          <p:cNvPr id="31"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2"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Textbox: Tool instructions"/>
          <p:cNvSpPr txBox="1"/>
          <p:nvPr/>
        </p:nvSpPr>
        <p:spPr>
          <a:xfrm>
            <a:off x="4613066" y="6550225"/>
            <a:ext cx="2965877" cy="276999"/>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in each caption space to reveal text</a:t>
            </a:r>
          </a:p>
        </p:txBody>
      </p:sp>
      <p:sp>
        <p:nvSpPr>
          <p:cNvPr id="2" name="Title 1"/>
          <p:cNvSpPr>
            <a:spLocks noGrp="1"/>
          </p:cNvSpPr>
          <p:nvPr>
            <p:ph type="title"/>
          </p:nvPr>
        </p:nvSpPr>
        <p:spPr>
          <a:xfrm>
            <a:off x="838204" y="161818"/>
            <a:ext cx="10515600" cy="1325563"/>
          </a:xfrm>
        </p:spPr>
        <p:txBody>
          <a:bodyPr/>
          <a:lstStyle/>
          <a:p>
            <a:pPr algn="ctr"/>
            <a:r>
              <a:rPr lang="en-NZ" b="1" spc="50" dirty="0">
                <a:ln w="0"/>
                <a:solidFill>
                  <a:srgbClr val="C0000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Check Up</a:t>
            </a:r>
            <a:endParaRPr lang="en-NZ" b="1" spc="50" dirty="0">
              <a:ln w="0"/>
              <a:solidFill>
                <a:srgbClr val="C00000"/>
              </a:solidFill>
              <a:effectLst>
                <a:innerShdw blurRad="63500" dist="50800" dir="13500000">
                  <a:srgbClr val="000000">
                    <a:alpha val="50000"/>
                  </a:srgbClr>
                </a:innerShdw>
              </a:effectLst>
            </a:endParaRPr>
          </a:p>
        </p:txBody>
      </p:sp>
      <p:sp>
        <p:nvSpPr>
          <p:cNvPr id="17" name="Shape: Border 6"/>
          <p:cNvSpPr/>
          <p:nvPr/>
        </p:nvSpPr>
        <p:spPr>
          <a:xfrm>
            <a:off x="1212210" y="5227336"/>
            <a:ext cx="9892365" cy="451405"/>
          </a:xfrm>
          <a:prstGeom prst="rect">
            <a:avLst/>
          </a:prstGeom>
          <a:solidFill>
            <a:schemeClr val="accent4">
              <a:lumMod val="20000"/>
              <a:lumOff val="80000"/>
            </a:schemeClr>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n-NZ" sz="2000" dirty="0">
                <a:solidFill>
                  <a:schemeClr val="tx1"/>
                </a:solidFill>
                <a:latin typeface="Arial" panose="020B0604020202020204" pitchFamily="34" charset="0"/>
                <a:cs typeface="Arial" panose="020B0604020202020204" pitchFamily="34" charset="0"/>
              </a:rPr>
              <a:t>Questions I would like to ask about the topics in this lesson are…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537627"/>
            <a:ext cx="1944554" cy="975761"/>
          </a:xfrm>
          <a:prstGeom prst="rect">
            <a:avLst/>
          </a:prstGeom>
          <a:ln>
            <a:noFill/>
          </a:ln>
          <a:effectLst>
            <a:outerShdw blurRad="292100" dist="139700" dir="2700000" algn="tl" rotWithShape="0">
              <a:srgbClr val="333333">
                <a:alpha val="65000"/>
              </a:srgbClr>
            </a:outerShdw>
          </a:effectLst>
        </p:spPr>
      </p:pic>
      <p:sp>
        <p:nvSpPr>
          <p:cNvPr id="19" name="Shape: Number 5"/>
          <p:cNvSpPr txBox="1"/>
          <p:nvPr/>
        </p:nvSpPr>
        <p:spPr>
          <a:xfrm>
            <a:off x="743569" y="5227336"/>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6)</a:t>
            </a:r>
          </a:p>
        </p:txBody>
      </p:sp>
    </p:spTree>
    <p:extLst>
      <p:ext uri="{BB962C8B-B14F-4D97-AF65-F5344CB8AC3E}">
        <p14:creationId xmlns:p14="http://schemas.microsoft.com/office/powerpoint/2010/main" val="3119379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750" fill="hold"/>
                                        <p:tgtEl>
                                          <p:spTgt spid="25">
                                            <p:txEl>
                                              <p:pRg st="0" end="0"/>
                                            </p:txEl>
                                          </p:spTgt>
                                        </p:tgtEl>
                                        <p:attrNameLst>
                                          <p:attrName>style.color</p:attrName>
                                        </p:attrNameLst>
                                      </p:cBhvr>
                                      <p:to>
                                        <a:srgbClr val="7F6000"/>
                                      </p:to>
                                    </p:animClr>
                                  </p:childTnLst>
                                </p:cTn>
                              </p:par>
                              <p:par>
                                <p:cTn id="7" presetID="22" presetClass="entr" presetSubtype="8"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animEffect transition="in" filter="wipe(left)">
                                      <p:cBhvr>
                                        <p:cTn id="9" dur="500"/>
                                        <p:tgtEl>
                                          <p:spTgt spid="24">
                                            <p:txEl>
                                              <p:pRg st="0" end="0"/>
                                            </p:txEl>
                                          </p:spTgt>
                                        </p:tgtEl>
                                      </p:cBhvr>
                                    </p:animEffect>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3" presetClass="emph" presetSubtype="2" fill="hold" nodeType="withEffect">
                                  <p:stCondLst>
                                    <p:cond delay="0"/>
                                  </p:stCondLst>
                                  <p:childTnLst>
                                    <p:animClr clrSpc="rgb" dir="cw">
                                      <p:cBhvr override="childStyle">
                                        <p:cTn id="14" dur="750" fill="hold"/>
                                        <p:tgtEl>
                                          <p:spTgt spid="24">
                                            <p:txEl>
                                              <p:pRg st="0" end="0"/>
                                            </p:txEl>
                                          </p:spTgt>
                                        </p:tgtEl>
                                        <p:attrNameLst>
                                          <p:attrName>style.color</p:attrName>
                                        </p:attrNameLst>
                                      </p:cBhvr>
                                      <p:to>
                                        <a:srgbClr val="7F6000"/>
                                      </p:to>
                                    </p:animClr>
                                  </p:childTnLst>
                                </p:cTn>
                              </p:par>
                              <p:par>
                                <p:cTn id="15" presetID="22" presetClass="entr" presetSubtype="8" fill="hold" nodeType="with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wipe(left)">
                                      <p:cBhvr>
                                        <p:cTn id="17" dur="500"/>
                                        <p:tgtEl>
                                          <p:spTgt spid="23">
                                            <p:txEl>
                                              <p:pRg st="0" end="0"/>
                                            </p:txEl>
                                          </p:spTgt>
                                        </p:tgtEl>
                                      </p:cBhvr>
                                    </p:animEffect>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2"/>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nodeType="withEffect">
                                  <p:stCondLst>
                                    <p:cond delay="0"/>
                                  </p:stCondLst>
                                  <p:childTnLst>
                                    <p:animClr clrSpc="rgb" dir="cw">
                                      <p:cBhvr override="childStyle">
                                        <p:cTn id="22" dur="750" fill="hold"/>
                                        <p:tgtEl>
                                          <p:spTgt spid="23">
                                            <p:txEl>
                                              <p:pRg st="0" end="0"/>
                                            </p:txEl>
                                          </p:spTgt>
                                        </p:tgtEl>
                                        <p:attrNameLst>
                                          <p:attrName>style.color</p:attrName>
                                        </p:attrNameLst>
                                      </p:cBhvr>
                                      <p:to>
                                        <a:srgbClr val="7F6000"/>
                                      </p:to>
                                    </p:animClr>
                                  </p:childTnLst>
                                </p:cTn>
                              </p:par>
                              <p:par>
                                <p:cTn id="23" presetID="22" presetClass="entr" presetSubtype="8" fill="hold" nodeType="with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left)">
                                      <p:cBhvr>
                                        <p:cTn id="25" dur="500"/>
                                        <p:tgtEl>
                                          <p:spTgt spid="22">
                                            <p:txEl>
                                              <p:pRg st="0" end="0"/>
                                            </p:txEl>
                                          </p:spTgt>
                                        </p:tgtEl>
                                      </p:cBhvr>
                                    </p:animEffec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p:stCondLst>
                        <p:cond delay="0"/>
                      </p:stCondLst>
                      <p:childTnLst>
                        <p:par>
                          <p:cTn id="28" fill="hold">
                            <p:stCondLst>
                              <p:cond delay="0"/>
                            </p:stCondLst>
                            <p:childTnLst>
                              <p:par>
                                <p:cTn id="29" presetID="3" presetClass="emph" presetSubtype="2" fill="hold" nodeType="withEffect">
                                  <p:stCondLst>
                                    <p:cond delay="0"/>
                                  </p:stCondLst>
                                  <p:childTnLst>
                                    <p:animClr clrSpc="rgb" dir="cw">
                                      <p:cBhvr override="childStyle">
                                        <p:cTn id="30" dur="750" fill="hold"/>
                                        <p:tgtEl>
                                          <p:spTgt spid="22">
                                            <p:txEl>
                                              <p:pRg st="0" end="0"/>
                                            </p:txEl>
                                          </p:spTgt>
                                        </p:tgtEl>
                                        <p:attrNameLst>
                                          <p:attrName>style.color</p:attrName>
                                        </p:attrNameLst>
                                      </p:cBhvr>
                                      <p:to>
                                        <a:srgbClr val="7F6000"/>
                                      </p:to>
                                    </p:animClr>
                                  </p:childTnLst>
                                </p:cTn>
                              </p:par>
                              <p:par>
                                <p:cTn id="31" presetID="22" presetClass="entr" presetSubtype="8" fill="hold" nodeType="with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wipe(left)">
                                      <p:cBhvr>
                                        <p:cTn id="33" dur="500"/>
                                        <p:tgtEl>
                                          <p:spTgt spid="37">
                                            <p:txEl>
                                              <p:pRg st="0" end="0"/>
                                            </p:txEl>
                                          </p:spTgt>
                                        </p:tgtEl>
                                      </p:cBhvr>
                                    </p:animEffect>
                                  </p:child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750" fill="hold"/>
                                        <p:tgtEl>
                                          <p:spTgt spid="37">
                                            <p:txEl>
                                              <p:pRg st="0" end="0"/>
                                            </p:txEl>
                                          </p:spTgt>
                                        </p:tgtEl>
                                        <p:attrNameLst>
                                          <p:attrName>style.color</p:attrName>
                                        </p:attrNameLst>
                                      </p:cBhvr>
                                      <p:to>
                                        <a:srgbClr val="7F6000"/>
                                      </p:to>
                                    </p:animClr>
                                  </p:childTnLst>
                                </p:cTn>
                              </p:par>
                              <p:par>
                                <p:cTn id="39" presetID="22" presetClass="entr" presetSubtype="8" fill="hold" nodeType="with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left)">
                                      <p:cBhvr>
                                        <p:cTn id="41" dur="500"/>
                                        <p:tgtEl>
                                          <p:spTgt spid="17">
                                            <p:txEl>
                                              <p:pRg st="0" end="0"/>
                                            </p:txEl>
                                          </p:spTgt>
                                        </p:tgtEl>
                                      </p:cBhvr>
                                    </p:animEffect>
                                  </p:child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31"/>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nodeType="withEffect">
                                  <p:stCondLst>
                                    <p:cond delay="0"/>
                                  </p:stCondLst>
                                  <p:childTnLst>
                                    <p:animClr clrSpc="rgb" dir="cw">
                                      <p:cBhvr override="childStyle">
                                        <p:cTn id="46" dur="10" fill="hold"/>
                                        <p:tgtEl>
                                          <p:spTgt spid="25">
                                            <p:txEl>
                                              <p:pRg st="0" end="0"/>
                                            </p:txEl>
                                          </p:spTgt>
                                        </p:tgtEl>
                                        <p:attrNameLst>
                                          <p:attrName>style.color</p:attrName>
                                        </p:attrNameLst>
                                      </p:cBhvr>
                                      <p:to>
                                        <a:srgbClr val="000000"/>
                                      </p:to>
                                    </p:animClr>
                                  </p:childTnLst>
                                </p:cTn>
                              </p:par>
                              <p:par>
                                <p:cTn id="47" presetID="3" presetClass="emph" presetSubtype="2" fill="hold" nodeType="withEffect">
                                  <p:stCondLst>
                                    <p:cond delay="0"/>
                                  </p:stCondLst>
                                  <p:childTnLst>
                                    <p:animClr clrSpc="rgb" dir="cw">
                                      <p:cBhvr override="childStyle">
                                        <p:cTn id="48" dur="10" fill="hold"/>
                                        <p:tgtEl>
                                          <p:spTgt spid="24">
                                            <p:txEl>
                                              <p:pRg st="0" end="0"/>
                                            </p:txEl>
                                          </p:spTgt>
                                        </p:tgtEl>
                                        <p:attrNameLst>
                                          <p:attrName>style.color</p:attrName>
                                        </p:attrNameLst>
                                      </p:cBhvr>
                                      <p:to>
                                        <a:srgbClr val="000000"/>
                                      </p:to>
                                    </p:animClr>
                                  </p:childTnLst>
                                </p:cTn>
                              </p:par>
                              <p:par>
                                <p:cTn id="49" presetID="3" presetClass="emph" presetSubtype="2" fill="hold" nodeType="withEffect">
                                  <p:stCondLst>
                                    <p:cond delay="0"/>
                                  </p:stCondLst>
                                  <p:childTnLst>
                                    <p:animClr clrSpc="rgb" dir="cw">
                                      <p:cBhvr override="childStyle">
                                        <p:cTn id="50" dur="10" fill="hold"/>
                                        <p:tgtEl>
                                          <p:spTgt spid="23">
                                            <p:txEl>
                                              <p:pRg st="0" end="0"/>
                                            </p:txEl>
                                          </p:spTgt>
                                        </p:tgtEl>
                                        <p:attrNameLst>
                                          <p:attrName>style.color</p:attrName>
                                        </p:attrNameLst>
                                      </p:cBhvr>
                                      <p:to>
                                        <a:srgbClr val="000000"/>
                                      </p:to>
                                    </p:animClr>
                                  </p:childTnLst>
                                </p:cTn>
                              </p:par>
                              <p:par>
                                <p:cTn id="51" presetID="3" presetClass="emph" presetSubtype="2" fill="hold" nodeType="withEffect">
                                  <p:stCondLst>
                                    <p:cond delay="0"/>
                                  </p:stCondLst>
                                  <p:childTnLst>
                                    <p:animClr clrSpc="rgb" dir="cw">
                                      <p:cBhvr override="childStyle">
                                        <p:cTn id="52" dur="10" fill="hold"/>
                                        <p:tgtEl>
                                          <p:spTgt spid="22">
                                            <p:txEl>
                                              <p:pRg st="0" end="0"/>
                                            </p:txEl>
                                          </p:spTgt>
                                        </p:tgtEl>
                                        <p:attrNameLst>
                                          <p:attrName>style.color</p:attrName>
                                        </p:attrNameLst>
                                      </p:cBhvr>
                                      <p:to>
                                        <a:srgbClr val="000000"/>
                                      </p:to>
                                    </p:animClr>
                                  </p:childTnLst>
                                </p:cTn>
                              </p:par>
                              <p:par>
                                <p:cTn id="53" presetID="3" presetClass="emph" presetSubtype="2" fill="hold" nodeType="withEffect">
                                  <p:stCondLst>
                                    <p:cond delay="0"/>
                                  </p:stCondLst>
                                  <p:childTnLst>
                                    <p:animClr clrSpc="rgb" dir="cw">
                                      <p:cBhvr override="childStyle">
                                        <p:cTn id="54" dur="10" fill="hold"/>
                                        <p:tgtEl>
                                          <p:spTgt spid="37">
                                            <p:txEl>
                                              <p:pRg st="0" end="0"/>
                                            </p:txEl>
                                          </p:spTgt>
                                        </p:tgtEl>
                                        <p:attrNameLst>
                                          <p:attrName>style.color</p:attrName>
                                        </p:attrNameLst>
                                      </p:cBhvr>
                                      <p:to>
                                        <a:srgbClr val="000000"/>
                                      </p:to>
                                    </p:animClr>
                                  </p:childTnLst>
                                </p:cTn>
                              </p:par>
                              <p:par>
                                <p:cTn id="55" presetID="3" presetClass="emph" presetSubtype="2" fill="hold" nodeType="withEffect">
                                  <p:stCondLst>
                                    <p:cond delay="0"/>
                                  </p:stCondLst>
                                  <p:childTnLst>
                                    <p:animClr clrSpc="rgb" dir="cw">
                                      <p:cBhvr override="childStyle">
                                        <p:cTn id="56" dur="10" fill="hold"/>
                                        <p:tgtEl>
                                          <p:spTgt spid="17">
                                            <p:txEl>
                                              <p:pRg st="0" end="0"/>
                                            </p:txEl>
                                          </p:spTgt>
                                        </p:tgtEl>
                                        <p:attrNameLst>
                                          <p:attrName>style.color</p:attrName>
                                        </p:attrNameLst>
                                      </p:cBhvr>
                                      <p:to>
                                        <a:srgbClr val="000000"/>
                                      </p:to>
                                    </p:animClr>
                                  </p:childTnLst>
                                </p:cTn>
                              </p:par>
                              <p:par>
                                <p:cTn id="57" presetID="1" presetClass="exit" presetSubtype="0" fill="hold" nodeType="withEffect">
                                  <p:stCondLst>
                                    <p:cond delay="0"/>
                                  </p:stCondLst>
                                  <p:childTnLst>
                                    <p:set>
                                      <p:cBhvr>
                                        <p:cTn id="58" dur="1" fill="hold">
                                          <p:stCondLst>
                                            <p:cond delay="0"/>
                                          </p:stCondLst>
                                        </p:cTn>
                                        <p:tgtEl>
                                          <p:spTgt spid="24">
                                            <p:txEl>
                                              <p:pRg st="0" end="0"/>
                                            </p:txEl>
                                          </p:spTgt>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3">
                                            <p:txEl>
                                              <p:pRg st="0" end="0"/>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2">
                                            <p:txEl>
                                              <p:pRg st="0" end="0"/>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7">
                                            <p:txEl>
                                              <p:pRg st="0" end="0"/>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7" restart="whenNotActive" fill="hold" evtFilter="cancelBubble" nodeType="interactiveSeq">
                <p:stCondLst>
                  <p:cond evt="onClick" delay="0">
                    <p:tgtEl>
                      <p:spTgt spid="32"/>
                    </p:tgtEl>
                  </p:cond>
                </p:stCondLst>
                <p:endSync evt="end" delay="0">
                  <p:rtn val="all"/>
                </p:endSync>
                <p:childTnLst>
                  <p:par>
                    <p:cTn id="68" fill="hold">
                      <p:stCondLst>
                        <p:cond delay="0"/>
                      </p:stCondLst>
                      <p:childTnLst>
                        <p:par>
                          <p:cTn id="69" fill="hold">
                            <p:stCondLst>
                              <p:cond delay="0"/>
                            </p:stCondLst>
                            <p:childTnLst>
                              <p:par>
                                <p:cTn id="70" presetID="3" presetClass="emph" presetSubtype="2" fill="hold" grpId="0" nodeType="withEffect">
                                  <p:stCondLst>
                                    <p:cond delay="0"/>
                                  </p:stCondLst>
                                  <p:childTnLst>
                                    <p:animClr clrSpc="rgb" dir="cw">
                                      <p:cBhvr override="childStyle">
                                        <p:cTn id="71" dur="10" fill="hold"/>
                                        <p:tgtEl>
                                          <p:spTgt spid="25">
                                            <p:txEl>
                                              <p:pRg st="0" end="0"/>
                                            </p:txEl>
                                          </p:spTgt>
                                        </p:tgtEl>
                                        <p:attrNameLst>
                                          <p:attrName>style.color</p:attrName>
                                        </p:attrNameLst>
                                      </p:cBhvr>
                                      <p:to>
                                        <a:srgbClr val="000000"/>
                                      </p:to>
                                    </p:animClr>
                                  </p:childTnLst>
                                </p:cTn>
                              </p:par>
                              <p:par>
                                <p:cTn id="72" presetID="3" presetClass="emph" presetSubtype="2" fill="hold" nodeType="withEffect">
                                  <p:stCondLst>
                                    <p:cond delay="0"/>
                                  </p:stCondLst>
                                  <p:childTnLst>
                                    <p:animClr clrSpc="rgb" dir="cw">
                                      <p:cBhvr override="childStyle">
                                        <p:cTn id="73" dur="10" fill="hold"/>
                                        <p:tgtEl>
                                          <p:spTgt spid="24">
                                            <p:txEl>
                                              <p:pRg st="0" end="0"/>
                                            </p:txEl>
                                          </p:spTgt>
                                        </p:tgtEl>
                                        <p:attrNameLst>
                                          <p:attrName>style.color</p:attrName>
                                        </p:attrNameLst>
                                      </p:cBhvr>
                                      <p:to>
                                        <a:srgbClr val="000000"/>
                                      </p:to>
                                    </p:animClr>
                                  </p:childTnLst>
                                </p:cTn>
                              </p:par>
                              <p:par>
                                <p:cTn id="74" presetID="3" presetClass="emph" presetSubtype="2" fill="hold" nodeType="withEffect">
                                  <p:stCondLst>
                                    <p:cond delay="0"/>
                                  </p:stCondLst>
                                  <p:childTnLst>
                                    <p:animClr clrSpc="rgb" dir="cw">
                                      <p:cBhvr override="childStyle">
                                        <p:cTn id="75" dur="10" fill="hold"/>
                                        <p:tgtEl>
                                          <p:spTgt spid="23">
                                            <p:txEl>
                                              <p:pRg st="0" end="0"/>
                                            </p:txEl>
                                          </p:spTgt>
                                        </p:tgtEl>
                                        <p:attrNameLst>
                                          <p:attrName>style.color</p:attrName>
                                        </p:attrNameLst>
                                      </p:cBhvr>
                                      <p:to>
                                        <a:srgbClr val="000000"/>
                                      </p:to>
                                    </p:animClr>
                                  </p:childTnLst>
                                </p:cTn>
                              </p:par>
                              <p:par>
                                <p:cTn id="76" presetID="3" presetClass="emph" presetSubtype="2" fill="hold" nodeType="withEffect">
                                  <p:stCondLst>
                                    <p:cond delay="0"/>
                                  </p:stCondLst>
                                  <p:childTnLst>
                                    <p:animClr clrSpc="rgb" dir="cw">
                                      <p:cBhvr override="childStyle">
                                        <p:cTn id="77" dur="10" fill="hold"/>
                                        <p:tgtEl>
                                          <p:spTgt spid="22">
                                            <p:txEl>
                                              <p:pRg st="0" end="0"/>
                                            </p:txEl>
                                          </p:spTgt>
                                        </p:tgtEl>
                                        <p:attrNameLst>
                                          <p:attrName>style.color</p:attrName>
                                        </p:attrNameLst>
                                      </p:cBhvr>
                                      <p:to>
                                        <a:srgbClr val="000000"/>
                                      </p:to>
                                    </p:animClr>
                                  </p:childTnLst>
                                </p:cTn>
                              </p:par>
                              <p:par>
                                <p:cTn id="78" presetID="3" presetClass="emph" presetSubtype="2" fill="hold" nodeType="withEffect">
                                  <p:stCondLst>
                                    <p:cond delay="0"/>
                                  </p:stCondLst>
                                  <p:childTnLst>
                                    <p:animClr clrSpc="rgb" dir="cw">
                                      <p:cBhvr override="childStyle">
                                        <p:cTn id="79" dur="10" fill="hold"/>
                                        <p:tgtEl>
                                          <p:spTgt spid="37">
                                            <p:txEl>
                                              <p:pRg st="0" end="0"/>
                                            </p:txEl>
                                          </p:spTgt>
                                        </p:tgtEl>
                                        <p:attrNameLst>
                                          <p:attrName>style.color</p:attrName>
                                        </p:attrNameLst>
                                      </p:cBhvr>
                                      <p:to>
                                        <a:srgbClr val="000000"/>
                                      </p:to>
                                    </p:animClr>
                                  </p:childTnLst>
                                </p:cTn>
                              </p:par>
                              <p:par>
                                <p:cTn id="80" presetID="3" presetClass="emph" presetSubtype="2" fill="hold" nodeType="withEffect">
                                  <p:stCondLst>
                                    <p:cond delay="0"/>
                                  </p:stCondLst>
                                  <p:childTnLst>
                                    <p:animClr clrSpc="rgb" dir="cw">
                                      <p:cBhvr override="childStyle">
                                        <p:cTn id="81" dur="10" fill="hold"/>
                                        <p:tgtEl>
                                          <p:spTgt spid="17">
                                            <p:txEl>
                                              <p:pRg st="0" end="0"/>
                                            </p:txEl>
                                          </p:spTgt>
                                        </p:tgtEl>
                                        <p:attrNameLst>
                                          <p:attrName>style.color</p:attrName>
                                        </p:attrNameLst>
                                      </p:cBhvr>
                                      <p:to>
                                        <a:srgbClr val="000000"/>
                                      </p:to>
                                    </p:animClr>
                                  </p:childTnLst>
                                </p:cTn>
                              </p:par>
                              <p:par>
                                <p:cTn id="82" presetID="1" presetClass="exit" presetSubtype="0" fill="hold" nodeType="withEffect">
                                  <p:stCondLst>
                                    <p:cond delay="0"/>
                                  </p:stCondLst>
                                  <p:childTnLst>
                                    <p:set>
                                      <p:cBhvr>
                                        <p:cTn id="83" dur="1" fill="hold">
                                          <p:stCondLst>
                                            <p:cond delay="0"/>
                                          </p:stCondLst>
                                        </p:cTn>
                                        <p:tgtEl>
                                          <p:spTgt spid="17">
                                            <p:txEl>
                                              <p:pRg st="0" end="0"/>
                                            </p:txEl>
                                          </p:spTgt>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24">
                                            <p:txEl>
                                              <p:pRg st="0" end="0"/>
                                            </p:txEl>
                                          </p:spTgt>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23">
                                            <p:txEl>
                                              <p:pRg st="0" end="0"/>
                                            </p:txEl>
                                          </p:spTgt>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22">
                                            <p:txEl>
                                              <p:pRg st="0" end="0"/>
                                            </p:txEl>
                                          </p:spTgt>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7">
                                            <p:txEl>
                                              <p:pRg st="0" end="0"/>
                                            </p:txEl>
                                          </p:spTgt>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extLst>
              <a:ext uri="{BEBA8EAE-BF5A-486C-A8C5-ECC9F3942E4B}">
                <a14:imgProps xmlns:a14="http://schemas.microsoft.com/office/drawing/2010/main">
                  <a14:imgLayer r:embed="rId6">
                    <a14:imgEffect>
                      <a14:artisticGlowDiffused/>
                    </a14:imgEffect>
                    <a14:imgEffect>
                      <a14:colorTemperature colorTemp="11200"/>
                    </a14:imgEffect>
                    <a14:imgEffect>
                      <a14:saturation sat="40000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6" name="Y4 - Pueri Concinit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04072" y="234641"/>
            <a:ext cx="609600" cy="609600"/>
          </a:xfrm>
          <a:prstGeom prst="rect">
            <a:avLst/>
          </a:prstGeom>
        </p:spPr>
      </p:pic>
      <p:sp>
        <p:nvSpPr>
          <p:cNvPr id="1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S-14</a:t>
            </a:r>
          </a:p>
        </p:txBody>
      </p:sp>
      <p:sp>
        <p:nvSpPr>
          <p:cNvPr id="12" name="Action Button: Back">
            <a:hlinkClick r:id="" action="ppaction://hlinkshowjump?jump=previousslide" highlightClick="1"/>
          </p:cNvPr>
          <p:cNvSpPr/>
          <p:nvPr/>
        </p:nvSpPr>
        <p:spPr>
          <a:xfrm>
            <a:off x="10144282" y="62395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513" y="1062567"/>
            <a:ext cx="9083929" cy="5099428"/>
          </a:xfrm>
          <a:prstGeom prst="rect">
            <a:avLst/>
          </a:prstGeom>
          <a:noFill/>
          <a:ln>
            <a:noFill/>
          </a:ln>
          <a:effectLst>
            <a:softEdge rad="292100"/>
          </a:effectLst>
        </p:spPr>
      </p:pic>
      <p:sp>
        <p:nvSpPr>
          <p:cNvPr id="4" name="Title 3"/>
          <p:cNvSpPr>
            <a:spLocks noGrp="1"/>
          </p:cNvSpPr>
          <p:nvPr>
            <p:ph type="title"/>
          </p:nvPr>
        </p:nvSpPr>
        <p:spPr>
          <a:xfrm>
            <a:off x="808678" y="0"/>
            <a:ext cx="10515600" cy="1325563"/>
          </a:xfrm>
          <a:effectLst>
            <a:glow rad="63500">
              <a:schemeClr val="accent3">
                <a:satMod val="175000"/>
                <a:alpha val="40000"/>
              </a:schemeClr>
            </a:glow>
          </a:effectLst>
        </p:spPr>
        <p:txBody>
          <a:bodyPr>
            <a:normAutofit/>
            <a:scene3d>
              <a:camera prst="orthographicFront"/>
              <a:lightRig rig="threePt" dir="t"/>
            </a:scene3d>
            <a:sp3d extrusionH="57150">
              <a:bevelT w="38100" h="38100"/>
            </a:sp3d>
          </a:bodyPr>
          <a:lstStyle/>
          <a:p>
            <a:pPr algn="ctr"/>
            <a:r>
              <a:rPr lang="en-GB" sz="5400" b="1" kern="0" spc="50" dirty="0">
                <a:ln w="0">
                  <a:solidFill>
                    <a:srgbClr val="C00000"/>
                  </a:solidFill>
                </a:ln>
                <a:solidFill>
                  <a:srgbClr val="FF0000"/>
                </a:solidFill>
                <a:effectLst>
                  <a:glow rad="63500">
                    <a:schemeClr val="bg1">
                      <a:alpha val="40000"/>
                    </a:schemeClr>
                  </a:glow>
                </a:effectLst>
                <a:latin typeface="Segoe Script" panose="030B0504020000000003" pitchFamily="66" charset="0"/>
                <a:cs typeface="Leelawadee" panose="020B0502040204020203" pitchFamily="34" charset="-34"/>
              </a:rPr>
              <a:t>Time for Reflection</a:t>
            </a:r>
            <a:endParaRPr lang="en-NZ" sz="5400" b="1" dirty="0">
              <a:ln w="0">
                <a:solidFill>
                  <a:srgbClr val="C00000"/>
                </a:solidFill>
              </a:ln>
              <a:solidFill>
                <a:srgbClr val="FF0000"/>
              </a:solidFill>
              <a:effectLst>
                <a:glow rad="63500">
                  <a:schemeClr val="bg1">
                    <a:alpha val="40000"/>
                  </a:schemeClr>
                </a:glow>
              </a:effectLst>
              <a:latin typeface="Segoe Script" panose="030B0504020000000003" pitchFamily="66" charset="0"/>
            </a:endParaRPr>
          </a:p>
        </p:txBody>
      </p:sp>
      <p:sp>
        <p:nvSpPr>
          <p:cNvPr id="9"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Action Button: Audio">
            <a:hlinkClick r:id="" action="ppaction://noaction" highlightClick="1"/>
          </p:cNvPr>
          <p:cNvSpPr/>
          <p:nvPr/>
        </p:nvSpPr>
        <p:spPr>
          <a:xfrm>
            <a:off x="9495573" y="6240000"/>
            <a:ext cx="489014" cy="476791"/>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Tool instructions stop"/>
          <p:cNvSpPr txBox="1"/>
          <p:nvPr/>
        </p:nvSpPr>
        <p:spPr>
          <a:xfrm>
            <a:off x="4004991" y="6581001"/>
            <a:ext cx="3324949" cy="276999"/>
          </a:xfrm>
          <a:prstGeom prst="rect">
            <a:avLst/>
          </a:prstGeom>
          <a:noFill/>
        </p:spPr>
        <p:txBody>
          <a:bodyPr wrap="none" rtlCol="0">
            <a:spAutoFit/>
          </a:bodyPr>
          <a:lstStyle/>
          <a:p>
            <a:pPr algn="ctr">
              <a:defRPr/>
            </a:pPr>
            <a:r>
              <a:rPr lang="en-GB" sz="1200" kern="0" dirty="0">
                <a:solidFill>
                  <a:sysClr val="windowText" lastClr="000000"/>
                </a:solidFill>
                <a:latin typeface="Arial" panose="020B0604020202020204" pitchFamily="34" charset="0"/>
                <a:cs typeface="Arial" panose="020B0604020202020204" pitchFamily="34" charset="0"/>
              </a:rPr>
              <a:t>Click the audio button to stop Reflective Music</a:t>
            </a:r>
          </a:p>
        </p:txBody>
      </p:sp>
      <p:sp>
        <p:nvSpPr>
          <p:cNvPr id="14" name="TextBox: Tool instructions start"/>
          <p:cNvSpPr txBox="1"/>
          <p:nvPr/>
        </p:nvSpPr>
        <p:spPr>
          <a:xfrm>
            <a:off x="4004994" y="6581001"/>
            <a:ext cx="3315331" cy="276999"/>
          </a:xfrm>
          <a:prstGeom prst="rect">
            <a:avLst/>
          </a:prstGeom>
          <a:noFill/>
        </p:spPr>
        <p:txBody>
          <a:bodyPr wrap="none" rtlCol="0">
            <a:spAutoFit/>
          </a:bodyPr>
          <a:lstStyle/>
          <a:p>
            <a:pPr algn="ctr">
              <a:defRPr/>
            </a:pPr>
            <a:r>
              <a:rPr lang="en-GB" sz="1200" kern="0" dirty="0">
                <a:solidFill>
                  <a:sysClr val="windowText" lastClr="000000"/>
                </a:solidFill>
                <a:latin typeface="Arial" panose="020B0604020202020204" pitchFamily="34" charset="0"/>
                <a:cs typeface="Arial" panose="020B0604020202020204" pitchFamily="34" charset="0"/>
              </a:rPr>
              <a:t>Click the audio button to play Reflective Music</a:t>
            </a:r>
          </a:p>
        </p:txBody>
      </p:sp>
      <p:pic>
        <p:nvPicPr>
          <p:cNvPr id="15" name="Feedback" descr="D:\03 Projects\TCI\02 Deliverables\2016-10 Release Liturgical\Feedback button.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98" y="6158813"/>
            <a:ext cx="903177" cy="64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989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xit" presetSubtype="0" fill="hold" grpId="1"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42742" fill="hold"/>
                                        <p:tgtEl>
                                          <p:spTgt spid="16"/>
                                        </p:tgtEl>
                                      </p:cBhvr>
                                    </p:cmd>
                                  </p:childTnLst>
                                </p:cTn>
                              </p:par>
                              <p:par>
                                <p:cTn id="19" presetID="1" presetClass="emph" presetSubtype="2" fill="hold" nodeType="withEffect">
                                  <p:stCondLst>
                                    <p:cond delay="0"/>
                                  </p:stCondLst>
                                  <p:childTnLst>
                                    <p:animClr clrSpc="rgb" dir="cw">
                                      <p:cBhvr>
                                        <p:cTn id="20" dur="1000" fill="hold"/>
                                        <p:tgtEl>
                                          <p:spTgt spid="11"/>
                                        </p:tgtEl>
                                        <p:attrNameLst>
                                          <p:attrName>fillcolor</p:attrName>
                                        </p:attrNameLst>
                                      </p:cBhvr>
                                      <p:to>
                                        <a:schemeClr val="accent2"/>
                                      </p:to>
                                    </p:animClr>
                                    <p:set>
                                      <p:cBhvr>
                                        <p:cTn id="21" dur="1000" fill="hold"/>
                                        <p:tgtEl>
                                          <p:spTgt spid="11"/>
                                        </p:tgtEl>
                                        <p:attrNameLst>
                                          <p:attrName>fill.type</p:attrName>
                                        </p:attrNameLst>
                                      </p:cBhvr>
                                      <p:to>
                                        <p:strVal val="solid"/>
                                      </p:to>
                                    </p:set>
                                    <p:set>
                                      <p:cBhvr>
                                        <p:cTn id="22" dur="1000" fill="hold"/>
                                        <p:tgtEl>
                                          <p:spTgt spid="11"/>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3" presetClass="mediacall" presetSubtype="0" fill="hold" nodeType="clickEffect">
                                  <p:stCondLst>
                                    <p:cond delay="0"/>
                                  </p:stCondLst>
                                  <p:childTnLst>
                                    <p:cmd type="call" cmd="stop">
                                      <p:cBhvr>
                                        <p:cTn id="26" dur="1" fill="hold"/>
                                        <p:tgtEl>
                                          <p:spTgt spid="16"/>
                                        </p:tgtEl>
                                      </p:cBhvr>
                                    </p:cmd>
                                  </p:childTnLst>
                                </p:cTn>
                              </p:par>
                              <p:par>
                                <p:cTn id="27" presetID="10" presetClass="exit" presetSubtype="0" fill="hold" grpId="1"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0" presetClass="entr" presetSubtype="0" fill="hold" grpId="2"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 presetClass="emph" presetSubtype="2" fill="hold" nodeType="withEffect">
                                  <p:stCondLst>
                                    <p:cond delay="0"/>
                                  </p:stCondLst>
                                  <p:childTnLst>
                                    <p:animClr clrSpc="rgb" dir="cw">
                                      <p:cBhvr>
                                        <p:cTn id="34" dur="2000" fill="hold"/>
                                        <p:tgtEl>
                                          <p:spTgt spid="11"/>
                                        </p:tgtEl>
                                        <p:attrNameLst>
                                          <p:attrName>fillcolor</p:attrName>
                                        </p:attrNameLst>
                                      </p:cBhvr>
                                      <p:to>
                                        <a:schemeClr val="bg1"/>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audio>
              <p:cMediaNode vol="80000">
                <p:cTn id="37" fill="hold" display="0">
                  <p:stCondLst>
                    <p:cond delay="indefinite"/>
                  </p:stCondLst>
                  <p:endCondLst>
                    <p:cond evt="onStopAudio" delay="0">
                      <p:tgtEl>
                        <p:sldTgt/>
                      </p:tgtEl>
                    </p:cond>
                  </p:endCondLst>
                </p:cTn>
                <p:tgtEl>
                  <p:spTgt spid="16"/>
                </p:tgtEl>
              </p:cMediaNode>
            </p:audio>
          </p:childTnLst>
        </p:cTn>
      </p:par>
    </p:tnLst>
    <p:bldLst>
      <p:bldP spid="13" grpId="0"/>
      <p:bldP spid="13" grpId="1"/>
      <p:bldP spid="14" grpId="0"/>
      <p:bldP spid="14" grpId="1"/>
      <p:bldP spid="14"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back"/>
          <p:cNvSpPr/>
          <p:nvPr/>
        </p:nvSpPr>
        <p:spPr>
          <a:xfrm>
            <a:off x="5443477" y="3477491"/>
            <a:ext cx="1116266" cy="1089258"/>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9" name="Action Button: Back">
            <a:hlinkClick r:id="" action="ppaction://hlinkshowjump?jump=previousslide" highlightClick="1"/>
          </p:cNvPr>
          <p:cNvSpPr/>
          <p:nvPr/>
        </p:nvSpPr>
        <p:spPr>
          <a:xfrm>
            <a:off x="10714265"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title"/>
          </p:nvPr>
        </p:nvSpPr>
        <p:spPr>
          <a:xfrm>
            <a:off x="958268" y="166227"/>
            <a:ext cx="10515600" cy="1325563"/>
          </a:xfrm>
        </p:spPr>
        <p:txBody>
          <a:bodyPr>
            <a:normAutofit/>
          </a:bodyPr>
          <a:lstStyle/>
          <a:p>
            <a:pPr algn="ctr"/>
            <a:r>
              <a:rPr lang="en-NZ"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Sharing our Learning about </a:t>
            </a:r>
            <a:br>
              <a:rPr lang="en-NZ"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br>
            <a:r>
              <a:rPr lang="en-NZ"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CHRISTMAS with family whānau</a:t>
            </a:r>
          </a:p>
        </p:txBody>
      </p:sp>
      <p:sp>
        <p:nvSpPr>
          <p:cNvPr id="18" name="Textbox: Tool instructions"/>
          <p:cNvSpPr txBox="1"/>
          <p:nvPr/>
        </p:nvSpPr>
        <p:spPr>
          <a:xfrm>
            <a:off x="3179020" y="6539166"/>
            <a:ext cx="6074099"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Arial" pitchFamily="34" charset="0"/>
                <a:ea typeface="Segoe UI" pitchFamily="34" charset="0"/>
                <a:cs typeface="Arial" pitchFamily="34" charset="0"/>
              </a:rPr>
              <a:t>Click the red button to move through pages (</a:t>
            </a:r>
            <a:r>
              <a:rPr lang="en-GB" sz="1200" kern="0" noProof="0" dirty="0">
                <a:solidFill>
                  <a:sysClr val="windowText" lastClr="000000"/>
                </a:solidFill>
                <a:latin typeface="Arial" pitchFamily="34" charset="0"/>
                <a:ea typeface="Segoe UI" pitchFamily="34" charset="0"/>
                <a:cs typeface="Arial" pitchFamily="34" charset="0"/>
              </a:rPr>
              <a:t>there are 9</a:t>
            </a:r>
            <a:r>
              <a:rPr kumimoji="0" lang="en-GB" sz="1200" b="0" i="0" u="none" strike="noStrike" kern="0" cap="none" spc="0" normalizeH="0" baseline="0" noProof="0" dirty="0">
                <a:ln>
                  <a:noFill/>
                </a:ln>
                <a:solidFill>
                  <a:sysClr val="windowText" lastClr="000000"/>
                </a:solidFill>
                <a:effectLst/>
                <a:uLnTx/>
                <a:uFillTx/>
                <a:latin typeface="Arial" pitchFamily="34" charset="0"/>
                <a:ea typeface="Segoe UI" pitchFamily="34" charset="0"/>
                <a:cs typeface="Arial" pitchFamily="34" charset="0"/>
              </a:rPr>
              <a:t>) click back arrow to start again</a:t>
            </a:r>
          </a:p>
        </p:txBody>
      </p:sp>
      <p:sp>
        <p:nvSpPr>
          <p:cNvPr id="34" name="Page 9"/>
          <p:cNvSpPr/>
          <p:nvPr/>
        </p:nvSpPr>
        <p:spPr>
          <a:xfrm>
            <a:off x="2094030" y="1620833"/>
            <a:ext cx="8244076" cy="3932123"/>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88000" rIns="4320000" rtlCol="0" anchor="ctr"/>
          <a:lstStyle/>
          <a:p>
            <a:pPr lvl="0"/>
            <a:r>
              <a:rPr lang="en-NZ" sz="2400" b="1" dirty="0">
                <a:solidFill>
                  <a:schemeClr val="tx1"/>
                </a:solidFill>
                <a:latin typeface="Arial" panose="020B0604020202020204" pitchFamily="34" charset="0"/>
                <a:cs typeface="Arial" panose="020B0604020202020204" pitchFamily="34" charset="0"/>
              </a:rPr>
              <a:t>Make up your own way </a:t>
            </a:r>
            <a:r>
              <a:rPr lang="en-NZ" sz="2400" dirty="0">
                <a:solidFill>
                  <a:schemeClr val="tx1"/>
                </a:solidFill>
                <a:latin typeface="Arial" panose="020B0604020202020204" pitchFamily="34" charset="0"/>
                <a:cs typeface="Arial" panose="020B0604020202020204" pitchFamily="34" charset="0"/>
              </a:rPr>
              <a:t>of showing and sharing what you have learned and decide with whom you would like to share it. </a:t>
            </a:r>
          </a:p>
        </p:txBody>
      </p:sp>
      <p:pic>
        <p:nvPicPr>
          <p:cNvPr id="3"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075" y="2151446"/>
            <a:ext cx="2147338" cy="2870896"/>
          </a:xfrm>
          <a:prstGeom prst="rect">
            <a:avLst/>
          </a:prstGeom>
          <a:ln>
            <a:solidFill>
              <a:srgbClr val="C00000"/>
            </a:solidFill>
          </a:ln>
        </p:spPr>
      </p:pic>
      <p:sp>
        <p:nvSpPr>
          <p:cNvPr id="26" name="Page 8"/>
          <p:cNvSpPr/>
          <p:nvPr/>
        </p:nvSpPr>
        <p:spPr>
          <a:xfrm>
            <a:off x="2094030" y="1620838"/>
            <a:ext cx="8244076" cy="3932123"/>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88000" rIns="4320000" rtlCol="0" anchor="ctr"/>
          <a:lstStyle/>
          <a:p>
            <a:pPr lvl="0"/>
            <a:r>
              <a:rPr lang="en-NZ" sz="2400" b="1" dirty="0">
                <a:solidFill>
                  <a:schemeClr val="tx1"/>
                </a:solidFill>
                <a:latin typeface="Arial" panose="020B0604020202020204" pitchFamily="34" charset="0"/>
                <a:cs typeface="Arial" panose="020B0604020202020204" pitchFamily="34" charset="0"/>
              </a:rPr>
              <a:t>Invite people in your class to join a choir</a:t>
            </a:r>
            <a:r>
              <a:rPr lang="en-NZ" sz="2400" dirty="0">
                <a:solidFill>
                  <a:schemeClr val="tx1"/>
                </a:solidFill>
                <a:latin typeface="Arial" panose="020B0604020202020204" pitchFamily="34" charset="0"/>
                <a:cs typeface="Arial" panose="020B0604020202020204" pitchFamily="34" charset="0"/>
              </a:rPr>
              <a:t> with you and practise singing the carols you learned. Ask other classes if you could come and share them. Introduce each carol and say something you have learned about it.</a:t>
            </a:r>
          </a:p>
        </p:txBody>
      </p:sp>
      <p:pic>
        <p:nvPicPr>
          <p:cNvPr id="5"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605" y="2366150"/>
            <a:ext cx="2969693" cy="2441487"/>
          </a:xfrm>
          <a:prstGeom prst="rect">
            <a:avLst/>
          </a:prstGeom>
          <a:ln>
            <a:solidFill>
              <a:srgbClr val="C00000"/>
            </a:solidFill>
          </a:ln>
        </p:spPr>
      </p:pic>
      <p:sp>
        <p:nvSpPr>
          <p:cNvPr id="25" name="Page 7"/>
          <p:cNvSpPr/>
          <p:nvPr/>
        </p:nvSpPr>
        <p:spPr>
          <a:xfrm>
            <a:off x="2094030" y="1620838"/>
            <a:ext cx="8244076" cy="3932123"/>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0000" rIns="4104000" rtlCol="0" anchor="ctr"/>
          <a:lstStyle/>
          <a:p>
            <a:pPr lvl="0"/>
            <a:r>
              <a:rPr lang="en-NZ" sz="2400" b="1" dirty="0">
                <a:solidFill>
                  <a:schemeClr val="tx1"/>
                </a:solidFill>
                <a:latin typeface="Arial" panose="020B0604020202020204" pitchFamily="34" charset="0"/>
                <a:cs typeface="Arial" panose="020B0604020202020204" pitchFamily="34" charset="0"/>
              </a:rPr>
              <a:t>Create an artwork </a:t>
            </a:r>
            <a:r>
              <a:rPr lang="en-NZ" sz="2400" dirty="0">
                <a:solidFill>
                  <a:schemeClr val="tx1"/>
                </a:solidFill>
                <a:latin typeface="Arial" panose="020B0604020202020204" pitchFamily="34" charset="0"/>
                <a:cs typeface="Arial" panose="020B0604020202020204" pitchFamily="34" charset="0"/>
              </a:rPr>
              <a:t>of the New Zealand Christmas tree, frame it and give it to someone for Christmas. </a:t>
            </a:r>
          </a:p>
        </p:txBody>
      </p:sp>
      <p:pic>
        <p:nvPicPr>
          <p:cNvPr id="17" name="Picture 7"/>
          <p:cNvPicPr>
            <a:picLocks noChangeAspect="1"/>
          </p:cNvPicPr>
          <p:nvPr/>
        </p:nvPicPr>
        <p:blipFill>
          <a:blip r:embed="rId5">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tretch>
            <a:fillRect/>
          </a:stretch>
        </p:blipFill>
        <p:spPr>
          <a:xfrm>
            <a:off x="7348786" y="2066818"/>
            <a:ext cx="2277265" cy="3040149"/>
          </a:xfrm>
          <a:prstGeom prst="rect">
            <a:avLst/>
          </a:prstGeom>
          <a:ln w="228600" cap="sq" cmpd="thickThin">
            <a:solidFill>
              <a:srgbClr val="000000"/>
            </a:solidFill>
            <a:prstDash val="solid"/>
            <a:miter lim="800000"/>
          </a:ln>
          <a:effectLst>
            <a:innerShdw blurRad="76200">
              <a:srgbClr val="000000"/>
            </a:innerShdw>
          </a:effectLst>
        </p:spPr>
      </p:pic>
      <p:sp>
        <p:nvSpPr>
          <p:cNvPr id="24" name="Page 6"/>
          <p:cNvSpPr/>
          <p:nvPr/>
        </p:nvSpPr>
        <p:spPr>
          <a:xfrm>
            <a:off x="2094030" y="1620838"/>
            <a:ext cx="8244076" cy="3932123"/>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0000" rIns="4104000" rtlCol="0" anchor="ctr"/>
          <a:lstStyle/>
          <a:p>
            <a:pPr lvl="0"/>
            <a:r>
              <a:rPr lang="en-NZ" sz="2200" b="1" dirty="0">
                <a:solidFill>
                  <a:schemeClr val="tx1"/>
                </a:solidFill>
                <a:latin typeface="Arial" panose="020B0604020202020204" pitchFamily="34" charset="0"/>
                <a:cs typeface="Arial" panose="020B0604020202020204" pitchFamily="34" charset="0"/>
              </a:rPr>
              <a:t>Make a list of family Christmas traditions</a:t>
            </a:r>
            <a:r>
              <a:rPr lang="en-NZ" sz="2200" dirty="0">
                <a:solidFill>
                  <a:schemeClr val="tx1"/>
                </a:solidFill>
                <a:latin typeface="Arial" panose="020B0604020202020204" pitchFamily="34" charset="0"/>
                <a:cs typeface="Arial" panose="020B0604020202020204" pitchFamily="34" charset="0"/>
              </a:rPr>
              <a:t> with your family and share some of the interesting facts you have learned about Christmas trees with them. Talk about the Christmas traditions your parents and grandparents had when they were children. Record them to share with your class.</a:t>
            </a:r>
          </a:p>
        </p:txBody>
      </p:sp>
      <p:pic>
        <p:nvPicPr>
          <p:cNvPr id="16"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8259" y="2263705"/>
            <a:ext cx="2646386" cy="2646386"/>
          </a:xfrm>
          <a:prstGeom prst="rect">
            <a:avLst/>
          </a:prstGeom>
        </p:spPr>
      </p:pic>
      <p:sp>
        <p:nvSpPr>
          <p:cNvPr id="23" name="Page 5"/>
          <p:cNvSpPr/>
          <p:nvPr/>
        </p:nvSpPr>
        <p:spPr>
          <a:xfrm>
            <a:off x="2094030" y="1620838"/>
            <a:ext cx="8244076" cy="3932123"/>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0000" rIns="4104000" rtlCol="0" anchor="ctr"/>
          <a:lstStyle/>
          <a:p>
            <a:pPr lvl="0"/>
            <a:r>
              <a:rPr lang="en-NZ" sz="2400" b="1" dirty="0">
                <a:solidFill>
                  <a:schemeClr val="tx1"/>
                </a:solidFill>
                <a:latin typeface="Arial" panose="020B0604020202020204" pitchFamily="34" charset="0"/>
                <a:cs typeface="Arial" panose="020B0604020202020204" pitchFamily="34" charset="0"/>
              </a:rPr>
              <a:t>Share the Family Whānau Christmas Quiz</a:t>
            </a:r>
            <a:r>
              <a:rPr lang="en-NZ" sz="2400" dirty="0">
                <a:solidFill>
                  <a:schemeClr val="tx1"/>
                </a:solidFill>
                <a:latin typeface="Arial" panose="020B0604020202020204" pitchFamily="34" charset="0"/>
                <a:cs typeface="Arial" panose="020B0604020202020204" pitchFamily="34" charset="0"/>
              </a:rPr>
              <a:t>  (on the Teacher Resource page 22 or on the lesson home page)  Report back on how they did and how much you could teach them.</a:t>
            </a:r>
          </a:p>
        </p:txBody>
      </p:sp>
      <p:pic>
        <p:nvPicPr>
          <p:cNvPr id="15"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3504" y="2438060"/>
            <a:ext cx="3439271" cy="2297664"/>
          </a:xfrm>
          <a:prstGeom prst="rect">
            <a:avLst/>
          </a:prstGeom>
          <a:ln>
            <a:solidFill>
              <a:srgbClr val="C00000"/>
            </a:solidFill>
          </a:ln>
        </p:spPr>
      </p:pic>
      <p:sp>
        <p:nvSpPr>
          <p:cNvPr id="22" name="Page 4"/>
          <p:cNvSpPr/>
          <p:nvPr/>
        </p:nvSpPr>
        <p:spPr>
          <a:xfrm>
            <a:off x="2094030" y="1620838"/>
            <a:ext cx="8244076" cy="3932123"/>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0000" rIns="4104000" rtlCol="0" anchor="ctr"/>
          <a:lstStyle/>
          <a:p>
            <a:pPr lvl="0">
              <a:defRPr/>
            </a:pPr>
            <a:r>
              <a:rPr lang="en-NZ" sz="2400" b="1" dirty="0">
                <a:solidFill>
                  <a:schemeClr val="tx1"/>
                </a:solidFill>
                <a:latin typeface="Arial" panose="020B0604020202020204" pitchFamily="34" charset="0"/>
                <a:cs typeface="Arial" panose="020B0604020202020204" pitchFamily="34" charset="0"/>
              </a:rPr>
              <a:t>Share the worksheets from Slide 6 </a:t>
            </a:r>
            <a:r>
              <a:rPr lang="en-NZ" sz="2400" dirty="0">
                <a:solidFill>
                  <a:schemeClr val="tx1"/>
                </a:solidFill>
                <a:latin typeface="Arial" panose="020B0604020202020204" pitchFamily="34" charset="0"/>
                <a:cs typeface="Arial" panose="020B0604020202020204" pitchFamily="34" charset="0"/>
              </a:rPr>
              <a:t>with a younger class to teach them about how Christmas trees came to be, and invite questions and comments about Christmas trees of the past and the present and what they might be like in the future.</a:t>
            </a:r>
            <a:endParaRPr lang="en-NZ" sz="3200" kern="0" dirty="0">
              <a:solidFill>
                <a:schemeClr val="tx1"/>
              </a:solidFill>
              <a:latin typeface="Arial" panose="020B0604020202020204" pitchFamily="34" charset="0"/>
              <a:cs typeface="Arial" panose="020B0604020202020204" pitchFamily="34" charset="0"/>
            </a:endParaRPr>
          </a:p>
        </p:txBody>
      </p:sp>
      <p:pic>
        <p:nvPicPr>
          <p:cNvPr id="27"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9108" y="2255811"/>
            <a:ext cx="1996621" cy="2662162"/>
          </a:xfrm>
          <a:prstGeom prst="rect">
            <a:avLst/>
          </a:prstGeom>
          <a:ln>
            <a:solidFill>
              <a:srgbClr val="C00000"/>
            </a:solidFill>
          </a:ln>
        </p:spPr>
      </p:pic>
      <p:sp>
        <p:nvSpPr>
          <p:cNvPr id="21" name="Page 3"/>
          <p:cNvSpPr/>
          <p:nvPr/>
        </p:nvSpPr>
        <p:spPr>
          <a:xfrm>
            <a:off x="2094030" y="1620838"/>
            <a:ext cx="8244076" cy="3932123"/>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0000" rIns="4104000" rtlCol="0" anchor="ctr"/>
          <a:lstStyle/>
          <a:p>
            <a:pPr lvl="0">
              <a:defRPr/>
            </a:pPr>
            <a:r>
              <a:rPr lang="en-NZ" sz="2400" b="1" dirty="0">
                <a:solidFill>
                  <a:schemeClr val="tx1"/>
                </a:solidFill>
                <a:latin typeface="Arial" panose="020B0604020202020204" pitchFamily="34" charset="0"/>
                <a:cs typeface="Arial" panose="020B0604020202020204" pitchFamily="34" charset="0"/>
              </a:rPr>
              <a:t>Create a visual history of the Christmas tree </a:t>
            </a:r>
            <a:r>
              <a:rPr lang="en-NZ" sz="2400" dirty="0">
                <a:solidFill>
                  <a:schemeClr val="tx1"/>
                </a:solidFill>
                <a:latin typeface="Arial" panose="020B0604020202020204" pitchFamily="34" charset="0"/>
                <a:cs typeface="Arial" panose="020B0604020202020204" pitchFamily="34" charset="0"/>
              </a:rPr>
              <a:t>that shows how it developed from the Paradise tree decorated with apples to a modern day tree with decorations and lights. Share this with other classes.</a:t>
            </a:r>
            <a:endParaRPr lang="en-NZ" sz="3200" kern="0" dirty="0">
              <a:solidFill>
                <a:schemeClr val="tx1"/>
              </a:solidFill>
              <a:latin typeface="Arial" panose="020B0604020202020204" pitchFamily="34" charset="0"/>
              <a:cs typeface="Arial" panose="020B0604020202020204" pitchFamily="34" charset="0"/>
            </a:endParaRPr>
          </a:p>
        </p:txBody>
      </p:sp>
      <p:pic>
        <p:nvPicPr>
          <p:cNvPr id="28" name="Picture 3"/>
          <p:cNvPicPr>
            <a:picLocks noChangeAspect="1"/>
          </p:cNvPicPr>
          <p:nvPr/>
        </p:nvPicPr>
        <p:blipFill rotWithShape="1">
          <a:blip r:embed="rId10">
            <a:extLst>
              <a:ext uri="{28A0092B-C50C-407E-A947-70E740481C1C}">
                <a14:useLocalDpi xmlns:a14="http://schemas.microsoft.com/office/drawing/2010/main" val="0"/>
              </a:ext>
            </a:extLst>
          </a:blip>
          <a:srcRect l="26502"/>
          <a:stretch/>
        </p:blipFill>
        <p:spPr>
          <a:xfrm>
            <a:off x="7079349" y="2017066"/>
            <a:ext cx="2307579" cy="3139651"/>
          </a:xfrm>
          <a:prstGeom prst="rect">
            <a:avLst/>
          </a:prstGeom>
          <a:ln>
            <a:solidFill>
              <a:srgbClr val="C00000"/>
            </a:solidFill>
          </a:ln>
        </p:spPr>
      </p:pic>
      <p:sp>
        <p:nvSpPr>
          <p:cNvPr id="20" name="Page 2"/>
          <p:cNvSpPr/>
          <p:nvPr/>
        </p:nvSpPr>
        <p:spPr>
          <a:xfrm>
            <a:off x="2094030" y="1620838"/>
            <a:ext cx="8244076" cy="3932123"/>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0000" rIns="4104000" rtlCol="0" anchor="ctr"/>
          <a:lstStyle/>
          <a:p>
            <a:pPr lvl="0">
              <a:defRPr/>
            </a:pPr>
            <a:r>
              <a:rPr lang="en-NZ" sz="2400" b="1" dirty="0">
                <a:solidFill>
                  <a:schemeClr val="tx1"/>
                </a:solidFill>
                <a:latin typeface="Arial" panose="020B0604020202020204" pitchFamily="34" charset="0"/>
                <a:cs typeface="Arial" panose="020B0604020202020204" pitchFamily="34" charset="0"/>
              </a:rPr>
              <a:t>Design a Christmas decoration </a:t>
            </a:r>
            <a:r>
              <a:rPr lang="en-NZ" sz="2400" dirty="0">
                <a:solidFill>
                  <a:schemeClr val="tx1"/>
                </a:solidFill>
                <a:latin typeface="Arial" panose="020B0604020202020204" pitchFamily="34" charset="0"/>
                <a:cs typeface="Arial" panose="020B0604020202020204" pitchFamily="34" charset="0"/>
              </a:rPr>
              <a:t>for a Christmas tree in Aotearoa and research how it could be made. Share this with your class- and hang it on your Christmas tree.</a:t>
            </a:r>
            <a:endParaRPr lang="en-NZ" sz="2800" kern="0" dirty="0">
              <a:solidFill>
                <a:schemeClr val="tx1"/>
              </a:solidFill>
              <a:latin typeface="Arial" panose="020B0604020202020204" pitchFamily="34" charset="0"/>
              <a:cs typeface="Arial" panose="020B0604020202020204" pitchFamily="34" charset="0"/>
            </a:endParaRPr>
          </a:p>
        </p:txBody>
      </p:sp>
      <p:pic>
        <p:nvPicPr>
          <p:cNvPr id="29" name="Picture 2"/>
          <p:cNvPicPr>
            <a:picLocks noChangeAspect="1"/>
          </p:cNvPicPr>
          <p:nvPr/>
        </p:nvPicPr>
        <p:blipFill>
          <a:blip r:embed="rId11">
            <a:extLst>
              <a:ext uri="{BEBA8EAE-BF5A-486C-A8C5-ECC9F3942E4B}">
                <a14:imgProps xmlns:a14="http://schemas.microsoft.com/office/drawing/2010/main">
                  <a14:imgLayer r:embed="rId12">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340088" y="1980144"/>
            <a:ext cx="2294661" cy="3205240"/>
          </a:xfrm>
          <a:prstGeom prst="rect">
            <a:avLst/>
          </a:prstGeom>
          <a:ln>
            <a:solidFill>
              <a:srgbClr val="C00000"/>
            </a:solidFill>
          </a:ln>
        </p:spPr>
      </p:pic>
      <p:sp>
        <p:nvSpPr>
          <p:cNvPr id="4" name="Page 1"/>
          <p:cNvSpPr/>
          <p:nvPr/>
        </p:nvSpPr>
        <p:spPr>
          <a:xfrm>
            <a:off x="2094030" y="1620838"/>
            <a:ext cx="8244076" cy="3932123"/>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0000" rIns="4104000" rtlCol="0" anchor="ctr"/>
          <a:lstStyle/>
          <a:p>
            <a:pPr lvl="0">
              <a:defRPr/>
            </a:pPr>
            <a:r>
              <a:rPr lang="en-NZ" sz="2400" b="1" dirty="0">
                <a:solidFill>
                  <a:schemeClr val="tx1"/>
                </a:solidFill>
                <a:latin typeface="Arial" panose="020B0604020202020204" pitchFamily="34" charset="0"/>
                <a:cs typeface="Arial" panose="020B0604020202020204" pitchFamily="34" charset="0"/>
              </a:rPr>
              <a:t>Explain to someone at home or on skype </a:t>
            </a:r>
            <a:r>
              <a:rPr lang="en-NZ" sz="2400" dirty="0">
                <a:solidFill>
                  <a:schemeClr val="tx1"/>
                </a:solidFill>
                <a:latin typeface="Arial" panose="020B0604020202020204" pitchFamily="34" charset="0"/>
                <a:cs typeface="Arial" panose="020B0604020202020204" pitchFamily="34" charset="0"/>
              </a:rPr>
              <a:t>how the words of Christmas carols tell the Christmas story, sing a New Zealand carol for them and share what it means.</a:t>
            </a:r>
            <a:endParaRPr lang="en-NZ" sz="3200" kern="0" dirty="0">
              <a:solidFill>
                <a:schemeClr val="tx1"/>
              </a:solidFill>
              <a:latin typeface="Arial" panose="020B0604020202020204" pitchFamily="34" charset="0"/>
              <a:cs typeface="Arial" panose="020B0604020202020204" pitchFamily="34" charset="0"/>
            </a:endParaRPr>
          </a:p>
        </p:txBody>
      </p:sp>
      <p:pic>
        <p:nvPicPr>
          <p:cNvPr id="30"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74222" y="2323848"/>
            <a:ext cx="2517832" cy="2517832"/>
          </a:xfrm>
          <a:prstGeom prst="rect">
            <a:avLst/>
          </a:prstGeom>
          <a:ln w="12700">
            <a:solidFill>
              <a:srgbClr val="C00000"/>
            </a:solidFill>
          </a:ln>
          <a:effectLst>
            <a:softEdge rad="12700"/>
          </a:effectLst>
        </p:spPr>
      </p:pic>
      <p:sp>
        <p:nvSpPr>
          <p:cNvPr id="9" name="Red button"/>
          <p:cNvSpPr/>
          <p:nvPr/>
        </p:nvSpPr>
        <p:spPr>
          <a:xfrm>
            <a:off x="11002297" y="4910091"/>
            <a:ext cx="840658" cy="841780"/>
          </a:xfrm>
          <a:prstGeom prst="ellipse">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S-11</a:t>
            </a:r>
          </a:p>
        </p:txBody>
      </p:sp>
      <p:pic>
        <p:nvPicPr>
          <p:cNvPr id="6"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755" y="154091"/>
            <a:ext cx="1734454" cy="1912727"/>
          </a:xfrm>
          <a:prstGeom prst="rect">
            <a:avLst/>
          </a:prstGeom>
          <a:ln>
            <a:solidFill>
              <a:srgbClr val="C00000"/>
            </a:solidFill>
          </a:ln>
        </p:spPr>
      </p:pic>
      <p:pic>
        <p:nvPicPr>
          <p:cNvPr id="8"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78106" y="182098"/>
            <a:ext cx="1522018" cy="2328120"/>
          </a:xfrm>
          <a:prstGeom prst="rect">
            <a:avLst/>
          </a:prstGeom>
          <a:ln>
            <a:solidFill>
              <a:srgbClr val="C00000"/>
            </a:solidFill>
          </a:ln>
        </p:spPr>
      </p:pic>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755" y="4986611"/>
            <a:ext cx="1877149" cy="1599053"/>
          </a:xfrm>
          <a:prstGeom prst="rect">
            <a:avLst/>
          </a:prstGeom>
          <a:ln>
            <a:solidFill>
              <a:srgbClr val="C00000"/>
            </a:solidFill>
          </a:ln>
        </p:spPr>
      </p:pic>
      <p:sp>
        <p:nvSpPr>
          <p:cNvPr id="35" name="Action Button: Worksheet">
            <a:hlinkClick r:id="rId17" action="ppaction://hlinksldjump" highlightClick="1"/>
          </p:cNvPr>
          <p:cNvSpPr/>
          <p:nvPr/>
        </p:nvSpPr>
        <p:spPr>
          <a:xfrm>
            <a:off x="10098106" y="6240000"/>
            <a:ext cx="480000" cy="48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1591560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5"/>
                                        </p:tgtEl>
                                      </p:cBhvr>
                                    </p:animEffect>
                                    <p:set>
                                      <p:cBhvr>
                                        <p:cTn id="63" dur="1" fill="hold">
                                          <p:stCondLst>
                                            <p:cond delay="499"/>
                                          </p:stCondLst>
                                        </p:cTn>
                                        <p:tgtEl>
                                          <p:spTgt spid="5"/>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
                                        </p:tgtEl>
                                      </p:cBhvr>
                                    </p:animEffect>
                                    <p:set>
                                      <p:cBhvr>
                                        <p:cTn id="71" dur="1" fill="hold">
                                          <p:stCondLst>
                                            <p:cond delay="499"/>
                                          </p:stCondLst>
                                        </p:cTn>
                                        <p:tgtEl>
                                          <p:spTgt spid="3"/>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500"/>
                                        <p:tgtEl>
                                          <p:spTgt spid="34"/>
                                        </p:tgtEl>
                                      </p:cBhvr>
                                    </p:animEffect>
                                    <p:set>
                                      <p:cBhvr>
                                        <p:cTn id="74"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childTnLst>
                                </p:cTn>
                              </p:par>
                              <p:par>
                                <p:cTn id="80" presetID="1" presetClass="entr" presetSubtype="0" fill="hold" grpId="1" nodeType="withEffect">
                                  <p:stCondLst>
                                    <p:cond delay="0"/>
                                  </p:stCondLst>
                                  <p:childTnLst>
                                    <p:set>
                                      <p:cBhvr>
                                        <p:cTn id="8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34" grpId="0" animBg="1"/>
      <p:bldP spid="26" grpId="0" animBg="1"/>
      <p:bldP spid="25" grpId="0" animBg="1"/>
      <p:bldP spid="24" grpId="0" animBg="1"/>
      <p:bldP spid="23" grpId="0" animBg="1"/>
      <p:bldP spid="22" grpId="0" animBg="1"/>
      <p:bldP spid="21" grpId="0" animBg="1"/>
      <p:bldP spid="20" grpId="0" animBg="1"/>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TextBox: PageNumber"/>
          <p:cNvSpPr txBox="1">
            <a:spLocks/>
          </p:cNvSpPr>
          <p:nvPr/>
        </p:nvSpPr>
        <p:spPr>
          <a:xfrm>
            <a:off x="11520000" y="6240000"/>
            <a:ext cx="480000" cy="480000"/>
          </a:xfrm>
          <a:prstGeom prst="rect">
            <a:avLst/>
          </a:prstGeom>
          <a:solidFill>
            <a:schemeClr val="bg1"/>
          </a:solidFill>
          <a:ln w="25400">
            <a:solidFill>
              <a:schemeClr val="tx1"/>
            </a:solidFill>
          </a:ln>
        </p:spPr>
        <p:txBody>
          <a:bodyPr wrap="none" rtlCol="0" anchor="ctr" anchorCtr="1">
            <a:noAutofit/>
          </a:bodyPr>
          <a:lstStyle/>
          <a:p>
            <a:pPr algn="ctr"/>
            <a:r>
              <a:rPr lang="en-GB" sz="1200" b="1" dirty="0">
                <a:latin typeface="Arial" pitchFamily="34" charset="0"/>
                <a:cs typeface="Arial" pitchFamily="34" charset="0"/>
              </a:rPr>
              <a:t>L-2</a:t>
            </a:r>
          </a:p>
          <a:p>
            <a:pPr algn="ctr"/>
            <a:r>
              <a:rPr lang="en-GB" sz="1200" b="1" dirty="0">
                <a:latin typeface="Arial" pitchFamily="34" charset="0"/>
                <a:cs typeface="Arial" pitchFamily="34" charset="0"/>
              </a:rPr>
              <a:t>S-4</a:t>
            </a:r>
          </a:p>
        </p:txBody>
      </p:sp>
      <p:sp>
        <p:nvSpPr>
          <p:cNvPr id="10" name="Action Button: Up">
            <a:hlinkClick r:id="rId3" action="ppaction://hlinksldjump" highlightClick="1"/>
          </p:cNvPr>
          <p:cNvSpPr/>
          <p:nvPr/>
        </p:nvSpPr>
        <p:spPr>
          <a:xfrm rot="16200000">
            <a:off x="10800000" y="6240000"/>
            <a:ext cx="480000"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Textbox: Tool instructions"/>
          <p:cNvSpPr txBox="1"/>
          <p:nvPr/>
        </p:nvSpPr>
        <p:spPr>
          <a:xfrm>
            <a:off x="4625102" y="6550225"/>
            <a:ext cx="2941831" cy="276999"/>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the up arrow to return to the lesson</a:t>
            </a:r>
          </a:p>
        </p:txBody>
      </p:sp>
      <p:sp>
        <p:nvSpPr>
          <p:cNvPr id="11" name="TextBox: Worksheet Indication"/>
          <p:cNvSpPr txBox="1"/>
          <p:nvPr/>
        </p:nvSpPr>
        <p:spPr>
          <a:xfrm>
            <a:off x="0" y="6378000"/>
            <a:ext cx="1680000" cy="480000"/>
          </a:xfrm>
          <a:prstGeom prst="rect">
            <a:avLst/>
          </a:prstGeom>
          <a:noFill/>
          <a:ln w="0">
            <a:noFill/>
          </a:ln>
        </p:spPr>
        <p:txBody>
          <a:bodyPr wrap="square" rtlCol="0">
            <a:noAutofit/>
          </a:bodyPr>
          <a:lstStyle/>
          <a:p>
            <a:r>
              <a:rPr lang="en-GB" sz="2133" b="1" dirty="0">
                <a:latin typeface="Arial" pitchFamily="34" charset="0"/>
                <a:cs typeface="Arial" pitchFamily="34" charset="0"/>
              </a:rPr>
              <a:t>Worksheet</a:t>
            </a:r>
          </a:p>
        </p:txBody>
      </p:sp>
      <p:sp>
        <p:nvSpPr>
          <p:cNvPr id="12" name="Rectangle 11"/>
          <p:cNvSpPr/>
          <p:nvPr/>
        </p:nvSpPr>
        <p:spPr>
          <a:xfrm>
            <a:off x="2705117" y="0"/>
            <a:ext cx="6781800" cy="276999"/>
          </a:xfrm>
          <a:prstGeom prst="rect">
            <a:avLst/>
          </a:prstGeom>
        </p:spPr>
        <p:txBody>
          <a:bodyPr wrap="square">
            <a:spAutoFit/>
          </a:bodyPr>
          <a:lstStyle/>
          <a:p>
            <a:pPr lvl="0" algn="ctr"/>
            <a:r>
              <a:rPr lang="en-NZ" sz="1200" dirty="0">
                <a:solidFill>
                  <a:prstClr val="black"/>
                </a:solidFill>
                <a:latin typeface="Arial" panose="020B0604020202020204" pitchFamily="34" charset="0"/>
                <a:cs typeface="Arial" panose="020B0604020202020204" pitchFamily="34" charset="0"/>
              </a:rPr>
              <a:t>Name___________________________ Date_______________</a:t>
            </a:r>
          </a:p>
        </p:txBody>
      </p:sp>
      <p:sp>
        <p:nvSpPr>
          <p:cNvPr id="2" name="Title 1"/>
          <p:cNvSpPr>
            <a:spLocks noGrp="1"/>
          </p:cNvSpPr>
          <p:nvPr>
            <p:ph type="title"/>
          </p:nvPr>
        </p:nvSpPr>
        <p:spPr>
          <a:xfrm>
            <a:off x="849489" y="195793"/>
            <a:ext cx="10515600" cy="1192742"/>
          </a:xfrm>
        </p:spPr>
        <p:txBody>
          <a:bodyPr/>
          <a:lstStyle/>
          <a:p>
            <a:pPr algn="ctr"/>
            <a:r>
              <a:rPr lang="en-NZ" kern="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Families have lots of Christmas traditions</a:t>
            </a:r>
            <a:endParaRPr lang="en-NZ" dirty="0">
              <a:ln w="0"/>
              <a:effectLst>
                <a:outerShdw blurRad="38100" dist="19050" dir="2700000" algn="tl" rotWithShape="0">
                  <a:schemeClr val="dk1">
                    <a:alpha val="40000"/>
                  </a:schemeClr>
                </a:outerShdw>
              </a:effectLst>
            </a:endParaRP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530353" y="2251918"/>
            <a:ext cx="3595885" cy="2392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4625103" y="1388535"/>
            <a:ext cx="7374898" cy="4735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v"/>
            </a:pPr>
            <a:r>
              <a:rPr lang="en-NZ" dirty="0">
                <a:solidFill>
                  <a:schemeClr val="tx1"/>
                </a:solidFill>
                <a:latin typeface="Arial" panose="020B0604020202020204" pitchFamily="34" charset="0"/>
                <a:cs typeface="Arial" panose="020B0604020202020204" pitchFamily="34" charset="0"/>
              </a:rPr>
              <a:t>In our family at Christmas we </a:t>
            </a:r>
          </a:p>
          <a:p>
            <a:pPr marL="342900" indent="-342900">
              <a:lnSpc>
                <a:spcPct val="150000"/>
              </a:lnSpc>
              <a:buFont typeface="Wingdings" panose="05000000000000000000" pitchFamily="2" charset="2"/>
              <a:buChar char="v"/>
            </a:pPr>
            <a:r>
              <a:rPr lang="en-NZ" dirty="0">
                <a:solidFill>
                  <a:schemeClr val="tx1"/>
                </a:solidFill>
                <a:latin typeface="Arial" panose="020B0604020202020204" pitchFamily="34" charset="0"/>
                <a:cs typeface="Arial" panose="020B0604020202020204" pitchFamily="34" charset="0"/>
              </a:rPr>
              <a:t>On our Christmas dinner table we</a:t>
            </a:r>
          </a:p>
          <a:p>
            <a:pPr marL="342900" indent="-342900">
              <a:lnSpc>
                <a:spcPct val="150000"/>
              </a:lnSpc>
              <a:buFont typeface="Wingdings" panose="05000000000000000000" pitchFamily="2" charset="2"/>
              <a:buChar char="v"/>
            </a:pPr>
            <a:r>
              <a:rPr lang="en-NZ" dirty="0">
                <a:solidFill>
                  <a:schemeClr val="tx1"/>
                </a:solidFill>
                <a:latin typeface="Arial" panose="020B0604020202020204" pitchFamily="34" charset="0"/>
                <a:cs typeface="Arial" panose="020B0604020202020204" pitchFamily="34" charset="0"/>
              </a:rPr>
              <a:t>We make</a:t>
            </a:r>
          </a:p>
          <a:p>
            <a:pPr marL="342900" indent="-342900">
              <a:lnSpc>
                <a:spcPct val="150000"/>
              </a:lnSpc>
              <a:buFont typeface="Wingdings" panose="05000000000000000000" pitchFamily="2" charset="2"/>
              <a:buChar char="v"/>
            </a:pPr>
            <a:r>
              <a:rPr lang="en-NZ" dirty="0">
                <a:solidFill>
                  <a:schemeClr val="tx1"/>
                </a:solidFill>
                <a:latin typeface="Arial" panose="020B0604020202020204" pitchFamily="34" charset="0"/>
                <a:cs typeface="Arial" panose="020B0604020202020204" pitchFamily="34" charset="0"/>
              </a:rPr>
              <a:t>We open our presents</a:t>
            </a:r>
          </a:p>
          <a:p>
            <a:pPr marL="342900" indent="-342900">
              <a:lnSpc>
                <a:spcPct val="150000"/>
              </a:lnSpc>
              <a:buFont typeface="Wingdings" panose="05000000000000000000" pitchFamily="2" charset="2"/>
              <a:buChar char="v"/>
            </a:pPr>
            <a:r>
              <a:rPr lang="en-NZ" dirty="0">
                <a:solidFill>
                  <a:schemeClr val="tx1"/>
                </a:solidFill>
                <a:latin typeface="Arial" panose="020B0604020202020204" pitchFamily="34" charset="0"/>
                <a:cs typeface="Arial" panose="020B0604020202020204" pitchFamily="34" charset="0"/>
              </a:rPr>
              <a:t>We invite</a:t>
            </a:r>
          </a:p>
          <a:p>
            <a:pPr marL="342900" indent="-342900">
              <a:lnSpc>
                <a:spcPct val="150000"/>
              </a:lnSpc>
              <a:buFont typeface="Wingdings" panose="05000000000000000000" pitchFamily="2" charset="2"/>
              <a:buChar char="v"/>
            </a:pPr>
            <a:r>
              <a:rPr lang="en-NZ" dirty="0">
                <a:solidFill>
                  <a:schemeClr val="tx1"/>
                </a:solidFill>
                <a:latin typeface="Arial" panose="020B0604020202020204" pitchFamily="34" charset="0"/>
                <a:cs typeface="Arial" panose="020B0604020202020204" pitchFamily="34" charset="0"/>
              </a:rPr>
              <a:t>We always play</a:t>
            </a:r>
          </a:p>
          <a:p>
            <a:pPr marL="342900" indent="-342900">
              <a:lnSpc>
                <a:spcPct val="150000"/>
              </a:lnSpc>
              <a:buFont typeface="Wingdings" panose="05000000000000000000" pitchFamily="2" charset="2"/>
              <a:buChar char="v"/>
            </a:pPr>
            <a:r>
              <a:rPr lang="en-NZ" dirty="0">
                <a:solidFill>
                  <a:schemeClr val="tx1"/>
                </a:solidFill>
                <a:latin typeface="Arial" panose="020B0604020202020204" pitchFamily="34" charset="0"/>
                <a:cs typeface="Arial" panose="020B0604020202020204" pitchFamily="34" charset="0"/>
              </a:rPr>
              <a:t>We go to</a:t>
            </a:r>
          </a:p>
          <a:p>
            <a:pPr marL="342900" indent="-342900">
              <a:lnSpc>
                <a:spcPct val="150000"/>
              </a:lnSpc>
              <a:buFont typeface="Wingdings" panose="05000000000000000000" pitchFamily="2" charset="2"/>
              <a:buChar char="v"/>
            </a:pPr>
            <a:r>
              <a:rPr lang="en-NZ" dirty="0">
                <a:solidFill>
                  <a:schemeClr val="tx1"/>
                </a:solidFill>
                <a:latin typeface="Arial" panose="020B0604020202020204" pitchFamily="34" charset="0"/>
                <a:cs typeface="Arial" panose="020B0604020202020204" pitchFamily="34" charset="0"/>
              </a:rPr>
              <a:t>We remember</a:t>
            </a:r>
          </a:p>
          <a:p>
            <a:pPr marL="342900" indent="-342900">
              <a:lnSpc>
                <a:spcPct val="150000"/>
              </a:lnSpc>
              <a:buFont typeface="Wingdings" panose="05000000000000000000" pitchFamily="2" charset="2"/>
              <a:buChar char="v"/>
            </a:pPr>
            <a:r>
              <a:rPr lang="en-NZ" dirty="0">
                <a:solidFill>
                  <a:schemeClr val="tx1"/>
                </a:solidFill>
                <a:latin typeface="Arial" panose="020B0604020202020204" pitchFamily="34" charset="0"/>
                <a:cs typeface="Arial" panose="020B0604020202020204" pitchFamily="34" charset="0"/>
              </a:rPr>
              <a:t>One thing I would like to say about family traditions is…</a:t>
            </a:r>
          </a:p>
        </p:txBody>
      </p:sp>
      <p:cxnSp>
        <p:nvCxnSpPr>
          <p:cNvPr id="15" name="Straight Connector 14"/>
          <p:cNvCxnSpPr/>
          <p:nvPr/>
        </p:nvCxnSpPr>
        <p:spPr>
          <a:xfrm>
            <a:off x="8049126" y="2251918"/>
            <a:ext cx="3862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518358" y="2622884"/>
            <a:ext cx="3392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39853" y="3043989"/>
            <a:ext cx="5871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27232" y="3465095"/>
            <a:ext cx="45840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39853" y="3862137"/>
            <a:ext cx="5871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53463" y="4283242"/>
            <a:ext cx="525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19466" y="4695324"/>
            <a:ext cx="5871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557211" y="5101389"/>
            <a:ext cx="5354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65295" y="5847347"/>
            <a:ext cx="6845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038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TextBox: PageNumber"/>
          <p:cNvSpPr txBox="1">
            <a:spLocks/>
          </p:cNvSpPr>
          <p:nvPr/>
        </p:nvSpPr>
        <p:spPr>
          <a:xfrm>
            <a:off x="11520000" y="6240000"/>
            <a:ext cx="480000" cy="480000"/>
          </a:xfrm>
          <a:prstGeom prst="rect">
            <a:avLst/>
          </a:prstGeom>
          <a:solidFill>
            <a:schemeClr val="bg1"/>
          </a:solidFill>
          <a:ln w="25400">
            <a:solidFill>
              <a:schemeClr val="tx1"/>
            </a:solidFill>
          </a:ln>
        </p:spPr>
        <p:txBody>
          <a:bodyPr wrap="none" rtlCol="0" anchor="ctr" anchorCtr="1">
            <a:noAutofit/>
          </a:bodyPr>
          <a:lstStyle/>
          <a:p>
            <a:pPr algn="ctr" defTabSz="1219170"/>
            <a:r>
              <a:rPr lang="en-GB" sz="1200" b="1" kern="0" dirty="0">
                <a:latin typeface="Arial" pitchFamily="34" charset="0"/>
                <a:cs typeface="Arial" pitchFamily="34" charset="0"/>
              </a:rPr>
              <a:t>L-2</a:t>
            </a:r>
          </a:p>
          <a:p>
            <a:pPr algn="ctr" defTabSz="1219170"/>
            <a:r>
              <a:rPr lang="en-GB" sz="1200" b="1" kern="0" dirty="0">
                <a:latin typeface="Arial" pitchFamily="34" charset="0"/>
                <a:cs typeface="Arial" pitchFamily="34" charset="0"/>
              </a:rPr>
              <a:t>S-6</a:t>
            </a:r>
          </a:p>
        </p:txBody>
      </p:sp>
      <p:sp>
        <p:nvSpPr>
          <p:cNvPr id="13" name="Action Button: Up">
            <a:hlinkClick r:id="rId3" action="ppaction://hlinksldjump" highlightClick="1"/>
          </p:cNvPr>
          <p:cNvSpPr/>
          <p:nvPr/>
        </p:nvSpPr>
        <p:spPr>
          <a:xfrm rot="16200000">
            <a:off x="10800000" y="6240000"/>
            <a:ext cx="480000" cy="480053"/>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kern="0">
              <a:solidFill>
                <a:sysClr val="windowText" lastClr="000000"/>
              </a:solidFill>
            </a:endParaRPr>
          </a:p>
        </p:txBody>
      </p:sp>
      <p:sp>
        <p:nvSpPr>
          <p:cNvPr id="15" name="Textbox: Tool instructions"/>
          <p:cNvSpPr txBox="1"/>
          <p:nvPr/>
        </p:nvSpPr>
        <p:spPr>
          <a:xfrm>
            <a:off x="4625102" y="6550225"/>
            <a:ext cx="2941831" cy="276999"/>
          </a:xfrm>
          <a:prstGeom prst="rect">
            <a:avLst/>
          </a:prstGeom>
          <a:noFill/>
        </p:spPr>
        <p:txBody>
          <a:bodyPr wrap="none" rtlCol="0">
            <a:spAutoFit/>
          </a:bodyPr>
          <a:lstStyle/>
          <a:p>
            <a:pPr algn="ctr" defTabSz="1219170"/>
            <a:r>
              <a:rPr lang="en-GB" sz="1200" kern="0" dirty="0">
                <a:solidFill>
                  <a:sysClr val="windowText" lastClr="000000"/>
                </a:solidFill>
                <a:latin typeface="Arial" pitchFamily="34" charset="0"/>
                <a:ea typeface="Segoe UI" pitchFamily="34" charset="0"/>
                <a:cs typeface="Arial" pitchFamily="34" charset="0"/>
              </a:rPr>
              <a:t>Click the up arrow to return to the lesson</a:t>
            </a:r>
          </a:p>
        </p:txBody>
      </p:sp>
      <p:sp>
        <p:nvSpPr>
          <p:cNvPr id="8" name="TextBox: Worksheet Indication"/>
          <p:cNvSpPr txBox="1"/>
          <p:nvPr/>
        </p:nvSpPr>
        <p:spPr>
          <a:xfrm>
            <a:off x="0" y="6378000"/>
            <a:ext cx="1680000" cy="480000"/>
          </a:xfrm>
          <a:prstGeom prst="rect">
            <a:avLst/>
          </a:prstGeom>
          <a:noFill/>
          <a:ln w="0">
            <a:noFill/>
          </a:ln>
        </p:spPr>
        <p:txBody>
          <a:bodyPr wrap="square" rtlCol="0">
            <a:noAutofit/>
          </a:bodyPr>
          <a:lstStyle/>
          <a:p>
            <a:pPr defTabSz="1219170"/>
            <a:r>
              <a:rPr lang="en-GB" sz="2133" b="1" kern="0" dirty="0">
                <a:solidFill>
                  <a:sysClr val="windowText" lastClr="000000"/>
                </a:solidFill>
                <a:latin typeface="Arial" pitchFamily="34" charset="0"/>
                <a:cs typeface="Arial" pitchFamily="34" charset="0"/>
              </a:rPr>
              <a:t>Worksheet</a:t>
            </a:r>
          </a:p>
        </p:txBody>
      </p:sp>
      <p:sp>
        <p:nvSpPr>
          <p:cNvPr id="4" name="Title 3"/>
          <p:cNvSpPr>
            <a:spLocks noGrp="1"/>
          </p:cNvSpPr>
          <p:nvPr>
            <p:ph type="title"/>
          </p:nvPr>
        </p:nvSpPr>
        <p:spPr>
          <a:xfrm>
            <a:off x="214313" y="490275"/>
            <a:ext cx="11785687" cy="1210580"/>
          </a:xfrm>
        </p:spPr>
        <p:txBody>
          <a:bodyPr>
            <a:normAutofit/>
          </a:bodyPr>
          <a:lstStyle/>
          <a:p>
            <a:pPr algn="ctr"/>
            <a:r>
              <a:rPr lang="en-NZ" sz="4000" dirty="0">
                <a:latin typeface="Arial" panose="020B0604020202020204" pitchFamily="34" charset="0"/>
                <a:cs typeface="Arial" panose="020B0604020202020204" pitchFamily="34" charset="0"/>
              </a:rPr>
              <a:t>How Christmas trees we have today came to be</a:t>
            </a:r>
          </a:p>
        </p:txBody>
      </p:sp>
      <p:sp>
        <p:nvSpPr>
          <p:cNvPr id="5" name="Rectangle 4"/>
          <p:cNvSpPr/>
          <p:nvPr/>
        </p:nvSpPr>
        <p:spPr>
          <a:xfrm>
            <a:off x="2716256" y="213276"/>
            <a:ext cx="6781800" cy="276999"/>
          </a:xfrm>
          <a:prstGeom prst="rect">
            <a:avLst/>
          </a:prstGeom>
        </p:spPr>
        <p:txBody>
          <a:bodyPr wrap="square">
            <a:spAutoFit/>
          </a:bodyPr>
          <a:lstStyle/>
          <a:p>
            <a:pPr lvl="0" algn="ctr"/>
            <a:r>
              <a:rPr lang="en-NZ" sz="1200" dirty="0">
                <a:solidFill>
                  <a:prstClr val="black"/>
                </a:solidFill>
                <a:latin typeface="Arial" panose="020B0604020202020204" pitchFamily="34" charset="0"/>
                <a:cs typeface="Arial" panose="020B0604020202020204" pitchFamily="34" charset="0"/>
              </a:rPr>
              <a:t>Name___________________________ Date_______________</a:t>
            </a:r>
          </a:p>
        </p:txBody>
      </p:sp>
      <p:graphicFrame>
        <p:nvGraphicFramePr>
          <p:cNvPr id="2" name="Table 1"/>
          <p:cNvGraphicFramePr>
            <a:graphicFrameLocks noGrp="1"/>
          </p:cNvGraphicFramePr>
          <p:nvPr>
            <p:extLst>
              <p:ext uri="{D42A27DB-BD31-4B8C-83A1-F6EECF244321}">
                <p14:modId xmlns:p14="http://schemas.microsoft.com/office/powerpoint/2010/main" val="3482935248"/>
              </p:ext>
            </p:extLst>
          </p:nvPr>
        </p:nvGraphicFramePr>
        <p:xfrm>
          <a:off x="1088046" y="1811709"/>
          <a:ext cx="10015941" cy="2206502"/>
        </p:xfrm>
        <a:graphic>
          <a:graphicData uri="http://schemas.openxmlformats.org/drawingml/2006/table">
            <a:tbl>
              <a:tblPr firstRow="1" bandRow="1">
                <a:tableStyleId>{5C22544A-7EE6-4342-B048-85BDC9FD1C3A}</a:tableStyleId>
              </a:tblPr>
              <a:tblGrid>
                <a:gridCol w="3338647">
                  <a:extLst>
                    <a:ext uri="{9D8B030D-6E8A-4147-A177-3AD203B41FA5}">
                      <a16:colId xmlns="" xmlns:a16="http://schemas.microsoft.com/office/drawing/2014/main" val="2050401209"/>
                    </a:ext>
                  </a:extLst>
                </a:gridCol>
                <a:gridCol w="3338647">
                  <a:extLst>
                    <a:ext uri="{9D8B030D-6E8A-4147-A177-3AD203B41FA5}">
                      <a16:colId xmlns="" xmlns:a16="http://schemas.microsoft.com/office/drawing/2014/main" val="4253302109"/>
                    </a:ext>
                  </a:extLst>
                </a:gridCol>
                <a:gridCol w="3338647">
                  <a:extLst>
                    <a:ext uri="{9D8B030D-6E8A-4147-A177-3AD203B41FA5}">
                      <a16:colId xmlns="" xmlns:a16="http://schemas.microsoft.com/office/drawing/2014/main" val="3803391019"/>
                    </a:ext>
                  </a:extLst>
                </a:gridCol>
              </a:tblGrid>
              <a:tr h="206494">
                <a:tc>
                  <a:txBody>
                    <a:bodyPr/>
                    <a:lstStyle/>
                    <a:p>
                      <a:pPr algn="ctr"/>
                      <a:r>
                        <a:rPr lang="en-NZ" dirty="0">
                          <a:solidFill>
                            <a:schemeClr val="tx1"/>
                          </a:solidFill>
                          <a:latin typeface="Arial" panose="020B0604020202020204" pitchFamily="34" charset="0"/>
                          <a:cs typeface="Arial" panose="020B0604020202020204" pitchFamily="34" charset="0"/>
                        </a:rPr>
                        <a:t>Paradise</a:t>
                      </a:r>
                      <a:r>
                        <a:rPr lang="en-NZ" baseline="0" dirty="0">
                          <a:solidFill>
                            <a:schemeClr val="tx1"/>
                          </a:solidFill>
                          <a:latin typeface="Arial" panose="020B0604020202020204" pitchFamily="34" charset="0"/>
                          <a:cs typeface="Arial" panose="020B0604020202020204" pitchFamily="34" charset="0"/>
                        </a:rPr>
                        <a:t> tree</a:t>
                      </a:r>
                      <a:endParaRPr lang="en-NZ"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dirty="0">
                          <a:solidFill>
                            <a:schemeClr val="tx1"/>
                          </a:solidFill>
                          <a:latin typeface="Arial" panose="020B0604020202020204" pitchFamily="34" charset="0"/>
                          <a:cs typeface="Arial" panose="020B0604020202020204" pitchFamily="34" charset="0"/>
                        </a:rPr>
                        <a:t>An olden day Christmas tree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dirty="0">
                          <a:solidFill>
                            <a:schemeClr val="tx1"/>
                          </a:solidFill>
                          <a:latin typeface="Arial" panose="020B0604020202020204" pitchFamily="34" charset="0"/>
                          <a:cs typeface="Arial" panose="020B0604020202020204" pitchFamily="34" charset="0"/>
                        </a:rPr>
                        <a:t>A Christmas tree today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75037377"/>
                  </a:ext>
                </a:extLst>
              </a:tr>
              <a:tr h="1840742">
                <a:tc>
                  <a:txBody>
                    <a:bodyPr/>
                    <a:lstStyle/>
                    <a:p>
                      <a:pPr algn="l"/>
                      <a:r>
                        <a:rPr lang="en-NZ" dirty="0">
                          <a:latin typeface="Arial" panose="020B0604020202020204" pitchFamily="34" charset="0"/>
                          <a:cs typeface="Arial" panose="020B0604020202020204" pitchFamily="34" charset="0"/>
                        </a:rPr>
                        <a:t>This tree…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NZ" dirty="0">
                          <a:latin typeface="Arial" panose="020B0604020202020204" pitchFamily="34" charset="0"/>
                          <a:cs typeface="Arial" panose="020B0604020202020204" pitchFamily="34" charset="0"/>
                        </a:rPr>
                        <a:t>This tree…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NZ" dirty="0">
                          <a:latin typeface="Arial" panose="020B0604020202020204" pitchFamily="34" charset="0"/>
                          <a:cs typeface="Arial" panose="020B0604020202020204" pitchFamily="34" charset="0"/>
                        </a:rPr>
                        <a:t>This tree…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62993129"/>
                  </a:ext>
                </a:extLst>
              </a:tr>
            </a:tbl>
          </a:graphicData>
        </a:graphic>
      </p:graphicFrame>
      <p:sp>
        <p:nvSpPr>
          <p:cNvPr id="3" name="Rectangle: Rounded Corners 2"/>
          <p:cNvSpPr/>
          <p:nvPr/>
        </p:nvSpPr>
        <p:spPr>
          <a:xfrm>
            <a:off x="1545027" y="4205471"/>
            <a:ext cx="9101978" cy="21574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NZ" b="1" dirty="0">
                <a:latin typeface="Arial" panose="020B0604020202020204" pitchFamily="34" charset="0"/>
                <a:cs typeface="Arial" panose="020B0604020202020204" pitchFamily="34" charset="0"/>
              </a:rPr>
              <a:t>My favourite fact about Christmas trees is number___</a:t>
            </a:r>
          </a:p>
          <a:p>
            <a:pPr algn="ctr"/>
            <a:endParaRPr lang="en-NZ" dirty="0">
              <a:latin typeface="Arial" panose="020B0604020202020204" pitchFamily="34" charset="0"/>
              <a:cs typeface="Arial" panose="020B0604020202020204" pitchFamily="34" charset="0"/>
            </a:endParaRPr>
          </a:p>
          <a:p>
            <a:r>
              <a:rPr lang="en-NZ" dirty="0">
                <a:latin typeface="Arial" panose="020B0604020202020204" pitchFamily="34" charset="0"/>
                <a:cs typeface="Arial" panose="020B0604020202020204" pitchFamily="34" charset="0"/>
              </a:rPr>
              <a:t>Here are three tips to take note of when decorating a Christmas tree</a:t>
            </a:r>
          </a:p>
          <a:p>
            <a:r>
              <a:rPr lang="en-NZ" dirty="0">
                <a:latin typeface="Arial" panose="020B0604020202020204" pitchFamily="34" charset="0"/>
                <a:cs typeface="Arial" panose="020B0604020202020204" pitchFamily="34" charset="0"/>
              </a:rPr>
              <a:t>(1)</a:t>
            </a:r>
          </a:p>
          <a:p>
            <a:r>
              <a:rPr lang="en-NZ" dirty="0">
                <a:latin typeface="Arial" panose="020B0604020202020204" pitchFamily="34" charset="0"/>
                <a:cs typeface="Arial" panose="020B0604020202020204" pitchFamily="34" charset="0"/>
              </a:rPr>
              <a:t>(2)</a:t>
            </a:r>
          </a:p>
          <a:p>
            <a:r>
              <a:rPr lang="en-NZ"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216840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TextBox: PageNumber"/>
          <p:cNvSpPr txBox="1">
            <a:spLocks/>
          </p:cNvSpPr>
          <p:nvPr/>
        </p:nvSpPr>
        <p:spPr>
          <a:xfrm>
            <a:off x="11520000" y="6240000"/>
            <a:ext cx="480000" cy="480000"/>
          </a:xfrm>
          <a:prstGeom prst="rect">
            <a:avLst/>
          </a:prstGeom>
          <a:solidFill>
            <a:schemeClr val="bg1"/>
          </a:solidFill>
          <a:ln w="25400">
            <a:solidFill>
              <a:schemeClr val="tx1"/>
            </a:solidFill>
          </a:ln>
        </p:spPr>
        <p:txBody>
          <a:bodyPr wrap="none" rtlCol="0" anchor="ctr" anchorCtr="1">
            <a:noAutofit/>
          </a:bodyPr>
          <a:lstStyle/>
          <a:p>
            <a:pPr algn="ctr" defTabSz="1219170"/>
            <a:r>
              <a:rPr lang="en-GB" sz="1200" b="1" kern="0" dirty="0">
                <a:latin typeface="Arial" pitchFamily="34" charset="0"/>
                <a:cs typeface="Arial" pitchFamily="34" charset="0"/>
              </a:rPr>
              <a:t>L-2</a:t>
            </a:r>
          </a:p>
          <a:p>
            <a:pPr algn="ctr" defTabSz="1219170"/>
            <a:r>
              <a:rPr lang="en-GB" sz="1200" b="1" kern="0" dirty="0">
                <a:latin typeface="Arial" pitchFamily="34" charset="0"/>
                <a:cs typeface="Arial" pitchFamily="34" charset="0"/>
              </a:rPr>
              <a:t>S-8</a:t>
            </a:r>
          </a:p>
        </p:txBody>
      </p:sp>
      <p:sp>
        <p:nvSpPr>
          <p:cNvPr id="13" name="Action Button: Up">
            <a:hlinkClick r:id="rId3" action="ppaction://hlinksldjump" highlightClick="1"/>
          </p:cNvPr>
          <p:cNvSpPr/>
          <p:nvPr/>
        </p:nvSpPr>
        <p:spPr>
          <a:xfrm rot="16200000">
            <a:off x="10800000" y="6240000"/>
            <a:ext cx="480000" cy="480053"/>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kern="0">
              <a:solidFill>
                <a:sysClr val="windowText" lastClr="000000"/>
              </a:solidFill>
            </a:endParaRPr>
          </a:p>
        </p:txBody>
      </p:sp>
      <p:sp>
        <p:nvSpPr>
          <p:cNvPr id="15" name="Textbox: Tool instructions"/>
          <p:cNvSpPr txBox="1"/>
          <p:nvPr/>
        </p:nvSpPr>
        <p:spPr>
          <a:xfrm>
            <a:off x="4625102" y="6550225"/>
            <a:ext cx="2941831" cy="276999"/>
          </a:xfrm>
          <a:prstGeom prst="rect">
            <a:avLst/>
          </a:prstGeom>
          <a:noFill/>
        </p:spPr>
        <p:txBody>
          <a:bodyPr wrap="none" rtlCol="0">
            <a:spAutoFit/>
          </a:bodyPr>
          <a:lstStyle/>
          <a:p>
            <a:pPr algn="ctr" defTabSz="1219170"/>
            <a:r>
              <a:rPr lang="en-GB" sz="1200" kern="0" dirty="0">
                <a:solidFill>
                  <a:sysClr val="windowText" lastClr="000000"/>
                </a:solidFill>
                <a:latin typeface="Arial" pitchFamily="34" charset="0"/>
                <a:ea typeface="Segoe UI" pitchFamily="34" charset="0"/>
                <a:cs typeface="Arial" pitchFamily="34" charset="0"/>
              </a:rPr>
              <a:t>Click the up arrow to return to the lesson</a:t>
            </a:r>
          </a:p>
        </p:txBody>
      </p:sp>
      <p:sp>
        <p:nvSpPr>
          <p:cNvPr id="8" name="TextBox: Worksheet Indication"/>
          <p:cNvSpPr txBox="1"/>
          <p:nvPr/>
        </p:nvSpPr>
        <p:spPr>
          <a:xfrm>
            <a:off x="0" y="6378000"/>
            <a:ext cx="1680000" cy="480000"/>
          </a:xfrm>
          <a:prstGeom prst="rect">
            <a:avLst/>
          </a:prstGeom>
          <a:noFill/>
          <a:ln w="0">
            <a:noFill/>
          </a:ln>
        </p:spPr>
        <p:txBody>
          <a:bodyPr wrap="square" rtlCol="0">
            <a:noAutofit/>
          </a:bodyPr>
          <a:lstStyle/>
          <a:p>
            <a:pPr defTabSz="1219170"/>
            <a:r>
              <a:rPr lang="en-GB" sz="2133" b="1" kern="0" dirty="0">
                <a:solidFill>
                  <a:sysClr val="windowText" lastClr="000000"/>
                </a:solidFill>
                <a:latin typeface="Arial" pitchFamily="34" charset="0"/>
                <a:cs typeface="Arial" pitchFamily="34" charset="0"/>
              </a:rPr>
              <a:t>Worksheet</a:t>
            </a:r>
          </a:p>
        </p:txBody>
      </p:sp>
      <p:sp>
        <p:nvSpPr>
          <p:cNvPr id="4" name="Title 3"/>
          <p:cNvSpPr>
            <a:spLocks noGrp="1"/>
          </p:cNvSpPr>
          <p:nvPr>
            <p:ph type="title"/>
          </p:nvPr>
        </p:nvSpPr>
        <p:spPr>
          <a:xfrm>
            <a:off x="214313" y="449439"/>
            <a:ext cx="11785687" cy="1223760"/>
          </a:xfrm>
        </p:spPr>
        <p:txBody>
          <a:bodyPr>
            <a:normAutofit fontScale="90000"/>
          </a:bodyPr>
          <a:lstStyle/>
          <a:p>
            <a:pPr algn="ctr"/>
            <a:r>
              <a:rPr lang="en-NZ" dirty="0">
                <a:latin typeface="Arial" panose="020B0604020202020204" pitchFamily="34" charset="0"/>
                <a:cs typeface="Arial" panose="020B0604020202020204" pitchFamily="34" charset="0"/>
              </a:rPr>
              <a:t>The Aotearoa New Zealand</a:t>
            </a:r>
            <a:br>
              <a:rPr lang="en-NZ" dirty="0">
                <a:latin typeface="Arial" panose="020B0604020202020204" pitchFamily="34" charset="0"/>
                <a:cs typeface="Arial" panose="020B0604020202020204" pitchFamily="34" charset="0"/>
              </a:rPr>
            </a:br>
            <a:r>
              <a:rPr lang="en-NZ" dirty="0">
                <a:latin typeface="Arial" panose="020B0604020202020204" pitchFamily="34" charset="0"/>
                <a:cs typeface="Arial" panose="020B0604020202020204" pitchFamily="34" charset="0"/>
              </a:rPr>
              <a:t>Christmas tree</a:t>
            </a:r>
          </a:p>
        </p:txBody>
      </p:sp>
      <p:sp>
        <p:nvSpPr>
          <p:cNvPr id="5" name="Rectangle 4"/>
          <p:cNvSpPr/>
          <p:nvPr/>
        </p:nvSpPr>
        <p:spPr>
          <a:xfrm>
            <a:off x="2716256" y="213276"/>
            <a:ext cx="6781800" cy="276999"/>
          </a:xfrm>
          <a:prstGeom prst="rect">
            <a:avLst/>
          </a:prstGeom>
        </p:spPr>
        <p:txBody>
          <a:bodyPr wrap="square">
            <a:spAutoFit/>
          </a:bodyPr>
          <a:lstStyle/>
          <a:p>
            <a:pPr lvl="0" algn="ctr"/>
            <a:r>
              <a:rPr lang="en-NZ" sz="1200" dirty="0">
                <a:solidFill>
                  <a:prstClr val="black"/>
                </a:solidFill>
                <a:latin typeface="Arial" panose="020B0604020202020204" pitchFamily="34" charset="0"/>
                <a:cs typeface="Arial" panose="020B0604020202020204" pitchFamily="34" charset="0"/>
              </a:rPr>
              <a:t>Name___________________________ Date_______________</a:t>
            </a:r>
          </a:p>
        </p:txBody>
      </p:sp>
      <p:graphicFrame>
        <p:nvGraphicFramePr>
          <p:cNvPr id="2" name="Table 1"/>
          <p:cNvGraphicFramePr>
            <a:graphicFrameLocks noGrp="1"/>
          </p:cNvGraphicFramePr>
          <p:nvPr>
            <p:extLst>
              <p:ext uri="{D42A27DB-BD31-4B8C-83A1-F6EECF244321}">
                <p14:modId xmlns:p14="http://schemas.microsoft.com/office/powerpoint/2010/main" val="1355178451"/>
              </p:ext>
            </p:extLst>
          </p:nvPr>
        </p:nvGraphicFramePr>
        <p:xfrm>
          <a:off x="838200" y="1825625"/>
          <a:ext cx="4881420" cy="4531210"/>
        </p:xfrm>
        <a:graphic>
          <a:graphicData uri="http://schemas.openxmlformats.org/drawingml/2006/table">
            <a:tbl>
              <a:tblPr firstRow="1" bandRow="1">
                <a:tableStyleId>{D7AC3CCA-C797-4891-BE02-D94E43425B78}</a:tableStyleId>
              </a:tblPr>
              <a:tblGrid>
                <a:gridCol w="488142">
                  <a:extLst>
                    <a:ext uri="{9D8B030D-6E8A-4147-A177-3AD203B41FA5}">
                      <a16:colId xmlns="" xmlns:a16="http://schemas.microsoft.com/office/drawing/2014/main" val="520533240"/>
                    </a:ext>
                  </a:extLst>
                </a:gridCol>
                <a:gridCol w="488142">
                  <a:extLst>
                    <a:ext uri="{9D8B030D-6E8A-4147-A177-3AD203B41FA5}">
                      <a16:colId xmlns="" xmlns:a16="http://schemas.microsoft.com/office/drawing/2014/main" val="3389268749"/>
                    </a:ext>
                  </a:extLst>
                </a:gridCol>
                <a:gridCol w="488142">
                  <a:extLst>
                    <a:ext uri="{9D8B030D-6E8A-4147-A177-3AD203B41FA5}">
                      <a16:colId xmlns="" xmlns:a16="http://schemas.microsoft.com/office/drawing/2014/main" val="2355602486"/>
                    </a:ext>
                  </a:extLst>
                </a:gridCol>
                <a:gridCol w="488142">
                  <a:extLst>
                    <a:ext uri="{9D8B030D-6E8A-4147-A177-3AD203B41FA5}">
                      <a16:colId xmlns="" xmlns:a16="http://schemas.microsoft.com/office/drawing/2014/main" val="2839887557"/>
                    </a:ext>
                  </a:extLst>
                </a:gridCol>
                <a:gridCol w="488142">
                  <a:extLst>
                    <a:ext uri="{9D8B030D-6E8A-4147-A177-3AD203B41FA5}">
                      <a16:colId xmlns="" xmlns:a16="http://schemas.microsoft.com/office/drawing/2014/main" val="3545313734"/>
                    </a:ext>
                  </a:extLst>
                </a:gridCol>
                <a:gridCol w="488142">
                  <a:extLst>
                    <a:ext uri="{9D8B030D-6E8A-4147-A177-3AD203B41FA5}">
                      <a16:colId xmlns="" xmlns:a16="http://schemas.microsoft.com/office/drawing/2014/main" val="809698662"/>
                    </a:ext>
                  </a:extLst>
                </a:gridCol>
                <a:gridCol w="488142">
                  <a:extLst>
                    <a:ext uri="{9D8B030D-6E8A-4147-A177-3AD203B41FA5}">
                      <a16:colId xmlns="" xmlns:a16="http://schemas.microsoft.com/office/drawing/2014/main" val="2560832885"/>
                    </a:ext>
                  </a:extLst>
                </a:gridCol>
                <a:gridCol w="488142">
                  <a:extLst>
                    <a:ext uri="{9D8B030D-6E8A-4147-A177-3AD203B41FA5}">
                      <a16:colId xmlns="" xmlns:a16="http://schemas.microsoft.com/office/drawing/2014/main" val="329246091"/>
                    </a:ext>
                  </a:extLst>
                </a:gridCol>
                <a:gridCol w="488142">
                  <a:extLst>
                    <a:ext uri="{9D8B030D-6E8A-4147-A177-3AD203B41FA5}">
                      <a16:colId xmlns="" xmlns:a16="http://schemas.microsoft.com/office/drawing/2014/main" val="492211088"/>
                    </a:ext>
                  </a:extLst>
                </a:gridCol>
                <a:gridCol w="488142">
                  <a:extLst>
                    <a:ext uri="{9D8B030D-6E8A-4147-A177-3AD203B41FA5}">
                      <a16:colId xmlns="" xmlns:a16="http://schemas.microsoft.com/office/drawing/2014/main" val="1285226450"/>
                    </a:ext>
                  </a:extLst>
                </a:gridCol>
              </a:tblGrid>
              <a:tr h="453121">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920390606"/>
                  </a:ext>
                </a:extLst>
              </a:tr>
              <a:tr h="453121">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19099894"/>
                  </a:ext>
                </a:extLst>
              </a:tr>
              <a:tr h="453121">
                <a:tc>
                  <a:txBody>
                    <a:bodyPr/>
                    <a:lstStyle/>
                    <a:p>
                      <a:pPr algn="ctr"/>
                      <a:r>
                        <a:rPr lang="en-NZ" sz="2000" b="0" dirty="0">
                          <a:latin typeface="Arial" panose="020B0604020202020204" pitchFamily="34" charset="0"/>
                          <a:cs typeface="Arial" panose="020B0604020202020204" pitchFamily="34" charset="0"/>
                        </a:rPr>
                        <a: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153402400"/>
                  </a:ext>
                </a:extLst>
              </a:tr>
              <a:tr h="453121">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00777532"/>
                  </a:ext>
                </a:extLst>
              </a:tr>
              <a:tr h="453121">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486887445"/>
                  </a:ext>
                </a:extLst>
              </a:tr>
              <a:tr h="453121">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024187161"/>
                  </a:ext>
                </a:extLst>
              </a:tr>
              <a:tr h="453121">
                <a:tc>
                  <a:txBody>
                    <a:bodyPr/>
                    <a:lstStyle/>
                    <a:p>
                      <a:pPr algn="ctr"/>
                      <a:r>
                        <a:rPr lang="en-NZ" sz="2000" b="0" dirty="0">
                          <a:latin typeface="Arial" panose="020B0604020202020204" pitchFamily="34" charset="0"/>
                          <a:cs typeface="Arial" panose="020B0604020202020204" pitchFamily="34" charset="0"/>
                        </a:rPr>
                        <a:t>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808098358"/>
                  </a:ext>
                </a:extLst>
              </a:tr>
              <a:tr h="453121">
                <a:tc>
                  <a:txBody>
                    <a:bodyPr/>
                    <a:lstStyle/>
                    <a:p>
                      <a:pPr algn="ctr"/>
                      <a:r>
                        <a:rPr lang="en-NZ" sz="2000" b="0" dirty="0">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326102811"/>
                  </a:ext>
                </a:extLst>
              </a:tr>
              <a:tr h="453121">
                <a:tc>
                  <a:txBody>
                    <a:bodyPr/>
                    <a:lstStyle/>
                    <a:p>
                      <a:pPr algn="ctr"/>
                      <a:r>
                        <a:rPr lang="en-NZ" sz="2000" b="0" dirty="0">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812970203"/>
                  </a:ext>
                </a:extLst>
              </a:tr>
              <a:tr h="453121">
                <a:tc>
                  <a:txBody>
                    <a:bodyPr/>
                    <a:lstStyle/>
                    <a:p>
                      <a:pPr algn="ctr"/>
                      <a:r>
                        <a:rPr lang="en-NZ" sz="2000" b="0" dirty="0">
                          <a:latin typeface="Arial" panose="020B0604020202020204" pitchFamily="34" charset="0"/>
                          <a:cs typeface="Arial" panose="020B0604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2000" b="0" dirty="0">
                          <a:latin typeface="Arial" panose="020B0604020202020204" pitchFamily="34" charset="0"/>
                          <a:cs typeface="Arial" panose="020B0604020202020204" pitchFamily="34" charset="0"/>
                        </a:rPr>
                        <a:t>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123160649"/>
                  </a:ext>
                </a:extLst>
              </a:tr>
            </a:tbl>
          </a:graphicData>
        </a:graphic>
      </p:graphicFrame>
      <p:sp>
        <p:nvSpPr>
          <p:cNvPr id="9" name="Rectangle 8"/>
          <p:cNvSpPr/>
          <p:nvPr/>
        </p:nvSpPr>
        <p:spPr>
          <a:xfrm>
            <a:off x="6375096" y="4517940"/>
            <a:ext cx="5001491" cy="1569660"/>
          </a:xfrm>
          <a:prstGeom prst="rect">
            <a:avLst/>
          </a:prstGeom>
          <a:noFill/>
          <a:ln>
            <a:solidFill>
              <a:schemeClr val="tx1"/>
            </a:solidFill>
          </a:ln>
        </p:spPr>
        <p:txBody>
          <a:bodyPr wrap="square">
            <a:spAutoFit/>
          </a:bodyPr>
          <a:lstStyle/>
          <a:p>
            <a:r>
              <a:rPr lang="en-NZ" sz="2400" b="1" dirty="0">
                <a:latin typeface="Arial" panose="020B0604020202020204" pitchFamily="34" charset="0"/>
                <a:ea typeface="Calibri" panose="020F0502020204030204" pitchFamily="34" charset="0"/>
                <a:cs typeface="Arial" panose="020B0604020202020204" pitchFamily="34" charset="0"/>
              </a:rPr>
              <a:t>We have our own Christmas tree called the Pohutakawa that blooms brightly with bright red flowers all through summer</a:t>
            </a:r>
            <a:endParaRPr lang="en-NZ" sz="2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842470" y="1757552"/>
            <a:ext cx="1953529" cy="2607962"/>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flipH="1">
            <a:off x="6888941" y="1757552"/>
            <a:ext cx="1953529" cy="2607962"/>
          </a:xfrm>
          <a:prstGeom prst="rect">
            <a:avLst/>
          </a:prstGeom>
        </p:spPr>
      </p:pic>
    </p:spTree>
    <p:extLst>
      <p:ext uri="{BB962C8B-B14F-4D97-AF65-F5344CB8AC3E}">
        <p14:creationId xmlns:p14="http://schemas.microsoft.com/office/powerpoint/2010/main" val="3521172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TextBox: PageNumber"/>
          <p:cNvSpPr txBox="1">
            <a:spLocks/>
          </p:cNvSpPr>
          <p:nvPr/>
        </p:nvSpPr>
        <p:spPr>
          <a:xfrm>
            <a:off x="11520000" y="6240000"/>
            <a:ext cx="480000" cy="480000"/>
          </a:xfrm>
          <a:prstGeom prst="rect">
            <a:avLst/>
          </a:prstGeom>
          <a:solidFill>
            <a:schemeClr val="bg1"/>
          </a:solidFill>
          <a:ln w="25400">
            <a:solidFill>
              <a:schemeClr val="tx1"/>
            </a:solidFill>
          </a:ln>
        </p:spPr>
        <p:txBody>
          <a:bodyPr wrap="none" rtlCol="0" anchor="ctr" anchorCtr="1">
            <a:noAutofit/>
          </a:bodyPr>
          <a:lstStyle/>
          <a:p>
            <a:pPr algn="ctr" defTabSz="1219170"/>
            <a:r>
              <a:rPr lang="en-GB" sz="1200" b="1" kern="0" dirty="0">
                <a:latin typeface="Arial" pitchFamily="34" charset="0"/>
                <a:cs typeface="Arial" pitchFamily="34" charset="0"/>
              </a:rPr>
              <a:t>L-2</a:t>
            </a:r>
          </a:p>
          <a:p>
            <a:pPr algn="ctr" defTabSz="1219170"/>
            <a:r>
              <a:rPr lang="en-GB" sz="1200" b="1" kern="0" dirty="0">
                <a:latin typeface="Arial" pitchFamily="34" charset="0"/>
                <a:cs typeface="Arial" pitchFamily="34" charset="0"/>
              </a:rPr>
              <a:t>S-11</a:t>
            </a:r>
          </a:p>
        </p:txBody>
      </p:sp>
      <p:sp>
        <p:nvSpPr>
          <p:cNvPr id="13" name="Action Button: Up">
            <a:hlinkClick r:id="rId3" action="ppaction://hlinksldjump" highlightClick="1"/>
          </p:cNvPr>
          <p:cNvSpPr/>
          <p:nvPr/>
        </p:nvSpPr>
        <p:spPr>
          <a:xfrm rot="16200000">
            <a:off x="10800000" y="6240000"/>
            <a:ext cx="480000" cy="480053"/>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kern="0">
              <a:solidFill>
                <a:sysClr val="windowText" lastClr="000000"/>
              </a:solidFill>
            </a:endParaRPr>
          </a:p>
        </p:txBody>
      </p:sp>
      <p:sp>
        <p:nvSpPr>
          <p:cNvPr id="15" name="Textbox: Tool instructions"/>
          <p:cNvSpPr txBox="1"/>
          <p:nvPr/>
        </p:nvSpPr>
        <p:spPr>
          <a:xfrm>
            <a:off x="4625102" y="6550225"/>
            <a:ext cx="2941831" cy="276999"/>
          </a:xfrm>
          <a:prstGeom prst="rect">
            <a:avLst/>
          </a:prstGeom>
          <a:noFill/>
        </p:spPr>
        <p:txBody>
          <a:bodyPr wrap="none" rtlCol="0">
            <a:spAutoFit/>
          </a:bodyPr>
          <a:lstStyle/>
          <a:p>
            <a:pPr algn="ctr" defTabSz="1219170"/>
            <a:r>
              <a:rPr lang="en-GB" sz="1200" kern="0" dirty="0">
                <a:solidFill>
                  <a:sysClr val="windowText" lastClr="000000"/>
                </a:solidFill>
                <a:latin typeface="Arial" pitchFamily="34" charset="0"/>
                <a:ea typeface="Segoe UI" pitchFamily="34" charset="0"/>
                <a:cs typeface="Arial" pitchFamily="34" charset="0"/>
              </a:rPr>
              <a:t>Click the up arrow to return to the lesson</a:t>
            </a:r>
          </a:p>
        </p:txBody>
      </p:sp>
      <p:sp>
        <p:nvSpPr>
          <p:cNvPr id="8" name="TextBox: Worksheet Indication"/>
          <p:cNvSpPr txBox="1"/>
          <p:nvPr/>
        </p:nvSpPr>
        <p:spPr>
          <a:xfrm>
            <a:off x="0" y="6378000"/>
            <a:ext cx="1680000" cy="480000"/>
          </a:xfrm>
          <a:prstGeom prst="rect">
            <a:avLst/>
          </a:prstGeom>
          <a:noFill/>
          <a:ln w="0">
            <a:noFill/>
          </a:ln>
        </p:spPr>
        <p:txBody>
          <a:bodyPr wrap="square" rtlCol="0">
            <a:noAutofit/>
          </a:bodyPr>
          <a:lstStyle/>
          <a:p>
            <a:pPr defTabSz="1219170"/>
            <a:r>
              <a:rPr lang="en-GB" sz="2133" b="1" kern="0" dirty="0">
                <a:solidFill>
                  <a:sysClr val="windowText" lastClr="000000"/>
                </a:solidFill>
                <a:latin typeface="Arial" pitchFamily="34" charset="0"/>
                <a:cs typeface="Arial" pitchFamily="34" charset="0"/>
              </a:rPr>
              <a:t>Worksheet</a:t>
            </a:r>
          </a:p>
        </p:txBody>
      </p:sp>
      <p:sp>
        <p:nvSpPr>
          <p:cNvPr id="4" name="Title 3"/>
          <p:cNvSpPr>
            <a:spLocks noGrp="1"/>
          </p:cNvSpPr>
          <p:nvPr>
            <p:ph type="title"/>
          </p:nvPr>
        </p:nvSpPr>
        <p:spPr>
          <a:xfrm>
            <a:off x="214313" y="354138"/>
            <a:ext cx="11785687" cy="1237648"/>
          </a:xfrm>
        </p:spPr>
        <p:txBody>
          <a:bodyPr>
            <a:normAutofit/>
          </a:bodyPr>
          <a:lstStyle/>
          <a:p>
            <a:pPr algn="ctr"/>
            <a:r>
              <a:rPr lang="en-NZ" sz="3600" dirty="0">
                <a:latin typeface="Arial" panose="020B0604020202020204" pitchFamily="34" charset="0"/>
                <a:cs typeface="Arial" panose="020B0604020202020204" pitchFamily="34" charset="0"/>
              </a:rPr>
              <a:t>Sharing our Learning about </a:t>
            </a:r>
            <a:br>
              <a:rPr lang="en-NZ" sz="3600" dirty="0">
                <a:latin typeface="Arial" panose="020B0604020202020204" pitchFamily="34" charset="0"/>
                <a:cs typeface="Arial" panose="020B0604020202020204" pitchFamily="34" charset="0"/>
              </a:rPr>
            </a:br>
            <a:r>
              <a:rPr lang="en-NZ" sz="3600" dirty="0">
                <a:latin typeface="Arial" panose="020B0604020202020204" pitchFamily="34" charset="0"/>
                <a:cs typeface="Arial" panose="020B0604020202020204" pitchFamily="34" charset="0"/>
              </a:rPr>
              <a:t>CHRISTMAS with family whānau</a:t>
            </a:r>
          </a:p>
        </p:txBody>
      </p:sp>
      <p:sp>
        <p:nvSpPr>
          <p:cNvPr id="5" name="Rectangle 4"/>
          <p:cNvSpPr/>
          <p:nvPr/>
        </p:nvSpPr>
        <p:spPr>
          <a:xfrm>
            <a:off x="2716256" y="213276"/>
            <a:ext cx="6781800" cy="276999"/>
          </a:xfrm>
          <a:prstGeom prst="rect">
            <a:avLst/>
          </a:prstGeom>
        </p:spPr>
        <p:txBody>
          <a:bodyPr wrap="square">
            <a:spAutoFit/>
          </a:bodyPr>
          <a:lstStyle/>
          <a:p>
            <a:pPr lvl="0" algn="ctr"/>
            <a:r>
              <a:rPr lang="en-NZ" sz="1200" dirty="0">
                <a:solidFill>
                  <a:prstClr val="black"/>
                </a:solidFill>
                <a:latin typeface="Arial" panose="020B0604020202020204" pitchFamily="34" charset="0"/>
                <a:cs typeface="Arial" panose="020B0604020202020204" pitchFamily="34" charset="0"/>
              </a:rPr>
              <a:t>Name___________________________ Date_______________</a:t>
            </a:r>
          </a:p>
        </p:txBody>
      </p:sp>
      <p:sp>
        <p:nvSpPr>
          <p:cNvPr id="2" name="Rectangle 1"/>
          <p:cNvSpPr/>
          <p:nvPr/>
        </p:nvSpPr>
        <p:spPr>
          <a:xfrm>
            <a:off x="689582" y="1591786"/>
            <a:ext cx="5417574" cy="4304255"/>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
            </a:pPr>
            <a:r>
              <a:rPr lang="en-NZ" sz="1400" b="1" dirty="0">
                <a:latin typeface="Arial" panose="020B0604020202020204" pitchFamily="34" charset="0"/>
                <a:ea typeface="Calibri" panose="020F0502020204030204" pitchFamily="34" charset="0"/>
                <a:cs typeface="Arial" panose="020B0604020202020204" pitchFamily="34" charset="0"/>
              </a:rPr>
              <a:t>Explain to someone at home or on skype </a:t>
            </a:r>
            <a:r>
              <a:rPr lang="en-NZ" sz="1400" dirty="0">
                <a:latin typeface="Arial" panose="020B0604020202020204" pitchFamily="34" charset="0"/>
                <a:ea typeface="Calibri" panose="020F0502020204030204" pitchFamily="34" charset="0"/>
                <a:cs typeface="Arial" panose="020B0604020202020204" pitchFamily="34" charset="0"/>
              </a:rPr>
              <a:t>how the words of Christmas carols tell the Christmas story, sing a New Zealand carol for them and share what it means.</a:t>
            </a:r>
          </a:p>
          <a:p>
            <a:pPr marL="457200">
              <a:lnSpc>
                <a:spcPct val="115000"/>
              </a:lnSpc>
              <a:spcAft>
                <a:spcPts val="0"/>
              </a:spcAft>
            </a:pPr>
            <a:r>
              <a:rPr lang="en-NZ" sz="1400" dirty="0">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15000"/>
              </a:lnSpc>
              <a:spcAft>
                <a:spcPts val="0"/>
              </a:spcAft>
              <a:buFont typeface="Wingdings" panose="05000000000000000000" pitchFamily="2" charset="2"/>
              <a:buChar char=""/>
            </a:pPr>
            <a:r>
              <a:rPr lang="en-NZ" sz="1400" b="1" dirty="0">
                <a:latin typeface="Arial" panose="020B0604020202020204" pitchFamily="34" charset="0"/>
                <a:ea typeface="Calibri" panose="020F0502020204030204" pitchFamily="34" charset="0"/>
                <a:cs typeface="Arial" panose="020B0604020202020204" pitchFamily="34" charset="0"/>
              </a:rPr>
              <a:t>Design a Christmas decoration </a:t>
            </a:r>
            <a:r>
              <a:rPr lang="en-NZ" sz="1400" dirty="0">
                <a:latin typeface="Arial" panose="020B0604020202020204" pitchFamily="34" charset="0"/>
                <a:ea typeface="Calibri" panose="020F0502020204030204" pitchFamily="34" charset="0"/>
                <a:cs typeface="Arial" panose="020B0604020202020204" pitchFamily="34" charset="0"/>
              </a:rPr>
              <a:t>for a Christmas tree in Aotearoa and research how it could be made. Share this with your class- and hang it on your Christmas tree.</a:t>
            </a:r>
          </a:p>
          <a:p>
            <a:pPr marL="457200">
              <a:lnSpc>
                <a:spcPct val="115000"/>
              </a:lnSpc>
              <a:spcAft>
                <a:spcPts val="0"/>
              </a:spcAft>
            </a:pPr>
            <a:r>
              <a:rPr lang="en-NZ" sz="1400" dirty="0">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15000"/>
              </a:lnSpc>
              <a:spcAft>
                <a:spcPts val="0"/>
              </a:spcAft>
              <a:buFont typeface="Wingdings" panose="05000000000000000000" pitchFamily="2" charset="2"/>
              <a:buChar char=""/>
            </a:pPr>
            <a:r>
              <a:rPr lang="en-NZ" sz="1400" b="1" dirty="0">
                <a:latin typeface="Arial" panose="020B0604020202020204" pitchFamily="34" charset="0"/>
                <a:ea typeface="Calibri" panose="020F0502020204030204" pitchFamily="34" charset="0"/>
                <a:cs typeface="Arial" panose="020B0604020202020204" pitchFamily="34" charset="0"/>
              </a:rPr>
              <a:t>Create a visual history of the Christmas tree </a:t>
            </a:r>
            <a:r>
              <a:rPr lang="en-NZ" sz="1400" dirty="0">
                <a:latin typeface="Arial" panose="020B0604020202020204" pitchFamily="34" charset="0"/>
                <a:ea typeface="Calibri" panose="020F0502020204030204" pitchFamily="34" charset="0"/>
                <a:cs typeface="Arial" panose="020B0604020202020204" pitchFamily="34" charset="0"/>
              </a:rPr>
              <a:t>that shows how it developed from the Paradise tree decorated with apples to a modern day tree with decorations and lights. Share this with other classes.</a:t>
            </a:r>
          </a:p>
          <a:p>
            <a:pPr marL="457200">
              <a:lnSpc>
                <a:spcPct val="115000"/>
              </a:lnSpc>
              <a:spcAft>
                <a:spcPts val="0"/>
              </a:spcAft>
            </a:pPr>
            <a:r>
              <a:rPr lang="en-NZ" sz="1400" dirty="0">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15000"/>
              </a:lnSpc>
              <a:spcAft>
                <a:spcPts val="1000"/>
              </a:spcAft>
              <a:buFont typeface="Wingdings" panose="05000000000000000000" pitchFamily="2" charset="2"/>
              <a:buChar char=""/>
            </a:pPr>
            <a:r>
              <a:rPr lang="en-NZ" sz="1400" b="1" dirty="0">
                <a:latin typeface="Arial" panose="020B0604020202020204" pitchFamily="34" charset="0"/>
                <a:ea typeface="Calibri" panose="020F0502020204030204" pitchFamily="34" charset="0"/>
                <a:cs typeface="Arial" panose="020B0604020202020204" pitchFamily="34" charset="0"/>
              </a:rPr>
              <a:t>Share the worksheets from Slide 6 </a:t>
            </a:r>
            <a:r>
              <a:rPr lang="en-NZ" sz="1400" dirty="0">
                <a:latin typeface="Arial" panose="020B0604020202020204" pitchFamily="34" charset="0"/>
                <a:ea typeface="Calibri" panose="020F0502020204030204" pitchFamily="34" charset="0"/>
                <a:cs typeface="Arial" panose="020B0604020202020204" pitchFamily="34" charset="0"/>
              </a:rPr>
              <a:t>with a younger class to teach them about how Christmas trees came to be, and invite questions and comments about Christmas trees of the past and the present and what they might be like in the future. </a:t>
            </a:r>
            <a:endParaRPr lang="en-NZ"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096000" y="1591785"/>
            <a:ext cx="6096000" cy="4304255"/>
          </a:xfrm>
          <a:prstGeom prst="rect">
            <a:avLst/>
          </a:prstGeom>
        </p:spPr>
        <p:txBody>
          <a:bodyPr>
            <a:spAutoFit/>
          </a:bodyPr>
          <a:lstStyle/>
          <a:p>
            <a:pPr marL="342900" lvl="0" indent="-342900">
              <a:lnSpc>
                <a:spcPct val="115000"/>
              </a:lnSpc>
              <a:spcAft>
                <a:spcPts val="0"/>
              </a:spcAft>
              <a:buFont typeface="Wingdings" panose="05000000000000000000" pitchFamily="2" charset="2"/>
              <a:buChar char=""/>
            </a:pPr>
            <a:r>
              <a:rPr lang="en-NZ" sz="1400" b="1" dirty="0">
                <a:latin typeface="Arial" panose="020B0604020202020204" pitchFamily="34" charset="0"/>
                <a:ea typeface="Calibri" panose="020F0502020204030204" pitchFamily="34" charset="0"/>
                <a:cs typeface="Arial" panose="020B0604020202020204" pitchFamily="34" charset="0"/>
              </a:rPr>
              <a:t>Share the Family Whānau Christmas Quiz</a:t>
            </a:r>
            <a:r>
              <a:rPr lang="en-NZ" sz="1400" dirty="0">
                <a:latin typeface="Arial" panose="020B0604020202020204" pitchFamily="34" charset="0"/>
                <a:ea typeface="Calibri" panose="020F0502020204030204" pitchFamily="34" charset="0"/>
                <a:cs typeface="Arial" panose="020B0604020202020204" pitchFamily="34" charset="0"/>
              </a:rPr>
              <a:t>  (on the Teacher Resource page 22 or on the lesson home page)  Report back on how they did and how much you could teach them.</a:t>
            </a:r>
          </a:p>
          <a:p>
            <a:pPr marL="457200">
              <a:lnSpc>
                <a:spcPct val="115000"/>
              </a:lnSpc>
              <a:spcAft>
                <a:spcPts val="0"/>
              </a:spcAft>
            </a:pPr>
            <a:r>
              <a:rPr lang="en-NZ" sz="1400" dirty="0">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15000"/>
              </a:lnSpc>
              <a:spcAft>
                <a:spcPts val="0"/>
              </a:spcAft>
              <a:buFont typeface="Wingdings" panose="05000000000000000000" pitchFamily="2" charset="2"/>
              <a:buChar char=""/>
            </a:pPr>
            <a:r>
              <a:rPr lang="en-NZ" sz="1400" b="1" dirty="0">
                <a:latin typeface="Arial" panose="020B0604020202020204" pitchFamily="34" charset="0"/>
                <a:ea typeface="Calibri" panose="020F0502020204030204" pitchFamily="34" charset="0"/>
                <a:cs typeface="Arial" panose="020B0604020202020204" pitchFamily="34" charset="0"/>
              </a:rPr>
              <a:t>Make a list of family Christmas traditions</a:t>
            </a:r>
            <a:r>
              <a:rPr lang="en-NZ" sz="1400" dirty="0">
                <a:latin typeface="Arial" panose="020B0604020202020204" pitchFamily="34" charset="0"/>
                <a:ea typeface="Calibri" panose="020F0502020204030204" pitchFamily="34" charset="0"/>
                <a:cs typeface="Arial" panose="020B0604020202020204" pitchFamily="34" charset="0"/>
              </a:rPr>
              <a:t> with your family and share some of the interesting facts you have learned about Christmas trees with them. Talk about the Christmas traditions your parents and grandparents had when they were children. Record them to share with your class.</a:t>
            </a:r>
          </a:p>
          <a:p>
            <a:pPr marL="457200">
              <a:lnSpc>
                <a:spcPct val="115000"/>
              </a:lnSpc>
              <a:spcAft>
                <a:spcPts val="0"/>
              </a:spcAft>
            </a:pPr>
            <a:r>
              <a:rPr lang="en-NZ" sz="1400" dirty="0">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15000"/>
              </a:lnSpc>
              <a:spcAft>
                <a:spcPts val="0"/>
              </a:spcAft>
              <a:buFont typeface="Wingdings" panose="05000000000000000000" pitchFamily="2" charset="2"/>
              <a:buChar char=""/>
            </a:pPr>
            <a:r>
              <a:rPr lang="en-NZ" sz="1400" b="1" dirty="0">
                <a:latin typeface="Arial" panose="020B0604020202020204" pitchFamily="34" charset="0"/>
                <a:ea typeface="Calibri" panose="020F0502020204030204" pitchFamily="34" charset="0"/>
                <a:cs typeface="Arial" panose="020B0604020202020204" pitchFamily="34" charset="0"/>
              </a:rPr>
              <a:t>Create an artwork </a:t>
            </a:r>
            <a:r>
              <a:rPr lang="en-NZ" sz="1400" dirty="0">
                <a:latin typeface="Arial" panose="020B0604020202020204" pitchFamily="34" charset="0"/>
                <a:ea typeface="Calibri" panose="020F0502020204030204" pitchFamily="34" charset="0"/>
                <a:cs typeface="Arial" panose="020B0604020202020204" pitchFamily="34" charset="0"/>
              </a:rPr>
              <a:t>of the New Zealand Christmas tree, frame it and give it to someone for Christmas. </a:t>
            </a:r>
          </a:p>
          <a:p>
            <a:pPr marL="457200">
              <a:lnSpc>
                <a:spcPct val="115000"/>
              </a:lnSpc>
              <a:spcAft>
                <a:spcPts val="0"/>
              </a:spcAft>
            </a:pPr>
            <a:r>
              <a:rPr lang="en-NZ" sz="1400" dirty="0">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15000"/>
              </a:lnSpc>
              <a:spcAft>
                <a:spcPts val="1000"/>
              </a:spcAft>
              <a:buFont typeface="Wingdings" panose="05000000000000000000" pitchFamily="2" charset="2"/>
              <a:buChar char=""/>
            </a:pPr>
            <a:r>
              <a:rPr lang="en-NZ" sz="1400" b="1" dirty="0">
                <a:latin typeface="Arial" panose="020B0604020202020204" pitchFamily="34" charset="0"/>
                <a:ea typeface="Calibri" panose="020F0502020204030204" pitchFamily="34" charset="0"/>
                <a:cs typeface="Arial" panose="020B0604020202020204" pitchFamily="34" charset="0"/>
              </a:rPr>
              <a:t>Invite people in your class to join a choir</a:t>
            </a:r>
            <a:r>
              <a:rPr lang="en-NZ" sz="1400" dirty="0">
                <a:latin typeface="Arial" panose="020B0604020202020204" pitchFamily="34" charset="0"/>
                <a:ea typeface="Calibri" panose="020F0502020204030204" pitchFamily="34" charset="0"/>
                <a:cs typeface="Arial" panose="020B0604020202020204" pitchFamily="34" charset="0"/>
              </a:rPr>
              <a:t> with you and practise singing the carols you learned. Ask other classes if you could come and share them. Introduce each carol and say something you have learned about it.</a:t>
            </a:r>
            <a:endParaRPr lang="en-NZ"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3493761" y="5896040"/>
            <a:ext cx="5492451" cy="523220"/>
          </a:xfrm>
          <a:prstGeom prst="rect">
            <a:avLst/>
          </a:prstGeom>
        </p:spPr>
        <p:txBody>
          <a:bodyPr wrap="square">
            <a:spAutoFit/>
          </a:bodyPr>
          <a:lstStyle/>
          <a:p>
            <a:pPr marL="285750" indent="-285750" algn="ctr">
              <a:buFont typeface="Wingdings" panose="05000000000000000000" pitchFamily="2" charset="2"/>
              <a:buChar char="v"/>
            </a:pPr>
            <a:r>
              <a:rPr lang="en-NZ" sz="1400" b="1" dirty="0">
                <a:latin typeface="Arial" panose="020B0604020202020204" pitchFamily="34" charset="0"/>
                <a:ea typeface="Calibri" panose="020F0502020204030204" pitchFamily="34" charset="0"/>
                <a:cs typeface="Arial" panose="020B0604020202020204" pitchFamily="34" charset="0"/>
              </a:rPr>
              <a:t>Make up your own way </a:t>
            </a:r>
            <a:r>
              <a:rPr lang="en-NZ" sz="1400" dirty="0">
                <a:latin typeface="Arial" panose="020B0604020202020204" pitchFamily="34" charset="0"/>
                <a:ea typeface="Calibri" panose="020F0502020204030204" pitchFamily="34" charset="0"/>
                <a:cs typeface="Arial" panose="020B0604020202020204" pitchFamily="34" charset="0"/>
              </a:rPr>
              <a:t>of showing and sharing what you have learned and decide with whom you would like to share it.</a:t>
            </a:r>
            <a:endParaRPr lang="en-NZ" sz="1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12" y="429215"/>
            <a:ext cx="1161490" cy="989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9049" y="85755"/>
            <a:ext cx="887207" cy="88720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1466" y="277105"/>
            <a:ext cx="1278534" cy="1293635"/>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45445" y="85755"/>
            <a:ext cx="739818" cy="991508"/>
          </a:xfrm>
          <a:prstGeom prst="rect">
            <a:avLst/>
          </a:prstGeom>
        </p:spPr>
      </p:pic>
    </p:spTree>
    <p:extLst>
      <p:ext uri="{BB962C8B-B14F-4D97-AF65-F5344CB8AC3E}">
        <p14:creationId xmlns:p14="http://schemas.microsoft.com/office/powerpoint/2010/main" val="1639241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Border 2"/>
          <p:cNvSpPr/>
          <p:nvPr/>
        </p:nvSpPr>
        <p:spPr>
          <a:xfrm>
            <a:off x="1523148" y="3668820"/>
            <a:ext cx="10325753" cy="869931"/>
          </a:xfrm>
          <a:prstGeom prst="rect">
            <a:avLst/>
          </a:prstGeom>
          <a:solidFill>
            <a:schemeClr val="accent4">
              <a:lumMod val="20000"/>
              <a:lumOff val="80000"/>
            </a:schemeClr>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n-NZ" sz="2800" i="1" kern="0" dirty="0">
                <a:solidFill>
                  <a:schemeClr val="tx1"/>
                </a:solidFill>
                <a:latin typeface="Arial" panose="020B0604020202020204" pitchFamily="34" charset="0"/>
                <a:cs typeface="Arial" panose="020B0604020202020204" pitchFamily="34" charset="0"/>
              </a:rPr>
              <a:t>identify Christmas tree decorations which relate to the Christmas story.</a:t>
            </a:r>
            <a:endParaRPr kumimoji="0" lang="en-NZ" sz="2800" b="0" i="1"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3" name="Shape: Border 1"/>
          <p:cNvSpPr/>
          <p:nvPr/>
        </p:nvSpPr>
        <p:spPr>
          <a:xfrm>
            <a:off x="1523148" y="2847851"/>
            <a:ext cx="10325753" cy="589862"/>
          </a:xfrm>
          <a:prstGeom prst="rect">
            <a:avLst/>
          </a:prstGeom>
          <a:solidFill>
            <a:schemeClr val="accent4">
              <a:lumMod val="20000"/>
              <a:lumOff val="8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NZ" sz="2800" i="1" kern="0" dirty="0">
                <a:solidFill>
                  <a:schemeClr val="tx1"/>
                </a:solidFill>
                <a:latin typeface="Arial" panose="020B0604020202020204" pitchFamily="34" charset="0"/>
                <a:cs typeface="Arial" panose="020B0604020202020204" pitchFamily="34" charset="0"/>
              </a:rPr>
              <a:t>e</a:t>
            </a:r>
            <a:r>
              <a:rPr kumimoji="0" lang="en-NZ" sz="2800" b="0" i="1" u="none" strike="noStrike" kern="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xplain</a:t>
            </a:r>
            <a:r>
              <a:rPr kumimoji="0" lang="en-NZ" sz="2800" b="0" i="1"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the tradition of the Christmas tree.</a:t>
            </a:r>
          </a:p>
        </p:txBody>
      </p:sp>
      <p:sp>
        <p:nvSpPr>
          <p:cNvPr id="15" name="Shape: Number 2"/>
          <p:cNvSpPr txBox="1"/>
          <p:nvPr/>
        </p:nvSpPr>
        <p:spPr>
          <a:xfrm>
            <a:off x="999879" y="3665068"/>
            <a:ext cx="54854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rPr>
              <a:t>2)</a:t>
            </a:r>
            <a:endParaRPr kumimoji="0" lang="en-GB"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endParaRPr>
          </a:p>
        </p:txBody>
      </p:sp>
      <p:sp>
        <p:nvSpPr>
          <p:cNvPr id="16" name="Shape: Number 1"/>
          <p:cNvSpPr txBox="1"/>
          <p:nvPr/>
        </p:nvSpPr>
        <p:spPr>
          <a:xfrm>
            <a:off x="999879" y="2852938"/>
            <a:ext cx="54854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rPr>
              <a:t>1)</a:t>
            </a:r>
            <a:endParaRPr kumimoji="0" lang="en-GB"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endParaRPr>
          </a:p>
        </p:txBody>
      </p:sp>
      <p:sp>
        <p:nvSpPr>
          <p:cNvPr id="17"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S-02</a:t>
            </a:r>
          </a:p>
        </p:txBody>
      </p:sp>
      <p:sp>
        <p:nvSpPr>
          <p:cNvPr id="18"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9"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5" name="Rectangle 4"/>
          <p:cNvSpPr/>
          <p:nvPr/>
        </p:nvSpPr>
        <p:spPr>
          <a:xfrm>
            <a:off x="5000187" y="6581001"/>
            <a:ext cx="2191626"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Click the boxes to reveal text.</a:t>
            </a:r>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Learning Intentions</a:t>
            </a:r>
            <a:endParaRPr lang="en-NZ" b="1" spc="50" dirty="0">
              <a:ln w="0"/>
              <a:solidFill>
                <a:srgbClr val="C00000"/>
              </a:solidFill>
              <a:effectLst>
                <a:innerShdw blurRad="63500" dist="50800" dir="13500000">
                  <a:srgbClr val="000000">
                    <a:alpha val="50000"/>
                  </a:srgbClr>
                </a:inn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910" y="365513"/>
            <a:ext cx="2665990" cy="1337773"/>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523148" y="2168169"/>
            <a:ext cx="3118161" cy="523220"/>
          </a:xfrm>
          <a:prstGeom prst="rect">
            <a:avLst/>
          </a:prstGeom>
        </p:spPr>
        <p:txBody>
          <a:bodyPr wrap="none">
            <a:spAutoFit/>
          </a:bodyPr>
          <a:lstStyle/>
          <a:p>
            <a:pPr lvl="0"/>
            <a:r>
              <a:rPr lang="en-NZ" sz="2800" b="1" dirty="0">
                <a:latin typeface="Arial" panose="020B0604020202020204" pitchFamily="34" charset="0"/>
                <a:cs typeface="Arial" panose="020B0604020202020204" pitchFamily="34" charset="0"/>
              </a:rPr>
              <a:t>The children will:</a:t>
            </a:r>
          </a:p>
        </p:txBody>
      </p:sp>
      <p:sp>
        <p:nvSpPr>
          <p:cNvPr id="20" name="Shape: Border 1"/>
          <p:cNvSpPr/>
          <p:nvPr/>
        </p:nvSpPr>
        <p:spPr>
          <a:xfrm>
            <a:off x="1523147" y="4769858"/>
            <a:ext cx="10325753" cy="589862"/>
          </a:xfrm>
          <a:prstGeom prst="rect">
            <a:avLst/>
          </a:prstGeom>
          <a:solidFill>
            <a:schemeClr val="accent4">
              <a:lumMod val="20000"/>
              <a:lumOff val="80000"/>
            </a:schemeClr>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n-NZ" sz="2800" i="1" kern="0" dirty="0">
                <a:solidFill>
                  <a:schemeClr val="tx1"/>
                </a:solidFill>
                <a:latin typeface="Arial" panose="020B0604020202020204" pitchFamily="34" charset="0"/>
                <a:cs typeface="Arial" panose="020B0604020202020204" pitchFamily="34" charset="0"/>
              </a:rPr>
              <a:t>n</a:t>
            </a:r>
            <a:r>
              <a:rPr kumimoji="0" lang="en-NZ" sz="2800" b="0" i="1" u="none" strike="noStrike" kern="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ame</a:t>
            </a:r>
            <a:r>
              <a:rPr kumimoji="0" lang="en-NZ" sz="2800" b="0" i="1"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the New Zealand Christmas tree.</a:t>
            </a:r>
          </a:p>
        </p:txBody>
      </p:sp>
      <p:sp>
        <p:nvSpPr>
          <p:cNvPr id="21" name="Shape: Number 2"/>
          <p:cNvSpPr txBox="1"/>
          <p:nvPr/>
        </p:nvSpPr>
        <p:spPr>
          <a:xfrm>
            <a:off x="974599" y="4774945"/>
            <a:ext cx="54854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kern="0" dirty="0">
                <a:solidFill>
                  <a:sysClr val="windowText" lastClr="000000"/>
                </a:solidFill>
                <a:latin typeface="Arial" panose="020B0604020202020204" pitchFamily="34" charset="0"/>
                <a:ea typeface="Segoe UI" pitchFamily="34" charset="0"/>
                <a:cs typeface="Arial" panose="020B0604020202020204" pitchFamily="34" charset="0"/>
              </a:rPr>
              <a:t>3</a:t>
            </a:r>
            <a:r>
              <a:rPr kumimoji="0" lang="en-US"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rPr>
              <a:t>)</a:t>
            </a:r>
            <a:endParaRPr kumimoji="0" lang="en-GB"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endParaRPr>
          </a:p>
        </p:txBody>
      </p:sp>
    </p:spTree>
    <p:extLst>
      <p:ext uri="{BB962C8B-B14F-4D97-AF65-F5344CB8AC3E}">
        <p14:creationId xmlns:p14="http://schemas.microsoft.com/office/powerpoint/2010/main" val="3276532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left)">
                                      <p:cBhvr>
                                        <p:cTn id="13" dur="500"/>
                                        <p:tgtEl>
                                          <p:spTgt spid="12">
                                            <p:txEl>
                                              <p:pRg st="0" end="0"/>
                                            </p:txEl>
                                          </p:spTgt>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wipe(left)">
                                      <p:cBhvr>
                                        <p:cTn id="19" dur="500"/>
                                        <p:tgtEl>
                                          <p:spTgt spid="20">
                                            <p:txEl>
                                              <p:pRg st="0" end="0"/>
                                            </p:txEl>
                                          </p:spTgt>
                                        </p:tgtEl>
                                      </p:cBhvr>
                                    </p:animEffec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nodeType="withEffect">
                                  <p:stCondLst>
                                    <p:cond delay="0"/>
                                  </p:stCondLst>
                                  <p:childTnLst>
                                    <p:set>
                                      <p:cBhvr>
                                        <p:cTn id="33" dur="1" fill="hold">
                                          <p:stCondLst>
                                            <p:cond delay="0"/>
                                          </p:stCondLst>
                                        </p:cTn>
                                        <p:tgtEl>
                                          <p:spTgt spid="13">
                                            <p:txEl>
                                              <p:pRg st="0" end="0"/>
                                            </p:txEl>
                                          </p:spTgt>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2">
                                            <p:txEl>
                                              <p:pRg st="0" end="0"/>
                                            </p:txEl>
                                          </p:spTgt>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nstruction"/>
          <p:cNvSpPr txBox="1"/>
          <p:nvPr/>
        </p:nvSpPr>
        <p:spPr>
          <a:xfrm>
            <a:off x="4990535" y="6581001"/>
            <a:ext cx="2256504"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Click on images to reveal text</a:t>
            </a:r>
          </a:p>
        </p:txBody>
      </p:sp>
      <p:sp>
        <p:nvSpPr>
          <p:cNvPr id="1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S-03</a:t>
            </a:r>
          </a:p>
        </p:txBody>
      </p:sp>
      <p:sp>
        <p:nvSpPr>
          <p:cNvPr id="11"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2"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6" name="Title 5"/>
          <p:cNvSpPr>
            <a:spLocks noGrp="1"/>
          </p:cNvSpPr>
          <p:nvPr>
            <p:ph type="title"/>
          </p:nvPr>
        </p:nvSpPr>
        <p:spPr>
          <a:xfrm>
            <a:off x="860987" y="88509"/>
            <a:ext cx="10515600" cy="1325563"/>
          </a:xfrm>
        </p:spPr>
        <p:txBody>
          <a:bodyPr/>
          <a:lstStyle/>
          <a:p>
            <a:pPr algn="ctr"/>
            <a: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Traditions are part of </a:t>
            </a:r>
            <a:b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br>
            <a: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celebrating Christmas</a:t>
            </a:r>
            <a:endParaRPr lang="en-NZ" b="1" spc="50" dirty="0">
              <a:ln w="0"/>
              <a:solidFill>
                <a:srgbClr val="C00000"/>
              </a:solidFill>
              <a:effectLst>
                <a:innerShdw blurRad="63500" dist="50800" dir="13500000">
                  <a:srgbClr val="000000">
                    <a:alpha val="50000"/>
                  </a:srgbClr>
                </a:inn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42" y="1971756"/>
            <a:ext cx="5577437" cy="3710560"/>
          </a:xfrm>
          <a:prstGeom prst="rect">
            <a:avLst/>
          </a:prstGeom>
          <a:ln w="88900" cap="sq" cmpd="thickThin">
            <a:solidFill>
              <a:srgbClr val="000000"/>
            </a:solidFill>
            <a:prstDash val="solid"/>
            <a:miter lim="800000"/>
          </a:ln>
          <a:effectLst>
            <a:innerShdw blurRad="76200">
              <a:srgbClr val="000000"/>
            </a:innerShdw>
          </a:effectLst>
        </p:spPr>
      </p:pic>
      <p:pic>
        <p:nvPicPr>
          <p:cNvPr id="3" name="Butto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096" y="1565691"/>
            <a:ext cx="816134" cy="70776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8" name="Butto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096" y="2425078"/>
            <a:ext cx="816134" cy="70776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9" name="Butto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096" y="3284288"/>
            <a:ext cx="816134" cy="70776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3" name="Butto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096" y="4143498"/>
            <a:ext cx="816134" cy="70776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4" name="Butto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095" y="5002472"/>
            <a:ext cx="816134" cy="70776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4" name="TextBox 1"/>
          <p:cNvSpPr txBox="1"/>
          <p:nvPr/>
        </p:nvSpPr>
        <p:spPr>
          <a:xfrm>
            <a:off x="7062230" y="1565632"/>
            <a:ext cx="4906297" cy="707886"/>
          </a:xfrm>
          <a:prstGeom prst="rect">
            <a:avLst/>
          </a:prstGeom>
          <a:solidFill>
            <a:schemeClr val="accent4">
              <a:lumMod val="20000"/>
              <a:lumOff val="80000"/>
            </a:schemeClr>
          </a:solidFill>
          <a:ln>
            <a:solidFill>
              <a:srgbClr val="C00000"/>
            </a:solidFill>
          </a:ln>
        </p:spPr>
        <p:txBody>
          <a:bodyPr wrap="square" rtlCol="0">
            <a:spAutoFit/>
          </a:bodyPr>
          <a:lstStyle/>
          <a:p>
            <a:r>
              <a:rPr lang="en-NZ" sz="2000" dirty="0">
                <a:latin typeface="Arial" panose="020B0604020202020204" pitchFamily="34" charset="0"/>
                <a:cs typeface="Arial" panose="020B0604020202020204" pitchFamily="34" charset="0"/>
              </a:rPr>
              <a:t>Traditions are things people keep doing at particular times or on special occasions.</a:t>
            </a:r>
          </a:p>
        </p:txBody>
      </p:sp>
      <p:sp>
        <p:nvSpPr>
          <p:cNvPr id="5" name="TextBox 2"/>
          <p:cNvSpPr txBox="1"/>
          <p:nvPr/>
        </p:nvSpPr>
        <p:spPr>
          <a:xfrm>
            <a:off x="7062230" y="2424960"/>
            <a:ext cx="4906297" cy="707886"/>
          </a:xfrm>
          <a:prstGeom prst="rect">
            <a:avLst/>
          </a:prstGeom>
          <a:solidFill>
            <a:schemeClr val="accent4">
              <a:lumMod val="20000"/>
              <a:lumOff val="80000"/>
            </a:schemeClr>
          </a:solidFill>
          <a:ln>
            <a:solidFill>
              <a:srgbClr val="C00000"/>
            </a:solidFill>
          </a:ln>
        </p:spPr>
        <p:txBody>
          <a:bodyPr wrap="square" rtlCol="0">
            <a:spAutoFit/>
          </a:bodyPr>
          <a:lstStyle/>
          <a:p>
            <a:r>
              <a:rPr lang="en-NZ" sz="2000" dirty="0">
                <a:latin typeface="Arial" panose="020B0604020202020204" pitchFamily="34" charset="0"/>
                <a:cs typeface="Arial" panose="020B0604020202020204" pitchFamily="34" charset="0"/>
              </a:rPr>
              <a:t>Some traditions are old and have been passed down through families.</a:t>
            </a:r>
          </a:p>
        </p:txBody>
      </p:sp>
      <p:sp>
        <p:nvSpPr>
          <p:cNvPr id="7" name="TextBox 3"/>
          <p:cNvSpPr txBox="1"/>
          <p:nvPr/>
        </p:nvSpPr>
        <p:spPr>
          <a:xfrm>
            <a:off x="7062230" y="3284288"/>
            <a:ext cx="4906297" cy="707886"/>
          </a:xfrm>
          <a:prstGeom prst="rect">
            <a:avLst/>
          </a:prstGeom>
          <a:solidFill>
            <a:schemeClr val="accent4">
              <a:lumMod val="20000"/>
              <a:lumOff val="80000"/>
            </a:schemeClr>
          </a:solidFill>
          <a:ln>
            <a:solidFill>
              <a:srgbClr val="C00000"/>
            </a:solidFill>
          </a:ln>
        </p:spPr>
        <p:txBody>
          <a:bodyPr wrap="square" rtlCol="0">
            <a:spAutoFit/>
          </a:bodyPr>
          <a:lstStyle/>
          <a:p>
            <a:r>
              <a:rPr lang="en-NZ" sz="2000" dirty="0">
                <a:latin typeface="Arial" panose="020B0604020202020204" pitchFamily="34" charset="0"/>
                <a:cs typeface="Arial" panose="020B0604020202020204" pitchFamily="34" charset="0"/>
              </a:rPr>
              <a:t>Some families make new traditions or adapt old ones to suit them now.</a:t>
            </a:r>
          </a:p>
        </p:txBody>
      </p:sp>
      <p:sp>
        <p:nvSpPr>
          <p:cNvPr id="15" name="TextBox 4"/>
          <p:cNvSpPr txBox="1"/>
          <p:nvPr/>
        </p:nvSpPr>
        <p:spPr>
          <a:xfrm>
            <a:off x="7062229" y="4143380"/>
            <a:ext cx="4906297" cy="707886"/>
          </a:xfrm>
          <a:prstGeom prst="rect">
            <a:avLst/>
          </a:prstGeom>
          <a:solidFill>
            <a:schemeClr val="accent4">
              <a:lumMod val="20000"/>
              <a:lumOff val="80000"/>
            </a:schemeClr>
          </a:solidFill>
          <a:ln>
            <a:solidFill>
              <a:srgbClr val="C00000"/>
            </a:solidFill>
          </a:ln>
        </p:spPr>
        <p:txBody>
          <a:bodyPr wrap="square" rtlCol="0">
            <a:spAutoFit/>
          </a:bodyPr>
          <a:lstStyle/>
          <a:p>
            <a:r>
              <a:rPr lang="en-NZ" sz="2000" dirty="0">
                <a:latin typeface="Arial" panose="020B0604020202020204" pitchFamily="34" charset="0"/>
                <a:cs typeface="Arial" panose="020B0604020202020204" pitchFamily="34" charset="0"/>
              </a:rPr>
              <a:t>Traditions help people remember special events and special people in their lives.</a:t>
            </a:r>
          </a:p>
        </p:txBody>
      </p:sp>
      <p:sp>
        <p:nvSpPr>
          <p:cNvPr id="16" name="TextBox 5"/>
          <p:cNvSpPr txBox="1"/>
          <p:nvPr/>
        </p:nvSpPr>
        <p:spPr>
          <a:xfrm>
            <a:off x="7062228" y="4904119"/>
            <a:ext cx="4906297" cy="1323439"/>
          </a:xfrm>
          <a:prstGeom prst="rect">
            <a:avLst/>
          </a:prstGeom>
          <a:solidFill>
            <a:schemeClr val="accent4">
              <a:lumMod val="20000"/>
              <a:lumOff val="80000"/>
            </a:schemeClr>
          </a:solidFill>
          <a:ln>
            <a:solidFill>
              <a:srgbClr val="C00000"/>
            </a:solidFill>
          </a:ln>
        </p:spPr>
        <p:txBody>
          <a:bodyPr wrap="square" rtlCol="0">
            <a:spAutoFit/>
          </a:bodyPr>
          <a:lstStyle/>
          <a:p>
            <a:r>
              <a:rPr lang="en-NZ" sz="2000" dirty="0">
                <a:latin typeface="Arial" panose="020B0604020202020204" pitchFamily="34" charset="0"/>
                <a:cs typeface="Arial" panose="020B0604020202020204" pitchFamily="34" charset="0"/>
              </a:rPr>
              <a:t>Some traditions are associated with particular people, places, food, music, symbols or activities. </a:t>
            </a:r>
            <a:r>
              <a:rPr lang="en-NZ" sz="2000" b="1" dirty="0">
                <a:latin typeface="Arial" panose="020B0604020202020204" pitchFamily="34" charset="0"/>
                <a:cs typeface="Arial" panose="020B0604020202020204" pitchFamily="34" charset="0"/>
              </a:rPr>
              <a:t>Can you share some examples of traditions?</a:t>
            </a:r>
          </a:p>
        </p:txBody>
      </p:sp>
    </p:spTree>
    <p:extLst>
      <p:ext uri="{BB962C8B-B14F-4D97-AF65-F5344CB8AC3E}">
        <p14:creationId xmlns:p14="http://schemas.microsoft.com/office/powerpoint/2010/main" val="837205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2"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grpId="3" nodeType="withEffect">
                                  <p:stCondLst>
                                    <p:cond delay="0"/>
                                  </p:stCondLst>
                                  <p:childTnLst>
                                    <p:set>
                                      <p:cBhvr>
                                        <p:cTn id="49" dur="1" fill="hold">
                                          <p:stCondLst>
                                            <p:cond delay="0"/>
                                          </p:stCondLst>
                                        </p:cTn>
                                        <p:tgtEl>
                                          <p:spTgt spid="4"/>
                                        </p:tgtEl>
                                        <p:attrNameLst>
                                          <p:attrName>style.visibility</p:attrName>
                                        </p:attrNameLst>
                                      </p:cBhvr>
                                      <p:to>
                                        <p:strVal val="hidden"/>
                                      </p:to>
                                    </p:set>
                                  </p:childTnLst>
                                </p:cTn>
                              </p:par>
                              <p:par>
                                <p:cTn id="50" presetID="1" presetClass="exit" presetSubtype="0" fill="hold" grpId="3" nodeType="withEffect">
                                  <p:stCondLst>
                                    <p:cond delay="0"/>
                                  </p:stCondLst>
                                  <p:childTnLst>
                                    <p:set>
                                      <p:cBhvr>
                                        <p:cTn id="51" dur="1" fill="hold">
                                          <p:stCondLst>
                                            <p:cond delay="0"/>
                                          </p:stCondLst>
                                        </p:cTn>
                                        <p:tgtEl>
                                          <p:spTgt spid="5"/>
                                        </p:tgtEl>
                                        <p:attrNameLst>
                                          <p:attrName>style.visibility</p:attrName>
                                        </p:attrNameLst>
                                      </p:cBhvr>
                                      <p:to>
                                        <p:strVal val="hidden"/>
                                      </p:to>
                                    </p:set>
                                  </p:childTnLst>
                                </p:cTn>
                              </p:par>
                              <p:par>
                                <p:cTn id="52" presetID="1" presetClass="exit" presetSubtype="0" fill="hold" grpId="3" nodeType="withEffect">
                                  <p:stCondLst>
                                    <p:cond delay="0"/>
                                  </p:stCondLst>
                                  <p:childTnLst>
                                    <p:set>
                                      <p:cBhvr>
                                        <p:cTn id="53" dur="1" fill="hold">
                                          <p:stCondLst>
                                            <p:cond delay="0"/>
                                          </p:stCondLst>
                                        </p:cTn>
                                        <p:tgtEl>
                                          <p:spTgt spid="7"/>
                                        </p:tgtEl>
                                        <p:attrNameLst>
                                          <p:attrName>style.visibility</p:attrName>
                                        </p:attrNameLst>
                                      </p:cBhvr>
                                      <p:to>
                                        <p:strVal val="hidden"/>
                                      </p:to>
                                    </p:set>
                                  </p:childTnLst>
                                </p:cTn>
                              </p:par>
                              <p:par>
                                <p:cTn id="54" presetID="1" presetClass="exit" presetSubtype="0" fill="hold" grpId="3" nodeType="withEffect">
                                  <p:stCondLst>
                                    <p:cond delay="0"/>
                                  </p:stCondLst>
                                  <p:childTnLst>
                                    <p:set>
                                      <p:cBhvr>
                                        <p:cTn id="55" dur="1" fill="hold">
                                          <p:stCondLst>
                                            <p:cond delay="0"/>
                                          </p:stCondLst>
                                        </p:cTn>
                                        <p:tgtEl>
                                          <p:spTgt spid="15"/>
                                        </p:tgtEl>
                                        <p:attrNameLst>
                                          <p:attrName>style.visibility</p:attrName>
                                        </p:attrNameLst>
                                      </p:cBhvr>
                                      <p:to>
                                        <p:strVal val="hidden"/>
                                      </p:to>
                                    </p:set>
                                  </p:childTnLst>
                                </p:cTn>
                              </p:par>
                              <p:par>
                                <p:cTn id="56" presetID="1" presetClass="exit" presetSubtype="0" fill="hold" grpId="3" nodeType="with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4" grpId="0" animBg="1"/>
      <p:bldP spid="4" grpId="2" animBg="1"/>
      <p:bldP spid="4" grpId="3" animBg="1"/>
      <p:bldP spid="5" grpId="0" animBg="1"/>
      <p:bldP spid="5" grpId="2" animBg="1"/>
      <p:bldP spid="5" grpId="3" animBg="1"/>
      <p:bldP spid="7" grpId="0" animBg="1"/>
      <p:bldP spid="7" grpId="2" animBg="1"/>
      <p:bldP spid="7" grpId="3" animBg="1"/>
      <p:bldP spid="15" grpId="0" animBg="1"/>
      <p:bldP spid="15" grpId="2" animBg="1"/>
      <p:bldP spid="15" grpId="3" animBg="1"/>
      <p:bldP spid="16" grpId="0" animBg="1"/>
      <p:bldP spid="16" grpId="2" animBg="1"/>
      <p:bldP spid="16"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S-04</a:t>
            </a:r>
          </a:p>
        </p:txBody>
      </p:sp>
      <p:sp>
        <p:nvSpPr>
          <p:cNvPr id="11"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2"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6" name="Title 5"/>
          <p:cNvSpPr>
            <a:spLocks noGrp="1"/>
          </p:cNvSpPr>
          <p:nvPr>
            <p:ph type="title"/>
          </p:nvPr>
        </p:nvSpPr>
        <p:spPr>
          <a:xfrm>
            <a:off x="860987" y="88509"/>
            <a:ext cx="10515600" cy="1325563"/>
          </a:xfrm>
        </p:spPr>
        <p:txBody>
          <a:bodyPr/>
          <a:lstStyle/>
          <a:p>
            <a:pPr algn="ctr"/>
            <a: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Families have lots of </a:t>
            </a:r>
            <a:b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br>
            <a: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Christmas traditions</a:t>
            </a:r>
            <a:endParaRPr lang="en-NZ" b="1" spc="50" dirty="0">
              <a:ln w="0"/>
              <a:solidFill>
                <a:srgbClr val="C00000"/>
              </a:solidFill>
              <a:effectLst>
                <a:innerShdw blurRad="63500" dist="50800" dir="13500000">
                  <a:srgbClr val="000000">
                    <a:alpha val="50000"/>
                  </a:srgbClr>
                </a:inn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3" y="2251917"/>
            <a:ext cx="4449496" cy="29601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6382512" y="1627632"/>
            <a:ext cx="5617488" cy="3847207"/>
          </a:xfrm>
          <a:prstGeom prst="rect">
            <a:avLst/>
          </a:prstGeom>
          <a:solidFill>
            <a:schemeClr val="accent4">
              <a:lumMod val="20000"/>
              <a:lumOff val="80000"/>
            </a:schemeClr>
          </a:solidFill>
          <a:ln>
            <a:solidFill>
              <a:srgbClr val="C00000"/>
            </a:solidFill>
          </a:ln>
        </p:spPr>
        <p:txBody>
          <a:bodyPr wrap="square" rtlCol="0">
            <a:spAutoFit/>
          </a:bodyPr>
          <a:lstStyle/>
          <a:p>
            <a:pPr algn="ctr"/>
            <a:r>
              <a:rPr lang="en-NZ" sz="2400" b="1" u="sng" dirty="0">
                <a:latin typeface="Arial" panose="020B0604020202020204" pitchFamily="34" charset="0"/>
                <a:cs typeface="Arial" panose="020B0604020202020204" pitchFamily="34" charset="0"/>
              </a:rPr>
              <a:t>Complete the sentences</a:t>
            </a:r>
          </a:p>
          <a:p>
            <a:pPr marL="342900" indent="-342900">
              <a:buFont typeface="Wingdings" panose="05000000000000000000" pitchFamily="2" charset="2"/>
              <a:buChar char="v"/>
            </a:pPr>
            <a:endParaRPr lang="en-NZ"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NZ" sz="2000" dirty="0">
                <a:latin typeface="Arial" panose="020B0604020202020204" pitchFamily="34" charset="0"/>
                <a:cs typeface="Arial" panose="020B0604020202020204" pitchFamily="34" charset="0"/>
              </a:rPr>
              <a:t>In our family at Christmas we…</a:t>
            </a:r>
          </a:p>
          <a:p>
            <a:pPr marL="342900" indent="-342900">
              <a:buFont typeface="Wingdings" panose="05000000000000000000" pitchFamily="2" charset="2"/>
              <a:buChar char="v"/>
            </a:pPr>
            <a:r>
              <a:rPr lang="en-NZ" sz="2000" dirty="0">
                <a:latin typeface="Arial" panose="020B0604020202020204" pitchFamily="34" charset="0"/>
                <a:cs typeface="Arial" panose="020B0604020202020204" pitchFamily="34" charset="0"/>
              </a:rPr>
              <a:t>On our Christmas dinner table we…</a:t>
            </a:r>
          </a:p>
          <a:p>
            <a:pPr marL="342900" indent="-342900">
              <a:buFont typeface="Wingdings" panose="05000000000000000000" pitchFamily="2" charset="2"/>
              <a:buChar char="v"/>
            </a:pPr>
            <a:r>
              <a:rPr lang="en-NZ" sz="2000" dirty="0">
                <a:latin typeface="Arial" panose="020B0604020202020204" pitchFamily="34" charset="0"/>
                <a:cs typeface="Arial" panose="020B0604020202020204" pitchFamily="34" charset="0"/>
              </a:rPr>
              <a:t>We make…</a:t>
            </a:r>
          </a:p>
          <a:p>
            <a:pPr marL="342900" indent="-342900">
              <a:buFont typeface="Wingdings" panose="05000000000000000000" pitchFamily="2" charset="2"/>
              <a:buChar char="v"/>
            </a:pPr>
            <a:r>
              <a:rPr lang="en-NZ" sz="2000" dirty="0">
                <a:latin typeface="Arial" panose="020B0604020202020204" pitchFamily="34" charset="0"/>
                <a:cs typeface="Arial" panose="020B0604020202020204" pitchFamily="34" charset="0"/>
              </a:rPr>
              <a:t>We open our presents…</a:t>
            </a:r>
          </a:p>
          <a:p>
            <a:pPr marL="342900" indent="-342900">
              <a:buFont typeface="Wingdings" panose="05000000000000000000" pitchFamily="2" charset="2"/>
              <a:buChar char="v"/>
            </a:pPr>
            <a:r>
              <a:rPr lang="en-NZ" sz="2000" dirty="0">
                <a:latin typeface="Arial" panose="020B0604020202020204" pitchFamily="34" charset="0"/>
                <a:cs typeface="Arial" panose="020B0604020202020204" pitchFamily="34" charset="0"/>
              </a:rPr>
              <a:t>We invite…</a:t>
            </a:r>
          </a:p>
          <a:p>
            <a:pPr marL="342900" indent="-342900">
              <a:buFont typeface="Wingdings" panose="05000000000000000000" pitchFamily="2" charset="2"/>
              <a:buChar char="v"/>
            </a:pPr>
            <a:r>
              <a:rPr lang="en-NZ" sz="2000" dirty="0">
                <a:latin typeface="Arial" panose="020B0604020202020204" pitchFamily="34" charset="0"/>
                <a:cs typeface="Arial" panose="020B0604020202020204" pitchFamily="34" charset="0"/>
              </a:rPr>
              <a:t>We always play…</a:t>
            </a:r>
          </a:p>
          <a:p>
            <a:pPr marL="342900" indent="-342900">
              <a:buFont typeface="Wingdings" panose="05000000000000000000" pitchFamily="2" charset="2"/>
              <a:buChar char="v"/>
            </a:pPr>
            <a:r>
              <a:rPr lang="en-NZ" sz="2000" dirty="0">
                <a:latin typeface="Arial" panose="020B0604020202020204" pitchFamily="34" charset="0"/>
                <a:cs typeface="Arial" panose="020B0604020202020204" pitchFamily="34" charset="0"/>
              </a:rPr>
              <a:t>We go to…</a:t>
            </a:r>
          </a:p>
          <a:p>
            <a:pPr marL="342900" indent="-342900">
              <a:buFont typeface="Wingdings" panose="05000000000000000000" pitchFamily="2" charset="2"/>
              <a:buChar char="v"/>
            </a:pPr>
            <a:r>
              <a:rPr lang="en-NZ" sz="2000" dirty="0">
                <a:latin typeface="Arial" panose="020B0604020202020204" pitchFamily="34" charset="0"/>
                <a:cs typeface="Arial" panose="020B0604020202020204" pitchFamily="34" charset="0"/>
              </a:rPr>
              <a:t>We remember…</a:t>
            </a:r>
          </a:p>
          <a:p>
            <a:pPr marL="342900" indent="-342900">
              <a:buFont typeface="Wingdings" panose="05000000000000000000" pitchFamily="2" charset="2"/>
              <a:buChar char="v"/>
            </a:pPr>
            <a:r>
              <a:rPr lang="en-NZ" sz="2000" dirty="0">
                <a:latin typeface="Arial" panose="020B0604020202020204" pitchFamily="34" charset="0"/>
                <a:cs typeface="Arial" panose="020B0604020202020204" pitchFamily="34" charset="0"/>
              </a:rPr>
              <a:t>One thing I would like to say about family traditions is…</a:t>
            </a:r>
          </a:p>
        </p:txBody>
      </p:sp>
      <p:sp>
        <p:nvSpPr>
          <p:cNvPr id="4" name="Arrow: Notched Right 3"/>
          <p:cNvSpPr/>
          <p:nvPr/>
        </p:nvSpPr>
        <p:spPr>
          <a:xfrm>
            <a:off x="5658612" y="2333625"/>
            <a:ext cx="723900" cy="314325"/>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Oval 4"/>
          <p:cNvSpPr/>
          <p:nvPr/>
        </p:nvSpPr>
        <p:spPr>
          <a:xfrm>
            <a:off x="8796657" y="6189648"/>
            <a:ext cx="548640" cy="530352"/>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4027170" y="6516153"/>
            <a:ext cx="3986784"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Push the red button to move the arrow through the lines.</a:t>
            </a:r>
          </a:p>
        </p:txBody>
      </p:sp>
      <p:sp>
        <p:nvSpPr>
          <p:cNvPr id="13" name="Action Button: Worksheet">
            <a:hlinkClick r:id="rId4" action="ppaction://hlinksldjump" highlightClick="1"/>
          </p:cNvPr>
          <p:cNvSpPr/>
          <p:nvPr/>
        </p:nvSpPr>
        <p:spPr>
          <a:xfrm>
            <a:off x="9551541" y="6240000"/>
            <a:ext cx="480000" cy="48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611732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4.44444E-6 L 5.55112E-17 0.04514 " pathEditMode="relative" rAng="0" ptsTypes="AA">
                                      <p:cBhvr>
                                        <p:cTn id="6" dur="500" fill="hold"/>
                                        <p:tgtEl>
                                          <p:spTgt spid="4"/>
                                        </p:tgtEl>
                                        <p:attrNameLst>
                                          <p:attrName>ppt_x</p:attrName>
                                          <p:attrName>ppt_y</p:attrName>
                                        </p:attrNameLst>
                                      </p:cBhvr>
                                      <p:rCtr x="0" y="224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5.55112E-17 0.04514 L 5.55112E-17 0.08959 " pathEditMode="relative" rAng="0" ptsTypes="AA">
                                      <p:cBhvr>
                                        <p:cTn id="10" dur="500" fill="hold"/>
                                        <p:tgtEl>
                                          <p:spTgt spid="4"/>
                                        </p:tgtEl>
                                        <p:attrNameLst>
                                          <p:attrName>ppt_x</p:attrName>
                                          <p:attrName>ppt_y</p:attrName>
                                        </p:attrNameLst>
                                      </p:cBhvr>
                                      <p:rCtr x="0" y="222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5.55112E-17 0.08959 L 5.55112E-17 0.13681 " pathEditMode="relative" rAng="0" ptsTypes="AA">
                                      <p:cBhvr>
                                        <p:cTn id="14" dur="500" fill="hold"/>
                                        <p:tgtEl>
                                          <p:spTgt spid="4"/>
                                        </p:tgtEl>
                                        <p:attrNameLst>
                                          <p:attrName>ppt_x</p:attrName>
                                          <p:attrName>ppt_y</p:attrName>
                                        </p:attrNameLst>
                                      </p:cBhvr>
                                      <p:rCtr x="0" y="236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5.55112E-17 0.13681 L 5.55112E-17 0.17987 " pathEditMode="relative" rAng="0" ptsTypes="AA">
                                      <p:cBhvr>
                                        <p:cTn id="18" dur="500" fill="hold"/>
                                        <p:tgtEl>
                                          <p:spTgt spid="4"/>
                                        </p:tgtEl>
                                        <p:attrNameLst>
                                          <p:attrName>ppt_x</p:attrName>
                                          <p:attrName>ppt_y</p:attrName>
                                        </p:attrNameLst>
                                      </p:cBhvr>
                                      <p:rCtr x="0" y="215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4" nodeType="clickEffect">
                                  <p:stCondLst>
                                    <p:cond delay="0"/>
                                  </p:stCondLst>
                                  <p:childTnLst>
                                    <p:animMotion origin="layout" path="M 5.55112E-17 0.17987 L 5.55112E-17 0.22431 " pathEditMode="relative" rAng="0" ptsTypes="AA">
                                      <p:cBhvr>
                                        <p:cTn id="22" dur="500" fill="hold"/>
                                        <p:tgtEl>
                                          <p:spTgt spid="4"/>
                                        </p:tgtEl>
                                        <p:attrNameLst>
                                          <p:attrName>ppt_x</p:attrName>
                                          <p:attrName>ppt_y</p:attrName>
                                        </p:attrNameLst>
                                      </p:cBhvr>
                                      <p:rCtr x="0" y="222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5" nodeType="clickEffect">
                                  <p:stCondLst>
                                    <p:cond delay="0"/>
                                  </p:stCondLst>
                                  <p:childTnLst>
                                    <p:animMotion origin="layout" path="M 5.55112E-17 0.22431 L 0.00078 0.27014 " pathEditMode="relative" rAng="0" ptsTypes="AA">
                                      <p:cBhvr>
                                        <p:cTn id="26" dur="500" fill="hold"/>
                                        <p:tgtEl>
                                          <p:spTgt spid="4"/>
                                        </p:tgtEl>
                                        <p:attrNameLst>
                                          <p:attrName>ppt_x</p:attrName>
                                          <p:attrName>ppt_y</p:attrName>
                                        </p:attrNameLst>
                                      </p:cBhvr>
                                      <p:rCtr x="39" y="2153"/>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6" nodeType="clickEffect">
                                  <p:stCondLst>
                                    <p:cond delay="0"/>
                                  </p:stCondLst>
                                  <p:childTnLst>
                                    <p:animMotion origin="layout" path="M 0.00078 0.27014 L 0.00078 0.3132 " pathEditMode="relative" rAng="0" ptsTypes="AA">
                                      <p:cBhvr>
                                        <p:cTn id="30" dur="500" fill="hold"/>
                                        <p:tgtEl>
                                          <p:spTgt spid="4"/>
                                        </p:tgtEl>
                                        <p:attrNameLst>
                                          <p:attrName>ppt_x</p:attrName>
                                          <p:attrName>ppt_y</p:attrName>
                                        </p:attrNameLst>
                                      </p:cBhvr>
                                      <p:rCtr x="-39" y="201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7" nodeType="clickEffect">
                                  <p:stCondLst>
                                    <p:cond delay="0"/>
                                  </p:stCondLst>
                                  <p:childTnLst>
                                    <p:animMotion origin="layout" path="M 0.00078 0.3132 L 0.00078 0.35625 " pathEditMode="relative" rAng="0" ptsTypes="AA">
                                      <p:cBhvr>
                                        <p:cTn id="34" dur="500" fill="hold"/>
                                        <p:tgtEl>
                                          <p:spTgt spid="4"/>
                                        </p:tgtEl>
                                        <p:attrNameLst>
                                          <p:attrName>ppt_x</p:attrName>
                                          <p:attrName>ppt_y</p:attrName>
                                        </p:attrNameLst>
                                      </p:cBhvr>
                                      <p:rCtr x="0" y="215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8" nodeType="clickEffect">
                                  <p:stCondLst>
                                    <p:cond delay="0"/>
                                  </p:stCondLst>
                                  <p:childTnLst>
                                    <p:animMotion origin="layout" path="M 0.00078 0.35625 L 1.25E-6 1.11111E-6 " pathEditMode="relative" rAng="0" ptsTypes="AA">
                                      <p:cBhvr>
                                        <p:cTn id="38" dur="100" fill="hold"/>
                                        <p:tgtEl>
                                          <p:spTgt spid="4"/>
                                        </p:tgtEl>
                                        <p:attrNameLst>
                                          <p:attrName>ppt_x</p:attrName>
                                          <p:attrName>ppt_y</p:attrName>
                                        </p:attrNameLst>
                                      </p:cBhvr>
                                      <p:rCtr x="-78" y="-17778"/>
                                    </p:animMotion>
                                  </p:childTnLst>
                                </p:cTn>
                              </p:par>
                              <p:par>
                                <p:cTn id="39" presetID="10" presetClass="exit" presetSubtype="0" fill="hold" grpId="9" nodeType="withEffect">
                                  <p:stCondLst>
                                    <p:cond delay="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1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nextCondLst>
                <p:cond evt="onClick" delay="0">
                  <p:tgtEl>
                    <p:spTgt spid="5"/>
                  </p:tgtEl>
                </p:cond>
              </p:nextCondLst>
            </p:seq>
          </p:childTnLst>
        </p:cTn>
      </p:par>
    </p:tnLst>
    <p:bldLst>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Y4-L02-S05 - O Christmas Tre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504072" y="234641"/>
            <a:ext cx="609600" cy="609600"/>
          </a:xfrm>
          <a:prstGeom prst="rect">
            <a:avLst/>
          </a:prstGeom>
        </p:spPr>
      </p:pic>
      <p:sp>
        <p:nvSpPr>
          <p:cNvPr id="13" name="TextBox 12"/>
          <p:cNvSpPr txBox="1"/>
          <p:nvPr/>
        </p:nvSpPr>
        <p:spPr>
          <a:xfrm>
            <a:off x="3484621" y="6394275"/>
            <a:ext cx="5222756" cy="461665"/>
          </a:xfrm>
          <a:prstGeom prst="rect">
            <a:avLst/>
          </a:prstGeom>
          <a:noFill/>
        </p:spPr>
        <p:txBody>
          <a:bodyPr wrap="square" rtlCol="0">
            <a:spAutoFit/>
          </a:bodyPr>
          <a:lstStyle/>
          <a:p>
            <a:pPr algn="ctr"/>
            <a:r>
              <a:rPr lang="en-NZ" sz="1200" dirty="0">
                <a:latin typeface="Arial" panose="020B0604020202020204" pitchFamily="34" charset="0"/>
                <a:cs typeface="Arial" panose="020B0604020202020204" pitchFamily="34" charset="0"/>
              </a:rPr>
              <a:t>Push red button to move </a:t>
            </a:r>
            <a:r>
              <a:rPr lang="en-NZ" sz="1200" dirty="0" smtClean="0">
                <a:latin typeface="Arial" panose="020B0604020202020204" pitchFamily="34" charset="0"/>
                <a:cs typeface="Arial" panose="020B0604020202020204" pitchFamily="34" charset="0"/>
              </a:rPr>
              <a:t>through the </a:t>
            </a:r>
            <a:r>
              <a:rPr lang="en-NZ" sz="1200" dirty="0">
                <a:latin typeface="Arial" panose="020B0604020202020204" pitchFamily="34" charset="0"/>
                <a:cs typeface="Arial" panose="020B0604020202020204" pitchFamily="34" charset="0"/>
              </a:rPr>
              <a:t>pages (there are 3 pages).</a:t>
            </a:r>
          </a:p>
          <a:p>
            <a:pPr algn="ctr"/>
            <a:endParaRPr lang="en-NZ" sz="1200" dirty="0">
              <a:latin typeface="Arial" panose="020B0604020202020204" pitchFamily="34" charset="0"/>
              <a:cs typeface="Arial" panose="020B0604020202020204" pitchFamily="34" charset="0"/>
            </a:endParaRPr>
          </a:p>
        </p:txBody>
      </p:sp>
      <p:pic>
        <p:nvPicPr>
          <p:cNvPr id="4" name="Picture"/>
          <p:cNvPicPr>
            <a:picLocks noChangeAspect="1"/>
          </p:cNvPicPr>
          <p:nvPr/>
        </p:nvPicPr>
        <p:blipFill rotWithShape="1">
          <a:blip r:embed="rId6">
            <a:extLst>
              <a:ext uri="{28A0092B-C50C-407E-A947-70E740481C1C}">
                <a14:useLocalDpi xmlns:a14="http://schemas.microsoft.com/office/drawing/2010/main" val="0"/>
              </a:ext>
            </a:extLst>
          </a:blip>
          <a:srcRect l="15155" t="5323"/>
          <a:stretch/>
        </p:blipFill>
        <p:spPr>
          <a:xfrm>
            <a:off x="136986" y="1677339"/>
            <a:ext cx="3481703" cy="4425696"/>
          </a:xfrm>
          <a:prstGeom prst="rect">
            <a:avLst/>
          </a:prstGeom>
          <a:ln>
            <a:solidFill>
              <a:srgbClr val="C00000"/>
            </a:solidFill>
          </a:ln>
        </p:spPr>
      </p:pic>
      <p:sp>
        <p:nvSpPr>
          <p:cNvPr id="1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kern="0" dirty="0">
                <a:solidFill>
                  <a:srgbClr val="002060"/>
                </a:solidFill>
                <a:latin typeface="Arial" pitchFamily="34" charset="0"/>
                <a:cs typeface="Arial" pitchFamily="34" charset="0"/>
              </a:rPr>
              <a:t>L-2</a:t>
            </a:r>
            <a:endPar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S-05</a:t>
            </a:r>
          </a:p>
        </p:txBody>
      </p:sp>
      <p:sp>
        <p:nvSpPr>
          <p:cNvPr id="11"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2"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6" name="Title 5"/>
          <p:cNvSpPr>
            <a:spLocks noGrp="1"/>
          </p:cNvSpPr>
          <p:nvPr>
            <p:ph type="title"/>
          </p:nvPr>
        </p:nvSpPr>
        <p:spPr>
          <a:xfrm>
            <a:off x="0" y="88509"/>
            <a:ext cx="12191999" cy="1325563"/>
          </a:xfrm>
        </p:spPr>
        <p:txBody>
          <a:bodyPr/>
          <a:lstStyle/>
          <a:p>
            <a:pPr algn="ctr"/>
            <a: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How did Christmas trees </a:t>
            </a:r>
            <a:b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br>
            <a: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become a tradition?</a:t>
            </a:r>
            <a:endParaRPr lang="en-NZ" b="1" spc="50" dirty="0">
              <a:ln w="0"/>
              <a:solidFill>
                <a:srgbClr val="C00000"/>
              </a:solidFill>
              <a:effectLst>
                <a:innerShdw blurRad="63500" dist="50800" dir="13500000">
                  <a:srgbClr val="000000">
                    <a:alpha val="50000"/>
                  </a:srgbClr>
                </a:innerShdw>
              </a:effectLst>
            </a:endParaRPr>
          </a:p>
        </p:txBody>
      </p:sp>
      <p:sp>
        <p:nvSpPr>
          <p:cNvPr id="8" name="Rectangle 3"/>
          <p:cNvSpPr/>
          <p:nvPr/>
        </p:nvSpPr>
        <p:spPr>
          <a:xfrm>
            <a:off x="4669276" y="1677339"/>
            <a:ext cx="7330724" cy="4425696"/>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lstStyle/>
          <a:p>
            <a:pPr algn="just"/>
            <a:r>
              <a:rPr lang="en-NZ" sz="2000" dirty="0">
                <a:solidFill>
                  <a:schemeClr val="tx1"/>
                </a:solidFill>
                <a:latin typeface="Arial" panose="020B0604020202020204" pitchFamily="34" charset="0"/>
                <a:cs typeface="Arial" panose="020B0604020202020204" pitchFamily="34" charset="0"/>
              </a:rPr>
              <a:t>When people left to make their homes in other parts of the world they took the tradition of Christmas trees with them to places such as America and Aotearoa.  Now there are Christmas trees all over the world in people’s homes and outdoors in towns and cities for people to gather around and sing carols. When electric Christmas tree lights were invented they replaced the candles.</a:t>
            </a:r>
            <a:endParaRPr lang="en-NZ" sz="2400"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5036" y="4321352"/>
            <a:ext cx="2839202" cy="1597052"/>
          </a:xfrm>
          <a:prstGeom prst="rect">
            <a:avLst/>
          </a:prstGeom>
          <a:ln>
            <a:solidFill>
              <a:srgbClr val="C00000"/>
            </a:solidFill>
          </a:ln>
        </p:spPr>
      </p:pic>
      <p:sp>
        <p:nvSpPr>
          <p:cNvPr id="7" name="Rectangle 2"/>
          <p:cNvSpPr/>
          <p:nvPr/>
        </p:nvSpPr>
        <p:spPr>
          <a:xfrm>
            <a:off x="4669276" y="1682496"/>
            <a:ext cx="7330724" cy="4425696"/>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lstStyle/>
          <a:p>
            <a:pPr algn="just"/>
            <a:r>
              <a:rPr lang="en-NZ" sz="2000" dirty="0">
                <a:solidFill>
                  <a:schemeClr val="tx1"/>
                </a:solidFill>
                <a:latin typeface="Arial" panose="020B0604020202020204" pitchFamily="34" charset="0"/>
                <a:cs typeface="Arial" panose="020B0604020202020204" pitchFamily="34" charset="0"/>
              </a:rPr>
              <a:t>Over the years children persuaded their parents to bring a tree into their homes and decorate it with fruit and sweets – this soon became a family tradition. Lights were added and the tree was adapted to be part of the Christian celebrations with the lights being a symbol of Jesus bringing light into the world on the feast of his birth.</a:t>
            </a:r>
          </a:p>
          <a:p>
            <a:pPr algn="just"/>
            <a:endParaRPr lang="en-NZ" sz="2000" dirty="0">
              <a:solidFill>
                <a:schemeClr val="tx1"/>
              </a:solidFill>
              <a:latin typeface="Arial" panose="020B0604020202020204" pitchFamily="34" charset="0"/>
              <a:cs typeface="Arial" panose="020B0604020202020204" pitchFamily="34" charset="0"/>
            </a:endParaRPr>
          </a:p>
          <a:p>
            <a:pPr algn="just"/>
            <a:r>
              <a:rPr lang="en-NZ" sz="2000" dirty="0">
                <a:solidFill>
                  <a:schemeClr val="tx1"/>
                </a:solidFill>
                <a:latin typeface="Arial" panose="020B0604020202020204" pitchFamily="34" charset="0"/>
                <a:cs typeface="Arial" panose="020B0604020202020204" pitchFamily="34" charset="0"/>
              </a:rPr>
              <a:t>About 180 years ago people in England picked up the idea of having Christmas trees. They cut down fir trees because they were evergreen trees and decorated them with lighted candles – which were dangerous! Why would they be dangerous?</a:t>
            </a:r>
          </a:p>
          <a:p>
            <a:pPr algn="just"/>
            <a:r>
              <a:rPr lang="en-NZ" sz="2000" dirty="0">
                <a:solidFill>
                  <a:schemeClr val="tx1"/>
                </a:solidFill>
                <a:latin typeface="Arial" panose="020B0604020202020204" pitchFamily="34" charset="0"/>
                <a:cs typeface="Arial" panose="020B0604020202020204" pitchFamily="34" charset="0"/>
              </a:rPr>
              <a:t>They made the branches of the trees into wreaths and hung them on their doors to welcome people at Christmas.</a:t>
            </a:r>
          </a:p>
          <a:p>
            <a:pPr algn="just"/>
            <a:endParaRPr lang="en-NZ" sz="240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4669276" y="1682496"/>
            <a:ext cx="7330723" cy="4425696"/>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lstStyle/>
          <a:p>
            <a:pPr algn="just"/>
            <a:r>
              <a:rPr lang="en-NZ" sz="2000" dirty="0">
                <a:solidFill>
                  <a:schemeClr val="tx1"/>
                </a:solidFill>
                <a:latin typeface="Arial" panose="020B0604020202020204" pitchFamily="34" charset="0"/>
                <a:cs typeface="Arial" panose="020B0604020202020204" pitchFamily="34" charset="0"/>
              </a:rPr>
              <a:t>For thousands of years people in the northern hemisphere had used branches of fir trees to decorate their homes during the dark winter to remind them that spring would come. The greenery helped the people to have hope – green is the colour of hope.</a:t>
            </a:r>
          </a:p>
          <a:p>
            <a:pPr algn="just"/>
            <a:endParaRPr lang="en-NZ" sz="2000" dirty="0">
              <a:solidFill>
                <a:schemeClr val="tx1"/>
              </a:solidFill>
              <a:latin typeface="Arial" panose="020B0604020202020204" pitchFamily="34" charset="0"/>
              <a:cs typeface="Arial" panose="020B0604020202020204" pitchFamily="34" charset="0"/>
            </a:endParaRPr>
          </a:p>
          <a:p>
            <a:pPr algn="just"/>
            <a:r>
              <a:rPr lang="en-NZ" sz="2000" dirty="0">
                <a:solidFill>
                  <a:schemeClr val="tx1"/>
                </a:solidFill>
                <a:latin typeface="Arial" panose="020B0604020202020204" pitchFamily="34" charset="0"/>
                <a:cs typeface="Arial" panose="020B0604020202020204" pitchFamily="34" charset="0"/>
              </a:rPr>
              <a:t>The tradition of Christmas trees began in Germany about 800 years ago. The tree was placed outside in the village square where people sang and danced around it and performed plays in front of it. It was decorated with apples and called a Paradise Tree – can you remember who lived in the garden of paradise and what the paradise play might have been about?</a:t>
            </a:r>
          </a:p>
        </p:txBody>
      </p:sp>
      <p:sp>
        <p:nvSpPr>
          <p:cNvPr id="9" name="Oval 8"/>
          <p:cNvSpPr/>
          <p:nvPr/>
        </p:nvSpPr>
        <p:spPr>
          <a:xfrm>
            <a:off x="8608542" y="6240000"/>
            <a:ext cx="484495" cy="48000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Action Button: Audio">
            <a:hlinkClick r:id="" action="ppaction://noaction" highlightClick="1"/>
          </p:cNvPr>
          <p:cNvSpPr/>
          <p:nvPr/>
        </p:nvSpPr>
        <p:spPr>
          <a:xfrm>
            <a:off x="9495573" y="6240000"/>
            <a:ext cx="489014" cy="476791"/>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Tool instructions stop"/>
          <p:cNvSpPr txBox="1"/>
          <p:nvPr/>
        </p:nvSpPr>
        <p:spPr>
          <a:xfrm>
            <a:off x="4341869" y="6581001"/>
            <a:ext cx="3454792" cy="276999"/>
          </a:xfrm>
          <a:prstGeom prst="rect">
            <a:avLst/>
          </a:prstGeom>
          <a:noFill/>
        </p:spPr>
        <p:txBody>
          <a:bodyPr wrap="none" rtlCol="0">
            <a:spAutoFit/>
          </a:bodyPr>
          <a:lstStyle/>
          <a:p>
            <a:pPr algn="ctr"/>
            <a:r>
              <a:rPr lang="en-GB" sz="1200" kern="0" dirty="0">
                <a:solidFill>
                  <a:sysClr val="windowText" lastClr="000000"/>
                </a:solidFill>
                <a:latin typeface="Arial" panose="020B0604020202020204" pitchFamily="34" charset="0"/>
                <a:cs typeface="Arial" panose="020B0604020202020204" pitchFamily="34" charset="0"/>
              </a:rPr>
              <a:t>Click the audio button to stop </a:t>
            </a:r>
            <a:r>
              <a:rPr lang="en-GB" sz="1200" kern="0" dirty="0" smtClean="0">
                <a:solidFill>
                  <a:sysClr val="windowText" lastClr="000000"/>
                </a:solidFill>
                <a:latin typeface="Arial" panose="020B0604020202020204" pitchFamily="34" charset="0"/>
                <a:cs typeface="Arial" panose="020B0604020202020204" pitchFamily="34" charset="0"/>
              </a:rPr>
              <a:t>‘O Christmas Tree’</a:t>
            </a:r>
            <a:endParaRPr lang="en-GB" sz="1200" kern="0" dirty="0">
              <a:solidFill>
                <a:sysClr val="windowText" lastClr="000000"/>
              </a:solidFill>
              <a:latin typeface="Arial" panose="020B0604020202020204" pitchFamily="34" charset="0"/>
              <a:cs typeface="Arial" panose="020B0604020202020204" pitchFamily="34" charset="0"/>
            </a:endParaRPr>
          </a:p>
        </p:txBody>
      </p:sp>
      <p:sp>
        <p:nvSpPr>
          <p:cNvPr id="17" name="TextBox: Tool instructions start"/>
          <p:cNvSpPr txBox="1"/>
          <p:nvPr/>
        </p:nvSpPr>
        <p:spPr>
          <a:xfrm>
            <a:off x="4325041" y="6581001"/>
            <a:ext cx="3478837" cy="276999"/>
          </a:xfrm>
          <a:prstGeom prst="rect">
            <a:avLst/>
          </a:prstGeom>
          <a:noFill/>
        </p:spPr>
        <p:txBody>
          <a:bodyPr wrap="none" rtlCol="0">
            <a:spAutoFit/>
          </a:bodyPr>
          <a:lstStyle/>
          <a:p>
            <a:pPr algn="ctr"/>
            <a:r>
              <a:rPr lang="en-GB" sz="1200" kern="0" dirty="0">
                <a:solidFill>
                  <a:sysClr val="windowText" lastClr="000000"/>
                </a:solidFill>
                <a:latin typeface="Arial" panose="020B0604020202020204" pitchFamily="34" charset="0"/>
                <a:cs typeface="Arial" panose="020B0604020202020204" pitchFamily="34" charset="0"/>
              </a:rPr>
              <a:t>Click the audio button to play </a:t>
            </a:r>
            <a:r>
              <a:rPr lang="en-GB" sz="1200" kern="0" dirty="0" smtClean="0">
                <a:solidFill>
                  <a:sysClr val="windowText" lastClr="000000"/>
                </a:solidFill>
                <a:latin typeface="Arial" panose="020B0604020202020204" pitchFamily="34" charset="0"/>
                <a:cs typeface="Arial" panose="020B0604020202020204" pitchFamily="34" charset="0"/>
              </a:rPr>
              <a:t>‘O Christmas Tree’</a:t>
            </a:r>
            <a:endParaRPr lang="en-GB" sz="12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290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2"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grpId="2" nodeType="with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childTnLst>
                                </p:cTn>
                              </p:par>
                              <p:par>
                                <p:cTn id="46" presetID="1" presetClass="entr" presetSubtype="0" fill="hold" grpId="2"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5"/>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xit" presetSubtype="0" fill="hold" grpId="1" nodeType="with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childTnLst>
                          </p:cTn>
                        </p:par>
                        <p:par>
                          <p:cTn id="57" fill="hold">
                            <p:stCondLst>
                              <p:cond delay="500"/>
                            </p:stCondLst>
                            <p:childTnLst>
                              <p:par>
                                <p:cTn id="58" presetID="1" presetClass="mediacall" presetSubtype="0" fill="hold" nodeType="afterEffect">
                                  <p:stCondLst>
                                    <p:cond delay="0"/>
                                  </p:stCondLst>
                                  <p:childTnLst>
                                    <p:cmd type="call" cmd="playFrom(0.0)">
                                      <p:cBhvr>
                                        <p:cTn id="59" dur="88045" fill="hold"/>
                                        <p:tgtEl>
                                          <p:spTgt spid="20"/>
                                        </p:tgtEl>
                                      </p:cBhvr>
                                    </p:cmd>
                                  </p:childTnLst>
                                </p:cTn>
                              </p:par>
                              <p:par>
                                <p:cTn id="60" presetID="1" presetClass="emph" presetSubtype="2" fill="hold" nodeType="withEffect">
                                  <p:stCondLst>
                                    <p:cond delay="0"/>
                                  </p:stCondLst>
                                  <p:childTnLst>
                                    <p:animClr clrSpc="rgb" dir="cw">
                                      <p:cBhvr>
                                        <p:cTn id="61" dur="1000" fill="hold"/>
                                        <p:tgtEl>
                                          <p:spTgt spid="15"/>
                                        </p:tgtEl>
                                        <p:attrNameLst>
                                          <p:attrName>fillcolor</p:attrName>
                                        </p:attrNameLst>
                                      </p:cBhvr>
                                      <p:to>
                                        <a:schemeClr val="accent2"/>
                                      </p:to>
                                    </p:animClr>
                                    <p:set>
                                      <p:cBhvr>
                                        <p:cTn id="62" dur="1000" fill="hold"/>
                                        <p:tgtEl>
                                          <p:spTgt spid="15"/>
                                        </p:tgtEl>
                                        <p:attrNameLst>
                                          <p:attrName>fill.type</p:attrName>
                                        </p:attrNameLst>
                                      </p:cBhvr>
                                      <p:to>
                                        <p:strVal val="solid"/>
                                      </p:to>
                                    </p:set>
                                    <p:set>
                                      <p:cBhvr>
                                        <p:cTn id="63" dur="1000" fill="hold"/>
                                        <p:tgtEl>
                                          <p:spTgt spid="15"/>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3" presetClass="mediacall" presetSubtype="0" fill="hold" nodeType="clickEffect">
                                  <p:stCondLst>
                                    <p:cond delay="0"/>
                                  </p:stCondLst>
                                  <p:childTnLst>
                                    <p:cmd type="call" cmd="stop">
                                      <p:cBhvr>
                                        <p:cTn id="67" dur="1" fill="hold"/>
                                        <p:tgtEl>
                                          <p:spTgt spid="20"/>
                                        </p:tgtEl>
                                      </p:cBhvr>
                                    </p:cmd>
                                  </p:childTnLst>
                                </p:cTn>
                              </p:par>
                              <p:par>
                                <p:cTn id="68" presetID="10" presetClass="exit" presetSubtype="0" fill="hold" grpId="1" nodeType="withEffect">
                                  <p:stCondLst>
                                    <p:cond delay="0"/>
                                  </p:stCondLst>
                                  <p:childTnLst>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par>
                                <p:cTn id="71" presetID="10" presetClass="entr" presetSubtype="0" fill="hold" grpId="2"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 presetClass="emph" presetSubtype="2" fill="hold" nodeType="withEffect">
                                  <p:stCondLst>
                                    <p:cond delay="0"/>
                                  </p:stCondLst>
                                  <p:childTnLst>
                                    <p:animClr clrSpc="rgb" dir="cw">
                                      <p:cBhvr>
                                        <p:cTn id="75" dur="2000" fill="hold"/>
                                        <p:tgtEl>
                                          <p:spTgt spid="15"/>
                                        </p:tgtEl>
                                        <p:attrNameLst>
                                          <p:attrName>fillcolor</p:attrName>
                                        </p:attrNameLst>
                                      </p:cBhvr>
                                      <p:to>
                                        <a:schemeClr val="bg1"/>
                                      </p:to>
                                    </p:animClr>
                                    <p:set>
                                      <p:cBhvr>
                                        <p:cTn id="76" dur="2000" fill="hold"/>
                                        <p:tgtEl>
                                          <p:spTgt spid="15"/>
                                        </p:tgtEl>
                                        <p:attrNameLst>
                                          <p:attrName>fill.type</p:attrName>
                                        </p:attrNameLst>
                                      </p:cBhvr>
                                      <p:to>
                                        <p:strVal val="solid"/>
                                      </p:to>
                                    </p:set>
                                    <p:set>
                                      <p:cBhvr>
                                        <p:cTn id="77"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audio>
              <p:cMediaNode vol="80000">
                <p:cTn id="78" fill="hold" display="0">
                  <p:stCondLst>
                    <p:cond delay="indefinite"/>
                  </p:stCondLst>
                  <p:endCondLst>
                    <p:cond evt="onStopAudio" delay="0">
                      <p:tgtEl>
                        <p:sldTgt/>
                      </p:tgtEl>
                    </p:cond>
                  </p:endCondLst>
                </p:cTn>
                <p:tgtEl>
                  <p:spTgt spid="20"/>
                </p:tgtEl>
              </p:cMediaNode>
            </p:audio>
          </p:childTnLst>
        </p:cTn>
      </p:par>
    </p:tnLst>
    <p:bldLst>
      <p:bldP spid="8" grpId="0" animBg="1"/>
      <p:bldP spid="8" grpId="1" animBg="1"/>
      <p:bldP spid="8" grpId="2" animBg="1"/>
      <p:bldP spid="7" grpId="0" animBg="1"/>
      <p:bldP spid="7" grpId="1" animBg="1"/>
      <p:bldP spid="7" grpId="2" animBg="1"/>
      <p:bldP spid="2" grpId="0" animBg="1"/>
      <p:bldP spid="2" grpId="1" animBg="1"/>
      <p:bldP spid="2" grpId="2" animBg="1"/>
      <p:bldP spid="16" grpId="0"/>
      <p:bldP spid="16" grpId="1"/>
      <p:bldP spid="17" grpId="0"/>
      <p:bldP spid="17" grpId="1"/>
      <p:bldP spid="17"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Text Lines"/>
          <p:cNvSpPr txBox="1"/>
          <p:nvPr/>
        </p:nvSpPr>
        <p:spPr>
          <a:xfrm>
            <a:off x="707903" y="1098070"/>
            <a:ext cx="10526352" cy="5632311"/>
          </a:xfrm>
          <a:prstGeom prst="rect">
            <a:avLst/>
          </a:prstGeom>
          <a:solidFill>
            <a:schemeClr val="accent4">
              <a:lumMod val="20000"/>
              <a:lumOff val="80000"/>
            </a:schemeClr>
          </a:solidFill>
        </p:spPr>
        <p:txBody>
          <a:bodyPr wrap="square" rtlCol="0">
            <a:spAutoFit/>
          </a:bodyPr>
          <a:lstStyle/>
          <a:p>
            <a:pPr marL="457200" indent="-457200">
              <a:spcAft>
                <a:spcPts val="2400"/>
              </a:spcAft>
              <a:buFont typeface="+mj-lt"/>
              <a:buAutoNum type="arabicParenR"/>
            </a:pPr>
            <a:r>
              <a:rPr lang="en-GB" sz="2000" b="1" dirty="0">
                <a:latin typeface="Arial" panose="020B0604020202020204" pitchFamily="34" charset="0"/>
                <a:ea typeface="Segoe UI" pitchFamily="34" charset="0"/>
                <a:cs typeface="Arial" panose="020B0604020202020204" pitchFamily="34" charset="0"/>
              </a:rPr>
              <a:t>The greatest number of electric lights on a Christmas tree at one time is 194, 672!</a:t>
            </a:r>
          </a:p>
          <a:p>
            <a:pPr marL="457200" indent="-457200">
              <a:spcAft>
                <a:spcPts val="2400"/>
              </a:spcAft>
              <a:buFont typeface="+mj-lt"/>
              <a:buAutoNum type="arabicParenR"/>
            </a:pPr>
            <a:r>
              <a:rPr lang="en-GB" sz="2000" b="1" dirty="0">
                <a:latin typeface="Arial" panose="020B0604020202020204" pitchFamily="34" charset="0"/>
                <a:ea typeface="Segoe UI" pitchFamily="34" charset="0"/>
                <a:cs typeface="Arial" panose="020B0604020202020204" pitchFamily="34" charset="0"/>
              </a:rPr>
              <a:t>In 1885 candles on a Christmas tree in a hospital in Chicago started a fire that burned the hospital down</a:t>
            </a:r>
          </a:p>
          <a:p>
            <a:pPr marL="457200" indent="-457200">
              <a:spcAft>
                <a:spcPts val="2400"/>
              </a:spcAft>
              <a:buFont typeface="+mj-lt"/>
              <a:buAutoNum type="arabicParenR"/>
            </a:pPr>
            <a:r>
              <a:rPr lang="en-NZ" sz="2000" b="1" dirty="0">
                <a:latin typeface="Arial" panose="020B0604020202020204" pitchFamily="34" charset="0"/>
                <a:ea typeface="Segoe UI" pitchFamily="34" charset="0"/>
                <a:cs typeface="Arial" panose="020B0604020202020204" pitchFamily="34" charset="0"/>
              </a:rPr>
              <a:t>The first strips of tinsel were made from real silver.</a:t>
            </a:r>
            <a:endParaRPr lang="en-GB" sz="2000" b="1" dirty="0">
              <a:latin typeface="Arial" panose="020B0604020202020204" pitchFamily="34" charset="0"/>
              <a:ea typeface="Segoe UI" pitchFamily="34" charset="0"/>
              <a:cs typeface="Arial" panose="020B0604020202020204" pitchFamily="34" charset="0"/>
            </a:endParaRPr>
          </a:p>
          <a:p>
            <a:pPr marL="457200" indent="-457200">
              <a:spcAft>
                <a:spcPts val="2400"/>
              </a:spcAft>
              <a:buFont typeface="+mj-lt"/>
              <a:buAutoNum type="arabicParenR"/>
            </a:pPr>
            <a:r>
              <a:rPr lang="en-GB" sz="2000" b="1" dirty="0">
                <a:latin typeface="Arial" panose="020B0604020202020204" pitchFamily="34" charset="0"/>
                <a:ea typeface="Segoe UI" pitchFamily="34" charset="0"/>
                <a:cs typeface="Arial" panose="020B0604020202020204" pitchFamily="34" charset="0"/>
              </a:rPr>
              <a:t>One of the most famous Christmas trees is in Trafalgar Square in London and every year it is given to the people in England by the people of </a:t>
            </a:r>
            <a:r>
              <a:rPr lang="en-GB" sz="2000" b="1" u="sng" dirty="0">
                <a:latin typeface="Arial" panose="020B0604020202020204" pitchFamily="34" charset="0"/>
                <a:ea typeface="Segoe UI" pitchFamily="34" charset="0"/>
                <a:cs typeface="Arial" panose="020B0604020202020204" pitchFamily="34" charset="0"/>
              </a:rPr>
              <a:t>Norway</a:t>
            </a:r>
            <a:r>
              <a:rPr lang="en-GB" sz="2000" b="1" dirty="0">
                <a:latin typeface="Arial" panose="020B0604020202020204" pitchFamily="34" charset="0"/>
                <a:ea typeface="Segoe UI" pitchFamily="34" charset="0"/>
                <a:cs typeface="Arial" panose="020B0604020202020204" pitchFamily="34" charset="0"/>
              </a:rPr>
              <a:t> as a ‘thank you’ present for helping them in World War II.</a:t>
            </a:r>
          </a:p>
          <a:p>
            <a:pPr marL="457200" indent="-457200">
              <a:spcAft>
                <a:spcPts val="2400"/>
              </a:spcAft>
              <a:buFont typeface="+mj-lt"/>
              <a:buAutoNum type="arabicParenR"/>
            </a:pPr>
            <a:r>
              <a:rPr lang="en-GB" sz="2000" b="1" dirty="0">
                <a:latin typeface="Arial" panose="020B0604020202020204" pitchFamily="34" charset="0"/>
                <a:ea typeface="Segoe UI" pitchFamily="34" charset="0"/>
                <a:cs typeface="Arial" panose="020B0604020202020204" pitchFamily="34" charset="0"/>
              </a:rPr>
              <a:t>The tallest artificial Christmas tree was 52m! It was called the ‘Peace Tree’ and was displayed in </a:t>
            </a:r>
            <a:r>
              <a:rPr lang="en-GB" sz="2000" b="1" dirty="0" err="1">
                <a:latin typeface="Arial" panose="020B0604020202020204" pitchFamily="34" charset="0"/>
                <a:ea typeface="Segoe UI" pitchFamily="34" charset="0"/>
                <a:cs typeface="Arial" panose="020B0604020202020204" pitchFamily="34" charset="0"/>
              </a:rPr>
              <a:t>Moinhos</a:t>
            </a:r>
            <a:r>
              <a:rPr lang="en-GB" sz="2000" b="1" dirty="0">
                <a:latin typeface="Arial" panose="020B0604020202020204" pitchFamily="34" charset="0"/>
                <a:ea typeface="Segoe UI" pitchFamily="34" charset="0"/>
                <a:cs typeface="Arial" panose="020B0604020202020204" pitchFamily="34" charset="0"/>
              </a:rPr>
              <a:t> de Vento Park, Porto Alegre, </a:t>
            </a:r>
            <a:r>
              <a:rPr lang="en-GB" sz="2000" b="1" dirty="0" err="1">
                <a:latin typeface="Arial" panose="020B0604020202020204" pitchFamily="34" charset="0"/>
                <a:ea typeface="Segoe UI" pitchFamily="34" charset="0"/>
                <a:cs typeface="Arial" panose="020B0604020202020204" pitchFamily="34" charset="0"/>
              </a:rPr>
              <a:t>Brasil</a:t>
            </a:r>
            <a:r>
              <a:rPr lang="en-GB" sz="2000" b="1" dirty="0">
                <a:latin typeface="Arial" panose="020B0604020202020204" pitchFamily="34" charset="0"/>
                <a:ea typeface="Segoe UI" pitchFamily="34" charset="0"/>
                <a:cs typeface="Arial" panose="020B0604020202020204" pitchFamily="34" charset="0"/>
              </a:rPr>
              <a:t> from 1</a:t>
            </a:r>
            <a:r>
              <a:rPr lang="en-GB" sz="2000" b="1" baseline="30000" dirty="0">
                <a:latin typeface="Arial" panose="020B0604020202020204" pitchFamily="34" charset="0"/>
                <a:ea typeface="Segoe UI" pitchFamily="34" charset="0"/>
                <a:cs typeface="Arial" panose="020B0604020202020204" pitchFamily="34" charset="0"/>
              </a:rPr>
              <a:t>st</a:t>
            </a:r>
            <a:r>
              <a:rPr lang="en-GB" sz="2000" b="1" dirty="0">
                <a:latin typeface="Arial" panose="020B0604020202020204" pitchFamily="34" charset="0"/>
                <a:ea typeface="Segoe UI" pitchFamily="34" charset="0"/>
                <a:cs typeface="Arial" panose="020B0604020202020204" pitchFamily="34" charset="0"/>
              </a:rPr>
              <a:t> December 2001 until 6</a:t>
            </a:r>
            <a:r>
              <a:rPr lang="en-GB" sz="2000" b="1" baseline="30000" dirty="0">
                <a:latin typeface="Arial" panose="020B0604020202020204" pitchFamily="34" charset="0"/>
                <a:ea typeface="Segoe UI" pitchFamily="34" charset="0"/>
                <a:cs typeface="Arial" panose="020B0604020202020204" pitchFamily="34" charset="0"/>
              </a:rPr>
              <a:t>th</a:t>
            </a:r>
            <a:r>
              <a:rPr lang="en-GB" sz="2000" b="1" dirty="0">
                <a:latin typeface="Arial" panose="020B0604020202020204" pitchFamily="34" charset="0"/>
                <a:ea typeface="Segoe UI" pitchFamily="34" charset="0"/>
                <a:cs typeface="Arial" panose="020B0604020202020204" pitchFamily="34" charset="0"/>
              </a:rPr>
              <a:t> January 2002.</a:t>
            </a:r>
          </a:p>
          <a:p>
            <a:pPr marL="457200" indent="-457200">
              <a:spcAft>
                <a:spcPts val="2400"/>
              </a:spcAft>
              <a:buFont typeface="+mj-lt"/>
              <a:buAutoNum type="arabicParenR"/>
            </a:pPr>
            <a:r>
              <a:rPr lang="en-NZ" sz="2000" b="1" dirty="0">
                <a:latin typeface="Arial" panose="020B0604020202020204" pitchFamily="34" charset="0"/>
                <a:ea typeface="Segoe UI" pitchFamily="34" charset="0"/>
                <a:cs typeface="Arial" panose="020B0604020202020204" pitchFamily="34" charset="0"/>
              </a:rPr>
              <a:t>Aotearoa New Zealand has it’s own Christmas tree. Can you name it and describe it for someone who has not seen it? You might like to do some research to find out more about the Pohutakawa tree and share it at school.</a:t>
            </a:r>
            <a:endParaRPr lang="en-GB" sz="2000" b="1" dirty="0">
              <a:latin typeface="Arial" panose="020B0604020202020204" pitchFamily="34" charset="0"/>
              <a:ea typeface="Segoe UI" pitchFamily="34" charset="0"/>
              <a:cs typeface="Arial" panose="020B0604020202020204" pitchFamily="34" charset="0"/>
            </a:endParaRPr>
          </a:p>
        </p:txBody>
      </p:sp>
      <p:grpSp>
        <p:nvGrpSpPr>
          <p:cNvPr id="3" name="Shape: Slider"/>
          <p:cNvGrpSpPr/>
          <p:nvPr/>
        </p:nvGrpSpPr>
        <p:grpSpPr>
          <a:xfrm>
            <a:off x="3" y="975199"/>
            <a:ext cx="12192000" cy="5907449"/>
            <a:chOff x="2" y="1182012"/>
            <a:chExt cx="9144000" cy="4430587"/>
          </a:xfrm>
        </p:grpSpPr>
        <p:sp>
          <p:nvSpPr>
            <p:cNvPr id="6" name="Slider: Image"/>
            <p:cNvSpPr/>
            <p:nvPr/>
          </p:nvSpPr>
          <p:spPr>
            <a:xfrm>
              <a:off x="2" y="1182012"/>
              <a:ext cx="9144000" cy="4430587"/>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b="1" dirty="0"/>
            </a:p>
          </p:txBody>
        </p:sp>
        <p:sp>
          <p:nvSpPr>
            <p:cNvPr id="8" name="Slider: Text"/>
            <p:cNvSpPr txBox="1"/>
            <p:nvPr/>
          </p:nvSpPr>
          <p:spPr>
            <a:xfrm>
              <a:off x="178402" y="1635646"/>
              <a:ext cx="138548" cy="377075"/>
            </a:xfrm>
            <a:prstGeom prst="rect">
              <a:avLst/>
            </a:prstGeom>
            <a:noFill/>
            <a:ln>
              <a:noFill/>
            </a:ln>
          </p:spPr>
          <p:txBody>
            <a:bodyPr wrap="none" rtlCol="0">
              <a:spAutoFit/>
            </a:bodyPr>
            <a:lstStyle/>
            <a:p>
              <a:endParaRPr lang="en-GB" sz="2667" b="1" dirty="0">
                <a:solidFill>
                  <a:schemeClr val="bg1"/>
                </a:solidFill>
                <a:latin typeface="Segoe UI" pitchFamily="34" charset="0"/>
                <a:ea typeface="Segoe UI" pitchFamily="34" charset="0"/>
                <a:cs typeface="Segoe UI" pitchFamily="34" charset="0"/>
              </a:endParaRPr>
            </a:p>
          </p:txBody>
        </p:sp>
      </p:grpSp>
      <p:sp>
        <p:nvSpPr>
          <p:cNvPr id="22" name="Shape: Sider Down 6"/>
          <p:cNvSpPr/>
          <p:nvPr/>
        </p:nvSpPr>
        <p:spPr>
          <a:xfrm rot="5400000">
            <a:off x="11051021" y="1245403"/>
            <a:ext cx="864096" cy="752711"/>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Shape: Sider Down 5"/>
          <p:cNvSpPr/>
          <p:nvPr/>
        </p:nvSpPr>
        <p:spPr>
          <a:xfrm rot="5400000">
            <a:off x="11051021" y="1245403"/>
            <a:ext cx="864096" cy="752711"/>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Shape: Sider Down 4"/>
          <p:cNvSpPr/>
          <p:nvPr/>
        </p:nvSpPr>
        <p:spPr>
          <a:xfrm rot="5400000">
            <a:off x="11051021" y="1245403"/>
            <a:ext cx="864096" cy="752711"/>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Shape: Sider Down 3"/>
          <p:cNvSpPr/>
          <p:nvPr/>
        </p:nvSpPr>
        <p:spPr>
          <a:xfrm rot="5400000">
            <a:off x="11051021" y="1245403"/>
            <a:ext cx="864096" cy="752711"/>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hape: Sider Down 2"/>
          <p:cNvSpPr/>
          <p:nvPr/>
        </p:nvSpPr>
        <p:spPr>
          <a:xfrm rot="5400000">
            <a:off x="11051021" y="1245403"/>
            <a:ext cx="864096" cy="752711"/>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Shape: Sider Down 1"/>
          <p:cNvSpPr/>
          <p:nvPr/>
        </p:nvSpPr>
        <p:spPr>
          <a:xfrm rot="5400000">
            <a:off x="11051021" y="1245403"/>
            <a:ext cx="864096" cy="752711"/>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8" name="TextBox: PageNumber"/>
          <p:cNvSpPr txBox="1">
            <a:spLocks/>
          </p:cNvSpPr>
          <p:nvPr/>
        </p:nvSpPr>
        <p:spPr>
          <a:xfrm>
            <a:off x="11512785" y="6342976"/>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L-2</a:t>
            </a:r>
          </a:p>
          <a:p>
            <a:pPr algn="ctr"/>
            <a:r>
              <a:rPr lang="en-GB" sz="1200" b="1" dirty="0">
                <a:solidFill>
                  <a:srgbClr val="002060"/>
                </a:solidFill>
                <a:latin typeface="Arial" pitchFamily="34" charset="0"/>
                <a:cs typeface="Arial" pitchFamily="34" charset="0"/>
              </a:rPr>
              <a:t>S-06</a:t>
            </a:r>
          </a:p>
        </p:txBody>
      </p:sp>
      <p:sp>
        <p:nvSpPr>
          <p:cNvPr id="19" name="Action Button: Forward">
            <a:hlinkClick r:id="" action="ppaction://hlinkshowjump?jump=nextslide" highlightClick="1"/>
          </p:cNvPr>
          <p:cNvSpPr/>
          <p:nvPr/>
        </p:nvSpPr>
        <p:spPr>
          <a:xfrm>
            <a:off x="10801064" y="6326515"/>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Action Button: Back">
            <a:hlinkClick r:id="" action="ppaction://hlinkshowjump?jump=previousslide" highlightClick="1"/>
          </p:cNvPr>
          <p:cNvSpPr/>
          <p:nvPr/>
        </p:nvSpPr>
        <p:spPr>
          <a:xfrm>
            <a:off x="10143430" y="6326515"/>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Textbox: Tool instructions"/>
          <p:cNvSpPr txBox="1"/>
          <p:nvPr/>
        </p:nvSpPr>
        <p:spPr>
          <a:xfrm>
            <a:off x="3427649" y="6550225"/>
            <a:ext cx="5336717" cy="276999"/>
          </a:xfrm>
          <a:prstGeom prst="rect">
            <a:avLst/>
          </a:prstGeom>
          <a:noFill/>
        </p:spPr>
        <p:txBody>
          <a:bodyPr wrap="none" rtlCol="0">
            <a:spAutoFit/>
          </a:bodyPr>
          <a:lstStyle/>
          <a:p>
            <a:pPr algn="ctr"/>
            <a:r>
              <a:rPr lang="en-GB" sz="1200" dirty="0">
                <a:solidFill>
                  <a:srgbClr val="FFFF00"/>
                </a:solidFill>
                <a:latin typeface="Arial" pitchFamily="34" charset="0"/>
                <a:ea typeface="Segoe UI" pitchFamily="34" charset="0"/>
                <a:cs typeface="Arial" pitchFamily="34" charset="0"/>
              </a:rPr>
              <a:t>Click the down-button to move the blind down. Click video button for video.</a:t>
            </a:r>
          </a:p>
        </p:txBody>
      </p:sp>
      <p:sp>
        <p:nvSpPr>
          <p:cNvPr id="4" name="Title 3"/>
          <p:cNvSpPr>
            <a:spLocks noGrp="1"/>
          </p:cNvSpPr>
          <p:nvPr>
            <p:ph type="title"/>
          </p:nvPr>
        </p:nvSpPr>
        <p:spPr>
          <a:xfrm>
            <a:off x="0" y="0"/>
            <a:ext cx="12192003" cy="1098070"/>
          </a:xfrm>
          <a:solidFill>
            <a:schemeClr val="accent4">
              <a:lumMod val="40000"/>
              <a:lumOff val="60000"/>
            </a:schemeClr>
          </a:solidFill>
        </p:spPr>
        <p:txBody>
          <a:bodyPr>
            <a:normAutofit fontScale="90000"/>
          </a:bodyPr>
          <a:lstStyle/>
          <a:p>
            <a:pPr algn="ctr"/>
            <a:r>
              <a:rPr lang="en-NZ" b="1" spc="50" dirty="0">
                <a:ln w="0"/>
                <a:solidFill>
                  <a:srgbClr val="C0000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A few interesting facts about Christmas trees</a:t>
            </a:r>
          </a:p>
        </p:txBody>
      </p:sp>
      <p:sp>
        <p:nvSpPr>
          <p:cNvPr id="24" name="Action Button: Video">
            <a:hlinkClick r:id="rId4" highlightClick="1"/>
          </p:cNvPr>
          <p:cNvSpPr/>
          <p:nvPr/>
        </p:nvSpPr>
        <p:spPr>
          <a:xfrm>
            <a:off x="9518260" y="6326515"/>
            <a:ext cx="505059" cy="48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ction Button: Worksheet">
            <a:hlinkClick r:id="rId5" action="ppaction://hlinksldjump" highlightClick="1"/>
          </p:cNvPr>
          <p:cNvSpPr/>
          <p:nvPr/>
        </p:nvSpPr>
        <p:spPr>
          <a:xfrm>
            <a:off x="8924310" y="6337395"/>
            <a:ext cx="480000" cy="48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7503697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42" presetClass="path" presetSubtype="0" accel="50000" decel="50000" fill="hold" nodeType="withEffect">
                                  <p:stCondLst>
                                    <p:cond delay="0"/>
                                  </p:stCondLst>
                                  <p:childTnLst>
                                    <p:animMotion origin="layout" path="M 0 3.33333E-6 L 0.00091 0.08889 " pathEditMode="relative" rAng="0" ptsTypes="AA">
                                      <p:cBhvr>
                                        <p:cTn id="8" dur="2000" fill="hold"/>
                                        <p:tgtEl>
                                          <p:spTgt spid="3"/>
                                        </p:tgtEl>
                                        <p:attrNameLst>
                                          <p:attrName>ppt_x</p:attrName>
                                          <p:attrName>ppt_y</p:attrName>
                                        </p:attrNameLst>
                                      </p:cBhvr>
                                      <p:rCtr x="39" y="4444"/>
                                    </p:animMotion>
                                  </p:childTnLst>
                                </p:cTn>
                              </p:par>
                              <p:par>
                                <p:cTn id="9" presetID="42" presetClass="path" presetSubtype="0" accel="50000" decel="50000" fill="hold" grpId="1" nodeType="withEffect">
                                  <p:stCondLst>
                                    <p:cond delay="0"/>
                                  </p:stCondLst>
                                  <p:childTnLst>
                                    <p:animMotion origin="layout" path="M 3.125E-6 0.00024 L -0.00026 0.07616 " pathEditMode="relative" rAng="0" ptsTypes="AA">
                                      <p:cBhvr>
                                        <p:cTn id="10" dur="2000" fill="hold"/>
                                        <p:tgtEl>
                                          <p:spTgt spid="13"/>
                                        </p:tgtEl>
                                        <p:attrNameLst>
                                          <p:attrName>ppt_x</p:attrName>
                                          <p:attrName>ppt_y</p:attrName>
                                        </p:attrNameLst>
                                      </p:cBhvr>
                                      <p:rCtr x="-13" y="3796"/>
                                    </p:animMotion>
                                  </p:childTnLst>
                                </p:cTn>
                              </p:par>
                              <p:par>
                                <p:cTn id="11" presetID="42" presetClass="path" presetSubtype="0" accel="50000" decel="50000" fill="hold" grpId="1" nodeType="withEffect">
                                  <p:stCondLst>
                                    <p:cond delay="0"/>
                                  </p:stCondLst>
                                  <p:childTnLst>
                                    <p:animMotion origin="layout" path="M 3.125E-6 0.00024 L -0.00026 0.07616 " pathEditMode="relative" rAng="0" ptsTypes="AA">
                                      <p:cBhvr>
                                        <p:cTn id="12" dur="2000" fill="hold"/>
                                        <p:tgtEl>
                                          <p:spTgt spid="14"/>
                                        </p:tgtEl>
                                        <p:attrNameLst>
                                          <p:attrName>ppt_x</p:attrName>
                                          <p:attrName>ppt_y</p:attrName>
                                        </p:attrNameLst>
                                      </p:cBhvr>
                                      <p:rCtr x="-13" y="3796"/>
                                    </p:animMotion>
                                  </p:childTnLst>
                                </p:cTn>
                              </p:par>
                              <p:par>
                                <p:cTn id="13" presetID="42" presetClass="path" presetSubtype="0" accel="50000" decel="50000" fill="hold" grpId="1" nodeType="withEffect">
                                  <p:stCondLst>
                                    <p:cond delay="0"/>
                                  </p:stCondLst>
                                  <p:childTnLst>
                                    <p:animMotion origin="layout" path="M 3.125E-6 0.00024 L -0.00026 0.07616 " pathEditMode="relative" rAng="0" ptsTypes="AA">
                                      <p:cBhvr>
                                        <p:cTn id="14" dur="2000" fill="hold"/>
                                        <p:tgtEl>
                                          <p:spTgt spid="15"/>
                                        </p:tgtEl>
                                        <p:attrNameLst>
                                          <p:attrName>ppt_x</p:attrName>
                                          <p:attrName>ppt_y</p:attrName>
                                        </p:attrNameLst>
                                      </p:cBhvr>
                                      <p:rCtr x="-13" y="3796"/>
                                    </p:animMotion>
                                  </p:childTnLst>
                                </p:cTn>
                              </p:par>
                              <p:par>
                                <p:cTn id="15" presetID="64" presetClass="path" presetSubtype="0" accel="50000" decel="50000" fill="hold" grpId="5" nodeType="withEffect">
                                  <p:stCondLst>
                                    <p:cond delay="0"/>
                                  </p:stCondLst>
                                  <p:childTnLst>
                                    <p:animMotion origin="layout" path="M -0.00039 0.00024 L -0.00026 0.07616 " pathEditMode="relative" rAng="0" ptsTypes="AA">
                                      <p:cBhvr>
                                        <p:cTn id="16" dur="2000" fill="hold"/>
                                        <p:tgtEl>
                                          <p:spTgt spid="21"/>
                                        </p:tgtEl>
                                        <p:attrNameLst>
                                          <p:attrName>ppt_x</p:attrName>
                                          <p:attrName>ppt_y</p:attrName>
                                        </p:attrNameLst>
                                      </p:cBhvr>
                                      <p:rCtr x="0" y="3796"/>
                                    </p:animMotion>
                                  </p:childTnLst>
                                </p:cTn>
                              </p:par>
                              <p:par>
                                <p:cTn id="17" presetID="64" presetClass="path" presetSubtype="0" accel="50000" decel="50000" fill="hold" grpId="5" nodeType="withEffect">
                                  <p:stCondLst>
                                    <p:cond delay="0"/>
                                  </p:stCondLst>
                                  <p:childTnLst>
                                    <p:animMotion origin="layout" path="M -0.00039 0.00024 L -0.00026 0.07616 " pathEditMode="relative" rAng="0" ptsTypes="AA">
                                      <p:cBhvr>
                                        <p:cTn id="18" dur="2000" fill="hold"/>
                                        <p:tgtEl>
                                          <p:spTgt spid="22"/>
                                        </p:tgtEl>
                                        <p:attrNameLst>
                                          <p:attrName>ppt_x</p:attrName>
                                          <p:attrName>ppt_y</p:attrName>
                                        </p:attrNameLst>
                                      </p:cBhvr>
                                      <p:rCtr x="0" y="3796"/>
                                    </p:animMotion>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42" presetClass="path" presetSubtype="0" accel="50000" decel="50000" fill="hold" nodeType="withEffect">
                                  <p:stCondLst>
                                    <p:cond delay="0"/>
                                  </p:stCondLst>
                                  <p:childTnLst>
                                    <p:animMotion origin="layout" path="M 0.00091 0.08889 L 0.00065 0.21944 " pathEditMode="relative" rAng="0" ptsTypes="AA">
                                      <p:cBhvr>
                                        <p:cTn id="25" dur="2000" fill="hold"/>
                                        <p:tgtEl>
                                          <p:spTgt spid="3"/>
                                        </p:tgtEl>
                                        <p:attrNameLst>
                                          <p:attrName>ppt_x</p:attrName>
                                          <p:attrName>ppt_y</p:attrName>
                                        </p:attrNameLst>
                                      </p:cBhvr>
                                      <p:rCtr x="-13" y="6528"/>
                                    </p:animMotion>
                                  </p:childTnLst>
                                </p:cTn>
                              </p:par>
                              <p:par>
                                <p:cTn id="26" presetID="42" presetClass="path" presetSubtype="0" accel="50000" decel="50000" fill="hold" grpId="2" nodeType="withEffect">
                                  <p:stCondLst>
                                    <p:cond delay="0"/>
                                  </p:stCondLst>
                                  <p:childTnLst>
                                    <p:animMotion origin="layout" path="M -0.00026 0.07616 L -0.00052 0.19792 " pathEditMode="relative" rAng="0" ptsTypes="AA">
                                      <p:cBhvr>
                                        <p:cTn id="27" dur="2000" fill="hold"/>
                                        <p:tgtEl>
                                          <p:spTgt spid="14"/>
                                        </p:tgtEl>
                                        <p:attrNameLst>
                                          <p:attrName>ppt_x</p:attrName>
                                          <p:attrName>ppt_y</p:attrName>
                                        </p:attrNameLst>
                                      </p:cBhvr>
                                      <p:rCtr x="-13" y="6088"/>
                                    </p:animMotion>
                                  </p:childTnLst>
                                </p:cTn>
                              </p:par>
                              <p:par>
                                <p:cTn id="28" presetID="42" presetClass="path" presetSubtype="0" accel="50000" decel="50000" fill="hold" grpId="2" nodeType="withEffect">
                                  <p:stCondLst>
                                    <p:cond delay="0"/>
                                  </p:stCondLst>
                                  <p:childTnLst>
                                    <p:animMotion origin="layout" path="M -0.00026 0.07616 L -0.00026 0.19676 " pathEditMode="relative" rAng="0" ptsTypes="AA">
                                      <p:cBhvr>
                                        <p:cTn id="29" dur="2000" fill="hold"/>
                                        <p:tgtEl>
                                          <p:spTgt spid="15"/>
                                        </p:tgtEl>
                                        <p:attrNameLst>
                                          <p:attrName>ppt_x</p:attrName>
                                          <p:attrName>ppt_y</p:attrName>
                                        </p:attrNameLst>
                                      </p:cBhvr>
                                      <p:rCtr x="0" y="6019"/>
                                    </p:animMotion>
                                  </p:childTnLst>
                                </p:cTn>
                              </p:par>
                              <p:par>
                                <p:cTn id="30" presetID="42" presetClass="path" presetSubtype="0" accel="50000" decel="50000" fill="hold" grpId="6" nodeType="withEffect">
                                  <p:stCondLst>
                                    <p:cond delay="0"/>
                                  </p:stCondLst>
                                  <p:childTnLst>
                                    <p:animMotion origin="layout" path="M -0.00026 0.07616 L -0.00052 0.19746 " pathEditMode="relative" rAng="0" ptsTypes="AA">
                                      <p:cBhvr>
                                        <p:cTn id="31" dur="2000" fill="hold"/>
                                        <p:tgtEl>
                                          <p:spTgt spid="21"/>
                                        </p:tgtEl>
                                        <p:attrNameLst>
                                          <p:attrName>ppt_x</p:attrName>
                                          <p:attrName>ppt_y</p:attrName>
                                        </p:attrNameLst>
                                      </p:cBhvr>
                                      <p:rCtr x="-13" y="6065"/>
                                    </p:animMotion>
                                  </p:childTnLst>
                                </p:cTn>
                              </p:par>
                              <p:par>
                                <p:cTn id="32" presetID="42" presetClass="path" presetSubtype="0" accel="50000" decel="50000" fill="hold" grpId="6" nodeType="withEffect">
                                  <p:stCondLst>
                                    <p:cond delay="0"/>
                                  </p:stCondLst>
                                  <p:childTnLst>
                                    <p:animMotion origin="layout" path="M -0.00026 0.07616 L -0.00026 0.19862 " pathEditMode="relative" rAng="0" ptsTypes="AA">
                                      <p:cBhvr>
                                        <p:cTn id="33" dur="2000" fill="hold"/>
                                        <p:tgtEl>
                                          <p:spTgt spid="22"/>
                                        </p:tgtEl>
                                        <p:attrNameLst>
                                          <p:attrName>ppt_x</p:attrName>
                                          <p:attrName>ppt_y</p:attrName>
                                        </p:attrNameLst>
                                      </p:cBhvr>
                                      <p:rCtr x="0" y="6111"/>
                                    </p:animMotion>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42" presetClass="path" presetSubtype="0" accel="50000" decel="50000" fill="hold" nodeType="withEffect">
                                  <p:stCondLst>
                                    <p:cond delay="0"/>
                                  </p:stCondLst>
                                  <p:childTnLst>
                                    <p:animMotion origin="layout" path="M 0.00065 0.21944 L 0.00065 0.31713 " pathEditMode="relative" rAng="0" ptsTypes="AA">
                                      <p:cBhvr>
                                        <p:cTn id="40" dur="2000" fill="hold"/>
                                        <p:tgtEl>
                                          <p:spTgt spid="3"/>
                                        </p:tgtEl>
                                        <p:attrNameLst>
                                          <p:attrName>ppt_x</p:attrName>
                                          <p:attrName>ppt_y</p:attrName>
                                        </p:attrNameLst>
                                      </p:cBhvr>
                                      <p:rCtr x="0" y="4884"/>
                                    </p:animMotion>
                                  </p:childTnLst>
                                </p:cTn>
                              </p:par>
                              <p:par>
                                <p:cTn id="41" presetID="42" presetClass="path" presetSubtype="0" accel="50000" decel="50000" fill="hold" grpId="3" nodeType="withEffect">
                                  <p:stCondLst>
                                    <p:cond delay="0"/>
                                  </p:stCondLst>
                                  <p:childTnLst>
                                    <p:animMotion origin="layout" path="M -0.00052 0.19792 L -0.00026 0.31019 " pathEditMode="relative" rAng="0" ptsTypes="AA">
                                      <p:cBhvr>
                                        <p:cTn id="42" dur="2000" fill="hold"/>
                                        <p:tgtEl>
                                          <p:spTgt spid="15"/>
                                        </p:tgtEl>
                                        <p:attrNameLst>
                                          <p:attrName>ppt_x</p:attrName>
                                          <p:attrName>ppt_y</p:attrName>
                                        </p:attrNameLst>
                                      </p:cBhvr>
                                      <p:rCtr x="13" y="5602"/>
                                    </p:animMotion>
                                  </p:childTnLst>
                                </p:cTn>
                              </p:par>
                              <p:par>
                                <p:cTn id="43" presetID="42" presetClass="path" presetSubtype="0" accel="50000" decel="50000" fill="hold" grpId="7" nodeType="withEffect">
                                  <p:stCondLst>
                                    <p:cond delay="0"/>
                                  </p:stCondLst>
                                  <p:childTnLst>
                                    <p:animMotion origin="layout" path="M -0.00052 0.19792 L -0.00026 0.3088 " pathEditMode="relative" rAng="0" ptsTypes="AA">
                                      <p:cBhvr>
                                        <p:cTn id="44" dur="2000" fill="hold"/>
                                        <p:tgtEl>
                                          <p:spTgt spid="21"/>
                                        </p:tgtEl>
                                        <p:attrNameLst>
                                          <p:attrName>ppt_x</p:attrName>
                                          <p:attrName>ppt_y</p:attrName>
                                        </p:attrNameLst>
                                      </p:cBhvr>
                                      <p:rCtr x="13" y="5532"/>
                                    </p:animMotion>
                                  </p:childTnLst>
                                </p:cTn>
                              </p:par>
                              <p:par>
                                <p:cTn id="45" presetID="42" presetClass="path" presetSubtype="0" accel="50000" decel="50000" fill="hold" grpId="7" nodeType="withEffect">
                                  <p:stCondLst>
                                    <p:cond delay="0"/>
                                  </p:stCondLst>
                                  <p:childTnLst>
                                    <p:animMotion origin="layout" path="M -0.00052 0.19792 L -0.00052 0.30949 " pathEditMode="relative" rAng="0" ptsTypes="AA">
                                      <p:cBhvr>
                                        <p:cTn id="46" dur="2000" fill="hold"/>
                                        <p:tgtEl>
                                          <p:spTgt spid="22"/>
                                        </p:tgtEl>
                                        <p:attrNameLst>
                                          <p:attrName>ppt_x</p:attrName>
                                          <p:attrName>ppt_y</p:attrName>
                                        </p:attrNameLst>
                                      </p:cBhvr>
                                      <p:rCtr x="0" y="5579"/>
                                    </p:animMotion>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hidden"/>
                                      </p:to>
                                    </p:set>
                                  </p:childTnLst>
                                </p:cTn>
                              </p:par>
                              <p:par>
                                <p:cTn id="52" presetID="42" presetClass="path" presetSubtype="0" accel="50000" decel="50000" fill="hold" nodeType="withEffect">
                                  <p:stCondLst>
                                    <p:cond delay="0"/>
                                  </p:stCondLst>
                                  <p:childTnLst>
                                    <p:animMotion origin="layout" path="M 0.00065 0.31713 L 0.00143 0.48865 " pathEditMode="relative" rAng="0" ptsTypes="AA">
                                      <p:cBhvr>
                                        <p:cTn id="53" dur="2000" fill="hold"/>
                                        <p:tgtEl>
                                          <p:spTgt spid="3"/>
                                        </p:tgtEl>
                                        <p:attrNameLst>
                                          <p:attrName>ppt_x</p:attrName>
                                          <p:attrName>ppt_y</p:attrName>
                                        </p:attrNameLst>
                                      </p:cBhvr>
                                      <p:rCtr x="39" y="8565"/>
                                    </p:animMotion>
                                  </p:childTnLst>
                                </p:cTn>
                              </p:par>
                              <p:par>
                                <p:cTn id="54" presetID="42" presetClass="path" presetSubtype="0" accel="50000" decel="50000" fill="hold" grpId="8" nodeType="withEffect">
                                  <p:stCondLst>
                                    <p:cond delay="0"/>
                                  </p:stCondLst>
                                  <p:childTnLst>
                                    <p:animMotion origin="layout" path="M -0.00026 0.31019 L -0.00065 0.46944 " pathEditMode="relative" rAng="0" ptsTypes="AA">
                                      <p:cBhvr>
                                        <p:cTn id="55" dur="2000" fill="hold"/>
                                        <p:tgtEl>
                                          <p:spTgt spid="21"/>
                                        </p:tgtEl>
                                        <p:attrNameLst>
                                          <p:attrName>ppt_x</p:attrName>
                                          <p:attrName>ppt_y</p:attrName>
                                        </p:attrNameLst>
                                      </p:cBhvr>
                                      <p:rCtr x="-13" y="7986"/>
                                    </p:animMotion>
                                  </p:childTnLst>
                                </p:cTn>
                              </p:par>
                              <p:par>
                                <p:cTn id="56" presetID="42" presetClass="path" presetSubtype="0" accel="50000" decel="50000" fill="hold" grpId="8" nodeType="withEffect">
                                  <p:stCondLst>
                                    <p:cond delay="0"/>
                                  </p:stCondLst>
                                  <p:childTnLst>
                                    <p:animMotion origin="layout" path="M -0.00026 0.31019 L -0.00065 0.46945 " pathEditMode="relative" rAng="0" ptsTypes="AA">
                                      <p:cBhvr>
                                        <p:cTn id="57" dur="2000" fill="hold"/>
                                        <p:tgtEl>
                                          <p:spTgt spid="22"/>
                                        </p:tgtEl>
                                        <p:attrNameLst>
                                          <p:attrName>ppt_x</p:attrName>
                                          <p:attrName>ppt_y</p:attrName>
                                        </p:attrNameLst>
                                      </p:cBhvr>
                                      <p:rCtr x="-26" y="7963"/>
                                    </p:animMotion>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42" presetClass="path" presetSubtype="0" accel="50000" decel="50000" fill="hold" nodeType="withEffect">
                                  <p:stCondLst>
                                    <p:cond delay="0"/>
                                  </p:stCondLst>
                                  <p:childTnLst>
                                    <p:animMotion origin="layout" path="M 0.00143 0.48865 L 0.00143 0.65879 " pathEditMode="relative" rAng="0" ptsTypes="AA">
                                      <p:cBhvr>
                                        <p:cTn id="64" dur="2000" fill="hold"/>
                                        <p:tgtEl>
                                          <p:spTgt spid="3"/>
                                        </p:tgtEl>
                                        <p:attrNameLst>
                                          <p:attrName>ppt_x</p:attrName>
                                          <p:attrName>ppt_y</p:attrName>
                                        </p:attrNameLst>
                                      </p:cBhvr>
                                      <p:rCtr x="0" y="8495"/>
                                    </p:animMotion>
                                  </p:childTnLst>
                                </p:cTn>
                              </p:par>
                              <p:par>
                                <p:cTn id="65" presetID="42" presetClass="path" presetSubtype="0" accel="50000" decel="50000" fill="hold" grpId="9" nodeType="withEffect">
                                  <p:stCondLst>
                                    <p:cond delay="0"/>
                                  </p:stCondLst>
                                  <p:childTnLst>
                                    <p:animMotion origin="layout" path="M -0.00065 0.46944 L 3.125E-6 0.64723 " pathEditMode="relative" rAng="0" ptsTypes="AA">
                                      <p:cBhvr>
                                        <p:cTn id="66" dur="2000" fill="hold"/>
                                        <p:tgtEl>
                                          <p:spTgt spid="22"/>
                                        </p:tgtEl>
                                        <p:attrNameLst>
                                          <p:attrName>ppt_x</p:attrName>
                                          <p:attrName>ppt_y</p:attrName>
                                        </p:attrNameLst>
                                      </p:cBhvr>
                                      <p:rCtr x="26" y="8935"/>
                                    </p:animMotion>
                                  </p:child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22"/>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hidden"/>
                                      </p:to>
                                    </p:set>
                                  </p:childTnLst>
                                </p:cTn>
                              </p:par>
                              <p:par>
                                <p:cTn id="72" presetID="42" presetClass="path" presetSubtype="0" accel="50000" decel="50000" fill="hold" nodeType="withEffect">
                                  <p:stCondLst>
                                    <p:cond delay="0"/>
                                  </p:stCondLst>
                                  <p:childTnLst>
                                    <p:animMotion origin="layout" path="M 0.00143 0.6588 L 0.00052 0.82338 " pathEditMode="relative" rAng="0" ptsTypes="AA">
                                      <p:cBhvr>
                                        <p:cTn id="73" dur="2000" fill="hold"/>
                                        <p:tgtEl>
                                          <p:spTgt spid="3"/>
                                        </p:tgtEl>
                                        <p:attrNameLst>
                                          <p:attrName>ppt_x</p:attrName>
                                          <p:attrName>ppt_y</p:attrName>
                                        </p:attrNameLst>
                                      </p:cBhvr>
                                      <p:rCtr x="-13" y="8356"/>
                                    </p:animMotion>
                                  </p:childTnLst>
                                </p:cTn>
                              </p:par>
                            </p:childTnLst>
                          </p:cTn>
                        </p:par>
                      </p:childTnLst>
                    </p:cTn>
                  </p:par>
                </p:childTnLst>
              </p:cTn>
              <p:nextCondLst>
                <p:cond evt="onClick" delay="0">
                  <p:tgtEl>
                    <p:spTgt spid="22"/>
                  </p:tgtEl>
                </p:cond>
              </p:nextCondLst>
            </p:seq>
            <p:seq concurrent="1" nextAc="seek">
              <p:cTn id="74" restart="whenNotActive" fill="hold" evtFilter="cancelBubble" nodeType="interactiveSeq">
                <p:stCondLst>
                  <p:cond evt="onClick" delay="0">
                    <p:tgtEl>
                      <p:spTgt spid="20"/>
                    </p:tgtEl>
                  </p:cond>
                </p:stCondLst>
                <p:endSync evt="end" delay="0">
                  <p:rtn val="all"/>
                </p:endSync>
                <p:childTnLst>
                  <p:par>
                    <p:cTn id="75" fill="hold">
                      <p:stCondLst>
                        <p:cond delay="0"/>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0.00052 0.82314 L 0.00013 -0.00162 " pathEditMode="relative" rAng="0" ptsTypes="AA">
                                      <p:cBhvr>
                                        <p:cTn id="78" dur="500" fill="hold"/>
                                        <p:tgtEl>
                                          <p:spTgt spid="3"/>
                                        </p:tgtEl>
                                        <p:attrNameLst>
                                          <p:attrName>ppt_x</p:attrName>
                                          <p:attrName>ppt_y</p:attrName>
                                        </p:attrNameLst>
                                      </p:cBhvr>
                                      <p:rCtr x="-26" y="-41250"/>
                                    </p:animMotion>
                                  </p:childTnLst>
                                </p:cTn>
                              </p:par>
                              <p:par>
                                <p:cTn id="79" presetID="42" presetClass="path" presetSubtype="0" accel="50000" decel="50000" fill="hold" grpId="3" nodeType="withEffect">
                                  <p:stCondLst>
                                    <p:cond delay="0"/>
                                  </p:stCondLst>
                                  <p:childTnLst>
                                    <p:animMotion origin="layout" path="M -0.00065 0.46944 L 3.125E-6 0.00093 " pathEditMode="relative" rAng="0" ptsTypes="AA">
                                      <p:cBhvr>
                                        <p:cTn id="80" dur="500" fill="hold"/>
                                        <p:tgtEl>
                                          <p:spTgt spid="7"/>
                                        </p:tgtEl>
                                        <p:attrNameLst>
                                          <p:attrName>ppt_x</p:attrName>
                                          <p:attrName>ppt_y</p:attrName>
                                        </p:attrNameLst>
                                      </p:cBhvr>
                                      <p:rCtr x="26" y="-23472"/>
                                    </p:animMotion>
                                  </p:childTnLst>
                                </p:cTn>
                              </p:par>
                              <p:par>
                                <p:cTn id="81" presetID="42" presetClass="path" presetSubtype="0" accel="50000" decel="50000" fill="hold" grpId="4" nodeType="withEffect">
                                  <p:stCondLst>
                                    <p:cond delay="0"/>
                                  </p:stCondLst>
                                  <p:childTnLst>
                                    <p:animMotion origin="layout" path="M -0.00065 0.46945 L -0.00039 0.0007 " pathEditMode="relative" rAng="0" ptsTypes="AA">
                                      <p:cBhvr>
                                        <p:cTn id="82" dur="500" fill="hold"/>
                                        <p:tgtEl>
                                          <p:spTgt spid="13"/>
                                        </p:tgtEl>
                                        <p:attrNameLst>
                                          <p:attrName>ppt_x</p:attrName>
                                          <p:attrName>ppt_y</p:attrName>
                                        </p:attrNameLst>
                                      </p:cBhvr>
                                      <p:rCtr x="13" y="-23495"/>
                                    </p:animMotion>
                                  </p:childTnLst>
                                </p:cTn>
                              </p:par>
                              <p:par>
                                <p:cTn id="83" presetID="42" presetClass="path" presetSubtype="0" accel="50000" decel="50000" fill="hold" grpId="5" nodeType="withEffect">
                                  <p:stCondLst>
                                    <p:cond delay="0"/>
                                  </p:stCondLst>
                                  <p:childTnLst>
                                    <p:animMotion origin="layout" path="M -0.00065 0.46944 L 3.125E-6 0.00093 " pathEditMode="relative" rAng="0" ptsTypes="AA">
                                      <p:cBhvr>
                                        <p:cTn id="84" dur="500" fill="hold"/>
                                        <p:tgtEl>
                                          <p:spTgt spid="14"/>
                                        </p:tgtEl>
                                        <p:attrNameLst>
                                          <p:attrName>ppt_x</p:attrName>
                                          <p:attrName>ppt_y</p:attrName>
                                        </p:attrNameLst>
                                      </p:cBhvr>
                                      <p:rCtr x="13" y="-23472"/>
                                    </p:animMotion>
                                  </p:childTnLst>
                                </p:cTn>
                              </p:par>
                              <p:par>
                                <p:cTn id="85" presetID="42" presetClass="path" presetSubtype="0" accel="50000" decel="50000" fill="hold" grpId="6" nodeType="withEffect">
                                  <p:stCondLst>
                                    <p:cond delay="0"/>
                                  </p:stCondLst>
                                  <p:childTnLst>
                                    <p:animMotion origin="layout" path="M -0.00065 0.46945 L -0.00039 -0.00023 " pathEditMode="relative" rAng="0" ptsTypes="AA">
                                      <p:cBhvr>
                                        <p:cTn id="86" dur="500" fill="hold"/>
                                        <p:tgtEl>
                                          <p:spTgt spid="15"/>
                                        </p:tgtEl>
                                        <p:attrNameLst>
                                          <p:attrName>ppt_x</p:attrName>
                                          <p:attrName>ppt_y</p:attrName>
                                        </p:attrNameLst>
                                      </p:cBhvr>
                                      <p:rCtr x="26" y="-23495"/>
                                    </p:animMotion>
                                  </p:childTnLst>
                                </p:cTn>
                              </p:par>
                              <p:par>
                                <p:cTn id="87" presetID="42" presetClass="path" presetSubtype="0" accel="50000" decel="50000" fill="hold" grpId="2" nodeType="withEffect">
                                  <p:stCondLst>
                                    <p:cond delay="0"/>
                                  </p:stCondLst>
                                  <p:childTnLst>
                                    <p:animMotion origin="layout" path="M -0.00065 0.46945 L -0.00039 -0.00023 " pathEditMode="relative" rAng="0" ptsTypes="AA">
                                      <p:cBhvr>
                                        <p:cTn id="88" dur="500" fill="hold"/>
                                        <p:tgtEl>
                                          <p:spTgt spid="21"/>
                                        </p:tgtEl>
                                        <p:attrNameLst>
                                          <p:attrName>ppt_x</p:attrName>
                                          <p:attrName>ppt_y</p:attrName>
                                        </p:attrNameLst>
                                      </p:cBhvr>
                                      <p:rCtr x="13" y="-23472"/>
                                    </p:animMotion>
                                  </p:childTnLst>
                                </p:cTn>
                              </p:par>
                              <p:par>
                                <p:cTn id="89" presetID="42" presetClass="path" presetSubtype="0" accel="50000" decel="50000" fill="hold" grpId="2" nodeType="withEffect">
                                  <p:stCondLst>
                                    <p:cond delay="0"/>
                                  </p:stCondLst>
                                  <p:childTnLst>
                                    <p:animMotion origin="layout" path="M -2.77778E-7 0.64722 L -0.00069 -0.00123 " pathEditMode="relative" rAng="0" ptsTypes="AA">
                                      <p:cBhvr>
                                        <p:cTn id="90" dur="500" fill="hold"/>
                                        <p:tgtEl>
                                          <p:spTgt spid="22"/>
                                        </p:tgtEl>
                                        <p:attrNameLst>
                                          <p:attrName>ppt_x</p:attrName>
                                          <p:attrName>ppt_y</p:attrName>
                                        </p:attrNameLst>
                                      </p:cBhvr>
                                      <p:rCtr x="-35" y="-32438"/>
                                    </p:animMotion>
                                  </p:childTnLst>
                                </p:cTn>
                              </p:par>
                              <p:par>
                                <p:cTn id="91" presetID="10" presetClass="entr" presetSubtype="0" fill="hold" grpId="4" nodeType="with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cTn>
                              </p:par>
                              <p:par>
                                <p:cTn id="94" presetID="10" presetClass="entr" presetSubtype="0" fill="hold" grpId="5"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6"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par>
                                <p:cTn id="100" presetID="10" presetClass="entr" presetSubtype="0" fill="hold" grpId="7"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500"/>
                                        <p:tgtEl>
                                          <p:spTgt spid="15"/>
                                        </p:tgtEl>
                                      </p:cBhvr>
                                    </p:animEffect>
                                  </p:childTnLst>
                                </p:cTn>
                              </p:par>
                              <p:par>
                                <p:cTn id="103" presetID="10" presetClass="entr" presetSubtype="0" fill="hold" grpId="3"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par>
                                <p:cTn id="106" presetID="10" presetClass="entr" presetSubtype="0" fill="hold" grpId="3"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nextCondLst>
                <p:cond evt="onClick" delay="0">
                  <p:tgtEl>
                    <p:spTgt spid="20"/>
                  </p:tgtEl>
                </p:cond>
              </p:nextCondLst>
            </p:seq>
            <p:seq concurrent="1" nextAc="seek">
              <p:cTn id="109" restart="whenNotActive" fill="hold" evtFilter="cancelBubble" nodeType="interactiveSeq">
                <p:stCondLst>
                  <p:cond evt="onClick" delay="0">
                    <p:tgtEl>
                      <p:spTgt spid="19"/>
                    </p:tgtEl>
                  </p:cond>
                </p:stCondLst>
                <p:endSync evt="end" delay="0">
                  <p:rtn val="all"/>
                </p:endSync>
                <p:childTnLst>
                  <p:par>
                    <p:cTn id="110" fill="hold">
                      <p:stCondLst>
                        <p:cond delay="0"/>
                      </p:stCondLst>
                      <p:childTnLst>
                        <p:par>
                          <p:cTn id="111" fill="hold">
                            <p:stCondLst>
                              <p:cond delay="0"/>
                            </p:stCondLst>
                            <p:childTnLst>
                              <p:par>
                                <p:cTn id="112" presetID="42" presetClass="path" presetSubtype="0" accel="50000" decel="50000" fill="hold" nodeType="clickEffect">
                                  <p:stCondLst>
                                    <p:cond delay="0"/>
                                  </p:stCondLst>
                                  <p:childTnLst>
                                    <p:animMotion origin="layout" path="M 0.00052 0.82314 L 0 -0.0007 " pathEditMode="relative" rAng="0" ptsTypes="AA">
                                      <p:cBhvr>
                                        <p:cTn id="113" dur="500" fill="hold"/>
                                        <p:tgtEl>
                                          <p:spTgt spid="3"/>
                                        </p:tgtEl>
                                        <p:attrNameLst>
                                          <p:attrName>ppt_x</p:attrName>
                                          <p:attrName>ppt_y</p:attrName>
                                        </p:attrNameLst>
                                      </p:cBhvr>
                                      <p:rCtr x="-26" y="-41204"/>
                                    </p:animMotion>
                                  </p:childTnLst>
                                </p:cTn>
                              </p:par>
                              <p:par>
                                <p:cTn id="114" presetID="42" presetClass="path" presetSubtype="0" accel="50000" decel="50000" fill="hold" grpId="2" nodeType="withEffect">
                                  <p:stCondLst>
                                    <p:cond delay="0"/>
                                  </p:stCondLst>
                                  <p:childTnLst>
                                    <p:animMotion origin="layout" path="M -0.00065 0.46945 L 3.125E-6 0.00186 " pathEditMode="relative" rAng="0" ptsTypes="AA">
                                      <p:cBhvr>
                                        <p:cTn id="115" dur="500" fill="hold"/>
                                        <p:tgtEl>
                                          <p:spTgt spid="7"/>
                                        </p:tgtEl>
                                        <p:attrNameLst>
                                          <p:attrName>ppt_x</p:attrName>
                                          <p:attrName>ppt_y</p:attrName>
                                        </p:attrNameLst>
                                      </p:cBhvr>
                                      <p:rCtr x="26" y="-23356"/>
                                    </p:animMotion>
                                  </p:childTnLst>
                                </p:cTn>
                              </p:par>
                              <p:par>
                                <p:cTn id="116" presetID="42" presetClass="path" presetSubtype="0" accel="50000" decel="50000" fill="hold" grpId="3" nodeType="withEffect">
                                  <p:stCondLst>
                                    <p:cond delay="0"/>
                                  </p:stCondLst>
                                  <p:childTnLst>
                                    <p:animMotion origin="layout" path="M -0.00065 0.46945 L 3.125E-6 0.00024 " pathEditMode="relative" rAng="0" ptsTypes="AA">
                                      <p:cBhvr>
                                        <p:cTn id="117" dur="500" fill="hold"/>
                                        <p:tgtEl>
                                          <p:spTgt spid="13"/>
                                        </p:tgtEl>
                                        <p:attrNameLst>
                                          <p:attrName>ppt_x</p:attrName>
                                          <p:attrName>ppt_y</p:attrName>
                                        </p:attrNameLst>
                                      </p:cBhvr>
                                      <p:rCtr x="13" y="-23449"/>
                                    </p:animMotion>
                                  </p:childTnLst>
                                </p:cTn>
                              </p:par>
                              <p:par>
                                <p:cTn id="118" presetID="42" presetClass="path" presetSubtype="0" accel="50000" decel="50000" fill="hold" grpId="4" nodeType="withEffect">
                                  <p:stCondLst>
                                    <p:cond delay="0"/>
                                  </p:stCondLst>
                                  <p:childTnLst>
                                    <p:animMotion origin="layout" path="M -0.00065 0.46944 L 3.125E-6 -4.07407E-6 " pathEditMode="relative" rAng="0" ptsTypes="AA">
                                      <p:cBhvr>
                                        <p:cTn id="119" dur="500" fill="hold"/>
                                        <p:tgtEl>
                                          <p:spTgt spid="14"/>
                                        </p:tgtEl>
                                        <p:attrNameLst>
                                          <p:attrName>ppt_x</p:attrName>
                                          <p:attrName>ppt_y</p:attrName>
                                        </p:attrNameLst>
                                      </p:cBhvr>
                                      <p:rCtr x="13" y="-23519"/>
                                    </p:animMotion>
                                  </p:childTnLst>
                                </p:cTn>
                              </p:par>
                              <p:par>
                                <p:cTn id="120" presetID="42" presetClass="path" presetSubtype="0" accel="50000" decel="50000" fill="hold" grpId="5" nodeType="withEffect">
                                  <p:stCondLst>
                                    <p:cond delay="0"/>
                                  </p:stCondLst>
                                  <p:childTnLst>
                                    <p:animMotion origin="layout" path="M -0.00065 0.46944 L 3.125E-6 -4.07407E-6 " pathEditMode="relative" rAng="0" ptsTypes="AA">
                                      <p:cBhvr>
                                        <p:cTn id="121" dur="500" fill="hold"/>
                                        <p:tgtEl>
                                          <p:spTgt spid="15"/>
                                        </p:tgtEl>
                                        <p:attrNameLst>
                                          <p:attrName>ppt_x</p:attrName>
                                          <p:attrName>ppt_y</p:attrName>
                                        </p:attrNameLst>
                                      </p:cBhvr>
                                      <p:rCtr x="26" y="-23519"/>
                                    </p:animMotion>
                                  </p:childTnLst>
                                </p:cTn>
                              </p:par>
                              <p:par>
                                <p:cTn id="122" presetID="42" presetClass="path" presetSubtype="0" accel="50000" decel="50000" fill="hold" grpId="1" nodeType="withEffect">
                                  <p:stCondLst>
                                    <p:cond delay="0"/>
                                  </p:stCondLst>
                                  <p:childTnLst>
                                    <p:animMotion origin="layout" path="M -0.00065 0.46945 L -0.00039 -0.00023 " pathEditMode="relative" rAng="0" ptsTypes="AA">
                                      <p:cBhvr>
                                        <p:cTn id="123" dur="500" fill="hold"/>
                                        <p:tgtEl>
                                          <p:spTgt spid="21"/>
                                        </p:tgtEl>
                                        <p:attrNameLst>
                                          <p:attrName>ppt_x</p:attrName>
                                          <p:attrName>ppt_y</p:attrName>
                                        </p:attrNameLst>
                                      </p:cBhvr>
                                      <p:rCtr x="-26" y="-23472"/>
                                    </p:animMotion>
                                  </p:childTnLst>
                                </p:cTn>
                              </p:par>
                              <p:par>
                                <p:cTn id="124" presetID="42" presetClass="path" presetSubtype="0" accel="50000" decel="50000" fill="hold" grpId="1" nodeType="withEffect">
                                  <p:stCondLst>
                                    <p:cond delay="0"/>
                                  </p:stCondLst>
                                  <p:childTnLst>
                                    <p:animMotion origin="layout" path="M -2.77778E-7 0.64722 L -0.00052 -0.00062 " pathEditMode="relative" rAng="0" ptsTypes="AA">
                                      <p:cBhvr>
                                        <p:cTn id="125" dur="500" fill="hold"/>
                                        <p:tgtEl>
                                          <p:spTgt spid="22"/>
                                        </p:tgtEl>
                                        <p:attrNameLst>
                                          <p:attrName>ppt_x</p:attrName>
                                          <p:attrName>ppt_y</p:attrName>
                                        </p:attrNameLst>
                                      </p:cBhvr>
                                      <p:rCtr x="-35" y="-32407"/>
                                    </p:animMotion>
                                  </p:childTnLst>
                                </p:cTn>
                              </p:par>
                              <p:par>
                                <p:cTn id="126" presetID="10" presetClass="entr" presetSubtype="0" fill="hold" grpId="1" nodeType="withEffect">
                                  <p:stCondLst>
                                    <p:cond delay="0"/>
                                  </p:stCondLst>
                                  <p:childTnLst>
                                    <p:set>
                                      <p:cBhvr>
                                        <p:cTn id="127" dur="1" fill="hold">
                                          <p:stCondLst>
                                            <p:cond delay="0"/>
                                          </p:stCondLst>
                                        </p:cTn>
                                        <p:tgtEl>
                                          <p:spTgt spid="7"/>
                                        </p:tgtEl>
                                        <p:attrNameLst>
                                          <p:attrName>style.visibility</p:attrName>
                                        </p:attrNameLst>
                                      </p:cBhvr>
                                      <p:to>
                                        <p:strVal val="visible"/>
                                      </p:to>
                                    </p:set>
                                    <p:animEffect transition="in" filter="fade">
                                      <p:cBhvr>
                                        <p:cTn id="128" dur="500"/>
                                        <p:tgtEl>
                                          <p:spTgt spid="7"/>
                                        </p:tgtEl>
                                      </p:cBhvr>
                                    </p:animEffect>
                                  </p:childTnLst>
                                </p:cTn>
                              </p:par>
                              <p:par>
                                <p:cTn id="129" presetID="10" presetClass="entr" presetSubtype="0" fill="hold" grpId="2" nodeType="withEffect">
                                  <p:stCondLst>
                                    <p:cond delay="0"/>
                                  </p:stCondLst>
                                  <p:childTnLst>
                                    <p:set>
                                      <p:cBhvr>
                                        <p:cTn id="130" dur="1" fill="hold">
                                          <p:stCondLst>
                                            <p:cond delay="0"/>
                                          </p:stCondLst>
                                        </p:cTn>
                                        <p:tgtEl>
                                          <p:spTgt spid="13"/>
                                        </p:tgtEl>
                                        <p:attrNameLst>
                                          <p:attrName>style.visibility</p:attrName>
                                        </p:attrNameLst>
                                      </p:cBhvr>
                                      <p:to>
                                        <p:strVal val="visible"/>
                                      </p:to>
                                    </p:set>
                                    <p:animEffect transition="in" filter="fade">
                                      <p:cBhvr>
                                        <p:cTn id="131" dur="500"/>
                                        <p:tgtEl>
                                          <p:spTgt spid="13"/>
                                        </p:tgtEl>
                                      </p:cBhvr>
                                    </p:animEffect>
                                  </p:childTnLst>
                                </p:cTn>
                              </p:par>
                              <p:par>
                                <p:cTn id="132" presetID="10" presetClass="entr" presetSubtype="0" fill="hold" grpId="3" nodeType="with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fade">
                                      <p:cBhvr>
                                        <p:cTn id="134" dur="500"/>
                                        <p:tgtEl>
                                          <p:spTgt spid="14"/>
                                        </p:tgtEl>
                                      </p:cBhvr>
                                    </p:animEffect>
                                  </p:childTnLst>
                                </p:cTn>
                              </p:par>
                              <p:par>
                                <p:cTn id="135" presetID="10" presetClass="entr" presetSubtype="0" fill="hold" grpId="4" nodeType="with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fade">
                                      <p:cBhvr>
                                        <p:cTn id="137" dur="500"/>
                                        <p:tgtEl>
                                          <p:spTgt spid="15"/>
                                        </p:tgtEl>
                                      </p:cBhvr>
                                    </p:animEffect>
                                  </p:childTnLst>
                                </p:cTn>
                              </p:par>
                              <p:par>
                                <p:cTn id="138" presetID="10" presetClass="entr" presetSubtype="0" fill="hold" grpId="4" nodeType="with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fade">
                                      <p:cBhvr>
                                        <p:cTn id="140" dur="500"/>
                                        <p:tgtEl>
                                          <p:spTgt spid="21"/>
                                        </p:tgtEl>
                                      </p:cBhvr>
                                    </p:animEffect>
                                  </p:childTnLst>
                                </p:cTn>
                              </p:par>
                              <p:par>
                                <p:cTn id="141" presetID="10" presetClass="entr" presetSubtype="0" fill="hold" grpId="4" nodeType="with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fade">
                                      <p:cBhvr>
                                        <p:cTn id="143" dur="500"/>
                                        <p:tgtEl>
                                          <p:spTgt spid="22"/>
                                        </p:tgtEl>
                                      </p:cBhvr>
                                    </p:animEffect>
                                  </p:childTnLst>
                                </p:cTn>
                              </p:par>
                            </p:childTnLst>
                          </p:cTn>
                        </p:par>
                      </p:childTnLst>
                    </p:cTn>
                  </p:par>
                </p:childTnLst>
              </p:cTn>
              <p:nextCondLst>
                <p:cond evt="onClick" delay="0">
                  <p:tgtEl>
                    <p:spTgt spid="19"/>
                  </p:tgtEl>
                </p:cond>
              </p:nextCondLst>
            </p:seq>
          </p:childTnLst>
        </p:cTn>
      </p:par>
    </p:tnLst>
    <p:bldLst>
      <p:bldP spid="22" grpId="0" animBg="1"/>
      <p:bldP spid="22" grpId="1" animBg="1"/>
      <p:bldP spid="22" grpId="2" animBg="1"/>
      <p:bldP spid="22" grpId="3" animBg="1"/>
      <p:bldP spid="22" grpId="4" animBg="1"/>
      <p:bldP spid="22" grpId="5" animBg="1"/>
      <p:bldP spid="22" grpId="6" animBg="1"/>
      <p:bldP spid="22" grpId="7" animBg="1"/>
      <p:bldP spid="22" grpId="8" animBg="1"/>
      <p:bldP spid="22" grpId="9" animBg="1"/>
      <p:bldP spid="21" grpId="0" animBg="1"/>
      <p:bldP spid="21" grpId="1" animBg="1"/>
      <p:bldP spid="21" grpId="2" animBg="1"/>
      <p:bldP spid="21" grpId="3" animBg="1"/>
      <p:bldP spid="21" grpId="4" animBg="1"/>
      <p:bldP spid="21" grpId="5" animBg="1"/>
      <p:bldP spid="21" grpId="6" animBg="1"/>
      <p:bldP spid="21" grpId="7" animBg="1"/>
      <p:bldP spid="21" grpId="8" animBg="1"/>
      <p:bldP spid="15" grpId="0" animBg="1"/>
      <p:bldP spid="15" grpId="1" animBg="1"/>
      <p:bldP spid="15" grpId="2" animBg="1"/>
      <p:bldP spid="15" grpId="3" animBg="1"/>
      <p:bldP spid="15" grpId="4" animBg="1"/>
      <p:bldP spid="15" grpId="5" animBg="1"/>
      <p:bldP spid="15" grpId="6" animBg="1"/>
      <p:bldP spid="15" grpId="7" animBg="1"/>
      <p:bldP spid="14" grpId="0" animBg="1"/>
      <p:bldP spid="14" grpId="1" animBg="1"/>
      <p:bldP spid="14" grpId="2" animBg="1"/>
      <p:bldP spid="14" grpId="3" animBg="1"/>
      <p:bldP spid="14" grpId="4" animBg="1"/>
      <p:bldP spid="14" grpId="5" animBg="1"/>
      <p:bldP spid="14" grpId="6" animBg="1"/>
      <p:bldP spid="13" grpId="0" animBg="1"/>
      <p:bldP spid="13" grpId="1" animBg="1"/>
      <p:bldP spid="13" grpId="2" animBg="1"/>
      <p:bldP spid="13" grpId="3" animBg="1"/>
      <p:bldP spid="13" grpId="4" animBg="1"/>
      <p:bldP spid="13" grpId="5" animBg="1"/>
      <p:bldP spid="7" grpId="0" animBg="1"/>
      <p:bldP spid="7" grpId="1" animBg="1"/>
      <p:bldP spid="7" grpId="2" animBg="1"/>
      <p:bldP spid="7" grpId="3" animBg="1"/>
      <p:bldP spid="7"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S-7A</a:t>
            </a:r>
          </a:p>
        </p:txBody>
      </p:sp>
      <p:sp>
        <p:nvSpPr>
          <p:cNvPr id="11"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2"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6" name="Title 5"/>
          <p:cNvSpPr>
            <a:spLocks noGrp="1"/>
          </p:cNvSpPr>
          <p:nvPr>
            <p:ph type="title"/>
          </p:nvPr>
        </p:nvSpPr>
        <p:spPr>
          <a:xfrm>
            <a:off x="860987" y="88509"/>
            <a:ext cx="10515600" cy="1325563"/>
          </a:xfrm>
        </p:spPr>
        <p:txBody>
          <a:bodyPr/>
          <a:lstStyle/>
          <a:p>
            <a:pPr algn="ctr"/>
            <a: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Christmas decorations that tell </a:t>
            </a:r>
            <a:b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br>
            <a: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about the Christmas story</a:t>
            </a:r>
            <a:endParaRPr lang="en-NZ" b="1" spc="50" dirty="0">
              <a:ln w="0"/>
              <a:solidFill>
                <a:srgbClr val="C00000"/>
              </a:solidFill>
              <a:effectLst>
                <a:innerShdw blurRad="63500" dist="50800" dir="13500000">
                  <a:srgbClr val="000000">
                    <a:alpha val="50000"/>
                  </a:srgbClr>
                </a:innerShdw>
              </a:effectLst>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9966" r="89691"/>
                    </a14:imgEffect>
                  </a14:imgLayer>
                </a14:imgProps>
              </a:ext>
              <a:ext uri="{28A0092B-C50C-407E-A947-70E740481C1C}">
                <a14:useLocalDpi xmlns:a14="http://schemas.microsoft.com/office/drawing/2010/main" val="0"/>
              </a:ext>
            </a:extLst>
          </a:blip>
          <a:srcRect l="16353" r="12598"/>
          <a:stretch/>
        </p:blipFill>
        <p:spPr>
          <a:xfrm>
            <a:off x="212585" y="1511051"/>
            <a:ext cx="1766686" cy="1478272"/>
          </a:xfrm>
          <a:prstGeom prst="rect">
            <a:avLst/>
          </a:prstGeom>
          <a:effectLst>
            <a:outerShdw blurRad="50800" dist="38100" dir="5400000" algn="t" rotWithShape="0">
              <a:prstClr val="black">
                <a:alpha val="40000"/>
              </a:prstClr>
            </a:outerShdw>
          </a:effectLst>
        </p:spPr>
      </p:pic>
      <p:pic>
        <p:nvPicPr>
          <p:cNvPr id="3" name="Picture 2"/>
          <p:cNvPicPr>
            <a:picLocks noChangeAspect="1"/>
          </p:cNvPicPr>
          <p:nvPr/>
        </p:nvPicPr>
        <p:blipFill>
          <a:blip r:embed="rId5" cstate="print">
            <a:extLst>
              <a:ext uri="{BEBA8EAE-BF5A-486C-A8C5-ECC9F3942E4B}">
                <a14:imgProps xmlns:a14="http://schemas.microsoft.com/office/drawing/2010/main">
                  <a14:imgLayer r:embed="rId6">
                    <a14:imgEffect>
                      <a14:backgroundRemoval t="0" b="98606" l="4781" r="94622"/>
                    </a14:imgEffect>
                  </a14:imgLayer>
                </a14:imgProps>
              </a:ext>
              <a:ext uri="{28A0092B-C50C-407E-A947-70E740481C1C}">
                <a14:useLocalDpi xmlns:a14="http://schemas.microsoft.com/office/drawing/2010/main" val="0"/>
              </a:ext>
            </a:extLst>
          </a:blip>
          <a:stretch>
            <a:fillRect/>
          </a:stretch>
        </p:blipFill>
        <p:spPr>
          <a:xfrm>
            <a:off x="131562" y="3865944"/>
            <a:ext cx="1929073" cy="1929073"/>
          </a:xfrm>
          <a:prstGeom prst="rect">
            <a:avLst/>
          </a:prstGeom>
        </p:spPr>
      </p:pic>
      <p:pic>
        <p:nvPicPr>
          <p:cNvPr id="5" name="Picture 3"/>
          <p:cNvPicPr>
            <a:picLocks noChangeAspect="1"/>
          </p:cNvPicPr>
          <p:nvPr/>
        </p:nvPicPr>
        <p:blipFill rotWithShape="1">
          <a:blip r:embed="rId7">
            <a:extLst>
              <a:ext uri="{28A0092B-C50C-407E-A947-70E740481C1C}">
                <a14:useLocalDpi xmlns:a14="http://schemas.microsoft.com/office/drawing/2010/main" val="0"/>
              </a:ext>
            </a:extLst>
          </a:blip>
          <a:srcRect l="5331" t="5259" r="13179" b="6047"/>
          <a:stretch/>
        </p:blipFill>
        <p:spPr>
          <a:xfrm>
            <a:off x="5895755" y="1762863"/>
            <a:ext cx="1685663" cy="1129480"/>
          </a:xfrm>
          <a:prstGeom prst="rect">
            <a:avLst/>
          </a:prstGeom>
          <a:ln w="19050">
            <a:solidFill>
              <a:srgbClr val="C00000"/>
            </a:solidFill>
          </a:ln>
        </p:spPr>
      </p:pic>
      <p:pic>
        <p:nvPicPr>
          <p:cNvPr id="7" name="Picture 4"/>
          <p:cNvPicPr>
            <a:picLocks noChangeAspect="1"/>
          </p:cNvPicPr>
          <p:nvPr/>
        </p:nvPicPr>
        <p:blipFill>
          <a:blip r:embed="rId8">
            <a:extLst>
              <a:ext uri="{BEBA8EAE-BF5A-486C-A8C5-ECC9F3942E4B}">
                <a14:imgProps xmlns:a14="http://schemas.microsoft.com/office/drawing/2010/main">
                  <a14:imgLayer r:embed="rId9">
                    <a14:imgEffect>
                      <a14:backgroundRemoval t="0" b="97312" l="3226" r="98925">
                        <a14:foregroundMark x1="33871" y1="90860" x2="65054" y2="89247"/>
                        <a14:foregroundMark x1="70430" y1="88710" x2="79032" y2="84946"/>
                        <a14:foregroundMark x1="20968" y1="87097" x2="26882" y2="90323"/>
                      </a14:backgroundRemoval>
                    </a14:imgEffect>
                  </a14:imgLayer>
                </a14:imgProps>
              </a:ext>
              <a:ext uri="{28A0092B-C50C-407E-A947-70E740481C1C}">
                <a14:useLocalDpi xmlns:a14="http://schemas.microsoft.com/office/drawing/2010/main" val="0"/>
              </a:ext>
            </a:extLst>
          </a:blip>
          <a:stretch>
            <a:fillRect/>
          </a:stretch>
        </p:blipFill>
        <p:spPr>
          <a:xfrm>
            <a:off x="5846285" y="4023367"/>
            <a:ext cx="1784602" cy="17716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extBox 7"/>
          <p:cNvSpPr txBox="1"/>
          <p:nvPr/>
        </p:nvSpPr>
        <p:spPr>
          <a:xfrm>
            <a:off x="1979271" y="1665884"/>
            <a:ext cx="3518704" cy="1323439"/>
          </a:xfrm>
          <a:prstGeom prst="rect">
            <a:avLst/>
          </a:prstGeom>
          <a:solidFill>
            <a:schemeClr val="accent4">
              <a:lumMod val="20000"/>
              <a:lumOff val="80000"/>
            </a:schemeClr>
          </a:solidFill>
          <a:ln>
            <a:solidFill>
              <a:srgbClr val="C00000"/>
            </a:solidFill>
          </a:ln>
        </p:spPr>
        <p:txBody>
          <a:bodyPr wrap="square" rtlCol="0">
            <a:spAutoFit/>
          </a:bodyPr>
          <a:lstStyle/>
          <a:p>
            <a:r>
              <a:rPr lang="en-NZ" sz="2000" dirty="0">
                <a:latin typeface="Arial" panose="020B0604020202020204" pitchFamily="34" charset="0"/>
                <a:cs typeface="Arial" panose="020B0604020202020204" pitchFamily="34" charset="0"/>
              </a:rPr>
              <a:t>Christmas bells ring out to tell the world of the birth of Jesus, the Saviour of the world.</a:t>
            </a:r>
          </a:p>
        </p:txBody>
      </p:sp>
      <p:sp>
        <p:nvSpPr>
          <p:cNvPr id="9" name="TextBox 8"/>
          <p:cNvSpPr txBox="1"/>
          <p:nvPr/>
        </p:nvSpPr>
        <p:spPr>
          <a:xfrm>
            <a:off x="1979271" y="4548850"/>
            <a:ext cx="3518704" cy="1015663"/>
          </a:xfrm>
          <a:prstGeom prst="rect">
            <a:avLst/>
          </a:prstGeom>
          <a:solidFill>
            <a:schemeClr val="accent4">
              <a:lumMod val="20000"/>
              <a:lumOff val="80000"/>
            </a:schemeClr>
          </a:solidFill>
          <a:ln>
            <a:solidFill>
              <a:srgbClr val="C00000"/>
            </a:solidFill>
          </a:ln>
        </p:spPr>
        <p:txBody>
          <a:bodyPr wrap="square" rtlCol="0">
            <a:spAutoFit/>
          </a:bodyPr>
          <a:lstStyle/>
          <a:p>
            <a:r>
              <a:rPr lang="en-NZ" sz="2000" dirty="0">
                <a:latin typeface="Arial" panose="020B0604020202020204" pitchFamily="34" charset="0"/>
                <a:cs typeface="Arial" panose="020B0604020202020204" pitchFamily="34" charset="0"/>
              </a:rPr>
              <a:t>Christmas tree decorations remind people that Jesus is the reason for the season.</a:t>
            </a:r>
          </a:p>
        </p:txBody>
      </p:sp>
      <p:sp>
        <p:nvSpPr>
          <p:cNvPr id="13" name="TextBox 12"/>
          <p:cNvSpPr txBox="1"/>
          <p:nvPr/>
        </p:nvSpPr>
        <p:spPr>
          <a:xfrm>
            <a:off x="7720313" y="1665884"/>
            <a:ext cx="4166886" cy="1323439"/>
          </a:xfrm>
          <a:prstGeom prst="rect">
            <a:avLst/>
          </a:prstGeom>
          <a:solidFill>
            <a:schemeClr val="accent4">
              <a:lumMod val="20000"/>
              <a:lumOff val="80000"/>
            </a:schemeClr>
          </a:solidFill>
          <a:ln>
            <a:solidFill>
              <a:srgbClr val="C00000"/>
            </a:solidFill>
          </a:ln>
        </p:spPr>
        <p:txBody>
          <a:bodyPr wrap="square" rtlCol="0">
            <a:spAutoFit/>
          </a:bodyPr>
          <a:lstStyle/>
          <a:p>
            <a:r>
              <a:rPr lang="en-NZ" sz="2000" dirty="0">
                <a:latin typeface="Arial" panose="020B0604020202020204" pitchFamily="34" charset="0"/>
                <a:cs typeface="Arial" panose="020B0604020202020204" pitchFamily="34" charset="0"/>
              </a:rPr>
              <a:t>Stars shone in the sky on the first Christmas night lighting the way for the shepherds to follow to where Jesus was born.</a:t>
            </a:r>
          </a:p>
        </p:txBody>
      </p:sp>
      <p:sp>
        <p:nvSpPr>
          <p:cNvPr id="14" name="TextBox 13"/>
          <p:cNvSpPr txBox="1"/>
          <p:nvPr/>
        </p:nvSpPr>
        <p:spPr>
          <a:xfrm>
            <a:off x="7720314" y="4471578"/>
            <a:ext cx="4166886" cy="1323439"/>
          </a:xfrm>
          <a:prstGeom prst="rect">
            <a:avLst/>
          </a:prstGeom>
          <a:solidFill>
            <a:schemeClr val="accent4">
              <a:lumMod val="20000"/>
              <a:lumOff val="80000"/>
            </a:schemeClr>
          </a:solidFill>
          <a:ln>
            <a:solidFill>
              <a:srgbClr val="C00000"/>
            </a:solidFill>
          </a:ln>
        </p:spPr>
        <p:txBody>
          <a:bodyPr wrap="square" rtlCol="0">
            <a:spAutoFit/>
          </a:bodyPr>
          <a:lstStyle/>
          <a:p>
            <a:r>
              <a:rPr lang="en-NZ" sz="2000" dirty="0">
                <a:latin typeface="Arial" panose="020B0604020202020204" pitchFamily="34" charset="0"/>
                <a:cs typeface="Arial" panose="020B0604020202020204" pitchFamily="34" charset="0"/>
              </a:rPr>
              <a:t>The nativity scene of the first Christmas night when Jesus whose birth in Bethlehem over 2000 years ago changed the world forever.</a:t>
            </a:r>
          </a:p>
        </p:txBody>
      </p:sp>
      <p:sp>
        <p:nvSpPr>
          <p:cNvPr id="15" name="Rectangle 14"/>
          <p:cNvSpPr/>
          <p:nvPr/>
        </p:nvSpPr>
        <p:spPr>
          <a:xfrm>
            <a:off x="5130375" y="6581001"/>
            <a:ext cx="1976823" cy="276999"/>
          </a:xfrm>
          <a:prstGeom prst="rect">
            <a:avLst/>
          </a:prstGeom>
        </p:spPr>
        <p:txBody>
          <a:bodyPr wrap="none">
            <a:spAutoFit/>
          </a:bodyPr>
          <a:lstStyle/>
          <a:p>
            <a:r>
              <a:rPr lang="en-NZ" sz="1200" dirty="0">
                <a:latin typeface="Arial" panose="020B0604020202020204" pitchFamily="34" charset="0"/>
                <a:cs typeface="Arial" panose="020B0604020202020204" pitchFamily="34" charset="0"/>
              </a:rPr>
              <a:t>Click images to reveal text</a:t>
            </a:r>
          </a:p>
        </p:txBody>
      </p:sp>
    </p:spTree>
    <p:extLst>
      <p:ext uri="{BB962C8B-B14F-4D97-AF65-F5344CB8AC3E}">
        <p14:creationId xmlns:p14="http://schemas.microsoft.com/office/powerpoint/2010/main" val="2135594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2"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3" nodeType="withEffect">
                                  <p:stCondLst>
                                    <p:cond delay="0"/>
                                  </p:stCondLst>
                                  <p:childTnLst>
                                    <p:set>
                                      <p:cBhvr>
                                        <p:cTn id="41" dur="1" fill="hold">
                                          <p:stCondLst>
                                            <p:cond delay="0"/>
                                          </p:stCondLst>
                                        </p:cTn>
                                        <p:tgtEl>
                                          <p:spTgt spid="8"/>
                                        </p:tgtEl>
                                        <p:attrNameLst>
                                          <p:attrName>style.visibility</p:attrName>
                                        </p:attrNameLst>
                                      </p:cBhvr>
                                      <p:to>
                                        <p:strVal val="hidden"/>
                                      </p:to>
                                    </p:set>
                                  </p:childTnLst>
                                </p:cTn>
                              </p:par>
                              <p:par>
                                <p:cTn id="42" presetID="1" presetClass="exit" presetSubtype="0" fill="hold" grpId="3" nodeType="withEffect">
                                  <p:stCondLst>
                                    <p:cond delay="0"/>
                                  </p:stCondLst>
                                  <p:childTnLst>
                                    <p:set>
                                      <p:cBhvr>
                                        <p:cTn id="43" dur="1" fill="hold">
                                          <p:stCondLst>
                                            <p:cond delay="0"/>
                                          </p:stCondLst>
                                        </p:cTn>
                                        <p:tgtEl>
                                          <p:spTgt spid="9"/>
                                        </p:tgtEl>
                                        <p:attrNameLst>
                                          <p:attrName>style.visibility</p:attrName>
                                        </p:attrNameLst>
                                      </p:cBhvr>
                                      <p:to>
                                        <p:strVal val="hidden"/>
                                      </p:to>
                                    </p:set>
                                  </p:childTnLst>
                                </p:cTn>
                              </p:par>
                              <p:par>
                                <p:cTn id="44" presetID="1" presetClass="exit" presetSubtype="0" fill="hold" grpId="3" nodeType="withEffect">
                                  <p:stCondLst>
                                    <p:cond delay="0"/>
                                  </p:stCondLst>
                                  <p:childTnLst>
                                    <p:set>
                                      <p:cBhvr>
                                        <p:cTn id="45" dur="1" fill="hold">
                                          <p:stCondLst>
                                            <p:cond delay="0"/>
                                          </p:stCondLst>
                                        </p:cTn>
                                        <p:tgtEl>
                                          <p:spTgt spid="13"/>
                                        </p:tgtEl>
                                        <p:attrNameLst>
                                          <p:attrName>style.visibility</p:attrName>
                                        </p:attrNameLst>
                                      </p:cBhvr>
                                      <p:to>
                                        <p:strVal val="hidden"/>
                                      </p:to>
                                    </p:set>
                                  </p:childTnLst>
                                </p:cTn>
                              </p:par>
                              <p:par>
                                <p:cTn id="46" presetID="1" presetClass="exit" presetSubtype="0" fill="hold" grpId="3"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8" grpId="0" animBg="1"/>
      <p:bldP spid="8" grpId="2" animBg="1"/>
      <p:bldP spid="8" grpId="3" animBg="1"/>
      <p:bldP spid="9" grpId="0" animBg="1"/>
      <p:bldP spid="9" grpId="2" animBg="1"/>
      <p:bldP spid="9" grpId="3" animBg="1"/>
      <p:bldP spid="13" grpId="0" animBg="1"/>
      <p:bldP spid="13" grpId="2" animBg="1"/>
      <p:bldP spid="13" grpId="3" animBg="1"/>
      <p:bldP spid="14" grpId="0" animBg="1"/>
      <p:bldP spid="14" grpId="2" animBg="1"/>
      <p:bldP spid="14"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S-7B</a:t>
            </a:r>
          </a:p>
        </p:txBody>
      </p:sp>
      <p:sp>
        <p:nvSpPr>
          <p:cNvPr id="11"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2"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6" name="Title 5"/>
          <p:cNvSpPr>
            <a:spLocks noGrp="1"/>
          </p:cNvSpPr>
          <p:nvPr>
            <p:ph type="title"/>
          </p:nvPr>
        </p:nvSpPr>
        <p:spPr>
          <a:xfrm>
            <a:off x="860987" y="88509"/>
            <a:ext cx="10515600" cy="1325563"/>
          </a:xfrm>
        </p:spPr>
        <p:txBody>
          <a:bodyPr/>
          <a:lstStyle/>
          <a:p>
            <a:pPr algn="ctr"/>
            <a: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Christmas decorations that tell </a:t>
            </a:r>
            <a:b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br>
            <a: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about the Christmas story</a:t>
            </a:r>
            <a:endParaRPr lang="en-NZ" dirty="0">
              <a:ln w="0"/>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0" r="98655"/>
                    </a14:imgEffect>
                  </a14:imgLayer>
                </a14:imgProps>
              </a:ext>
              <a:ext uri="{28A0092B-C50C-407E-A947-70E740481C1C}">
                <a14:useLocalDpi xmlns:a14="http://schemas.microsoft.com/office/drawing/2010/main" val="0"/>
              </a:ext>
            </a:extLst>
          </a:blip>
          <a:stretch>
            <a:fillRect/>
          </a:stretch>
        </p:blipFill>
        <p:spPr>
          <a:xfrm>
            <a:off x="328756" y="1430972"/>
            <a:ext cx="1950024" cy="1976257"/>
          </a:xfrm>
          <a:prstGeom prst="rect">
            <a:avLst/>
          </a:prstGeom>
          <a:effectLst>
            <a:innerShdw blurRad="63500" dist="50800" dir="13500000">
              <a:prstClr val="black">
                <a:alpha val="50000"/>
              </a:prstClr>
            </a:inn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789" y="3773346"/>
            <a:ext cx="1324395" cy="1390207"/>
          </a:xfrm>
          <a:prstGeom prst="rect">
            <a:avLst/>
          </a:prstGeom>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1800" y="3773346"/>
            <a:ext cx="1342663" cy="1390207"/>
          </a:xfrm>
          <a:prstGeom prst="rect">
            <a:avLst/>
          </a:prstGeom>
          <a:solidFill>
            <a:srgbClr val="C00000"/>
          </a:solidFill>
          <a:ln>
            <a:noFill/>
          </a:ln>
        </p:spPr>
      </p:pic>
      <p:sp>
        <p:nvSpPr>
          <p:cNvPr id="7" name="Rectangle 6"/>
          <p:cNvSpPr/>
          <p:nvPr/>
        </p:nvSpPr>
        <p:spPr>
          <a:xfrm>
            <a:off x="161187" y="3756446"/>
            <a:ext cx="2681891" cy="1407107"/>
          </a:xfrm>
          <a:prstGeom prst="rect">
            <a:avLst/>
          </a:prstGeom>
          <a:solidFill>
            <a:schemeClr val="accent4">
              <a:lumMod val="20000"/>
              <a:lumOff val="80000"/>
              <a:alpha val="0"/>
            </a:schemeClr>
          </a:solid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NZ"/>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2112"/>
          <a:stretch/>
        </p:blipFill>
        <p:spPr>
          <a:xfrm>
            <a:off x="5741429" y="1429172"/>
            <a:ext cx="1773373" cy="1811644"/>
          </a:xfrm>
          <a:prstGeom prst="rect">
            <a:avLst/>
          </a:prstGeom>
          <a:ln>
            <a:solidFill>
              <a:srgbClr val="C00000"/>
            </a:solidFill>
          </a:ln>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9516" y="3661291"/>
            <a:ext cx="844428" cy="158072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6129" y="3652841"/>
            <a:ext cx="844428" cy="1580728"/>
          </a:xfrm>
          <a:prstGeom prst="rect">
            <a:avLst/>
          </a:prstGeom>
        </p:spPr>
      </p:pic>
      <p:sp>
        <p:nvSpPr>
          <p:cNvPr id="9" name="Rectangle 8"/>
          <p:cNvSpPr/>
          <p:nvPr/>
        </p:nvSpPr>
        <p:spPr>
          <a:xfrm>
            <a:off x="5786755" y="3644391"/>
            <a:ext cx="1673802" cy="1580728"/>
          </a:xfrm>
          <a:prstGeom prst="rect">
            <a:avLst/>
          </a:prstGeom>
          <a:solidFill>
            <a:schemeClr val="accent4">
              <a:lumMod val="20000"/>
              <a:lumOff val="80000"/>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p:cNvSpPr txBox="1"/>
          <p:nvPr/>
        </p:nvSpPr>
        <p:spPr>
          <a:xfrm>
            <a:off x="2278780" y="1414072"/>
            <a:ext cx="3166581" cy="1938992"/>
          </a:xfrm>
          <a:prstGeom prst="rect">
            <a:avLst/>
          </a:prstGeom>
          <a:solidFill>
            <a:schemeClr val="accent4">
              <a:lumMod val="20000"/>
              <a:lumOff val="80000"/>
            </a:schemeClr>
          </a:solidFill>
          <a:ln>
            <a:solidFill>
              <a:srgbClr val="C00000"/>
            </a:solidFill>
          </a:ln>
        </p:spPr>
        <p:txBody>
          <a:bodyPr wrap="square" rtlCol="0">
            <a:spAutoFit/>
          </a:bodyPr>
          <a:lstStyle/>
          <a:p>
            <a:r>
              <a:rPr lang="en-NZ" sz="2000" dirty="0">
                <a:latin typeface="Arial" panose="020B0604020202020204" pitchFamily="34" charset="0"/>
                <a:cs typeface="Arial" panose="020B0604020202020204" pitchFamily="34" charset="0"/>
              </a:rPr>
              <a:t>The Christmas wreath reminds people that God is like the evergreen circle with no beginning and no end and green is the colour of hope.</a:t>
            </a:r>
          </a:p>
        </p:txBody>
      </p:sp>
      <p:sp>
        <p:nvSpPr>
          <p:cNvPr id="15" name="TextBox 14"/>
          <p:cNvSpPr txBox="1"/>
          <p:nvPr/>
        </p:nvSpPr>
        <p:spPr>
          <a:xfrm>
            <a:off x="2880680" y="3652841"/>
            <a:ext cx="2636394" cy="1631216"/>
          </a:xfrm>
          <a:prstGeom prst="rect">
            <a:avLst/>
          </a:prstGeom>
          <a:solidFill>
            <a:schemeClr val="accent4">
              <a:lumMod val="20000"/>
              <a:lumOff val="80000"/>
            </a:schemeClr>
          </a:solidFill>
          <a:ln>
            <a:solidFill>
              <a:srgbClr val="C00000"/>
            </a:solidFill>
          </a:ln>
        </p:spPr>
        <p:txBody>
          <a:bodyPr wrap="square" rtlCol="0">
            <a:spAutoFit/>
          </a:bodyPr>
          <a:lstStyle/>
          <a:p>
            <a:r>
              <a:rPr lang="en-NZ" sz="2000" dirty="0">
                <a:latin typeface="Arial" panose="020B0604020202020204" pitchFamily="34" charset="0"/>
                <a:cs typeface="Arial" panose="020B0604020202020204" pitchFamily="34" charset="0"/>
              </a:rPr>
              <a:t>The angels were God’s messengers who came to tell the shepherds the good news of Jesus’ birth.</a:t>
            </a:r>
          </a:p>
        </p:txBody>
      </p:sp>
      <p:sp>
        <p:nvSpPr>
          <p:cNvPr id="16" name="TextBox 15"/>
          <p:cNvSpPr txBox="1"/>
          <p:nvPr/>
        </p:nvSpPr>
        <p:spPr>
          <a:xfrm>
            <a:off x="7650866" y="1757380"/>
            <a:ext cx="4349134" cy="1323439"/>
          </a:xfrm>
          <a:prstGeom prst="rect">
            <a:avLst/>
          </a:prstGeom>
          <a:solidFill>
            <a:schemeClr val="accent4">
              <a:lumMod val="20000"/>
              <a:lumOff val="80000"/>
            </a:schemeClr>
          </a:solidFill>
          <a:ln>
            <a:solidFill>
              <a:srgbClr val="C00000"/>
            </a:solidFill>
          </a:ln>
        </p:spPr>
        <p:txBody>
          <a:bodyPr wrap="square" rtlCol="0">
            <a:spAutoFit/>
          </a:bodyPr>
          <a:lstStyle/>
          <a:p>
            <a:r>
              <a:rPr lang="en-NZ" sz="2000" dirty="0">
                <a:latin typeface="Arial" panose="020B0604020202020204" pitchFamily="34" charset="0"/>
                <a:cs typeface="Arial" panose="020B0604020202020204" pitchFamily="34" charset="0"/>
              </a:rPr>
              <a:t>The candle is the symbol of Christ who brought light back into the world and helped people to be friends with God and with each other.</a:t>
            </a:r>
          </a:p>
        </p:txBody>
      </p:sp>
      <p:sp>
        <p:nvSpPr>
          <p:cNvPr id="17" name="TextBox 16"/>
          <p:cNvSpPr txBox="1"/>
          <p:nvPr/>
        </p:nvSpPr>
        <p:spPr>
          <a:xfrm>
            <a:off x="7650866" y="3644391"/>
            <a:ext cx="4349134" cy="1631216"/>
          </a:xfrm>
          <a:prstGeom prst="rect">
            <a:avLst/>
          </a:prstGeom>
          <a:solidFill>
            <a:schemeClr val="accent4">
              <a:lumMod val="20000"/>
              <a:lumOff val="80000"/>
            </a:schemeClr>
          </a:solidFill>
          <a:ln>
            <a:solidFill>
              <a:srgbClr val="C00000"/>
            </a:solidFill>
          </a:ln>
        </p:spPr>
        <p:txBody>
          <a:bodyPr wrap="square" rtlCol="0">
            <a:spAutoFit/>
          </a:bodyPr>
          <a:lstStyle/>
          <a:p>
            <a:r>
              <a:rPr lang="en-NZ" sz="2000" dirty="0">
                <a:latin typeface="Arial" panose="020B0604020202020204" pitchFamily="34" charset="0"/>
                <a:cs typeface="Arial" panose="020B0604020202020204" pitchFamily="34" charset="0"/>
              </a:rPr>
              <a:t>Christmas candy sticks remind us of the crooks that the shepherds carried as they made their way to the stable to see Jesus, the new born king.</a:t>
            </a:r>
          </a:p>
        </p:txBody>
      </p:sp>
      <p:sp>
        <p:nvSpPr>
          <p:cNvPr id="18" name="Scroll: Horizontal 17"/>
          <p:cNvSpPr/>
          <p:nvPr/>
        </p:nvSpPr>
        <p:spPr>
          <a:xfrm>
            <a:off x="3154361" y="5319588"/>
            <a:ext cx="5928852" cy="1287690"/>
          </a:xfrm>
          <a:prstGeom prst="horizontalScroll">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solidFill>
                  <a:schemeClr val="tx1"/>
                </a:solidFill>
                <a:latin typeface="Arial" panose="020B0604020202020204" pitchFamily="34" charset="0"/>
                <a:cs typeface="Arial" panose="020B0604020202020204" pitchFamily="34" charset="0"/>
              </a:rPr>
              <a:t>My favourite decoration is…</a:t>
            </a:r>
          </a:p>
          <a:p>
            <a:pPr algn="ctr"/>
            <a:r>
              <a:rPr lang="en-NZ" sz="2400" b="1" dirty="0">
                <a:solidFill>
                  <a:schemeClr val="tx1"/>
                </a:solidFill>
                <a:latin typeface="Arial" panose="020B0604020202020204" pitchFamily="34" charset="0"/>
                <a:cs typeface="Arial" panose="020B0604020202020204" pitchFamily="34" charset="0"/>
              </a:rPr>
              <a:t>I say that because…</a:t>
            </a:r>
          </a:p>
        </p:txBody>
      </p:sp>
      <p:sp>
        <p:nvSpPr>
          <p:cNvPr id="19" name="TextBox 18"/>
          <p:cNvSpPr txBox="1"/>
          <p:nvPr/>
        </p:nvSpPr>
        <p:spPr>
          <a:xfrm>
            <a:off x="5099545" y="6581500"/>
            <a:ext cx="2038484"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Click images to reveal text</a:t>
            </a:r>
          </a:p>
        </p:txBody>
      </p:sp>
    </p:spTree>
    <p:extLst>
      <p:ext uri="{BB962C8B-B14F-4D97-AF65-F5344CB8AC3E}">
        <p14:creationId xmlns:p14="http://schemas.microsoft.com/office/powerpoint/2010/main" val="1196260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2"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3" nodeType="with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1" presetClass="exit" presetSubtype="0" fill="hold" grpId="3" nodeType="withEffect">
                                  <p:stCondLst>
                                    <p:cond delay="0"/>
                                  </p:stCondLst>
                                  <p:childTnLst>
                                    <p:set>
                                      <p:cBhvr>
                                        <p:cTn id="43" dur="1" fill="hold">
                                          <p:stCondLst>
                                            <p:cond delay="0"/>
                                          </p:stCondLst>
                                        </p:cTn>
                                        <p:tgtEl>
                                          <p:spTgt spid="15"/>
                                        </p:tgtEl>
                                        <p:attrNameLst>
                                          <p:attrName>style.visibility</p:attrName>
                                        </p:attrNameLst>
                                      </p:cBhvr>
                                      <p:to>
                                        <p:strVal val="hidden"/>
                                      </p:to>
                                    </p:set>
                                  </p:childTnLst>
                                </p:cTn>
                              </p:par>
                              <p:par>
                                <p:cTn id="44" presetID="1" presetClass="exit" presetSubtype="0" fill="hold" grpId="3" nodeType="withEffect">
                                  <p:stCondLst>
                                    <p:cond delay="0"/>
                                  </p:stCondLst>
                                  <p:childTnLst>
                                    <p:set>
                                      <p:cBhvr>
                                        <p:cTn id="45" dur="1" fill="hold">
                                          <p:stCondLst>
                                            <p:cond delay="0"/>
                                          </p:stCondLst>
                                        </p:cTn>
                                        <p:tgtEl>
                                          <p:spTgt spid="16"/>
                                        </p:tgtEl>
                                        <p:attrNameLst>
                                          <p:attrName>style.visibility</p:attrName>
                                        </p:attrNameLst>
                                      </p:cBhvr>
                                      <p:to>
                                        <p:strVal val="hidden"/>
                                      </p:to>
                                    </p:set>
                                  </p:childTnLst>
                                </p:cTn>
                              </p:par>
                              <p:par>
                                <p:cTn id="46" presetID="1" presetClass="exit" presetSubtype="0" fill="hold" grpId="3" nodeType="withEffect">
                                  <p:stCondLst>
                                    <p:cond delay="0"/>
                                  </p:stCondLst>
                                  <p:childTnLst>
                                    <p:set>
                                      <p:cBhvr>
                                        <p:cTn id="4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2" animBg="1"/>
      <p:bldP spid="14" grpId="3" animBg="1"/>
      <p:bldP spid="15" grpId="0" animBg="1"/>
      <p:bldP spid="15" grpId="2" animBg="1"/>
      <p:bldP spid="15" grpId="3" animBg="1"/>
      <p:bldP spid="16" grpId="0" animBg="1"/>
      <p:bldP spid="16" grpId="2" animBg="1"/>
      <p:bldP spid="16" grpId="3" animBg="1"/>
      <p:bldP spid="17" grpId="0" animBg="1"/>
      <p:bldP spid="17" grpId="2" animBg="1"/>
      <p:bldP spid="17"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S-08</a:t>
            </a:r>
          </a:p>
        </p:txBody>
      </p:sp>
      <p:sp>
        <p:nvSpPr>
          <p:cNvPr id="11"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2"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6" name="Title 5"/>
          <p:cNvSpPr>
            <a:spLocks noGrp="1"/>
          </p:cNvSpPr>
          <p:nvPr>
            <p:ph type="title"/>
          </p:nvPr>
        </p:nvSpPr>
        <p:spPr>
          <a:xfrm>
            <a:off x="860987" y="88509"/>
            <a:ext cx="10515600" cy="1325563"/>
          </a:xfrm>
        </p:spPr>
        <p:txBody>
          <a:bodyPr/>
          <a:lstStyle/>
          <a:p>
            <a:pPr algn="ctr"/>
            <a: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The Aotearoa New Zealand </a:t>
            </a:r>
            <a:b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br>
            <a:r>
              <a:rPr lang="en-NZ" b="1" kern="0" spc="50" dirty="0">
                <a:ln w="0"/>
                <a:solidFill>
                  <a:srgbClr val="C00000"/>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Christmas tree</a:t>
            </a:r>
            <a:endParaRPr lang="en-NZ" b="1" spc="50" dirty="0">
              <a:ln w="0"/>
              <a:solidFill>
                <a:srgbClr val="C00000"/>
              </a:solidFill>
              <a:effectLst>
                <a:innerShdw blurRad="63500" dist="50800" dir="13500000">
                  <a:srgbClr val="000000">
                    <a:alpha val="50000"/>
                  </a:srgbClr>
                </a:inn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98192195"/>
              </p:ext>
            </p:extLst>
          </p:nvPr>
        </p:nvGraphicFramePr>
        <p:xfrm>
          <a:off x="604976" y="1708790"/>
          <a:ext cx="4881420" cy="4531210"/>
        </p:xfrm>
        <a:graphic>
          <a:graphicData uri="http://schemas.openxmlformats.org/drawingml/2006/table">
            <a:tbl>
              <a:tblPr firstRow="1" bandRow="1">
                <a:tableStyleId>{D7AC3CCA-C797-4891-BE02-D94E43425B78}</a:tableStyleId>
              </a:tblPr>
              <a:tblGrid>
                <a:gridCol w="488142">
                  <a:extLst>
                    <a:ext uri="{9D8B030D-6E8A-4147-A177-3AD203B41FA5}">
                      <a16:colId xmlns="" xmlns:a16="http://schemas.microsoft.com/office/drawing/2014/main" val="2970165416"/>
                    </a:ext>
                  </a:extLst>
                </a:gridCol>
                <a:gridCol w="488142">
                  <a:extLst>
                    <a:ext uri="{9D8B030D-6E8A-4147-A177-3AD203B41FA5}">
                      <a16:colId xmlns="" xmlns:a16="http://schemas.microsoft.com/office/drawing/2014/main" val="942276899"/>
                    </a:ext>
                  </a:extLst>
                </a:gridCol>
                <a:gridCol w="488142">
                  <a:extLst>
                    <a:ext uri="{9D8B030D-6E8A-4147-A177-3AD203B41FA5}">
                      <a16:colId xmlns="" xmlns:a16="http://schemas.microsoft.com/office/drawing/2014/main" val="1867964964"/>
                    </a:ext>
                  </a:extLst>
                </a:gridCol>
                <a:gridCol w="488142">
                  <a:extLst>
                    <a:ext uri="{9D8B030D-6E8A-4147-A177-3AD203B41FA5}">
                      <a16:colId xmlns="" xmlns:a16="http://schemas.microsoft.com/office/drawing/2014/main" val="2297617912"/>
                    </a:ext>
                  </a:extLst>
                </a:gridCol>
                <a:gridCol w="488142">
                  <a:extLst>
                    <a:ext uri="{9D8B030D-6E8A-4147-A177-3AD203B41FA5}">
                      <a16:colId xmlns="" xmlns:a16="http://schemas.microsoft.com/office/drawing/2014/main" val="6834922"/>
                    </a:ext>
                  </a:extLst>
                </a:gridCol>
                <a:gridCol w="488142">
                  <a:extLst>
                    <a:ext uri="{9D8B030D-6E8A-4147-A177-3AD203B41FA5}">
                      <a16:colId xmlns="" xmlns:a16="http://schemas.microsoft.com/office/drawing/2014/main" val="3250211637"/>
                    </a:ext>
                  </a:extLst>
                </a:gridCol>
                <a:gridCol w="488142">
                  <a:extLst>
                    <a:ext uri="{9D8B030D-6E8A-4147-A177-3AD203B41FA5}">
                      <a16:colId xmlns="" xmlns:a16="http://schemas.microsoft.com/office/drawing/2014/main" val="196767694"/>
                    </a:ext>
                  </a:extLst>
                </a:gridCol>
                <a:gridCol w="488142">
                  <a:extLst>
                    <a:ext uri="{9D8B030D-6E8A-4147-A177-3AD203B41FA5}">
                      <a16:colId xmlns="" xmlns:a16="http://schemas.microsoft.com/office/drawing/2014/main" val="1720680563"/>
                    </a:ext>
                  </a:extLst>
                </a:gridCol>
                <a:gridCol w="488142">
                  <a:extLst>
                    <a:ext uri="{9D8B030D-6E8A-4147-A177-3AD203B41FA5}">
                      <a16:colId xmlns="" xmlns:a16="http://schemas.microsoft.com/office/drawing/2014/main" val="3252084176"/>
                    </a:ext>
                  </a:extLst>
                </a:gridCol>
                <a:gridCol w="488142">
                  <a:extLst>
                    <a:ext uri="{9D8B030D-6E8A-4147-A177-3AD203B41FA5}">
                      <a16:colId xmlns="" xmlns:a16="http://schemas.microsoft.com/office/drawing/2014/main" val="4102692159"/>
                    </a:ext>
                  </a:extLst>
                </a:gridCol>
              </a:tblGrid>
              <a:tr h="453121">
                <a:tc>
                  <a:txBody>
                    <a:bodyPr/>
                    <a:lstStyle/>
                    <a:p>
                      <a:pPr algn="ctr"/>
                      <a:r>
                        <a:rPr lang="en-NZ" sz="2000" b="0" dirty="0">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C</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M</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3803192139"/>
                  </a:ext>
                </a:extLst>
              </a:tr>
              <a:tr h="453121">
                <a:tc>
                  <a:txBody>
                    <a:bodyPr/>
                    <a:lstStyle/>
                    <a:p>
                      <a:pPr algn="ctr"/>
                      <a:r>
                        <a:rPr lang="en-NZ" sz="2000" b="0" dirty="0">
                          <a:latin typeface="Arial" panose="020B0604020202020204" pitchFamily="34" charset="0"/>
                          <a:cs typeface="Arial" panose="020B0604020202020204" pitchFamily="34" charset="0"/>
                        </a:rPr>
                        <a:t>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3124771822"/>
                  </a:ext>
                </a:extLst>
              </a:tr>
              <a:tr h="453121">
                <a:tc>
                  <a:txBody>
                    <a:bodyPr/>
                    <a:lstStyle/>
                    <a:p>
                      <a:pPr algn="ctr"/>
                      <a:r>
                        <a:rPr lang="en-NZ" sz="2000" b="0" dirty="0">
                          <a:latin typeface="Arial" panose="020B0604020202020204" pitchFamily="34" charset="0"/>
                          <a:cs typeface="Arial" panose="020B0604020202020204" pitchFamily="34" charset="0"/>
                        </a:rPr>
                        <a:t>Y</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S</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3880289293"/>
                  </a:ext>
                </a:extLst>
              </a:tr>
              <a:tr h="453121">
                <a:tc>
                  <a:txBody>
                    <a:bodyPr/>
                    <a:lstStyle/>
                    <a:p>
                      <a:pPr algn="ctr"/>
                      <a:r>
                        <a:rPr lang="en-NZ" sz="2000" b="0" dirty="0">
                          <a:latin typeface="Arial" panose="020B0604020202020204" pitchFamily="34" charset="0"/>
                          <a:cs typeface="Arial" panose="020B0604020202020204" pitchFamily="34" charset="0"/>
                        </a:rPr>
                        <a:t>L</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U</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2160818482"/>
                  </a:ext>
                </a:extLst>
              </a:tr>
              <a:tr h="453121">
                <a:tc>
                  <a:txBody>
                    <a:bodyPr/>
                    <a:lstStyle/>
                    <a:p>
                      <a:pPr algn="ctr"/>
                      <a:r>
                        <a:rPr lang="en-NZ" sz="2000" b="0" dirty="0">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M</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1789452719"/>
                  </a:ext>
                </a:extLst>
              </a:tr>
              <a:tr h="453121">
                <a:tc>
                  <a:txBody>
                    <a:bodyPr/>
                    <a:lstStyle/>
                    <a:p>
                      <a:pPr algn="ctr"/>
                      <a:r>
                        <a:rPr lang="en-NZ" sz="2000" b="0" dirty="0">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M</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430706455"/>
                  </a:ext>
                </a:extLst>
              </a:tr>
              <a:tr h="453121">
                <a:tc>
                  <a:txBody>
                    <a:bodyPr/>
                    <a:lstStyle/>
                    <a:p>
                      <a:pPr algn="ctr"/>
                      <a:r>
                        <a:rPr lang="en-NZ" sz="2000" b="0" dirty="0">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1405755772"/>
                  </a:ext>
                </a:extLst>
              </a:tr>
              <a:tr h="453121">
                <a:tc>
                  <a:txBody>
                    <a:bodyPr/>
                    <a:lstStyle/>
                    <a:p>
                      <a:pPr algn="ctr"/>
                      <a:r>
                        <a:rPr lang="en-NZ" sz="2000" b="0" dirty="0">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1380849946"/>
                  </a:ext>
                </a:extLst>
              </a:tr>
              <a:tr h="453121">
                <a:tc>
                  <a:txBody>
                    <a:bodyPr/>
                    <a:lstStyle/>
                    <a:p>
                      <a:pPr algn="ctr"/>
                      <a:r>
                        <a:rPr lang="en-NZ" sz="2000" b="0" dirty="0">
                          <a:latin typeface="Arial" panose="020B0604020202020204" pitchFamily="34" charset="0"/>
                          <a:cs typeface="Arial" panose="020B0604020202020204" pitchFamily="34" charset="0"/>
                        </a:rPr>
                        <a:t>R</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U</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623052713"/>
                  </a:ext>
                </a:extLst>
              </a:tr>
              <a:tr h="453121">
                <a:tc>
                  <a:txBody>
                    <a:bodyPr/>
                    <a:lstStyle/>
                    <a:p>
                      <a:pPr algn="ctr"/>
                      <a:r>
                        <a:rPr lang="en-NZ" sz="2000" b="0" dirty="0">
                          <a:latin typeface="Arial" panose="020B0604020202020204" pitchFamily="34" charset="0"/>
                          <a:cs typeface="Arial" panose="020B0604020202020204" pitchFamily="34" charset="0"/>
                        </a:rPr>
                        <a:t>B</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G</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P</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latin typeface="Arial" panose="020B0604020202020204" pitchFamily="34" charset="0"/>
                          <a:cs typeface="Arial" panose="020B0604020202020204" pitchFamily="34" charset="0"/>
                        </a:rPr>
                        <a:t>P</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3251236647"/>
                  </a:ext>
                </a:extLst>
              </a:tr>
            </a:tbl>
          </a:graphicData>
        </a:graphic>
      </p:graphicFrame>
      <p:sp>
        <p:nvSpPr>
          <p:cNvPr id="3" name="Rectangle 2"/>
          <p:cNvSpPr/>
          <p:nvPr/>
        </p:nvSpPr>
        <p:spPr>
          <a:xfrm>
            <a:off x="6375096" y="4517940"/>
            <a:ext cx="5001491" cy="1569660"/>
          </a:xfrm>
          <a:prstGeom prst="rect">
            <a:avLst/>
          </a:prstGeom>
          <a:solidFill>
            <a:schemeClr val="accent4">
              <a:lumMod val="20000"/>
              <a:lumOff val="80000"/>
            </a:schemeClr>
          </a:solidFill>
          <a:ln>
            <a:solidFill>
              <a:srgbClr val="C00000"/>
            </a:solidFill>
          </a:ln>
        </p:spPr>
        <p:txBody>
          <a:bodyPr wrap="square">
            <a:spAutoFit/>
          </a:bodyPr>
          <a:lstStyle/>
          <a:p>
            <a:r>
              <a:rPr lang="en-NZ" sz="2400" b="1" dirty="0">
                <a:latin typeface="Arial" panose="020B0604020202020204" pitchFamily="34" charset="0"/>
                <a:ea typeface="Calibri" panose="020F0502020204030204" pitchFamily="34" charset="0"/>
                <a:cs typeface="Arial" panose="020B0604020202020204" pitchFamily="34" charset="0"/>
              </a:rPr>
              <a:t>We have our own Christmas tree called the Pohutakawa that blooms brightly with bright red flowers all through Summer.</a:t>
            </a:r>
            <a:endParaRPr lang="en-NZ"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5119" y="1740103"/>
            <a:ext cx="1953529" cy="260796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92844" y="1735484"/>
            <a:ext cx="1953529" cy="2607962"/>
          </a:xfrm>
          <a:prstGeom prst="rect">
            <a:avLst/>
          </a:prstGeom>
        </p:spPr>
      </p:pic>
      <p:sp>
        <p:nvSpPr>
          <p:cNvPr id="31" name="Word: Summer"/>
          <p:cNvSpPr/>
          <p:nvPr/>
        </p:nvSpPr>
        <p:spPr>
          <a:xfrm>
            <a:off x="5088194" y="2698954"/>
            <a:ext cx="280219" cy="2603816"/>
          </a:xfrm>
          <a:prstGeom prst="roundRect">
            <a:avLst/>
          </a:prstGeom>
          <a:solidFill>
            <a:srgbClr val="C0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Word: Through"/>
          <p:cNvSpPr/>
          <p:nvPr/>
        </p:nvSpPr>
        <p:spPr>
          <a:xfrm>
            <a:off x="1203173" y="2256503"/>
            <a:ext cx="252012" cy="311191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Word: All"/>
          <p:cNvSpPr/>
          <p:nvPr/>
        </p:nvSpPr>
        <p:spPr>
          <a:xfrm>
            <a:off x="2620103" y="2256503"/>
            <a:ext cx="335758" cy="1217093"/>
          </a:xfrm>
          <a:prstGeom prst="roundRect">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Word: Flowers"/>
          <p:cNvSpPr/>
          <p:nvPr/>
        </p:nvSpPr>
        <p:spPr>
          <a:xfrm>
            <a:off x="3114344" y="2698954"/>
            <a:ext cx="331035" cy="3023420"/>
          </a:xfrm>
          <a:prstGeom prst="roundRect">
            <a:avLst/>
          </a:prstGeom>
          <a:solidFill>
            <a:srgbClr val="C0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Word: Red"/>
          <p:cNvSpPr/>
          <p:nvPr/>
        </p:nvSpPr>
        <p:spPr>
          <a:xfrm>
            <a:off x="1177636" y="3096055"/>
            <a:ext cx="1285345" cy="377541"/>
          </a:xfrm>
          <a:prstGeom prst="roundRect">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Word: Bright"/>
          <p:cNvSpPr/>
          <p:nvPr/>
        </p:nvSpPr>
        <p:spPr>
          <a:xfrm>
            <a:off x="642548" y="5884742"/>
            <a:ext cx="2802831" cy="267118"/>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Word: With"/>
          <p:cNvSpPr/>
          <p:nvPr/>
        </p:nvSpPr>
        <p:spPr>
          <a:xfrm>
            <a:off x="1177636" y="5395481"/>
            <a:ext cx="1820727" cy="326893"/>
          </a:xfrm>
          <a:prstGeom prst="roundRect">
            <a:avLst/>
          </a:prstGeom>
          <a:solidFill>
            <a:srgbClr val="C0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Word: Brightly"/>
          <p:cNvSpPr/>
          <p:nvPr/>
        </p:nvSpPr>
        <p:spPr>
          <a:xfrm>
            <a:off x="685468" y="2698954"/>
            <a:ext cx="325369" cy="3501040"/>
          </a:xfrm>
          <a:prstGeom prst="roundRect">
            <a:avLst/>
          </a:prstGeom>
          <a:solidFill>
            <a:srgbClr val="C0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Word: Blooms"/>
          <p:cNvSpPr/>
          <p:nvPr/>
        </p:nvSpPr>
        <p:spPr>
          <a:xfrm rot="-2580000">
            <a:off x="1118565" y="3833774"/>
            <a:ext cx="3759597" cy="323085"/>
          </a:xfrm>
          <a:prstGeom prst="roundRect">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Word: That"/>
          <p:cNvSpPr/>
          <p:nvPr/>
        </p:nvSpPr>
        <p:spPr>
          <a:xfrm>
            <a:off x="3631173" y="4517940"/>
            <a:ext cx="280219" cy="1682054"/>
          </a:xfrm>
          <a:prstGeom prst="roundRect">
            <a:avLst/>
          </a:prstGeom>
          <a:solidFill>
            <a:srgbClr val="C0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Word: Pohutakawa"/>
          <p:cNvSpPr/>
          <p:nvPr/>
        </p:nvSpPr>
        <p:spPr>
          <a:xfrm>
            <a:off x="4617460" y="1757577"/>
            <a:ext cx="305001" cy="4442417"/>
          </a:xfrm>
          <a:prstGeom prst="roundRect">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Word: The"/>
          <p:cNvSpPr/>
          <p:nvPr/>
        </p:nvSpPr>
        <p:spPr>
          <a:xfrm>
            <a:off x="3631173" y="1699312"/>
            <a:ext cx="280219" cy="1303981"/>
          </a:xfrm>
          <a:prstGeom prst="roundRect">
            <a:avLst/>
          </a:prstGeom>
          <a:solidFill>
            <a:srgbClr val="C0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Word: Called"/>
          <p:cNvSpPr/>
          <p:nvPr/>
        </p:nvSpPr>
        <p:spPr>
          <a:xfrm>
            <a:off x="4130156" y="3558602"/>
            <a:ext cx="294968" cy="2641393"/>
          </a:xfrm>
          <a:prstGeom prst="roundRect">
            <a:avLst/>
          </a:prstGeom>
          <a:solidFill>
            <a:srgbClr val="C0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Word: Tree"/>
          <p:cNvSpPr/>
          <p:nvPr/>
        </p:nvSpPr>
        <p:spPr>
          <a:xfrm rot="19020000">
            <a:off x="1817589" y="4689995"/>
            <a:ext cx="2462458" cy="305699"/>
          </a:xfrm>
          <a:prstGeom prst="roundRect">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Word: Christmas"/>
          <p:cNvSpPr/>
          <p:nvPr/>
        </p:nvSpPr>
        <p:spPr>
          <a:xfrm>
            <a:off x="1177636" y="1757578"/>
            <a:ext cx="4305264" cy="348313"/>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Word: Own"/>
          <p:cNvSpPr/>
          <p:nvPr/>
        </p:nvSpPr>
        <p:spPr>
          <a:xfrm rot="19020000">
            <a:off x="2389077" y="3987694"/>
            <a:ext cx="1828106" cy="336294"/>
          </a:xfrm>
          <a:prstGeom prst="roundRect">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Word: Our"/>
          <p:cNvSpPr/>
          <p:nvPr/>
        </p:nvSpPr>
        <p:spPr>
          <a:xfrm rot="-2580000">
            <a:off x="922877" y="2684102"/>
            <a:ext cx="1828106" cy="336294"/>
          </a:xfrm>
          <a:prstGeom prst="roundRect">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Word: Have"/>
          <p:cNvSpPr/>
          <p:nvPr/>
        </p:nvSpPr>
        <p:spPr>
          <a:xfrm rot="-2580000">
            <a:off x="848096" y="4264066"/>
            <a:ext cx="2441738" cy="313877"/>
          </a:xfrm>
          <a:prstGeom prst="roundRect">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Word: We"/>
          <p:cNvSpPr/>
          <p:nvPr/>
        </p:nvSpPr>
        <p:spPr>
          <a:xfrm>
            <a:off x="4572000" y="2256503"/>
            <a:ext cx="796413" cy="280220"/>
          </a:xfrm>
          <a:prstGeom prst="roundRect">
            <a:avLst/>
          </a:prstGeom>
          <a:solidFill>
            <a:srgbClr val="C0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Action Button: Worksheet">
            <a:hlinkClick r:id="rId4" action="ppaction://hlinksldjump" highlightClick="1"/>
          </p:cNvPr>
          <p:cNvSpPr/>
          <p:nvPr/>
        </p:nvSpPr>
        <p:spPr>
          <a:xfrm>
            <a:off x="9551541" y="6240000"/>
            <a:ext cx="480000" cy="48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Trigger: We"/>
          <p:cNvSpPr/>
          <p:nvPr/>
        </p:nvSpPr>
        <p:spPr>
          <a:xfrm>
            <a:off x="6375096" y="4517940"/>
            <a:ext cx="525750" cy="38425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Trigger: Have"/>
          <p:cNvSpPr/>
          <p:nvPr/>
        </p:nvSpPr>
        <p:spPr>
          <a:xfrm>
            <a:off x="6900846" y="4517940"/>
            <a:ext cx="827309" cy="38425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Trigger: Our"/>
          <p:cNvSpPr/>
          <p:nvPr/>
        </p:nvSpPr>
        <p:spPr>
          <a:xfrm>
            <a:off x="7787148" y="4517940"/>
            <a:ext cx="501446" cy="38425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Trigger: Own"/>
          <p:cNvSpPr/>
          <p:nvPr/>
        </p:nvSpPr>
        <p:spPr>
          <a:xfrm>
            <a:off x="8347587" y="4517940"/>
            <a:ext cx="598786" cy="38425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Trigger: Christmas"/>
          <p:cNvSpPr/>
          <p:nvPr/>
        </p:nvSpPr>
        <p:spPr>
          <a:xfrm>
            <a:off x="8946373" y="4517940"/>
            <a:ext cx="1598724" cy="38425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Trigger: Tree"/>
          <p:cNvSpPr/>
          <p:nvPr/>
        </p:nvSpPr>
        <p:spPr>
          <a:xfrm>
            <a:off x="10574594" y="4517940"/>
            <a:ext cx="663677" cy="38425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Trigger: Called"/>
          <p:cNvSpPr/>
          <p:nvPr/>
        </p:nvSpPr>
        <p:spPr>
          <a:xfrm>
            <a:off x="6375096" y="4902199"/>
            <a:ext cx="969601" cy="400571"/>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Trigger: The"/>
          <p:cNvSpPr/>
          <p:nvPr/>
        </p:nvSpPr>
        <p:spPr>
          <a:xfrm>
            <a:off x="7374194" y="4902199"/>
            <a:ext cx="545690" cy="400571"/>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Trigger: Pohutakawa"/>
          <p:cNvSpPr/>
          <p:nvPr/>
        </p:nvSpPr>
        <p:spPr>
          <a:xfrm>
            <a:off x="7978877" y="4902199"/>
            <a:ext cx="1784555" cy="400571"/>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Trigger: That"/>
          <p:cNvSpPr/>
          <p:nvPr/>
        </p:nvSpPr>
        <p:spPr>
          <a:xfrm>
            <a:off x="9778181" y="4902199"/>
            <a:ext cx="663677" cy="400571"/>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Trigger: Blooms"/>
          <p:cNvSpPr/>
          <p:nvPr/>
        </p:nvSpPr>
        <p:spPr>
          <a:xfrm>
            <a:off x="6375096" y="5302770"/>
            <a:ext cx="1176078" cy="31636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Trigger: Brightly"/>
          <p:cNvSpPr/>
          <p:nvPr/>
        </p:nvSpPr>
        <p:spPr>
          <a:xfrm>
            <a:off x="7610167" y="5294672"/>
            <a:ext cx="1150374" cy="324464"/>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5" name="Trigger: With"/>
          <p:cNvSpPr/>
          <p:nvPr/>
        </p:nvSpPr>
        <p:spPr>
          <a:xfrm>
            <a:off x="8834284" y="5302770"/>
            <a:ext cx="604684" cy="31636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Trigger: Bright"/>
          <p:cNvSpPr/>
          <p:nvPr/>
        </p:nvSpPr>
        <p:spPr>
          <a:xfrm>
            <a:off x="9438969" y="5302770"/>
            <a:ext cx="1002890" cy="31636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Trigger: Red"/>
          <p:cNvSpPr/>
          <p:nvPr/>
        </p:nvSpPr>
        <p:spPr>
          <a:xfrm>
            <a:off x="10441858" y="5294672"/>
            <a:ext cx="550042" cy="324463"/>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Trigger: Flowers"/>
          <p:cNvSpPr/>
          <p:nvPr/>
        </p:nvSpPr>
        <p:spPr>
          <a:xfrm>
            <a:off x="6375096" y="5619135"/>
            <a:ext cx="1176078" cy="46846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9" name="Trigger: All"/>
          <p:cNvSpPr/>
          <p:nvPr/>
        </p:nvSpPr>
        <p:spPr>
          <a:xfrm>
            <a:off x="7551174" y="5619135"/>
            <a:ext cx="427703" cy="46846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Trigger: Through"/>
          <p:cNvSpPr/>
          <p:nvPr/>
        </p:nvSpPr>
        <p:spPr>
          <a:xfrm>
            <a:off x="7978877" y="5619135"/>
            <a:ext cx="1224117" cy="46846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Trigger: Summer"/>
          <p:cNvSpPr/>
          <p:nvPr/>
        </p:nvSpPr>
        <p:spPr>
          <a:xfrm>
            <a:off x="9202994" y="5635652"/>
            <a:ext cx="1386349" cy="460367"/>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2" name="TextBox 51"/>
          <p:cNvSpPr txBox="1"/>
          <p:nvPr/>
        </p:nvSpPr>
        <p:spPr>
          <a:xfrm>
            <a:off x="3728407" y="6581001"/>
            <a:ext cx="4780759" cy="276999"/>
          </a:xfrm>
          <a:prstGeom prst="rect">
            <a:avLst/>
          </a:prstGeom>
          <a:noFill/>
        </p:spPr>
        <p:txBody>
          <a:bodyPr wrap="square" rtlCol="0">
            <a:spAutoFit/>
          </a:bodyPr>
          <a:lstStyle/>
          <a:p>
            <a:pPr algn="ctr"/>
            <a:r>
              <a:rPr lang="en-NZ" sz="1200" dirty="0">
                <a:latin typeface="Arial" panose="020B0604020202020204" pitchFamily="34" charset="0"/>
                <a:cs typeface="Arial" panose="020B0604020202020204" pitchFamily="34" charset="0"/>
              </a:rPr>
              <a:t>Click words in the sentence to display in the Word Find</a:t>
            </a:r>
          </a:p>
        </p:txBody>
      </p:sp>
    </p:spTree>
    <p:extLst>
      <p:ext uri="{BB962C8B-B14F-4D97-AF65-F5344CB8AC3E}">
        <p14:creationId xmlns:p14="http://schemas.microsoft.com/office/powerpoint/2010/main" val="1385229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p:stCondLst>
                        <p:cond delay="0"/>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1000"/>
                                        <p:tgtEl>
                                          <p:spTgt spid="5"/>
                                        </p:tgtEl>
                                      </p:cBhvr>
                                    </p:animEffec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38"/>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nextCondLst>
                <p:cond evt="onClick" delay="0">
                  <p:tgtEl>
                    <p:spTgt spid="38"/>
                  </p:tgtEl>
                </p:cond>
              </p:nextCondLst>
            </p:seq>
            <p:seq concurrent="1" nextAc="seek">
              <p:cTn id="38" restart="whenNotActive" fill="hold" evtFilter="cancelBubble" nodeType="interactiveSeq">
                <p:stCondLst>
                  <p:cond evt="onClick" delay="0">
                    <p:tgtEl>
                      <p:spTgt spid="39"/>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1000"/>
                                        <p:tgtEl>
                                          <p:spTgt spid="15"/>
                                        </p:tgtEl>
                                      </p:cBhvr>
                                    </p:animEffect>
                                  </p:childTnLst>
                                </p:cTn>
                              </p:par>
                            </p:childTnLst>
                          </p:cTn>
                        </p:par>
                      </p:childTnLst>
                    </p:cTn>
                  </p:par>
                </p:childTnLst>
              </p:cTn>
              <p:nextCondLst>
                <p:cond evt="onClick" delay="0">
                  <p:tgtEl>
                    <p:spTgt spid="39"/>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41"/>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1000"/>
                                        <p:tgtEl>
                                          <p:spTgt spid="17"/>
                                        </p:tgtEl>
                                      </p:cBhvr>
                                    </p:animEffect>
                                  </p:childTnLst>
                                </p:cTn>
                              </p:par>
                            </p:childTnLst>
                          </p:cTn>
                        </p:par>
                      </p:childTnLst>
                    </p:cTn>
                  </p:par>
                </p:childTnLst>
              </p:cTn>
              <p:nextCondLst>
                <p:cond evt="onClick" delay="0">
                  <p:tgtEl>
                    <p:spTgt spid="41"/>
                  </p:tgtEl>
                </p:cond>
              </p:nextCondLst>
            </p:seq>
            <p:seq concurrent="1" nextAc="seek">
              <p:cTn id="56" restart="whenNotActive" fill="hold" evtFilter="cancelBubble" nodeType="interactiveSeq">
                <p:stCondLst>
                  <p:cond evt="onClick" delay="0">
                    <p:tgtEl>
                      <p:spTgt spid="42"/>
                    </p:tgtEl>
                  </p:cond>
                </p:stCondLst>
                <p:endSync evt="end" delay="0">
                  <p:rtn val="all"/>
                </p:endSync>
                <p:childTnLst>
                  <p:par>
                    <p:cTn id="57" fill="hold">
                      <p:stCondLst>
                        <p:cond delay="0"/>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up)">
                                      <p:cBhvr>
                                        <p:cTn id="61" dur="500"/>
                                        <p:tgtEl>
                                          <p:spTgt spid="18"/>
                                        </p:tgtEl>
                                      </p:cBhvr>
                                    </p:animEffect>
                                  </p:childTnLst>
                                </p:cTn>
                              </p:par>
                            </p:childTnLst>
                          </p:cTn>
                        </p:par>
                      </p:childTnLst>
                    </p:cTn>
                  </p:par>
                </p:childTnLst>
              </p:cTn>
              <p:nextCondLst>
                <p:cond evt="onClick" delay="0">
                  <p:tgtEl>
                    <p:spTgt spid="42"/>
                  </p:tgtEl>
                </p:cond>
              </p:nextCondLst>
            </p:seq>
            <p:seq concurrent="1" nextAc="seek">
              <p:cTn id="62" restart="whenNotActive" fill="hold" evtFilter="cancelBubble" nodeType="interactiveSeq">
                <p:stCondLst>
                  <p:cond evt="onClick" delay="0">
                    <p:tgtEl>
                      <p:spTgt spid="43"/>
                    </p:tgtEl>
                  </p:cond>
                </p:stCondLst>
                <p:endSync evt="end" delay="0">
                  <p:rtn val="all"/>
                </p:endSync>
                <p:childTnLst>
                  <p:par>
                    <p:cTn id="63" fill="hold">
                      <p:stCondLst>
                        <p:cond delay="0"/>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1000"/>
                                        <p:tgtEl>
                                          <p:spTgt spid="19"/>
                                        </p:tgtEl>
                                      </p:cBhvr>
                                    </p:animEffect>
                                  </p:childTnLst>
                                </p:cTn>
                              </p:par>
                            </p:childTnLst>
                          </p:cTn>
                        </p:par>
                      </p:childTnLst>
                    </p:cTn>
                  </p:par>
                </p:childTnLst>
              </p:cTn>
              <p:nextCondLst>
                <p:cond evt="onClick" delay="0">
                  <p:tgtEl>
                    <p:spTgt spid="43"/>
                  </p:tgtEl>
                </p:cond>
              </p:nextCondLst>
            </p:seq>
            <p:seq concurrent="1" nextAc="seek">
              <p:cTn id="68" restart="whenNotActive" fill="hold" evtFilter="cancelBubble" nodeType="interactiveSeq">
                <p:stCondLst>
                  <p:cond evt="onClick" delay="0">
                    <p:tgtEl>
                      <p:spTgt spid="44"/>
                    </p:tgtEl>
                  </p:cond>
                </p:stCondLst>
                <p:endSync evt="end" delay="0">
                  <p:rtn val="all"/>
                </p:endSync>
                <p:childTnLst>
                  <p:par>
                    <p:cTn id="69" fill="hold">
                      <p:stCondLst>
                        <p:cond delay="0"/>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down)">
                                      <p:cBhvr>
                                        <p:cTn id="73" dur="1000"/>
                                        <p:tgtEl>
                                          <p:spTgt spid="21"/>
                                        </p:tgtEl>
                                      </p:cBhvr>
                                    </p:animEffect>
                                  </p:childTnLst>
                                </p:cTn>
                              </p:par>
                            </p:childTnLst>
                          </p:cTn>
                        </p:par>
                      </p:childTnLst>
                    </p:cTn>
                  </p:par>
                </p:childTnLst>
              </p:cTn>
              <p:nextCondLst>
                <p:cond evt="onClick" delay="0">
                  <p:tgtEl>
                    <p:spTgt spid="44"/>
                  </p:tgtEl>
                </p:cond>
              </p:nextCondLst>
            </p:seq>
            <p:seq concurrent="1" nextAc="seek">
              <p:cTn id="74" restart="whenNotActive" fill="hold" evtFilter="cancelBubble" nodeType="interactiveSeq">
                <p:stCondLst>
                  <p:cond evt="onClick" delay="0">
                    <p:tgtEl>
                      <p:spTgt spid="45"/>
                    </p:tgtEl>
                  </p:cond>
                </p:stCondLst>
                <p:endSync evt="end" delay="0">
                  <p:rtn val="all"/>
                </p:endSync>
                <p:childTnLst>
                  <p:par>
                    <p:cTn id="75" fill="hold">
                      <p:stCondLst>
                        <p:cond delay="0"/>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childTnLst>
                    </p:cTn>
                  </p:par>
                </p:childTnLst>
              </p:cTn>
              <p:nextCondLst>
                <p:cond evt="onClick" delay="0">
                  <p:tgtEl>
                    <p:spTgt spid="45"/>
                  </p:tgtEl>
                </p:cond>
              </p:nextCondLst>
            </p:seq>
            <p:seq concurrent="1" nextAc="seek">
              <p:cTn id="80" restart="whenNotActive" fill="hold" evtFilter="cancelBubble" nodeType="interactiveSeq">
                <p:stCondLst>
                  <p:cond evt="onClick" delay="0">
                    <p:tgtEl>
                      <p:spTgt spid="46"/>
                    </p:tgtEl>
                  </p:cond>
                </p:stCondLst>
                <p:endSync evt="end" delay="0">
                  <p:rtn val="all"/>
                </p:endSync>
                <p:childTnLst>
                  <p:par>
                    <p:cTn id="81" fill="hold">
                      <p:stCondLst>
                        <p:cond delay="0"/>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1000"/>
                                        <p:tgtEl>
                                          <p:spTgt spid="23"/>
                                        </p:tgtEl>
                                      </p:cBhvr>
                                    </p:animEffect>
                                  </p:childTnLst>
                                </p:cTn>
                              </p:par>
                            </p:childTnLst>
                          </p:cTn>
                        </p:par>
                      </p:childTnLst>
                    </p:cTn>
                  </p:par>
                </p:childTnLst>
              </p:cTn>
              <p:nextCondLst>
                <p:cond evt="onClick" delay="0">
                  <p:tgtEl>
                    <p:spTgt spid="46"/>
                  </p:tgtEl>
                </p:cond>
              </p:nextCondLst>
            </p:seq>
            <p:seq concurrent="1" nextAc="seek">
              <p:cTn id="86" restart="whenNotActive" fill="hold" evtFilter="cancelBubble" nodeType="interactiveSeq">
                <p:stCondLst>
                  <p:cond evt="onClick" delay="0">
                    <p:tgtEl>
                      <p:spTgt spid="47"/>
                    </p:tgtEl>
                  </p:cond>
                </p:stCondLst>
                <p:endSync evt="end" delay="0">
                  <p:rtn val="all"/>
                </p:endSync>
                <p:childTnLst>
                  <p:par>
                    <p:cTn id="87" fill="hold">
                      <p:stCondLst>
                        <p:cond delay="0"/>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left)">
                                      <p:cBhvr>
                                        <p:cTn id="91" dur="500"/>
                                        <p:tgtEl>
                                          <p:spTgt spid="24"/>
                                        </p:tgtEl>
                                      </p:cBhvr>
                                    </p:animEffect>
                                  </p:childTnLst>
                                </p:cTn>
                              </p:par>
                            </p:childTnLst>
                          </p:cTn>
                        </p:par>
                      </p:childTnLst>
                    </p:cTn>
                  </p:par>
                </p:childTnLst>
              </p:cTn>
              <p:nextCondLst>
                <p:cond evt="onClick" delay="0">
                  <p:tgtEl>
                    <p:spTgt spid="47"/>
                  </p:tgtEl>
                </p:cond>
              </p:nextCondLst>
            </p:seq>
            <p:seq concurrent="1" nextAc="seek">
              <p:cTn id="92" restart="whenNotActive" fill="hold" evtFilter="cancelBubble" nodeType="interactiveSeq">
                <p:stCondLst>
                  <p:cond evt="onClick" delay="0">
                    <p:tgtEl>
                      <p:spTgt spid="48"/>
                    </p:tgtEl>
                  </p:cond>
                </p:stCondLst>
                <p:endSync evt="end" delay="0">
                  <p:rtn val="all"/>
                </p:endSync>
                <p:childTnLst>
                  <p:par>
                    <p:cTn id="93" fill="hold">
                      <p:stCondLst>
                        <p:cond delay="0"/>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1000"/>
                                        <p:tgtEl>
                                          <p:spTgt spid="25"/>
                                        </p:tgtEl>
                                      </p:cBhvr>
                                    </p:animEffect>
                                  </p:childTnLst>
                                </p:cTn>
                              </p:par>
                            </p:childTnLst>
                          </p:cTn>
                        </p:par>
                      </p:childTnLst>
                    </p:cTn>
                  </p:par>
                </p:childTnLst>
              </p:cTn>
              <p:nextCondLst>
                <p:cond evt="onClick" delay="0">
                  <p:tgtEl>
                    <p:spTgt spid="48"/>
                  </p:tgtEl>
                </p:cond>
              </p:nextCondLst>
            </p:seq>
            <p:seq concurrent="1" nextAc="seek">
              <p:cTn id="98" restart="whenNotActive" fill="hold" evtFilter="cancelBubble" nodeType="interactiveSeq">
                <p:stCondLst>
                  <p:cond evt="onClick" delay="0">
                    <p:tgtEl>
                      <p:spTgt spid="49"/>
                    </p:tgtEl>
                  </p:cond>
                </p:stCondLst>
                <p:endSync evt="end" delay="0">
                  <p:rtn val="all"/>
                </p:endSync>
                <p:childTnLst>
                  <p:par>
                    <p:cTn id="99" fill="hold">
                      <p:stCondLst>
                        <p:cond delay="0"/>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ipe(up)">
                                      <p:cBhvr>
                                        <p:cTn id="103" dur="500"/>
                                        <p:tgtEl>
                                          <p:spTgt spid="26"/>
                                        </p:tgtEl>
                                      </p:cBhvr>
                                    </p:animEffect>
                                  </p:childTnLst>
                                </p:cTn>
                              </p:par>
                            </p:childTnLst>
                          </p:cTn>
                        </p:par>
                      </p:childTnLst>
                    </p:cTn>
                  </p:par>
                </p:childTnLst>
              </p:cTn>
              <p:nextCondLst>
                <p:cond evt="onClick" delay="0">
                  <p:tgtEl>
                    <p:spTgt spid="49"/>
                  </p:tgtEl>
                </p:cond>
              </p:nextCondLst>
            </p:seq>
            <p:seq concurrent="1" nextAc="seek">
              <p:cTn id="104" restart="whenNotActive" fill="hold" evtFilter="cancelBubble" nodeType="interactiveSeq">
                <p:stCondLst>
                  <p:cond evt="onClick" delay="0">
                    <p:tgtEl>
                      <p:spTgt spid="50"/>
                    </p:tgtEl>
                  </p:cond>
                </p:stCondLst>
                <p:endSync evt="end" delay="0">
                  <p:rtn val="all"/>
                </p:endSync>
                <p:childTnLst>
                  <p:par>
                    <p:cTn id="105" fill="hold">
                      <p:stCondLst>
                        <p:cond delay="0"/>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wipe(up)">
                                      <p:cBhvr>
                                        <p:cTn id="109" dur="1000"/>
                                        <p:tgtEl>
                                          <p:spTgt spid="27"/>
                                        </p:tgtEl>
                                      </p:cBhvr>
                                    </p:animEffect>
                                  </p:childTnLst>
                                </p:cTn>
                              </p:par>
                            </p:childTnLst>
                          </p:cTn>
                        </p:par>
                      </p:childTnLst>
                    </p:cTn>
                  </p:par>
                </p:childTnLst>
              </p:cTn>
              <p:nextCondLst>
                <p:cond evt="onClick" delay="0">
                  <p:tgtEl>
                    <p:spTgt spid="50"/>
                  </p:tgtEl>
                </p:cond>
              </p:nextCondLst>
            </p:seq>
            <p:seq concurrent="1" nextAc="seek">
              <p:cTn id="110" restart="whenNotActive" fill="hold" evtFilter="cancelBubble" nodeType="interactiveSeq">
                <p:stCondLst>
                  <p:cond evt="onClick" delay="0">
                    <p:tgtEl>
                      <p:spTgt spid="51"/>
                    </p:tgtEl>
                  </p:cond>
                </p:stCondLst>
                <p:endSync evt="end" delay="0">
                  <p:rtn val="all"/>
                </p:endSync>
                <p:childTnLst>
                  <p:par>
                    <p:cTn id="111" fill="hold">
                      <p:stCondLst>
                        <p:cond delay="0"/>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wipe(up)">
                                      <p:cBhvr>
                                        <p:cTn id="115" dur="1000"/>
                                        <p:tgtEl>
                                          <p:spTgt spid="31"/>
                                        </p:tgtEl>
                                      </p:cBhvr>
                                    </p:animEffect>
                                  </p:childTnLst>
                                </p:cTn>
                              </p:par>
                            </p:childTnLst>
                          </p:cTn>
                        </p:par>
                      </p:childTnLst>
                    </p:cTn>
                  </p:par>
                </p:childTnLst>
              </p:cTn>
              <p:nextCondLst>
                <p:cond evt="onClick" delay="0">
                  <p:tgtEl>
                    <p:spTgt spid="51"/>
                  </p:tgtEl>
                </p:cond>
              </p:nextCondLst>
            </p:seq>
            <p:seq concurrent="1" nextAc="seek">
              <p:cTn id="116" restart="whenNotActive" fill="hold" evtFilter="cancelBubble" nodeType="interactiveSeq">
                <p:stCondLst>
                  <p:cond evt="onClick" delay="0">
                    <p:tgtEl>
                      <p:spTgt spid="11"/>
                    </p:tgtEl>
                  </p:cond>
                </p:stCondLst>
                <p:endSync evt="end" delay="0">
                  <p:rtn val="all"/>
                </p:endSync>
                <p:childTnLst>
                  <p:par>
                    <p:cTn id="117" fill="hold">
                      <p:stCondLst>
                        <p:cond delay="0"/>
                      </p:stCondLst>
                      <p:childTnLst>
                        <p:par>
                          <p:cTn id="118" fill="hold">
                            <p:stCondLst>
                              <p:cond delay="0"/>
                            </p:stCondLst>
                            <p:childTnLst>
                              <p:par>
                                <p:cTn id="119" presetID="1" presetClass="exit" presetSubtype="0" fill="hold" grpId="2" nodeType="withEffect">
                                  <p:stCondLst>
                                    <p:cond delay="0"/>
                                  </p:stCondLst>
                                  <p:childTnLst>
                                    <p:set>
                                      <p:cBhvr>
                                        <p:cTn id="120" dur="1" fill="hold">
                                          <p:stCondLst>
                                            <p:cond delay="0"/>
                                          </p:stCondLst>
                                        </p:cTn>
                                        <p:tgtEl>
                                          <p:spTgt spid="7"/>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8"/>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13"/>
                                        </p:tgtEl>
                                        <p:attrNameLst>
                                          <p:attrName>style.visibility</p:attrName>
                                        </p:attrNameLst>
                                      </p:cBhvr>
                                      <p:to>
                                        <p:strVal val="hidden"/>
                                      </p:to>
                                    </p:set>
                                  </p:childTnLst>
                                </p:cTn>
                              </p:par>
                              <p:par>
                                <p:cTn id="125" presetID="1" presetClass="exit" presetSubtype="0" fill="hold" grpId="2" nodeType="withEffect">
                                  <p:stCondLst>
                                    <p:cond delay="0"/>
                                  </p:stCondLst>
                                  <p:childTnLst>
                                    <p:set>
                                      <p:cBhvr>
                                        <p:cTn id="126" dur="1" fill="hold">
                                          <p:stCondLst>
                                            <p:cond delay="0"/>
                                          </p:stCondLst>
                                        </p:cTn>
                                        <p:tgtEl>
                                          <p:spTgt spid="30"/>
                                        </p:tgtEl>
                                        <p:attrNameLst>
                                          <p:attrName>style.visibility</p:attrName>
                                        </p:attrNameLst>
                                      </p:cBhvr>
                                      <p:to>
                                        <p:strVal val="hidden"/>
                                      </p:to>
                                    </p:set>
                                  </p:childTnLst>
                                </p:cTn>
                              </p:par>
                              <p:par>
                                <p:cTn id="127" presetID="1" presetClass="exit" presetSubtype="0" fill="hold" grpId="2" nodeType="withEffect">
                                  <p:stCondLst>
                                    <p:cond delay="0"/>
                                  </p:stCondLst>
                                  <p:childTnLst>
                                    <p:set>
                                      <p:cBhvr>
                                        <p:cTn id="128" dur="1" fill="hold">
                                          <p:stCondLst>
                                            <p:cond delay="0"/>
                                          </p:stCondLst>
                                        </p:cTn>
                                        <p:tgtEl>
                                          <p:spTgt spid="5"/>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29"/>
                                        </p:tgtEl>
                                        <p:attrNameLst>
                                          <p:attrName>style.visibility</p:attrName>
                                        </p:attrNameLst>
                                      </p:cBhvr>
                                      <p:to>
                                        <p:strVal val="hidden"/>
                                      </p:to>
                                    </p:set>
                                  </p:childTnLst>
                                </p:cTn>
                              </p:par>
                              <p:par>
                                <p:cTn id="131" presetID="1" presetClass="exit" presetSubtype="0" fill="hold" grpId="2" nodeType="withEffect">
                                  <p:stCondLst>
                                    <p:cond delay="0"/>
                                  </p:stCondLst>
                                  <p:childTnLst>
                                    <p:set>
                                      <p:cBhvr>
                                        <p:cTn id="132" dur="1" fill="hold">
                                          <p:stCondLst>
                                            <p:cond delay="0"/>
                                          </p:stCondLst>
                                        </p:cTn>
                                        <p:tgtEl>
                                          <p:spTgt spid="15"/>
                                        </p:tgtEl>
                                        <p:attrNameLst>
                                          <p:attrName>style.visibility</p:attrName>
                                        </p:attrNameLst>
                                      </p:cBhvr>
                                      <p:to>
                                        <p:strVal val="hidden"/>
                                      </p:to>
                                    </p:set>
                                  </p:childTnLst>
                                </p:cTn>
                              </p:par>
                              <p:par>
                                <p:cTn id="133" presetID="1" presetClass="exit" presetSubtype="0" fill="hold" grpId="2" nodeType="withEffect">
                                  <p:stCondLst>
                                    <p:cond delay="0"/>
                                  </p:stCondLst>
                                  <p:childTnLst>
                                    <p:set>
                                      <p:cBhvr>
                                        <p:cTn id="134" dur="1" fill="hold">
                                          <p:stCondLst>
                                            <p:cond delay="0"/>
                                          </p:stCondLst>
                                        </p:cTn>
                                        <p:tgtEl>
                                          <p:spTgt spid="16"/>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17"/>
                                        </p:tgtEl>
                                        <p:attrNameLst>
                                          <p:attrName>style.visibility</p:attrName>
                                        </p:attrNameLst>
                                      </p:cBhvr>
                                      <p:to>
                                        <p:strVal val="hidden"/>
                                      </p:to>
                                    </p:set>
                                  </p:childTnLst>
                                </p:cTn>
                              </p:par>
                              <p:par>
                                <p:cTn id="137" presetID="1" presetClass="exit" presetSubtype="0" fill="hold" grpId="2" nodeType="withEffect">
                                  <p:stCondLst>
                                    <p:cond delay="0"/>
                                  </p:stCondLst>
                                  <p:childTnLst>
                                    <p:set>
                                      <p:cBhvr>
                                        <p:cTn id="138" dur="1" fill="hold">
                                          <p:stCondLst>
                                            <p:cond delay="0"/>
                                          </p:stCondLst>
                                        </p:cTn>
                                        <p:tgtEl>
                                          <p:spTgt spid="18"/>
                                        </p:tgtEl>
                                        <p:attrNameLst>
                                          <p:attrName>style.visibility</p:attrName>
                                        </p:attrNameLst>
                                      </p:cBhvr>
                                      <p:to>
                                        <p:strVal val="hidden"/>
                                      </p:to>
                                    </p:set>
                                  </p:childTnLst>
                                </p:cTn>
                              </p:par>
                              <p:par>
                                <p:cTn id="139" presetID="1" presetClass="exit" presetSubtype="0" fill="hold" grpId="2" nodeType="withEffect">
                                  <p:stCondLst>
                                    <p:cond delay="0"/>
                                  </p:stCondLst>
                                  <p:childTnLst>
                                    <p:set>
                                      <p:cBhvr>
                                        <p:cTn id="140" dur="1" fill="hold">
                                          <p:stCondLst>
                                            <p:cond delay="0"/>
                                          </p:stCondLst>
                                        </p:cTn>
                                        <p:tgtEl>
                                          <p:spTgt spid="19"/>
                                        </p:tgtEl>
                                        <p:attrNameLst>
                                          <p:attrName>style.visibility</p:attrName>
                                        </p:attrNameLst>
                                      </p:cBhvr>
                                      <p:to>
                                        <p:strVal val="hidden"/>
                                      </p:to>
                                    </p:set>
                                  </p:childTnLst>
                                </p:cTn>
                              </p:par>
                              <p:par>
                                <p:cTn id="141" presetID="1" presetClass="exit" presetSubtype="0" fill="hold" grpId="2" nodeType="withEffect">
                                  <p:stCondLst>
                                    <p:cond delay="0"/>
                                  </p:stCondLst>
                                  <p:childTnLst>
                                    <p:set>
                                      <p:cBhvr>
                                        <p:cTn id="142" dur="1" fill="hold">
                                          <p:stCondLst>
                                            <p:cond delay="0"/>
                                          </p:stCondLst>
                                        </p:cTn>
                                        <p:tgtEl>
                                          <p:spTgt spid="21"/>
                                        </p:tgtEl>
                                        <p:attrNameLst>
                                          <p:attrName>style.visibility</p:attrName>
                                        </p:attrNameLst>
                                      </p:cBhvr>
                                      <p:to>
                                        <p:strVal val="hidden"/>
                                      </p:to>
                                    </p:set>
                                  </p:childTnLst>
                                </p:cTn>
                              </p:par>
                              <p:par>
                                <p:cTn id="143" presetID="1" presetClass="exit" presetSubtype="0" fill="hold" grpId="2" nodeType="withEffect">
                                  <p:stCondLst>
                                    <p:cond delay="0"/>
                                  </p:stCondLst>
                                  <p:childTnLst>
                                    <p:set>
                                      <p:cBhvr>
                                        <p:cTn id="144" dur="1" fill="hold">
                                          <p:stCondLst>
                                            <p:cond delay="0"/>
                                          </p:stCondLst>
                                        </p:cTn>
                                        <p:tgtEl>
                                          <p:spTgt spid="22"/>
                                        </p:tgtEl>
                                        <p:attrNameLst>
                                          <p:attrName>style.visibility</p:attrName>
                                        </p:attrNameLst>
                                      </p:cBhvr>
                                      <p:to>
                                        <p:strVal val="hidden"/>
                                      </p:to>
                                    </p:set>
                                  </p:childTnLst>
                                </p:cTn>
                              </p:par>
                              <p:par>
                                <p:cTn id="145" presetID="1" presetClass="exit" presetSubtype="0" fill="hold" grpId="2" nodeType="withEffect">
                                  <p:stCondLst>
                                    <p:cond delay="0"/>
                                  </p:stCondLst>
                                  <p:childTnLst>
                                    <p:set>
                                      <p:cBhvr>
                                        <p:cTn id="146" dur="1" fill="hold">
                                          <p:stCondLst>
                                            <p:cond delay="0"/>
                                          </p:stCondLst>
                                        </p:cTn>
                                        <p:tgtEl>
                                          <p:spTgt spid="23"/>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24"/>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25"/>
                                        </p:tgtEl>
                                        <p:attrNameLst>
                                          <p:attrName>style.visibility</p:attrName>
                                        </p:attrNameLst>
                                      </p:cBhvr>
                                      <p:to>
                                        <p:strVal val="hidden"/>
                                      </p:to>
                                    </p:set>
                                  </p:childTnLst>
                                </p:cTn>
                              </p:par>
                              <p:par>
                                <p:cTn id="151" presetID="1" presetClass="exit" presetSubtype="0" fill="hold" grpId="2" nodeType="withEffect">
                                  <p:stCondLst>
                                    <p:cond delay="0"/>
                                  </p:stCondLst>
                                  <p:childTnLst>
                                    <p:set>
                                      <p:cBhvr>
                                        <p:cTn id="152" dur="1" fill="hold">
                                          <p:stCondLst>
                                            <p:cond delay="0"/>
                                          </p:stCondLst>
                                        </p:cTn>
                                        <p:tgtEl>
                                          <p:spTgt spid="26"/>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27"/>
                                        </p:tgtEl>
                                        <p:attrNameLst>
                                          <p:attrName>style.visibility</p:attrName>
                                        </p:attrNameLst>
                                      </p:cBhvr>
                                      <p:to>
                                        <p:strVal val="hidden"/>
                                      </p:to>
                                    </p:set>
                                  </p:childTnLst>
                                </p:cTn>
                              </p:par>
                              <p:par>
                                <p:cTn id="155" presetID="1" presetClass="exit" presetSubtype="0" fill="hold" grpId="2" nodeType="withEffect">
                                  <p:stCondLst>
                                    <p:cond delay="0"/>
                                  </p:stCondLst>
                                  <p:childTnLst>
                                    <p:set>
                                      <p:cBhvr>
                                        <p:cTn id="15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57" restart="whenNotActive" fill="hold" evtFilter="cancelBubble" nodeType="interactiveSeq">
                <p:stCondLst>
                  <p:cond evt="onClick" delay="0">
                    <p:tgtEl>
                      <p:spTgt spid="12"/>
                    </p:tgtEl>
                  </p:cond>
                </p:stCondLst>
                <p:endSync evt="end" delay="0">
                  <p:rtn val="all"/>
                </p:endSync>
                <p:childTnLst>
                  <p:par>
                    <p:cTn id="158" fill="hold">
                      <p:stCondLst>
                        <p:cond delay="0"/>
                      </p:stCondLst>
                      <p:childTnLst>
                        <p:par>
                          <p:cTn id="159" fill="hold">
                            <p:stCondLst>
                              <p:cond delay="0"/>
                            </p:stCondLst>
                            <p:childTnLst>
                              <p:par>
                                <p:cTn id="160" presetID="1" presetClass="exit" presetSubtype="0" fill="hold" grpId="3" nodeType="withEffect">
                                  <p:stCondLst>
                                    <p:cond delay="0"/>
                                  </p:stCondLst>
                                  <p:childTnLst>
                                    <p:set>
                                      <p:cBhvr>
                                        <p:cTn id="161" dur="1" fill="hold">
                                          <p:stCondLst>
                                            <p:cond delay="0"/>
                                          </p:stCondLst>
                                        </p:cTn>
                                        <p:tgtEl>
                                          <p:spTgt spid="7"/>
                                        </p:tgtEl>
                                        <p:attrNameLst>
                                          <p:attrName>style.visibility</p:attrName>
                                        </p:attrNameLst>
                                      </p:cBhvr>
                                      <p:to>
                                        <p:strVal val="hidden"/>
                                      </p:to>
                                    </p:set>
                                  </p:childTnLst>
                                </p:cTn>
                              </p:par>
                              <p:par>
                                <p:cTn id="162" presetID="1" presetClass="exit" presetSubtype="0" fill="hold" grpId="3" nodeType="withEffect">
                                  <p:stCondLst>
                                    <p:cond delay="0"/>
                                  </p:stCondLst>
                                  <p:childTnLst>
                                    <p:set>
                                      <p:cBhvr>
                                        <p:cTn id="163" dur="1" fill="hold">
                                          <p:stCondLst>
                                            <p:cond delay="0"/>
                                          </p:stCondLst>
                                        </p:cTn>
                                        <p:tgtEl>
                                          <p:spTgt spid="8"/>
                                        </p:tgtEl>
                                        <p:attrNameLst>
                                          <p:attrName>style.visibility</p:attrName>
                                        </p:attrNameLst>
                                      </p:cBhvr>
                                      <p:to>
                                        <p:strVal val="hidden"/>
                                      </p:to>
                                    </p:set>
                                  </p:childTnLst>
                                </p:cTn>
                              </p:par>
                              <p:par>
                                <p:cTn id="164" presetID="1" presetClass="exit" presetSubtype="0" fill="hold" grpId="3" nodeType="withEffect">
                                  <p:stCondLst>
                                    <p:cond delay="0"/>
                                  </p:stCondLst>
                                  <p:childTnLst>
                                    <p:set>
                                      <p:cBhvr>
                                        <p:cTn id="165" dur="1" fill="hold">
                                          <p:stCondLst>
                                            <p:cond delay="0"/>
                                          </p:stCondLst>
                                        </p:cTn>
                                        <p:tgtEl>
                                          <p:spTgt spid="13"/>
                                        </p:tgtEl>
                                        <p:attrNameLst>
                                          <p:attrName>style.visibility</p:attrName>
                                        </p:attrNameLst>
                                      </p:cBhvr>
                                      <p:to>
                                        <p:strVal val="hidden"/>
                                      </p:to>
                                    </p:set>
                                  </p:childTnLst>
                                </p:cTn>
                              </p:par>
                              <p:par>
                                <p:cTn id="166" presetID="1" presetClass="exit" presetSubtype="0" fill="hold" grpId="3" nodeType="withEffect">
                                  <p:stCondLst>
                                    <p:cond delay="0"/>
                                  </p:stCondLst>
                                  <p:childTnLst>
                                    <p:set>
                                      <p:cBhvr>
                                        <p:cTn id="167" dur="1" fill="hold">
                                          <p:stCondLst>
                                            <p:cond delay="0"/>
                                          </p:stCondLst>
                                        </p:cTn>
                                        <p:tgtEl>
                                          <p:spTgt spid="30"/>
                                        </p:tgtEl>
                                        <p:attrNameLst>
                                          <p:attrName>style.visibility</p:attrName>
                                        </p:attrNameLst>
                                      </p:cBhvr>
                                      <p:to>
                                        <p:strVal val="hidden"/>
                                      </p:to>
                                    </p:set>
                                  </p:childTnLst>
                                </p:cTn>
                              </p:par>
                              <p:par>
                                <p:cTn id="168" presetID="1" presetClass="exit" presetSubtype="0" fill="hold" grpId="3" nodeType="withEffect">
                                  <p:stCondLst>
                                    <p:cond delay="0"/>
                                  </p:stCondLst>
                                  <p:childTnLst>
                                    <p:set>
                                      <p:cBhvr>
                                        <p:cTn id="169" dur="1" fill="hold">
                                          <p:stCondLst>
                                            <p:cond delay="0"/>
                                          </p:stCondLst>
                                        </p:cTn>
                                        <p:tgtEl>
                                          <p:spTgt spid="5"/>
                                        </p:tgtEl>
                                        <p:attrNameLst>
                                          <p:attrName>style.visibility</p:attrName>
                                        </p:attrNameLst>
                                      </p:cBhvr>
                                      <p:to>
                                        <p:strVal val="hidden"/>
                                      </p:to>
                                    </p:set>
                                  </p:childTnLst>
                                </p:cTn>
                              </p:par>
                              <p:par>
                                <p:cTn id="170" presetID="1" presetClass="exit" presetSubtype="0" fill="hold" grpId="3" nodeType="withEffect">
                                  <p:stCondLst>
                                    <p:cond delay="0"/>
                                  </p:stCondLst>
                                  <p:childTnLst>
                                    <p:set>
                                      <p:cBhvr>
                                        <p:cTn id="171" dur="1" fill="hold">
                                          <p:stCondLst>
                                            <p:cond delay="0"/>
                                          </p:stCondLst>
                                        </p:cTn>
                                        <p:tgtEl>
                                          <p:spTgt spid="29"/>
                                        </p:tgtEl>
                                        <p:attrNameLst>
                                          <p:attrName>style.visibility</p:attrName>
                                        </p:attrNameLst>
                                      </p:cBhvr>
                                      <p:to>
                                        <p:strVal val="hidden"/>
                                      </p:to>
                                    </p:set>
                                  </p:childTnLst>
                                </p:cTn>
                              </p:par>
                              <p:par>
                                <p:cTn id="172" presetID="1" presetClass="exit" presetSubtype="0" fill="hold" grpId="3" nodeType="withEffect">
                                  <p:stCondLst>
                                    <p:cond delay="0"/>
                                  </p:stCondLst>
                                  <p:childTnLst>
                                    <p:set>
                                      <p:cBhvr>
                                        <p:cTn id="173" dur="1" fill="hold">
                                          <p:stCondLst>
                                            <p:cond delay="0"/>
                                          </p:stCondLst>
                                        </p:cTn>
                                        <p:tgtEl>
                                          <p:spTgt spid="15"/>
                                        </p:tgtEl>
                                        <p:attrNameLst>
                                          <p:attrName>style.visibility</p:attrName>
                                        </p:attrNameLst>
                                      </p:cBhvr>
                                      <p:to>
                                        <p:strVal val="hidden"/>
                                      </p:to>
                                    </p:set>
                                  </p:childTnLst>
                                </p:cTn>
                              </p:par>
                              <p:par>
                                <p:cTn id="174" presetID="1" presetClass="exit" presetSubtype="0" fill="hold" grpId="3" nodeType="withEffect">
                                  <p:stCondLst>
                                    <p:cond delay="0"/>
                                  </p:stCondLst>
                                  <p:childTnLst>
                                    <p:set>
                                      <p:cBhvr>
                                        <p:cTn id="175" dur="1" fill="hold">
                                          <p:stCondLst>
                                            <p:cond delay="0"/>
                                          </p:stCondLst>
                                        </p:cTn>
                                        <p:tgtEl>
                                          <p:spTgt spid="16"/>
                                        </p:tgtEl>
                                        <p:attrNameLst>
                                          <p:attrName>style.visibility</p:attrName>
                                        </p:attrNameLst>
                                      </p:cBhvr>
                                      <p:to>
                                        <p:strVal val="hidden"/>
                                      </p:to>
                                    </p:set>
                                  </p:childTnLst>
                                </p:cTn>
                              </p:par>
                              <p:par>
                                <p:cTn id="176" presetID="1" presetClass="exit" presetSubtype="0" fill="hold" grpId="3" nodeType="withEffect">
                                  <p:stCondLst>
                                    <p:cond delay="0"/>
                                  </p:stCondLst>
                                  <p:childTnLst>
                                    <p:set>
                                      <p:cBhvr>
                                        <p:cTn id="177" dur="1" fill="hold">
                                          <p:stCondLst>
                                            <p:cond delay="0"/>
                                          </p:stCondLst>
                                        </p:cTn>
                                        <p:tgtEl>
                                          <p:spTgt spid="17"/>
                                        </p:tgtEl>
                                        <p:attrNameLst>
                                          <p:attrName>style.visibility</p:attrName>
                                        </p:attrNameLst>
                                      </p:cBhvr>
                                      <p:to>
                                        <p:strVal val="hidden"/>
                                      </p:to>
                                    </p:set>
                                  </p:childTnLst>
                                </p:cTn>
                              </p:par>
                              <p:par>
                                <p:cTn id="178" presetID="1" presetClass="exit" presetSubtype="0" fill="hold" grpId="3" nodeType="withEffect">
                                  <p:stCondLst>
                                    <p:cond delay="0"/>
                                  </p:stCondLst>
                                  <p:childTnLst>
                                    <p:set>
                                      <p:cBhvr>
                                        <p:cTn id="179" dur="1" fill="hold">
                                          <p:stCondLst>
                                            <p:cond delay="0"/>
                                          </p:stCondLst>
                                        </p:cTn>
                                        <p:tgtEl>
                                          <p:spTgt spid="18"/>
                                        </p:tgtEl>
                                        <p:attrNameLst>
                                          <p:attrName>style.visibility</p:attrName>
                                        </p:attrNameLst>
                                      </p:cBhvr>
                                      <p:to>
                                        <p:strVal val="hidden"/>
                                      </p:to>
                                    </p:set>
                                  </p:childTnLst>
                                </p:cTn>
                              </p:par>
                              <p:par>
                                <p:cTn id="180" presetID="1" presetClass="exit" presetSubtype="0" fill="hold" grpId="3" nodeType="withEffect">
                                  <p:stCondLst>
                                    <p:cond delay="0"/>
                                  </p:stCondLst>
                                  <p:childTnLst>
                                    <p:set>
                                      <p:cBhvr>
                                        <p:cTn id="181" dur="1" fill="hold">
                                          <p:stCondLst>
                                            <p:cond delay="0"/>
                                          </p:stCondLst>
                                        </p:cTn>
                                        <p:tgtEl>
                                          <p:spTgt spid="19"/>
                                        </p:tgtEl>
                                        <p:attrNameLst>
                                          <p:attrName>style.visibility</p:attrName>
                                        </p:attrNameLst>
                                      </p:cBhvr>
                                      <p:to>
                                        <p:strVal val="hidden"/>
                                      </p:to>
                                    </p:set>
                                  </p:childTnLst>
                                </p:cTn>
                              </p:par>
                              <p:par>
                                <p:cTn id="182" presetID="1" presetClass="exit" presetSubtype="0" fill="hold" grpId="3" nodeType="withEffect">
                                  <p:stCondLst>
                                    <p:cond delay="0"/>
                                  </p:stCondLst>
                                  <p:childTnLst>
                                    <p:set>
                                      <p:cBhvr>
                                        <p:cTn id="183" dur="1" fill="hold">
                                          <p:stCondLst>
                                            <p:cond delay="0"/>
                                          </p:stCondLst>
                                        </p:cTn>
                                        <p:tgtEl>
                                          <p:spTgt spid="21"/>
                                        </p:tgtEl>
                                        <p:attrNameLst>
                                          <p:attrName>style.visibility</p:attrName>
                                        </p:attrNameLst>
                                      </p:cBhvr>
                                      <p:to>
                                        <p:strVal val="hidden"/>
                                      </p:to>
                                    </p:set>
                                  </p:childTnLst>
                                </p:cTn>
                              </p:par>
                              <p:par>
                                <p:cTn id="184" presetID="1" presetClass="exit" presetSubtype="0" fill="hold" grpId="3" nodeType="withEffect">
                                  <p:stCondLst>
                                    <p:cond delay="0"/>
                                  </p:stCondLst>
                                  <p:childTnLst>
                                    <p:set>
                                      <p:cBhvr>
                                        <p:cTn id="185" dur="1" fill="hold">
                                          <p:stCondLst>
                                            <p:cond delay="0"/>
                                          </p:stCondLst>
                                        </p:cTn>
                                        <p:tgtEl>
                                          <p:spTgt spid="22"/>
                                        </p:tgtEl>
                                        <p:attrNameLst>
                                          <p:attrName>style.visibility</p:attrName>
                                        </p:attrNameLst>
                                      </p:cBhvr>
                                      <p:to>
                                        <p:strVal val="hidden"/>
                                      </p:to>
                                    </p:set>
                                  </p:childTnLst>
                                </p:cTn>
                              </p:par>
                              <p:par>
                                <p:cTn id="186" presetID="1" presetClass="exit" presetSubtype="0" fill="hold" grpId="3" nodeType="withEffect">
                                  <p:stCondLst>
                                    <p:cond delay="0"/>
                                  </p:stCondLst>
                                  <p:childTnLst>
                                    <p:set>
                                      <p:cBhvr>
                                        <p:cTn id="187" dur="1" fill="hold">
                                          <p:stCondLst>
                                            <p:cond delay="0"/>
                                          </p:stCondLst>
                                        </p:cTn>
                                        <p:tgtEl>
                                          <p:spTgt spid="23"/>
                                        </p:tgtEl>
                                        <p:attrNameLst>
                                          <p:attrName>style.visibility</p:attrName>
                                        </p:attrNameLst>
                                      </p:cBhvr>
                                      <p:to>
                                        <p:strVal val="hidden"/>
                                      </p:to>
                                    </p:set>
                                  </p:childTnLst>
                                </p:cTn>
                              </p:par>
                              <p:par>
                                <p:cTn id="188" presetID="1" presetClass="exit" presetSubtype="0" fill="hold" grpId="3" nodeType="withEffect">
                                  <p:stCondLst>
                                    <p:cond delay="0"/>
                                  </p:stCondLst>
                                  <p:childTnLst>
                                    <p:set>
                                      <p:cBhvr>
                                        <p:cTn id="189" dur="1" fill="hold">
                                          <p:stCondLst>
                                            <p:cond delay="0"/>
                                          </p:stCondLst>
                                        </p:cTn>
                                        <p:tgtEl>
                                          <p:spTgt spid="24"/>
                                        </p:tgtEl>
                                        <p:attrNameLst>
                                          <p:attrName>style.visibility</p:attrName>
                                        </p:attrNameLst>
                                      </p:cBhvr>
                                      <p:to>
                                        <p:strVal val="hidden"/>
                                      </p:to>
                                    </p:set>
                                  </p:childTnLst>
                                </p:cTn>
                              </p:par>
                              <p:par>
                                <p:cTn id="190" presetID="1" presetClass="exit" presetSubtype="0" fill="hold" grpId="3" nodeType="withEffect">
                                  <p:stCondLst>
                                    <p:cond delay="0"/>
                                  </p:stCondLst>
                                  <p:childTnLst>
                                    <p:set>
                                      <p:cBhvr>
                                        <p:cTn id="191" dur="1" fill="hold">
                                          <p:stCondLst>
                                            <p:cond delay="0"/>
                                          </p:stCondLst>
                                        </p:cTn>
                                        <p:tgtEl>
                                          <p:spTgt spid="25"/>
                                        </p:tgtEl>
                                        <p:attrNameLst>
                                          <p:attrName>style.visibility</p:attrName>
                                        </p:attrNameLst>
                                      </p:cBhvr>
                                      <p:to>
                                        <p:strVal val="hidden"/>
                                      </p:to>
                                    </p:set>
                                  </p:childTnLst>
                                </p:cTn>
                              </p:par>
                              <p:par>
                                <p:cTn id="192" presetID="1" presetClass="exit" presetSubtype="0" fill="hold" grpId="3" nodeType="withEffect">
                                  <p:stCondLst>
                                    <p:cond delay="0"/>
                                  </p:stCondLst>
                                  <p:childTnLst>
                                    <p:set>
                                      <p:cBhvr>
                                        <p:cTn id="193" dur="1" fill="hold">
                                          <p:stCondLst>
                                            <p:cond delay="0"/>
                                          </p:stCondLst>
                                        </p:cTn>
                                        <p:tgtEl>
                                          <p:spTgt spid="26"/>
                                        </p:tgtEl>
                                        <p:attrNameLst>
                                          <p:attrName>style.visibility</p:attrName>
                                        </p:attrNameLst>
                                      </p:cBhvr>
                                      <p:to>
                                        <p:strVal val="hidden"/>
                                      </p:to>
                                    </p:set>
                                  </p:childTnLst>
                                </p:cTn>
                              </p:par>
                              <p:par>
                                <p:cTn id="194" presetID="1" presetClass="exit" presetSubtype="0" fill="hold" grpId="3" nodeType="withEffect">
                                  <p:stCondLst>
                                    <p:cond delay="0"/>
                                  </p:stCondLst>
                                  <p:childTnLst>
                                    <p:set>
                                      <p:cBhvr>
                                        <p:cTn id="195" dur="1" fill="hold">
                                          <p:stCondLst>
                                            <p:cond delay="0"/>
                                          </p:stCondLst>
                                        </p:cTn>
                                        <p:tgtEl>
                                          <p:spTgt spid="27"/>
                                        </p:tgtEl>
                                        <p:attrNameLst>
                                          <p:attrName>style.visibility</p:attrName>
                                        </p:attrNameLst>
                                      </p:cBhvr>
                                      <p:to>
                                        <p:strVal val="hidden"/>
                                      </p:to>
                                    </p:set>
                                  </p:childTnLst>
                                </p:cTn>
                              </p:par>
                              <p:par>
                                <p:cTn id="196" presetID="1" presetClass="exit" presetSubtype="0" fill="hold" grpId="3" nodeType="withEffect">
                                  <p:stCondLst>
                                    <p:cond delay="0"/>
                                  </p:stCondLst>
                                  <p:childTnLst>
                                    <p:set>
                                      <p:cBhvr>
                                        <p:cTn id="197"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1" grpId="0" animBg="1"/>
      <p:bldP spid="31" grpId="2" animBg="1"/>
      <p:bldP spid="31" grpId="3" animBg="1"/>
      <p:bldP spid="27" grpId="0" animBg="1"/>
      <p:bldP spid="27" grpId="2" animBg="1"/>
      <p:bldP spid="27" grpId="3" animBg="1"/>
      <p:bldP spid="26" grpId="0" animBg="1"/>
      <p:bldP spid="26" grpId="2" animBg="1"/>
      <p:bldP spid="26" grpId="3" animBg="1"/>
      <p:bldP spid="25" grpId="0" animBg="1"/>
      <p:bldP spid="25" grpId="2" animBg="1"/>
      <p:bldP spid="25" grpId="3" animBg="1"/>
      <p:bldP spid="24" grpId="0" animBg="1"/>
      <p:bldP spid="24" grpId="2" animBg="1"/>
      <p:bldP spid="24" grpId="3" animBg="1"/>
      <p:bldP spid="23" grpId="0" animBg="1"/>
      <p:bldP spid="23" grpId="2" animBg="1"/>
      <p:bldP spid="23" grpId="3" animBg="1"/>
      <p:bldP spid="22" grpId="0" animBg="1"/>
      <p:bldP spid="22" grpId="2" animBg="1"/>
      <p:bldP spid="22" grpId="3" animBg="1"/>
      <p:bldP spid="21" grpId="0" animBg="1"/>
      <p:bldP spid="21" grpId="2" animBg="1"/>
      <p:bldP spid="21" grpId="3" animBg="1"/>
      <p:bldP spid="19" grpId="0" animBg="1"/>
      <p:bldP spid="19" grpId="2" animBg="1"/>
      <p:bldP spid="19" grpId="3" animBg="1"/>
      <p:bldP spid="18" grpId="0" animBg="1"/>
      <p:bldP spid="18" grpId="2" animBg="1"/>
      <p:bldP spid="18" grpId="3" animBg="1"/>
      <p:bldP spid="17" grpId="0" animBg="1"/>
      <p:bldP spid="17" grpId="2" animBg="1"/>
      <p:bldP spid="17" grpId="3" animBg="1"/>
      <p:bldP spid="16" grpId="0" animBg="1"/>
      <p:bldP spid="16" grpId="2" animBg="1"/>
      <p:bldP spid="16" grpId="3" animBg="1"/>
      <p:bldP spid="15" grpId="0" animBg="1"/>
      <p:bldP spid="15" grpId="2" animBg="1"/>
      <p:bldP spid="15" grpId="3" animBg="1"/>
      <p:bldP spid="29" grpId="0" animBg="1"/>
      <p:bldP spid="29" grpId="2" animBg="1"/>
      <p:bldP spid="29" grpId="3" animBg="1"/>
      <p:bldP spid="5" grpId="0" animBg="1"/>
      <p:bldP spid="5" grpId="2" animBg="1"/>
      <p:bldP spid="5" grpId="3" animBg="1"/>
      <p:bldP spid="30" grpId="0" animBg="1"/>
      <p:bldP spid="30" grpId="2" animBg="1"/>
      <p:bldP spid="30" grpId="3" animBg="1"/>
      <p:bldP spid="13" grpId="0" animBg="1"/>
      <p:bldP spid="13" grpId="2" animBg="1"/>
      <p:bldP spid="13" grpId="3" animBg="1"/>
      <p:bldP spid="8" grpId="0" animBg="1"/>
      <p:bldP spid="8" grpId="2" animBg="1"/>
      <p:bldP spid="8" grpId="3" animBg="1"/>
      <p:bldP spid="7" grpId="0" animBg="1"/>
      <p:bldP spid="7" grpId="2" animBg="1"/>
      <p:bldP spid="7" grpId="3"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10475</TotalTime>
  <Words>2769</Words>
  <Application>Microsoft Office PowerPoint</Application>
  <PresentationFormat>Custom</PresentationFormat>
  <Paragraphs>435</Paragraphs>
  <Slides>16</Slides>
  <Notes>16</Notes>
  <HiddenSlides>4</HiddenSlides>
  <MMClips>2</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Christmas Trees</vt:lpstr>
      <vt:lpstr>Learning Intentions</vt:lpstr>
      <vt:lpstr>Traditions are part of  celebrating Christmas</vt:lpstr>
      <vt:lpstr>Families have lots of  Christmas traditions</vt:lpstr>
      <vt:lpstr>How did Christmas trees  become a tradition?</vt:lpstr>
      <vt:lpstr>A few interesting facts about Christmas trees</vt:lpstr>
      <vt:lpstr>Christmas decorations that tell  about the Christmas story</vt:lpstr>
      <vt:lpstr>Christmas decorations that tell  about the Christmas story</vt:lpstr>
      <vt:lpstr>The Aotearoa New Zealand  Christmas tree</vt:lpstr>
      <vt:lpstr>Check Up</vt:lpstr>
      <vt:lpstr>Time for Reflection</vt:lpstr>
      <vt:lpstr>Sharing our Learning about  CHRISTMAS with family whānau</vt:lpstr>
      <vt:lpstr>Families have lots of Christmas traditions</vt:lpstr>
      <vt:lpstr>How Christmas trees we have today came to be</vt:lpstr>
      <vt:lpstr>The Aotearoa New Zealand Christmas tree</vt:lpstr>
      <vt:lpstr>Sharing our Learning about  CHRISTMAS with family whānau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Trees</dc:title>
  <dc:creator>Jenny McCairn</dc:creator>
  <cp:lastModifiedBy>Pierre Schmits</cp:lastModifiedBy>
  <cp:revision>93</cp:revision>
  <dcterms:created xsi:type="dcterms:W3CDTF">2016-10-21T01:43:17Z</dcterms:created>
  <dcterms:modified xsi:type="dcterms:W3CDTF">2016-11-19T20:42:11Z</dcterms:modified>
</cp:coreProperties>
</file>