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1" r:id="rId2"/>
    <p:sldId id="427" r:id="rId3"/>
    <p:sldId id="442" r:id="rId4"/>
    <p:sldId id="429" r:id="rId5"/>
    <p:sldId id="444" r:id="rId6"/>
    <p:sldId id="445" r:id="rId7"/>
    <p:sldId id="454" r:id="rId8"/>
    <p:sldId id="448" r:id="rId9"/>
    <p:sldId id="452" r:id="rId10"/>
    <p:sldId id="449" r:id="rId11"/>
    <p:sldId id="436" r:id="rId12"/>
    <p:sldId id="450" r:id="rId13"/>
    <p:sldId id="266" r:id="rId14"/>
    <p:sldId id="443" r:id="rId15"/>
    <p:sldId id="446" r:id="rId16"/>
    <p:sldId id="453" r:id="rId17"/>
    <p:sldId id="380" r:id="rId1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D1"/>
    <a:srgbClr val="F9FC92"/>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9" autoAdjust="0"/>
    <p:restoredTop sz="83187" autoAdjust="0"/>
  </p:normalViewPr>
  <p:slideViewPr>
    <p:cSldViewPr snapToGrid="0">
      <p:cViewPr>
        <p:scale>
          <a:sx n="90" d="100"/>
          <a:sy n="90" d="100"/>
        </p:scale>
        <p:origin x="-1254" y="-7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2" d="100"/>
        <a:sy n="142" d="100"/>
      </p:scale>
      <p:origin x="0" y="5226"/>
    </p:cViewPr>
  </p:sorterViewPr>
  <p:notesViewPr>
    <p:cSldViewPr snapToGrid="0">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16/11/2016</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dirty="0"/>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dirty="0"/>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Use this slide as a focussing strategy to introduce the lesson topic. Read the title together and invite children to share something they know about making room for Christ in Christmas so he can be part of their lives and their celebrations especially in the Christmas season.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Work through the information using the green pointer and decide with the children what they could do.</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formative assessment strategy will help teachers to identify how well children have achieved the Learning Intentions of the lesson.</a:t>
            </a:r>
          </a:p>
          <a:p>
            <a:r>
              <a:rPr lang="en-NZ" sz="1200" kern="1200" dirty="0" smtClean="0">
                <a:solidFill>
                  <a:schemeClr val="tx1"/>
                </a:solidFill>
                <a:effectLst/>
                <a:latin typeface="+mn-lt"/>
                <a:ea typeface="+mn-ea"/>
                <a:cs typeface="+mn-cs"/>
              </a:rPr>
              <a:t>Teachers can choose how they use the slide in their range of assessment options.</a:t>
            </a:r>
          </a:p>
          <a:p>
            <a:r>
              <a:rPr lang="en-NZ" sz="1200" kern="1200" dirty="0" smtClean="0">
                <a:solidFill>
                  <a:schemeClr val="tx1"/>
                </a:solidFill>
                <a:effectLst/>
                <a:latin typeface="+mn-lt"/>
                <a:ea typeface="+mn-ea"/>
                <a:cs typeface="+mn-cs"/>
              </a:rPr>
              <a:t>A worksheet of this slide is available for children in Years 5-8 to complete.</a:t>
            </a:r>
          </a:p>
          <a:p>
            <a:r>
              <a:rPr lang="en-NZ" sz="1200" kern="1200" dirty="0" smtClean="0">
                <a:solidFill>
                  <a:schemeClr val="tx1"/>
                </a:solidFill>
                <a:effectLst/>
                <a:latin typeface="+mn-lt"/>
                <a:ea typeface="+mn-ea"/>
                <a:cs typeface="+mn-cs"/>
              </a:rPr>
              <a:t>The last two items are feed forward for the teacher.</a:t>
            </a:r>
          </a:p>
          <a:p>
            <a:r>
              <a:rPr lang="en-NZ" sz="1200" kern="1200" dirty="0" smtClean="0">
                <a:solidFill>
                  <a:schemeClr val="tx1"/>
                </a:solidFill>
                <a:effectLst/>
                <a:latin typeface="+mn-lt"/>
                <a:ea typeface="+mn-ea"/>
                <a:cs typeface="+mn-cs"/>
              </a:rPr>
              <a:t>Recording the children’s responses to these items is recommended as it will enable teachers to adjust their learning strategies for future lessons and target the areas that need further attention.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formative assessment strategy will help teachers to identify how well children have achieved the Learning Intentions of the lesson.</a:t>
            </a:r>
          </a:p>
          <a:p>
            <a:r>
              <a:rPr lang="en-NZ" sz="1200" kern="1200" dirty="0" smtClean="0">
                <a:solidFill>
                  <a:schemeClr val="tx1"/>
                </a:solidFill>
                <a:effectLst/>
                <a:latin typeface="+mn-lt"/>
                <a:ea typeface="+mn-ea"/>
                <a:cs typeface="+mn-cs"/>
              </a:rPr>
              <a:t>Teachers can choose how they use the slide in their range of assessment options.</a:t>
            </a:r>
          </a:p>
          <a:p>
            <a:r>
              <a:rPr lang="en-NZ" sz="1200" kern="1200" dirty="0" smtClean="0">
                <a:solidFill>
                  <a:schemeClr val="tx1"/>
                </a:solidFill>
                <a:effectLst/>
                <a:latin typeface="+mn-lt"/>
                <a:ea typeface="+mn-ea"/>
                <a:cs typeface="+mn-cs"/>
              </a:rPr>
              <a:t>A worksheet of this slide is available for children in Years 5-8 to complete.</a:t>
            </a:r>
          </a:p>
          <a:p>
            <a:r>
              <a:rPr lang="en-NZ" sz="1200" kern="1200" dirty="0" smtClean="0">
                <a:solidFill>
                  <a:schemeClr val="tx1"/>
                </a:solidFill>
                <a:effectLst/>
                <a:latin typeface="+mn-lt"/>
                <a:ea typeface="+mn-ea"/>
                <a:cs typeface="+mn-cs"/>
              </a:rPr>
              <a:t>The last two items are feed forward for the teacher.</a:t>
            </a:r>
          </a:p>
          <a:p>
            <a:r>
              <a:rPr lang="en-NZ" sz="1200" kern="1200" dirty="0" smtClean="0">
                <a:solidFill>
                  <a:schemeClr val="tx1"/>
                </a:solidFill>
                <a:effectLst/>
                <a:latin typeface="+mn-lt"/>
                <a:ea typeface="+mn-ea"/>
                <a:cs typeface="+mn-cs"/>
              </a:rPr>
              <a:t>Recording the children’s responses to these items is recommended as it will enable teachers to adjust their learning strategies for future lessons and target the areas that need further attention.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NZ" sz="1200" i="1" kern="1200" dirty="0" smtClean="0">
                <a:solidFill>
                  <a:schemeClr val="tx1"/>
                </a:solidFill>
                <a:effectLst/>
                <a:latin typeface="+mn-lt"/>
                <a:ea typeface="+mn-ea"/>
                <a:cs typeface="+mn-cs"/>
              </a:rPr>
              <a:t>spend some quiet time thinking about the goodness that Jesus shared with people who had struggles in their lives and how his love for them enabled them to pass love on to others. Wonder about how you could pass on your love to others this Christmas.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Original Children’s Activities available on lesson home page.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NZ" sz="1200" kern="1200" dirty="0" smtClean="0">
                <a:solidFill>
                  <a:schemeClr val="tx1"/>
                </a:solidFill>
                <a:effectLst/>
                <a:latin typeface="+mn-lt"/>
                <a:ea typeface="+mn-ea"/>
                <a:cs typeface="+mn-cs"/>
              </a:rPr>
              <a:t>This worksheet relates to slide 3.</a:t>
            </a:r>
            <a:endParaRPr lang="en-GB" b="0" baseline="0" noProof="0" dirty="0" smtClean="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14</a:t>
            </a:fld>
            <a:endParaRPr lang="en-GB"/>
          </a:p>
        </p:txBody>
      </p:sp>
    </p:spTree>
    <p:extLst>
      <p:ext uri="{BB962C8B-B14F-4D97-AF65-F5344CB8AC3E}">
        <p14:creationId xmlns:p14="http://schemas.microsoft.com/office/powerpoint/2010/main" val="352342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worksheet relates to slide 6.</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worksheet relates to slide 9.</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worksheet relates to slide 10.</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Read through the Learning Intentions with the class and identify some ideas/questions that might be explored in the lesson.</a:t>
            </a:r>
            <a:endParaRPr lang="en-NZ" sz="1200" kern="1200" dirty="0" smtClean="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NZ" sz="1200" kern="1200" dirty="0" smtClean="0">
                <a:solidFill>
                  <a:schemeClr val="tx1"/>
                </a:solidFill>
                <a:effectLst/>
                <a:latin typeface="+mn-lt"/>
                <a:ea typeface="+mn-ea"/>
                <a:cs typeface="+mn-cs"/>
              </a:rPr>
              <a:t>Adapt Teaching and Learning Experiences 1 &amp; 2 </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A feast is one day and a season is the time surrounding the solemn feast during the season. Easter, Christmas and Pentecost are the most solemn feasts in the Liturgical Year. </a:t>
            </a:r>
          </a:p>
          <a:p>
            <a:r>
              <a:rPr lang="en-NZ" sz="1200" kern="1200" dirty="0" smtClean="0">
                <a:solidFill>
                  <a:schemeClr val="tx1"/>
                </a:solidFill>
                <a:effectLst/>
                <a:latin typeface="+mn-lt"/>
                <a:ea typeface="+mn-ea"/>
                <a:cs typeface="+mn-cs"/>
              </a:rPr>
              <a:t>Answers – Weeks in Advent – 4, Christmas -2, Easter – 7,    Lent  - 6, Ordinary Time – 6 + 22-26, these numbers vary and are approximates.</a:t>
            </a:r>
          </a:p>
          <a:p>
            <a:r>
              <a:rPr lang="en-NZ" sz="1200" kern="1200" dirty="0" smtClean="0">
                <a:solidFill>
                  <a:schemeClr val="tx1"/>
                </a:solidFill>
                <a:effectLst/>
                <a:latin typeface="+mn-lt"/>
                <a:ea typeface="+mn-ea"/>
                <a:cs typeface="+mn-cs"/>
              </a:rPr>
              <a:t>Children record their ideas on their worksheets.</a:t>
            </a:r>
            <a:endParaRPr lang="en-GB" b="0" baseline="0" noProof="0" dirty="0" smtClean="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3</a:t>
            </a:fld>
            <a:endParaRPr lang="en-GB"/>
          </a:p>
        </p:txBody>
      </p:sp>
    </p:spTree>
    <p:extLst>
      <p:ext uri="{BB962C8B-B14F-4D97-AF65-F5344CB8AC3E}">
        <p14:creationId xmlns:p14="http://schemas.microsoft.com/office/powerpoint/2010/main" val="35234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Adapt Teaching and Learning Experience 3</a:t>
            </a:r>
          </a:p>
          <a:p>
            <a:r>
              <a:rPr lang="en-NZ" sz="1200" kern="1200" dirty="0" smtClean="0">
                <a:solidFill>
                  <a:schemeClr val="tx1"/>
                </a:solidFill>
                <a:effectLst/>
                <a:latin typeface="+mn-lt"/>
                <a:ea typeface="+mn-ea"/>
                <a:cs typeface="+mn-cs"/>
              </a:rPr>
              <a:t>Follow the slide instructions – look closely at the faces of the people and share what feelings you can see in them. </a:t>
            </a:r>
          </a:p>
          <a:p>
            <a:r>
              <a:rPr lang="en-NZ" sz="1200" kern="1200" dirty="0" smtClean="0">
                <a:solidFill>
                  <a:schemeClr val="tx1"/>
                </a:solidFill>
                <a:effectLst/>
                <a:latin typeface="+mn-lt"/>
                <a:ea typeface="+mn-ea"/>
                <a:cs typeface="+mn-cs"/>
              </a:rPr>
              <a:t>Joseph felt …</a:t>
            </a:r>
          </a:p>
          <a:p>
            <a:r>
              <a:rPr lang="en-NZ" sz="1200" kern="1200" dirty="0" smtClean="0">
                <a:solidFill>
                  <a:schemeClr val="tx1"/>
                </a:solidFill>
                <a:effectLst/>
                <a:latin typeface="+mn-lt"/>
                <a:ea typeface="+mn-ea"/>
                <a:cs typeface="+mn-cs"/>
              </a:rPr>
              <a:t>Mary was feeling ...</a:t>
            </a:r>
          </a:p>
          <a:p>
            <a:r>
              <a:rPr lang="en-NZ" sz="1200" kern="1200" dirty="0" smtClean="0">
                <a:solidFill>
                  <a:schemeClr val="tx1"/>
                </a:solidFill>
                <a:effectLst/>
                <a:latin typeface="+mn-lt"/>
                <a:ea typeface="+mn-ea"/>
                <a:cs typeface="+mn-cs"/>
              </a:rPr>
              <a:t>Think about how this story is true today.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Respond to each item on the pop up and share your ideas in groups. </a:t>
            </a:r>
          </a:p>
          <a:p>
            <a:r>
              <a:rPr lang="en-NZ" sz="1200" kern="1200" dirty="0" smtClean="0">
                <a:solidFill>
                  <a:schemeClr val="tx1"/>
                </a:solidFill>
                <a:effectLst/>
                <a:latin typeface="+mn-lt"/>
                <a:ea typeface="+mn-ea"/>
                <a:cs typeface="+mn-cs"/>
              </a:rPr>
              <a:t>Decide as a class what you can do together to help each other make room for Jesus this Christmas and beyond. </a:t>
            </a:r>
          </a:p>
          <a:p>
            <a:r>
              <a:rPr lang="en-NZ" sz="1200" kern="1200" dirty="0" smtClean="0">
                <a:solidFill>
                  <a:schemeClr val="tx1"/>
                </a:solidFill>
                <a:effectLst/>
                <a:latin typeface="+mn-lt"/>
                <a:ea typeface="+mn-ea"/>
                <a:cs typeface="+mn-cs"/>
              </a:rPr>
              <a:t>Suggest ways: quiet time, kindness time, generous time, noticing time, prayer time, volunteering time, sharing time, other ideas?</a:t>
            </a:r>
            <a:endParaRPr lang="en-GB"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Note this image set in a cave is a more authentic one than a stable.</a:t>
            </a:r>
          </a:p>
          <a:p>
            <a:r>
              <a:rPr lang="en-NZ" sz="1200" kern="1200" dirty="0" smtClean="0">
                <a:solidFill>
                  <a:schemeClr val="tx1"/>
                </a:solidFill>
                <a:effectLst/>
                <a:latin typeface="+mn-lt"/>
                <a:ea typeface="+mn-ea"/>
                <a:cs typeface="+mn-cs"/>
              </a:rPr>
              <a:t>Adapt Teaching and Learning Experience 5.</a:t>
            </a:r>
          </a:p>
          <a:p>
            <a:r>
              <a:rPr lang="en-NZ" sz="1200" kern="1200" dirty="0" smtClean="0">
                <a:solidFill>
                  <a:schemeClr val="tx1"/>
                </a:solidFill>
                <a:effectLst/>
                <a:latin typeface="+mn-lt"/>
                <a:ea typeface="+mn-ea"/>
                <a:cs typeface="+mn-cs"/>
              </a:rPr>
              <a:t>The worksheet T charts could be enlarged and worked on in groups. Children could share them in their class and school and display them  in the school or church foyer.</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Read each reveal and talk about the ideas in each one. </a:t>
            </a:r>
          </a:p>
          <a:p>
            <a:r>
              <a:rPr lang="en-NZ" sz="1200" kern="1200" dirty="0" smtClean="0">
                <a:solidFill>
                  <a:schemeClr val="tx1"/>
                </a:solidFill>
                <a:effectLst/>
                <a:latin typeface="+mn-lt"/>
                <a:ea typeface="+mn-ea"/>
                <a:cs typeface="+mn-cs"/>
              </a:rPr>
              <a:t>The advice in the first one  regarding the number of gifts – one you want, one you need,  one  to wear and one to read maybe one to discuss with your family.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other Christmas gift 3:17 minutes</a:t>
            </a:r>
          </a:p>
          <a:p>
            <a:r>
              <a:rPr lang="en-NZ" sz="1200" kern="1200" dirty="0" smtClean="0">
                <a:solidFill>
                  <a:schemeClr val="tx1"/>
                </a:solidFill>
                <a:effectLst/>
                <a:latin typeface="+mn-lt"/>
                <a:ea typeface="+mn-ea"/>
                <a:cs typeface="+mn-cs"/>
              </a:rPr>
              <a:t>https://www.youtube.com/watch?v=OnZfRh_7tzw</a:t>
            </a:r>
          </a:p>
          <a:p>
            <a:r>
              <a:rPr lang="en-NZ" sz="1200" kern="1200" dirty="0" smtClean="0">
                <a:solidFill>
                  <a:schemeClr val="tx1"/>
                </a:solidFill>
                <a:effectLst/>
                <a:latin typeface="+mn-lt"/>
                <a:ea typeface="+mn-ea"/>
                <a:cs typeface="+mn-cs"/>
              </a:rPr>
              <a:t>Watch the clip and discuss how the children showed a true Christmas spirit in what they did. Listen closely to what the children say and share how their actions and words showed they made room for others and when you make room for others you make room for Jesus in your life. Read the messages on the flip cards and take time to think about their message and share your ideas about them.</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Adapt Teaching and Learning Experience 7</a:t>
            </a:r>
          </a:p>
          <a:p>
            <a:r>
              <a:rPr lang="en-NZ" sz="1200" kern="1200" dirty="0" smtClean="0">
                <a:solidFill>
                  <a:schemeClr val="tx1"/>
                </a:solidFill>
                <a:effectLst/>
                <a:latin typeface="+mn-lt"/>
                <a:ea typeface="+mn-ea"/>
                <a:cs typeface="+mn-cs"/>
              </a:rPr>
              <a:t>Use the idea on Slide 9B about making Christmas boxes for needy children or make up some other way children could do something for others this Christmas.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470527"/>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500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hyperlink" Target="http://www.tinyurl.com/NCRSfeedback"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7.xml"/><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8.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youtube.com/watch?v=OnZfRh_7tz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S-01</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NZ" sz="3600" b="1" dirty="0"/>
              <a:t>Making room for Christ in Christmas</a:t>
            </a:r>
            <a:endParaRPr lang="en-GB" sz="3600" b="1" dirty="0"/>
          </a:p>
        </p:txBody>
      </p:sp>
      <p:pic>
        <p:nvPicPr>
          <p:cNvPr id="9" name="Image" descr="Image result for church bulletin that advertise the time of the mass at Christm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948" y="794244"/>
            <a:ext cx="6484103" cy="3651127"/>
          </a:xfrm>
          <a:prstGeom prst="rect">
            <a:avLst/>
          </a:prstGeom>
          <a:noFill/>
          <a:ln>
            <a:noFill/>
          </a:ln>
        </p:spPr>
      </p:pic>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p:cNvSpPr txBox="1"/>
          <p:nvPr/>
        </p:nvSpPr>
        <p:spPr>
          <a:xfrm>
            <a:off x="3557" y="3375"/>
            <a:ext cx="9144000" cy="1077218"/>
          </a:xfrm>
          <a:prstGeom prst="rect">
            <a:avLst/>
          </a:prstGeom>
          <a:noFill/>
        </p:spPr>
        <p:txBody>
          <a:bodyPr wrap="square" rtlCol="0">
            <a:spAutoFit/>
          </a:bodyPr>
          <a:lstStyle/>
          <a:p>
            <a:pPr algn="ctr"/>
            <a:r>
              <a:rPr lang="en-NZ" sz="3200" b="1" dirty="0"/>
              <a:t>How can children of your </a:t>
            </a:r>
            <a:r>
              <a:rPr lang="en-NZ" sz="3200" b="1" dirty="0" smtClean="0"/>
              <a:t>age help to </a:t>
            </a:r>
            <a:r>
              <a:rPr lang="en-NZ" sz="3200" b="1" dirty="0"/>
              <a:t>make Christmas a season of </a:t>
            </a:r>
            <a:r>
              <a:rPr lang="en-NZ" sz="3200" b="1" dirty="0" smtClean="0"/>
              <a:t>love, peace </a:t>
            </a:r>
            <a:r>
              <a:rPr lang="en-NZ" sz="3200" b="1" dirty="0"/>
              <a:t>and joy for others? </a:t>
            </a:r>
            <a:endParaRPr lang="en-GB" sz="3200" b="1" dirty="0"/>
          </a:p>
        </p:txBody>
      </p:sp>
      <p:sp>
        <p:nvSpPr>
          <p:cNvPr id="7" name="Shape: Arrow"/>
          <p:cNvSpPr/>
          <p:nvPr/>
        </p:nvSpPr>
        <p:spPr>
          <a:xfrm>
            <a:off x="35705" y="1420197"/>
            <a:ext cx="445021"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Line 4"/>
          <p:cNvSpPr txBox="1"/>
          <p:nvPr/>
        </p:nvSpPr>
        <p:spPr>
          <a:xfrm>
            <a:off x="448578" y="3421463"/>
            <a:ext cx="8707446" cy="584775"/>
          </a:xfrm>
          <a:prstGeom prst="rect">
            <a:avLst/>
          </a:prstGeom>
          <a:noFill/>
        </p:spPr>
        <p:txBody>
          <a:bodyPr wrap="square" rtlCol="0">
            <a:spAutoFit/>
          </a:bodyPr>
          <a:lstStyle/>
          <a:p>
            <a:r>
              <a:rPr lang="en-NZ" sz="1600" b="1" dirty="0"/>
              <a:t>STEP 4) </a:t>
            </a:r>
            <a:r>
              <a:rPr lang="en-NZ" sz="1600" dirty="0"/>
              <a:t>Set a dispatch date, pack your boxes, decorate them and send them with love and imagine the joy they will bring – look at the pictures on the slide of the givers and the receivers!</a:t>
            </a:r>
          </a:p>
        </p:txBody>
      </p:sp>
      <p:sp>
        <p:nvSpPr>
          <p:cNvPr id="41" name="Textbox: Line 3"/>
          <p:cNvSpPr txBox="1"/>
          <p:nvPr/>
        </p:nvSpPr>
        <p:spPr>
          <a:xfrm>
            <a:off x="448578" y="2147144"/>
            <a:ext cx="8707446" cy="1323439"/>
          </a:xfrm>
          <a:prstGeom prst="rect">
            <a:avLst/>
          </a:prstGeom>
          <a:noFill/>
        </p:spPr>
        <p:txBody>
          <a:bodyPr wrap="square" rtlCol="0">
            <a:spAutoFit/>
          </a:bodyPr>
          <a:lstStyle/>
          <a:p>
            <a:r>
              <a:rPr lang="en-NZ" sz="1600" b="1" dirty="0"/>
              <a:t>STEP 3) </a:t>
            </a:r>
            <a:r>
              <a:rPr lang="en-NZ" sz="1600" dirty="0"/>
              <a:t>Decide on the age and gender of the children the boxes are for and make a list of suitable items they would like. Things to think about the gifts: size, suitability to travel, packaging, plan for a variety of items including angels and other Christmas things, write notes, make cards, include photos of your school and class, send your school information book, something special from New Zealand and anything else you know children would like. </a:t>
            </a:r>
          </a:p>
        </p:txBody>
      </p:sp>
      <p:sp>
        <p:nvSpPr>
          <p:cNvPr id="40" name="Textbox: Line 2"/>
          <p:cNvSpPr txBox="1"/>
          <p:nvPr/>
        </p:nvSpPr>
        <p:spPr>
          <a:xfrm>
            <a:off x="448578" y="1776398"/>
            <a:ext cx="7188200" cy="338554"/>
          </a:xfrm>
          <a:prstGeom prst="rect">
            <a:avLst/>
          </a:prstGeom>
          <a:noFill/>
        </p:spPr>
        <p:txBody>
          <a:bodyPr wrap="square" rtlCol="0">
            <a:spAutoFit/>
          </a:bodyPr>
          <a:lstStyle/>
          <a:p>
            <a:r>
              <a:rPr lang="en-NZ" sz="1600" b="1" dirty="0"/>
              <a:t>STEP 2) </a:t>
            </a:r>
            <a:r>
              <a:rPr lang="en-NZ" sz="1600" dirty="0"/>
              <a:t>Ask children to form themselves into groups and bring shoe boxes to fill.</a:t>
            </a:r>
          </a:p>
        </p:txBody>
      </p:sp>
      <p:sp>
        <p:nvSpPr>
          <p:cNvPr id="39" name="Textbox: Line 1"/>
          <p:cNvSpPr txBox="1"/>
          <p:nvPr/>
        </p:nvSpPr>
        <p:spPr>
          <a:xfrm>
            <a:off x="448578" y="1405652"/>
            <a:ext cx="8707446" cy="338554"/>
          </a:xfrm>
          <a:prstGeom prst="rect">
            <a:avLst/>
          </a:prstGeom>
          <a:noFill/>
        </p:spPr>
        <p:txBody>
          <a:bodyPr wrap="square" rtlCol="0">
            <a:spAutoFit/>
          </a:bodyPr>
          <a:lstStyle/>
          <a:p>
            <a:r>
              <a:rPr lang="en-NZ" sz="1600" b="1" dirty="0"/>
              <a:t>STEP 1) </a:t>
            </a:r>
            <a:r>
              <a:rPr lang="en-NZ" sz="1600" dirty="0"/>
              <a:t>Check with a Christian agency in your local area and get the Christmas box distribution details.</a:t>
            </a:r>
          </a:p>
        </p:txBody>
      </p:sp>
      <p:sp>
        <p:nvSpPr>
          <p:cNvPr id="3" name="Shape: Button 1"/>
          <p:cNvSpPr/>
          <p:nvPr/>
        </p:nvSpPr>
        <p:spPr>
          <a:xfrm>
            <a:off x="8712440" y="4197631"/>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b="1">
              <a:solidFill>
                <a:schemeClr val="tx1"/>
              </a:solidFill>
            </a:endParaRPr>
          </a:p>
        </p:txBody>
      </p:sp>
      <p:sp>
        <p:nvSpPr>
          <p:cNvPr id="18"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S-09B</a:t>
            </a:r>
            <a:endParaRPr lang="en-GB" sz="900" b="1" dirty="0">
              <a:solidFill>
                <a:srgbClr val="002060"/>
              </a:solidFill>
              <a:latin typeface="Arial" pitchFamily="34" charset="0"/>
              <a:cs typeface="Arial" pitchFamily="34" charset="0"/>
            </a:endParaRPr>
          </a:p>
        </p:txBody>
      </p:sp>
      <p:sp>
        <p:nvSpPr>
          <p:cNvPr id="19"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Tool instructions"/>
          <p:cNvSpPr txBox="1"/>
          <p:nvPr/>
        </p:nvSpPr>
        <p:spPr>
          <a:xfrm>
            <a:off x="2661885" y="4786084"/>
            <a:ext cx="3820278" cy="507831"/>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Press the green button on the right to advance through each line of text.</a:t>
            </a:r>
            <a:r>
              <a:rPr lang="en-GB" sz="900" dirty="0">
                <a:latin typeface="Arial" pitchFamily="34" charset="0"/>
                <a:ea typeface="Segoe UI" pitchFamily="34" charset="0"/>
                <a:cs typeface="Arial" pitchFamily="34" charset="0"/>
              </a:rPr>
              <a:t/>
            </a:r>
            <a:br>
              <a:rPr lang="en-GB" sz="900" dirty="0">
                <a:latin typeface="Arial" pitchFamily="34" charset="0"/>
                <a:ea typeface="Segoe UI" pitchFamily="34" charset="0"/>
                <a:cs typeface="Arial" pitchFamily="34" charset="0"/>
              </a:rPr>
            </a:br>
            <a:r>
              <a:rPr lang="en-GB" sz="900" dirty="0">
                <a:latin typeface="Arial" pitchFamily="34" charset="0"/>
                <a:ea typeface="Segoe UI" pitchFamily="34" charset="0"/>
                <a:cs typeface="Arial" pitchFamily="34" charset="0"/>
              </a:rPr>
              <a:t>Click on the worksheet button to go to the worksheet</a:t>
            </a:r>
          </a:p>
          <a:p>
            <a:pPr algn="ctr"/>
            <a:endParaRPr lang="en-GB" sz="900" dirty="0">
              <a:latin typeface="Arial" pitchFamily="34" charset="0"/>
              <a:ea typeface="Segoe UI" pitchFamily="34" charset="0"/>
              <a:cs typeface="Arial" pitchFamily="34" charset="0"/>
            </a:endParaRPr>
          </a:p>
        </p:txBody>
      </p:sp>
      <p:sp>
        <p:nvSpPr>
          <p:cNvPr id="2" name="Textbox_top"/>
          <p:cNvSpPr/>
          <p:nvPr/>
        </p:nvSpPr>
        <p:spPr>
          <a:xfrm>
            <a:off x="752737" y="1067098"/>
            <a:ext cx="7645639" cy="369332"/>
          </a:xfrm>
          <a:prstGeom prst="rect">
            <a:avLst/>
          </a:prstGeom>
        </p:spPr>
        <p:txBody>
          <a:bodyPr wrap="square">
            <a:spAutoFit/>
          </a:bodyPr>
          <a:lstStyle/>
          <a:p>
            <a:r>
              <a:rPr lang="en-NZ" b="1" i="1" u="sng" dirty="0"/>
              <a:t>How to make a Christmas Box for children who need some treats at </a:t>
            </a:r>
            <a:r>
              <a:rPr lang="en-NZ" b="1" i="1" u="sng" dirty="0" smtClean="0"/>
              <a:t>Christmas:</a:t>
            </a:r>
            <a:endParaRPr lang="en-NZ" b="1" i="1" u="sng" dirty="0"/>
          </a:p>
        </p:txBody>
      </p:sp>
      <p:sp>
        <p:nvSpPr>
          <p:cNvPr id="1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_bottom"/>
          <p:cNvSpPr/>
          <p:nvPr/>
        </p:nvSpPr>
        <p:spPr>
          <a:xfrm>
            <a:off x="1287237" y="4006238"/>
            <a:ext cx="6576640" cy="584775"/>
          </a:xfrm>
          <a:prstGeom prst="rect">
            <a:avLst/>
          </a:prstGeom>
        </p:spPr>
        <p:txBody>
          <a:bodyPr wrap="square">
            <a:spAutoFit/>
          </a:bodyPr>
          <a:lstStyle/>
          <a:p>
            <a:pPr algn="ctr"/>
            <a:r>
              <a:rPr lang="en-NZ" sz="1600" b="1" i="1" dirty="0"/>
              <a:t>The Christmas box is one suggestion – you can use your own ideas about making room for Jesus and sharing Christmas with other people!</a:t>
            </a:r>
          </a:p>
        </p:txBody>
      </p:sp>
      <p:pic>
        <p:nvPicPr>
          <p:cNvPr id="21" name="Image 2" descr="20121013-IMG_8839"/>
          <p:cNvPicPr/>
          <p:nvPr/>
        </p:nvPicPr>
        <p:blipFill rotWithShape="1">
          <a:blip r:embed="rId4" cstate="print">
            <a:extLst>
              <a:ext uri="{28A0092B-C50C-407E-A947-70E740481C1C}">
                <a14:useLocalDpi xmlns:a14="http://schemas.microsoft.com/office/drawing/2010/main" val="0"/>
              </a:ext>
            </a:extLst>
          </a:blip>
          <a:srcRect t="7995"/>
          <a:stretch/>
        </p:blipFill>
        <p:spPr bwMode="auto">
          <a:xfrm>
            <a:off x="7694819" y="3982641"/>
            <a:ext cx="953648" cy="584775"/>
          </a:xfrm>
          <a:prstGeom prst="rect">
            <a:avLst/>
          </a:prstGeom>
          <a:noFill/>
          <a:ln>
            <a:noFill/>
          </a:ln>
          <a:extLst>
            <a:ext uri="{53640926-AAD7-44D8-BBD7-CCE9431645EC}">
              <a14:shadowObscured xmlns:a14="http://schemas.microsoft.com/office/drawing/2010/main"/>
            </a:ext>
          </a:extLst>
        </p:spPr>
      </p:pic>
      <p:pic>
        <p:nvPicPr>
          <p:cNvPr id="22" name="Image 1" descr="Image result for children filling christmas boxes for other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154" y="3967498"/>
            <a:ext cx="992657" cy="595102"/>
          </a:xfrm>
          <a:prstGeom prst="rect">
            <a:avLst/>
          </a:prstGeom>
          <a:noFill/>
          <a:ln>
            <a:noFill/>
          </a:ln>
        </p:spPr>
      </p:pic>
    </p:spTree>
    <p:extLst>
      <p:ext uri="{BB962C8B-B14F-4D97-AF65-F5344CB8AC3E}">
        <p14:creationId xmlns:p14="http://schemas.microsoft.com/office/powerpoint/2010/main" val="22471275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1" nodeType="withEffect">
                                  <p:stCondLst>
                                    <p:cond delay="0"/>
                                  </p:stCondLst>
                                  <p:childTnLst>
                                    <p:animMotion origin="layout" path="M 1.11111E-6 0.00092 L 1.11111E-6 0.07623 " pathEditMode="relative" rAng="0" ptsTypes="AA">
                                      <p:cBhvr>
                                        <p:cTn id="6" dur="1500" fill="hold"/>
                                        <p:tgtEl>
                                          <p:spTgt spid="7"/>
                                        </p:tgtEl>
                                        <p:attrNameLst>
                                          <p:attrName>ppt_x</p:attrName>
                                          <p:attrName>ppt_y</p:attrName>
                                        </p:attrNameLst>
                                      </p:cBhvr>
                                      <p:rCtr x="0" y="37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2" nodeType="clickEffect">
                                  <p:stCondLst>
                                    <p:cond delay="0"/>
                                  </p:stCondLst>
                                  <p:childTnLst>
                                    <p:animMotion origin="layout" path="M 1.11111E-6 0.07683 L 1.11111E-6 0.14409 " pathEditMode="relative" rAng="0" ptsTypes="AA">
                                      <p:cBhvr>
                                        <p:cTn id="10" dur="1500" fill="hold"/>
                                        <p:tgtEl>
                                          <p:spTgt spid="7"/>
                                        </p:tgtEl>
                                        <p:attrNameLst>
                                          <p:attrName>ppt_x</p:attrName>
                                          <p:attrName>ppt_y</p:attrName>
                                        </p:attrNameLst>
                                      </p:cBhvr>
                                      <p:rCtr x="0" y="336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3" nodeType="clickEffect">
                                  <p:stCondLst>
                                    <p:cond delay="0"/>
                                  </p:stCondLst>
                                  <p:childTnLst>
                                    <p:animMotion origin="layout" path="M 5E-6 0.14409 L 5E-6 0.19809 " pathEditMode="relative" rAng="0" ptsTypes="AA">
                                      <p:cBhvr>
                                        <p:cTn id="14" dur="1500" fill="hold"/>
                                        <p:tgtEl>
                                          <p:spTgt spid="7"/>
                                        </p:tgtEl>
                                        <p:attrNameLst>
                                          <p:attrName>ppt_x</p:attrName>
                                          <p:attrName>ppt_y</p:attrName>
                                        </p:attrNameLst>
                                      </p:cBhvr>
                                      <p:rCtr x="0" y="268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5" nodeType="clickEffect">
                                  <p:stCondLst>
                                    <p:cond delay="0"/>
                                  </p:stCondLst>
                                  <p:childTnLst>
                                    <p:animMotion origin="layout" path="M 5E-6 0.19809 L 5E-6 0.24807 " pathEditMode="relative" rAng="0" ptsTypes="AA">
                                      <p:cBhvr>
                                        <p:cTn id="18" dur="2000" fill="hold"/>
                                        <p:tgtEl>
                                          <p:spTgt spid="7"/>
                                        </p:tgtEl>
                                        <p:attrNameLst>
                                          <p:attrName>ppt_x</p:attrName>
                                          <p:attrName>ppt_y</p:attrName>
                                        </p:attrNameLst>
                                      </p:cBhvr>
                                      <p:rCtr x="0" y="249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6" nodeType="clickEffect">
                                  <p:stCondLst>
                                    <p:cond delay="0"/>
                                  </p:stCondLst>
                                  <p:childTnLst>
                                    <p:animMotion origin="layout" path="M 5E-6 0.24807 L 5E-6 0.29466 " pathEditMode="relative" rAng="0" ptsTypes="AA">
                                      <p:cBhvr>
                                        <p:cTn id="22" dur="2000" fill="hold"/>
                                        <p:tgtEl>
                                          <p:spTgt spid="7"/>
                                        </p:tgtEl>
                                        <p:attrNameLst>
                                          <p:attrName>ppt_x</p:attrName>
                                          <p:attrName>ppt_y</p:attrName>
                                        </p:attrNameLst>
                                      </p:cBhvr>
                                      <p:rCtr x="0" y="2314"/>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7" nodeType="clickEffect">
                                  <p:stCondLst>
                                    <p:cond delay="0"/>
                                  </p:stCondLst>
                                  <p:childTnLst>
                                    <p:animMotion origin="layout" path="M 5E-6 0.29466 L 5E-6 0.34187 " pathEditMode="relative" rAng="0" ptsTypes="AA">
                                      <p:cBhvr>
                                        <p:cTn id="26" dur="2000" fill="hold"/>
                                        <p:tgtEl>
                                          <p:spTgt spid="7"/>
                                        </p:tgtEl>
                                        <p:attrNameLst>
                                          <p:attrName>ppt_x</p:attrName>
                                          <p:attrName>ppt_y</p:attrName>
                                        </p:attrNameLst>
                                      </p:cBhvr>
                                      <p:rCtr x="0" y="234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8" nodeType="clickEffect">
                                  <p:stCondLst>
                                    <p:cond delay="0"/>
                                  </p:stCondLst>
                                  <p:childTnLst>
                                    <p:animMotion origin="layout" path="M 5E-6 0.34187 L 5E-6 0.39401 " pathEditMode="relative" rAng="0" ptsTypes="AA">
                                      <p:cBhvr>
                                        <p:cTn id="30" dur="2000" fill="hold"/>
                                        <p:tgtEl>
                                          <p:spTgt spid="7"/>
                                        </p:tgtEl>
                                        <p:attrNameLst>
                                          <p:attrName>ppt_x</p:attrName>
                                          <p:attrName>ppt_y</p:attrName>
                                        </p:attrNameLst>
                                      </p:cBhvr>
                                      <p:rCtr x="0" y="259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9" nodeType="clickEffect">
                                  <p:stCondLst>
                                    <p:cond delay="0"/>
                                  </p:stCondLst>
                                  <p:childTnLst>
                                    <p:animMotion origin="layout" path="M 5E-6 0.39402 L 5E-6 0.44555 " pathEditMode="relative" rAng="0" ptsTypes="AA">
                                      <p:cBhvr>
                                        <p:cTn id="34" dur="2000" fill="hold"/>
                                        <p:tgtEl>
                                          <p:spTgt spid="7"/>
                                        </p:tgtEl>
                                        <p:attrNameLst>
                                          <p:attrName>ppt_x</p:attrName>
                                          <p:attrName>ppt_y</p:attrName>
                                        </p:attrNameLst>
                                      </p:cBhvr>
                                      <p:rCtr x="0" y="2561"/>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4" nodeType="clickEffect">
                                  <p:stCondLst>
                                    <p:cond delay="0"/>
                                  </p:stCondLst>
                                  <p:childTnLst>
                                    <p:animMotion origin="layout" path="M 5E-6 0.44554 L 5E-6 -0.00124 " pathEditMode="relative" rAng="0" ptsTypes="AA">
                                      <p:cBhvr>
                                        <p:cTn id="38" dur="2000" fill="hold"/>
                                        <p:tgtEl>
                                          <p:spTgt spid="7"/>
                                        </p:tgtEl>
                                        <p:attrNameLst>
                                          <p:attrName>ppt_x</p:attrName>
                                          <p:attrName>ppt_y</p:attrName>
                                        </p:attrNameLst>
                                      </p:cBhvr>
                                      <p:rCtr x="0" y="-22339"/>
                                    </p:animMotion>
                                  </p:childTnLst>
                                </p:cTn>
                              </p:par>
                            </p:childTnLst>
                          </p:cTn>
                        </p:par>
                      </p:childTnLst>
                    </p:cTn>
                  </p:par>
                </p:childTnLst>
              </p:cTn>
              <p:nextCondLst>
                <p:cond evt="onClick" delay="0">
                  <p:tgtEl>
                    <p:spTgt spid="3"/>
                  </p:tgtEl>
                </p:cond>
              </p:nextCondLst>
            </p:seq>
          </p:childTnLst>
        </p:cTn>
      </p:par>
    </p:tnLst>
    <p:bldLst>
      <p:bldP spid="7" grpId="1" animBg="1"/>
      <p:bldP spid="7" grpId="2" animBg="1"/>
      <p:bldP spid="7" grpId="3" animBg="1"/>
      <p:bldP spid="7" grpId="4" animBg="1"/>
      <p:bldP spid="7" grpId="5" animBg="1"/>
      <p:bldP spid="7" grpId="6" animBg="1"/>
      <p:bldP spid="7" grpId="7" animBg="1"/>
      <p:bldP spid="7" grpId="8" animBg="1"/>
      <p:bldP spid="7" grpId="9"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585158" y="3146709"/>
            <a:ext cx="8234840" cy="830996"/>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1" y="2128793"/>
            <a:ext cx="8246857" cy="830997"/>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60" y="1371217"/>
            <a:ext cx="8234839" cy="461666"/>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585158" y="3146709"/>
            <a:ext cx="8234842"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What </a:t>
            </a:r>
            <a:r>
              <a:rPr lang="en-NZ" sz="2400" b="1" dirty="0">
                <a:latin typeface="Segoe UI" pitchFamily="34" charset="0"/>
                <a:ea typeface="Segoe UI" pitchFamily="34" charset="0"/>
                <a:cs typeface="Segoe UI" pitchFamily="34" charset="0"/>
              </a:rPr>
              <a:t>can families do to make room for </a:t>
            </a:r>
            <a:r>
              <a:rPr lang="en-NZ" sz="2400" b="1" dirty="0" smtClean="0">
                <a:latin typeface="Segoe UI" pitchFamily="34" charset="0"/>
                <a:ea typeface="Segoe UI" pitchFamily="34" charset="0"/>
                <a:cs typeface="Segoe UI" pitchFamily="34" charset="0"/>
              </a:rPr>
              <a:t>Jesus to be</a:t>
            </a:r>
            <a:br>
              <a:rPr lang="en-NZ" sz="2400" b="1" dirty="0" smtClean="0">
                <a:latin typeface="Segoe UI" pitchFamily="34" charset="0"/>
                <a:ea typeface="Segoe UI" pitchFamily="34" charset="0"/>
                <a:cs typeface="Segoe UI" pitchFamily="34" charset="0"/>
              </a:rPr>
            </a:br>
            <a:r>
              <a:rPr lang="en-NZ" sz="2400" b="1" dirty="0" smtClean="0">
                <a:latin typeface="Segoe UI" pitchFamily="34" charset="0"/>
                <a:ea typeface="Segoe UI" pitchFamily="34" charset="0"/>
                <a:cs typeface="Segoe UI" pitchFamily="34" charset="0"/>
              </a:rPr>
              <a:t>part </a:t>
            </a:r>
            <a:r>
              <a:rPr lang="en-NZ" sz="2400" b="1" dirty="0">
                <a:latin typeface="Segoe UI" pitchFamily="34" charset="0"/>
                <a:ea typeface="Segoe UI" pitchFamily="34" charset="0"/>
                <a:cs typeface="Segoe UI" pitchFamily="34" charset="0"/>
              </a:rPr>
              <a:t>of their family at Christmas?</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128794"/>
            <a:ext cx="8234839"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What </a:t>
            </a:r>
            <a:r>
              <a:rPr lang="en-NZ" sz="2400" b="1" dirty="0">
                <a:latin typeface="Segoe UI" pitchFamily="34" charset="0"/>
                <a:ea typeface="Segoe UI" pitchFamily="34" charset="0"/>
                <a:cs typeface="Segoe UI" pitchFamily="34" charset="0"/>
              </a:rPr>
              <a:t>does it mean by saying people </a:t>
            </a:r>
            <a:r>
              <a:rPr lang="en-NZ" sz="2400" b="1" dirty="0" smtClean="0">
                <a:latin typeface="Segoe UI" pitchFamily="34" charset="0"/>
                <a:ea typeface="Segoe UI" pitchFamily="34" charset="0"/>
                <a:cs typeface="Segoe UI" pitchFamily="34" charset="0"/>
              </a:rPr>
              <a:t>“make </a:t>
            </a:r>
            <a:r>
              <a:rPr lang="en-NZ" sz="2400" b="1" dirty="0">
                <a:latin typeface="Segoe UI" pitchFamily="34" charset="0"/>
                <a:ea typeface="Segoe UI" pitchFamily="34" charset="0"/>
                <a:cs typeface="Segoe UI" pitchFamily="34" charset="0"/>
              </a:rPr>
              <a:t>room in their lives for Jesus at </a:t>
            </a:r>
            <a:r>
              <a:rPr lang="en-NZ" sz="2400" b="1" dirty="0" smtClean="0">
                <a:latin typeface="Segoe UI" pitchFamily="34" charset="0"/>
                <a:ea typeface="Segoe UI" pitchFamily="34" charset="0"/>
                <a:cs typeface="Segoe UI" pitchFamily="34" charset="0"/>
              </a:rPr>
              <a:t>Christmas”?</a:t>
            </a:r>
            <a:endParaRPr lang="en-GB" sz="2400" b="1" dirty="0">
              <a:latin typeface="Segoe UI" pitchFamily="34" charset="0"/>
              <a:ea typeface="Segoe UI" pitchFamily="34" charset="0"/>
              <a:cs typeface="Segoe UI" pitchFamily="34" charset="0"/>
            </a:endParaRPr>
          </a:p>
        </p:txBody>
      </p:sp>
      <p:sp>
        <p:nvSpPr>
          <p:cNvPr id="21" name="Textbox: Line 1"/>
          <p:cNvSpPr txBox="1"/>
          <p:nvPr/>
        </p:nvSpPr>
        <p:spPr>
          <a:xfrm>
            <a:off x="585162" y="1371216"/>
            <a:ext cx="8127038" cy="461665"/>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Write </a:t>
            </a:r>
            <a:r>
              <a:rPr lang="en-NZ" sz="2400" b="1" dirty="0">
                <a:latin typeface="Segoe UI" pitchFamily="34" charset="0"/>
                <a:ea typeface="Segoe UI" pitchFamily="34" charset="0"/>
                <a:cs typeface="Segoe UI" pitchFamily="34" charset="0"/>
              </a:rPr>
              <a:t>3 things you know about the Liturgical Year</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112842"/>
            <a:ext cx="559217" cy="461665"/>
          </a:xfrm>
          <a:prstGeom prst="rect">
            <a:avLst/>
          </a:prstGeom>
          <a:noFill/>
        </p:spPr>
        <p:txBody>
          <a:bodyPr wrap="square" rtlCol="0">
            <a:spAutoFit/>
          </a:bodyPr>
          <a:lstStyle/>
          <a:p>
            <a:r>
              <a:rPr lang="en-GB" sz="2400" b="1" dirty="0" smtClean="0">
                <a:latin typeface="Segoe UI" pitchFamily="34" charset="0"/>
                <a:ea typeface="Segoe UI" pitchFamily="34" charset="0"/>
                <a:cs typeface="Segoe UI" pitchFamily="34" charset="0"/>
              </a:rPr>
              <a:t>3)</a:t>
            </a:r>
            <a:endParaRPr lang="en-GB" sz="2400" b="1" dirty="0">
              <a:latin typeface="Segoe UI" pitchFamily="34" charset="0"/>
              <a:ea typeface="Segoe UI" pitchFamily="34" charset="0"/>
              <a:cs typeface="Segoe UI" pitchFamily="34" charset="0"/>
            </a:endParaRPr>
          </a:p>
        </p:txBody>
      </p:sp>
      <p:sp>
        <p:nvSpPr>
          <p:cNvPr id="28" name="Shape: Number 2"/>
          <p:cNvSpPr txBox="1"/>
          <p:nvPr/>
        </p:nvSpPr>
        <p:spPr>
          <a:xfrm>
            <a:off x="65300" y="2128794"/>
            <a:ext cx="559217" cy="461665"/>
          </a:xfrm>
          <a:prstGeom prst="rect">
            <a:avLst/>
          </a:prstGeom>
          <a:noFill/>
        </p:spPr>
        <p:txBody>
          <a:bodyPr wrap="square" rtlCol="0">
            <a:spAutoFit/>
          </a:bodyPr>
          <a:lstStyle/>
          <a:p>
            <a:r>
              <a:rPr lang="en-GB" sz="2400" b="1" dirty="0" smtClean="0">
                <a:latin typeface="Segoe UI" pitchFamily="34" charset="0"/>
                <a:ea typeface="Segoe UI" pitchFamily="34" charset="0"/>
                <a:cs typeface="Segoe UI" pitchFamily="34" charset="0"/>
              </a:rPr>
              <a:t>2)</a:t>
            </a:r>
            <a:endParaRPr lang="en-GB" sz="2400" b="1" dirty="0">
              <a:latin typeface="Segoe UI" pitchFamily="34" charset="0"/>
              <a:ea typeface="Segoe UI" pitchFamily="34" charset="0"/>
              <a:cs typeface="Segoe UI" pitchFamily="34" charset="0"/>
            </a:endParaRPr>
          </a:p>
        </p:txBody>
      </p:sp>
      <p:sp>
        <p:nvSpPr>
          <p:cNvPr id="29" name="Shape: Number 1"/>
          <p:cNvSpPr txBox="1"/>
          <p:nvPr/>
        </p:nvSpPr>
        <p:spPr>
          <a:xfrm>
            <a:off x="65300" y="1371217"/>
            <a:ext cx="559217" cy="461665"/>
          </a:xfrm>
          <a:prstGeom prst="rect">
            <a:avLst/>
          </a:prstGeom>
          <a:noFill/>
        </p:spPr>
        <p:txBody>
          <a:bodyPr wrap="square" rtlCol="0">
            <a:spAutoFit/>
          </a:bodyPr>
          <a:lstStyle/>
          <a:p>
            <a:r>
              <a:rPr lang="en-GB" sz="2400" b="1" dirty="0" smtClean="0">
                <a:latin typeface="Segoe UI" pitchFamily="34" charset="0"/>
                <a:ea typeface="Segoe UI" pitchFamily="34" charset="0"/>
                <a:cs typeface="Segoe UI" pitchFamily="34" charset="0"/>
              </a:rPr>
              <a:t>1)</a:t>
            </a:r>
            <a:endParaRPr lang="en-GB" sz="2400" b="1"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S-10A</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Tool instructions"/>
          <p:cNvSpPr txBox="1"/>
          <p:nvPr/>
        </p:nvSpPr>
        <p:spPr>
          <a:xfrm>
            <a:off x="3402451" y="4912668"/>
            <a:ext cx="2339102"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in each caption space to reveal text</a:t>
            </a:r>
            <a:endParaRPr lang="en-GB" sz="900" dirty="0">
              <a:latin typeface="Arial" pitchFamily="34" charset="0"/>
              <a:ea typeface="Segoe UI" pitchFamily="34" charset="0"/>
              <a:cs typeface="Arial" pitchFamily="34" charset="0"/>
            </a:endParaRP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smtClean="0"/>
              <a:t>Check Up</a:t>
            </a:r>
            <a:endParaRPr lang="en-GB" sz="3600" b="1" dirty="0"/>
          </a:p>
        </p:txBody>
      </p:sp>
      <p:pic>
        <p:nvPicPr>
          <p:cNvPr id="22" name="Image" descr="Image result for church bulletin that advertise the time of the mass at Christm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902" y="129268"/>
            <a:ext cx="2027717" cy="1141785"/>
          </a:xfrm>
          <a:prstGeom prst="rect">
            <a:avLst/>
          </a:prstGeom>
          <a:noFill/>
          <a:ln>
            <a:noFill/>
          </a:ln>
        </p:spPr>
      </p:pic>
    </p:spTree>
    <p:extLst>
      <p:ext uri="{BB962C8B-B14F-4D97-AF65-F5344CB8AC3E}">
        <p14:creationId xmlns:p14="http://schemas.microsoft.com/office/powerpoint/2010/main" val="932470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585158" y="3308227"/>
            <a:ext cx="8234840" cy="830996"/>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1" y="2290311"/>
            <a:ext cx="8246857" cy="830997"/>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60" y="1371217"/>
            <a:ext cx="8234839" cy="830996"/>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585158" y="3265892"/>
            <a:ext cx="8234842"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Questions I would like to ask about the topics in this lesson are …</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290312"/>
            <a:ext cx="8234839"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Which activity do you think helped you to learn </a:t>
            </a:r>
            <a:r>
              <a:rPr lang="en-NZ" sz="2400" b="1" dirty="0" smtClean="0">
                <a:latin typeface="Segoe UI" pitchFamily="34" charset="0"/>
                <a:ea typeface="Segoe UI" pitchFamily="34" charset="0"/>
                <a:cs typeface="Segoe UI" pitchFamily="34" charset="0"/>
              </a:rPr>
              <a:t>best</a:t>
            </a:r>
            <a:br>
              <a:rPr lang="en-NZ" sz="2400" b="1" dirty="0" smtClean="0">
                <a:latin typeface="Segoe UI" pitchFamily="34" charset="0"/>
                <a:ea typeface="Segoe UI" pitchFamily="34" charset="0"/>
                <a:cs typeface="Segoe UI" pitchFamily="34" charset="0"/>
              </a:rPr>
            </a:br>
            <a:r>
              <a:rPr lang="en-NZ" sz="2400" b="1" dirty="0" smtClean="0">
                <a:latin typeface="Segoe UI" pitchFamily="34" charset="0"/>
                <a:ea typeface="Segoe UI" pitchFamily="34" charset="0"/>
                <a:cs typeface="Segoe UI" pitchFamily="34" charset="0"/>
              </a:rPr>
              <a:t>in </a:t>
            </a:r>
            <a:r>
              <a:rPr lang="en-NZ" sz="2400" b="1" dirty="0">
                <a:latin typeface="Segoe UI" pitchFamily="34" charset="0"/>
                <a:ea typeface="Segoe UI" pitchFamily="34" charset="0"/>
                <a:cs typeface="Segoe UI" pitchFamily="34" charset="0"/>
              </a:rPr>
              <a:t>this lesson?</a:t>
            </a:r>
          </a:p>
        </p:txBody>
      </p:sp>
      <p:sp>
        <p:nvSpPr>
          <p:cNvPr id="21" name="Textbox: Line 1"/>
          <p:cNvSpPr txBox="1"/>
          <p:nvPr/>
        </p:nvSpPr>
        <p:spPr>
          <a:xfrm>
            <a:off x="585162" y="1371216"/>
            <a:ext cx="8234838" cy="830997"/>
          </a:xfrm>
          <a:prstGeom prst="rect">
            <a:avLst/>
          </a:prstGeom>
          <a:noFill/>
        </p:spPr>
        <p:txBody>
          <a:bodyPr wrap="square" rtlCol="0">
            <a:spAutoFit/>
          </a:bodyPr>
          <a:lstStyle/>
          <a:p>
            <a:pPr lvl="0">
              <a:spcAft>
                <a:spcPts val="1800"/>
              </a:spcAft>
            </a:pPr>
            <a:r>
              <a:rPr lang="en-NZ" sz="2400" b="1" dirty="0" smtClean="0">
                <a:latin typeface="Segoe UI" pitchFamily="34" charset="0"/>
                <a:ea typeface="Segoe UI" pitchFamily="34" charset="0"/>
                <a:cs typeface="Segoe UI" pitchFamily="34" charset="0"/>
              </a:rPr>
              <a:t>What </a:t>
            </a:r>
            <a:r>
              <a:rPr lang="en-NZ" sz="2400" b="1" dirty="0">
                <a:latin typeface="Segoe UI" pitchFamily="34" charset="0"/>
                <a:ea typeface="Segoe UI" pitchFamily="34" charset="0"/>
                <a:cs typeface="Segoe UI" pitchFamily="34" charset="0"/>
              </a:rPr>
              <a:t>can children of your age do to show you have made room for Jesus in your </a:t>
            </a:r>
            <a:r>
              <a:rPr lang="en-NZ" sz="2400" b="1" dirty="0" smtClean="0">
                <a:latin typeface="Segoe UI" pitchFamily="34" charset="0"/>
                <a:ea typeface="Segoe UI" pitchFamily="34" charset="0"/>
                <a:cs typeface="Segoe UI" pitchFamily="34" charset="0"/>
              </a:rPr>
              <a:t>heart </a:t>
            </a:r>
            <a:r>
              <a:rPr lang="en-NZ" sz="2400" b="1" dirty="0">
                <a:latin typeface="Segoe UI" pitchFamily="34" charset="0"/>
                <a:ea typeface="Segoe UI" pitchFamily="34" charset="0"/>
                <a:cs typeface="Segoe UI" pitchFamily="34" charset="0"/>
              </a:rPr>
              <a:t>this Christmas?</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274360"/>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6</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28" name="Shape: Number 2"/>
          <p:cNvSpPr txBox="1"/>
          <p:nvPr/>
        </p:nvSpPr>
        <p:spPr>
          <a:xfrm>
            <a:off x="65300" y="2290312"/>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5</a:t>
            </a:r>
            <a:r>
              <a:rPr lang="en-GB" sz="2400" b="1" dirty="0" smtClean="0">
                <a:latin typeface="Segoe UI" pitchFamily="34" charset="0"/>
                <a:ea typeface="Segoe UI" pitchFamily="34" charset="0"/>
                <a:cs typeface="Segoe UI" pitchFamily="34" charset="0"/>
              </a:rPr>
              <a:t>)</a:t>
            </a:r>
            <a:endParaRPr lang="en-GB" sz="2400" b="1" dirty="0">
              <a:latin typeface="Segoe UI" pitchFamily="34" charset="0"/>
              <a:ea typeface="Segoe UI" pitchFamily="34" charset="0"/>
              <a:cs typeface="Segoe UI" pitchFamily="34" charset="0"/>
            </a:endParaRPr>
          </a:p>
        </p:txBody>
      </p:sp>
      <p:sp>
        <p:nvSpPr>
          <p:cNvPr id="29" name="Shape: Number 1"/>
          <p:cNvSpPr txBox="1"/>
          <p:nvPr/>
        </p:nvSpPr>
        <p:spPr>
          <a:xfrm>
            <a:off x="65300" y="1371217"/>
            <a:ext cx="559217" cy="461665"/>
          </a:xfrm>
          <a:prstGeom prst="rect">
            <a:avLst/>
          </a:prstGeom>
          <a:noFill/>
        </p:spPr>
        <p:txBody>
          <a:bodyPr wrap="square" rtlCol="0">
            <a:spAutoFit/>
          </a:bodyPr>
          <a:lstStyle/>
          <a:p>
            <a:r>
              <a:rPr lang="en-GB" sz="2400" b="1" dirty="0" smtClean="0">
                <a:latin typeface="Segoe UI" pitchFamily="34" charset="0"/>
                <a:ea typeface="Segoe UI" pitchFamily="34" charset="0"/>
                <a:cs typeface="Segoe UI" pitchFamily="34" charset="0"/>
              </a:rPr>
              <a:t>4)</a:t>
            </a:r>
            <a:endParaRPr lang="en-GB" sz="2400" b="1"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S-10B</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smtClean="0"/>
              <a:t>Check Up</a:t>
            </a:r>
            <a:endParaRPr lang="en-GB" sz="3600" b="1" dirty="0"/>
          </a:p>
        </p:txBody>
      </p:sp>
      <p:pic>
        <p:nvPicPr>
          <p:cNvPr id="22" name="Image" descr="Image result for church bulletin that advertise the time of the mass at Christm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902" y="129268"/>
            <a:ext cx="2027717" cy="1141785"/>
          </a:xfrm>
          <a:prstGeom prst="rect">
            <a:avLst/>
          </a:prstGeom>
          <a:noFill/>
          <a:ln>
            <a:noFill/>
          </a:ln>
        </p:spPr>
      </p:pic>
      <p:sp>
        <p:nvSpPr>
          <p:cNvPr id="17" name="Action Button: Worksheet">
            <a:hlinkClick r:id="rId4"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3162664" y="4912504"/>
            <a:ext cx="2818715" cy="207747"/>
          </a:xfrm>
          <a:prstGeom prst="rect">
            <a:avLst/>
          </a:prstGeom>
          <a:no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spTree>
    <p:extLst>
      <p:ext uri="{BB962C8B-B14F-4D97-AF65-F5344CB8AC3E}">
        <p14:creationId xmlns:p14="http://schemas.microsoft.com/office/powerpoint/2010/main" val="1695834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5 - O admirabile commerciu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56659" y="0"/>
            <a:ext cx="609600" cy="609600"/>
          </a:xfrm>
          <a:prstGeom prst="rect">
            <a:avLst/>
          </a:prstGeom>
        </p:spPr>
      </p:pic>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S-11</a:t>
            </a:r>
            <a:endParaRPr lang="en-GB" sz="900" b="1" dirty="0">
              <a:solidFill>
                <a:srgbClr val="002060"/>
              </a:solidFill>
              <a:latin typeface="Arial" pitchFamily="34" charset="0"/>
              <a:cs typeface="Arial" pitchFamily="34" charset="0"/>
            </a:endParaRPr>
          </a:p>
        </p:txBody>
      </p:sp>
      <p:pic>
        <p:nvPicPr>
          <p:cNvPr id="11" name="Image"/>
          <p:cNvPicPr/>
          <p:nvPr/>
        </p:nvPicPr>
        <p:blipFill>
          <a:blip r:embed="rId6">
            <a:extLst>
              <a:ext uri="{28A0092B-C50C-407E-A947-70E740481C1C}">
                <a14:useLocalDpi xmlns:a14="http://schemas.microsoft.com/office/drawing/2010/main" val="0"/>
              </a:ext>
            </a:extLst>
          </a:blip>
          <a:stretch>
            <a:fillRect/>
          </a:stretch>
        </p:blipFill>
        <p:spPr bwMode="auto">
          <a:xfrm>
            <a:off x="1521046" y="1069430"/>
            <a:ext cx="6095549" cy="3298369"/>
          </a:xfrm>
          <a:prstGeom prst="rect">
            <a:avLst/>
          </a:prstGeom>
          <a:noFill/>
          <a:ln>
            <a:noFill/>
          </a:ln>
          <a:effectLst>
            <a:glow>
              <a:schemeClr val="accent1">
                <a:alpha val="79000"/>
              </a:schemeClr>
            </a:glow>
            <a:outerShdw blurRad="635000" dist="50800" dir="5400000" sx="1000" sy="1000" algn="ctr" rotWithShape="0">
              <a:srgbClr val="000000">
                <a:alpha val="0"/>
              </a:srgbClr>
            </a:outerShdw>
            <a:reflection stA="6000" endPos="81000" dir="5400000" sy="-100000" algn="bl" rotWithShape="0"/>
            <a:softEdge rad="279400"/>
          </a:effectLst>
          <a:extLst>
            <a:ext uri="{53640926-AAD7-44D8-BBD7-CCE9431645EC}">
              <a14:shadowObscured xmlns:a14="http://schemas.microsoft.com/office/drawing/2010/main"/>
            </a:ext>
          </a:extLst>
        </p:spPr>
      </p:pic>
      <p:sp>
        <p:nvSpPr>
          <p:cNvPr id="10" name="Title"/>
          <p:cNvSpPr txBox="1"/>
          <p:nvPr/>
        </p:nvSpPr>
        <p:spPr>
          <a:xfrm>
            <a:off x="0" y="-17728"/>
            <a:ext cx="9144000" cy="623248"/>
          </a:xfrm>
          <a:prstGeom prst="rect">
            <a:avLst/>
          </a:prstGeom>
          <a:noFill/>
          <a:effectLst>
            <a:softEdge rad="317500"/>
          </a:effectLst>
        </p:spPr>
        <p:txBody>
          <a:bodyPr wrap="square" lIns="68577" tIns="34289" rIns="68577" bIns="34289" rtlCol="0">
            <a:spAutoFit/>
          </a:bodyPr>
          <a:lstStyle/>
          <a:p>
            <a:pPr algn="ctr"/>
            <a:r>
              <a:rPr lang="en-GB" sz="3600" b="1" dirty="0">
                <a:solidFill>
                  <a:schemeClr val="tx2">
                    <a:lumMod val="60000"/>
                    <a:lumOff val="40000"/>
                  </a:schemeClr>
                </a:solidFill>
                <a:effectLst>
                  <a:glow>
                    <a:schemeClr val="accent1"/>
                  </a:glow>
                  <a:outerShdw blurRad="127000" dist="50800" dir="5400000" sx="103000" sy="103000" algn="ctr" rotWithShape="0">
                    <a:srgbClr val="000000">
                      <a:alpha val="19000"/>
                    </a:srgbClr>
                  </a:outerShdw>
                  <a:reflection stA="3000" endPos="65000" dist="50800" dir="5400000" sy="-100000" algn="bl" rotWithShape="0"/>
                </a:effectLst>
              </a:rPr>
              <a:t>Time for Reflection</a:t>
            </a:r>
          </a:p>
        </p:txBody>
      </p:sp>
      <p:sp>
        <p:nvSpPr>
          <p:cNvPr id="8"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Tool instructions stop"/>
          <p:cNvSpPr txBox="1"/>
          <p:nvPr/>
        </p:nvSpPr>
        <p:spPr>
          <a:xfrm>
            <a:off x="3398507" y="4909873"/>
            <a:ext cx="2499403" cy="230832"/>
          </a:xfrm>
          <a:prstGeom prst="rect">
            <a:avLst/>
          </a:prstGeom>
          <a:noFill/>
        </p:spPr>
        <p:txBody>
          <a:bodyPr wrap="none" rtlCol="0">
            <a:spAutoFit/>
          </a:bodyPr>
          <a:lstStyle/>
          <a:p>
            <a:pPr algn="ctr"/>
            <a:r>
              <a:rPr lang="en-GB" sz="900" dirty="0">
                <a:latin typeface="Arial" panose="020B0604020202020204" pitchFamily="34" charset="0"/>
                <a:cs typeface="Arial" panose="020B0604020202020204" pitchFamily="34" charset="0"/>
              </a:rPr>
              <a:t>Click the audio button to stop </a:t>
            </a:r>
            <a:r>
              <a:rPr lang="en-GB" sz="900" dirty="0" smtClean="0">
                <a:latin typeface="Arial" panose="020B0604020202020204" pitchFamily="34" charset="0"/>
                <a:cs typeface="Arial" panose="020B0604020202020204" pitchFamily="34" charset="0"/>
              </a:rPr>
              <a:t>reflective </a:t>
            </a:r>
            <a:r>
              <a:rPr lang="en-GB" sz="900" dirty="0">
                <a:latin typeface="Arial" panose="020B0604020202020204" pitchFamily="34" charset="0"/>
                <a:cs typeface="Arial" panose="020B0604020202020204" pitchFamily="34" charset="0"/>
              </a:rPr>
              <a:t>music</a:t>
            </a:r>
          </a:p>
        </p:txBody>
      </p:sp>
      <p:sp>
        <p:nvSpPr>
          <p:cNvPr id="15" name="TextBox: Tool instructions start"/>
          <p:cNvSpPr txBox="1"/>
          <p:nvPr/>
        </p:nvSpPr>
        <p:spPr>
          <a:xfrm>
            <a:off x="3398507" y="4909873"/>
            <a:ext cx="2492991" cy="230832"/>
          </a:xfrm>
          <a:prstGeom prst="rect">
            <a:avLst/>
          </a:prstGeom>
          <a:noFill/>
        </p:spPr>
        <p:txBody>
          <a:bodyPr wrap="none" rtlCol="0">
            <a:spAutoFit/>
          </a:bodyPr>
          <a:lstStyle/>
          <a:p>
            <a:pPr algn="ctr"/>
            <a:r>
              <a:rPr lang="en-GB" sz="900" dirty="0">
                <a:latin typeface="Arial" panose="020B0604020202020204" pitchFamily="34" charset="0"/>
                <a:cs typeface="Arial" panose="020B0604020202020204" pitchFamily="34" charset="0"/>
              </a:rPr>
              <a:t>Click the audio button to play </a:t>
            </a:r>
            <a:r>
              <a:rPr lang="en-GB" sz="900" dirty="0" smtClean="0">
                <a:latin typeface="Arial" panose="020B0604020202020204" pitchFamily="34" charset="0"/>
                <a:cs typeface="Arial" panose="020B0604020202020204" pitchFamily="34" charset="0"/>
              </a:rPr>
              <a:t>reflective </a:t>
            </a:r>
            <a:r>
              <a:rPr lang="en-GB" sz="900" dirty="0">
                <a:latin typeface="Arial" panose="020B0604020202020204" pitchFamily="34" charset="0"/>
                <a:cs typeface="Arial" panose="020B0604020202020204" pitchFamily="34" charset="0"/>
              </a:rPr>
              <a:t>music</a:t>
            </a:r>
          </a:p>
        </p:txBody>
      </p:sp>
      <p:pic>
        <p:nvPicPr>
          <p:cNvPr id="13" name="Feedback" descr="D:\03 Projects\TCI\02 Deliverables\2016-10 Release Liturgical\Feedback button.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498899"/>
            <a:ext cx="903177" cy="64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65469" fill="hold"/>
                                        <p:tgtEl>
                                          <p:spTgt spid="2"/>
                                        </p:tgtEl>
                                      </p:cBhvr>
                                    </p:cmd>
                                  </p:childTnLst>
                                </p:cTn>
                              </p:par>
                              <p:par>
                                <p:cTn id="19" presetID="1" presetClass="emph" presetSubtype="2" fill="hold" nodeType="withEffect">
                                  <p:stCondLst>
                                    <p:cond delay="0"/>
                                  </p:stCondLst>
                                  <p:childTnLst>
                                    <p:animClr clrSpc="rgb" dir="cw">
                                      <p:cBhvr>
                                        <p:cTn id="20" dur="1000" fill="hold"/>
                                        <p:tgtEl>
                                          <p:spTgt spid="12"/>
                                        </p:tgtEl>
                                        <p:attrNameLst>
                                          <p:attrName>fillcolor</p:attrName>
                                        </p:attrNameLst>
                                      </p:cBhvr>
                                      <p:to>
                                        <a:schemeClr val="accent2"/>
                                      </p:to>
                                    </p:animClr>
                                    <p:set>
                                      <p:cBhvr>
                                        <p:cTn id="21" dur="1000" fill="hold"/>
                                        <p:tgtEl>
                                          <p:spTgt spid="12"/>
                                        </p:tgtEl>
                                        <p:attrNameLst>
                                          <p:attrName>fill.type</p:attrName>
                                        </p:attrNameLst>
                                      </p:cBhvr>
                                      <p:to>
                                        <p:strVal val="solid"/>
                                      </p:to>
                                    </p:set>
                                    <p:set>
                                      <p:cBhvr>
                                        <p:cTn id="22" dur="1000" fill="hold"/>
                                        <p:tgtEl>
                                          <p:spTgt spid="12"/>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3" presetClass="mediacall" presetSubtype="0" fill="hold" nodeType="clickEffect">
                                  <p:stCondLst>
                                    <p:cond delay="0"/>
                                  </p:stCondLst>
                                  <p:childTnLst>
                                    <p:cmd type="call" cmd="stop">
                                      <p:cBhvr>
                                        <p:cTn id="26" dur="1" fill="hold"/>
                                        <p:tgtEl>
                                          <p:spTgt spid="2"/>
                                        </p:tgtEl>
                                      </p:cBhvr>
                                    </p:cmd>
                                  </p:childTnLst>
                                </p:cTn>
                              </p:par>
                              <p:par>
                                <p:cTn id="27" presetID="10" presetClass="exit" presetSubtype="0" fill="hold" grpId="1"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ntr" presetSubtype="0" fill="hold" grpId="2"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 presetClass="emph" presetSubtype="2" fill="hold" nodeType="withEffect">
                                  <p:stCondLst>
                                    <p:cond delay="0"/>
                                  </p:stCondLst>
                                  <p:childTnLst>
                                    <p:animClr clrSpc="rgb" dir="cw">
                                      <p:cBhvr>
                                        <p:cTn id="34" dur="2000" fill="hold"/>
                                        <p:tgtEl>
                                          <p:spTgt spid="12"/>
                                        </p:tgtEl>
                                        <p:attrNameLst>
                                          <p:attrName>fillcolor</p:attrName>
                                        </p:attrNameLst>
                                      </p:cBhvr>
                                      <p:to>
                                        <a:schemeClr val="bg1"/>
                                      </p:to>
                                    </p:animClr>
                                    <p:set>
                                      <p:cBhvr>
                                        <p:cTn id="35" dur="2000" fill="hold"/>
                                        <p:tgtEl>
                                          <p:spTgt spid="12"/>
                                        </p:tgtEl>
                                        <p:attrNameLst>
                                          <p:attrName>fill.type</p:attrName>
                                        </p:attrNameLst>
                                      </p:cBhvr>
                                      <p:to>
                                        <p:strVal val="solid"/>
                                      </p:to>
                                    </p:set>
                                    <p:set>
                                      <p:cBhvr>
                                        <p:cTn id="36"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bldLst>
      <p:bldP spid="14" grpId="0"/>
      <p:bldP spid="14" grpId="1"/>
      <p:bldP spid="15" grpId="0"/>
      <p:bldP spid="15" grpId="1"/>
      <p:bldP spid="15" grpId="2"/>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 name="Title"/>
          <p:cNvSpPr txBox="1"/>
          <p:nvPr/>
        </p:nvSpPr>
        <p:spPr>
          <a:xfrm>
            <a:off x="3557" y="3375"/>
            <a:ext cx="9144000" cy="646331"/>
          </a:xfrm>
          <a:prstGeom prst="rect">
            <a:avLst/>
          </a:prstGeom>
          <a:noFill/>
        </p:spPr>
        <p:txBody>
          <a:bodyPr wrap="square" rtlCol="0">
            <a:spAutoFit/>
          </a:bodyPr>
          <a:lstStyle/>
          <a:p>
            <a:pPr algn="ctr"/>
            <a:r>
              <a:rPr lang="en-NZ" sz="3600" b="1" dirty="0"/>
              <a:t>Christmas is a feast and a season</a:t>
            </a:r>
            <a:endParaRPr lang="en-GB" sz="3600" b="1" dirty="0"/>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L-1</a:t>
            </a:r>
          </a:p>
          <a:p>
            <a:pPr algn="ctr"/>
            <a:r>
              <a:rPr lang="en-GB" sz="900" b="1" dirty="0" smtClean="0">
                <a:latin typeface="Arial" pitchFamily="34" charset="0"/>
                <a:cs typeface="Arial" pitchFamily="34" charset="0"/>
              </a:rPr>
              <a:t>S-03</a:t>
            </a:r>
            <a:endParaRPr lang="en-GB" sz="900" b="1" dirty="0">
              <a:latin typeface="Arial" pitchFamily="34" charset="0"/>
              <a:cs typeface="Arial" pitchFamily="34" charset="0"/>
            </a:endParaRPr>
          </a:p>
        </p:txBody>
      </p:sp>
      <p:sp>
        <p:nvSpPr>
          <p:cNvPr id="11"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Tool instructions"/>
          <p:cNvSpPr txBox="1"/>
          <p:nvPr/>
        </p:nvSpPr>
        <p:spPr>
          <a:xfrm>
            <a:off x="3293457" y="4912668"/>
            <a:ext cx="2557110"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presentation</a:t>
            </a:r>
            <a:endParaRPr lang="en-GB" sz="900" dirty="0">
              <a:latin typeface="Arial" pitchFamily="34" charset="0"/>
              <a:ea typeface="Segoe UI" pitchFamily="34" charset="0"/>
              <a:cs typeface="Arial" pitchFamily="34" charset="0"/>
            </a:endParaRPr>
          </a:p>
        </p:txBody>
      </p:sp>
      <p:sp>
        <p:nvSpPr>
          <p:cNvPr id="13"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14" name="TextBox: Date"/>
          <p:cNvSpPr txBox="1"/>
          <p:nvPr/>
        </p:nvSpPr>
        <p:spPr>
          <a:xfrm>
            <a:off x="6060538" y="4480425"/>
            <a:ext cx="1908599"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15" name="TextBox: Name"/>
          <p:cNvSpPr txBox="1"/>
          <p:nvPr/>
        </p:nvSpPr>
        <p:spPr>
          <a:xfrm>
            <a:off x="65300" y="4480425"/>
            <a:ext cx="3583032"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Name:____________________________</a:t>
            </a:r>
            <a:endParaRPr lang="en-GB" b="1" dirty="0">
              <a:latin typeface="Segoe UI" pitchFamily="34" charset="0"/>
              <a:ea typeface="Segoe UI" pitchFamily="34" charset="0"/>
              <a:cs typeface="Segoe UI" pitchFamily="34" charset="0"/>
            </a:endParaRPr>
          </a:p>
        </p:txBody>
      </p:sp>
      <p:sp>
        <p:nvSpPr>
          <p:cNvPr id="21" name="Textbox 1"/>
          <p:cNvSpPr/>
          <p:nvPr/>
        </p:nvSpPr>
        <p:spPr>
          <a:xfrm>
            <a:off x="3240024" y="829910"/>
            <a:ext cx="5759976" cy="1661993"/>
          </a:xfrm>
          <a:prstGeom prst="rect">
            <a:avLst/>
          </a:prstGeom>
        </p:spPr>
        <p:txBody>
          <a:bodyPr wrap="square">
            <a:spAutoFit/>
          </a:bodyPr>
          <a:lstStyle/>
          <a:p>
            <a:pPr lvl="0"/>
            <a:r>
              <a:rPr lang="en-NZ" sz="2400" b="1" dirty="0" smtClean="0"/>
              <a:t>Can you explain the difference?</a:t>
            </a:r>
            <a:br>
              <a:rPr lang="en-NZ" sz="2400" b="1" dirty="0" smtClean="0"/>
            </a:br>
            <a:endParaRPr lang="en-NZ" sz="2400" b="1" dirty="0" smtClean="0"/>
          </a:p>
          <a:p>
            <a:pPr lvl="0"/>
            <a:r>
              <a:rPr lang="en-NZ" dirty="0" smtClean="0"/>
              <a:t>Refer to the Liturgical Calendar on the screen.</a:t>
            </a:r>
            <a:br>
              <a:rPr lang="en-NZ" dirty="0" smtClean="0"/>
            </a:br>
            <a:r>
              <a:rPr lang="en-NZ" dirty="0" smtClean="0"/>
              <a:t>Colour the Liturgical Calendar on your worksheet</a:t>
            </a:r>
            <a:br>
              <a:rPr lang="en-NZ" dirty="0" smtClean="0"/>
            </a:br>
            <a:r>
              <a:rPr lang="en-NZ" dirty="0" smtClean="0"/>
              <a:t>and complete it.</a:t>
            </a:r>
            <a:endParaRPr lang="en-NZ" sz="2400" b="1" dirty="0"/>
          </a:p>
        </p:txBody>
      </p:sp>
      <p:sp>
        <p:nvSpPr>
          <p:cNvPr id="22" name="Textbox 2"/>
          <p:cNvSpPr/>
          <p:nvPr/>
        </p:nvSpPr>
        <p:spPr>
          <a:xfrm>
            <a:off x="3240024" y="2483436"/>
            <a:ext cx="5759976" cy="2031325"/>
          </a:xfrm>
          <a:prstGeom prst="rect">
            <a:avLst/>
          </a:prstGeom>
        </p:spPr>
        <p:txBody>
          <a:bodyPr wrap="square">
            <a:spAutoFit/>
          </a:bodyPr>
          <a:lstStyle/>
          <a:p>
            <a:pPr lvl="0"/>
            <a:r>
              <a:rPr lang="en-NZ" b="1" i="1" u="sng" dirty="0"/>
              <a:t>Complete the sentences below</a:t>
            </a:r>
            <a:r>
              <a:rPr lang="en-NZ" b="1" i="1" u="sng" dirty="0" smtClean="0"/>
              <a:t>:</a:t>
            </a:r>
            <a:br>
              <a:rPr lang="en-NZ" b="1" i="1" u="sng" dirty="0" smtClean="0"/>
            </a:br>
            <a:endParaRPr lang="en-NZ" dirty="0" smtClean="0"/>
          </a:p>
          <a:p>
            <a:pPr marL="285750" indent="-285750">
              <a:buFont typeface="Arial" panose="020B0604020202020204" pitchFamily="34" charset="0"/>
              <a:buChar char="•"/>
            </a:pPr>
            <a:r>
              <a:rPr lang="en-NZ" dirty="0" smtClean="0"/>
              <a:t>There </a:t>
            </a:r>
            <a:r>
              <a:rPr lang="en-NZ" dirty="0"/>
              <a:t>are ______ weeks in the season of Advent.</a:t>
            </a:r>
          </a:p>
          <a:p>
            <a:pPr marL="285750" indent="-285750">
              <a:buFont typeface="Arial" panose="020B0604020202020204" pitchFamily="34" charset="0"/>
              <a:buChar char="•"/>
            </a:pPr>
            <a:r>
              <a:rPr lang="en-NZ" dirty="0"/>
              <a:t>There are ______ weeks in the season of Christmas.</a:t>
            </a:r>
          </a:p>
          <a:p>
            <a:pPr marL="285750" indent="-285750">
              <a:buFont typeface="Arial" panose="020B0604020202020204" pitchFamily="34" charset="0"/>
              <a:buChar char="•"/>
            </a:pPr>
            <a:r>
              <a:rPr lang="en-NZ" dirty="0"/>
              <a:t>There are ______ weeks in the season of Lent </a:t>
            </a:r>
          </a:p>
          <a:p>
            <a:pPr marL="285750" indent="-285750">
              <a:buFont typeface="Arial" panose="020B0604020202020204" pitchFamily="34" charset="0"/>
              <a:buChar char="•"/>
            </a:pPr>
            <a:r>
              <a:rPr lang="en-NZ" dirty="0"/>
              <a:t>There are ______ weeks in the season of Easter </a:t>
            </a:r>
          </a:p>
          <a:p>
            <a:pPr marL="285750" indent="-285750">
              <a:buFont typeface="Arial" panose="020B0604020202020204" pitchFamily="34" charset="0"/>
              <a:buChar char="•"/>
            </a:pPr>
            <a:r>
              <a:rPr lang="en-NZ" dirty="0"/>
              <a:t>There are ______ weeks in Ordinary Time.</a:t>
            </a:r>
          </a:p>
        </p:txBody>
      </p:sp>
      <p:pic>
        <p:nvPicPr>
          <p:cNvPr id="23" name="Image" descr="Image result for Liturgical calendars"/>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5750" y="829910"/>
            <a:ext cx="2857500" cy="2857500"/>
          </a:xfrm>
          <a:prstGeom prst="rect">
            <a:avLst/>
          </a:prstGeom>
          <a:noFill/>
          <a:ln>
            <a:noFill/>
          </a:ln>
        </p:spPr>
      </p:pic>
    </p:spTree>
    <p:extLst>
      <p:ext uri="{BB962C8B-B14F-4D97-AF65-F5344CB8AC3E}">
        <p14:creationId xmlns:p14="http://schemas.microsoft.com/office/powerpoint/2010/main" val="42685585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itle"/>
          <p:cNvSpPr txBox="1"/>
          <p:nvPr/>
        </p:nvSpPr>
        <p:spPr>
          <a:xfrm>
            <a:off x="0" y="-17728"/>
            <a:ext cx="9144000" cy="646331"/>
          </a:xfrm>
          <a:prstGeom prst="rect">
            <a:avLst/>
          </a:prstGeom>
          <a:noFill/>
        </p:spPr>
        <p:txBody>
          <a:bodyPr wrap="square" rtlCol="0">
            <a:spAutoFit/>
          </a:bodyPr>
          <a:lstStyle/>
          <a:p>
            <a:pPr algn="ctr"/>
            <a:r>
              <a:rPr lang="en-NZ" sz="3600" b="1" dirty="0"/>
              <a:t>Making room for Jesus at Christmas </a:t>
            </a:r>
            <a:endParaRPr lang="en-GB" sz="3600" b="1" dirty="0"/>
          </a:p>
        </p:txBody>
      </p:sp>
      <p:sp>
        <p:nvSpPr>
          <p:cNvPr id="18" name="TextBox: Sounds like"/>
          <p:cNvSpPr txBox="1"/>
          <p:nvPr/>
        </p:nvSpPr>
        <p:spPr>
          <a:xfrm>
            <a:off x="4761744" y="1559214"/>
            <a:ext cx="1586973" cy="461665"/>
          </a:xfrm>
          <a:prstGeom prst="rect">
            <a:avLst/>
          </a:prstGeom>
          <a:noFill/>
        </p:spPr>
        <p:txBody>
          <a:bodyPr wrap="none" rtlCol="0">
            <a:spAutoFit/>
          </a:bodyPr>
          <a:lstStyle/>
          <a:p>
            <a:r>
              <a:rPr lang="en-GB" sz="2400" smtClean="0"/>
              <a:t>Sounds like</a:t>
            </a:r>
            <a:endParaRPr lang="en-GB" sz="2400"/>
          </a:p>
        </p:txBody>
      </p:sp>
      <p:sp>
        <p:nvSpPr>
          <p:cNvPr id="17" name="TextBox: Looks like"/>
          <p:cNvSpPr txBox="1"/>
          <p:nvPr/>
        </p:nvSpPr>
        <p:spPr>
          <a:xfrm>
            <a:off x="2946375" y="1559214"/>
            <a:ext cx="1388522" cy="461665"/>
          </a:xfrm>
          <a:prstGeom prst="rect">
            <a:avLst/>
          </a:prstGeom>
          <a:noFill/>
        </p:spPr>
        <p:txBody>
          <a:bodyPr wrap="none" rtlCol="0">
            <a:spAutoFit/>
          </a:bodyPr>
          <a:lstStyle/>
          <a:p>
            <a:r>
              <a:rPr lang="en-GB" sz="2400" smtClean="0"/>
              <a:t>Looks like</a:t>
            </a:r>
            <a:endParaRPr lang="en-GB" sz="2400"/>
          </a:p>
        </p:txBody>
      </p:sp>
      <p:grpSp>
        <p:nvGrpSpPr>
          <p:cNvPr id="24" name="Shape: T-chart"/>
          <p:cNvGrpSpPr/>
          <p:nvPr/>
        </p:nvGrpSpPr>
        <p:grpSpPr>
          <a:xfrm>
            <a:off x="2946375" y="1504622"/>
            <a:ext cx="3209625" cy="3015423"/>
            <a:chOff x="5824837" y="1841500"/>
            <a:chExt cx="3209625" cy="3015423"/>
          </a:xfrm>
        </p:grpSpPr>
        <p:cxnSp>
          <p:nvCxnSpPr>
            <p:cNvPr id="4" name="Straight Connector vertical"/>
            <p:cNvCxnSpPr/>
            <p:nvPr/>
          </p:nvCxnSpPr>
          <p:spPr>
            <a:xfrm flipV="1">
              <a:off x="7457768" y="1841500"/>
              <a:ext cx="0" cy="3015423"/>
            </a:xfrm>
            <a:prstGeom prst="line">
              <a:avLst/>
            </a:prstGeom>
            <a:ln w="177800" cap="rnd"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top"/>
            <p:cNvCxnSpPr/>
            <p:nvPr/>
          </p:nvCxnSpPr>
          <p:spPr>
            <a:xfrm flipH="1">
              <a:off x="5824837" y="1841500"/>
              <a:ext cx="3209625" cy="0"/>
            </a:xfrm>
            <a:prstGeom prst="line">
              <a:avLst/>
            </a:prstGeom>
            <a:ln w="177800" cap="rnd" cmpd="sng">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hape: Title line"/>
          <p:cNvCxnSpPr/>
          <p:nvPr/>
        </p:nvCxnSpPr>
        <p:spPr>
          <a:xfrm>
            <a:off x="987425" y="1122218"/>
            <a:ext cx="71802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L-1</a:t>
            </a:r>
          </a:p>
          <a:p>
            <a:pPr algn="ctr"/>
            <a:r>
              <a:rPr lang="en-GB" sz="900" b="1" dirty="0" smtClean="0">
                <a:latin typeface="Arial" pitchFamily="34" charset="0"/>
                <a:cs typeface="Arial" pitchFamily="34" charset="0"/>
              </a:rPr>
              <a:t>S-06</a:t>
            </a:r>
            <a:endParaRPr lang="en-GB" sz="900" b="1" dirty="0">
              <a:latin typeface="Arial" pitchFamily="34" charset="0"/>
              <a:cs typeface="Arial" pitchFamily="34" charset="0"/>
            </a:endParaRPr>
          </a:p>
        </p:txBody>
      </p:sp>
      <p:sp>
        <p:nvSpPr>
          <p:cNvPr id="21"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Tool instructions"/>
          <p:cNvSpPr txBox="1"/>
          <p:nvPr/>
        </p:nvSpPr>
        <p:spPr>
          <a:xfrm>
            <a:off x="3444139" y="4912668"/>
            <a:ext cx="2255747"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lesson</a:t>
            </a:r>
            <a:endParaRPr lang="en-GB" sz="900" dirty="0">
              <a:latin typeface="Arial" pitchFamily="34" charset="0"/>
              <a:ea typeface="Segoe UI" pitchFamily="34" charset="0"/>
              <a:cs typeface="Arial" pitchFamily="34" charset="0"/>
            </a:endParaRPr>
          </a:p>
        </p:txBody>
      </p:sp>
      <p:sp>
        <p:nvSpPr>
          <p:cNvPr id="22"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grpSp>
        <p:nvGrpSpPr>
          <p:cNvPr id="3" name="Image" hidden="1"/>
          <p:cNvGrpSpPr/>
          <p:nvPr/>
        </p:nvGrpSpPr>
        <p:grpSpPr>
          <a:xfrm>
            <a:off x="5738863" y="2507932"/>
            <a:ext cx="3201999" cy="1961224"/>
            <a:chOff x="448769" y="62686"/>
            <a:chExt cx="7538472" cy="4617314"/>
          </a:xfrm>
        </p:grpSpPr>
        <p:pic>
          <p:nvPicPr>
            <p:cNvPr id="7172" name="Black_box" descr="http://spiritandword.co.uk/wp-content/uploads/2015/12/Daily-Spirit-and-Word-651-No-Ro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769" y="62686"/>
              <a:ext cx="7538472" cy="4617314"/>
            </a:xfrm>
            <a:prstGeom prst="rect">
              <a:avLst/>
            </a:prstGeom>
            <a:noFill/>
            <a:extLst>
              <a:ext uri="{909E8E84-426E-40DD-AFC4-6F175D3DCCD1}">
                <a14:hiddenFill xmlns:a14="http://schemas.microsoft.com/office/drawing/2010/main">
                  <a:solidFill>
                    <a:srgbClr val="FFFFFF"/>
                  </a:solidFill>
                </a14:hiddenFill>
              </a:ext>
            </a:extLst>
          </p:spPr>
        </p:pic>
        <p:sp>
          <p:nvSpPr>
            <p:cNvPr id="2" name="Image"/>
            <p:cNvSpPr/>
            <p:nvPr/>
          </p:nvSpPr>
          <p:spPr>
            <a:xfrm>
              <a:off x="7048500" y="114300"/>
              <a:ext cx="892629" cy="925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pic>
        <p:nvPicPr>
          <p:cNvPr id="27" name="Clipart 4" descr="Image result for peace on earth christian christmas clip art"/>
          <p:cNvPicPr/>
          <p:nvPr/>
        </p:nvPicPr>
        <p:blipFill>
          <a:blip r:embed="rId5">
            <a:extLst>
              <a:ext uri="{28A0092B-C50C-407E-A947-70E740481C1C}">
                <a14:useLocalDpi xmlns:a14="http://schemas.microsoft.com/office/drawing/2010/main" val="0"/>
              </a:ext>
            </a:extLst>
          </a:blip>
          <a:srcRect/>
          <a:stretch>
            <a:fillRect/>
          </a:stretch>
        </p:blipFill>
        <p:spPr bwMode="auto">
          <a:xfrm>
            <a:off x="7637720" y="3512032"/>
            <a:ext cx="878205" cy="861695"/>
          </a:xfrm>
          <a:prstGeom prst="rect">
            <a:avLst/>
          </a:prstGeom>
          <a:noFill/>
          <a:ln>
            <a:noFill/>
          </a:ln>
        </p:spPr>
      </p:pic>
      <p:pic>
        <p:nvPicPr>
          <p:cNvPr id="26" name="Clipart 3" descr="Image result for black and white christian christmas clip art"/>
          <p:cNvPicPr/>
          <p:nvPr/>
        </p:nvPicPr>
        <p:blipFill>
          <a:blip r:embed="rId6">
            <a:extLst>
              <a:ext uri="{28A0092B-C50C-407E-A947-70E740481C1C}">
                <a14:useLocalDpi xmlns:a14="http://schemas.microsoft.com/office/drawing/2010/main" val="0"/>
              </a:ext>
            </a:extLst>
          </a:blip>
          <a:srcRect/>
          <a:stretch>
            <a:fillRect/>
          </a:stretch>
        </p:blipFill>
        <p:spPr bwMode="auto">
          <a:xfrm>
            <a:off x="7684075" y="1672604"/>
            <a:ext cx="831850" cy="831850"/>
          </a:xfrm>
          <a:prstGeom prst="rect">
            <a:avLst/>
          </a:prstGeom>
          <a:noFill/>
          <a:ln>
            <a:noFill/>
          </a:ln>
        </p:spPr>
      </p:pic>
      <p:pic>
        <p:nvPicPr>
          <p:cNvPr id="25" name="Clipart 2" descr="Image result for black and white christian christmas clip art"/>
          <p:cNvPicPr/>
          <p:nvPr/>
        </p:nvPicPr>
        <p:blipFill>
          <a:blip r:embed="rId7">
            <a:extLst>
              <a:ext uri="{28A0092B-C50C-407E-A947-70E740481C1C}">
                <a14:useLocalDpi xmlns:a14="http://schemas.microsoft.com/office/drawing/2010/main" val="0"/>
              </a:ext>
            </a:extLst>
          </a:blip>
          <a:srcRect/>
          <a:stretch>
            <a:fillRect/>
          </a:stretch>
        </p:blipFill>
        <p:spPr bwMode="auto">
          <a:xfrm>
            <a:off x="472706" y="3407892"/>
            <a:ext cx="926465" cy="965835"/>
          </a:xfrm>
          <a:prstGeom prst="rect">
            <a:avLst/>
          </a:prstGeom>
          <a:noFill/>
          <a:ln>
            <a:noFill/>
          </a:ln>
        </p:spPr>
      </p:pic>
      <p:pic>
        <p:nvPicPr>
          <p:cNvPr id="23" name="Clipart 1" descr="Image result for black and white christian christmas clip art"/>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706" y="1669732"/>
            <a:ext cx="897255" cy="838200"/>
          </a:xfrm>
          <a:prstGeom prst="rect">
            <a:avLst/>
          </a:prstGeom>
          <a:noFill/>
          <a:ln>
            <a:noFill/>
          </a:ln>
        </p:spPr>
      </p:pic>
      <p:sp>
        <p:nvSpPr>
          <p:cNvPr id="28" name="TextBox: Date"/>
          <p:cNvSpPr txBox="1"/>
          <p:nvPr/>
        </p:nvSpPr>
        <p:spPr>
          <a:xfrm>
            <a:off x="4762520" y="4480425"/>
            <a:ext cx="1908599"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29" name="TextBox: Name"/>
          <p:cNvSpPr txBox="1"/>
          <p:nvPr/>
        </p:nvSpPr>
        <p:spPr>
          <a:xfrm>
            <a:off x="65300" y="4480425"/>
            <a:ext cx="3583032"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Name:____________________________</a:t>
            </a:r>
            <a:endParaRPr lang="en-GB"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71946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3" name="Title"/>
          <p:cNvSpPr txBox="1"/>
          <p:nvPr/>
        </p:nvSpPr>
        <p:spPr>
          <a:xfrm>
            <a:off x="3557" y="3375"/>
            <a:ext cx="9144000" cy="1077218"/>
          </a:xfrm>
          <a:prstGeom prst="rect">
            <a:avLst/>
          </a:prstGeom>
          <a:noFill/>
        </p:spPr>
        <p:txBody>
          <a:bodyPr wrap="square" rtlCol="0">
            <a:spAutoFit/>
          </a:bodyPr>
          <a:lstStyle/>
          <a:p>
            <a:pPr algn="ctr"/>
            <a:r>
              <a:rPr lang="en-NZ" sz="3200" b="1" dirty="0"/>
              <a:t>How can children of your </a:t>
            </a:r>
            <a:r>
              <a:rPr lang="en-NZ" sz="3200" b="1" dirty="0" smtClean="0"/>
              <a:t>age help to </a:t>
            </a:r>
            <a:r>
              <a:rPr lang="en-NZ" sz="3200" b="1" dirty="0"/>
              <a:t>make Christmas a season of </a:t>
            </a:r>
            <a:r>
              <a:rPr lang="en-NZ" sz="3200" b="1" dirty="0" smtClean="0"/>
              <a:t>love, peace </a:t>
            </a:r>
            <a:r>
              <a:rPr lang="en-NZ" sz="3200" b="1" dirty="0"/>
              <a:t>and joy for others? </a:t>
            </a:r>
            <a:endParaRPr lang="en-GB" sz="3200" b="1" dirty="0"/>
          </a:p>
        </p:txBody>
      </p:sp>
      <p:sp>
        <p:nvSpPr>
          <p:cNvPr id="42" name="Textbox: Line 4"/>
          <p:cNvSpPr txBox="1"/>
          <p:nvPr/>
        </p:nvSpPr>
        <p:spPr>
          <a:xfrm>
            <a:off x="448578" y="3421463"/>
            <a:ext cx="8707446" cy="584775"/>
          </a:xfrm>
          <a:prstGeom prst="rect">
            <a:avLst/>
          </a:prstGeom>
          <a:noFill/>
        </p:spPr>
        <p:txBody>
          <a:bodyPr wrap="square" rtlCol="0">
            <a:spAutoFit/>
          </a:bodyPr>
          <a:lstStyle/>
          <a:p>
            <a:r>
              <a:rPr lang="en-NZ" sz="1600" b="1" dirty="0"/>
              <a:t>STEP 4) </a:t>
            </a:r>
            <a:r>
              <a:rPr lang="en-NZ" sz="1600" dirty="0"/>
              <a:t>Set a dispatch date, pack your boxes, decorate them and send them with love and imagine the joy they will bring – look at the pictures on the slide of the givers and the receivers!</a:t>
            </a:r>
          </a:p>
        </p:txBody>
      </p:sp>
      <p:sp>
        <p:nvSpPr>
          <p:cNvPr id="41" name="Textbox: Line 3"/>
          <p:cNvSpPr txBox="1"/>
          <p:nvPr/>
        </p:nvSpPr>
        <p:spPr>
          <a:xfrm>
            <a:off x="448578" y="2147144"/>
            <a:ext cx="8707446" cy="1323439"/>
          </a:xfrm>
          <a:prstGeom prst="rect">
            <a:avLst/>
          </a:prstGeom>
          <a:noFill/>
        </p:spPr>
        <p:txBody>
          <a:bodyPr wrap="square" rtlCol="0">
            <a:spAutoFit/>
          </a:bodyPr>
          <a:lstStyle/>
          <a:p>
            <a:r>
              <a:rPr lang="en-NZ" sz="1600" b="1" dirty="0"/>
              <a:t>STEP 3) </a:t>
            </a:r>
            <a:r>
              <a:rPr lang="en-NZ" sz="1600" dirty="0"/>
              <a:t>Decide on the age and gender of the children the boxes are for and make a list of suitable items they would like. Things to think about the gifts: size, suitability to travel, packaging, plan for a variety of items including angels and other Christmas things, write notes, make cards, include photos of your school and class, send your school information book, something special from New Zealand and anything else you know children would like. </a:t>
            </a:r>
          </a:p>
        </p:txBody>
      </p:sp>
      <p:sp>
        <p:nvSpPr>
          <p:cNvPr id="40" name="Textbox: Line 2"/>
          <p:cNvSpPr txBox="1"/>
          <p:nvPr/>
        </p:nvSpPr>
        <p:spPr>
          <a:xfrm>
            <a:off x="448578" y="1776398"/>
            <a:ext cx="7188200" cy="338554"/>
          </a:xfrm>
          <a:prstGeom prst="rect">
            <a:avLst/>
          </a:prstGeom>
          <a:noFill/>
        </p:spPr>
        <p:txBody>
          <a:bodyPr wrap="square" rtlCol="0">
            <a:spAutoFit/>
          </a:bodyPr>
          <a:lstStyle/>
          <a:p>
            <a:r>
              <a:rPr lang="en-NZ" sz="1600" b="1" dirty="0"/>
              <a:t>STEP 2) </a:t>
            </a:r>
            <a:r>
              <a:rPr lang="en-NZ" sz="1600" dirty="0"/>
              <a:t>Ask children to form themselves into groups and bring shoe boxes to fill.</a:t>
            </a:r>
          </a:p>
        </p:txBody>
      </p:sp>
      <p:sp>
        <p:nvSpPr>
          <p:cNvPr id="39" name="Textbox: Line 1"/>
          <p:cNvSpPr txBox="1"/>
          <p:nvPr/>
        </p:nvSpPr>
        <p:spPr>
          <a:xfrm>
            <a:off x="448578" y="1405652"/>
            <a:ext cx="8707446" cy="338554"/>
          </a:xfrm>
          <a:prstGeom prst="rect">
            <a:avLst/>
          </a:prstGeom>
          <a:noFill/>
        </p:spPr>
        <p:txBody>
          <a:bodyPr wrap="square" rtlCol="0">
            <a:spAutoFit/>
          </a:bodyPr>
          <a:lstStyle/>
          <a:p>
            <a:r>
              <a:rPr lang="en-NZ" sz="1600" b="1" dirty="0"/>
              <a:t>STEP 1) </a:t>
            </a:r>
            <a:r>
              <a:rPr lang="en-NZ" sz="1600" dirty="0"/>
              <a:t>Check with a Christian agency in your local area and get the Christmas box distribution details.</a:t>
            </a:r>
          </a:p>
        </p:txBody>
      </p:sp>
      <p:sp>
        <p:nvSpPr>
          <p:cNvPr id="18"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L-1</a:t>
            </a:r>
          </a:p>
          <a:p>
            <a:pPr algn="ctr"/>
            <a:r>
              <a:rPr lang="en-GB" sz="900" b="1" dirty="0" smtClean="0">
                <a:latin typeface="Arial" pitchFamily="34" charset="0"/>
                <a:cs typeface="Arial" pitchFamily="34" charset="0"/>
              </a:rPr>
              <a:t>S-09</a:t>
            </a:r>
            <a:endParaRPr lang="en-GB" sz="900" b="1" dirty="0">
              <a:latin typeface="Arial" pitchFamily="34" charset="0"/>
              <a:cs typeface="Arial" pitchFamily="34" charset="0"/>
            </a:endParaRPr>
          </a:p>
        </p:txBody>
      </p:sp>
      <p:pic>
        <p:nvPicPr>
          <p:cNvPr id="21" name="Image 2" descr="20121013-IMG_8839"/>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995"/>
          <a:stretch/>
        </p:blipFill>
        <p:spPr bwMode="auto">
          <a:xfrm>
            <a:off x="7694819" y="3976314"/>
            <a:ext cx="953648" cy="584775"/>
          </a:xfrm>
          <a:prstGeom prst="rect">
            <a:avLst/>
          </a:prstGeom>
          <a:noFill/>
          <a:ln>
            <a:noFill/>
          </a:ln>
          <a:extLst>
            <a:ext uri="{53640926-AAD7-44D8-BBD7-CCE9431645EC}">
              <a14:shadowObscured xmlns:a14="http://schemas.microsoft.com/office/drawing/2010/main"/>
            </a:ext>
          </a:extLst>
        </p:spPr>
      </p:pic>
      <p:pic>
        <p:nvPicPr>
          <p:cNvPr id="22" name="Image 1" descr="Image result for children filling christmas boxes for others"/>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5154" y="3965987"/>
            <a:ext cx="992657" cy="595102"/>
          </a:xfrm>
          <a:prstGeom prst="rect">
            <a:avLst/>
          </a:prstGeom>
          <a:noFill/>
          <a:ln>
            <a:noFill/>
          </a:ln>
        </p:spPr>
      </p:pic>
      <p:sp>
        <p:nvSpPr>
          <p:cNvPr id="2" name="Textbox_top"/>
          <p:cNvSpPr/>
          <p:nvPr/>
        </p:nvSpPr>
        <p:spPr>
          <a:xfrm>
            <a:off x="752737" y="1067098"/>
            <a:ext cx="7645639" cy="369332"/>
          </a:xfrm>
          <a:prstGeom prst="rect">
            <a:avLst/>
          </a:prstGeom>
        </p:spPr>
        <p:txBody>
          <a:bodyPr wrap="square">
            <a:spAutoFit/>
          </a:bodyPr>
          <a:lstStyle/>
          <a:p>
            <a:r>
              <a:rPr lang="en-NZ" b="1" i="1" u="sng" dirty="0"/>
              <a:t>How to make a Christmas Box for children who need some treats at </a:t>
            </a:r>
            <a:r>
              <a:rPr lang="en-NZ" b="1" i="1" u="sng" dirty="0" smtClean="0"/>
              <a:t>Christmas:</a:t>
            </a:r>
            <a:endParaRPr lang="en-NZ" b="1" i="1" u="sng" dirty="0"/>
          </a:p>
        </p:txBody>
      </p:sp>
      <p:sp>
        <p:nvSpPr>
          <p:cNvPr id="4" name="Textbox_bottom"/>
          <p:cNvSpPr/>
          <p:nvPr/>
        </p:nvSpPr>
        <p:spPr>
          <a:xfrm>
            <a:off x="1287237" y="4006238"/>
            <a:ext cx="6576640" cy="584775"/>
          </a:xfrm>
          <a:prstGeom prst="rect">
            <a:avLst/>
          </a:prstGeom>
        </p:spPr>
        <p:txBody>
          <a:bodyPr wrap="square">
            <a:spAutoFit/>
          </a:bodyPr>
          <a:lstStyle/>
          <a:p>
            <a:pPr algn="ctr"/>
            <a:r>
              <a:rPr lang="en-NZ" sz="1600" b="1" i="1" dirty="0"/>
              <a:t>The Christmas box is one suggestion – you can use your own ideas about making room for Jesus and sharing Christmas with other people!</a:t>
            </a:r>
          </a:p>
        </p:txBody>
      </p:sp>
      <p:sp>
        <p:nvSpPr>
          <p:cNvPr id="17" name="Action Button: Up">
            <a:hlinkClick r:id="rId7"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Tool instructions"/>
          <p:cNvSpPr txBox="1"/>
          <p:nvPr/>
        </p:nvSpPr>
        <p:spPr>
          <a:xfrm>
            <a:off x="3444139" y="4912668"/>
            <a:ext cx="2255747"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lesson</a:t>
            </a:r>
            <a:endParaRPr lang="en-GB" sz="900" dirty="0">
              <a:latin typeface="Arial" pitchFamily="34" charset="0"/>
              <a:ea typeface="Segoe UI" pitchFamily="34" charset="0"/>
              <a:cs typeface="Arial" pitchFamily="34" charset="0"/>
            </a:endParaRPr>
          </a:p>
        </p:txBody>
      </p:sp>
      <p:sp>
        <p:nvSpPr>
          <p:cNvPr id="24"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25" name="TextBox: Date"/>
          <p:cNvSpPr txBox="1"/>
          <p:nvPr/>
        </p:nvSpPr>
        <p:spPr>
          <a:xfrm>
            <a:off x="6145031" y="4553334"/>
            <a:ext cx="1908599"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26" name="TextBox: Name"/>
          <p:cNvSpPr txBox="1"/>
          <p:nvPr/>
        </p:nvSpPr>
        <p:spPr>
          <a:xfrm>
            <a:off x="1447811" y="4553334"/>
            <a:ext cx="3198311"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Name:________________________</a:t>
            </a:r>
            <a:endParaRPr lang="en-GB"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364360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5" name="Textbox: Line 6"/>
          <p:cNvSpPr txBox="1"/>
          <p:nvPr/>
        </p:nvSpPr>
        <p:spPr>
          <a:xfrm>
            <a:off x="600591" y="3683222"/>
            <a:ext cx="82809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Questions I would like to ask about the topics in this lesson are …</a:t>
            </a:r>
          </a:p>
        </p:txBody>
      </p:sp>
      <p:sp>
        <p:nvSpPr>
          <p:cNvPr id="24" name="Textbox: Line 5"/>
          <p:cNvSpPr txBox="1"/>
          <p:nvPr/>
        </p:nvSpPr>
        <p:spPr>
          <a:xfrm>
            <a:off x="584658" y="3132526"/>
            <a:ext cx="85588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Which activity do you think helped you to learn best in this lesson?</a:t>
            </a:r>
          </a:p>
        </p:txBody>
      </p:sp>
      <p:sp>
        <p:nvSpPr>
          <p:cNvPr id="22" name="Textbox: Line 4"/>
          <p:cNvSpPr txBox="1"/>
          <p:nvPr/>
        </p:nvSpPr>
        <p:spPr>
          <a:xfrm>
            <a:off x="584658" y="2581830"/>
            <a:ext cx="85588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What can children of your age do to show you have made room for Jesus in your </a:t>
            </a:r>
            <a:r>
              <a:rPr lang="en-NZ" sz="1400" dirty="0" smtClean="0">
                <a:latin typeface="Segoe UI" pitchFamily="34" charset="0"/>
                <a:ea typeface="Segoe UI" pitchFamily="34" charset="0"/>
                <a:cs typeface="Segoe UI" pitchFamily="34" charset="0"/>
              </a:rPr>
              <a:t>heart </a:t>
            </a:r>
            <a:r>
              <a:rPr lang="en-NZ" sz="1400" dirty="0">
                <a:latin typeface="Segoe UI" pitchFamily="34" charset="0"/>
                <a:ea typeface="Segoe UI" pitchFamily="34" charset="0"/>
                <a:cs typeface="Segoe UI" pitchFamily="34" charset="0"/>
              </a:rPr>
              <a:t>this Christmas?</a:t>
            </a:r>
          </a:p>
        </p:txBody>
      </p:sp>
      <p:sp>
        <p:nvSpPr>
          <p:cNvPr id="19" name="Textbox: Line 3"/>
          <p:cNvSpPr txBox="1"/>
          <p:nvPr/>
        </p:nvSpPr>
        <p:spPr>
          <a:xfrm>
            <a:off x="585158" y="2031134"/>
            <a:ext cx="8558842"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What can families do to make room for Jesus to </a:t>
            </a:r>
            <a:r>
              <a:rPr lang="en-NZ" sz="1400" dirty="0" smtClean="0">
                <a:latin typeface="Segoe UI" pitchFamily="34" charset="0"/>
                <a:ea typeface="Segoe UI" pitchFamily="34" charset="0"/>
                <a:cs typeface="Segoe UI" pitchFamily="34" charset="0"/>
              </a:rPr>
              <a:t>be part </a:t>
            </a:r>
            <a:r>
              <a:rPr lang="en-NZ" sz="1400" dirty="0">
                <a:latin typeface="Segoe UI" pitchFamily="34" charset="0"/>
                <a:ea typeface="Segoe UI" pitchFamily="34" charset="0"/>
                <a:cs typeface="Segoe UI" pitchFamily="34" charset="0"/>
              </a:rPr>
              <a:t>of their family at Christmas?</a:t>
            </a:r>
          </a:p>
        </p:txBody>
      </p:sp>
      <p:sp>
        <p:nvSpPr>
          <p:cNvPr id="20" name="Textbox: Line 2"/>
          <p:cNvSpPr txBox="1"/>
          <p:nvPr/>
        </p:nvSpPr>
        <p:spPr>
          <a:xfrm>
            <a:off x="585161" y="1480438"/>
            <a:ext cx="8054840"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What does it mean by saying people ‘make room in their lives for Jesus at </a:t>
            </a:r>
            <a:r>
              <a:rPr lang="en-NZ" sz="1400" dirty="0" smtClean="0">
                <a:latin typeface="Segoe UI" pitchFamily="34" charset="0"/>
                <a:ea typeface="Segoe UI" pitchFamily="34" charset="0"/>
                <a:cs typeface="Segoe UI" pitchFamily="34" charset="0"/>
              </a:rPr>
              <a:t>Christmas’?</a:t>
            </a:r>
            <a:endParaRPr lang="en-NZ" sz="1400" dirty="0">
              <a:latin typeface="Segoe UI" pitchFamily="34" charset="0"/>
              <a:ea typeface="Segoe UI" pitchFamily="34" charset="0"/>
              <a:cs typeface="Segoe UI" pitchFamily="34" charset="0"/>
            </a:endParaRPr>
          </a:p>
        </p:txBody>
      </p:sp>
      <p:sp>
        <p:nvSpPr>
          <p:cNvPr id="21" name="Textbox: Line 1"/>
          <p:cNvSpPr txBox="1"/>
          <p:nvPr/>
        </p:nvSpPr>
        <p:spPr>
          <a:xfrm>
            <a:off x="585163" y="929742"/>
            <a:ext cx="5767739" cy="307777"/>
          </a:xfrm>
          <a:prstGeom prst="rect">
            <a:avLst/>
          </a:prstGeom>
          <a:noFill/>
        </p:spPr>
        <p:txBody>
          <a:bodyPr wrap="square" rtlCol="0">
            <a:spAutoFit/>
          </a:bodyPr>
          <a:lstStyle/>
          <a:p>
            <a:pPr lvl="0">
              <a:spcAft>
                <a:spcPts val="1800"/>
              </a:spcAft>
            </a:pPr>
            <a:r>
              <a:rPr lang="en-NZ" sz="1400" dirty="0">
                <a:latin typeface="Segoe UI" pitchFamily="34" charset="0"/>
                <a:ea typeface="Segoe UI" pitchFamily="34" charset="0"/>
                <a:cs typeface="Segoe UI" pitchFamily="34" charset="0"/>
              </a:rPr>
              <a:t>Write 3 things you know about the Liturgical Year</a:t>
            </a:r>
          </a:p>
        </p:txBody>
      </p:sp>
      <p:sp>
        <p:nvSpPr>
          <p:cNvPr id="37" name="Shape: Number 6"/>
          <p:cNvSpPr txBox="1"/>
          <p:nvPr/>
        </p:nvSpPr>
        <p:spPr>
          <a:xfrm>
            <a:off x="64800" y="3693399"/>
            <a:ext cx="559217" cy="307777"/>
          </a:xfrm>
          <a:prstGeom prst="rect">
            <a:avLst/>
          </a:prstGeom>
          <a:noFill/>
        </p:spPr>
        <p:txBody>
          <a:bodyPr wrap="square" rtlCol="0">
            <a:spAutoFit/>
          </a:bodyPr>
          <a:lstStyle/>
          <a:p>
            <a:r>
              <a:rPr lang="en-GB" sz="1400" dirty="0">
                <a:latin typeface="Segoe UI" pitchFamily="34" charset="0"/>
                <a:ea typeface="Segoe UI" pitchFamily="34" charset="0"/>
                <a:cs typeface="Segoe UI" pitchFamily="34" charset="0"/>
              </a:rPr>
              <a:t>6</a:t>
            </a:r>
            <a:r>
              <a:rPr lang="en-GB" sz="1400" dirty="0" smtClean="0">
                <a:latin typeface="Segoe UI" pitchFamily="34" charset="0"/>
                <a:ea typeface="Segoe UI" pitchFamily="34" charset="0"/>
                <a:cs typeface="Segoe UI" pitchFamily="34" charset="0"/>
              </a:rPr>
              <a:t>)</a:t>
            </a:r>
            <a:endParaRPr lang="en-GB" sz="1400" dirty="0">
              <a:latin typeface="Segoe UI" pitchFamily="34" charset="0"/>
              <a:ea typeface="Segoe UI" pitchFamily="34" charset="0"/>
              <a:cs typeface="Segoe UI" pitchFamily="34" charset="0"/>
            </a:endParaRPr>
          </a:p>
        </p:txBody>
      </p:sp>
      <p:sp>
        <p:nvSpPr>
          <p:cNvPr id="25" name="Shape: Number 5"/>
          <p:cNvSpPr txBox="1"/>
          <p:nvPr/>
        </p:nvSpPr>
        <p:spPr>
          <a:xfrm>
            <a:off x="64800" y="3132525"/>
            <a:ext cx="559217" cy="307777"/>
          </a:xfrm>
          <a:prstGeom prst="rect">
            <a:avLst/>
          </a:prstGeom>
          <a:noFill/>
        </p:spPr>
        <p:txBody>
          <a:bodyPr wrap="square" rtlCol="0">
            <a:spAutoFit/>
          </a:bodyPr>
          <a:lstStyle/>
          <a:p>
            <a:r>
              <a:rPr lang="en-GB" sz="1400" dirty="0">
                <a:latin typeface="Segoe UI" pitchFamily="34" charset="0"/>
                <a:ea typeface="Segoe UI" pitchFamily="34" charset="0"/>
                <a:cs typeface="Segoe UI" pitchFamily="34" charset="0"/>
              </a:rPr>
              <a:t>5</a:t>
            </a:r>
            <a:r>
              <a:rPr lang="en-GB" sz="1400" dirty="0" smtClean="0">
                <a:latin typeface="Segoe UI" pitchFamily="34" charset="0"/>
                <a:ea typeface="Segoe UI" pitchFamily="34" charset="0"/>
                <a:cs typeface="Segoe UI" pitchFamily="34" charset="0"/>
              </a:rPr>
              <a:t>)</a:t>
            </a:r>
            <a:endParaRPr lang="en-GB" sz="1400" dirty="0">
              <a:latin typeface="Segoe UI" pitchFamily="34" charset="0"/>
              <a:ea typeface="Segoe UI" pitchFamily="34" charset="0"/>
              <a:cs typeface="Segoe UI" pitchFamily="34" charset="0"/>
            </a:endParaRPr>
          </a:p>
        </p:txBody>
      </p:sp>
      <p:sp>
        <p:nvSpPr>
          <p:cNvPr id="23" name="Shape: Number 4"/>
          <p:cNvSpPr txBox="1"/>
          <p:nvPr/>
        </p:nvSpPr>
        <p:spPr>
          <a:xfrm>
            <a:off x="64800" y="2581829"/>
            <a:ext cx="559217" cy="307777"/>
          </a:xfrm>
          <a:prstGeom prst="rect">
            <a:avLst/>
          </a:prstGeom>
          <a:noFill/>
        </p:spPr>
        <p:txBody>
          <a:bodyPr wrap="square" rtlCol="0">
            <a:spAutoFit/>
          </a:bodyPr>
          <a:lstStyle/>
          <a:p>
            <a:r>
              <a:rPr lang="en-GB" sz="1400" dirty="0">
                <a:latin typeface="Segoe UI" pitchFamily="34" charset="0"/>
                <a:ea typeface="Segoe UI" pitchFamily="34" charset="0"/>
                <a:cs typeface="Segoe UI" pitchFamily="34" charset="0"/>
              </a:rPr>
              <a:t>4</a:t>
            </a:r>
            <a:r>
              <a:rPr lang="en-GB" sz="1400" dirty="0" smtClean="0">
                <a:latin typeface="Segoe UI" pitchFamily="34" charset="0"/>
                <a:ea typeface="Segoe UI" pitchFamily="34" charset="0"/>
                <a:cs typeface="Segoe UI" pitchFamily="34" charset="0"/>
              </a:rPr>
              <a:t>)</a:t>
            </a:r>
            <a:endParaRPr lang="en-GB" sz="1400" dirty="0">
              <a:latin typeface="Segoe UI" pitchFamily="34" charset="0"/>
              <a:ea typeface="Segoe UI" pitchFamily="34" charset="0"/>
              <a:cs typeface="Segoe UI" pitchFamily="34" charset="0"/>
            </a:endParaRPr>
          </a:p>
        </p:txBody>
      </p:sp>
      <p:sp>
        <p:nvSpPr>
          <p:cNvPr id="27" name="Shape: Number 3"/>
          <p:cNvSpPr txBox="1"/>
          <p:nvPr/>
        </p:nvSpPr>
        <p:spPr>
          <a:xfrm>
            <a:off x="65300" y="2031133"/>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3)</a:t>
            </a:r>
            <a:endParaRPr lang="en-GB" sz="1400" dirty="0">
              <a:latin typeface="Segoe UI" pitchFamily="34" charset="0"/>
              <a:ea typeface="Segoe UI" pitchFamily="34" charset="0"/>
              <a:cs typeface="Segoe UI" pitchFamily="34" charset="0"/>
            </a:endParaRPr>
          </a:p>
        </p:txBody>
      </p:sp>
      <p:sp>
        <p:nvSpPr>
          <p:cNvPr id="28" name="Shape: Number 2"/>
          <p:cNvSpPr txBox="1"/>
          <p:nvPr/>
        </p:nvSpPr>
        <p:spPr>
          <a:xfrm>
            <a:off x="65300" y="1480437"/>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2)</a:t>
            </a:r>
            <a:endParaRPr lang="en-GB" sz="1400" dirty="0">
              <a:latin typeface="Segoe UI" pitchFamily="34" charset="0"/>
              <a:ea typeface="Segoe UI" pitchFamily="34" charset="0"/>
              <a:cs typeface="Segoe UI" pitchFamily="34" charset="0"/>
            </a:endParaRPr>
          </a:p>
        </p:txBody>
      </p:sp>
      <p:sp>
        <p:nvSpPr>
          <p:cNvPr id="29" name="Shape: Number 1"/>
          <p:cNvSpPr txBox="1"/>
          <p:nvPr/>
        </p:nvSpPr>
        <p:spPr>
          <a:xfrm>
            <a:off x="65300" y="929740"/>
            <a:ext cx="559217" cy="307777"/>
          </a:xfrm>
          <a:prstGeom prst="rect">
            <a:avLst/>
          </a:prstGeom>
          <a:noFill/>
        </p:spPr>
        <p:txBody>
          <a:bodyPr wrap="square" rtlCol="0">
            <a:spAutoFit/>
          </a:bodyPr>
          <a:lstStyle/>
          <a:p>
            <a:r>
              <a:rPr lang="en-GB" sz="1400" dirty="0" smtClean="0">
                <a:latin typeface="Segoe UI" pitchFamily="34" charset="0"/>
                <a:ea typeface="Segoe UI" pitchFamily="34" charset="0"/>
                <a:cs typeface="Segoe UI" pitchFamily="34" charset="0"/>
              </a:rPr>
              <a:t>1)</a:t>
            </a:r>
            <a:endParaRPr lang="en-GB" sz="1400"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L-1</a:t>
            </a:r>
          </a:p>
          <a:p>
            <a:pPr algn="ctr"/>
            <a:r>
              <a:rPr lang="en-GB" sz="900" b="1" dirty="0" smtClean="0">
                <a:latin typeface="Arial" pitchFamily="34" charset="0"/>
                <a:cs typeface="Arial" pitchFamily="34" charset="0"/>
              </a:rPr>
              <a:t>S-10</a:t>
            </a:r>
            <a:endParaRPr lang="en-GB" sz="900" b="1" dirty="0">
              <a:latin typeface="Arial" pitchFamily="34" charset="0"/>
              <a:cs typeface="Arial" pitchFamily="34" charset="0"/>
            </a:endParaRP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smtClean="0"/>
              <a:t>Check Up</a:t>
            </a:r>
            <a:endParaRPr lang="en-GB" sz="3600" b="1" dirty="0"/>
          </a:p>
        </p:txBody>
      </p:sp>
      <p:sp>
        <p:nvSpPr>
          <p:cNvPr id="39"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Tool instructions"/>
          <p:cNvSpPr txBox="1"/>
          <p:nvPr/>
        </p:nvSpPr>
        <p:spPr>
          <a:xfrm>
            <a:off x="3293457" y="4912668"/>
            <a:ext cx="2557110"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presentation</a:t>
            </a:r>
            <a:endParaRPr lang="en-GB" sz="900" dirty="0">
              <a:latin typeface="Arial" pitchFamily="34" charset="0"/>
              <a:ea typeface="Segoe UI" pitchFamily="34" charset="0"/>
              <a:cs typeface="Arial" pitchFamily="34" charset="0"/>
            </a:endParaRPr>
          </a:p>
        </p:txBody>
      </p:sp>
      <p:sp>
        <p:nvSpPr>
          <p:cNvPr id="41"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32" name="TextBox: Date"/>
          <p:cNvSpPr txBox="1"/>
          <p:nvPr/>
        </p:nvSpPr>
        <p:spPr>
          <a:xfrm>
            <a:off x="4451871" y="4480425"/>
            <a:ext cx="1908599"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33" name="TextBox: Name"/>
          <p:cNvSpPr txBox="1"/>
          <p:nvPr/>
        </p:nvSpPr>
        <p:spPr>
          <a:xfrm>
            <a:off x="65300" y="4480425"/>
            <a:ext cx="3583032"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Name:____________________________</a:t>
            </a:r>
            <a:endParaRPr lang="en-GB" b="1" dirty="0">
              <a:latin typeface="Segoe UI" pitchFamily="34" charset="0"/>
              <a:ea typeface="Segoe UI" pitchFamily="34" charset="0"/>
              <a:cs typeface="Segoe UI" pitchFamily="34" charset="0"/>
            </a:endParaRPr>
          </a:p>
        </p:txBody>
      </p:sp>
      <p:pic>
        <p:nvPicPr>
          <p:cNvPr id="26" name="Image" descr="Image result for church bulletin that advertise the time of the mass at Christmas"/>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52902" y="129268"/>
            <a:ext cx="2027717" cy="1141785"/>
          </a:xfrm>
          <a:prstGeom prst="rect">
            <a:avLst/>
          </a:prstGeom>
          <a:noFill/>
          <a:ln>
            <a:noFill/>
          </a:ln>
        </p:spPr>
      </p:pic>
    </p:spTree>
    <p:extLst>
      <p:ext uri="{BB962C8B-B14F-4D97-AF65-F5344CB8AC3E}">
        <p14:creationId xmlns:p14="http://schemas.microsoft.com/office/powerpoint/2010/main" val="2033548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Border 1"/>
          <p:cNvSpPr/>
          <p:nvPr/>
        </p:nvSpPr>
        <p:spPr>
          <a:xfrm>
            <a:off x="909160" y="1775533"/>
            <a:ext cx="8090840" cy="825623"/>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1" name="Textbox: Line 1"/>
          <p:cNvSpPr txBox="1"/>
          <p:nvPr/>
        </p:nvSpPr>
        <p:spPr>
          <a:xfrm>
            <a:off x="909161" y="1710201"/>
            <a:ext cx="8234839" cy="954107"/>
          </a:xfrm>
          <a:prstGeom prst="rect">
            <a:avLst/>
          </a:prstGeom>
          <a:noFill/>
        </p:spPr>
        <p:txBody>
          <a:bodyPr wrap="square" rtlCol="0">
            <a:spAutoFit/>
          </a:bodyPr>
          <a:lstStyle/>
          <a:p>
            <a:pPr lvl="0">
              <a:spcAft>
                <a:spcPts val="1800"/>
              </a:spcAft>
            </a:pPr>
            <a:r>
              <a:rPr lang="en-NZ" sz="2800" i="1" dirty="0">
                <a:ea typeface="Segoe UI" pitchFamily="34" charset="0"/>
                <a:cs typeface="Segoe UI" pitchFamily="34" charset="0"/>
              </a:rPr>
              <a:t>i</a:t>
            </a:r>
            <a:r>
              <a:rPr lang="en-NZ" sz="2800" i="1" smtClean="0">
                <a:ea typeface="Segoe UI" pitchFamily="34" charset="0"/>
                <a:cs typeface="Segoe UI" pitchFamily="34" charset="0"/>
              </a:rPr>
              <a:t>dentify </a:t>
            </a:r>
            <a:r>
              <a:rPr lang="en-NZ" sz="2800" i="1" dirty="0">
                <a:ea typeface="Segoe UI" pitchFamily="34" charset="0"/>
                <a:cs typeface="Segoe UI" pitchFamily="34" charset="0"/>
              </a:rPr>
              <a:t>ways people can make room for Christ in their lives at Christmas</a:t>
            </a:r>
            <a:endParaRPr lang="en-GB" sz="2800" i="1" dirty="0">
              <a:ea typeface="Segoe UI" pitchFamily="34" charset="0"/>
              <a:cs typeface="Segoe UI" pitchFamily="34" charset="0"/>
            </a:endParaRPr>
          </a:p>
        </p:txBody>
      </p:sp>
      <p:sp>
        <p:nvSpPr>
          <p:cNvPr id="29" name="Shape: Number 1"/>
          <p:cNvSpPr txBox="1"/>
          <p:nvPr/>
        </p:nvSpPr>
        <p:spPr>
          <a:xfrm>
            <a:off x="389299" y="1710202"/>
            <a:ext cx="559217" cy="523220"/>
          </a:xfrm>
          <a:prstGeom prst="rect">
            <a:avLst/>
          </a:prstGeom>
          <a:noFill/>
        </p:spPr>
        <p:txBody>
          <a:bodyPr wrap="square" rtlCol="0">
            <a:spAutoFit/>
          </a:bodyPr>
          <a:lstStyle/>
          <a:p>
            <a:r>
              <a:rPr lang="en-GB" sz="2800" i="1" dirty="0" smtClean="0">
                <a:latin typeface="Segoe UI" pitchFamily="34" charset="0"/>
                <a:ea typeface="Segoe UI" pitchFamily="34" charset="0"/>
                <a:cs typeface="Segoe UI" pitchFamily="34" charset="0"/>
              </a:rPr>
              <a:t>1)</a:t>
            </a:r>
            <a:endParaRPr lang="en-GB" sz="2800" i="1" dirty="0">
              <a:latin typeface="Segoe UI" pitchFamily="34" charset="0"/>
              <a:ea typeface="Segoe UI" pitchFamily="34" charset="0"/>
              <a:cs typeface="Segoe UI" pitchFamily="34" charset="0"/>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S-02</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US" sz="3600" b="1" dirty="0"/>
              <a:t>Learning Intentions</a:t>
            </a:r>
            <a:endParaRPr lang="en-GB" sz="3600" b="1" dirty="0"/>
          </a:p>
        </p:txBody>
      </p:sp>
      <p:sp>
        <p:nvSpPr>
          <p:cNvPr id="18" name="TextBox Top"/>
          <p:cNvSpPr txBox="1"/>
          <p:nvPr/>
        </p:nvSpPr>
        <p:spPr>
          <a:xfrm>
            <a:off x="869238" y="1108818"/>
            <a:ext cx="5852160" cy="523220"/>
          </a:xfrm>
          <a:prstGeom prst="rect">
            <a:avLst/>
          </a:prstGeom>
          <a:noFill/>
        </p:spPr>
        <p:txBody>
          <a:bodyPr wrap="square" rtlCol="0">
            <a:spAutoFit/>
          </a:bodyPr>
          <a:lstStyle/>
          <a:p>
            <a:r>
              <a:rPr lang="en-NZ" sz="2800" dirty="0" smtClean="0"/>
              <a:t>The </a:t>
            </a:r>
            <a:r>
              <a:rPr lang="en-NZ" sz="2800" dirty="0"/>
              <a:t>c</a:t>
            </a:r>
            <a:r>
              <a:rPr lang="en-NZ" sz="2800" dirty="0" smtClean="0"/>
              <a:t>hildren will:</a:t>
            </a:r>
            <a:endParaRPr lang="en-NZ" sz="2800" dirty="0"/>
          </a:p>
        </p:txBody>
      </p:sp>
      <p:pic>
        <p:nvPicPr>
          <p:cNvPr id="11" name="Image" descr="Image result for church bulletin that advertise the time of the mass at Christm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486" y="570701"/>
            <a:ext cx="1884847" cy="1061337"/>
          </a:xfrm>
          <a:prstGeom prst="rect">
            <a:avLst/>
          </a:prstGeom>
          <a:noFill/>
          <a:ln>
            <a:noFill/>
          </a:ln>
        </p:spPr>
      </p:pic>
    </p:spTree>
    <p:extLst>
      <p:ext uri="{BB962C8B-B14F-4D97-AF65-F5344CB8AC3E}">
        <p14:creationId xmlns:p14="http://schemas.microsoft.com/office/powerpoint/2010/main" val="69060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p:cNvSpPr txBox="1"/>
          <p:nvPr/>
        </p:nvSpPr>
        <p:spPr>
          <a:xfrm>
            <a:off x="3557" y="3375"/>
            <a:ext cx="9144000" cy="646331"/>
          </a:xfrm>
          <a:prstGeom prst="rect">
            <a:avLst/>
          </a:prstGeom>
          <a:noFill/>
        </p:spPr>
        <p:txBody>
          <a:bodyPr wrap="square" rtlCol="0">
            <a:spAutoFit/>
          </a:bodyPr>
          <a:lstStyle/>
          <a:p>
            <a:pPr algn="ctr"/>
            <a:r>
              <a:rPr lang="en-NZ" sz="3600" b="1" dirty="0"/>
              <a:t>Christmas is a feast and a season</a:t>
            </a:r>
            <a:endParaRPr lang="en-GB" sz="3600" b="1" dirty="0"/>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S-03</a:t>
            </a:r>
            <a:endParaRPr lang="en-GB" sz="900" b="1" dirty="0">
              <a:solidFill>
                <a:srgbClr val="002060"/>
              </a:solidFill>
              <a:latin typeface="Arial" pitchFamily="34" charset="0"/>
              <a:cs typeface="Arial" pitchFamily="34" charset="0"/>
            </a:endParaRP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Image" descr="photo-383_church_liturgical_cycle.jpg"/>
          <p:cNvPicPr/>
          <p:nvPr/>
        </p:nvPicPr>
        <p:blipFill>
          <a:blip r:embed="rId3">
            <a:extLst>
              <a:ext uri="{28A0092B-C50C-407E-A947-70E740481C1C}">
                <a14:useLocalDpi xmlns:a14="http://schemas.microsoft.com/office/drawing/2010/main" val="0"/>
              </a:ext>
            </a:extLst>
          </a:blip>
          <a:srcRect/>
          <a:stretch>
            <a:fillRect/>
          </a:stretch>
        </p:blipFill>
        <p:spPr bwMode="auto">
          <a:xfrm>
            <a:off x="285750" y="829910"/>
            <a:ext cx="2857500" cy="2857500"/>
          </a:xfrm>
          <a:prstGeom prst="rect">
            <a:avLst/>
          </a:prstGeom>
          <a:noFill/>
          <a:ln>
            <a:noFill/>
          </a:ln>
        </p:spPr>
      </p:pic>
      <p:sp>
        <p:nvSpPr>
          <p:cNvPr id="5" name="Textbox 1"/>
          <p:cNvSpPr/>
          <p:nvPr/>
        </p:nvSpPr>
        <p:spPr>
          <a:xfrm>
            <a:off x="3240024" y="829910"/>
            <a:ext cx="5759976" cy="1661993"/>
          </a:xfrm>
          <a:prstGeom prst="rect">
            <a:avLst/>
          </a:prstGeom>
        </p:spPr>
        <p:txBody>
          <a:bodyPr wrap="square">
            <a:spAutoFit/>
          </a:bodyPr>
          <a:lstStyle/>
          <a:p>
            <a:pPr lvl="0"/>
            <a:r>
              <a:rPr lang="en-NZ" sz="2400" b="1" dirty="0" smtClean="0"/>
              <a:t>Can you explain the difference?</a:t>
            </a:r>
            <a:br>
              <a:rPr lang="en-NZ" sz="2400" b="1" dirty="0" smtClean="0"/>
            </a:br>
            <a:endParaRPr lang="en-NZ" sz="2400" b="1" dirty="0" smtClean="0"/>
          </a:p>
          <a:p>
            <a:pPr lvl="0"/>
            <a:r>
              <a:rPr lang="en-NZ" dirty="0" smtClean="0"/>
              <a:t>Refer to the Liturgical Calendar on the screen.</a:t>
            </a:r>
            <a:br>
              <a:rPr lang="en-NZ" dirty="0" smtClean="0"/>
            </a:br>
            <a:r>
              <a:rPr lang="en-NZ" dirty="0" smtClean="0"/>
              <a:t>Colour the Liturgical Calendar on your worksheet</a:t>
            </a:r>
            <a:br>
              <a:rPr lang="en-NZ" dirty="0" smtClean="0"/>
            </a:br>
            <a:r>
              <a:rPr lang="en-NZ" dirty="0" smtClean="0"/>
              <a:t>and complete it.</a:t>
            </a:r>
            <a:endParaRPr lang="en-NZ" sz="2400" b="1" dirty="0"/>
          </a:p>
        </p:txBody>
      </p:sp>
      <p:sp>
        <p:nvSpPr>
          <p:cNvPr id="10" name="Action Button: Worksheet">
            <a:hlinkClick r:id="rId4"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Tool instructions"/>
          <p:cNvSpPr txBox="1"/>
          <p:nvPr/>
        </p:nvSpPr>
        <p:spPr>
          <a:xfrm>
            <a:off x="3162664" y="4912504"/>
            <a:ext cx="2818715" cy="207747"/>
          </a:xfrm>
          <a:prstGeom prst="rect">
            <a:avLst/>
          </a:prstGeom>
          <a:no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sp>
        <p:nvSpPr>
          <p:cNvPr id="12" name="Textbox 2"/>
          <p:cNvSpPr/>
          <p:nvPr/>
        </p:nvSpPr>
        <p:spPr>
          <a:xfrm>
            <a:off x="3240024" y="2483436"/>
            <a:ext cx="5759976" cy="2031325"/>
          </a:xfrm>
          <a:prstGeom prst="rect">
            <a:avLst/>
          </a:prstGeom>
        </p:spPr>
        <p:txBody>
          <a:bodyPr wrap="square">
            <a:spAutoFit/>
          </a:bodyPr>
          <a:lstStyle/>
          <a:p>
            <a:pPr lvl="0"/>
            <a:r>
              <a:rPr lang="en-NZ" b="1" i="1" u="sng" dirty="0"/>
              <a:t>Complete the sentences below</a:t>
            </a:r>
            <a:r>
              <a:rPr lang="en-NZ" b="1" i="1" u="sng" dirty="0" smtClean="0"/>
              <a:t>:</a:t>
            </a:r>
            <a:br>
              <a:rPr lang="en-NZ" b="1" i="1" u="sng" dirty="0" smtClean="0"/>
            </a:br>
            <a:endParaRPr lang="en-NZ" dirty="0" smtClean="0"/>
          </a:p>
          <a:p>
            <a:pPr marL="285750" indent="-285750">
              <a:buFont typeface="Arial" panose="020B0604020202020204" pitchFamily="34" charset="0"/>
              <a:buChar char="•"/>
            </a:pPr>
            <a:r>
              <a:rPr lang="en-NZ" dirty="0" smtClean="0"/>
              <a:t>There </a:t>
            </a:r>
            <a:r>
              <a:rPr lang="en-NZ" dirty="0"/>
              <a:t>are ______ weeks in the season of Advent.</a:t>
            </a:r>
          </a:p>
          <a:p>
            <a:pPr marL="285750" indent="-285750">
              <a:buFont typeface="Arial" panose="020B0604020202020204" pitchFamily="34" charset="0"/>
              <a:buChar char="•"/>
            </a:pPr>
            <a:r>
              <a:rPr lang="en-NZ" dirty="0"/>
              <a:t>There are ______ weeks in the season of Christmas.</a:t>
            </a:r>
          </a:p>
          <a:p>
            <a:pPr marL="285750" indent="-285750">
              <a:buFont typeface="Arial" panose="020B0604020202020204" pitchFamily="34" charset="0"/>
              <a:buChar char="•"/>
            </a:pPr>
            <a:r>
              <a:rPr lang="en-NZ" dirty="0"/>
              <a:t>There are ______ weeks in the season of Lent </a:t>
            </a:r>
          </a:p>
          <a:p>
            <a:pPr marL="285750" indent="-285750">
              <a:buFont typeface="Arial" panose="020B0604020202020204" pitchFamily="34" charset="0"/>
              <a:buChar char="•"/>
            </a:pPr>
            <a:r>
              <a:rPr lang="en-NZ" dirty="0"/>
              <a:t>There are ______ weeks in the season of Easter </a:t>
            </a:r>
          </a:p>
          <a:p>
            <a:pPr marL="285750" indent="-285750">
              <a:buFont typeface="Arial" panose="020B0604020202020204" pitchFamily="34" charset="0"/>
              <a:buChar char="•"/>
            </a:pPr>
            <a:r>
              <a:rPr lang="en-NZ" dirty="0"/>
              <a:t>There are ______ weeks in Ordinary Time.</a:t>
            </a:r>
          </a:p>
        </p:txBody>
      </p:sp>
    </p:spTree>
    <p:extLst>
      <p:ext uri="{BB962C8B-B14F-4D97-AF65-F5344CB8AC3E}">
        <p14:creationId xmlns:p14="http://schemas.microsoft.com/office/powerpoint/2010/main" val="272751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p:cNvSpPr txBox="1"/>
          <p:nvPr/>
        </p:nvSpPr>
        <p:spPr>
          <a:xfrm>
            <a:off x="3557" y="3375"/>
            <a:ext cx="9144000" cy="646331"/>
          </a:xfrm>
          <a:prstGeom prst="rect">
            <a:avLst/>
          </a:prstGeom>
          <a:noFill/>
        </p:spPr>
        <p:txBody>
          <a:bodyPr wrap="square" rtlCol="0">
            <a:spAutoFit/>
          </a:bodyPr>
          <a:lstStyle/>
          <a:p>
            <a:pPr algn="ctr"/>
            <a:r>
              <a:rPr lang="en-NZ" sz="3600" b="1" dirty="0"/>
              <a:t>The story of the birth of Jesus</a:t>
            </a:r>
            <a:endParaRPr lang="en-GB" sz="3600" b="1" dirty="0"/>
          </a:p>
        </p:txBody>
      </p:sp>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S-04</a:t>
            </a:r>
            <a:endParaRPr lang="en-GB" sz="900" b="1" dirty="0">
              <a:solidFill>
                <a:srgbClr val="002060"/>
              </a:solidFill>
              <a:latin typeface="Arial" pitchFamily="34" charset="0"/>
              <a:cs typeface="Arial" pitchFamily="34" charset="0"/>
            </a:endParaRP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22" name="Picture 2" descr="http://media.freebibleimages.org/stories/FB_Young_Jesus_Temple/overview_images/012-young-jesus-temple.jpg?1441363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937468"/>
            <a:ext cx="4990042" cy="37425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74067" y="937468"/>
            <a:ext cx="3445933" cy="2862322"/>
          </a:xfrm>
          <a:prstGeom prst="rect">
            <a:avLst/>
          </a:prstGeom>
        </p:spPr>
        <p:txBody>
          <a:bodyPr wrap="square">
            <a:spAutoFit/>
          </a:bodyPr>
          <a:lstStyle/>
          <a:p>
            <a:pPr marL="342900" indent="-342900">
              <a:buFont typeface="Arial" panose="020B0604020202020204" pitchFamily="34" charset="0"/>
              <a:buChar char="•"/>
            </a:pPr>
            <a:r>
              <a:rPr lang="en-NZ" sz="2000" b="1" dirty="0"/>
              <a:t>Read Luke </a:t>
            </a:r>
            <a:r>
              <a:rPr lang="en-NZ" sz="2000" b="1" dirty="0" smtClean="0"/>
              <a:t>2:1-7</a:t>
            </a:r>
          </a:p>
          <a:p>
            <a:pPr marL="342900" indent="-342900">
              <a:buFont typeface="Arial" panose="020B0604020202020204" pitchFamily="34" charset="0"/>
              <a:buChar char="•"/>
            </a:pPr>
            <a:endParaRPr lang="en-NZ" sz="2000" b="1" dirty="0"/>
          </a:p>
          <a:p>
            <a:pPr marL="342900" indent="-342900">
              <a:buFont typeface="Arial" panose="020B0604020202020204" pitchFamily="34" charset="0"/>
              <a:buChar char="•"/>
            </a:pPr>
            <a:r>
              <a:rPr lang="en-NZ" sz="2000" b="1" dirty="0"/>
              <a:t>Reflect on the story and the feelings of each </a:t>
            </a:r>
            <a:r>
              <a:rPr lang="en-NZ" sz="2000" b="1" dirty="0" smtClean="0"/>
              <a:t>of</a:t>
            </a:r>
            <a:br>
              <a:rPr lang="en-NZ" sz="2000" b="1" dirty="0" smtClean="0"/>
            </a:br>
            <a:r>
              <a:rPr lang="en-NZ" sz="2000" b="1" dirty="0" smtClean="0"/>
              <a:t>the </a:t>
            </a:r>
            <a:r>
              <a:rPr lang="en-NZ" sz="2000" b="1" dirty="0"/>
              <a:t>characters</a:t>
            </a:r>
            <a:r>
              <a:rPr lang="en-NZ" sz="2000" b="1" dirty="0" smtClean="0"/>
              <a:t>.</a:t>
            </a:r>
          </a:p>
          <a:p>
            <a:pPr marL="342900" indent="-342900">
              <a:buFont typeface="Arial" panose="020B0604020202020204" pitchFamily="34" charset="0"/>
              <a:buChar char="•"/>
            </a:pPr>
            <a:endParaRPr lang="en-NZ" sz="2000" b="1" dirty="0"/>
          </a:p>
          <a:p>
            <a:pPr marL="342900" indent="-342900">
              <a:buFont typeface="Arial" panose="020B0604020202020204" pitchFamily="34" charset="0"/>
              <a:buChar char="•"/>
            </a:pPr>
            <a:r>
              <a:rPr lang="en-NZ" sz="2000" b="1" dirty="0"/>
              <a:t>What message does this story have for Christians today?</a:t>
            </a:r>
          </a:p>
        </p:txBody>
      </p:sp>
    </p:spTree>
    <p:extLst>
      <p:ext uri="{BB962C8B-B14F-4D97-AF65-F5344CB8AC3E}">
        <p14:creationId xmlns:p14="http://schemas.microsoft.com/office/powerpoint/2010/main" val="41575818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8"/>
            <a:ext cx="9144000" cy="646331"/>
          </a:xfrm>
          <a:prstGeom prst="rect">
            <a:avLst/>
          </a:prstGeom>
          <a:noFill/>
        </p:spPr>
        <p:txBody>
          <a:bodyPr wrap="square" rtlCol="0">
            <a:spAutoFit/>
          </a:bodyPr>
          <a:lstStyle/>
          <a:p>
            <a:pPr algn="ctr"/>
            <a:r>
              <a:rPr lang="en-NZ" sz="3600" b="1" dirty="0"/>
              <a:t>Read the message on the slide </a:t>
            </a:r>
            <a:endParaRPr lang="en-GB" sz="3600" b="1" dirty="0"/>
          </a:p>
        </p:txBody>
      </p:sp>
      <p:sp>
        <p:nvSpPr>
          <p:cNvPr id="3" name="Shape: Pop-up window"/>
          <p:cNvSpPr/>
          <p:nvPr/>
        </p:nvSpPr>
        <p:spPr>
          <a:xfrm>
            <a:off x="3720786" y="1253068"/>
            <a:ext cx="4811654" cy="2619764"/>
          </a:xfrm>
          <a:prstGeom prst="roundRect">
            <a:avLst>
              <a:gd name="adj" fmla="val 4598"/>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NZ" dirty="0">
                <a:solidFill>
                  <a:schemeClr val="tx1"/>
                </a:solidFill>
              </a:rPr>
              <a:t>What can you do or not do to make more room for Jesus in your life?</a:t>
            </a:r>
          </a:p>
          <a:p>
            <a:pPr marL="285750" lvl="0" indent="-285750">
              <a:buFont typeface="Arial" panose="020B0604020202020204" pitchFamily="34" charset="0"/>
              <a:buChar char="•"/>
            </a:pPr>
            <a:r>
              <a:rPr lang="en-NZ" dirty="0">
                <a:solidFill>
                  <a:schemeClr val="tx1"/>
                </a:solidFill>
              </a:rPr>
              <a:t>What might you have to do</a:t>
            </a:r>
            <a:r>
              <a:rPr lang="en-NZ" b="1" dirty="0">
                <a:solidFill>
                  <a:schemeClr val="tx1"/>
                </a:solidFill>
              </a:rPr>
              <a:t> less</a:t>
            </a:r>
            <a:r>
              <a:rPr lang="en-NZ" dirty="0">
                <a:solidFill>
                  <a:schemeClr val="tx1"/>
                </a:solidFill>
              </a:rPr>
              <a:t> of to make </a:t>
            </a:r>
            <a:r>
              <a:rPr lang="en-NZ" b="1" dirty="0">
                <a:solidFill>
                  <a:schemeClr val="tx1"/>
                </a:solidFill>
              </a:rPr>
              <a:t>more</a:t>
            </a:r>
            <a:r>
              <a:rPr lang="en-NZ" dirty="0">
                <a:solidFill>
                  <a:schemeClr val="tx1"/>
                </a:solidFill>
              </a:rPr>
              <a:t> room to spend time with Jesus?</a:t>
            </a:r>
          </a:p>
          <a:p>
            <a:pPr marL="285750" lvl="0" indent="-285750">
              <a:buFont typeface="Arial" panose="020B0604020202020204" pitchFamily="34" charset="0"/>
              <a:buChar char="•"/>
            </a:pPr>
            <a:r>
              <a:rPr lang="en-NZ" dirty="0">
                <a:solidFill>
                  <a:schemeClr val="tx1"/>
                </a:solidFill>
              </a:rPr>
              <a:t>Who or what helps you to decide if there is enough room for Jesus at Christmas?</a:t>
            </a:r>
          </a:p>
          <a:p>
            <a:pPr marL="285750" lvl="0" indent="-285750">
              <a:buFont typeface="Arial" panose="020B0604020202020204" pitchFamily="34" charset="0"/>
              <a:buChar char="•"/>
            </a:pPr>
            <a:r>
              <a:rPr lang="en-NZ" dirty="0">
                <a:solidFill>
                  <a:schemeClr val="tx1"/>
                </a:solidFill>
              </a:rPr>
              <a:t>What sort of innkeeper are you?</a:t>
            </a:r>
          </a:p>
        </p:txBody>
      </p:sp>
      <p:sp>
        <p:nvSpPr>
          <p:cNvPr id="12" name="Shape: Close button"/>
          <p:cNvSpPr/>
          <p:nvPr/>
        </p:nvSpPr>
        <p:spPr>
          <a:xfrm>
            <a:off x="8153250" y="1417218"/>
            <a:ext cx="224727" cy="213547"/>
          </a:xfrm>
          <a:prstGeom prst="roundRect">
            <a:avLst>
              <a:gd name="adj" fmla="val 4121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chemeClr val="bg1"/>
                </a:solidFill>
              </a:rPr>
              <a:t>X</a:t>
            </a:r>
            <a:endParaRPr lang="en-GB" dirty="0">
              <a:solidFill>
                <a:schemeClr val="bg1"/>
              </a:solidFill>
            </a:endParaRPr>
          </a:p>
        </p:txBody>
      </p:sp>
      <p:sp>
        <p:nvSpPr>
          <p:cNvPr id="9" name="Action Button: Information">
            <a:hlinkClick r:id="" action="ppaction://noaction" highlightClick="1"/>
          </p:cNvPr>
          <p:cNvSpPr/>
          <p:nvPr/>
        </p:nvSpPr>
        <p:spPr>
          <a:xfrm>
            <a:off x="7092000" y="4680000"/>
            <a:ext cx="360000" cy="360000"/>
          </a:xfrm>
          <a:prstGeom prst="actionButtonInformation">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S-05</a:t>
            </a:r>
            <a:endParaRPr lang="en-GB" sz="900" b="1" dirty="0">
              <a:solidFill>
                <a:srgbClr val="002060"/>
              </a:solidFill>
              <a:latin typeface="Arial" pitchFamily="34" charset="0"/>
              <a:cs typeface="Arial" pitchFamily="34" charset="0"/>
            </a:endParaRP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Tool instructions"/>
          <p:cNvSpPr txBox="1"/>
          <p:nvPr/>
        </p:nvSpPr>
        <p:spPr>
          <a:xfrm>
            <a:off x="3508259" y="4912668"/>
            <a:ext cx="2127505"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I-button to reveal information</a:t>
            </a:r>
            <a:endParaRPr lang="en-GB" sz="900" dirty="0">
              <a:latin typeface="Arial" pitchFamily="34" charset="0"/>
              <a:ea typeface="Segoe UI" pitchFamily="34" charset="0"/>
              <a:cs typeface="Arial" pitchFamily="34" charset="0"/>
            </a:endParaRPr>
          </a:p>
        </p:txBody>
      </p:sp>
      <p:pic>
        <p:nvPicPr>
          <p:cNvPr id="6146" name="Image" descr="http://www.warrencampdesign.com/heartyBoys/luke/part1/images/luke.2.7_lg.jpg"/>
          <p:cNvPicPr>
            <a:picLocks noChangeAspect="1" noChangeArrowheads="1"/>
          </p:cNvPicPr>
          <p:nvPr/>
        </p:nvPicPr>
        <p:blipFill rotWithShape="1">
          <a:blip r:embed="rId3">
            <a:extLst>
              <a:ext uri="{28A0092B-C50C-407E-A947-70E740481C1C}">
                <a14:useLocalDpi xmlns:a14="http://schemas.microsoft.com/office/drawing/2010/main" val="0"/>
              </a:ext>
            </a:extLst>
          </a:blip>
          <a:srcRect b="3877"/>
          <a:stretch/>
        </p:blipFill>
        <p:spPr bwMode="auto">
          <a:xfrm>
            <a:off x="549335" y="628604"/>
            <a:ext cx="2825183" cy="393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29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3"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grpId="3" nodeType="with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animBg="1"/>
      <p:bldP spid="3" grpId="1" animBg="1"/>
      <p:bldP spid="3" grpId="2" animBg="1"/>
      <p:bldP spid="3" grpId="3" animBg="1"/>
      <p:bldP spid="12" grpId="0" animBg="1"/>
      <p:bldP spid="12" grpId="1" animBg="1"/>
      <p:bldP spid="12" grpId="2" animBg="1"/>
      <p:bldP spid="12"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p:nvPr/>
        </p:nvSpPr>
        <p:spPr>
          <a:xfrm>
            <a:off x="0" y="-17728"/>
            <a:ext cx="9144000" cy="646331"/>
          </a:xfrm>
          <a:prstGeom prst="rect">
            <a:avLst/>
          </a:prstGeom>
          <a:noFill/>
        </p:spPr>
        <p:txBody>
          <a:bodyPr wrap="square" rtlCol="0">
            <a:spAutoFit/>
          </a:bodyPr>
          <a:lstStyle/>
          <a:p>
            <a:pPr algn="ctr"/>
            <a:r>
              <a:rPr lang="en-NZ" sz="3600" b="1" dirty="0"/>
              <a:t>Making room for </a:t>
            </a:r>
            <a:r>
              <a:rPr lang="en-NZ" sz="3600" b="1" dirty="0" smtClean="0"/>
              <a:t>Jesus</a:t>
            </a:r>
            <a:endParaRPr lang="en-GB" sz="3600" b="1" dirty="0"/>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S-06</a:t>
            </a:r>
            <a:endParaRPr lang="en-GB" sz="900" b="1" dirty="0">
              <a:solidFill>
                <a:srgbClr val="002060"/>
              </a:solidFill>
              <a:latin typeface="Arial" pitchFamily="34" charset="0"/>
              <a:cs typeface="Arial" pitchFamily="34" charset="0"/>
            </a:endParaRPr>
          </a:p>
        </p:txBody>
      </p:sp>
      <p:grpSp>
        <p:nvGrpSpPr>
          <p:cNvPr id="3" name="Image"/>
          <p:cNvGrpSpPr/>
          <p:nvPr/>
        </p:nvGrpSpPr>
        <p:grpSpPr>
          <a:xfrm>
            <a:off x="1266737" y="558756"/>
            <a:ext cx="6610526" cy="4048946"/>
            <a:chOff x="448769" y="62686"/>
            <a:chExt cx="7538472" cy="4617314"/>
          </a:xfrm>
        </p:grpSpPr>
        <p:pic>
          <p:nvPicPr>
            <p:cNvPr id="7172" name="Black_box" descr="http://spiritandword.co.uk/wp-content/uploads/2015/12/Daily-Spirit-and-Word-651-No-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69" y="62686"/>
              <a:ext cx="7538472" cy="4617314"/>
            </a:xfrm>
            <a:prstGeom prst="rect">
              <a:avLst/>
            </a:prstGeom>
            <a:noFill/>
            <a:extLst>
              <a:ext uri="{909E8E84-426E-40DD-AFC4-6F175D3DCCD1}">
                <a14:hiddenFill xmlns:a14="http://schemas.microsoft.com/office/drawing/2010/main">
                  <a:solidFill>
                    <a:srgbClr val="FFFFFF"/>
                  </a:solidFill>
                </a14:hiddenFill>
              </a:ext>
            </a:extLst>
          </p:spPr>
        </p:pic>
        <p:sp>
          <p:nvSpPr>
            <p:cNvPr id="2" name="Image"/>
            <p:cNvSpPr/>
            <p:nvPr/>
          </p:nvSpPr>
          <p:spPr>
            <a:xfrm>
              <a:off x="7048500" y="114300"/>
              <a:ext cx="892629" cy="925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sp>
        <p:nvSpPr>
          <p:cNvPr id="2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ction Button: Worksheet">
            <a:hlinkClick r:id="rId4" action="ppaction://hlinksldjump" highlightClick="1"/>
          </p:cNvPr>
          <p:cNvSpPr/>
          <p:nvPr/>
        </p:nvSpPr>
        <p:spPr>
          <a:xfrm>
            <a:off x="7092000" y="4688467"/>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Tool instructions"/>
          <p:cNvSpPr txBox="1"/>
          <p:nvPr/>
        </p:nvSpPr>
        <p:spPr>
          <a:xfrm>
            <a:off x="3219708" y="4912668"/>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Tree>
    <p:extLst>
      <p:ext uri="{BB962C8B-B14F-4D97-AF65-F5344CB8AC3E}">
        <p14:creationId xmlns:p14="http://schemas.microsoft.com/office/powerpoint/2010/main" val="2428785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p:cNvSpPr txBox="1"/>
          <p:nvPr/>
        </p:nvSpPr>
        <p:spPr>
          <a:xfrm>
            <a:off x="3557" y="3375"/>
            <a:ext cx="9144000" cy="1200329"/>
          </a:xfrm>
          <a:prstGeom prst="rect">
            <a:avLst/>
          </a:prstGeom>
          <a:noFill/>
        </p:spPr>
        <p:txBody>
          <a:bodyPr wrap="square" rtlCol="0">
            <a:spAutoFit/>
          </a:bodyPr>
          <a:lstStyle/>
          <a:p>
            <a:pPr algn="ctr"/>
            <a:r>
              <a:rPr lang="en-NZ" sz="3600" b="1" dirty="0"/>
              <a:t>Reaching out to others helps families </a:t>
            </a:r>
            <a:r>
              <a:rPr lang="en-NZ" sz="3600" b="1" dirty="0" err="1"/>
              <a:t>whānau</a:t>
            </a:r>
            <a:r>
              <a:rPr lang="en-NZ" sz="3600" b="1" dirty="0"/>
              <a:t> to make room for Jesus at Christmas by …</a:t>
            </a:r>
            <a:endParaRPr lang="en-GB" sz="3600" b="1" dirty="0"/>
          </a:p>
        </p:txBody>
      </p:sp>
      <p:sp>
        <p:nvSpPr>
          <p:cNvPr id="20" name="Textbox: Line 4"/>
          <p:cNvSpPr txBox="1"/>
          <p:nvPr/>
        </p:nvSpPr>
        <p:spPr>
          <a:xfrm>
            <a:off x="1744448" y="3941336"/>
            <a:ext cx="7403109" cy="738664"/>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400" dirty="0"/>
              <a:t>Making and giving Christmas cards to elderly </a:t>
            </a:r>
            <a:r>
              <a:rPr lang="en-NZ" sz="1400" dirty="0" smtClean="0"/>
              <a:t>people in </a:t>
            </a:r>
            <a:r>
              <a:rPr lang="en-NZ" sz="1400" dirty="0"/>
              <a:t>rest homes.</a:t>
            </a:r>
          </a:p>
          <a:p>
            <a:r>
              <a:rPr lang="en-NZ" sz="1400" dirty="0"/>
              <a:t>Using your own time and resources for the </a:t>
            </a:r>
            <a:r>
              <a:rPr lang="en-NZ" sz="1400" dirty="0" smtClean="0"/>
              <a:t>good of </a:t>
            </a:r>
            <a:r>
              <a:rPr lang="en-NZ" sz="1400" dirty="0"/>
              <a:t>others is making room for Jesus.</a:t>
            </a:r>
          </a:p>
          <a:p>
            <a:r>
              <a:rPr lang="en-NZ" sz="1400" dirty="0"/>
              <a:t>What can children of your age do to make room for Jesus?</a:t>
            </a:r>
          </a:p>
        </p:txBody>
      </p:sp>
      <p:sp>
        <p:nvSpPr>
          <p:cNvPr id="7" name="Textbox: Line 3"/>
          <p:cNvSpPr txBox="1"/>
          <p:nvPr/>
        </p:nvSpPr>
        <p:spPr>
          <a:xfrm>
            <a:off x="1744448" y="3106164"/>
            <a:ext cx="7399552" cy="52322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400" dirty="0"/>
              <a:t>Inviting each family member to donate something </a:t>
            </a:r>
            <a:r>
              <a:rPr lang="en-NZ" sz="1400" dirty="0" smtClean="0"/>
              <a:t>to </a:t>
            </a:r>
            <a:r>
              <a:rPr lang="en-NZ" sz="1400" dirty="0"/>
              <a:t>give to a needy family.</a:t>
            </a:r>
          </a:p>
          <a:p>
            <a:r>
              <a:rPr lang="en-NZ" sz="1400" dirty="0"/>
              <a:t>Sharing presents </a:t>
            </a:r>
            <a:r>
              <a:rPr lang="en-NZ" sz="1400" dirty="0" smtClean="0"/>
              <a:t>with </a:t>
            </a:r>
            <a:r>
              <a:rPr lang="en-NZ" sz="1400" dirty="0"/>
              <a:t>families in need </a:t>
            </a:r>
            <a:r>
              <a:rPr lang="en-NZ" sz="1400" dirty="0" smtClean="0"/>
              <a:t>is </a:t>
            </a:r>
            <a:r>
              <a:rPr lang="en-NZ" sz="1400" dirty="0"/>
              <a:t>making room for Jesus.</a:t>
            </a:r>
          </a:p>
        </p:txBody>
      </p:sp>
      <p:sp>
        <p:nvSpPr>
          <p:cNvPr id="8" name="Textbox: Line 2"/>
          <p:cNvSpPr txBox="1"/>
          <p:nvPr/>
        </p:nvSpPr>
        <p:spPr>
          <a:xfrm>
            <a:off x="1744448" y="2270993"/>
            <a:ext cx="8145810" cy="52322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400" dirty="0"/>
              <a:t>Making time to do something for </a:t>
            </a:r>
            <a:r>
              <a:rPr lang="en-NZ" sz="1400" dirty="0" smtClean="0"/>
              <a:t>others. Preparing some gift bags for people</a:t>
            </a:r>
          </a:p>
          <a:p>
            <a:r>
              <a:rPr lang="en-NZ" sz="1400" dirty="0" smtClean="0"/>
              <a:t>at the shelter is </a:t>
            </a:r>
            <a:r>
              <a:rPr lang="en-NZ" sz="1400" dirty="0"/>
              <a:t>making room for Jesus.</a:t>
            </a:r>
          </a:p>
        </p:txBody>
      </p:sp>
      <p:sp>
        <p:nvSpPr>
          <p:cNvPr id="6" name="Textbox: Line 1"/>
          <p:cNvSpPr txBox="1"/>
          <p:nvPr/>
        </p:nvSpPr>
        <p:spPr>
          <a:xfrm>
            <a:off x="1744448" y="1220378"/>
            <a:ext cx="6451285" cy="738664"/>
          </a:xfrm>
          <a:prstGeom prst="rect">
            <a:avLst/>
          </a:prstGeom>
          <a:noFill/>
        </p:spPr>
        <p:txBody>
          <a:bodyPr wrap="square" rtlCol="0">
            <a:spAutoFit/>
          </a:bodyPr>
          <a:lstStyle/>
          <a:p>
            <a:r>
              <a:rPr lang="en-NZ" sz="1400" b="1" dirty="0">
                <a:latin typeface="Segoe UI" pitchFamily="34" charset="0"/>
                <a:ea typeface="Segoe UI" pitchFamily="34" charset="0"/>
                <a:cs typeface="Segoe UI" pitchFamily="34" charset="0"/>
              </a:rPr>
              <a:t>Limiting the number of presents that are given to each family member.</a:t>
            </a:r>
          </a:p>
          <a:p>
            <a:r>
              <a:rPr lang="en-NZ" sz="1400" b="1" dirty="0">
                <a:latin typeface="Segoe UI" pitchFamily="34" charset="0"/>
                <a:ea typeface="Segoe UI" pitchFamily="34" charset="0"/>
                <a:cs typeface="Segoe UI" pitchFamily="34" charset="0"/>
              </a:rPr>
              <a:t>Using money to give someone in your street who is lonely </a:t>
            </a:r>
            <a:r>
              <a:rPr lang="en-NZ" sz="1400" b="1" dirty="0" smtClean="0">
                <a:latin typeface="Segoe UI" pitchFamily="34" charset="0"/>
                <a:ea typeface="Segoe UI" pitchFamily="34" charset="0"/>
                <a:cs typeface="Segoe UI" pitchFamily="34" charset="0"/>
              </a:rPr>
              <a:t>at </a:t>
            </a:r>
            <a:r>
              <a:rPr lang="en-NZ" sz="1400" b="1" dirty="0">
                <a:latin typeface="Segoe UI" pitchFamily="34" charset="0"/>
                <a:ea typeface="Segoe UI" pitchFamily="34" charset="0"/>
                <a:cs typeface="Segoe UI" pitchFamily="34" charset="0"/>
              </a:rPr>
              <a:t>present</a:t>
            </a:r>
          </a:p>
          <a:p>
            <a:r>
              <a:rPr lang="en-NZ" sz="1400" b="1" dirty="0">
                <a:latin typeface="Segoe UI" pitchFamily="34" charset="0"/>
                <a:ea typeface="Segoe UI" pitchFamily="34" charset="0"/>
                <a:cs typeface="Segoe UI" pitchFamily="34" charset="0"/>
              </a:rPr>
              <a:t>is making room for Jesus.</a:t>
            </a:r>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S-07</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3601221" y="4912668"/>
            <a:ext cx="1941557"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an image to reveal </a:t>
            </a:r>
            <a:r>
              <a:rPr lang="en-GB" sz="900" dirty="0">
                <a:latin typeface="Arial" pitchFamily="34" charset="0"/>
                <a:ea typeface="Segoe UI" pitchFamily="34" charset="0"/>
                <a:cs typeface="Arial" pitchFamily="34" charset="0"/>
              </a:rPr>
              <a:t>a</a:t>
            </a:r>
            <a:r>
              <a:rPr lang="en-GB" sz="900" dirty="0" smtClean="0">
                <a:latin typeface="Arial" pitchFamily="34" charset="0"/>
                <a:ea typeface="Segoe UI" pitchFamily="34" charset="0"/>
                <a:cs typeface="Arial" pitchFamily="34" charset="0"/>
              </a:rPr>
              <a:t> text line</a:t>
            </a:r>
            <a:endParaRPr lang="en-GB" sz="900" dirty="0">
              <a:latin typeface="Arial" pitchFamily="34" charset="0"/>
              <a:ea typeface="Segoe UI" pitchFamily="34" charset="0"/>
              <a:cs typeface="Arial" pitchFamily="34" charset="0"/>
            </a:endParaRPr>
          </a:p>
        </p:txBody>
      </p:sp>
      <p:pic>
        <p:nvPicPr>
          <p:cNvPr id="9"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33" y="3941336"/>
            <a:ext cx="1039211" cy="738623"/>
          </a:xfrm>
          <a:prstGeom prst="rect">
            <a:avLst/>
          </a:prstGeom>
          <a:ln w="19050">
            <a:solidFill>
              <a:schemeClr val="bg1"/>
            </a:solidFill>
          </a:ln>
        </p:spPr>
      </p:pic>
      <p:pic>
        <p:nvPicPr>
          <p:cNvPr id="5"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09" y="3019159"/>
            <a:ext cx="1047750" cy="697230"/>
          </a:xfrm>
          <a:prstGeom prst="rect">
            <a:avLst/>
          </a:prstGeom>
          <a:ln w="19050">
            <a:solidFill>
              <a:schemeClr val="bg1"/>
            </a:solidFill>
          </a:ln>
        </p:spPr>
      </p:pic>
      <p:pic>
        <p:nvPicPr>
          <p:cNvPr id="4"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82" y="2097922"/>
            <a:ext cx="653405" cy="869361"/>
          </a:xfrm>
          <a:prstGeom prst="rect">
            <a:avLst/>
          </a:prstGeom>
          <a:ln w="19050">
            <a:solidFill>
              <a:schemeClr val="bg1"/>
            </a:solidFill>
          </a:ln>
        </p:spPr>
      </p:pic>
      <p:pic>
        <p:nvPicPr>
          <p:cNvPr id="3"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582" y="1220095"/>
            <a:ext cx="803203" cy="738947"/>
          </a:xfrm>
          <a:prstGeom prst="rect">
            <a:avLst/>
          </a:prstGeom>
          <a:ln w="19050">
            <a:solidFill>
              <a:schemeClr val="bg1"/>
            </a:solidFill>
          </a:ln>
        </p:spPr>
      </p:pic>
    </p:spTree>
    <p:extLst>
      <p:ext uri="{BB962C8B-B14F-4D97-AF65-F5344CB8AC3E}">
        <p14:creationId xmlns:p14="http://schemas.microsoft.com/office/powerpoint/2010/main" val="4594444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3" nodeType="clickEffect">
                                  <p:stCondLst>
                                    <p:cond delay="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grpId="3"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3" nodeType="withEffect">
                                  <p:stCondLst>
                                    <p:cond delay="0"/>
                                  </p:stCondLst>
                                  <p:childTnLst>
                                    <p:set>
                                      <p:cBhvr>
                                        <p:cTn id="45" dur="1" fill="hold">
                                          <p:stCondLst>
                                            <p:cond delay="0"/>
                                          </p:stCondLst>
                                        </p:cTn>
                                        <p:tgtEl>
                                          <p:spTgt spid="7"/>
                                        </p:tgtEl>
                                        <p:attrNameLst>
                                          <p:attrName>style.visibility</p:attrName>
                                        </p:attrNameLst>
                                      </p:cBhvr>
                                      <p:to>
                                        <p:strVal val="hidden"/>
                                      </p:to>
                                    </p:set>
                                  </p:childTnLst>
                                </p:cTn>
                              </p:par>
                              <p:par>
                                <p:cTn id="46" presetID="1" presetClass="exit" presetSubtype="0" fill="hold" grpId="3" nodeType="withEffect">
                                  <p:stCondLst>
                                    <p:cond delay="0"/>
                                  </p:stCondLst>
                                  <p:childTnLst>
                                    <p:set>
                                      <p:cBhvr>
                                        <p:cTn id="47"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0" grpId="0"/>
      <p:bldP spid="20" grpId="2"/>
      <p:bldP spid="20" grpId="3"/>
      <p:bldP spid="7" grpId="0"/>
      <p:bldP spid="7" grpId="2"/>
      <p:bldP spid="7" grpId="3"/>
      <p:bldP spid="8" grpId="0"/>
      <p:bldP spid="8" grpId="2"/>
      <p:bldP spid="8" grpId="3"/>
      <p:bldP spid="6" grpId="0"/>
      <p:bldP spid="6" grpId="2"/>
      <p:bldP spid="6"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p:nvPr/>
        </p:nvSpPr>
        <p:spPr>
          <a:xfrm>
            <a:off x="0" y="-17728"/>
            <a:ext cx="9144000" cy="1200329"/>
          </a:xfrm>
          <a:prstGeom prst="rect">
            <a:avLst/>
          </a:prstGeom>
          <a:noFill/>
        </p:spPr>
        <p:txBody>
          <a:bodyPr wrap="square" rtlCol="0">
            <a:spAutoFit/>
          </a:bodyPr>
          <a:lstStyle/>
          <a:p>
            <a:pPr algn="ctr"/>
            <a:r>
              <a:rPr lang="en-NZ" sz="3600" b="1" dirty="0"/>
              <a:t>Who are </a:t>
            </a:r>
            <a:r>
              <a:rPr lang="en-NZ" sz="3600" b="1" dirty="0" smtClean="0"/>
              <a:t>the people </a:t>
            </a:r>
            <a:r>
              <a:rPr lang="en-NZ" sz="3600" b="1" dirty="0"/>
              <a:t>in today’s </a:t>
            </a:r>
            <a:r>
              <a:rPr lang="en-NZ" sz="3600" b="1" dirty="0" smtClean="0"/>
              <a:t>world that </a:t>
            </a:r>
            <a:r>
              <a:rPr lang="en-NZ" sz="3600" b="1" dirty="0"/>
              <a:t>need an innkeeper to make room for </a:t>
            </a:r>
            <a:r>
              <a:rPr lang="en-NZ" sz="3600" b="1" dirty="0" smtClean="0"/>
              <a:t>them?</a:t>
            </a:r>
            <a:endParaRPr lang="en-GB" sz="3600" b="1" dirty="0"/>
          </a:p>
        </p:txBody>
      </p:sp>
      <p:sp>
        <p:nvSpPr>
          <p:cNvPr id="2" name="Shape: Card 6 (bottom)"/>
          <p:cNvSpPr/>
          <p:nvPr/>
        </p:nvSpPr>
        <p:spPr>
          <a:xfrm>
            <a:off x="815370" y="1284201"/>
            <a:ext cx="2825307" cy="3058086"/>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People who are loving, helpful, forgiving, peaceful, generous and friendly are people who have made room for Jesus in their lives. This means they talk to him, listen to him, try to be like him and encourage others to do the same so his ways become their ways too. </a:t>
            </a:r>
            <a:endParaRPr lang="en-GB" sz="1600" b="1" dirty="0"/>
          </a:p>
        </p:txBody>
      </p:sp>
      <p:sp>
        <p:nvSpPr>
          <p:cNvPr id="12" name="Shape: Card 5"/>
          <p:cNvSpPr/>
          <p:nvPr/>
        </p:nvSpPr>
        <p:spPr>
          <a:xfrm>
            <a:off x="925435" y="1394266"/>
            <a:ext cx="2825307" cy="3058086"/>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Share what you have noticed about people who are kind and caring to others. What do you think is helping them to be like that? </a:t>
            </a:r>
            <a:endParaRPr lang="en-GB" sz="2000" dirty="0"/>
          </a:p>
        </p:txBody>
      </p:sp>
      <p:sp>
        <p:nvSpPr>
          <p:cNvPr id="13" name="Shape: Card 4"/>
          <p:cNvSpPr/>
          <p:nvPr/>
        </p:nvSpPr>
        <p:spPr>
          <a:xfrm>
            <a:off x="1043967" y="1495864"/>
            <a:ext cx="2825307" cy="3058086"/>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a:t>When people make room for Jesus and spend time with him the Spirit helps them to find ways to help those in need especially at Christmas.</a:t>
            </a:r>
            <a:endParaRPr lang="en-GB" sz="2000" b="1" dirty="0"/>
          </a:p>
        </p:txBody>
      </p:sp>
      <p:sp>
        <p:nvSpPr>
          <p:cNvPr id="14" name="Shape: Card 3"/>
          <p:cNvSpPr/>
          <p:nvPr/>
        </p:nvSpPr>
        <p:spPr>
          <a:xfrm>
            <a:off x="1145565" y="1605929"/>
            <a:ext cx="2825307" cy="3058086"/>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Share what you know about people in our neighbourhoods who cannot find work and do not have enough money to live on.</a:t>
            </a:r>
            <a:endParaRPr lang="en-GB" sz="2000" dirty="0"/>
          </a:p>
        </p:txBody>
      </p:sp>
      <p:sp>
        <p:nvSpPr>
          <p:cNvPr id="15" name="Shape: Card 2"/>
          <p:cNvSpPr/>
          <p:nvPr/>
        </p:nvSpPr>
        <p:spPr>
          <a:xfrm>
            <a:off x="1255630" y="1707527"/>
            <a:ext cx="2825307" cy="3058086"/>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a:t>When Christ is in our hearts his love overflows into our words and actions and we support people, who like Mary and </a:t>
            </a:r>
            <a:r>
              <a:rPr lang="en-NZ" sz="2000" b="1" dirty="0" smtClean="0"/>
              <a:t>Joseph, </a:t>
            </a:r>
            <a:r>
              <a:rPr lang="en-NZ" sz="2000" b="1" dirty="0"/>
              <a:t>need shelter and care.</a:t>
            </a:r>
            <a:endParaRPr lang="en-GB" sz="2000" b="1" dirty="0"/>
          </a:p>
        </p:txBody>
      </p:sp>
      <p:sp>
        <p:nvSpPr>
          <p:cNvPr id="16" name="Shape: Card 1 (top)"/>
          <p:cNvSpPr/>
          <p:nvPr/>
        </p:nvSpPr>
        <p:spPr>
          <a:xfrm>
            <a:off x="1382629" y="1809125"/>
            <a:ext cx="2825307" cy="3058086"/>
          </a:xfrm>
          <a:prstGeom prst="roundRect">
            <a:avLst/>
          </a:prstGeom>
          <a:solidFill>
            <a:schemeClr val="accent1"/>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t>Share what you know about people right now who have had to leave their homes to find a safe place to live. </a:t>
            </a:r>
            <a:endParaRPr lang="en-GB" sz="2000" dirty="0"/>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S-08</a:t>
            </a:r>
            <a:endParaRPr lang="en-GB" sz="900" b="1" dirty="0">
              <a:solidFill>
                <a:srgbClr val="002060"/>
              </a:solidFill>
              <a:latin typeface="Arial" pitchFamily="34" charset="0"/>
              <a:cs typeface="Arial" pitchFamily="34" charset="0"/>
            </a:endParaRP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Tool instructions"/>
          <p:cNvSpPr txBox="1"/>
          <p:nvPr/>
        </p:nvSpPr>
        <p:spPr>
          <a:xfrm>
            <a:off x="2845651" y="4912668"/>
            <a:ext cx="3452697" cy="369332"/>
          </a:xfrm>
          <a:prstGeom prst="rect">
            <a:avLst/>
          </a:prstGeom>
          <a:noFill/>
        </p:spPr>
        <p:txBody>
          <a:bodyPr wrap="square" rtlCol="0">
            <a:spAutoFit/>
          </a:bodyPr>
          <a:lstStyle/>
          <a:p>
            <a:pPr algn="ctr"/>
            <a:r>
              <a:rPr lang="en-GB" sz="900" dirty="0" smtClean="0">
                <a:latin typeface="Arial" panose="020B0604020202020204" pitchFamily="34" charset="0"/>
                <a:ea typeface="Segoe UI" pitchFamily="34" charset="0"/>
                <a:cs typeface="Arial" pitchFamily="34" charset="0"/>
              </a:rPr>
              <a:t>Click top card to discard it. </a:t>
            </a:r>
            <a:r>
              <a:rPr lang="en-GB" sz="900" dirty="0">
                <a:latin typeface="Arial" panose="020B0604020202020204" pitchFamily="34" charset="0"/>
                <a:cs typeface="Arial" panose="020B0604020202020204" pitchFamily="34" charset="0"/>
              </a:rPr>
              <a:t>Click the video button to play a </a:t>
            </a:r>
            <a:r>
              <a:rPr lang="en-GB" sz="900" dirty="0" smtClean="0">
                <a:latin typeface="Arial" panose="020B0604020202020204" pitchFamily="34" charset="0"/>
                <a:cs typeface="Arial" panose="020B0604020202020204" pitchFamily="34" charset="0"/>
              </a:rPr>
              <a:t>video.</a:t>
            </a:r>
            <a:endParaRPr lang="en-GB" sz="900" dirty="0">
              <a:latin typeface="Arial" panose="020B0604020202020204" pitchFamily="34" charset="0"/>
              <a:cs typeface="Arial" panose="020B0604020202020204" pitchFamily="34" charset="0"/>
            </a:endParaRPr>
          </a:p>
          <a:p>
            <a:pPr algn="ctr"/>
            <a:endParaRPr lang="en-GB" sz="900" dirty="0">
              <a:latin typeface="Arial" pitchFamily="34" charset="0"/>
              <a:ea typeface="Segoe UI" pitchFamily="34" charset="0"/>
              <a:cs typeface="Arial" pitchFamily="34" charset="0"/>
            </a:endParaRPr>
          </a:p>
        </p:txBody>
      </p:sp>
      <p:pic>
        <p:nvPicPr>
          <p:cNvPr id="21" name="Picture 20" descr="Image result for children waiting IN Advent"/>
          <p:cNvPicPr/>
          <p:nvPr/>
        </p:nvPicPr>
        <p:blipFill rotWithShape="1">
          <a:blip r:embed="rId3" cstate="print">
            <a:extLst>
              <a:ext uri="{28A0092B-C50C-407E-A947-70E740481C1C}">
                <a14:useLocalDpi xmlns:a14="http://schemas.microsoft.com/office/drawing/2010/main" val="0"/>
              </a:ext>
            </a:extLst>
          </a:blip>
          <a:srcRect l="3876" t="3313" r="27260" b="4818"/>
          <a:stretch/>
        </p:blipFill>
        <p:spPr bwMode="auto">
          <a:xfrm>
            <a:off x="4781160" y="1687670"/>
            <a:ext cx="3858840" cy="2894604"/>
          </a:xfrm>
          <a:prstGeom prst="rect">
            <a:avLst/>
          </a:prstGeom>
          <a:noFill/>
          <a:ln>
            <a:noFill/>
          </a:ln>
          <a:extLst>
            <a:ext uri="{53640926-AAD7-44D8-BBD7-CCE9431645EC}">
              <a14:shadowObscured xmlns:a14="http://schemas.microsoft.com/office/drawing/2010/main"/>
            </a:ext>
          </a:extLst>
        </p:spPr>
      </p:pic>
      <p:sp>
        <p:nvSpPr>
          <p:cNvPr id="22" name="Action Button: Video">
            <a:hlinkClick r:id="rId4"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93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16"/>
                                        </p:tgtEl>
                                        <p:attrNameLst>
                                          <p:attrName>ppt_x</p:attrName>
                                        </p:attrNameLst>
                                      </p:cBhvr>
                                      <p:tavLst>
                                        <p:tav tm="0">
                                          <p:val>
                                            <p:strVal val="ppt_x"/>
                                          </p:val>
                                        </p:tav>
                                        <p:tav tm="100000">
                                          <p:val>
                                            <p:strVal val="1+ppt_w/2"/>
                                          </p:val>
                                        </p:tav>
                                      </p:tavLst>
                                    </p:anim>
                                    <p:anim calcmode="lin" valueType="num">
                                      <p:cBhvr additive="base">
                                        <p:cTn id="7" dur="1000"/>
                                        <p:tgtEl>
                                          <p:spTgt spid="16"/>
                                        </p:tgtEl>
                                        <p:attrNameLst>
                                          <p:attrName>ppt_y</p:attrName>
                                        </p:attrNameLst>
                                      </p:cBhvr>
                                      <p:tavLst>
                                        <p:tav tm="0">
                                          <p:val>
                                            <p:strVal val="ppt_y"/>
                                          </p:val>
                                        </p:tav>
                                        <p:tav tm="100000">
                                          <p:val>
                                            <p:strVal val="0-ppt_h/2"/>
                                          </p:val>
                                        </p:tav>
                                      </p:tavLst>
                                    </p:anim>
                                    <p:set>
                                      <p:cBhvr>
                                        <p:cTn id="8"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15"/>
                                        </p:tgtEl>
                                        <p:attrNameLst>
                                          <p:attrName>ppt_x</p:attrName>
                                        </p:attrNameLst>
                                      </p:cBhvr>
                                      <p:tavLst>
                                        <p:tav tm="0">
                                          <p:val>
                                            <p:strVal val="ppt_x"/>
                                          </p:val>
                                        </p:tav>
                                        <p:tav tm="100000">
                                          <p:val>
                                            <p:strVal val="1+ppt_w/2"/>
                                          </p:val>
                                        </p:tav>
                                      </p:tavLst>
                                    </p:anim>
                                    <p:anim calcmode="lin" valueType="num">
                                      <p:cBhvr additive="base">
                                        <p:cTn id="14" dur="1000"/>
                                        <p:tgtEl>
                                          <p:spTgt spid="15"/>
                                        </p:tgtEl>
                                        <p:attrNameLst>
                                          <p:attrName>ppt_y</p:attrName>
                                        </p:attrNameLst>
                                      </p:cBhvr>
                                      <p:tavLst>
                                        <p:tav tm="0">
                                          <p:val>
                                            <p:strVal val="ppt_y"/>
                                          </p:val>
                                        </p:tav>
                                        <p:tav tm="100000">
                                          <p:val>
                                            <p:strVal val="0-ppt_h/2"/>
                                          </p:val>
                                        </p:tav>
                                      </p:tavLst>
                                    </p:anim>
                                    <p:set>
                                      <p:cBhvr>
                                        <p:cTn id="1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14"/>
                                        </p:tgtEl>
                                        <p:attrNameLst>
                                          <p:attrName>ppt_x</p:attrName>
                                        </p:attrNameLst>
                                      </p:cBhvr>
                                      <p:tavLst>
                                        <p:tav tm="0">
                                          <p:val>
                                            <p:strVal val="ppt_x"/>
                                          </p:val>
                                        </p:tav>
                                        <p:tav tm="100000">
                                          <p:val>
                                            <p:strVal val="1+ppt_w/2"/>
                                          </p:val>
                                        </p:tav>
                                      </p:tavLst>
                                    </p:anim>
                                    <p:anim calcmode="lin" valueType="num">
                                      <p:cBhvr additive="base">
                                        <p:cTn id="21" dur="1000"/>
                                        <p:tgtEl>
                                          <p:spTgt spid="14"/>
                                        </p:tgtEl>
                                        <p:attrNameLst>
                                          <p:attrName>ppt_y</p:attrName>
                                        </p:attrNameLst>
                                      </p:cBhvr>
                                      <p:tavLst>
                                        <p:tav tm="0">
                                          <p:val>
                                            <p:strVal val="ppt_y"/>
                                          </p:val>
                                        </p:tav>
                                        <p:tav tm="100000">
                                          <p:val>
                                            <p:strVal val="0-ppt_h/2"/>
                                          </p:val>
                                        </p:tav>
                                      </p:tavLst>
                                    </p:anim>
                                    <p:set>
                                      <p:cBhvr>
                                        <p:cTn id="2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13"/>
                                        </p:tgtEl>
                                        <p:attrNameLst>
                                          <p:attrName>ppt_x</p:attrName>
                                        </p:attrNameLst>
                                      </p:cBhvr>
                                      <p:tavLst>
                                        <p:tav tm="0">
                                          <p:val>
                                            <p:strVal val="ppt_x"/>
                                          </p:val>
                                        </p:tav>
                                        <p:tav tm="100000">
                                          <p:val>
                                            <p:strVal val="1+ppt_w/2"/>
                                          </p:val>
                                        </p:tav>
                                      </p:tavLst>
                                    </p:anim>
                                    <p:anim calcmode="lin" valueType="num">
                                      <p:cBhvr additive="base">
                                        <p:cTn id="28" dur="1000"/>
                                        <p:tgtEl>
                                          <p:spTgt spid="13"/>
                                        </p:tgtEl>
                                        <p:attrNameLst>
                                          <p:attrName>ppt_y</p:attrName>
                                        </p:attrNameLst>
                                      </p:cBhvr>
                                      <p:tavLst>
                                        <p:tav tm="0">
                                          <p:val>
                                            <p:strVal val="ppt_y"/>
                                          </p:val>
                                        </p:tav>
                                        <p:tav tm="100000">
                                          <p:val>
                                            <p:strVal val="0-ppt_h/2"/>
                                          </p:val>
                                        </p:tav>
                                      </p:tavLst>
                                    </p:anim>
                                    <p:set>
                                      <p:cBhvr>
                                        <p:cTn id="2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12"/>
                                        </p:tgtEl>
                                        <p:attrNameLst>
                                          <p:attrName>ppt_x</p:attrName>
                                        </p:attrNameLst>
                                      </p:cBhvr>
                                      <p:tavLst>
                                        <p:tav tm="0">
                                          <p:val>
                                            <p:strVal val="ppt_x"/>
                                          </p:val>
                                        </p:tav>
                                        <p:tav tm="100000">
                                          <p:val>
                                            <p:strVal val="1+ppt_w/2"/>
                                          </p:val>
                                        </p:tav>
                                      </p:tavLst>
                                    </p:anim>
                                    <p:anim calcmode="lin" valueType="num">
                                      <p:cBhvr additive="base">
                                        <p:cTn id="35" dur="1000"/>
                                        <p:tgtEl>
                                          <p:spTgt spid="12"/>
                                        </p:tgtEl>
                                        <p:attrNameLst>
                                          <p:attrName>ppt_y</p:attrName>
                                        </p:attrNameLst>
                                      </p:cBhvr>
                                      <p:tavLst>
                                        <p:tav tm="0">
                                          <p:val>
                                            <p:strVal val="ppt_y"/>
                                          </p:val>
                                        </p:tav>
                                        <p:tav tm="100000">
                                          <p:val>
                                            <p:strVal val="0-ppt_h/2"/>
                                          </p:val>
                                        </p:tav>
                                      </p:tavLst>
                                    </p:anim>
                                    <p:set>
                                      <p:cBhvr>
                                        <p:cTn id="36"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1000"/>
                                        <p:tgtEl>
                                          <p:spTgt spid="2"/>
                                        </p:tgtEl>
                                        <p:attrNameLst>
                                          <p:attrName>ppt_x</p:attrName>
                                        </p:attrNameLst>
                                      </p:cBhvr>
                                      <p:tavLst>
                                        <p:tav tm="0">
                                          <p:val>
                                            <p:strVal val="ppt_x"/>
                                          </p:val>
                                        </p:tav>
                                        <p:tav tm="100000">
                                          <p:val>
                                            <p:strVal val="1+ppt_w/2"/>
                                          </p:val>
                                        </p:tav>
                                      </p:tavLst>
                                    </p:anim>
                                    <p:anim calcmode="lin" valueType="num">
                                      <p:cBhvr additive="base">
                                        <p:cTn id="42" dur="1000"/>
                                        <p:tgtEl>
                                          <p:spTgt spid="2"/>
                                        </p:tgtEl>
                                        <p:attrNameLst>
                                          <p:attrName>ppt_y</p:attrName>
                                        </p:attrNameLst>
                                      </p:cBhvr>
                                      <p:tavLst>
                                        <p:tav tm="0">
                                          <p:val>
                                            <p:strVal val="ppt_y"/>
                                          </p:val>
                                        </p:tav>
                                        <p:tav tm="100000">
                                          <p:val>
                                            <p:strVal val="0-ppt_h/2"/>
                                          </p:val>
                                        </p:tav>
                                      </p:tavLst>
                                    </p:anim>
                                    <p:set>
                                      <p:cBhvr>
                                        <p:cTn id="43"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9"/>
                                          </p:stCondLst>
                                        </p:cTn>
                                        <p:tgtEl>
                                          <p:spTgt spid="16"/>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9"/>
                                          </p:stCondLst>
                                        </p:cTn>
                                        <p:tgtEl>
                                          <p:spTgt spid="15"/>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9"/>
                                          </p:stCondLst>
                                        </p:cTn>
                                        <p:tgtEl>
                                          <p:spTgt spid="14"/>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9"/>
                                          </p:stCondLst>
                                        </p:cTn>
                                        <p:tgtEl>
                                          <p:spTgt spid="13"/>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9"/>
                                          </p:stCondLst>
                                        </p:cTn>
                                        <p:tgtEl>
                                          <p:spTgt spid="12"/>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9"/>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2" nodeType="clickEffect">
                                  <p:stCondLst>
                                    <p:cond delay="0"/>
                                  </p:stCondLst>
                                  <p:childTnLst>
                                    <p:set>
                                      <p:cBhvr>
                                        <p:cTn id="63" dur="1" fill="hold">
                                          <p:stCondLst>
                                            <p:cond delay="9"/>
                                          </p:stCondLst>
                                        </p:cTn>
                                        <p:tgtEl>
                                          <p:spTgt spid="16"/>
                                        </p:tgtEl>
                                        <p:attrNameLst>
                                          <p:attrName>style.visibility</p:attrName>
                                        </p:attrNameLst>
                                      </p:cBhvr>
                                      <p:to>
                                        <p:strVal val="visible"/>
                                      </p:to>
                                    </p:set>
                                  </p:childTnLst>
                                </p:cTn>
                              </p:par>
                              <p:par>
                                <p:cTn id="64" presetID="1" presetClass="entr" presetSubtype="0" fill="hold" grpId="2"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1" presetClass="entr" presetSubtype="0" fill="hold" grpId="2" nodeType="withEffect">
                                  <p:stCondLst>
                                    <p:cond delay="0"/>
                                  </p:stCondLst>
                                  <p:childTnLst>
                                    <p:set>
                                      <p:cBhvr>
                                        <p:cTn id="67" dur="1" fill="hold">
                                          <p:stCondLst>
                                            <p:cond delay="9"/>
                                          </p:stCondLst>
                                        </p:cTn>
                                        <p:tgtEl>
                                          <p:spTgt spid="14"/>
                                        </p:tgtEl>
                                        <p:attrNameLst>
                                          <p:attrName>style.visibility</p:attrName>
                                        </p:attrNameLst>
                                      </p:cBhvr>
                                      <p:to>
                                        <p:strVal val="visible"/>
                                      </p:to>
                                    </p:set>
                                  </p:childTnLst>
                                </p:cTn>
                              </p:par>
                              <p:par>
                                <p:cTn id="68" presetID="1" presetClass="entr" presetSubtype="0" fill="hold" grpId="2" nodeType="withEffect">
                                  <p:stCondLst>
                                    <p:cond delay="0"/>
                                  </p:stCondLst>
                                  <p:childTnLst>
                                    <p:set>
                                      <p:cBhvr>
                                        <p:cTn id="69" dur="1" fill="hold">
                                          <p:stCondLst>
                                            <p:cond delay="9"/>
                                          </p:stCondLst>
                                        </p:cTn>
                                        <p:tgtEl>
                                          <p:spTgt spid="13"/>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9"/>
                                          </p:stCondLst>
                                        </p:cTn>
                                        <p:tgtEl>
                                          <p:spTgt spid="12"/>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9"/>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2" grpId="0" animBg="1"/>
      <p:bldP spid="2" grpId="1" animBg="1"/>
      <p:bldP spid="2"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p:cNvSpPr txBox="1"/>
          <p:nvPr/>
        </p:nvSpPr>
        <p:spPr>
          <a:xfrm>
            <a:off x="3557" y="3375"/>
            <a:ext cx="9144000" cy="1077218"/>
          </a:xfrm>
          <a:prstGeom prst="rect">
            <a:avLst/>
          </a:prstGeom>
          <a:noFill/>
        </p:spPr>
        <p:txBody>
          <a:bodyPr wrap="square" rtlCol="0">
            <a:spAutoFit/>
          </a:bodyPr>
          <a:lstStyle/>
          <a:p>
            <a:pPr algn="ctr"/>
            <a:r>
              <a:rPr lang="en-NZ" sz="3200" b="1" dirty="0"/>
              <a:t>How can children of your </a:t>
            </a:r>
            <a:r>
              <a:rPr lang="en-NZ" sz="3200" b="1" dirty="0" smtClean="0"/>
              <a:t>age help to </a:t>
            </a:r>
            <a:r>
              <a:rPr lang="en-NZ" sz="3200" b="1" dirty="0"/>
              <a:t>make Christmas a season of </a:t>
            </a:r>
            <a:r>
              <a:rPr lang="en-NZ" sz="3200" b="1" dirty="0" smtClean="0"/>
              <a:t>love, peace </a:t>
            </a:r>
            <a:r>
              <a:rPr lang="en-NZ" sz="3200" b="1" dirty="0"/>
              <a:t>and joy for others? </a:t>
            </a:r>
            <a:endParaRPr lang="en-GB" sz="3200" b="1" dirty="0"/>
          </a:p>
        </p:txBody>
      </p:sp>
      <p:sp>
        <p:nvSpPr>
          <p:cNvPr id="18"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L-1</a:t>
            </a:r>
          </a:p>
          <a:p>
            <a:pPr algn="ctr"/>
            <a:r>
              <a:rPr lang="en-GB" sz="900" b="1" dirty="0" smtClean="0">
                <a:solidFill>
                  <a:srgbClr val="002060"/>
                </a:solidFill>
                <a:latin typeface="Arial" pitchFamily="34" charset="0"/>
                <a:cs typeface="Arial" pitchFamily="34" charset="0"/>
              </a:rPr>
              <a:t>S-09A</a:t>
            </a:r>
            <a:endParaRPr lang="en-GB" sz="900" b="1" dirty="0">
              <a:solidFill>
                <a:srgbClr val="002060"/>
              </a:solidFill>
              <a:latin typeface="Arial" pitchFamily="34" charset="0"/>
              <a:cs typeface="Arial" pitchFamily="34" charset="0"/>
            </a:endParaRPr>
          </a:p>
        </p:txBody>
      </p:sp>
      <p:sp>
        <p:nvSpPr>
          <p:cNvPr id="19"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Image 2" descr="Image result for children filling christmas boxes for other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15" y="1626719"/>
            <a:ext cx="4277342" cy="2564282"/>
          </a:xfrm>
          <a:prstGeom prst="rect">
            <a:avLst/>
          </a:prstGeom>
          <a:noFill/>
          <a:ln>
            <a:noFill/>
          </a:ln>
        </p:spPr>
      </p:pic>
      <p:pic>
        <p:nvPicPr>
          <p:cNvPr id="21" name="Image 1" descr="20121013-IMG_8839"/>
          <p:cNvPicPr/>
          <p:nvPr/>
        </p:nvPicPr>
        <p:blipFill rotWithShape="1">
          <a:blip r:embed="rId4" cstate="print">
            <a:extLst>
              <a:ext uri="{28A0092B-C50C-407E-A947-70E740481C1C}">
                <a14:useLocalDpi xmlns:a14="http://schemas.microsoft.com/office/drawing/2010/main" val="0"/>
              </a:ext>
            </a:extLst>
          </a:blip>
          <a:srcRect t="7995"/>
          <a:stretch/>
        </p:blipFill>
        <p:spPr bwMode="auto">
          <a:xfrm>
            <a:off x="4654160" y="1636517"/>
            <a:ext cx="4165840" cy="25544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85762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89221</TotalTime>
  <Words>2118</Words>
  <Application>Microsoft Office PowerPoint</Application>
  <PresentationFormat>On-screen Show (16:9)</PresentationFormat>
  <Paragraphs>217</Paragraphs>
  <Slides>17</Slides>
  <Notes>17</Notes>
  <HiddenSlides>4</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1290</cp:revision>
  <cp:lastPrinted>2016-02-02T20:22:43Z</cp:lastPrinted>
  <dcterms:created xsi:type="dcterms:W3CDTF">2015-10-21T21:04:26Z</dcterms:created>
  <dcterms:modified xsi:type="dcterms:W3CDTF">2016-11-16T06:47:57Z</dcterms:modified>
</cp:coreProperties>
</file>