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451" r:id="rId3"/>
    <p:sldId id="452" r:id="rId4"/>
    <p:sldId id="454" r:id="rId5"/>
    <p:sldId id="455" r:id="rId6"/>
    <p:sldId id="456" r:id="rId7"/>
    <p:sldId id="457" r:id="rId8"/>
    <p:sldId id="458" r:id="rId9"/>
    <p:sldId id="459" r:id="rId10"/>
    <p:sldId id="460" r:id="rId11"/>
    <p:sldId id="461" r:id="rId12"/>
    <p:sldId id="462" r:id="rId13"/>
    <p:sldId id="463" r:id="rId14"/>
    <p:sldId id="266" r:id="rId15"/>
    <p:sldId id="464" r:id="rId16"/>
    <p:sldId id="380" r:id="rId17"/>
    <p:sldId id="465"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015"/>
    <a:srgbClr val="FFFAD1"/>
    <a:srgbClr val="F9FC92"/>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5" autoAdjust="0"/>
    <p:restoredTop sz="82811" autoAdjust="0"/>
  </p:normalViewPr>
  <p:slideViewPr>
    <p:cSldViewPr snapToGrid="0">
      <p:cViewPr varScale="1">
        <p:scale>
          <a:sx n="129" d="100"/>
          <a:sy n="129" d="100"/>
        </p:scale>
        <p:origin x="-12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5226"/>
    </p:cViewPr>
  </p:sorterViewPr>
  <p:notesViewPr>
    <p:cSldViewPr snapToGrid="0">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16/11/2016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dirty="0"/>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dirty="0"/>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Use this slide as a focussing strategy to introduce the lesson topic.</a:t>
            </a:r>
          </a:p>
          <a:p>
            <a:r>
              <a:rPr lang="en-NZ" sz="1200" kern="1200" dirty="0" smtClean="0">
                <a:solidFill>
                  <a:schemeClr val="tx1"/>
                </a:solidFill>
                <a:effectLst/>
                <a:latin typeface="+mn-lt"/>
                <a:ea typeface="+mn-ea"/>
                <a:cs typeface="+mn-cs"/>
              </a:rPr>
              <a:t>Read the title together and invite children to share something they know about what holy days of obligation are and how they are celebrated.</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formative assessment strategy will help teachers to identify how well students have achieved the Learning Intentions of the lesson. </a:t>
            </a:r>
          </a:p>
          <a:p>
            <a:r>
              <a:rPr lang="en-NZ" sz="1200" kern="1200" dirty="0" smtClean="0">
                <a:solidFill>
                  <a:schemeClr val="tx1"/>
                </a:solidFill>
                <a:effectLst/>
                <a:latin typeface="+mn-lt"/>
                <a:ea typeface="+mn-ea"/>
                <a:cs typeface="+mn-cs"/>
              </a:rPr>
              <a:t>Teachers can choose how they use the slide to assess each item. </a:t>
            </a:r>
          </a:p>
          <a:p>
            <a:r>
              <a:rPr lang="en-NZ" sz="1200" kern="1200" dirty="0" smtClean="0">
                <a:solidFill>
                  <a:schemeClr val="tx1"/>
                </a:solidFill>
                <a:effectLst/>
                <a:latin typeface="+mn-lt"/>
                <a:ea typeface="+mn-ea"/>
                <a:cs typeface="+mn-cs"/>
              </a:rPr>
              <a:t>A worksheet of this slide is available as an option for students to complete.</a:t>
            </a:r>
          </a:p>
          <a:p>
            <a:r>
              <a:rPr lang="en-NZ" sz="1200" kern="1200" dirty="0" smtClean="0">
                <a:solidFill>
                  <a:schemeClr val="tx1"/>
                </a:solidFill>
                <a:effectLst/>
                <a:latin typeface="+mn-lt"/>
                <a:ea typeface="+mn-ea"/>
                <a:cs typeface="+mn-cs"/>
              </a:rPr>
              <a:t>The last two items are feed forward for the teacher.</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Recording the students’ responses to these items is recommended as it will enable teachers to adjust their learning strategies for future lessons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formative assessment strategy will help teachers to identify how well students have achieved the Learning Intentions of the lesson.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to assess each item.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as an option for students to complete.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last two items are feed forward for the teacher.</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Recording the students’ responses to these items is recommended as it will enable teachers to adjust their learning strategies for future lessons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slide provides some choices for children to show and share what they have learned. Examples could be photographed as evidence of children’s learning. </a:t>
            </a:r>
          </a:p>
          <a:p>
            <a:r>
              <a:rPr lang="en-NZ" sz="1200" kern="1200" dirty="0" smtClean="0">
                <a:solidFill>
                  <a:schemeClr val="tx1"/>
                </a:solidFill>
                <a:effectLst/>
                <a:latin typeface="+mn-lt"/>
                <a:ea typeface="+mn-ea"/>
                <a:cs typeface="+mn-cs"/>
              </a:rPr>
              <a:t>You may like to put a copy of the Sharing our Learning page in children’s RE Learning Journals. You could talk through the choices using the slide and let children make their choice from their own copy. </a:t>
            </a:r>
          </a:p>
          <a:p>
            <a:r>
              <a:rPr lang="en-NZ" sz="1200" kern="1200" dirty="0" smtClean="0">
                <a:solidFill>
                  <a:schemeClr val="tx1"/>
                </a:solidFill>
                <a:effectLst/>
                <a:latin typeface="+mn-lt"/>
                <a:ea typeface="+mn-ea"/>
                <a:cs typeface="+mn-cs"/>
              </a:rPr>
              <a:t>Children could work on their choice at school and/or at home and you may like to set a day for sharing. Please let parents and </a:t>
            </a:r>
            <a:r>
              <a:rPr lang="en-NZ" sz="1200" kern="1200" dirty="0" err="1" smtClean="0">
                <a:solidFill>
                  <a:schemeClr val="tx1"/>
                </a:solidFill>
                <a:effectLst/>
                <a:latin typeface="+mn-lt"/>
                <a:ea typeface="+mn-ea"/>
                <a:cs typeface="+mn-cs"/>
              </a:rPr>
              <a:t>whānau</a:t>
            </a:r>
            <a:r>
              <a:rPr lang="en-NZ" sz="1200" kern="1200" dirty="0" smtClean="0">
                <a:solidFill>
                  <a:schemeClr val="tx1"/>
                </a:solidFill>
                <a:effectLst/>
                <a:latin typeface="+mn-lt"/>
                <a:ea typeface="+mn-ea"/>
                <a:cs typeface="+mn-cs"/>
              </a:rPr>
              <a:t> know what you expect them to do with this. </a:t>
            </a:r>
          </a:p>
          <a:p>
            <a:r>
              <a:rPr lang="en-NZ" sz="1200" kern="1200" dirty="0" smtClean="0">
                <a:solidFill>
                  <a:schemeClr val="tx1"/>
                </a:solidFill>
                <a:effectLst/>
                <a:latin typeface="+mn-lt"/>
                <a:ea typeface="+mn-ea"/>
                <a:cs typeface="+mn-cs"/>
              </a:rPr>
              <a:t>The slide is focussed on Year 5 CHRISTMAS Achievement Objective which is covered in Lessons 1&amp;2 </a:t>
            </a:r>
          </a:p>
          <a:p>
            <a:r>
              <a:rPr lang="en-NZ" sz="1200" kern="1200" dirty="0" smtClean="0">
                <a:solidFill>
                  <a:schemeClr val="tx1"/>
                </a:solidFill>
                <a:effectLst/>
                <a:latin typeface="+mn-lt"/>
                <a:ea typeface="+mn-ea"/>
                <a:cs typeface="+mn-cs"/>
              </a:rPr>
              <a:t>CHRISTMAS AO) Children will be able to:  identify ways people can make room for Christ in their lives at Christmas.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reflect on what they can do to make room for Jesus in their lives by spending time with him- decide on a time each day to do this and notice how much closer you feel to him as Christmas gets closer.</a:t>
            </a:r>
          </a:p>
          <a:p>
            <a:r>
              <a:rPr lang="en-NZ" sz="1200" kern="1200" dirty="0" smtClean="0">
                <a:solidFill>
                  <a:schemeClr val="tx1"/>
                </a:solidFill>
                <a:effectLst/>
                <a:latin typeface="+mn-lt"/>
                <a:ea typeface="+mn-ea"/>
                <a:cs typeface="+mn-cs"/>
              </a:rPr>
              <a:t>Original Children’s Activities available on lesson home page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worksheet relates to slide 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4112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worksheet relates to slide 8.</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worksheet relates to slide 9.</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Adapt Teaching and Learning Experience 1.</a:t>
            </a:r>
          </a:p>
          <a:p>
            <a:r>
              <a:rPr lang="en-NZ" sz="1200" kern="1200" dirty="0" smtClean="0">
                <a:solidFill>
                  <a:schemeClr val="tx1"/>
                </a:solidFill>
                <a:effectLst/>
                <a:latin typeface="+mn-lt"/>
                <a:ea typeface="+mn-ea"/>
                <a:cs typeface="+mn-cs"/>
              </a:rPr>
              <a:t>Work through each reveal and discuss what they mean.</a:t>
            </a:r>
          </a:p>
          <a:p>
            <a:r>
              <a:rPr lang="en-NZ" sz="1200" kern="1200" dirty="0" smtClean="0">
                <a:solidFill>
                  <a:schemeClr val="tx1"/>
                </a:solidFill>
                <a:effectLst/>
                <a:latin typeface="+mn-lt"/>
                <a:ea typeface="+mn-ea"/>
                <a:cs typeface="+mn-cs"/>
              </a:rPr>
              <a:t>When this is completed ask children to explain to a partner what a holy day of obligation is and how they are celebrated.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Children select the correct completion for each statement and use the floaters to check them. </a:t>
            </a:r>
          </a:p>
          <a:p>
            <a:r>
              <a:rPr lang="en-NZ" sz="1200" kern="1200" dirty="0" smtClean="0">
                <a:solidFill>
                  <a:schemeClr val="tx1"/>
                </a:solidFill>
                <a:effectLst/>
                <a:latin typeface="+mn-lt"/>
                <a:ea typeface="+mn-ea"/>
                <a:cs typeface="+mn-cs"/>
              </a:rPr>
              <a:t>Ask children how many holy days of obligation are there in each year? (2 + 52 = 54) Easter and Christmas day and 52 Sundays.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Children select the correct completion for each statement and use the floaters to check them.                                                                                                  Ask children how many holy days of obligation are there in each year? (2 + 52 = 54) Easter and Christmas day and 52 Sundays.</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Work through each Q+A on the slide – children record their ideas on the worksheet.</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4112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Work through each Q+A on the slide – children record their ideas on the worksheet.</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4112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Read through each post it note and respond to it. </a:t>
            </a:r>
          </a:p>
          <a:p>
            <a:r>
              <a:rPr lang="en-NZ" sz="1200" kern="1200" dirty="0" smtClean="0">
                <a:solidFill>
                  <a:schemeClr val="tx1"/>
                </a:solidFill>
                <a:effectLst/>
                <a:latin typeface="+mn-lt"/>
                <a:ea typeface="+mn-ea"/>
                <a:cs typeface="+mn-cs"/>
              </a:rPr>
              <a:t>Ask children to remind themselves to notice the way the church is decorated to celebrate the Christ mass on Christmas day.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Children notice the bulletins on the slide and discuss the times for the Christmas masses in their parish and pastoral area. </a:t>
            </a:r>
          </a:p>
          <a:p>
            <a:r>
              <a:rPr lang="en-NZ" sz="1200" kern="1200" dirty="0" smtClean="0">
                <a:solidFill>
                  <a:schemeClr val="tx1"/>
                </a:solidFill>
                <a:effectLst/>
                <a:latin typeface="+mn-lt"/>
                <a:ea typeface="+mn-ea"/>
                <a:cs typeface="+mn-cs"/>
              </a:rPr>
              <a:t>Adapt Teaching and Learning Experiences 4 &amp; 5 .</a:t>
            </a:r>
          </a:p>
          <a:p>
            <a:r>
              <a:rPr lang="en-NZ" sz="1200" kern="1200" dirty="0" smtClean="0">
                <a:solidFill>
                  <a:schemeClr val="tx1"/>
                </a:solidFill>
                <a:effectLst/>
                <a:latin typeface="+mn-lt"/>
                <a:ea typeface="+mn-ea"/>
                <a:cs typeface="+mn-cs"/>
              </a:rPr>
              <a:t>Share each flip card and discuss the suggestions that children of your age can do to help your family let Christ be more part of your lives and your Christmas celebrations. </a:t>
            </a:r>
            <a:r>
              <a:rPr lang="en-NZ" sz="1200" b="0" i="0" kern="1200" dirty="0" smtClean="0">
                <a:solidFill>
                  <a:schemeClr val="tx1"/>
                </a:solidFill>
                <a:effectLst/>
                <a:latin typeface="+mn-lt"/>
                <a:ea typeface="+mn-ea"/>
                <a:cs typeface="+mn-cs"/>
              </a:rPr>
              <a:t>Sing using the MP3 “O Come all ye Faithful’</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7052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5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slide" Target="slide17.xml"/><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hyperlink" Target="http://www.tinyurl.com/NCRSfeedback"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8.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14.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Christmas is a </a:t>
            </a:r>
            <a:r>
              <a:rPr lang="en-NZ" sz="3600" b="1" dirty="0" smtClean="0"/>
              <a:t>Holy </a:t>
            </a:r>
            <a:r>
              <a:rPr lang="en-NZ" sz="3600" b="1" dirty="0"/>
              <a:t>D</a:t>
            </a:r>
            <a:r>
              <a:rPr lang="en-NZ" sz="3600" b="1" dirty="0" smtClean="0"/>
              <a:t>ay </a:t>
            </a:r>
            <a:r>
              <a:rPr lang="en-NZ" sz="3600" b="1" dirty="0"/>
              <a:t>of Obligation</a:t>
            </a:r>
            <a:endParaRPr lang="en-GB" sz="3600" b="1" dirty="0"/>
          </a:p>
        </p:txBody>
      </p:sp>
      <p:pic>
        <p:nvPicPr>
          <p:cNvPr id="10" name="Image" descr="pgalleryWeb_FHC2011_3"/>
          <p:cNvPicPr/>
          <p:nvPr/>
        </p:nvPicPr>
        <p:blipFill>
          <a:blip r:embed="rId3">
            <a:extLst>
              <a:ext uri="{28A0092B-C50C-407E-A947-70E740481C1C}">
                <a14:useLocalDpi xmlns:a14="http://schemas.microsoft.com/office/drawing/2010/main" val="0"/>
              </a:ext>
            </a:extLst>
          </a:blip>
          <a:srcRect/>
          <a:stretch>
            <a:fillRect/>
          </a:stretch>
        </p:blipFill>
        <p:spPr bwMode="auto">
          <a:xfrm>
            <a:off x="2137766" y="794244"/>
            <a:ext cx="4868468" cy="3651127"/>
          </a:xfrm>
          <a:prstGeom prst="rect">
            <a:avLst/>
          </a:prstGeom>
          <a:noFill/>
          <a:ln>
            <a:no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910651"/>
            <a:ext cx="8234840" cy="727014"/>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831810"/>
            <a:ext cx="8247126" cy="74174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718978"/>
            <a:ext cx="8234839" cy="788662"/>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893224"/>
            <a:ext cx="7947282"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What </a:t>
            </a:r>
            <a:r>
              <a:rPr lang="en-NZ" sz="2400" b="1" dirty="0">
                <a:latin typeface="Segoe UI" pitchFamily="34" charset="0"/>
                <a:ea typeface="Segoe UI" pitchFamily="34" charset="0"/>
                <a:cs typeface="Segoe UI" pitchFamily="34" charset="0"/>
              </a:rPr>
              <a:t>is a </a:t>
            </a:r>
            <a:r>
              <a:rPr lang="en-NZ" sz="2400" b="1" dirty="0" smtClean="0">
                <a:latin typeface="Segoe UI" pitchFamily="34" charset="0"/>
                <a:ea typeface="Segoe UI" pitchFamily="34" charset="0"/>
                <a:cs typeface="Segoe UI" pitchFamily="34" charset="0"/>
              </a:rPr>
              <a:t>Holy </a:t>
            </a:r>
            <a:r>
              <a:rPr lang="en-NZ" sz="2400" b="1" dirty="0">
                <a:latin typeface="Segoe UI" pitchFamily="34" charset="0"/>
                <a:ea typeface="Segoe UI" pitchFamily="34" charset="0"/>
                <a:cs typeface="Segoe UI" pitchFamily="34" charset="0"/>
              </a:rPr>
              <a:t>D</a:t>
            </a:r>
            <a:r>
              <a:rPr lang="en-NZ" sz="2400" b="1" dirty="0" smtClean="0">
                <a:latin typeface="Segoe UI" pitchFamily="34" charset="0"/>
                <a:ea typeface="Segoe UI" pitchFamily="34" charset="0"/>
                <a:cs typeface="Segoe UI" pitchFamily="34" charset="0"/>
              </a:rPr>
              <a:t>ay </a:t>
            </a:r>
            <a:r>
              <a:rPr lang="en-NZ" sz="2400" b="1" dirty="0">
                <a:latin typeface="Segoe UI" pitchFamily="34" charset="0"/>
                <a:ea typeface="Segoe UI" pitchFamily="34" charset="0"/>
                <a:cs typeface="Segoe UI" pitchFamily="34" charset="0"/>
              </a:rPr>
              <a:t>of </a:t>
            </a:r>
            <a:r>
              <a:rPr lang="en-NZ" sz="2400" b="1" dirty="0" smtClean="0">
                <a:latin typeface="Segoe UI" pitchFamily="34" charset="0"/>
                <a:ea typeface="Segoe UI" pitchFamily="34" charset="0"/>
                <a:cs typeface="Segoe UI" pitchFamily="34" charset="0"/>
              </a:rPr>
              <a:t>Obligation </a:t>
            </a:r>
            <a:r>
              <a:rPr lang="en-NZ" sz="2400" b="1" dirty="0">
                <a:latin typeface="Segoe UI" pitchFamily="34" charset="0"/>
                <a:ea typeface="Segoe UI" pitchFamily="34" charset="0"/>
                <a:cs typeface="Segoe UI" pitchFamily="34" charset="0"/>
              </a:rPr>
              <a:t>and how do you celebrate it?</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784933"/>
            <a:ext cx="8234839"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How </a:t>
            </a:r>
            <a:r>
              <a:rPr lang="en-NZ" sz="2400" b="1" dirty="0">
                <a:latin typeface="Segoe UI" pitchFamily="34" charset="0"/>
                <a:ea typeface="Segoe UI" pitchFamily="34" charset="0"/>
                <a:cs typeface="Segoe UI" pitchFamily="34" charset="0"/>
              </a:rPr>
              <a:t>can families prepare to celebrate the true meaning of Christmas?</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676643"/>
            <a:ext cx="8558838"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Tell </a:t>
            </a:r>
            <a:r>
              <a:rPr lang="en-NZ" sz="2400" b="1" dirty="0">
                <a:latin typeface="Segoe UI" pitchFamily="34" charset="0"/>
                <a:ea typeface="Segoe UI" pitchFamily="34" charset="0"/>
                <a:cs typeface="Segoe UI" pitchFamily="34" charset="0"/>
              </a:rPr>
              <a:t>a partner 3 ways you can make room for </a:t>
            </a:r>
            <a:r>
              <a:rPr lang="en-NZ" sz="2400" b="1" dirty="0" smtClean="0">
                <a:latin typeface="Segoe UI" pitchFamily="34" charset="0"/>
                <a:ea typeface="Segoe UI" pitchFamily="34" charset="0"/>
                <a:cs typeface="Segoe UI" pitchFamily="34" charset="0"/>
              </a:rPr>
              <a:t>Jesus</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and </a:t>
            </a:r>
            <a:r>
              <a:rPr lang="en-NZ" sz="2400" b="1" dirty="0">
                <a:latin typeface="Segoe UI" pitchFamily="34" charset="0"/>
                <a:ea typeface="Segoe UI" pitchFamily="34" charset="0"/>
                <a:cs typeface="Segoe UI" pitchFamily="34" charset="0"/>
              </a:rPr>
              <a:t>what you can do to help others do this too. </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919118"/>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3</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881378"/>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2</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676644"/>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1</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S-08A</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pic>
        <p:nvPicPr>
          <p:cNvPr id="22" name="Image" descr="pgalleryWeb_FHC2011_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740" y="98746"/>
            <a:ext cx="1764041" cy="1322950"/>
          </a:xfrm>
          <a:prstGeom prst="rect">
            <a:avLst/>
          </a:prstGeom>
          <a:noFill/>
          <a:ln>
            <a:noFill/>
          </a:ln>
        </p:spPr>
      </p:pic>
    </p:spTree>
    <p:extLst>
      <p:ext uri="{BB962C8B-B14F-4D97-AF65-F5344CB8AC3E}">
        <p14:creationId xmlns:p14="http://schemas.microsoft.com/office/powerpoint/2010/main" val="2598423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910651"/>
            <a:ext cx="8234840" cy="727014"/>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831810"/>
            <a:ext cx="8247126" cy="74174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718978"/>
            <a:ext cx="8234839" cy="788662"/>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893224"/>
            <a:ext cx="7947282"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Questions </a:t>
            </a:r>
            <a:r>
              <a:rPr lang="en-NZ" sz="2400" b="1" dirty="0">
                <a:latin typeface="Segoe UI" pitchFamily="34" charset="0"/>
                <a:ea typeface="Segoe UI" pitchFamily="34" charset="0"/>
                <a:cs typeface="Segoe UI" pitchFamily="34" charset="0"/>
              </a:rPr>
              <a:t>I would like to ask about the </a:t>
            </a:r>
            <a:r>
              <a:rPr lang="en-NZ" sz="2400" b="1" dirty="0" smtClean="0">
                <a:latin typeface="Segoe UI" pitchFamily="34" charset="0"/>
                <a:ea typeface="Segoe UI" pitchFamily="34" charset="0"/>
                <a:cs typeface="Segoe UI" pitchFamily="34" charset="0"/>
              </a:rPr>
              <a:t>topics</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in </a:t>
            </a:r>
            <a:r>
              <a:rPr lang="en-NZ" sz="2400" b="1" dirty="0">
                <a:latin typeface="Segoe UI" pitchFamily="34" charset="0"/>
                <a:ea typeface="Segoe UI" pitchFamily="34" charset="0"/>
                <a:cs typeface="Segoe UI" pitchFamily="34" charset="0"/>
              </a:rPr>
              <a:t>this lesson are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784933"/>
            <a:ext cx="8234839"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Which </a:t>
            </a:r>
            <a:r>
              <a:rPr lang="en-NZ" sz="2400" b="1" dirty="0">
                <a:latin typeface="Segoe UI" pitchFamily="34" charset="0"/>
                <a:ea typeface="Segoe UI" pitchFamily="34" charset="0"/>
                <a:cs typeface="Segoe UI" pitchFamily="34" charset="0"/>
              </a:rPr>
              <a:t>activity do you think helped you to learn </a:t>
            </a:r>
            <a:r>
              <a:rPr lang="en-NZ" sz="2400" b="1" dirty="0" smtClean="0">
                <a:latin typeface="Segoe UI" pitchFamily="34" charset="0"/>
                <a:ea typeface="Segoe UI" pitchFamily="34" charset="0"/>
                <a:cs typeface="Segoe UI" pitchFamily="34" charset="0"/>
              </a:rPr>
              <a:t>best</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in </a:t>
            </a:r>
            <a:r>
              <a:rPr lang="en-NZ" sz="2400" b="1" dirty="0">
                <a:latin typeface="Segoe UI" pitchFamily="34" charset="0"/>
                <a:ea typeface="Segoe UI" pitchFamily="34" charset="0"/>
                <a:cs typeface="Segoe UI" pitchFamily="34" charset="0"/>
              </a:rPr>
              <a:t>this lesson?</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676643"/>
            <a:ext cx="8558838"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Why </a:t>
            </a:r>
            <a:r>
              <a:rPr lang="en-NZ" sz="2400" b="1" dirty="0">
                <a:latin typeface="Segoe UI" pitchFamily="34" charset="0"/>
                <a:ea typeface="Segoe UI" pitchFamily="34" charset="0"/>
                <a:cs typeface="Segoe UI" pitchFamily="34" charset="0"/>
              </a:rPr>
              <a:t>is going to Christmas Mass an important part of families’ Christmas celebrations?</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919118"/>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6</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881378"/>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5</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676644"/>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4</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S-08B</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219708" y="4912668"/>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sp>
        <p:nvSpPr>
          <p:cNvPr id="1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Image" descr="pgalleryWeb_FHC2011_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740" y="98746"/>
            <a:ext cx="1764041" cy="1322950"/>
          </a:xfrm>
          <a:prstGeom prst="rect">
            <a:avLst/>
          </a:prstGeom>
          <a:noFill/>
          <a:ln>
            <a:noFill/>
          </a:ln>
        </p:spPr>
      </p:pic>
    </p:spTree>
    <p:extLst>
      <p:ext uri="{BB962C8B-B14F-4D97-AF65-F5344CB8AC3E}">
        <p14:creationId xmlns:p14="http://schemas.microsoft.com/office/powerpoint/2010/main" val="571862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Border"/>
          <p:cNvGrpSpPr/>
          <p:nvPr/>
        </p:nvGrpSpPr>
        <p:grpSpPr>
          <a:xfrm>
            <a:off x="80" y="-8546"/>
            <a:ext cx="9140340" cy="5190872"/>
            <a:chOff x="80" y="-8546"/>
            <a:chExt cx="9140340" cy="5190872"/>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877618" y="4798034"/>
              <a:ext cx="1008000"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1873971" y="4798034"/>
              <a:ext cx="943028" cy="367200"/>
            </a:xfrm>
            <a:prstGeom prst="rect">
              <a:avLst/>
            </a:prstGeom>
          </p:spPr>
        </p:pic>
        <p:pic>
          <p:nvPicPr>
            <p:cNvPr id="57"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2761459" y="4798034"/>
              <a:ext cx="1008000" cy="367200"/>
            </a:xfrm>
            <a:prstGeom prst="rect">
              <a:avLst/>
            </a:prstGeom>
          </p:spPr>
        </p:pic>
        <p:pic>
          <p:nvPicPr>
            <p:cNvPr id="58"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3748721" y="4795050"/>
              <a:ext cx="943028" cy="367200"/>
            </a:xfrm>
            <a:prstGeom prst="rect">
              <a:avLst/>
            </a:prstGeom>
          </p:spPr>
        </p:pic>
        <p:pic>
          <p:nvPicPr>
            <p:cNvPr id="59"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4636209" y="4795050"/>
              <a:ext cx="1008000" cy="367200"/>
            </a:xfrm>
            <a:prstGeom prst="rect">
              <a:avLst/>
            </a:prstGeom>
          </p:spPr>
        </p:pic>
        <p:pic>
          <p:nvPicPr>
            <p:cNvPr id="60"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5642342" y="4798034"/>
              <a:ext cx="943028" cy="367200"/>
            </a:xfrm>
            <a:prstGeom prst="rect">
              <a:avLst/>
            </a:prstGeom>
          </p:spPr>
        </p:pic>
        <p:pic>
          <p:nvPicPr>
            <p:cNvPr id="61"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6529830" y="4798034"/>
              <a:ext cx="1008000" cy="367200"/>
            </a:xfrm>
            <a:prstGeom prst="rect">
              <a:avLst/>
            </a:prstGeom>
          </p:spPr>
        </p:pic>
        <p:pic>
          <p:nvPicPr>
            <p:cNvPr id="62"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7565312" y="4815126"/>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S-09A</a:t>
            </a:r>
            <a:endParaRPr lang="en-GB" sz="900" b="1" dirty="0">
              <a:solidFill>
                <a:srgbClr val="002060"/>
              </a:solidFill>
              <a:latin typeface="Arial" pitchFamily="34" charset="0"/>
              <a:cs typeface="Arial" pitchFamily="34" charset="0"/>
            </a:endParaRPr>
          </a:p>
        </p:txBody>
      </p:sp>
      <p:sp>
        <p:nvSpPr>
          <p:cNvPr id="3" name="Text"/>
          <p:cNvSpPr/>
          <p:nvPr/>
        </p:nvSpPr>
        <p:spPr>
          <a:xfrm>
            <a:off x="1567662" y="921224"/>
            <a:ext cx="6200896" cy="3323987"/>
          </a:xfrm>
          <a:prstGeom prst="rect">
            <a:avLst/>
          </a:prstGeom>
        </p:spPr>
        <p:txBody>
          <a:bodyPr wrap="square">
            <a:spAutoFit/>
          </a:bodyPr>
          <a:lstStyle/>
          <a:p>
            <a:pPr marL="228600" lvl="0" indent="-228600">
              <a:buFont typeface="+mj-lt"/>
              <a:buAutoNum type="arabicPeriod"/>
            </a:pPr>
            <a:r>
              <a:rPr lang="en-NZ" sz="1400" b="1" dirty="0"/>
              <a:t>Find out the time </a:t>
            </a:r>
            <a:r>
              <a:rPr lang="en-NZ" sz="1400" dirty="0"/>
              <a:t>of the Christmas m</a:t>
            </a:r>
            <a:r>
              <a:rPr lang="en-NZ" sz="1400" dirty="0" smtClean="0"/>
              <a:t>asses </a:t>
            </a:r>
            <a:r>
              <a:rPr lang="en-NZ" sz="1400" dirty="0"/>
              <a:t>in your parish and pastoral area and talk to your family about what time would suit for everyone to attend. Make a memo for your family</a:t>
            </a:r>
            <a:r>
              <a:rPr lang="en-NZ" sz="1400" dirty="0" smtClean="0"/>
              <a:t>.</a:t>
            </a:r>
            <a:br>
              <a:rPr lang="en-NZ" sz="1400" dirty="0" smtClean="0"/>
            </a:br>
            <a:endParaRPr lang="en-NZ" sz="1400" dirty="0"/>
          </a:p>
          <a:p>
            <a:pPr marL="228600" lvl="0" indent="-228600">
              <a:buFont typeface="+mj-lt"/>
              <a:buAutoNum type="arabicPeriod"/>
            </a:pPr>
            <a:r>
              <a:rPr lang="en-NZ" sz="1400" b="1" dirty="0"/>
              <a:t>Use the Liturgical Year Calendar</a:t>
            </a:r>
            <a:r>
              <a:rPr lang="en-NZ" sz="1400" dirty="0"/>
              <a:t> to illustrate what you have learned about the Liturgical Year and what you know about the seasons of Advent and Christmas</a:t>
            </a:r>
            <a:r>
              <a:rPr lang="en-NZ" sz="1400" dirty="0" smtClean="0"/>
              <a:t>.</a:t>
            </a:r>
            <a:br>
              <a:rPr lang="en-NZ" sz="1400" dirty="0" smtClean="0"/>
            </a:br>
            <a:r>
              <a:rPr lang="en-NZ" sz="1400" dirty="0"/>
              <a:t> </a:t>
            </a:r>
          </a:p>
          <a:p>
            <a:pPr marL="228600" lvl="0" indent="-228600">
              <a:buFont typeface="+mj-lt"/>
              <a:buAutoNum type="arabicPeriod"/>
            </a:pPr>
            <a:r>
              <a:rPr lang="en-NZ" sz="1400" b="1" dirty="0"/>
              <a:t>Make a poster </a:t>
            </a:r>
            <a:r>
              <a:rPr lang="en-NZ" sz="1400" dirty="0"/>
              <a:t>about Making Room for Christ in Christmas. Explain what it means and include some ideas for people to do this. Share it in classes around your school and with your teachers. Display the posters around your school and in your church</a:t>
            </a:r>
            <a:r>
              <a:rPr lang="en-NZ" sz="1400" dirty="0" smtClean="0"/>
              <a:t>.</a:t>
            </a:r>
            <a:r>
              <a:rPr lang="en-NZ" sz="1400" dirty="0"/>
              <a:t> </a:t>
            </a:r>
            <a:r>
              <a:rPr lang="en-NZ" sz="1400" dirty="0" smtClean="0"/>
              <a:t/>
            </a:r>
            <a:br>
              <a:rPr lang="en-NZ" sz="1400" dirty="0" smtClean="0"/>
            </a:br>
            <a:endParaRPr lang="en-NZ" sz="1400" dirty="0"/>
          </a:p>
          <a:p>
            <a:pPr marL="228600" lvl="0" indent="-228600">
              <a:buFont typeface="+mj-lt"/>
              <a:buAutoNum type="arabicPeriod"/>
            </a:pPr>
            <a:r>
              <a:rPr lang="en-NZ" sz="1400" b="1" dirty="0"/>
              <a:t>Debate the idea </a:t>
            </a:r>
            <a:r>
              <a:rPr lang="en-NZ" sz="1400" dirty="0"/>
              <a:t>that ‘Celebrating the Christ </a:t>
            </a:r>
            <a:r>
              <a:rPr lang="en-NZ" sz="1400" dirty="0" smtClean="0"/>
              <a:t>Mass </a:t>
            </a:r>
            <a:r>
              <a:rPr lang="en-NZ" sz="1400" dirty="0"/>
              <a:t>makes Christmas celebrations complete</a:t>
            </a:r>
            <a:r>
              <a:rPr lang="en-NZ" sz="1400" dirty="0" smtClean="0"/>
              <a:t>.’</a:t>
            </a:r>
          </a:p>
          <a:p>
            <a:pPr marL="228600" lvl="0" indent="-228600">
              <a:buFont typeface="+mj-lt"/>
              <a:buAutoNum type="arabicPeriod"/>
            </a:pPr>
            <a:endParaRPr lang="en-NZ" sz="1400" dirty="0"/>
          </a:p>
        </p:txBody>
      </p:sp>
      <p:sp>
        <p:nvSpPr>
          <p:cNvPr id="5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19" y="30011"/>
            <a:ext cx="8695962" cy="899162"/>
          </a:xfrm>
          <a:prstGeom prst="rect">
            <a:avLst/>
          </a:prstGeom>
        </p:spPr>
      </p:pic>
      <p:grpSp>
        <p:nvGrpSpPr>
          <p:cNvPr id="72" name="Clipart"/>
          <p:cNvGrpSpPr/>
          <p:nvPr/>
        </p:nvGrpSpPr>
        <p:grpSpPr>
          <a:xfrm>
            <a:off x="281343" y="883317"/>
            <a:ext cx="8443358" cy="4038233"/>
            <a:chOff x="477472" y="883317"/>
            <a:chExt cx="8443358" cy="4038233"/>
          </a:xfrm>
        </p:grpSpPr>
        <p:pic>
          <p:nvPicPr>
            <p:cNvPr id="73" name="Clipar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055" y="2559869"/>
              <a:ext cx="487681" cy="518161"/>
            </a:xfrm>
            <a:prstGeom prst="rect">
              <a:avLst/>
            </a:prstGeom>
          </p:spPr>
        </p:pic>
        <p:pic>
          <p:nvPicPr>
            <p:cNvPr id="74" name="Clipar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242" y="1111917"/>
              <a:ext cx="746416" cy="796898"/>
            </a:xfrm>
            <a:prstGeom prst="rect">
              <a:avLst/>
            </a:prstGeom>
          </p:spPr>
        </p:pic>
        <p:pic>
          <p:nvPicPr>
            <p:cNvPr id="75" name="Clipar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3351" y="1315634"/>
              <a:ext cx="204216" cy="228600"/>
            </a:xfrm>
            <a:prstGeom prst="rect">
              <a:avLst/>
            </a:prstGeom>
          </p:spPr>
        </p:pic>
        <p:pic>
          <p:nvPicPr>
            <p:cNvPr id="76" name="Clipart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2129" y="1830480"/>
              <a:ext cx="417577" cy="1210058"/>
            </a:xfrm>
            <a:prstGeom prst="rect">
              <a:avLst/>
            </a:prstGeom>
          </p:spPr>
        </p:pic>
        <p:pic>
          <p:nvPicPr>
            <p:cNvPr id="77" name="Clipart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472" y="3991147"/>
              <a:ext cx="1135560" cy="830554"/>
            </a:xfrm>
            <a:prstGeom prst="rect">
              <a:avLst/>
            </a:prstGeom>
          </p:spPr>
        </p:pic>
        <p:pic>
          <p:nvPicPr>
            <p:cNvPr id="78" name="Clipart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9902" y="3693833"/>
              <a:ext cx="650928" cy="814798"/>
            </a:xfrm>
            <a:prstGeom prst="rect">
              <a:avLst/>
            </a:prstGeom>
          </p:spPr>
        </p:pic>
        <p:pic>
          <p:nvPicPr>
            <p:cNvPr id="79" name="Clipart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68" y="2559869"/>
              <a:ext cx="323089" cy="490729"/>
            </a:xfrm>
            <a:prstGeom prst="rect">
              <a:avLst/>
            </a:prstGeom>
          </p:spPr>
        </p:pic>
        <p:pic>
          <p:nvPicPr>
            <p:cNvPr id="80" name="Clipart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130" y="3465233"/>
              <a:ext cx="204216" cy="228600"/>
            </a:xfrm>
            <a:prstGeom prst="rect">
              <a:avLst/>
            </a:prstGeom>
          </p:spPr>
        </p:pic>
        <p:pic>
          <p:nvPicPr>
            <p:cNvPr id="81" name="Clipart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3965" y="883317"/>
              <a:ext cx="298795" cy="334472"/>
            </a:xfrm>
            <a:prstGeom prst="rect">
              <a:avLst/>
            </a:prstGeom>
          </p:spPr>
        </p:pic>
        <p:pic>
          <p:nvPicPr>
            <p:cNvPr id="82" name="Clipart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68886" y="4318000"/>
              <a:ext cx="606232" cy="603550"/>
            </a:xfrm>
            <a:prstGeom prst="rect">
              <a:avLst/>
            </a:prstGeom>
          </p:spPr>
        </p:pic>
      </p:grpSp>
    </p:spTree>
    <p:extLst>
      <p:ext uri="{BB962C8B-B14F-4D97-AF65-F5344CB8AC3E}">
        <p14:creationId xmlns:p14="http://schemas.microsoft.com/office/powerpoint/2010/main" val="1762584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Border"/>
          <p:cNvGrpSpPr/>
          <p:nvPr/>
        </p:nvGrpSpPr>
        <p:grpSpPr>
          <a:xfrm>
            <a:off x="80" y="-8546"/>
            <a:ext cx="9140340" cy="5190872"/>
            <a:chOff x="80" y="-8546"/>
            <a:chExt cx="9140340" cy="5190872"/>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877618" y="4798034"/>
              <a:ext cx="1008000"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1873971" y="4798034"/>
              <a:ext cx="943028" cy="367200"/>
            </a:xfrm>
            <a:prstGeom prst="rect">
              <a:avLst/>
            </a:prstGeom>
          </p:spPr>
        </p:pic>
        <p:pic>
          <p:nvPicPr>
            <p:cNvPr id="57"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2761459" y="4798034"/>
              <a:ext cx="1008000" cy="367200"/>
            </a:xfrm>
            <a:prstGeom prst="rect">
              <a:avLst/>
            </a:prstGeom>
          </p:spPr>
        </p:pic>
        <p:pic>
          <p:nvPicPr>
            <p:cNvPr id="58"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3748721" y="4795050"/>
              <a:ext cx="943028" cy="367200"/>
            </a:xfrm>
            <a:prstGeom prst="rect">
              <a:avLst/>
            </a:prstGeom>
          </p:spPr>
        </p:pic>
        <p:pic>
          <p:nvPicPr>
            <p:cNvPr id="59"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4636209" y="4795050"/>
              <a:ext cx="1008000" cy="367200"/>
            </a:xfrm>
            <a:prstGeom prst="rect">
              <a:avLst/>
            </a:prstGeom>
          </p:spPr>
        </p:pic>
        <p:pic>
          <p:nvPicPr>
            <p:cNvPr id="60"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5642342" y="4798034"/>
              <a:ext cx="943028" cy="367200"/>
            </a:xfrm>
            <a:prstGeom prst="rect">
              <a:avLst/>
            </a:prstGeom>
          </p:spPr>
        </p:pic>
        <p:pic>
          <p:nvPicPr>
            <p:cNvPr id="61"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6529830" y="4798034"/>
              <a:ext cx="1008000" cy="367200"/>
            </a:xfrm>
            <a:prstGeom prst="rect">
              <a:avLst/>
            </a:prstGeom>
          </p:spPr>
        </p:pic>
        <p:pic>
          <p:nvPicPr>
            <p:cNvPr id="62"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7565312" y="4815126"/>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S-09B</a:t>
            </a:r>
            <a:endParaRPr lang="en-GB" sz="900" b="1" dirty="0">
              <a:solidFill>
                <a:srgbClr val="002060"/>
              </a:solidFill>
              <a:latin typeface="Arial" pitchFamily="34" charset="0"/>
              <a:cs typeface="Arial" pitchFamily="34" charset="0"/>
            </a:endParaRPr>
          </a:p>
        </p:txBody>
      </p:sp>
      <p:sp>
        <p:nvSpPr>
          <p:cNvPr id="3" name="Text"/>
          <p:cNvSpPr/>
          <p:nvPr/>
        </p:nvSpPr>
        <p:spPr>
          <a:xfrm>
            <a:off x="1514672" y="970933"/>
            <a:ext cx="6200896" cy="3600986"/>
          </a:xfrm>
          <a:prstGeom prst="rect">
            <a:avLst/>
          </a:prstGeom>
        </p:spPr>
        <p:txBody>
          <a:bodyPr wrap="square">
            <a:spAutoFit/>
          </a:bodyPr>
          <a:lstStyle/>
          <a:p>
            <a:pPr marL="228600" lvl="0" indent="-228600">
              <a:buFont typeface="+mj-lt"/>
              <a:buAutoNum type="arabicPeriod" startAt="5"/>
            </a:pPr>
            <a:r>
              <a:rPr lang="en-NZ" sz="1200" b="1" dirty="0"/>
              <a:t>Make up a parody</a:t>
            </a:r>
            <a:r>
              <a:rPr lang="en-NZ" sz="1200" dirty="0"/>
              <a:t> on a well-known Christmas carol with words that tell how families make room for Jesus to be present in their lives at Christmas and throughout the year. Refer to Lesson 1 slides 6,7,8 &amp; 9 for ideas. Make copies of the words so your class can learn the carol and share it with your school and parish. (A parody is  when you make up words to fit a familiar tune</a:t>
            </a:r>
            <a:r>
              <a:rPr lang="en-NZ" sz="1200" dirty="0" smtClean="0"/>
              <a:t>.)</a:t>
            </a:r>
            <a:r>
              <a:rPr lang="en-NZ" sz="1200" dirty="0"/>
              <a:t> </a:t>
            </a:r>
            <a:r>
              <a:rPr lang="en-NZ" sz="1200" dirty="0" smtClean="0"/>
              <a:t/>
            </a:r>
            <a:br>
              <a:rPr lang="en-NZ" sz="1200" dirty="0" smtClean="0"/>
            </a:br>
            <a:endParaRPr lang="en-NZ" sz="1200" dirty="0"/>
          </a:p>
          <a:p>
            <a:pPr marL="228600" lvl="0" indent="-228600">
              <a:buFont typeface="+mj-lt"/>
              <a:buAutoNum type="arabicPeriod" startAt="5"/>
            </a:pPr>
            <a:r>
              <a:rPr lang="en-NZ" sz="1200" b="1" dirty="0"/>
              <a:t>Design a sticker</a:t>
            </a:r>
            <a:r>
              <a:rPr lang="en-NZ" sz="1200" dirty="0"/>
              <a:t> with the words – How are you making room for Christ </a:t>
            </a:r>
            <a:r>
              <a:rPr lang="en-NZ" sz="1200" dirty="0" smtClean="0"/>
              <a:t>at </a:t>
            </a:r>
            <a:r>
              <a:rPr lang="en-NZ" sz="1200" dirty="0"/>
              <a:t>Christmas? Copy the sticker and distribute them around your school, family and friends. Be prepared to explain what it means to make room for Christ at Christmas and have some suggestions ready if people need them. Refer to Lesson 1 slides 5&amp;6</a:t>
            </a:r>
            <a:r>
              <a:rPr lang="en-NZ" sz="1200" dirty="0" smtClean="0"/>
              <a:t>.</a:t>
            </a:r>
            <a:r>
              <a:rPr lang="en-NZ" sz="1200" dirty="0"/>
              <a:t> </a:t>
            </a:r>
            <a:r>
              <a:rPr lang="en-NZ" sz="1200" dirty="0" smtClean="0"/>
              <a:t/>
            </a:r>
            <a:br>
              <a:rPr lang="en-NZ" sz="1200" dirty="0" smtClean="0"/>
            </a:br>
            <a:endParaRPr lang="en-NZ" sz="1200" dirty="0"/>
          </a:p>
          <a:p>
            <a:pPr marL="228600" lvl="0" indent="-228600">
              <a:buFont typeface="+mj-lt"/>
              <a:buAutoNum type="arabicPeriod" startAt="5"/>
            </a:pPr>
            <a:r>
              <a:rPr lang="en-NZ" sz="1200" b="1" dirty="0"/>
              <a:t>Make a power point </a:t>
            </a:r>
            <a:r>
              <a:rPr lang="en-NZ" sz="1200" dirty="0"/>
              <a:t>to explain what a Holy Day of Obligation means and what the followers of Jesus are expected to do on these special days. Explain about Sunday as the chief h</a:t>
            </a:r>
            <a:r>
              <a:rPr lang="en-NZ" sz="1200" dirty="0" smtClean="0"/>
              <a:t>oly </a:t>
            </a:r>
            <a:r>
              <a:rPr lang="en-NZ" sz="1200" dirty="0"/>
              <a:t>d</a:t>
            </a:r>
            <a:r>
              <a:rPr lang="en-NZ" sz="1200" dirty="0" smtClean="0"/>
              <a:t>ay </a:t>
            </a:r>
            <a:r>
              <a:rPr lang="en-NZ" sz="1200" dirty="0"/>
              <a:t>of o</a:t>
            </a:r>
            <a:r>
              <a:rPr lang="en-NZ" sz="1200" dirty="0" smtClean="0"/>
              <a:t>bligation </a:t>
            </a:r>
            <a:r>
              <a:rPr lang="en-NZ" sz="1200" dirty="0"/>
              <a:t>and make a slide for each of the other 2 days to draw attention to the feasts they celebrate. Share this with your family and other classes. Refer to Lesson 2 slides 3 &amp; 4 for information if you need to. Do some of your own research about this to include as well. </a:t>
            </a:r>
            <a:r>
              <a:rPr lang="en-NZ" sz="1200" dirty="0" smtClean="0"/>
              <a:t> </a:t>
            </a:r>
            <a:br>
              <a:rPr lang="en-NZ" sz="1200" dirty="0" smtClean="0"/>
            </a:br>
            <a:endParaRPr lang="en-NZ" sz="1200" dirty="0"/>
          </a:p>
          <a:p>
            <a:pPr marL="228600" lvl="0" indent="-228600">
              <a:buFont typeface="+mj-lt"/>
              <a:buAutoNum type="arabicPeriod" startAt="5"/>
            </a:pPr>
            <a:r>
              <a:rPr lang="en-NZ" sz="1200" b="1" dirty="0"/>
              <a:t>Make up your own way </a:t>
            </a:r>
            <a:r>
              <a:rPr lang="en-NZ" sz="1200" dirty="0"/>
              <a:t>of showing and sharing what you have learned and decide </a:t>
            </a:r>
            <a:r>
              <a:rPr lang="en-NZ" sz="1200" dirty="0" smtClean="0"/>
              <a:t>with whom </a:t>
            </a:r>
            <a:r>
              <a:rPr lang="en-NZ" sz="1200" dirty="0"/>
              <a:t>you would like to share </a:t>
            </a:r>
            <a:r>
              <a:rPr lang="en-NZ" sz="1200" dirty="0" smtClean="0"/>
              <a:t>it. </a:t>
            </a:r>
            <a:endParaRPr lang="en-NZ" sz="1200" dirty="0"/>
          </a:p>
        </p:txBody>
      </p:sp>
      <p:sp>
        <p:nvSpPr>
          <p:cNvPr id="5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Clipart 7"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1618" y="807075"/>
            <a:ext cx="1185674" cy="1508763"/>
          </a:xfrm>
          <a:prstGeom prst="rect">
            <a:avLst/>
          </a:prstGeom>
        </p:spPr>
      </p:pic>
      <p:sp>
        <p:nvSpPr>
          <p:cNvPr id="39" name="Action Button: Worksheet">
            <a:hlinkClick r:id="rId5"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19708" y="4912668"/>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pic>
        <p:nvPicPr>
          <p:cNvPr id="49" name="Tit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019" y="30011"/>
            <a:ext cx="8695962" cy="899162"/>
          </a:xfrm>
          <a:prstGeom prst="rect">
            <a:avLst/>
          </a:prstGeom>
        </p:spPr>
      </p:pic>
      <p:grpSp>
        <p:nvGrpSpPr>
          <p:cNvPr id="82" name="Clipart"/>
          <p:cNvGrpSpPr/>
          <p:nvPr/>
        </p:nvGrpSpPr>
        <p:grpSpPr>
          <a:xfrm>
            <a:off x="281343" y="883317"/>
            <a:ext cx="8443358" cy="4029351"/>
            <a:chOff x="477472" y="883317"/>
            <a:chExt cx="8443358" cy="4029351"/>
          </a:xfrm>
        </p:grpSpPr>
        <p:pic>
          <p:nvPicPr>
            <p:cNvPr id="83" name="Clipart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055" y="2559869"/>
              <a:ext cx="487681" cy="518161"/>
            </a:xfrm>
            <a:prstGeom prst="rect">
              <a:avLst/>
            </a:prstGeom>
          </p:spPr>
        </p:pic>
        <p:pic>
          <p:nvPicPr>
            <p:cNvPr id="84" name="Clipart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242" y="1111917"/>
              <a:ext cx="746416" cy="796898"/>
            </a:xfrm>
            <a:prstGeom prst="rect">
              <a:avLst/>
            </a:prstGeom>
          </p:spPr>
        </p:pic>
        <p:pic>
          <p:nvPicPr>
            <p:cNvPr id="85" name="Clipart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3351" y="1315634"/>
              <a:ext cx="204216" cy="228600"/>
            </a:xfrm>
            <a:prstGeom prst="rect">
              <a:avLst/>
            </a:prstGeom>
          </p:spPr>
        </p:pic>
        <p:pic>
          <p:nvPicPr>
            <p:cNvPr id="86" name="Clipart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92129" y="1830480"/>
              <a:ext cx="417577" cy="1210058"/>
            </a:xfrm>
            <a:prstGeom prst="rect">
              <a:avLst/>
            </a:prstGeom>
          </p:spPr>
        </p:pic>
        <p:pic>
          <p:nvPicPr>
            <p:cNvPr id="87" name="Clipart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72" y="3991147"/>
              <a:ext cx="1135560" cy="830554"/>
            </a:xfrm>
            <a:prstGeom prst="rect">
              <a:avLst/>
            </a:prstGeom>
          </p:spPr>
        </p:pic>
        <p:pic>
          <p:nvPicPr>
            <p:cNvPr id="88" name="Clipart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69902" y="3693833"/>
              <a:ext cx="650928" cy="814798"/>
            </a:xfrm>
            <a:prstGeom prst="rect">
              <a:avLst/>
            </a:prstGeom>
          </p:spPr>
        </p:pic>
        <p:pic>
          <p:nvPicPr>
            <p:cNvPr id="89" name="Clipart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5268" y="2559869"/>
              <a:ext cx="323089" cy="490729"/>
            </a:xfrm>
            <a:prstGeom prst="rect">
              <a:avLst/>
            </a:prstGeom>
          </p:spPr>
        </p:pic>
        <p:pic>
          <p:nvPicPr>
            <p:cNvPr id="90" name="Clipart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130" y="3465233"/>
              <a:ext cx="204216" cy="228600"/>
            </a:xfrm>
            <a:prstGeom prst="rect">
              <a:avLst/>
            </a:prstGeom>
          </p:spPr>
        </p:pic>
        <p:pic>
          <p:nvPicPr>
            <p:cNvPr id="91" name="Clipart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3965" y="883317"/>
              <a:ext cx="298795" cy="334472"/>
            </a:xfrm>
            <a:prstGeom prst="rect">
              <a:avLst/>
            </a:prstGeom>
          </p:spPr>
        </p:pic>
        <p:pic>
          <p:nvPicPr>
            <p:cNvPr id="92" name="Clipart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6008" y="4309118"/>
              <a:ext cx="606232" cy="603550"/>
            </a:xfrm>
            <a:prstGeom prst="rect">
              <a:avLst/>
            </a:prstGeom>
          </p:spPr>
        </p:pic>
      </p:grpSp>
    </p:spTree>
    <p:extLst>
      <p:ext uri="{BB962C8B-B14F-4D97-AF65-F5344CB8AC3E}">
        <p14:creationId xmlns:p14="http://schemas.microsoft.com/office/powerpoint/2010/main" val="4246802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5 - O admirabile commerciu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8592" y="11062"/>
            <a:ext cx="609600" cy="609600"/>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pic>
        <p:nvPicPr>
          <p:cNvPr id="11" name="Image"/>
          <p:cNvPicPr/>
          <p:nvPr/>
        </p:nvPicPr>
        <p:blipFill>
          <a:blip r:embed="rId6">
            <a:extLst>
              <a:ext uri="{28A0092B-C50C-407E-A947-70E740481C1C}">
                <a14:useLocalDpi xmlns:a14="http://schemas.microsoft.com/office/drawing/2010/main" val="0"/>
              </a:ext>
            </a:extLst>
          </a:blip>
          <a:stretch>
            <a:fillRect/>
          </a:stretch>
        </p:blipFill>
        <p:spPr bwMode="auto">
          <a:xfrm>
            <a:off x="1524234" y="1069430"/>
            <a:ext cx="6095549" cy="3298369"/>
          </a:xfrm>
          <a:prstGeom prst="rect">
            <a:avLst/>
          </a:prstGeom>
          <a:noFill/>
          <a:ln>
            <a:noFill/>
          </a:ln>
          <a:effectLst>
            <a:glow>
              <a:schemeClr val="accent1">
                <a:alpha val="79000"/>
              </a:schemeClr>
            </a:glow>
            <a:outerShdw blurRad="635000" dist="50800" dir="5400000" sx="1000" sy="1000" algn="ctr" rotWithShape="0">
              <a:srgbClr val="000000">
                <a:alpha val="0"/>
              </a:srgbClr>
            </a:outerShdw>
            <a:reflection stA="6000" endPos="81000" dir="5400000" sy="-100000" algn="bl" rotWithShape="0"/>
            <a:softEdge rad="279400"/>
          </a:effectLst>
          <a:extLst>
            <a:ext uri="{53640926-AAD7-44D8-BBD7-CCE9431645EC}">
              <a14:shadowObscured xmlns:a14="http://schemas.microsoft.com/office/drawing/2010/main"/>
            </a:ext>
          </a:extLst>
        </p:spPr>
      </p:pic>
      <p:sp>
        <p:nvSpPr>
          <p:cNvPr id="10" name="Title"/>
          <p:cNvSpPr txBox="1"/>
          <p:nvPr/>
        </p:nvSpPr>
        <p:spPr>
          <a:xfrm>
            <a:off x="0" y="-17728"/>
            <a:ext cx="9144000" cy="623248"/>
          </a:xfrm>
          <a:prstGeom prst="rect">
            <a:avLst/>
          </a:prstGeom>
          <a:noFill/>
          <a:effectLst>
            <a:softEdge rad="317500"/>
          </a:effectLst>
        </p:spPr>
        <p:txBody>
          <a:bodyPr wrap="square" lIns="68577" tIns="34289" rIns="68577" bIns="34289" rtlCol="0">
            <a:spAutoFit/>
          </a:bodyPr>
          <a:lstStyle/>
          <a:p>
            <a:pPr algn="ctr"/>
            <a:r>
              <a:rPr lang="en-GB" sz="3600" b="1" dirty="0">
                <a:solidFill>
                  <a:schemeClr val="tx2">
                    <a:lumMod val="60000"/>
                    <a:lumOff val="40000"/>
                  </a:schemeClr>
                </a:solidFill>
                <a:effectLst>
                  <a:glow>
                    <a:schemeClr val="accent1"/>
                  </a:glow>
                  <a:outerShdw blurRad="127000" dist="50800" dir="5400000" sx="103000" sy="103000" algn="ctr" rotWithShape="0">
                    <a:srgbClr val="000000">
                      <a:alpha val="19000"/>
                    </a:srgbClr>
                  </a:outerShdw>
                  <a:reflection stA="3000" endPos="65000" dist="50800" dir="5400000" sy="-100000" algn="bl" rotWithShape="0"/>
                </a:effectLst>
              </a:rPr>
              <a:t>Time for Reflection</a:t>
            </a:r>
          </a:p>
        </p:txBody>
      </p:sp>
      <p:sp>
        <p:nvSpPr>
          <p:cNvPr id="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3398507" y="4909873"/>
            <a:ext cx="2499403"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stop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sp>
        <p:nvSpPr>
          <p:cNvPr id="15" name="TextBox: Tool instructions start"/>
          <p:cNvSpPr txBox="1"/>
          <p:nvPr/>
        </p:nvSpPr>
        <p:spPr>
          <a:xfrm>
            <a:off x="3398507" y="4909873"/>
            <a:ext cx="2492991"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play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pic>
        <p:nvPicPr>
          <p:cNvPr id="13" name="Feedback" descr="D:\03 Projects\TCI\02 Deliverables\2016-10 Release Liturgical\Feedback butto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498899"/>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65469"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2"/>
                                        </p:tgtEl>
                                        <p:attrNameLst>
                                          <p:attrName>fillcolor</p:attrName>
                                        </p:attrNameLst>
                                      </p:cBhvr>
                                      <p:to>
                                        <a:schemeClr val="accent2"/>
                                      </p:to>
                                    </p:animClr>
                                    <p:set>
                                      <p:cBhvr>
                                        <p:cTn id="21" dur="1000" fill="hold"/>
                                        <p:tgtEl>
                                          <p:spTgt spid="12"/>
                                        </p:tgtEl>
                                        <p:attrNameLst>
                                          <p:attrName>fill.type</p:attrName>
                                        </p:attrNameLst>
                                      </p:cBhvr>
                                      <p:to>
                                        <p:strVal val="solid"/>
                                      </p:to>
                                    </p:set>
                                    <p:set>
                                      <p:cBhvr>
                                        <p:cTn id="22" dur="1000" fill="hold"/>
                                        <p:tgtEl>
                                          <p:spTgt spid="12"/>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mph" presetSubtype="2" fill="hold" nodeType="withEffect">
                                  <p:stCondLst>
                                    <p:cond delay="0"/>
                                  </p:stCondLst>
                                  <p:childTnLst>
                                    <p:animClr clrSpc="rgb" dir="cw">
                                      <p:cBhvr>
                                        <p:cTn id="34" dur="2000" fill="hold"/>
                                        <p:tgtEl>
                                          <p:spTgt spid="12"/>
                                        </p:tgtEl>
                                        <p:attrNameLst>
                                          <p:attrName>fillcolor</p:attrName>
                                        </p:attrNameLst>
                                      </p:cBhvr>
                                      <p:to>
                                        <a:schemeClr val="bg1"/>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S-05</a:t>
            </a:r>
            <a:endParaRPr lang="en-GB" sz="900" b="1" dirty="0">
              <a:latin typeface="Arial" pitchFamily="34" charset="0"/>
              <a:cs typeface="Arial" pitchFamily="34" charset="0"/>
            </a:endParaRPr>
          </a:p>
        </p:txBody>
      </p:sp>
      <p:sp>
        <p:nvSpPr>
          <p:cNvPr id="25" name="Title"/>
          <p:cNvSpPr txBox="1"/>
          <p:nvPr/>
        </p:nvSpPr>
        <p:spPr>
          <a:xfrm>
            <a:off x="3557" y="3377"/>
            <a:ext cx="9144000" cy="1177243"/>
          </a:xfrm>
          <a:prstGeom prst="rect">
            <a:avLst/>
          </a:prstGeom>
          <a:noFill/>
        </p:spPr>
        <p:txBody>
          <a:bodyPr wrap="square" lIns="68577" tIns="34289" rIns="68577" bIns="34289" rtlCol="0">
            <a:spAutoFit/>
          </a:bodyPr>
          <a:lstStyle/>
          <a:p>
            <a:pPr algn="ctr"/>
            <a:r>
              <a:rPr lang="en-NZ" sz="3600" b="1" dirty="0"/>
              <a:t>In Aotearoa Christmas </a:t>
            </a:r>
            <a:r>
              <a:rPr lang="en-NZ" sz="3600" b="1" dirty="0" smtClean="0"/>
              <a:t>Day </a:t>
            </a:r>
            <a:r>
              <a:rPr lang="en-NZ" sz="3600" b="1" dirty="0"/>
              <a:t>is </a:t>
            </a:r>
            <a:r>
              <a:rPr lang="en-NZ" sz="3600" b="1" dirty="0" smtClean="0"/>
              <a:t>a</a:t>
            </a:r>
            <a:br>
              <a:rPr lang="en-NZ" sz="3600" b="1" dirty="0" smtClean="0"/>
            </a:br>
            <a:r>
              <a:rPr lang="en-NZ" sz="3600" b="1" dirty="0" smtClean="0"/>
              <a:t>Holy </a:t>
            </a:r>
            <a:r>
              <a:rPr lang="en-NZ" sz="3600" b="1" dirty="0"/>
              <a:t>D</a:t>
            </a:r>
            <a:r>
              <a:rPr lang="en-NZ" sz="3600" b="1" dirty="0" smtClean="0"/>
              <a:t>ay </a:t>
            </a:r>
            <a:r>
              <a:rPr lang="en-NZ" sz="3600" b="1" dirty="0"/>
              <a:t>of </a:t>
            </a:r>
            <a:r>
              <a:rPr lang="en-NZ" sz="3600" b="1" dirty="0" smtClean="0"/>
              <a:t>Obligation</a:t>
            </a:r>
            <a:endParaRPr lang="en-NZ" sz="3600" b="1" dirty="0"/>
          </a:p>
        </p:txBody>
      </p:sp>
      <p:sp>
        <p:nvSpPr>
          <p:cNvPr id="2" name="Textbox: activity"/>
          <p:cNvSpPr/>
          <p:nvPr/>
        </p:nvSpPr>
        <p:spPr>
          <a:xfrm>
            <a:off x="155543" y="964910"/>
            <a:ext cx="7068156" cy="3985706"/>
          </a:xfrm>
          <a:prstGeom prst="rect">
            <a:avLst/>
          </a:prstGeom>
        </p:spPr>
        <p:txBody>
          <a:bodyPr wrap="square">
            <a:spAutoFit/>
          </a:bodyPr>
          <a:lstStyle/>
          <a:p>
            <a:r>
              <a:rPr lang="en-NZ" sz="1100" b="1" dirty="0"/>
              <a:t>Write a question for the </a:t>
            </a:r>
            <a:r>
              <a:rPr lang="en-NZ" sz="1100" b="1" dirty="0" smtClean="0"/>
              <a:t>answer</a:t>
            </a:r>
            <a:br>
              <a:rPr lang="en-NZ" sz="1100" b="1" dirty="0" smtClean="0"/>
            </a:br>
            <a:endParaRPr lang="en-NZ" sz="1100" b="1" dirty="0"/>
          </a:p>
          <a:p>
            <a:r>
              <a:rPr lang="en-NZ" sz="1100" b="1" i="1" dirty="0" smtClean="0"/>
              <a:t>Q1:</a:t>
            </a:r>
            <a:r>
              <a:rPr lang="en-NZ" sz="1100" u="sng" dirty="0" smtClean="0"/>
              <a:t>							</a:t>
            </a:r>
          </a:p>
          <a:p>
            <a:r>
              <a:rPr lang="en-NZ" sz="1100" u="sng" dirty="0" smtClean="0"/>
              <a:t>							</a:t>
            </a:r>
          </a:p>
          <a:p>
            <a:r>
              <a:rPr lang="en-NZ" sz="1100" b="1" i="1" dirty="0" smtClean="0"/>
              <a:t>A1</a:t>
            </a:r>
            <a:r>
              <a:rPr lang="en-NZ" sz="1100" b="1" dirty="0" smtClean="0"/>
              <a:t>:</a:t>
            </a:r>
            <a:r>
              <a:rPr lang="en-NZ" sz="1100" dirty="0" smtClean="0"/>
              <a:t> Christmas </a:t>
            </a:r>
            <a:r>
              <a:rPr lang="en-NZ" sz="1100" dirty="0"/>
              <a:t>D</a:t>
            </a:r>
            <a:r>
              <a:rPr lang="en-NZ" sz="1100" dirty="0" smtClean="0"/>
              <a:t>ay </a:t>
            </a:r>
            <a:r>
              <a:rPr lang="en-NZ" sz="1100" dirty="0"/>
              <a:t>is like a Sunday because it is the day people are </a:t>
            </a:r>
            <a:r>
              <a:rPr lang="en-NZ" sz="1100" dirty="0" smtClean="0"/>
              <a:t>expected</a:t>
            </a:r>
            <a:br>
              <a:rPr lang="en-NZ" sz="1100" dirty="0" smtClean="0"/>
            </a:br>
            <a:r>
              <a:rPr lang="en-NZ" sz="1100" dirty="0" smtClean="0"/>
              <a:t>to </a:t>
            </a:r>
            <a:r>
              <a:rPr lang="en-NZ" sz="1100" dirty="0"/>
              <a:t>gather to celebrate Eucharist</a:t>
            </a:r>
            <a:r>
              <a:rPr lang="en-NZ" sz="1100" dirty="0" smtClean="0"/>
              <a:t>.</a:t>
            </a:r>
            <a:br>
              <a:rPr lang="en-NZ" sz="1100" dirty="0" smtClean="0"/>
            </a:br>
            <a:r>
              <a:rPr lang="en-NZ" sz="1100" b="1" i="1" dirty="0"/>
              <a:t>Q2:</a:t>
            </a:r>
            <a:r>
              <a:rPr lang="en-NZ" sz="1100" dirty="0">
                <a:solidFill>
                  <a:srgbClr val="FF0000"/>
                </a:solidFill>
              </a:rPr>
              <a:t> </a:t>
            </a:r>
            <a:r>
              <a:rPr lang="en-NZ" sz="1100" dirty="0"/>
              <a:t>Why would Christmas </a:t>
            </a:r>
            <a:r>
              <a:rPr lang="en-NZ" sz="1100" dirty="0" smtClean="0"/>
              <a:t>Day </a:t>
            </a:r>
            <a:r>
              <a:rPr lang="en-NZ" sz="1100" dirty="0"/>
              <a:t>be a great day for Jesus’ followers to gather</a:t>
            </a:r>
            <a:br>
              <a:rPr lang="en-NZ" sz="1100" dirty="0"/>
            </a:br>
            <a:r>
              <a:rPr lang="en-NZ" sz="1100" dirty="0"/>
              <a:t>as his community? </a:t>
            </a:r>
            <a:r>
              <a:rPr lang="en-NZ" sz="1100" dirty="0">
                <a:solidFill>
                  <a:srgbClr val="FF0000"/>
                </a:solidFill>
              </a:rPr>
              <a:t/>
            </a:r>
            <a:br>
              <a:rPr lang="en-NZ" sz="1100" dirty="0">
                <a:solidFill>
                  <a:srgbClr val="FF0000"/>
                </a:solidFill>
              </a:rPr>
            </a:br>
            <a:r>
              <a:rPr lang="en-NZ" sz="1100" b="1" i="1" dirty="0"/>
              <a:t>A2</a:t>
            </a:r>
            <a:r>
              <a:rPr lang="en-NZ" sz="1100" b="1" dirty="0"/>
              <a:t>:</a:t>
            </a:r>
            <a:r>
              <a:rPr lang="en-NZ" sz="1100" u="sng" dirty="0"/>
              <a:t>														</a:t>
            </a:r>
            <a:r>
              <a:rPr lang="en-NZ" sz="1100" dirty="0" smtClean="0"/>
              <a:t/>
            </a:r>
            <a:br>
              <a:rPr lang="en-NZ" sz="1100" dirty="0" smtClean="0"/>
            </a:br>
            <a:r>
              <a:rPr lang="en-NZ" sz="1100" b="1" i="1" dirty="0" smtClean="0"/>
              <a:t>Q3</a:t>
            </a:r>
            <a:r>
              <a:rPr lang="en-NZ" sz="1100" dirty="0" smtClean="0"/>
              <a:t>:</a:t>
            </a:r>
            <a:r>
              <a:rPr lang="en-NZ" sz="1100" u="sng" dirty="0" smtClean="0"/>
              <a:t>							</a:t>
            </a:r>
            <a:br>
              <a:rPr lang="en-NZ" sz="1100" u="sng" dirty="0" smtClean="0"/>
            </a:br>
            <a:r>
              <a:rPr lang="en-NZ" sz="1100" u="sng" dirty="0" smtClean="0"/>
              <a:t>							</a:t>
            </a:r>
            <a:r>
              <a:rPr lang="en-NZ" sz="1100" dirty="0" smtClean="0"/>
              <a:t/>
            </a:r>
            <a:br>
              <a:rPr lang="en-NZ" sz="1100" dirty="0" smtClean="0"/>
            </a:br>
            <a:r>
              <a:rPr lang="en-NZ" sz="1100" b="1" i="1" dirty="0" smtClean="0"/>
              <a:t>A3: </a:t>
            </a:r>
            <a:r>
              <a:rPr lang="en-NZ" sz="1100" dirty="0" smtClean="0"/>
              <a:t>The community celebrate that Jesus is present among them,</a:t>
            </a:r>
            <a:br>
              <a:rPr lang="en-NZ" sz="1100" dirty="0" smtClean="0"/>
            </a:br>
            <a:r>
              <a:rPr lang="en-NZ" sz="1100" dirty="0" smtClean="0"/>
              <a:t>in their lives and in their community.</a:t>
            </a:r>
            <a:br>
              <a:rPr lang="en-NZ" sz="1100" dirty="0" smtClean="0"/>
            </a:br>
            <a:r>
              <a:rPr lang="en-NZ" sz="1100" b="1" i="1" dirty="0" smtClean="0"/>
              <a:t>Q4:</a:t>
            </a:r>
            <a:r>
              <a:rPr lang="en-NZ" sz="1100" u="sng" dirty="0" smtClean="0"/>
              <a:t>							</a:t>
            </a:r>
          </a:p>
          <a:p>
            <a:r>
              <a:rPr lang="en-NZ" sz="1100" u="sng" dirty="0"/>
              <a:t>							</a:t>
            </a:r>
          </a:p>
          <a:p>
            <a:pPr lvl="0"/>
            <a:r>
              <a:rPr lang="en-NZ" sz="1100" b="1" i="1" dirty="0"/>
              <a:t>A4</a:t>
            </a:r>
            <a:r>
              <a:rPr lang="en-NZ" sz="1100" b="1" dirty="0"/>
              <a:t>:</a:t>
            </a:r>
            <a:r>
              <a:rPr lang="en-NZ" sz="1100" dirty="0"/>
              <a:t> In Eucharist the people look forward to the future when Jesus will come </a:t>
            </a:r>
            <a:br>
              <a:rPr lang="en-NZ" sz="1100" dirty="0"/>
            </a:br>
            <a:r>
              <a:rPr lang="en-NZ" sz="1100" dirty="0"/>
              <a:t>again at the end of time</a:t>
            </a:r>
            <a:r>
              <a:rPr lang="en-NZ" sz="1100" dirty="0" smtClean="0"/>
              <a:t>.</a:t>
            </a:r>
            <a:r>
              <a:rPr lang="en-NZ" sz="1100" dirty="0"/>
              <a:t/>
            </a:r>
            <a:br>
              <a:rPr lang="en-NZ" sz="1100" dirty="0"/>
            </a:br>
            <a:r>
              <a:rPr lang="en-NZ" sz="1100" b="1" i="1" dirty="0"/>
              <a:t>Q5:</a:t>
            </a:r>
            <a:r>
              <a:rPr lang="en-NZ" sz="1100" u="sng" dirty="0"/>
              <a:t>							</a:t>
            </a:r>
            <a:br>
              <a:rPr lang="en-NZ" sz="1100" u="sng" dirty="0"/>
            </a:br>
            <a:r>
              <a:rPr lang="en-NZ" sz="1100" u="sng" dirty="0"/>
              <a:t>							</a:t>
            </a:r>
          </a:p>
          <a:p>
            <a:r>
              <a:rPr lang="en-NZ" sz="1100" b="1" i="1" dirty="0"/>
              <a:t>A5</a:t>
            </a:r>
            <a:r>
              <a:rPr lang="en-NZ" sz="1100" b="1" dirty="0"/>
              <a:t>: </a:t>
            </a:r>
            <a:r>
              <a:rPr lang="en-NZ" sz="1100" dirty="0"/>
              <a:t>Christmas m</a:t>
            </a:r>
            <a:r>
              <a:rPr lang="en-NZ" sz="1100" dirty="0" smtClean="0"/>
              <a:t>asses </a:t>
            </a:r>
            <a:r>
              <a:rPr lang="en-NZ" sz="1100" dirty="0"/>
              <a:t>are full of joy and beauty with special decorations</a:t>
            </a:r>
            <a:br>
              <a:rPr lang="en-NZ" sz="1100" dirty="0"/>
            </a:br>
            <a:r>
              <a:rPr lang="en-NZ" sz="1100" dirty="0"/>
              <a:t>to show the importance of the feast.</a:t>
            </a:r>
          </a:p>
          <a:p>
            <a:pPr lvl="0"/>
            <a:endParaRPr lang="en-NZ" sz="1100" dirty="0"/>
          </a:p>
        </p:txBody>
      </p:sp>
      <p:pic>
        <p:nvPicPr>
          <p:cNvPr id="9" name="Image" descr="http://catholicmom.com/wp-content/uploads/2012/12/Holy-Family-Christmas-Mass-550x318.jpg"/>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83222" y="991170"/>
            <a:ext cx="1816777" cy="1051165"/>
          </a:xfrm>
          <a:prstGeom prst="rect">
            <a:avLst/>
          </a:prstGeom>
          <a:noFill/>
          <a:ln>
            <a:noFill/>
          </a:ln>
        </p:spPr>
      </p:pic>
      <p:sp>
        <p:nvSpPr>
          <p:cNvPr id="8" name="Action Button: Up">
            <a:hlinkClick r:id="rId5"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Tool instructions"/>
          <p:cNvSpPr txBox="1"/>
          <p:nvPr/>
        </p:nvSpPr>
        <p:spPr>
          <a:xfrm>
            <a:off x="3444139" y="4912668"/>
            <a:ext cx="2255747"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lesson</a:t>
            </a:r>
            <a:endParaRPr lang="en-GB" sz="900" dirty="0">
              <a:latin typeface="Arial" pitchFamily="34" charset="0"/>
              <a:ea typeface="Segoe UI" pitchFamily="34" charset="0"/>
              <a:cs typeface="Arial" pitchFamily="34" charset="0"/>
            </a:endParaRPr>
          </a:p>
        </p:txBody>
      </p:sp>
      <p:sp>
        <p:nvSpPr>
          <p:cNvPr id="1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12" name="TextBox: Date"/>
          <p:cNvSpPr txBox="1"/>
          <p:nvPr/>
        </p:nvSpPr>
        <p:spPr>
          <a:xfrm>
            <a:off x="6714018" y="4266267"/>
            <a:ext cx="2526604" cy="369332"/>
          </a:xfrm>
          <a:prstGeom prst="rect">
            <a:avLst/>
          </a:prstGeom>
          <a:noFill/>
        </p:spPr>
        <p:txBody>
          <a:bodyPr wrap="square" rtlCol="0">
            <a:spAutoFit/>
          </a:bodyPr>
          <a:lstStyle/>
          <a:p>
            <a:r>
              <a:rPr lang="en-NZ" b="1" dirty="0" smtClean="0">
                <a:latin typeface="Segoe UI" pitchFamily="34" charset="0"/>
                <a:ea typeface="Segoe UI" pitchFamily="34" charset="0"/>
                <a:cs typeface="Segoe UI" pitchFamily="34" charset="0"/>
              </a:rPr>
              <a:t>Date:_________________</a:t>
            </a:r>
            <a:r>
              <a:rPr lang="en-NZ" b="1" dirty="0">
                <a:latin typeface="Segoe UI" pitchFamily="34" charset="0"/>
                <a:ea typeface="Segoe UI" pitchFamily="34" charset="0"/>
                <a:cs typeface="Segoe UI" pitchFamily="34" charset="0"/>
              </a:rPr>
              <a:t>_</a:t>
            </a:r>
            <a:endParaRPr lang="en-GB" b="1" dirty="0">
              <a:latin typeface="Segoe UI" pitchFamily="34" charset="0"/>
              <a:ea typeface="Segoe UI" pitchFamily="34" charset="0"/>
              <a:cs typeface="Segoe UI" pitchFamily="34" charset="0"/>
            </a:endParaRPr>
          </a:p>
        </p:txBody>
      </p:sp>
      <p:sp>
        <p:nvSpPr>
          <p:cNvPr id="13" name="TextBox: Name"/>
          <p:cNvSpPr txBox="1"/>
          <p:nvPr/>
        </p:nvSpPr>
        <p:spPr>
          <a:xfrm>
            <a:off x="6685129" y="3667668"/>
            <a:ext cx="2621230"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a:t>
            </a:r>
            <a:endParaRPr lang="en-GB"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2046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5" name="Textbox: Line 6"/>
          <p:cNvSpPr txBox="1"/>
          <p:nvPr/>
        </p:nvSpPr>
        <p:spPr>
          <a:xfrm>
            <a:off x="600591" y="3683222"/>
            <a:ext cx="82809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Questions I would like to ask about the topics in this lesson are …</a:t>
            </a:r>
          </a:p>
        </p:txBody>
      </p:sp>
      <p:sp>
        <p:nvSpPr>
          <p:cNvPr id="24" name="Textbox: Line 5"/>
          <p:cNvSpPr txBox="1"/>
          <p:nvPr/>
        </p:nvSpPr>
        <p:spPr>
          <a:xfrm>
            <a:off x="584658" y="3132526"/>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Which activity do you think helped you to learn </a:t>
            </a:r>
            <a:r>
              <a:rPr lang="en-NZ" sz="1400" dirty="0" smtClean="0">
                <a:latin typeface="Segoe UI" pitchFamily="34" charset="0"/>
                <a:ea typeface="Segoe UI" pitchFamily="34" charset="0"/>
                <a:cs typeface="Segoe UI" pitchFamily="34" charset="0"/>
              </a:rPr>
              <a:t>best in </a:t>
            </a:r>
            <a:r>
              <a:rPr lang="en-NZ" sz="1400" dirty="0">
                <a:latin typeface="Segoe UI" pitchFamily="34" charset="0"/>
                <a:ea typeface="Segoe UI" pitchFamily="34" charset="0"/>
                <a:cs typeface="Segoe UI" pitchFamily="34" charset="0"/>
              </a:rPr>
              <a:t>this lesson?</a:t>
            </a:r>
          </a:p>
        </p:txBody>
      </p:sp>
      <p:sp>
        <p:nvSpPr>
          <p:cNvPr id="22" name="Textbox: Line 4"/>
          <p:cNvSpPr txBox="1"/>
          <p:nvPr/>
        </p:nvSpPr>
        <p:spPr>
          <a:xfrm>
            <a:off x="584658" y="2581830"/>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Why is going to Christmas Mass an important part of families’ Christmas celebrations?</a:t>
            </a:r>
          </a:p>
        </p:txBody>
      </p:sp>
      <p:sp>
        <p:nvSpPr>
          <p:cNvPr id="19" name="Textbox: Line 3"/>
          <p:cNvSpPr txBox="1"/>
          <p:nvPr/>
        </p:nvSpPr>
        <p:spPr>
          <a:xfrm>
            <a:off x="585158" y="2031134"/>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What is a </a:t>
            </a:r>
            <a:r>
              <a:rPr lang="en-NZ" sz="1400" dirty="0" smtClean="0">
                <a:latin typeface="Segoe UI" pitchFamily="34" charset="0"/>
                <a:ea typeface="Segoe UI" pitchFamily="34" charset="0"/>
                <a:cs typeface="Segoe UI" pitchFamily="34" charset="0"/>
              </a:rPr>
              <a:t>holy </a:t>
            </a:r>
            <a:r>
              <a:rPr lang="en-NZ" sz="1400" dirty="0">
                <a:latin typeface="Segoe UI" pitchFamily="34" charset="0"/>
                <a:ea typeface="Segoe UI" pitchFamily="34" charset="0"/>
                <a:cs typeface="Segoe UI" pitchFamily="34" charset="0"/>
              </a:rPr>
              <a:t>day of </a:t>
            </a:r>
            <a:r>
              <a:rPr lang="en-NZ" sz="1400" dirty="0" smtClean="0">
                <a:latin typeface="Segoe UI" pitchFamily="34" charset="0"/>
                <a:ea typeface="Segoe UI" pitchFamily="34" charset="0"/>
                <a:cs typeface="Segoe UI" pitchFamily="34" charset="0"/>
              </a:rPr>
              <a:t>obligation </a:t>
            </a:r>
            <a:r>
              <a:rPr lang="en-NZ" sz="1400" dirty="0">
                <a:latin typeface="Segoe UI" pitchFamily="34" charset="0"/>
                <a:ea typeface="Segoe UI" pitchFamily="34" charset="0"/>
                <a:cs typeface="Segoe UI" pitchFamily="34" charset="0"/>
              </a:rPr>
              <a:t>and how do you celebrate it?</a:t>
            </a:r>
          </a:p>
        </p:txBody>
      </p:sp>
      <p:sp>
        <p:nvSpPr>
          <p:cNvPr id="20" name="Textbox: Line 2"/>
          <p:cNvSpPr txBox="1"/>
          <p:nvPr/>
        </p:nvSpPr>
        <p:spPr>
          <a:xfrm>
            <a:off x="585161" y="1480438"/>
            <a:ext cx="8054840"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How can families prepare to celebrate the true meaning of Christmas?</a:t>
            </a:r>
          </a:p>
        </p:txBody>
      </p:sp>
      <p:sp>
        <p:nvSpPr>
          <p:cNvPr id="21" name="Textbox: Line 1"/>
          <p:cNvSpPr txBox="1"/>
          <p:nvPr/>
        </p:nvSpPr>
        <p:spPr>
          <a:xfrm>
            <a:off x="585163" y="929742"/>
            <a:ext cx="5775307" cy="523220"/>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Tell a partner 3 ways you can make room for </a:t>
            </a:r>
            <a:r>
              <a:rPr lang="en-NZ" sz="1400" dirty="0" smtClean="0">
                <a:latin typeface="Segoe UI" pitchFamily="34" charset="0"/>
                <a:ea typeface="Segoe UI" pitchFamily="34" charset="0"/>
                <a:cs typeface="Segoe UI" pitchFamily="34" charset="0"/>
              </a:rPr>
              <a:t>Jesus and </a:t>
            </a:r>
            <a:r>
              <a:rPr lang="en-NZ" sz="1400" dirty="0">
                <a:latin typeface="Segoe UI" pitchFamily="34" charset="0"/>
                <a:ea typeface="Segoe UI" pitchFamily="34" charset="0"/>
                <a:cs typeface="Segoe UI" pitchFamily="34" charset="0"/>
              </a:rPr>
              <a:t>what you can do to help others do this too. </a:t>
            </a:r>
          </a:p>
        </p:txBody>
      </p:sp>
      <p:sp>
        <p:nvSpPr>
          <p:cNvPr id="37" name="Shape: Number 6"/>
          <p:cNvSpPr txBox="1"/>
          <p:nvPr/>
        </p:nvSpPr>
        <p:spPr>
          <a:xfrm>
            <a:off x="64800" y="3693399"/>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6</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5" name="Shape: Number 5"/>
          <p:cNvSpPr txBox="1"/>
          <p:nvPr/>
        </p:nvSpPr>
        <p:spPr>
          <a:xfrm>
            <a:off x="64800" y="3132525"/>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5</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3" name="Shape: Number 4"/>
          <p:cNvSpPr txBox="1"/>
          <p:nvPr/>
        </p:nvSpPr>
        <p:spPr>
          <a:xfrm>
            <a:off x="64800" y="2581829"/>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4</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7" name="Shape: Number 3"/>
          <p:cNvSpPr txBox="1"/>
          <p:nvPr/>
        </p:nvSpPr>
        <p:spPr>
          <a:xfrm>
            <a:off x="65300" y="2031133"/>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3)</a:t>
            </a:r>
            <a:endParaRPr lang="en-GB" sz="1400" dirty="0">
              <a:latin typeface="Segoe UI" pitchFamily="34" charset="0"/>
              <a:ea typeface="Segoe UI" pitchFamily="34" charset="0"/>
              <a:cs typeface="Segoe UI" pitchFamily="34" charset="0"/>
            </a:endParaRPr>
          </a:p>
        </p:txBody>
      </p:sp>
      <p:sp>
        <p:nvSpPr>
          <p:cNvPr id="28" name="Shape: Number 2"/>
          <p:cNvSpPr txBox="1"/>
          <p:nvPr/>
        </p:nvSpPr>
        <p:spPr>
          <a:xfrm>
            <a:off x="65300" y="1480437"/>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2)</a:t>
            </a:r>
            <a:endParaRPr lang="en-GB" sz="1400" dirty="0">
              <a:latin typeface="Segoe UI" pitchFamily="34" charset="0"/>
              <a:ea typeface="Segoe UI" pitchFamily="34" charset="0"/>
              <a:cs typeface="Segoe UI" pitchFamily="34" charset="0"/>
            </a:endParaRPr>
          </a:p>
        </p:txBody>
      </p:sp>
      <p:sp>
        <p:nvSpPr>
          <p:cNvPr id="29" name="Shape: Number 1"/>
          <p:cNvSpPr txBox="1"/>
          <p:nvPr/>
        </p:nvSpPr>
        <p:spPr>
          <a:xfrm>
            <a:off x="65300" y="929740"/>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1)</a:t>
            </a:r>
            <a:endParaRPr lang="en-GB" sz="1400"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S-08</a:t>
            </a:r>
            <a:endParaRPr lang="en-GB" sz="900" b="1" dirty="0">
              <a:latin typeface="Arial"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sp>
        <p:nvSpPr>
          <p:cNvPr id="39"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4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32" name="TextBox: Date"/>
          <p:cNvSpPr txBox="1"/>
          <p:nvPr/>
        </p:nvSpPr>
        <p:spPr>
          <a:xfrm>
            <a:off x="4451871" y="4480425"/>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33" name="TextBox: Name"/>
          <p:cNvSpPr txBox="1"/>
          <p:nvPr/>
        </p:nvSpPr>
        <p:spPr>
          <a:xfrm>
            <a:off x="65300" y="4480425"/>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pic>
        <p:nvPicPr>
          <p:cNvPr id="26" name="Image" descr="Image result for church bulletin that advertise the time of the mass at Christma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52902" y="129268"/>
            <a:ext cx="2027717" cy="1141785"/>
          </a:xfrm>
          <a:prstGeom prst="rect">
            <a:avLst/>
          </a:prstGeom>
          <a:noFill/>
          <a:ln>
            <a:noFill/>
          </a:ln>
        </p:spPr>
      </p:pic>
    </p:spTree>
    <p:extLst>
      <p:ext uri="{BB962C8B-B14F-4D97-AF65-F5344CB8AC3E}">
        <p14:creationId xmlns:p14="http://schemas.microsoft.com/office/powerpoint/2010/main" val="203354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9" name="Border"/>
          <p:cNvGrpSpPr/>
          <p:nvPr/>
        </p:nvGrpSpPr>
        <p:grpSpPr>
          <a:xfrm>
            <a:off x="80" y="-8546"/>
            <a:ext cx="9140340" cy="5190872"/>
            <a:chOff x="80" y="-8546"/>
            <a:chExt cx="9140340" cy="5190872"/>
          </a:xfrm>
        </p:grpSpPr>
        <p:pic>
          <p:nvPicPr>
            <p:cNvPr id="55"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877618" y="4798034"/>
              <a:ext cx="1008000" cy="367200"/>
            </a:xfrm>
            <a:prstGeom prst="rect">
              <a:avLst/>
            </a:prstGeom>
          </p:spPr>
        </p:pic>
        <p:pic>
          <p:nvPicPr>
            <p:cNvPr id="56"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1873971" y="4798034"/>
              <a:ext cx="943028" cy="367200"/>
            </a:xfrm>
            <a:prstGeom prst="rect">
              <a:avLst/>
            </a:prstGeom>
          </p:spPr>
        </p:pic>
        <p:pic>
          <p:nvPicPr>
            <p:cNvPr id="57"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2761459" y="4798034"/>
              <a:ext cx="1008000" cy="367200"/>
            </a:xfrm>
            <a:prstGeom prst="rect">
              <a:avLst/>
            </a:prstGeom>
          </p:spPr>
        </p:pic>
        <p:pic>
          <p:nvPicPr>
            <p:cNvPr id="58"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3748721" y="4795050"/>
              <a:ext cx="943028" cy="367200"/>
            </a:xfrm>
            <a:prstGeom prst="rect">
              <a:avLst/>
            </a:prstGeom>
          </p:spPr>
        </p:pic>
        <p:pic>
          <p:nvPicPr>
            <p:cNvPr id="59"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4636209" y="4795050"/>
              <a:ext cx="1008000" cy="367200"/>
            </a:xfrm>
            <a:prstGeom prst="rect">
              <a:avLst/>
            </a:prstGeom>
          </p:spPr>
        </p:pic>
        <p:pic>
          <p:nvPicPr>
            <p:cNvPr id="60"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5642342" y="4798034"/>
              <a:ext cx="943028" cy="367200"/>
            </a:xfrm>
            <a:prstGeom prst="rect">
              <a:avLst/>
            </a:prstGeom>
          </p:spPr>
        </p:pic>
        <p:pic>
          <p:nvPicPr>
            <p:cNvPr id="61"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a:off x="6529830" y="4798034"/>
              <a:ext cx="1008000" cy="367200"/>
            </a:xfrm>
            <a:prstGeom prst="rect">
              <a:avLst/>
            </a:prstGeom>
          </p:spPr>
        </p:pic>
        <p:pic>
          <p:nvPicPr>
            <p:cNvPr id="62"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a:off x="7565312" y="4815126"/>
              <a:ext cx="943028" cy="367200"/>
            </a:xfrm>
            <a:prstGeom prst="rect">
              <a:avLst/>
            </a:prstGeom>
          </p:spPr>
        </p:pic>
        <p:pic>
          <p:nvPicPr>
            <p:cNvPr id="34" name="border_06"/>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20320" y="3876349"/>
              <a:ext cx="1008000" cy="367200"/>
            </a:xfrm>
            <a:prstGeom prst="rect">
              <a:avLst/>
            </a:prstGeom>
          </p:spPr>
        </p:pic>
        <p:pic>
          <p:nvPicPr>
            <p:cNvPr id="33" name="border_07"/>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2287" y="2892049"/>
              <a:ext cx="1008000" cy="366968"/>
            </a:xfrm>
            <a:prstGeom prst="rect">
              <a:avLst/>
            </a:prstGeom>
          </p:spPr>
        </p:pic>
        <p:pic>
          <p:nvPicPr>
            <p:cNvPr id="29" name="border_08"/>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a:off x="-313412" y="1883933"/>
              <a:ext cx="1008000" cy="367200"/>
            </a:xfrm>
            <a:prstGeom prst="rect">
              <a:avLst/>
            </a:prstGeom>
          </p:spPr>
        </p:pic>
        <p:pic>
          <p:nvPicPr>
            <p:cNvPr id="31" name="border_09"/>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a:off x="-319150" y="928433"/>
              <a:ext cx="1008000" cy="366968"/>
            </a:xfrm>
            <a:prstGeom prst="rect">
              <a:avLst/>
            </a:prstGeom>
          </p:spPr>
        </p:pic>
        <p:pic>
          <p:nvPicPr>
            <p:cNvPr id="36" name="border_10"/>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4160" y="905735"/>
              <a:ext cx="991045" cy="367200"/>
            </a:xfrm>
            <a:prstGeom prst="rect">
              <a:avLst/>
            </a:prstGeom>
          </p:spPr>
        </p:pic>
        <p:pic>
          <p:nvPicPr>
            <p:cNvPr id="35" name="border_1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1304" y="1869828"/>
              <a:ext cx="1008000" cy="367200"/>
            </a:xfrm>
            <a:prstGeom prst="rect">
              <a:avLst/>
            </a:prstGeom>
          </p:spPr>
        </p:pic>
        <p:pic>
          <p:nvPicPr>
            <p:cNvPr id="38" name="border_12"/>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V="1">
              <a:off x="8455676" y="2856938"/>
              <a:ext cx="991045" cy="367200"/>
            </a:xfrm>
            <a:prstGeom prst="rect">
              <a:avLst/>
            </a:prstGeom>
          </p:spPr>
        </p:pic>
        <p:pic>
          <p:nvPicPr>
            <p:cNvPr id="37" name="border_13"/>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rot="5400000" flipH="1" flipV="1">
              <a:off x="8452820" y="3821031"/>
              <a:ext cx="1008000" cy="367200"/>
            </a:xfrm>
            <a:prstGeom prst="rect">
              <a:avLst/>
            </a:prstGeom>
          </p:spPr>
        </p:pic>
        <p:pic>
          <p:nvPicPr>
            <p:cNvPr id="41" name="border_15"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725218" y="8546"/>
              <a:ext cx="1008000" cy="367200"/>
            </a:xfrm>
            <a:prstGeom prst="rect">
              <a:avLst/>
            </a:prstGeom>
          </p:spPr>
        </p:pic>
        <p:pic>
          <p:nvPicPr>
            <p:cNvPr id="42" name="border_16"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1721571" y="8546"/>
              <a:ext cx="943028" cy="367200"/>
            </a:xfrm>
            <a:prstGeom prst="rect">
              <a:avLst/>
            </a:prstGeom>
          </p:spPr>
        </p:pic>
        <p:pic>
          <p:nvPicPr>
            <p:cNvPr id="43" name="border_17"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2609059" y="8546"/>
              <a:ext cx="1008000" cy="367200"/>
            </a:xfrm>
            <a:prstGeom prst="rect">
              <a:avLst/>
            </a:prstGeom>
          </p:spPr>
        </p:pic>
        <p:pic>
          <p:nvPicPr>
            <p:cNvPr id="44" name="border_18"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3596321" y="11530"/>
              <a:ext cx="943028" cy="367200"/>
            </a:xfrm>
            <a:prstGeom prst="rect">
              <a:avLst/>
            </a:prstGeom>
          </p:spPr>
        </p:pic>
        <p:pic>
          <p:nvPicPr>
            <p:cNvPr id="45" name="border_19"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4483809" y="11530"/>
              <a:ext cx="1008000" cy="367200"/>
            </a:xfrm>
            <a:prstGeom prst="rect">
              <a:avLst/>
            </a:prstGeom>
          </p:spPr>
        </p:pic>
        <p:pic>
          <p:nvPicPr>
            <p:cNvPr id="46" name="border_20"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5489942" y="8546"/>
              <a:ext cx="943028" cy="367200"/>
            </a:xfrm>
            <a:prstGeom prst="rect">
              <a:avLst/>
            </a:prstGeom>
          </p:spPr>
        </p:pic>
        <p:pic>
          <p:nvPicPr>
            <p:cNvPr id="47" name="border_21" hidden="1"/>
            <p:cNvPicPr>
              <a:picLocks/>
            </p:cNvPicPr>
            <p:nvPr/>
          </p:nvPicPr>
          <p:blipFill rotWithShape="1">
            <a:blip r:embed="rId3" cstate="print">
              <a:extLst>
                <a:ext uri="{28A0092B-C50C-407E-A947-70E740481C1C}">
                  <a14:useLocalDpi xmlns:a14="http://schemas.microsoft.com/office/drawing/2010/main" val="0"/>
                </a:ext>
              </a:extLst>
            </a:blip>
            <a:srcRect l="2" r="49788"/>
            <a:stretch/>
          </p:blipFill>
          <p:spPr>
            <a:xfrm flipH="1" flipV="1">
              <a:off x="6377430" y="8546"/>
              <a:ext cx="1008000" cy="367200"/>
            </a:xfrm>
            <a:prstGeom prst="rect">
              <a:avLst/>
            </a:prstGeom>
          </p:spPr>
        </p:pic>
        <p:pic>
          <p:nvPicPr>
            <p:cNvPr id="48" name="border_22" hidden="1"/>
            <p:cNvPicPr>
              <a:picLocks noChangeAspect="1"/>
            </p:cNvPicPr>
            <p:nvPr/>
          </p:nvPicPr>
          <p:blipFill rotWithShape="1">
            <a:blip r:embed="rId3" cstate="print">
              <a:extLst>
                <a:ext uri="{28A0092B-C50C-407E-A947-70E740481C1C}">
                  <a14:useLocalDpi xmlns:a14="http://schemas.microsoft.com/office/drawing/2010/main" val="0"/>
                </a:ext>
              </a:extLst>
            </a:blip>
            <a:srcRect l="2" r="49788"/>
            <a:stretch/>
          </p:blipFill>
          <p:spPr>
            <a:xfrm flipV="1">
              <a:off x="7412912" y="-8546"/>
              <a:ext cx="943028" cy="367200"/>
            </a:xfrm>
            <a:prstGeom prst="rect">
              <a:avLst/>
            </a:prstGeom>
          </p:spPr>
        </p:pic>
      </p:gr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L-2</a:t>
            </a:r>
          </a:p>
          <a:p>
            <a:pPr algn="ctr"/>
            <a:r>
              <a:rPr lang="en-GB" sz="900" b="1" dirty="0" smtClean="0">
                <a:latin typeface="Arial" pitchFamily="34" charset="0"/>
                <a:cs typeface="Arial" pitchFamily="34" charset="0"/>
              </a:rPr>
              <a:t>S-09</a:t>
            </a:r>
            <a:endParaRPr lang="en-GB" sz="900" b="1" dirty="0">
              <a:latin typeface="Arial" pitchFamily="34" charset="0"/>
              <a:cs typeface="Arial" pitchFamily="34" charset="0"/>
            </a:endParaRPr>
          </a:p>
        </p:txBody>
      </p:sp>
      <p:sp>
        <p:nvSpPr>
          <p:cNvPr id="3" name="Text"/>
          <p:cNvSpPr/>
          <p:nvPr/>
        </p:nvSpPr>
        <p:spPr>
          <a:xfrm>
            <a:off x="1418264" y="833743"/>
            <a:ext cx="6748753" cy="4154984"/>
          </a:xfrm>
          <a:prstGeom prst="rect">
            <a:avLst/>
          </a:prstGeom>
        </p:spPr>
        <p:txBody>
          <a:bodyPr wrap="square">
            <a:spAutoFit/>
          </a:bodyPr>
          <a:lstStyle/>
          <a:p>
            <a:pPr marL="228600" lvl="0" indent="-228600">
              <a:buFont typeface="+mj-lt"/>
              <a:buAutoNum type="arabicPeriod"/>
            </a:pPr>
            <a:r>
              <a:rPr lang="en-NZ" sz="1100" b="1" dirty="0"/>
              <a:t>Find out the time </a:t>
            </a:r>
            <a:r>
              <a:rPr lang="en-NZ" sz="1100" dirty="0"/>
              <a:t>of the Christmas m</a:t>
            </a:r>
            <a:r>
              <a:rPr lang="en-NZ" sz="1100" dirty="0" smtClean="0"/>
              <a:t>asses </a:t>
            </a:r>
            <a:r>
              <a:rPr lang="en-NZ" sz="1100" dirty="0"/>
              <a:t>in your parish and pastoral area and talk to your family about what time would suit for everyone to attend. Make a memo for your family</a:t>
            </a:r>
            <a:r>
              <a:rPr lang="en-NZ" sz="1100" dirty="0" smtClean="0"/>
              <a:t>.</a:t>
            </a:r>
            <a:endParaRPr lang="en-NZ" sz="1100" dirty="0"/>
          </a:p>
          <a:p>
            <a:pPr marL="228600" lvl="0" indent="-228600">
              <a:buFont typeface="+mj-lt"/>
              <a:buAutoNum type="arabicPeriod"/>
            </a:pPr>
            <a:r>
              <a:rPr lang="en-NZ" sz="1100" b="1" dirty="0"/>
              <a:t>Use the Liturgical Year Calendar</a:t>
            </a:r>
            <a:r>
              <a:rPr lang="en-NZ" sz="1100" dirty="0"/>
              <a:t> to illustrate what you have learned about the Liturgical Year and what you know about the seasons of Advent and Christmas</a:t>
            </a:r>
            <a:r>
              <a:rPr lang="en-NZ" sz="1100" dirty="0" smtClean="0"/>
              <a:t>.</a:t>
            </a:r>
            <a:r>
              <a:rPr lang="en-NZ" sz="1100" dirty="0"/>
              <a:t> </a:t>
            </a:r>
          </a:p>
          <a:p>
            <a:pPr marL="228600" lvl="0" indent="-228600">
              <a:buFont typeface="+mj-lt"/>
              <a:buAutoNum type="arabicPeriod"/>
            </a:pPr>
            <a:r>
              <a:rPr lang="en-NZ" sz="1100" b="1" dirty="0"/>
              <a:t>Make a poster </a:t>
            </a:r>
            <a:r>
              <a:rPr lang="en-NZ" sz="1100" dirty="0"/>
              <a:t>about Making Room for Christ in Christmas. Explain what it means and include some ideas for people to do this. Share it in classes around your school and with your </a:t>
            </a:r>
            <a:r>
              <a:rPr lang="en-NZ" sz="1100" dirty="0" smtClean="0"/>
              <a:t>teachers.</a:t>
            </a:r>
            <a:br>
              <a:rPr lang="en-NZ" sz="1100" dirty="0" smtClean="0"/>
            </a:br>
            <a:r>
              <a:rPr lang="en-NZ" sz="1100" dirty="0" smtClean="0"/>
              <a:t>Display </a:t>
            </a:r>
            <a:r>
              <a:rPr lang="en-NZ" sz="1100" dirty="0"/>
              <a:t>the posters around your school and in your church</a:t>
            </a:r>
            <a:r>
              <a:rPr lang="en-NZ" sz="1100" dirty="0" smtClean="0"/>
              <a:t>.</a:t>
            </a:r>
            <a:r>
              <a:rPr lang="en-NZ" sz="1100" dirty="0"/>
              <a:t> </a:t>
            </a:r>
          </a:p>
          <a:p>
            <a:pPr marL="228600" lvl="0" indent="-228600">
              <a:buFont typeface="+mj-lt"/>
              <a:buAutoNum type="arabicPeriod"/>
            </a:pPr>
            <a:r>
              <a:rPr lang="en-NZ" sz="1100" b="1" dirty="0"/>
              <a:t>Debate the idea </a:t>
            </a:r>
            <a:r>
              <a:rPr lang="en-NZ" sz="1100" dirty="0"/>
              <a:t>that ‘Celebrating the Christ </a:t>
            </a:r>
            <a:r>
              <a:rPr lang="en-NZ" sz="1100" dirty="0" smtClean="0"/>
              <a:t>Mass </a:t>
            </a:r>
            <a:r>
              <a:rPr lang="en-NZ" sz="1100" dirty="0"/>
              <a:t>makes Christmas celebrations complete</a:t>
            </a:r>
            <a:r>
              <a:rPr lang="en-NZ" sz="1100" dirty="0" smtClean="0"/>
              <a:t>.’</a:t>
            </a:r>
          </a:p>
          <a:p>
            <a:pPr marL="228600" lvl="0" indent="-228600">
              <a:buFont typeface="+mj-lt"/>
              <a:buAutoNum type="arabicPeriod" startAt="5"/>
            </a:pPr>
            <a:r>
              <a:rPr lang="en-NZ" sz="1100" b="1" dirty="0"/>
              <a:t>Make up a parody</a:t>
            </a:r>
            <a:r>
              <a:rPr lang="en-NZ" sz="1100" dirty="0"/>
              <a:t> on a well-known Christmas carol with words that tell how families make room for Jesus to be present in their lives at Christmas and throughout the year. Refer to Lesson 1 slides 6,7,8 &amp; 9 for ideas. Make copies of the words so your class can learn the carol and share it with your school and parish</a:t>
            </a:r>
            <a:r>
              <a:rPr lang="en-NZ" sz="1100" dirty="0" smtClean="0"/>
              <a:t>.</a:t>
            </a:r>
            <a:br>
              <a:rPr lang="en-NZ" sz="1100" dirty="0" smtClean="0"/>
            </a:br>
            <a:r>
              <a:rPr lang="en-NZ" sz="1100" dirty="0" smtClean="0"/>
              <a:t>(</a:t>
            </a:r>
            <a:r>
              <a:rPr lang="en-NZ" sz="1100" dirty="0"/>
              <a:t>A parody is  when you make up words to fit a familiar tune.) </a:t>
            </a:r>
          </a:p>
          <a:p>
            <a:pPr marL="228600" lvl="0" indent="-228600">
              <a:buFont typeface="+mj-lt"/>
              <a:buAutoNum type="arabicPeriod" startAt="5"/>
            </a:pPr>
            <a:r>
              <a:rPr lang="en-NZ" sz="1100" b="1" dirty="0"/>
              <a:t>Design a sticker</a:t>
            </a:r>
            <a:r>
              <a:rPr lang="en-NZ" sz="1100" dirty="0"/>
              <a:t> with the words – How are you making room for Christ </a:t>
            </a:r>
            <a:r>
              <a:rPr lang="en-NZ" sz="1100" dirty="0" smtClean="0"/>
              <a:t>at </a:t>
            </a:r>
            <a:r>
              <a:rPr lang="en-NZ" sz="1100" dirty="0"/>
              <a:t>Christmas? Copy the sticker and distribute them around your school, family and friends. Be prepared to explain what it means to make room for Christ at Christmas and have some suggestions ready if people need them. Refer to Lesson 1 slides 5&amp;6. </a:t>
            </a:r>
          </a:p>
          <a:p>
            <a:pPr marL="228600" lvl="0" indent="-228600">
              <a:buFont typeface="+mj-lt"/>
              <a:buAutoNum type="arabicPeriod" startAt="5"/>
            </a:pPr>
            <a:r>
              <a:rPr lang="en-NZ" sz="1100" b="1" dirty="0"/>
              <a:t>Make a power point </a:t>
            </a:r>
            <a:r>
              <a:rPr lang="en-NZ" sz="1100" dirty="0"/>
              <a:t>to explain what a </a:t>
            </a:r>
            <a:r>
              <a:rPr lang="en-NZ" sz="1100" dirty="0" smtClean="0"/>
              <a:t>holy </a:t>
            </a:r>
            <a:r>
              <a:rPr lang="en-NZ" sz="1100" dirty="0"/>
              <a:t>d</a:t>
            </a:r>
            <a:r>
              <a:rPr lang="en-NZ" sz="1100" dirty="0" smtClean="0"/>
              <a:t>ay </a:t>
            </a:r>
            <a:r>
              <a:rPr lang="en-NZ" sz="1100" dirty="0"/>
              <a:t>of </a:t>
            </a:r>
            <a:r>
              <a:rPr lang="en-NZ" sz="1100" dirty="0" smtClean="0"/>
              <a:t>obligation </a:t>
            </a:r>
            <a:r>
              <a:rPr lang="en-NZ" sz="1100" dirty="0"/>
              <a:t>means and what the followers of Jesus are expected to do on these special days. Explain about Sunday as the chief holy day of obligation and make a slide for each of the other 2 days to draw attention to the feasts they celebrate. Share this with your family and other </a:t>
            </a:r>
            <a:r>
              <a:rPr lang="en-NZ" sz="1100" dirty="0" smtClean="0"/>
              <a:t>classes. Refer </a:t>
            </a:r>
            <a:r>
              <a:rPr lang="en-NZ" sz="1100" dirty="0"/>
              <a:t>to Lesson 2 slides 3 &amp; 4 for information if you need </a:t>
            </a:r>
            <a:r>
              <a:rPr lang="en-NZ" sz="1100" dirty="0" smtClean="0"/>
              <a:t>to. Do </a:t>
            </a:r>
            <a:r>
              <a:rPr lang="en-NZ" sz="1100" dirty="0"/>
              <a:t>some of your own research about this to include as well</a:t>
            </a:r>
            <a:r>
              <a:rPr lang="en-NZ" sz="1100" dirty="0" smtClean="0"/>
              <a:t>.</a:t>
            </a:r>
            <a:endParaRPr lang="en-NZ" sz="1100" dirty="0"/>
          </a:p>
          <a:p>
            <a:pPr marL="228600" lvl="0" indent="-228600">
              <a:buFont typeface="+mj-lt"/>
              <a:buAutoNum type="arabicPeriod" startAt="5"/>
            </a:pPr>
            <a:r>
              <a:rPr lang="en-NZ" sz="1100" b="1" dirty="0"/>
              <a:t>Make up your own way </a:t>
            </a:r>
            <a:r>
              <a:rPr lang="en-NZ" sz="1100" dirty="0"/>
              <a:t>of showing and sharing what you have learned and decide </a:t>
            </a:r>
            <a:r>
              <a:rPr lang="en-NZ" sz="1100" dirty="0" smtClean="0"/>
              <a:t>with whom </a:t>
            </a:r>
            <a:r>
              <a:rPr lang="en-NZ" sz="1100" dirty="0"/>
              <a:t>you would </a:t>
            </a:r>
            <a:r>
              <a:rPr lang="en-NZ" sz="1100" dirty="0" smtClean="0"/>
              <a:t>like</a:t>
            </a:r>
            <a:br>
              <a:rPr lang="en-NZ" sz="1100" dirty="0" smtClean="0"/>
            </a:br>
            <a:r>
              <a:rPr lang="en-NZ" sz="1100" dirty="0" smtClean="0"/>
              <a:t>to </a:t>
            </a:r>
            <a:r>
              <a:rPr lang="en-NZ" sz="1100" dirty="0"/>
              <a:t>share </a:t>
            </a:r>
            <a:r>
              <a:rPr lang="en-NZ" sz="1100" dirty="0" smtClean="0"/>
              <a:t>it. </a:t>
            </a:r>
            <a:endParaRPr lang="en-NZ" sz="1100" dirty="0"/>
          </a:p>
          <a:p>
            <a:pPr marL="228600" lvl="0" indent="-228600">
              <a:buFont typeface="+mj-lt"/>
              <a:buAutoNum type="arabicPeriod"/>
            </a:pPr>
            <a:endParaRPr lang="en-NZ" sz="1100" dirty="0" smtClean="0"/>
          </a:p>
          <a:p>
            <a:pPr marL="228600" lvl="0" indent="-228600">
              <a:buFont typeface="+mj-lt"/>
              <a:buAutoNum type="arabicPeriod"/>
            </a:pPr>
            <a:endParaRPr lang="en-NZ" sz="1100" dirty="0"/>
          </a:p>
        </p:txBody>
      </p:sp>
      <p:pic>
        <p:nvPicPr>
          <p:cNvPr id="21" name="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99" y="30011"/>
            <a:ext cx="7588005" cy="784599"/>
          </a:xfrm>
          <a:prstGeom prst="rect">
            <a:avLst/>
          </a:prstGeom>
        </p:spPr>
      </p:pic>
      <p:grpSp>
        <p:nvGrpSpPr>
          <p:cNvPr id="23" name="Clipart"/>
          <p:cNvGrpSpPr/>
          <p:nvPr/>
        </p:nvGrpSpPr>
        <p:grpSpPr>
          <a:xfrm>
            <a:off x="281343" y="883317"/>
            <a:ext cx="8443358" cy="4038233"/>
            <a:chOff x="477472" y="883317"/>
            <a:chExt cx="8443358" cy="4038233"/>
          </a:xfrm>
        </p:grpSpPr>
        <p:pic>
          <p:nvPicPr>
            <p:cNvPr id="4" name="Clipar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055" y="2559869"/>
              <a:ext cx="487681" cy="518161"/>
            </a:xfrm>
            <a:prstGeom prst="rect">
              <a:avLst/>
            </a:prstGeom>
          </p:spPr>
        </p:pic>
        <p:pic>
          <p:nvPicPr>
            <p:cNvPr id="10" name="Clipar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242" y="1111917"/>
              <a:ext cx="746416" cy="796898"/>
            </a:xfrm>
            <a:prstGeom prst="rect">
              <a:avLst/>
            </a:prstGeom>
          </p:spPr>
        </p:pic>
        <p:pic>
          <p:nvPicPr>
            <p:cNvPr id="11" name="Clipar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3351" y="1315634"/>
              <a:ext cx="204216" cy="228600"/>
            </a:xfrm>
            <a:prstGeom prst="rect">
              <a:avLst/>
            </a:prstGeom>
          </p:spPr>
        </p:pic>
        <p:pic>
          <p:nvPicPr>
            <p:cNvPr id="13" name="Clipart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2129" y="1830480"/>
              <a:ext cx="417577" cy="1210058"/>
            </a:xfrm>
            <a:prstGeom prst="rect">
              <a:avLst/>
            </a:prstGeom>
          </p:spPr>
        </p:pic>
        <p:pic>
          <p:nvPicPr>
            <p:cNvPr id="15" name="Clipart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472" y="3991147"/>
              <a:ext cx="1135560" cy="830554"/>
            </a:xfrm>
            <a:prstGeom prst="rect">
              <a:avLst/>
            </a:prstGeom>
          </p:spPr>
        </p:pic>
        <p:pic>
          <p:nvPicPr>
            <p:cNvPr id="16" name="Clipart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9902" y="3693833"/>
              <a:ext cx="650928" cy="814798"/>
            </a:xfrm>
            <a:prstGeom prst="rect">
              <a:avLst/>
            </a:prstGeom>
          </p:spPr>
        </p:pic>
        <p:pic>
          <p:nvPicPr>
            <p:cNvPr id="18" name="Clipart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68" y="2559869"/>
              <a:ext cx="323089" cy="490729"/>
            </a:xfrm>
            <a:prstGeom prst="rect">
              <a:avLst/>
            </a:prstGeom>
          </p:spPr>
        </p:pic>
        <p:pic>
          <p:nvPicPr>
            <p:cNvPr id="20" name="Clipart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130" y="3465233"/>
              <a:ext cx="204216" cy="228600"/>
            </a:xfrm>
            <a:prstGeom prst="rect">
              <a:avLst/>
            </a:prstGeom>
          </p:spPr>
        </p:pic>
        <p:pic>
          <p:nvPicPr>
            <p:cNvPr id="49" name="Clipart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3965" y="883317"/>
              <a:ext cx="298795" cy="334472"/>
            </a:xfrm>
            <a:prstGeom prst="rect">
              <a:avLst/>
            </a:prstGeom>
          </p:spPr>
        </p:pic>
        <p:pic>
          <p:nvPicPr>
            <p:cNvPr id="52" name="Clipart 8"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68886" y="4318000"/>
              <a:ext cx="606232" cy="603550"/>
            </a:xfrm>
            <a:prstGeom prst="rect">
              <a:avLst/>
            </a:prstGeom>
          </p:spPr>
        </p:pic>
      </p:grpSp>
      <p:sp>
        <p:nvSpPr>
          <p:cNvPr id="53" name="TextBox: Date"/>
          <p:cNvSpPr txBox="1"/>
          <p:nvPr/>
        </p:nvSpPr>
        <p:spPr>
          <a:xfrm>
            <a:off x="5925071" y="4613242"/>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54" name="TextBox: Name"/>
          <p:cNvSpPr txBox="1"/>
          <p:nvPr/>
        </p:nvSpPr>
        <p:spPr>
          <a:xfrm>
            <a:off x="1538500" y="4613242"/>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
        <p:nvSpPr>
          <p:cNvPr id="63" name="Action Button: Up">
            <a:hlinkClick r:id="rId1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65"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Tree>
    <p:extLst>
      <p:ext uri="{BB962C8B-B14F-4D97-AF65-F5344CB8AC3E}">
        <p14:creationId xmlns:p14="http://schemas.microsoft.com/office/powerpoint/2010/main" val="3715169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909158" y="3781887"/>
            <a:ext cx="8090842" cy="86195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909158" y="2787588"/>
            <a:ext cx="8090842" cy="79899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909160" y="1775533"/>
            <a:ext cx="8090840" cy="825623"/>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909158" y="3689730"/>
            <a:ext cx="8234842" cy="954107"/>
          </a:xfrm>
          <a:prstGeom prst="rect">
            <a:avLst/>
          </a:prstGeom>
          <a:noFill/>
        </p:spPr>
        <p:txBody>
          <a:bodyPr wrap="square" rtlCol="0">
            <a:spAutoFit/>
          </a:bodyPr>
          <a:lstStyle/>
          <a:p>
            <a:pPr lvl="0">
              <a:spcAft>
                <a:spcPts val="1800"/>
              </a:spcAft>
            </a:pPr>
            <a:r>
              <a:rPr lang="en-NZ" sz="2800" i="1" dirty="0">
                <a:latin typeface="+mj-lt"/>
                <a:ea typeface="Segoe UI" pitchFamily="34" charset="0"/>
                <a:cs typeface="Segoe UI" pitchFamily="34" charset="0"/>
              </a:rPr>
              <a:t>i</a:t>
            </a:r>
            <a:r>
              <a:rPr lang="en-NZ" sz="2800" i="1" dirty="0" smtClean="0">
                <a:latin typeface="+mj-lt"/>
                <a:ea typeface="Segoe UI" pitchFamily="34" charset="0"/>
                <a:cs typeface="Segoe UI" pitchFamily="34" charset="0"/>
              </a:rPr>
              <a:t>dentify </a:t>
            </a:r>
            <a:r>
              <a:rPr lang="en-NZ" sz="2800" i="1" dirty="0">
                <a:latin typeface="+mj-lt"/>
                <a:ea typeface="Segoe UI" pitchFamily="34" charset="0"/>
                <a:cs typeface="Segoe UI" pitchFamily="34" charset="0"/>
              </a:rPr>
              <a:t>how the Church is prepared for the celebration of the Eucharist at Christmas</a:t>
            </a:r>
            <a:endParaRPr lang="en-GB" sz="2800" i="1" dirty="0">
              <a:latin typeface="+mj-lt"/>
              <a:ea typeface="Segoe UI" pitchFamily="34" charset="0"/>
              <a:cs typeface="Segoe UI" pitchFamily="34" charset="0"/>
            </a:endParaRPr>
          </a:p>
        </p:txBody>
      </p:sp>
      <p:sp>
        <p:nvSpPr>
          <p:cNvPr id="20" name="Textbox: Line 2"/>
          <p:cNvSpPr txBox="1"/>
          <p:nvPr/>
        </p:nvSpPr>
        <p:spPr>
          <a:xfrm>
            <a:off x="909161" y="2707543"/>
            <a:ext cx="7419273" cy="954107"/>
          </a:xfrm>
          <a:prstGeom prst="rect">
            <a:avLst/>
          </a:prstGeom>
          <a:noFill/>
        </p:spPr>
        <p:txBody>
          <a:bodyPr wrap="square" rtlCol="0">
            <a:spAutoFit/>
          </a:bodyPr>
          <a:lstStyle/>
          <a:p>
            <a:pPr lvl="0">
              <a:spcAft>
                <a:spcPts val="1800"/>
              </a:spcAft>
            </a:pPr>
            <a:r>
              <a:rPr lang="en-NZ" sz="2800" i="1" dirty="0">
                <a:latin typeface="+mj-lt"/>
                <a:ea typeface="Segoe UI" pitchFamily="34" charset="0"/>
                <a:cs typeface="Segoe UI" pitchFamily="34" charset="0"/>
              </a:rPr>
              <a:t>e</a:t>
            </a:r>
            <a:r>
              <a:rPr lang="en-NZ" sz="2800" i="1" dirty="0" smtClean="0">
                <a:latin typeface="+mj-lt"/>
                <a:ea typeface="Segoe UI" pitchFamily="34" charset="0"/>
                <a:cs typeface="Segoe UI" pitchFamily="34" charset="0"/>
              </a:rPr>
              <a:t>xplain </a:t>
            </a:r>
            <a:r>
              <a:rPr lang="en-NZ" sz="2800" i="1" dirty="0">
                <a:latin typeface="+mj-lt"/>
                <a:ea typeface="Segoe UI" pitchFamily="34" charset="0"/>
                <a:cs typeface="Segoe UI" pitchFamily="34" charset="0"/>
              </a:rPr>
              <a:t>what it means that Christmas is </a:t>
            </a:r>
            <a:r>
              <a:rPr lang="en-NZ" sz="2800" i="1" dirty="0" smtClean="0">
                <a:latin typeface="+mj-lt"/>
                <a:ea typeface="Segoe UI" pitchFamily="34" charset="0"/>
                <a:cs typeface="Segoe UI" pitchFamily="34" charset="0"/>
              </a:rPr>
              <a:t>a</a:t>
            </a:r>
            <a:br>
              <a:rPr lang="en-NZ" sz="2800" i="1" dirty="0" smtClean="0">
                <a:latin typeface="+mj-lt"/>
                <a:ea typeface="Segoe UI" pitchFamily="34" charset="0"/>
                <a:cs typeface="Segoe UI" pitchFamily="34" charset="0"/>
              </a:rPr>
            </a:br>
            <a:r>
              <a:rPr lang="en-NZ" sz="2800" i="1" dirty="0" smtClean="0">
                <a:latin typeface="+mj-lt"/>
                <a:ea typeface="Segoe UI" pitchFamily="34" charset="0"/>
                <a:cs typeface="Segoe UI" pitchFamily="34" charset="0"/>
              </a:rPr>
              <a:t>holy </a:t>
            </a:r>
            <a:r>
              <a:rPr lang="en-NZ" sz="2800" i="1" dirty="0">
                <a:latin typeface="+mj-lt"/>
                <a:ea typeface="Segoe UI" pitchFamily="34" charset="0"/>
                <a:cs typeface="Segoe UI" pitchFamily="34" charset="0"/>
              </a:rPr>
              <a:t>d</a:t>
            </a:r>
            <a:r>
              <a:rPr lang="en-NZ" sz="2800" i="1" dirty="0" smtClean="0">
                <a:latin typeface="+mj-lt"/>
                <a:ea typeface="Segoe UI" pitchFamily="34" charset="0"/>
                <a:cs typeface="Segoe UI" pitchFamily="34" charset="0"/>
              </a:rPr>
              <a:t>ay </a:t>
            </a:r>
            <a:r>
              <a:rPr lang="en-NZ" sz="2800" i="1" dirty="0">
                <a:latin typeface="+mj-lt"/>
                <a:ea typeface="Segoe UI" pitchFamily="34" charset="0"/>
                <a:cs typeface="Segoe UI" pitchFamily="34" charset="0"/>
              </a:rPr>
              <a:t>of </a:t>
            </a:r>
            <a:r>
              <a:rPr lang="en-NZ" sz="2800" i="1" dirty="0" smtClean="0">
                <a:latin typeface="+mj-lt"/>
                <a:ea typeface="Segoe UI" pitchFamily="34" charset="0"/>
                <a:cs typeface="Segoe UI" pitchFamily="34" charset="0"/>
              </a:rPr>
              <a:t>obligation</a:t>
            </a:r>
            <a:endParaRPr lang="en-GB" sz="2800" i="1" dirty="0">
              <a:latin typeface="+mj-lt"/>
              <a:ea typeface="Segoe UI" pitchFamily="34" charset="0"/>
              <a:cs typeface="Segoe UI" pitchFamily="34" charset="0"/>
            </a:endParaRPr>
          </a:p>
        </p:txBody>
      </p:sp>
      <p:sp>
        <p:nvSpPr>
          <p:cNvPr id="21" name="Textbox: Line 1"/>
          <p:cNvSpPr txBox="1"/>
          <p:nvPr/>
        </p:nvSpPr>
        <p:spPr>
          <a:xfrm>
            <a:off x="909161" y="1710201"/>
            <a:ext cx="8234839" cy="954107"/>
          </a:xfrm>
          <a:prstGeom prst="rect">
            <a:avLst/>
          </a:prstGeom>
          <a:noFill/>
        </p:spPr>
        <p:txBody>
          <a:bodyPr wrap="square" rtlCol="0">
            <a:spAutoFit/>
          </a:bodyPr>
          <a:lstStyle/>
          <a:p>
            <a:pPr lvl="0">
              <a:spcAft>
                <a:spcPts val="1800"/>
              </a:spcAft>
            </a:pPr>
            <a:r>
              <a:rPr lang="en-NZ" sz="2800" i="1" dirty="0">
                <a:latin typeface="+mj-lt"/>
                <a:ea typeface="Segoe UI" pitchFamily="34" charset="0"/>
                <a:cs typeface="Segoe UI" pitchFamily="34" charset="0"/>
              </a:rPr>
              <a:t>r</a:t>
            </a:r>
            <a:r>
              <a:rPr lang="en-NZ" sz="2800" i="1" dirty="0" smtClean="0">
                <a:latin typeface="+mj-lt"/>
                <a:ea typeface="Segoe UI" pitchFamily="34" charset="0"/>
                <a:cs typeface="Segoe UI" pitchFamily="34" charset="0"/>
              </a:rPr>
              <a:t>ecognise </a:t>
            </a:r>
            <a:r>
              <a:rPr lang="en-NZ" sz="2800" i="1" dirty="0">
                <a:latin typeface="+mj-lt"/>
                <a:ea typeface="Segoe UI" pitchFamily="34" charset="0"/>
                <a:cs typeface="Segoe UI" pitchFamily="34" charset="0"/>
              </a:rPr>
              <a:t>that Sunday is the chief </a:t>
            </a:r>
            <a:r>
              <a:rPr lang="en-NZ" sz="2800" i="1" dirty="0" smtClean="0">
                <a:latin typeface="+mj-lt"/>
                <a:ea typeface="Segoe UI" pitchFamily="34" charset="0"/>
                <a:cs typeface="Segoe UI" pitchFamily="34" charset="0"/>
              </a:rPr>
              <a:t>holy </a:t>
            </a:r>
            <a:r>
              <a:rPr lang="en-NZ" sz="2800" i="1" dirty="0">
                <a:latin typeface="+mj-lt"/>
                <a:ea typeface="Segoe UI" pitchFamily="34" charset="0"/>
                <a:cs typeface="Segoe UI" pitchFamily="34" charset="0"/>
              </a:rPr>
              <a:t>d</a:t>
            </a:r>
            <a:r>
              <a:rPr lang="en-NZ" sz="2800" i="1" dirty="0" smtClean="0">
                <a:latin typeface="+mj-lt"/>
                <a:ea typeface="Segoe UI" pitchFamily="34" charset="0"/>
                <a:cs typeface="Segoe UI" pitchFamily="34" charset="0"/>
              </a:rPr>
              <a:t>ay</a:t>
            </a:r>
            <a:br>
              <a:rPr lang="en-NZ" sz="2800" i="1" dirty="0" smtClean="0">
                <a:latin typeface="+mj-lt"/>
                <a:ea typeface="Segoe UI" pitchFamily="34" charset="0"/>
                <a:cs typeface="Segoe UI" pitchFamily="34" charset="0"/>
              </a:rPr>
            </a:br>
            <a:r>
              <a:rPr lang="en-NZ" sz="2800" i="1" dirty="0" smtClean="0">
                <a:latin typeface="+mj-lt"/>
                <a:ea typeface="Segoe UI" pitchFamily="34" charset="0"/>
                <a:cs typeface="Segoe UI" pitchFamily="34" charset="0"/>
              </a:rPr>
              <a:t>of </a:t>
            </a:r>
            <a:r>
              <a:rPr lang="en-NZ" sz="2800" i="1" dirty="0">
                <a:latin typeface="+mj-lt"/>
                <a:ea typeface="Segoe UI" pitchFamily="34" charset="0"/>
                <a:cs typeface="Segoe UI" pitchFamily="34" charset="0"/>
              </a:rPr>
              <a:t>o</a:t>
            </a:r>
            <a:r>
              <a:rPr lang="en-NZ" sz="2800" i="1" dirty="0" smtClean="0">
                <a:latin typeface="+mj-lt"/>
                <a:ea typeface="Segoe UI" pitchFamily="34" charset="0"/>
                <a:cs typeface="Segoe UI" pitchFamily="34" charset="0"/>
              </a:rPr>
              <a:t>bligation </a:t>
            </a:r>
            <a:r>
              <a:rPr lang="en-NZ" sz="2800" i="1" dirty="0">
                <a:latin typeface="+mj-lt"/>
                <a:ea typeface="Segoe UI" pitchFamily="34" charset="0"/>
                <a:cs typeface="Segoe UI" pitchFamily="34" charset="0"/>
              </a:rPr>
              <a:t>in the Church</a:t>
            </a:r>
            <a:endParaRPr lang="en-GB" sz="2800" i="1" dirty="0">
              <a:latin typeface="+mj-lt"/>
              <a:ea typeface="Segoe UI" pitchFamily="34" charset="0"/>
              <a:cs typeface="Segoe UI" pitchFamily="34" charset="0"/>
            </a:endParaRPr>
          </a:p>
        </p:txBody>
      </p:sp>
      <p:sp>
        <p:nvSpPr>
          <p:cNvPr id="27" name="Shape: Number 3"/>
          <p:cNvSpPr txBox="1"/>
          <p:nvPr/>
        </p:nvSpPr>
        <p:spPr>
          <a:xfrm>
            <a:off x="389299" y="3689731"/>
            <a:ext cx="559217" cy="523220"/>
          </a:xfrm>
          <a:prstGeom prst="rect">
            <a:avLst/>
          </a:prstGeom>
          <a:noFill/>
        </p:spPr>
        <p:txBody>
          <a:bodyPr wrap="square" rtlCol="0">
            <a:spAutoFit/>
          </a:bodyPr>
          <a:lstStyle/>
          <a:p>
            <a:r>
              <a:rPr lang="en-GB" sz="2800" i="1" dirty="0" smtClean="0">
                <a:latin typeface="Segoe UI" pitchFamily="34" charset="0"/>
                <a:ea typeface="Segoe UI" pitchFamily="34" charset="0"/>
                <a:cs typeface="Segoe UI" pitchFamily="34" charset="0"/>
              </a:rPr>
              <a:t>3)</a:t>
            </a:r>
            <a:endParaRPr lang="en-GB" sz="2800" i="1" dirty="0">
              <a:latin typeface="Segoe UI" pitchFamily="34" charset="0"/>
              <a:ea typeface="Segoe UI" pitchFamily="34" charset="0"/>
              <a:cs typeface="Segoe UI" pitchFamily="34" charset="0"/>
            </a:endParaRPr>
          </a:p>
        </p:txBody>
      </p:sp>
      <p:sp>
        <p:nvSpPr>
          <p:cNvPr id="28" name="Shape: Number 2"/>
          <p:cNvSpPr txBox="1"/>
          <p:nvPr/>
        </p:nvSpPr>
        <p:spPr>
          <a:xfrm>
            <a:off x="389299" y="2717031"/>
            <a:ext cx="559217" cy="523220"/>
          </a:xfrm>
          <a:prstGeom prst="rect">
            <a:avLst/>
          </a:prstGeom>
          <a:noFill/>
        </p:spPr>
        <p:txBody>
          <a:bodyPr wrap="square" rtlCol="0">
            <a:spAutoFit/>
          </a:bodyPr>
          <a:lstStyle/>
          <a:p>
            <a:r>
              <a:rPr lang="en-GB" sz="2800" i="1" dirty="0" smtClean="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29" name="Shape: Number 1"/>
          <p:cNvSpPr txBox="1"/>
          <p:nvPr/>
        </p:nvSpPr>
        <p:spPr>
          <a:xfrm>
            <a:off x="389299" y="1710202"/>
            <a:ext cx="559217" cy="523220"/>
          </a:xfrm>
          <a:prstGeom prst="rect">
            <a:avLst/>
          </a:prstGeom>
          <a:noFill/>
        </p:spPr>
        <p:txBody>
          <a:bodyPr wrap="square" rtlCol="0">
            <a:spAutoFit/>
          </a:bodyPr>
          <a:lstStyle/>
          <a:p>
            <a:r>
              <a:rPr lang="en-GB" sz="2800" i="1" dirty="0" smtClean="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402451" y="4912668"/>
            <a:ext cx="2339102"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in each caption space to reveal text</a:t>
            </a:r>
            <a:endParaRPr lang="en-GB" sz="900" dirty="0">
              <a:latin typeface="Arial" pitchFamily="34" charset="0"/>
              <a:ea typeface="Segoe UI"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b="1" dirty="0"/>
              <a:t>Learning Intentions</a:t>
            </a:r>
            <a:endParaRPr lang="en-GB" sz="3600" b="1" dirty="0"/>
          </a:p>
        </p:txBody>
      </p:sp>
      <p:sp>
        <p:nvSpPr>
          <p:cNvPr id="18" name="TextBox Top"/>
          <p:cNvSpPr txBox="1"/>
          <p:nvPr/>
        </p:nvSpPr>
        <p:spPr>
          <a:xfrm>
            <a:off x="869238" y="1108818"/>
            <a:ext cx="5852160" cy="523220"/>
          </a:xfrm>
          <a:prstGeom prst="rect">
            <a:avLst/>
          </a:prstGeom>
          <a:noFill/>
        </p:spPr>
        <p:txBody>
          <a:bodyPr wrap="square" rtlCol="0">
            <a:spAutoFit/>
          </a:bodyPr>
          <a:lstStyle/>
          <a:p>
            <a:r>
              <a:rPr lang="en-NZ" sz="2800" dirty="0" smtClean="0"/>
              <a:t>The </a:t>
            </a:r>
            <a:r>
              <a:rPr lang="en-NZ" sz="2800" dirty="0"/>
              <a:t>c</a:t>
            </a:r>
            <a:r>
              <a:rPr lang="en-NZ" sz="2800" dirty="0" smtClean="0"/>
              <a:t>hildren will:</a:t>
            </a:r>
            <a:endParaRPr lang="en-NZ" sz="2800" dirty="0"/>
          </a:p>
        </p:txBody>
      </p:sp>
      <p:pic>
        <p:nvPicPr>
          <p:cNvPr id="22" name="Image" descr="pgalleryWeb_FHC2011_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076" y="566178"/>
            <a:ext cx="1415665" cy="1061685"/>
          </a:xfrm>
          <a:prstGeom prst="rect">
            <a:avLst/>
          </a:prstGeom>
          <a:noFill/>
          <a:ln>
            <a:noFill/>
          </a:ln>
        </p:spPr>
      </p:pic>
    </p:spTree>
    <p:extLst>
      <p:ext uri="{BB962C8B-B14F-4D97-AF65-F5344CB8AC3E}">
        <p14:creationId xmlns:p14="http://schemas.microsoft.com/office/powerpoint/2010/main" val="1089615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646331"/>
          </a:xfrm>
          <a:prstGeom prst="rect">
            <a:avLst/>
          </a:prstGeom>
          <a:noFill/>
        </p:spPr>
        <p:txBody>
          <a:bodyPr wrap="square" rtlCol="0">
            <a:spAutoFit/>
          </a:bodyPr>
          <a:lstStyle/>
          <a:p>
            <a:pPr algn="ctr"/>
            <a:r>
              <a:rPr lang="en-NZ" sz="3600" b="1" dirty="0"/>
              <a:t>What is a </a:t>
            </a:r>
            <a:r>
              <a:rPr lang="en-NZ" sz="3600" b="1" dirty="0" smtClean="0"/>
              <a:t>Holy </a:t>
            </a:r>
            <a:r>
              <a:rPr lang="en-NZ" sz="3600" b="1" dirty="0"/>
              <a:t>D</a:t>
            </a:r>
            <a:r>
              <a:rPr lang="en-NZ" sz="3600" b="1" dirty="0" smtClean="0"/>
              <a:t>ay </a:t>
            </a:r>
            <a:r>
              <a:rPr lang="en-NZ" sz="3600" b="1" dirty="0"/>
              <a:t>of </a:t>
            </a:r>
            <a:r>
              <a:rPr lang="en-NZ" sz="3600" b="1" dirty="0" smtClean="0"/>
              <a:t>Obligation</a:t>
            </a:r>
            <a:r>
              <a:rPr lang="en-NZ" sz="3600" b="1" dirty="0"/>
              <a:t>?</a:t>
            </a:r>
            <a:endParaRPr lang="en-GB" sz="3600" b="1" dirty="0"/>
          </a:p>
        </p:txBody>
      </p:sp>
      <p:sp>
        <p:nvSpPr>
          <p:cNvPr id="20" name="Textbox: Line 4"/>
          <p:cNvSpPr txBox="1"/>
          <p:nvPr/>
        </p:nvSpPr>
        <p:spPr>
          <a:xfrm>
            <a:off x="675104" y="3965409"/>
            <a:ext cx="5879424" cy="954107"/>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Having only two of these additional h</a:t>
            </a:r>
            <a:r>
              <a:rPr lang="en-NZ" sz="1400" dirty="0" smtClean="0"/>
              <a:t>oly </a:t>
            </a:r>
            <a:r>
              <a:rPr lang="en-NZ" sz="1400" dirty="0"/>
              <a:t>d</a:t>
            </a:r>
            <a:r>
              <a:rPr lang="en-NZ" sz="1400" dirty="0" smtClean="0"/>
              <a:t>ays </a:t>
            </a:r>
            <a:r>
              <a:rPr lang="en-NZ" sz="1400" dirty="0"/>
              <a:t>of o</a:t>
            </a:r>
            <a:r>
              <a:rPr lang="en-NZ" sz="1400" dirty="0" smtClean="0"/>
              <a:t>bligation </a:t>
            </a:r>
            <a:r>
              <a:rPr lang="en-NZ" sz="1400" dirty="0"/>
              <a:t>now might be an added reason to celebrate them well. These days are h</a:t>
            </a:r>
            <a:r>
              <a:rPr lang="en-NZ" sz="1400" dirty="0" smtClean="0"/>
              <a:t>oly </a:t>
            </a:r>
            <a:r>
              <a:rPr lang="en-NZ" sz="1400" dirty="0"/>
              <a:t>d</a:t>
            </a:r>
            <a:r>
              <a:rPr lang="en-NZ" sz="1400" dirty="0" smtClean="0"/>
              <a:t>ays </a:t>
            </a:r>
            <a:r>
              <a:rPr lang="en-NZ" sz="1400" dirty="0"/>
              <a:t>of o</a:t>
            </a:r>
            <a:r>
              <a:rPr lang="en-NZ" sz="1400" dirty="0" smtClean="0"/>
              <a:t>bligation </a:t>
            </a:r>
            <a:r>
              <a:rPr lang="en-NZ" sz="1400" dirty="0"/>
              <a:t>regardless of whenever they fall, including Saturdays and Mondays.</a:t>
            </a:r>
            <a:endParaRPr lang="en-GB" sz="1400" dirty="0"/>
          </a:p>
        </p:txBody>
      </p:sp>
      <p:sp>
        <p:nvSpPr>
          <p:cNvPr id="7" name="Textbox: Line 3"/>
          <p:cNvSpPr txBox="1"/>
          <p:nvPr/>
        </p:nvSpPr>
        <p:spPr>
          <a:xfrm>
            <a:off x="722121" y="2853288"/>
            <a:ext cx="5832407" cy="738664"/>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In Aotearoa New Zealand there are 2 other h</a:t>
            </a:r>
            <a:r>
              <a:rPr lang="en-NZ" sz="1400" dirty="0" smtClean="0"/>
              <a:t>oly </a:t>
            </a:r>
            <a:r>
              <a:rPr lang="en-NZ" sz="1400" dirty="0"/>
              <a:t>d</a:t>
            </a:r>
            <a:r>
              <a:rPr lang="en-NZ" sz="1400" dirty="0" smtClean="0"/>
              <a:t>ays </a:t>
            </a:r>
            <a:r>
              <a:rPr lang="en-NZ" sz="1400" dirty="0"/>
              <a:t>which are also h</a:t>
            </a:r>
            <a:r>
              <a:rPr lang="en-NZ" sz="1400" dirty="0" smtClean="0"/>
              <a:t>oly </a:t>
            </a:r>
            <a:r>
              <a:rPr lang="en-NZ" sz="1400" dirty="0"/>
              <a:t>d</a:t>
            </a:r>
            <a:r>
              <a:rPr lang="en-NZ" sz="1400" dirty="0" smtClean="0"/>
              <a:t>ays </a:t>
            </a:r>
            <a:r>
              <a:rPr lang="en-NZ" sz="1400" dirty="0"/>
              <a:t>of o</a:t>
            </a:r>
            <a:r>
              <a:rPr lang="en-NZ" sz="1400" dirty="0" smtClean="0"/>
              <a:t>bligation </a:t>
            </a:r>
            <a:r>
              <a:rPr lang="en-NZ" sz="1400" dirty="0"/>
              <a:t>– Christmas Day on December 25 and the Feast of the Assumption of Mary on August 15.</a:t>
            </a:r>
            <a:endParaRPr lang="en-GB" sz="1400" dirty="0"/>
          </a:p>
        </p:txBody>
      </p:sp>
      <p:sp>
        <p:nvSpPr>
          <p:cNvPr id="8" name="Textbox: Line 2"/>
          <p:cNvSpPr txBox="1"/>
          <p:nvPr/>
        </p:nvSpPr>
        <p:spPr>
          <a:xfrm>
            <a:off x="722121" y="1956612"/>
            <a:ext cx="5832407" cy="52322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Sunday is the chief h</a:t>
            </a:r>
            <a:r>
              <a:rPr lang="en-NZ" sz="1400" dirty="0" smtClean="0"/>
              <a:t>oly </a:t>
            </a:r>
            <a:r>
              <a:rPr lang="en-NZ" sz="1400" dirty="0"/>
              <a:t>d</a:t>
            </a:r>
            <a:r>
              <a:rPr lang="en-NZ" sz="1400" dirty="0" smtClean="0"/>
              <a:t>ay </a:t>
            </a:r>
            <a:r>
              <a:rPr lang="en-NZ" sz="1400" dirty="0"/>
              <a:t>of o</a:t>
            </a:r>
            <a:r>
              <a:rPr lang="en-NZ" sz="1400" dirty="0" smtClean="0"/>
              <a:t>bligation</a:t>
            </a:r>
            <a:r>
              <a:rPr lang="en-NZ" sz="1400" dirty="0"/>
              <a:t>.  All Sundays are h</a:t>
            </a:r>
            <a:r>
              <a:rPr lang="en-NZ" sz="1400" dirty="0" smtClean="0"/>
              <a:t>oly </a:t>
            </a:r>
            <a:r>
              <a:rPr lang="en-NZ" sz="1400" dirty="0"/>
              <a:t>d</a:t>
            </a:r>
            <a:r>
              <a:rPr lang="en-NZ" sz="1400" dirty="0" smtClean="0"/>
              <a:t>ays </a:t>
            </a:r>
            <a:r>
              <a:rPr lang="en-NZ" sz="1400" dirty="0"/>
              <a:t>of o</a:t>
            </a:r>
            <a:r>
              <a:rPr lang="en-NZ" sz="1400" dirty="0" smtClean="0"/>
              <a:t>bligation</a:t>
            </a:r>
            <a:r>
              <a:rPr lang="en-NZ" sz="1400" dirty="0"/>
              <a:t>.</a:t>
            </a:r>
            <a:endParaRPr lang="en-GB" sz="1400" dirty="0"/>
          </a:p>
        </p:txBody>
      </p:sp>
      <p:sp>
        <p:nvSpPr>
          <p:cNvPr id="6" name="Textbox: Line 1"/>
          <p:cNvSpPr txBox="1"/>
          <p:nvPr/>
        </p:nvSpPr>
        <p:spPr>
          <a:xfrm>
            <a:off x="722121" y="844492"/>
            <a:ext cx="5828850" cy="738664"/>
          </a:xfrm>
          <a:prstGeom prst="rect">
            <a:avLst/>
          </a:prstGeom>
          <a:noFill/>
        </p:spPr>
        <p:txBody>
          <a:bodyPr wrap="square" rtlCol="0">
            <a:spAutoFit/>
          </a:bodyPr>
          <a:lstStyle/>
          <a:p>
            <a:r>
              <a:rPr lang="en-NZ" sz="1400" b="1" dirty="0">
                <a:latin typeface="Segoe UI" pitchFamily="34" charset="0"/>
                <a:ea typeface="Segoe UI" pitchFamily="34" charset="0"/>
                <a:cs typeface="Segoe UI" pitchFamily="34" charset="0"/>
              </a:rPr>
              <a:t>Holy </a:t>
            </a:r>
            <a:r>
              <a:rPr lang="en-NZ" sz="1400" b="1" dirty="0" smtClean="0">
                <a:latin typeface="Segoe UI" pitchFamily="34" charset="0"/>
                <a:ea typeface="Segoe UI" pitchFamily="34" charset="0"/>
                <a:cs typeface="Segoe UI" pitchFamily="34" charset="0"/>
              </a:rPr>
              <a:t>Days </a:t>
            </a:r>
            <a:r>
              <a:rPr lang="en-NZ" sz="1400" b="1" dirty="0">
                <a:latin typeface="Segoe UI" pitchFamily="34" charset="0"/>
                <a:ea typeface="Segoe UI" pitchFamily="34" charset="0"/>
                <a:cs typeface="Segoe UI" pitchFamily="34" charset="0"/>
              </a:rPr>
              <a:t>of </a:t>
            </a:r>
            <a:r>
              <a:rPr lang="en-NZ" sz="1400" b="1" dirty="0" smtClean="0">
                <a:latin typeface="Segoe UI" pitchFamily="34" charset="0"/>
                <a:ea typeface="Segoe UI" pitchFamily="34" charset="0"/>
                <a:cs typeface="Segoe UI" pitchFamily="34" charset="0"/>
              </a:rPr>
              <a:t>Obligation </a:t>
            </a:r>
            <a:r>
              <a:rPr lang="en-NZ" sz="1400" b="1" dirty="0">
                <a:latin typeface="Segoe UI" pitchFamily="34" charset="0"/>
                <a:ea typeface="Segoe UI" pitchFamily="34" charset="0"/>
                <a:cs typeface="Segoe UI" pitchFamily="34" charset="0"/>
              </a:rPr>
              <a:t>are holy days on which people who belong to the Church are expected to come together to celebrate the Eucharist.</a:t>
            </a:r>
            <a:endParaRPr lang="en-GB" sz="1400" b="1" dirty="0">
              <a:latin typeface="Segoe UI" pitchFamily="34" charset="0"/>
              <a:ea typeface="Segoe UI" pitchFamily="34" charset="0"/>
              <a:cs typeface="Segoe UI" pitchFamily="34" charset="0"/>
            </a:endParaRPr>
          </a:p>
        </p:txBody>
      </p:sp>
      <p:sp>
        <p:nvSpPr>
          <p:cNvPr id="21" name="Shape: Button 4"/>
          <p:cNvSpPr/>
          <p:nvPr/>
        </p:nvSpPr>
        <p:spPr>
          <a:xfrm>
            <a:off x="128277" y="4086141"/>
            <a:ext cx="549571" cy="71359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hape: Button 3"/>
          <p:cNvSpPr/>
          <p:nvPr/>
        </p:nvSpPr>
        <p:spPr>
          <a:xfrm>
            <a:off x="160690" y="2865824"/>
            <a:ext cx="549571" cy="713591"/>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168061" y="1861427"/>
            <a:ext cx="530341" cy="713590"/>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153321" y="856966"/>
            <a:ext cx="568800" cy="71371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S-03</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383214" y="4912668"/>
            <a:ext cx="2377575"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an icon on the left to reveal </a:t>
            </a:r>
            <a:r>
              <a:rPr lang="en-GB" sz="900" dirty="0">
                <a:latin typeface="Arial" pitchFamily="34" charset="0"/>
                <a:ea typeface="Segoe UI" pitchFamily="34" charset="0"/>
                <a:cs typeface="Arial" pitchFamily="34" charset="0"/>
              </a:rPr>
              <a:t>a</a:t>
            </a:r>
            <a:r>
              <a:rPr lang="en-GB" sz="900" dirty="0" smtClean="0">
                <a:latin typeface="Arial" pitchFamily="34" charset="0"/>
                <a:ea typeface="Segoe UI" pitchFamily="34" charset="0"/>
                <a:cs typeface="Arial" pitchFamily="34" charset="0"/>
              </a:rPr>
              <a:t> text line</a:t>
            </a:r>
            <a:endParaRPr lang="en-GB" sz="900" dirty="0">
              <a:latin typeface="Arial" pitchFamily="34" charset="0"/>
              <a:ea typeface="Segoe UI" pitchFamily="34" charset="0"/>
              <a:cs typeface="Arial" pitchFamily="34" charset="0"/>
            </a:endParaRPr>
          </a:p>
        </p:txBody>
      </p:sp>
      <p:pic>
        <p:nvPicPr>
          <p:cNvPr id="22" name="Picture 21" descr="Image result for holy days of obligation"/>
          <p:cNvPicPr/>
          <p:nvPr/>
        </p:nvPicPr>
        <p:blipFill>
          <a:blip r:embed="rId4">
            <a:extLst>
              <a:ext uri="{28A0092B-C50C-407E-A947-70E740481C1C}">
                <a14:useLocalDpi xmlns:a14="http://schemas.microsoft.com/office/drawing/2010/main" val="0"/>
              </a:ext>
            </a:extLst>
          </a:blip>
          <a:srcRect/>
          <a:stretch>
            <a:fillRect/>
          </a:stretch>
        </p:blipFill>
        <p:spPr bwMode="auto">
          <a:xfrm>
            <a:off x="6510274" y="922847"/>
            <a:ext cx="2603500" cy="2603500"/>
          </a:xfrm>
          <a:prstGeom prst="rect">
            <a:avLst/>
          </a:prstGeom>
          <a:noFill/>
          <a:ln>
            <a:noFill/>
          </a:ln>
        </p:spPr>
      </p:pic>
    </p:spTree>
    <p:extLst>
      <p:ext uri="{BB962C8B-B14F-4D97-AF65-F5344CB8AC3E}">
        <p14:creationId xmlns:p14="http://schemas.microsoft.com/office/powerpoint/2010/main" val="36896374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p:bldP spid="20" grpId="1"/>
      <p:bldP spid="20" grpId="2"/>
      <p:bldP spid="7" grpId="0"/>
      <p:bldP spid="7" grpId="1"/>
      <p:bldP spid="7" grpId="2"/>
      <p:bldP spid="8" grpId="0"/>
      <p:bldP spid="8" grpId="1"/>
      <p:bldP spid="8" grpId="2"/>
      <p:bldP spid="6" grpId="0"/>
      <p:bldP spid="6" grpId="1"/>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Sunday is the chief </a:t>
            </a:r>
            <a:r>
              <a:rPr lang="en-NZ" sz="3600" b="1" dirty="0" smtClean="0"/>
              <a:t>Holy </a:t>
            </a:r>
            <a:r>
              <a:rPr lang="en-NZ" sz="3600" b="1" dirty="0"/>
              <a:t>D</a:t>
            </a:r>
            <a:r>
              <a:rPr lang="en-NZ" sz="3600" b="1" dirty="0" smtClean="0"/>
              <a:t>ay </a:t>
            </a:r>
            <a:r>
              <a:rPr lang="en-NZ" sz="3600" b="1" dirty="0"/>
              <a:t>of </a:t>
            </a:r>
            <a:r>
              <a:rPr lang="en-NZ" sz="3600" b="1" dirty="0" smtClean="0"/>
              <a:t>Obligation</a:t>
            </a:r>
            <a:endParaRPr lang="en-GB" sz="3600" b="1" dirty="0"/>
          </a:p>
        </p:txBody>
      </p:sp>
      <p:sp>
        <p:nvSpPr>
          <p:cNvPr id="34" name="Shape: Word list border"/>
          <p:cNvSpPr/>
          <p:nvPr/>
        </p:nvSpPr>
        <p:spPr>
          <a:xfrm>
            <a:off x="242168" y="3653792"/>
            <a:ext cx="8757832" cy="990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2006171" y="3636858"/>
            <a:ext cx="5110312" cy="360000"/>
          </a:xfrm>
          <a:prstGeom prst="rect">
            <a:avLst/>
          </a:prstGeom>
          <a:noFill/>
        </p:spPr>
        <p:txBody>
          <a:bodyPr wrap="none" rtlCol="0">
            <a:noAutofit/>
          </a:bodyPr>
          <a:lstStyle>
            <a:defPPr>
              <a:defRPr lang="en-US"/>
            </a:defPPr>
          </a:lstStyle>
          <a:p>
            <a:r>
              <a:rPr lang="en-NZ" sz="2000" dirty="0"/>
              <a:t>as people gather to celebrate Eucharist together. </a:t>
            </a:r>
          </a:p>
        </p:txBody>
      </p:sp>
      <p:sp>
        <p:nvSpPr>
          <p:cNvPr id="17" name="TextBox: Second word"/>
          <p:cNvSpPr txBox="1"/>
          <p:nvPr/>
        </p:nvSpPr>
        <p:spPr>
          <a:xfrm>
            <a:off x="979927" y="3948565"/>
            <a:ext cx="7162800" cy="360000"/>
          </a:xfrm>
          <a:prstGeom prst="rect">
            <a:avLst/>
          </a:prstGeom>
          <a:noFill/>
        </p:spPr>
        <p:txBody>
          <a:bodyPr wrap="none" rtlCol="0">
            <a:noAutofit/>
          </a:bodyPr>
          <a:lstStyle>
            <a:defPPr>
              <a:defRPr lang="en-US"/>
            </a:defPPr>
          </a:lstStyle>
          <a:p>
            <a:pPr lvl="0"/>
            <a:r>
              <a:rPr lang="en-NZ" sz="2000" dirty="0"/>
              <a:t>and Christians can bring this joy into the world for everyone to share.</a:t>
            </a:r>
          </a:p>
        </p:txBody>
      </p:sp>
      <p:sp>
        <p:nvSpPr>
          <p:cNvPr id="16" name="TextBox: First word"/>
          <p:cNvSpPr txBox="1"/>
          <p:nvPr/>
        </p:nvSpPr>
        <p:spPr>
          <a:xfrm>
            <a:off x="2701960" y="4260272"/>
            <a:ext cx="3718734" cy="360000"/>
          </a:xfrm>
          <a:prstGeom prst="rect">
            <a:avLst/>
          </a:prstGeom>
          <a:noFill/>
        </p:spPr>
        <p:txBody>
          <a:bodyPr wrap="none" rtlCol="0">
            <a:noAutofit/>
          </a:bodyPr>
          <a:lstStyle>
            <a:defPPr>
              <a:defRPr lang="en-US"/>
            </a:defPPr>
          </a:lstStyle>
          <a:p>
            <a:pPr algn="just"/>
            <a:r>
              <a:rPr lang="en-NZ" sz="2000" dirty="0"/>
              <a:t>the day  Christ rose from the dead.</a:t>
            </a:r>
          </a:p>
        </p:txBody>
      </p:sp>
      <p:sp>
        <p:nvSpPr>
          <p:cNvPr id="68" name="Shape: Third position"/>
          <p:cNvSpPr/>
          <p:nvPr/>
        </p:nvSpPr>
        <p:spPr>
          <a:xfrm>
            <a:off x="525615" y="3127539"/>
            <a:ext cx="6093858" cy="3693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NZ" sz="2000" dirty="0" smtClean="0">
                <a:solidFill>
                  <a:schemeClr val="tx1"/>
                </a:solidFill>
              </a:rPr>
              <a:t>as </a:t>
            </a:r>
            <a:r>
              <a:rPr lang="en-NZ" sz="2000" dirty="0">
                <a:solidFill>
                  <a:schemeClr val="tx1"/>
                </a:solidFill>
              </a:rPr>
              <a:t>people gather to celebrate Eucharist together. </a:t>
            </a:r>
          </a:p>
        </p:txBody>
      </p:sp>
      <p:sp>
        <p:nvSpPr>
          <p:cNvPr id="70" name="Shape: Second position"/>
          <p:cNvSpPr/>
          <p:nvPr/>
        </p:nvSpPr>
        <p:spPr>
          <a:xfrm>
            <a:off x="521103" y="2438392"/>
            <a:ext cx="7290921" cy="307777"/>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NZ" sz="2000" dirty="0" smtClean="0">
                <a:solidFill>
                  <a:schemeClr val="tx1"/>
                </a:solidFill>
              </a:rPr>
              <a:t>and </a:t>
            </a:r>
            <a:r>
              <a:rPr lang="en-NZ" sz="2000" dirty="0">
                <a:solidFill>
                  <a:schemeClr val="tx1"/>
                </a:solidFill>
              </a:rPr>
              <a:t>Christians can bring this joy into the world for everyone to share.</a:t>
            </a:r>
          </a:p>
        </p:txBody>
      </p:sp>
      <p:sp>
        <p:nvSpPr>
          <p:cNvPr id="71" name="Shape: First position"/>
          <p:cNvSpPr/>
          <p:nvPr/>
        </p:nvSpPr>
        <p:spPr>
          <a:xfrm>
            <a:off x="521101" y="1677752"/>
            <a:ext cx="6098371" cy="30777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NZ" sz="2000" dirty="0" smtClean="0">
                <a:solidFill>
                  <a:schemeClr val="tx1"/>
                </a:solidFill>
              </a:rPr>
              <a:t>the </a:t>
            </a:r>
            <a:r>
              <a:rPr lang="en-NZ" sz="2000" dirty="0">
                <a:solidFill>
                  <a:schemeClr val="tx1"/>
                </a:solidFill>
              </a:rPr>
              <a:t>day  Christ rose from the dead.</a:t>
            </a:r>
          </a:p>
        </p:txBody>
      </p:sp>
      <p:sp>
        <p:nvSpPr>
          <p:cNvPr id="12" name="TextBox: Sentence fifth part"/>
          <p:cNvSpPr txBox="1"/>
          <p:nvPr/>
        </p:nvSpPr>
        <p:spPr>
          <a:xfrm>
            <a:off x="71020" y="2816026"/>
            <a:ext cx="6134471" cy="307777"/>
          </a:xfrm>
          <a:prstGeom prst="rect">
            <a:avLst/>
          </a:prstGeom>
          <a:noFill/>
        </p:spPr>
        <p:txBody>
          <a:bodyPr wrap="square" lIns="0" tIns="0" rIns="0" bIns="0" rtlCol="0">
            <a:spAutoFit/>
          </a:bodyPr>
          <a:lstStyle>
            <a:defPPr>
              <a:defRPr lang="en-US"/>
            </a:defPPr>
          </a:lstStyle>
          <a:p>
            <a:pPr marL="457200" indent="-457200">
              <a:buFont typeface="+mj-lt"/>
              <a:buAutoNum type="arabicParenR" startAt="3"/>
            </a:pPr>
            <a:r>
              <a:rPr lang="en-NZ" sz="2000" dirty="0"/>
              <a:t>Joy and happiness  can be shared </a:t>
            </a:r>
          </a:p>
        </p:txBody>
      </p:sp>
      <p:sp>
        <p:nvSpPr>
          <p:cNvPr id="9" name="TextBox: Sentence third part"/>
          <p:cNvSpPr txBox="1"/>
          <p:nvPr/>
        </p:nvSpPr>
        <p:spPr>
          <a:xfrm>
            <a:off x="71020" y="2099123"/>
            <a:ext cx="6969180" cy="307777"/>
          </a:xfrm>
          <a:prstGeom prst="rect">
            <a:avLst/>
          </a:prstGeom>
          <a:noFill/>
        </p:spPr>
        <p:txBody>
          <a:bodyPr wrap="square" lIns="0" tIns="0" rIns="0" bIns="0" rtlCol="0">
            <a:spAutoFit/>
          </a:bodyPr>
          <a:lstStyle>
            <a:defPPr>
              <a:defRPr lang="en-US"/>
            </a:defPPr>
          </a:lstStyle>
          <a:p>
            <a:pPr marL="457200" indent="-457200">
              <a:buFont typeface="+mj-lt"/>
              <a:buAutoNum type="arabicParenR" startAt="2"/>
            </a:pPr>
            <a:r>
              <a:rPr lang="en-NZ" sz="2000" dirty="0"/>
              <a:t>Sunday is a day of resurrection joy </a:t>
            </a:r>
          </a:p>
        </p:txBody>
      </p:sp>
      <p:sp>
        <p:nvSpPr>
          <p:cNvPr id="2" name="Textbox: Sentence first part"/>
          <p:cNvSpPr txBox="1"/>
          <p:nvPr/>
        </p:nvSpPr>
        <p:spPr>
          <a:xfrm>
            <a:off x="71020" y="1338770"/>
            <a:ext cx="6659980" cy="307777"/>
          </a:xfrm>
          <a:prstGeom prst="rect">
            <a:avLst/>
          </a:prstGeom>
          <a:noFill/>
        </p:spPr>
        <p:txBody>
          <a:bodyPr wrap="square" lIns="0" tIns="0" rIns="0" bIns="0" rtlCol="0">
            <a:spAutoFit/>
          </a:bodyPr>
          <a:lstStyle/>
          <a:p>
            <a:pPr marL="457200" indent="-457200">
              <a:buFont typeface="+mj-lt"/>
              <a:buAutoNum type="arabicParenR"/>
            </a:pPr>
            <a:r>
              <a:rPr lang="en-NZ" sz="2000" dirty="0"/>
              <a:t>Sunday is like having Easter Sunday every week as it recalls</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S-04A</a:t>
            </a:r>
            <a:endParaRPr lang="en-GB" sz="900" b="1" dirty="0">
              <a:solidFill>
                <a:srgbClr val="002060"/>
              </a:solidFill>
              <a:latin typeface="Arial" pitchFamily="34" charset="0"/>
              <a:cs typeface="Arial" pitchFamily="34" charset="0"/>
            </a:endParaRP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2094428" y="4912668"/>
            <a:ext cx="4955204"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 sentence from the list at the bottom or click an empty text box to match the sentences.</a:t>
            </a:r>
            <a:endParaRPr lang="en-GB" sz="900" dirty="0">
              <a:latin typeface="Arial" pitchFamily="34" charset="0"/>
              <a:ea typeface="Segoe UI" pitchFamily="34" charset="0"/>
              <a:cs typeface="Arial" pitchFamily="34" charset="0"/>
            </a:endParaRPr>
          </a:p>
        </p:txBody>
      </p:sp>
      <p:pic>
        <p:nvPicPr>
          <p:cNvPr id="21" name="Image" descr="Image result for families celebrating Sunday mass"/>
          <p:cNvPicPr/>
          <p:nvPr/>
        </p:nvPicPr>
        <p:blipFill rotWithShape="1">
          <a:blip r:embed="rId3" cstate="print">
            <a:extLst>
              <a:ext uri="{28A0092B-C50C-407E-A947-70E740481C1C}">
                <a14:useLocalDpi xmlns:a14="http://schemas.microsoft.com/office/drawing/2010/main" val="0"/>
              </a:ext>
            </a:extLst>
          </a:blip>
          <a:srcRect b="13372"/>
          <a:stretch/>
        </p:blipFill>
        <p:spPr bwMode="auto">
          <a:xfrm>
            <a:off x="6892898" y="579908"/>
            <a:ext cx="1838251" cy="1060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590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click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2" nodeType="withEffect">
                                  <p:stCondLst>
                                    <p:cond delay="0"/>
                                  </p:stCondLst>
                                  <p:childTnLst>
                                    <p:set>
                                      <p:cBhvr>
                                        <p:cTn id="90" dur="1" fill="hold">
                                          <p:stCondLst>
                                            <p:cond delay="0"/>
                                          </p:stCondLst>
                                        </p:cTn>
                                        <p:tgtEl>
                                          <p:spTgt spid="70">
                                            <p:txEl>
                                              <p:charRg st="4294967295" end="4294967295"/>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1">
                                            <p:txEl>
                                              <p:charRg st="4294967295" end="4294967295"/>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3" nodeType="click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3"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70">
                                            <p:txEl>
                                              <p:charRg st="4294967295" end="4294967295"/>
                                            </p:txEl>
                                          </p:spTgt>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71">
                                            <p:txEl>
                                              <p:charRg st="4294967295" end="4294967295"/>
                                            </p:txEl>
                                          </p:spTgt>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p:bldP spid="18" grpId="1"/>
      <p:bldP spid="18" grpId="2"/>
      <p:bldP spid="18" grpId="3"/>
      <p:bldP spid="17" grpId="0"/>
      <p:bldP spid="17" grpId="1"/>
      <p:bldP spid="17" grpId="2"/>
      <p:bldP spid="17" grpId="3"/>
      <p:bldP spid="16" grpId="0"/>
      <p:bldP spid="16" grpId="1"/>
      <p:bldP spid="16" grpId="2"/>
      <p:bldP spid="16" grpId="3"/>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Sunday is the chief </a:t>
            </a:r>
            <a:r>
              <a:rPr lang="en-NZ" sz="3600" b="1" dirty="0" smtClean="0"/>
              <a:t>Holy </a:t>
            </a:r>
            <a:r>
              <a:rPr lang="en-NZ" sz="3600" b="1" dirty="0"/>
              <a:t>D</a:t>
            </a:r>
            <a:r>
              <a:rPr lang="en-NZ" sz="3600" b="1" dirty="0" smtClean="0"/>
              <a:t>ay </a:t>
            </a:r>
            <a:r>
              <a:rPr lang="en-NZ" sz="3600" b="1" dirty="0"/>
              <a:t>of </a:t>
            </a:r>
            <a:r>
              <a:rPr lang="en-NZ" sz="3600" b="1" dirty="0" smtClean="0"/>
              <a:t>Obligation</a:t>
            </a:r>
            <a:endParaRPr lang="en-GB" sz="3600" b="1" dirty="0"/>
          </a:p>
        </p:txBody>
      </p:sp>
      <p:sp>
        <p:nvSpPr>
          <p:cNvPr id="34" name="Shape: Word list border"/>
          <p:cNvSpPr/>
          <p:nvPr/>
        </p:nvSpPr>
        <p:spPr>
          <a:xfrm>
            <a:off x="242168" y="3653792"/>
            <a:ext cx="8757832" cy="990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1700066" y="3962133"/>
            <a:ext cx="5890645" cy="360000"/>
          </a:xfrm>
          <a:prstGeom prst="rect">
            <a:avLst/>
          </a:prstGeom>
          <a:noFill/>
        </p:spPr>
        <p:txBody>
          <a:bodyPr wrap="none" rtlCol="0">
            <a:noAutofit/>
          </a:bodyPr>
          <a:lstStyle>
            <a:defPPr>
              <a:defRPr lang="en-US"/>
            </a:defPPr>
          </a:lstStyle>
          <a:p>
            <a:pPr lvl="0"/>
            <a:r>
              <a:rPr lang="en-NZ" sz="2000" dirty="0"/>
              <a:t>helps people to enjoy the company of family and friends. </a:t>
            </a:r>
          </a:p>
        </p:txBody>
      </p:sp>
      <p:sp>
        <p:nvSpPr>
          <p:cNvPr id="17" name="TextBox: Second word"/>
          <p:cNvSpPr txBox="1"/>
          <p:nvPr/>
        </p:nvSpPr>
        <p:spPr>
          <a:xfrm>
            <a:off x="902046" y="3663994"/>
            <a:ext cx="7486684" cy="360000"/>
          </a:xfrm>
          <a:prstGeom prst="rect">
            <a:avLst/>
          </a:prstGeom>
          <a:noFill/>
        </p:spPr>
        <p:txBody>
          <a:bodyPr wrap="none" rtlCol="0">
            <a:noAutofit/>
          </a:bodyPr>
          <a:lstStyle>
            <a:defPPr>
              <a:defRPr lang="en-US"/>
            </a:defPPr>
          </a:lstStyle>
          <a:p>
            <a:pPr algn="ctr"/>
            <a:r>
              <a:rPr lang="en-NZ" sz="2000" dirty="0"/>
              <a:t>especially with older members to build deeper relationships with them.</a:t>
            </a:r>
          </a:p>
        </p:txBody>
      </p:sp>
      <p:sp>
        <p:nvSpPr>
          <p:cNvPr id="16" name="TextBox: First word"/>
          <p:cNvSpPr txBox="1"/>
          <p:nvPr/>
        </p:nvSpPr>
        <p:spPr>
          <a:xfrm>
            <a:off x="975088" y="4260272"/>
            <a:ext cx="7340600" cy="360000"/>
          </a:xfrm>
          <a:prstGeom prst="rect">
            <a:avLst/>
          </a:prstGeom>
          <a:noFill/>
        </p:spPr>
        <p:txBody>
          <a:bodyPr wrap="none" rtlCol="0">
            <a:noAutofit/>
          </a:bodyPr>
          <a:lstStyle>
            <a:defPPr>
              <a:defRPr lang="en-US"/>
            </a:defPPr>
          </a:lstStyle>
          <a:p>
            <a:pPr algn="ctr"/>
            <a:r>
              <a:rPr lang="en-NZ" sz="2000" dirty="0"/>
              <a:t>give praise and thanks to God for all God has done, is doing and will do.</a:t>
            </a:r>
          </a:p>
        </p:txBody>
      </p:sp>
      <p:sp>
        <p:nvSpPr>
          <p:cNvPr id="68" name="Shape: Third position"/>
          <p:cNvSpPr/>
          <p:nvPr/>
        </p:nvSpPr>
        <p:spPr>
          <a:xfrm>
            <a:off x="525615" y="3136006"/>
            <a:ext cx="6093858" cy="3693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NZ" sz="2000" dirty="0" smtClean="0">
                <a:solidFill>
                  <a:schemeClr val="tx1"/>
                </a:solidFill>
              </a:rPr>
              <a:t>helps </a:t>
            </a:r>
            <a:r>
              <a:rPr lang="en-NZ" sz="2000" dirty="0">
                <a:solidFill>
                  <a:schemeClr val="tx1"/>
                </a:solidFill>
              </a:rPr>
              <a:t>people to enjoy the company of family and friends. </a:t>
            </a:r>
          </a:p>
        </p:txBody>
      </p:sp>
      <p:sp>
        <p:nvSpPr>
          <p:cNvPr id="70" name="Shape: Second position"/>
          <p:cNvSpPr/>
          <p:nvPr/>
        </p:nvSpPr>
        <p:spPr>
          <a:xfrm>
            <a:off x="521104" y="2446859"/>
            <a:ext cx="7886296" cy="307777"/>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NZ" sz="2000" dirty="0" smtClean="0">
                <a:solidFill>
                  <a:schemeClr val="tx1"/>
                </a:solidFill>
              </a:rPr>
              <a:t>especially </a:t>
            </a:r>
            <a:r>
              <a:rPr lang="en-NZ" sz="2000" dirty="0">
                <a:solidFill>
                  <a:schemeClr val="tx1"/>
                </a:solidFill>
              </a:rPr>
              <a:t>with older members to build deeper relationships with them.</a:t>
            </a:r>
          </a:p>
        </p:txBody>
      </p:sp>
      <p:sp>
        <p:nvSpPr>
          <p:cNvPr id="71" name="Shape: First position"/>
          <p:cNvSpPr/>
          <p:nvPr/>
        </p:nvSpPr>
        <p:spPr>
          <a:xfrm>
            <a:off x="521101" y="1686219"/>
            <a:ext cx="7649232" cy="30777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NZ" sz="2000" dirty="0" smtClean="0">
                <a:solidFill>
                  <a:schemeClr val="tx1"/>
                </a:solidFill>
              </a:rPr>
              <a:t>give </a:t>
            </a:r>
            <a:r>
              <a:rPr lang="en-NZ" sz="2000" dirty="0">
                <a:solidFill>
                  <a:schemeClr val="tx1"/>
                </a:solidFill>
              </a:rPr>
              <a:t>praise and thanks to God for all God has done, is doing and will do.</a:t>
            </a:r>
          </a:p>
        </p:txBody>
      </p:sp>
      <p:sp>
        <p:nvSpPr>
          <p:cNvPr id="12" name="TextBox: Sentence fifth part"/>
          <p:cNvSpPr txBox="1"/>
          <p:nvPr/>
        </p:nvSpPr>
        <p:spPr>
          <a:xfrm>
            <a:off x="71020" y="2824493"/>
            <a:ext cx="6134471" cy="307777"/>
          </a:xfrm>
          <a:prstGeom prst="rect">
            <a:avLst/>
          </a:prstGeom>
          <a:noFill/>
        </p:spPr>
        <p:txBody>
          <a:bodyPr wrap="square" lIns="0" tIns="0" rIns="0" bIns="0" rtlCol="0">
            <a:spAutoFit/>
          </a:bodyPr>
          <a:lstStyle>
            <a:defPPr>
              <a:defRPr lang="en-US"/>
            </a:defPPr>
          </a:lstStyle>
          <a:p>
            <a:pPr marL="457200" indent="-457200">
              <a:buFont typeface="+mj-lt"/>
              <a:buAutoNum type="arabicParenR" startAt="6"/>
            </a:pPr>
            <a:r>
              <a:rPr lang="en-NZ" sz="2000" dirty="0"/>
              <a:t>Taking time to rest and relax on Sunday</a:t>
            </a:r>
          </a:p>
        </p:txBody>
      </p:sp>
      <p:sp>
        <p:nvSpPr>
          <p:cNvPr id="9" name="TextBox: Sentence third part"/>
          <p:cNvSpPr txBox="1"/>
          <p:nvPr/>
        </p:nvSpPr>
        <p:spPr>
          <a:xfrm>
            <a:off x="71020" y="2107590"/>
            <a:ext cx="6969180" cy="307777"/>
          </a:xfrm>
          <a:prstGeom prst="rect">
            <a:avLst/>
          </a:prstGeom>
          <a:noFill/>
        </p:spPr>
        <p:txBody>
          <a:bodyPr wrap="square" lIns="0" tIns="0" rIns="0" bIns="0" rtlCol="0">
            <a:spAutoFit/>
          </a:bodyPr>
          <a:lstStyle>
            <a:defPPr>
              <a:defRPr lang="en-US"/>
            </a:defPPr>
          </a:lstStyle>
          <a:p>
            <a:pPr marL="457200" indent="-457200">
              <a:buFont typeface="+mj-lt"/>
              <a:buAutoNum type="arabicParenR" startAt="5"/>
            </a:pPr>
            <a:r>
              <a:rPr lang="en-NZ" sz="2000" dirty="0"/>
              <a:t>Sunday is a day when  families get together</a:t>
            </a:r>
          </a:p>
        </p:txBody>
      </p:sp>
      <p:sp>
        <p:nvSpPr>
          <p:cNvPr id="2" name="Textbox: Sentence first part"/>
          <p:cNvSpPr txBox="1"/>
          <p:nvPr/>
        </p:nvSpPr>
        <p:spPr>
          <a:xfrm>
            <a:off x="71020" y="1347237"/>
            <a:ext cx="6659980" cy="307777"/>
          </a:xfrm>
          <a:prstGeom prst="rect">
            <a:avLst/>
          </a:prstGeom>
          <a:noFill/>
        </p:spPr>
        <p:txBody>
          <a:bodyPr wrap="square" lIns="0" tIns="0" rIns="0" bIns="0" rtlCol="0">
            <a:spAutoFit/>
          </a:bodyPr>
          <a:lstStyle/>
          <a:p>
            <a:pPr marL="457200" indent="-457200">
              <a:buFont typeface="+mj-lt"/>
              <a:buAutoNum type="arabicParenR" startAt="4"/>
            </a:pPr>
            <a:r>
              <a:rPr lang="en-NZ" sz="2000" dirty="0"/>
              <a:t>At every Sunday Eucharist the followers of Jesus</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S-04B</a:t>
            </a:r>
            <a:endParaRPr lang="en-GB" sz="900" b="1" dirty="0">
              <a:solidFill>
                <a:srgbClr val="002060"/>
              </a:solidFill>
              <a:latin typeface="Arial" pitchFamily="34" charset="0"/>
              <a:cs typeface="Arial" pitchFamily="34" charset="0"/>
            </a:endParaRP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2094428" y="4912668"/>
            <a:ext cx="4955204"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 sentence from the list at the bottom or click an empty text box to match the sentences.</a:t>
            </a:r>
            <a:endParaRPr lang="en-GB" sz="900" dirty="0">
              <a:latin typeface="Arial" pitchFamily="34" charset="0"/>
              <a:ea typeface="Segoe UI" pitchFamily="34" charset="0"/>
              <a:cs typeface="Arial" pitchFamily="34" charset="0"/>
            </a:endParaRPr>
          </a:p>
        </p:txBody>
      </p:sp>
      <p:pic>
        <p:nvPicPr>
          <p:cNvPr id="21" name="Image" descr="Image result for families celebrating Sunday mass"/>
          <p:cNvPicPr/>
          <p:nvPr/>
        </p:nvPicPr>
        <p:blipFill rotWithShape="1">
          <a:blip r:embed="rId3" cstate="print">
            <a:extLst>
              <a:ext uri="{28A0092B-C50C-407E-A947-70E740481C1C}">
                <a14:useLocalDpi xmlns:a14="http://schemas.microsoft.com/office/drawing/2010/main" val="0"/>
              </a:ext>
            </a:extLst>
          </a:blip>
          <a:srcRect b="13372"/>
          <a:stretch/>
        </p:blipFill>
        <p:spPr bwMode="auto">
          <a:xfrm>
            <a:off x="6892898" y="579908"/>
            <a:ext cx="1838251" cy="1060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8035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click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2" nodeType="withEffect">
                                  <p:stCondLst>
                                    <p:cond delay="0"/>
                                  </p:stCondLst>
                                  <p:childTnLst>
                                    <p:set>
                                      <p:cBhvr>
                                        <p:cTn id="90" dur="1" fill="hold">
                                          <p:stCondLst>
                                            <p:cond delay="0"/>
                                          </p:stCondLst>
                                        </p:cTn>
                                        <p:tgtEl>
                                          <p:spTgt spid="70">
                                            <p:txEl>
                                              <p:charRg st="4294967295" end="4294967295"/>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1">
                                            <p:txEl>
                                              <p:charRg st="4294967295" end="4294967295"/>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3" nodeType="click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3"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70">
                                            <p:txEl>
                                              <p:charRg st="4294967295" end="4294967295"/>
                                            </p:txEl>
                                          </p:spTgt>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71">
                                            <p:txEl>
                                              <p:charRg st="4294967295" end="4294967295"/>
                                            </p:txEl>
                                          </p:spTgt>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p:bldP spid="18" grpId="1"/>
      <p:bldP spid="18" grpId="2"/>
      <p:bldP spid="18" grpId="3"/>
      <p:bldP spid="17" grpId="0"/>
      <p:bldP spid="17" grpId="1"/>
      <p:bldP spid="17" grpId="2"/>
      <p:bldP spid="17" grpId="3"/>
      <p:bldP spid="16" grpId="0"/>
      <p:bldP spid="16" grpId="1"/>
      <p:bldP spid="16" grpId="2"/>
      <p:bldP spid="16" grpId="3"/>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S-05A</a:t>
            </a:r>
            <a:endParaRPr lang="en-GB" sz="900" b="1" dirty="0">
              <a:solidFill>
                <a:srgbClr val="002060"/>
              </a:solidFill>
              <a:latin typeface="Arial" pitchFamily="34" charset="0"/>
              <a:cs typeface="Arial" pitchFamily="34" charset="0"/>
            </a:endParaRPr>
          </a:p>
        </p:txBody>
      </p:sp>
      <p:sp>
        <p:nvSpPr>
          <p:cNvPr id="27"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itle"/>
          <p:cNvSpPr txBox="1"/>
          <p:nvPr/>
        </p:nvSpPr>
        <p:spPr>
          <a:xfrm>
            <a:off x="3557" y="3377"/>
            <a:ext cx="9144000" cy="1177243"/>
          </a:xfrm>
          <a:prstGeom prst="rect">
            <a:avLst/>
          </a:prstGeom>
          <a:noFill/>
        </p:spPr>
        <p:txBody>
          <a:bodyPr wrap="square" lIns="68577" tIns="34289" rIns="68577" bIns="34289" rtlCol="0">
            <a:spAutoFit/>
          </a:bodyPr>
          <a:lstStyle/>
          <a:p>
            <a:pPr algn="ctr"/>
            <a:r>
              <a:rPr lang="en-NZ" sz="3600" b="1" dirty="0"/>
              <a:t>In Aotearoa Christmas </a:t>
            </a:r>
            <a:r>
              <a:rPr lang="en-NZ" sz="3600" b="1" dirty="0" smtClean="0"/>
              <a:t>Day </a:t>
            </a:r>
            <a:r>
              <a:rPr lang="en-NZ" sz="3600" b="1" dirty="0"/>
              <a:t>is </a:t>
            </a:r>
            <a:r>
              <a:rPr lang="en-NZ" sz="3600" b="1" dirty="0" smtClean="0"/>
              <a:t>a</a:t>
            </a:r>
            <a:br>
              <a:rPr lang="en-NZ" sz="3600" b="1" dirty="0" smtClean="0"/>
            </a:br>
            <a:r>
              <a:rPr lang="en-NZ" sz="3600" b="1" dirty="0" smtClean="0"/>
              <a:t>Holy </a:t>
            </a:r>
            <a:r>
              <a:rPr lang="en-NZ" sz="3600" b="1" dirty="0"/>
              <a:t>D</a:t>
            </a:r>
            <a:r>
              <a:rPr lang="en-NZ" sz="3600" b="1" dirty="0" smtClean="0"/>
              <a:t>ay </a:t>
            </a:r>
            <a:r>
              <a:rPr lang="en-NZ" sz="3600" b="1" dirty="0"/>
              <a:t>of </a:t>
            </a:r>
            <a:r>
              <a:rPr lang="en-NZ" sz="3600" b="1" dirty="0" smtClean="0"/>
              <a:t>Obligation</a:t>
            </a:r>
            <a:endParaRPr lang="en-NZ" sz="3600" b="1" dirty="0"/>
          </a:p>
        </p:txBody>
      </p:sp>
      <p:sp>
        <p:nvSpPr>
          <p:cNvPr id="2" name="Textbox: activity"/>
          <p:cNvSpPr/>
          <p:nvPr/>
        </p:nvSpPr>
        <p:spPr>
          <a:xfrm>
            <a:off x="155543" y="1180620"/>
            <a:ext cx="7068156" cy="3785652"/>
          </a:xfrm>
          <a:prstGeom prst="rect">
            <a:avLst/>
          </a:prstGeom>
        </p:spPr>
        <p:txBody>
          <a:bodyPr wrap="square">
            <a:spAutoFit/>
          </a:bodyPr>
          <a:lstStyle/>
          <a:p>
            <a:r>
              <a:rPr lang="en-NZ" sz="1600" b="1" dirty="0"/>
              <a:t>Write a question for the answer</a:t>
            </a:r>
          </a:p>
          <a:p>
            <a:r>
              <a:rPr lang="en-NZ" sz="1600" b="1" i="1" dirty="0" smtClean="0"/>
              <a:t>Q1:</a:t>
            </a:r>
            <a:r>
              <a:rPr lang="en-NZ" sz="1600" u="sng" dirty="0" smtClean="0"/>
              <a:t>							</a:t>
            </a:r>
          </a:p>
          <a:p>
            <a:r>
              <a:rPr lang="en-NZ" sz="1600" u="sng" dirty="0" smtClean="0"/>
              <a:t>							</a:t>
            </a:r>
          </a:p>
          <a:p>
            <a:r>
              <a:rPr lang="en-NZ" sz="1600" b="1" i="1" dirty="0" smtClean="0"/>
              <a:t>A1</a:t>
            </a:r>
            <a:r>
              <a:rPr lang="en-NZ" sz="1600" b="1" dirty="0" smtClean="0"/>
              <a:t>:</a:t>
            </a:r>
            <a:r>
              <a:rPr lang="en-NZ" sz="1600" dirty="0" smtClean="0"/>
              <a:t> Christmas </a:t>
            </a:r>
            <a:r>
              <a:rPr lang="en-NZ" sz="1600" dirty="0"/>
              <a:t>D</a:t>
            </a:r>
            <a:r>
              <a:rPr lang="en-NZ" sz="1600" dirty="0" smtClean="0"/>
              <a:t>ay </a:t>
            </a:r>
            <a:r>
              <a:rPr lang="en-NZ" sz="1600" dirty="0"/>
              <a:t>is like a Sunday because it is the day people are </a:t>
            </a:r>
            <a:r>
              <a:rPr lang="en-NZ" sz="1600" dirty="0" smtClean="0"/>
              <a:t>expected</a:t>
            </a:r>
            <a:br>
              <a:rPr lang="en-NZ" sz="1600" dirty="0" smtClean="0"/>
            </a:br>
            <a:r>
              <a:rPr lang="en-NZ" sz="1600" dirty="0" smtClean="0"/>
              <a:t>to </a:t>
            </a:r>
            <a:r>
              <a:rPr lang="en-NZ" sz="1600" dirty="0"/>
              <a:t>gather to celebrate Eucharist.</a:t>
            </a:r>
          </a:p>
          <a:p>
            <a:r>
              <a:rPr lang="en-NZ" sz="1600" dirty="0" smtClean="0"/>
              <a:t/>
            </a:r>
            <a:br>
              <a:rPr lang="en-NZ" sz="1600" dirty="0" smtClean="0"/>
            </a:br>
            <a:r>
              <a:rPr lang="en-NZ" sz="1600" b="1" i="1" dirty="0" smtClean="0"/>
              <a:t>Q2:</a:t>
            </a:r>
            <a:r>
              <a:rPr lang="en-NZ" sz="1600" dirty="0">
                <a:solidFill>
                  <a:srgbClr val="FF0000"/>
                </a:solidFill>
              </a:rPr>
              <a:t> </a:t>
            </a:r>
            <a:r>
              <a:rPr lang="en-NZ" sz="1600" dirty="0"/>
              <a:t>Why would Christmas </a:t>
            </a:r>
            <a:r>
              <a:rPr lang="en-NZ" sz="1600" dirty="0" smtClean="0"/>
              <a:t>Day </a:t>
            </a:r>
            <a:r>
              <a:rPr lang="en-NZ" sz="1600" dirty="0"/>
              <a:t>be a great day for Jesus’ followers to gather</a:t>
            </a:r>
            <a:br>
              <a:rPr lang="en-NZ" sz="1600" dirty="0"/>
            </a:br>
            <a:r>
              <a:rPr lang="en-NZ" sz="1600" dirty="0"/>
              <a:t>as his community? </a:t>
            </a:r>
            <a:r>
              <a:rPr lang="en-NZ" sz="1600" dirty="0" smtClean="0">
                <a:solidFill>
                  <a:srgbClr val="FF0000"/>
                </a:solidFill>
              </a:rPr>
              <a:t/>
            </a:r>
            <a:br>
              <a:rPr lang="en-NZ" sz="1600" dirty="0" smtClean="0">
                <a:solidFill>
                  <a:srgbClr val="FF0000"/>
                </a:solidFill>
              </a:rPr>
            </a:br>
            <a:r>
              <a:rPr lang="en-NZ" sz="1600" b="1" i="1" dirty="0" smtClean="0"/>
              <a:t>A2</a:t>
            </a:r>
            <a:r>
              <a:rPr lang="en-NZ" sz="1600" b="1" dirty="0" smtClean="0"/>
              <a:t>:</a:t>
            </a:r>
            <a:r>
              <a:rPr lang="en-NZ" sz="1600" u="sng" dirty="0"/>
              <a:t>														</a:t>
            </a:r>
            <a:r>
              <a:rPr lang="en-NZ" sz="1600" dirty="0" smtClean="0"/>
              <a:t/>
            </a:r>
            <a:br>
              <a:rPr lang="en-NZ" sz="1600" dirty="0" smtClean="0"/>
            </a:br>
            <a:r>
              <a:rPr lang="en-NZ" sz="1600" dirty="0" smtClean="0"/>
              <a:t/>
            </a:r>
            <a:br>
              <a:rPr lang="en-NZ" sz="1600" dirty="0" smtClean="0"/>
            </a:br>
            <a:r>
              <a:rPr lang="en-NZ" sz="1600" b="1" i="1" dirty="0" smtClean="0"/>
              <a:t>Q3</a:t>
            </a:r>
            <a:r>
              <a:rPr lang="en-NZ" sz="1600" dirty="0" smtClean="0"/>
              <a:t>:</a:t>
            </a:r>
            <a:r>
              <a:rPr lang="en-NZ" sz="1600" u="sng" dirty="0" smtClean="0"/>
              <a:t>							</a:t>
            </a:r>
            <a:br>
              <a:rPr lang="en-NZ" sz="1600" u="sng" dirty="0" smtClean="0"/>
            </a:br>
            <a:r>
              <a:rPr lang="en-NZ" sz="1600" u="sng" dirty="0" smtClean="0"/>
              <a:t>							</a:t>
            </a:r>
            <a:r>
              <a:rPr lang="en-NZ" sz="1600" dirty="0" smtClean="0"/>
              <a:t/>
            </a:r>
            <a:br>
              <a:rPr lang="en-NZ" sz="1600" dirty="0" smtClean="0"/>
            </a:br>
            <a:r>
              <a:rPr lang="en-NZ" sz="1600" b="1" i="1" dirty="0" smtClean="0"/>
              <a:t>A3: </a:t>
            </a:r>
            <a:r>
              <a:rPr lang="en-NZ" sz="1600" dirty="0"/>
              <a:t>The community </a:t>
            </a:r>
            <a:r>
              <a:rPr lang="en-NZ" sz="1600" dirty="0" smtClean="0"/>
              <a:t>celebrates </a:t>
            </a:r>
            <a:r>
              <a:rPr lang="en-NZ" sz="1600" dirty="0"/>
              <a:t>that Jesus is present among </a:t>
            </a:r>
            <a:r>
              <a:rPr lang="en-NZ" sz="1600" dirty="0" smtClean="0"/>
              <a:t>the people,</a:t>
            </a:r>
            <a:br>
              <a:rPr lang="en-NZ" sz="1600" dirty="0" smtClean="0"/>
            </a:br>
            <a:r>
              <a:rPr lang="en-NZ" sz="1600" dirty="0" smtClean="0"/>
              <a:t>in </a:t>
            </a:r>
            <a:r>
              <a:rPr lang="en-NZ" sz="1600" dirty="0"/>
              <a:t>their lives and in their community.</a:t>
            </a:r>
          </a:p>
        </p:txBody>
      </p:sp>
      <p:pic>
        <p:nvPicPr>
          <p:cNvPr id="9" name="Image" descr="http://catholicmom.com/wp-content/uploads/2012/12/Holy-Family-Christmas-Mass-550x3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222" y="991170"/>
            <a:ext cx="1816777" cy="1051165"/>
          </a:xfrm>
          <a:prstGeom prst="rect">
            <a:avLst/>
          </a:prstGeom>
          <a:noFill/>
          <a:ln>
            <a:noFill/>
          </a:ln>
        </p:spPr>
      </p:pic>
    </p:spTree>
    <p:extLst>
      <p:ext uri="{BB962C8B-B14F-4D97-AF65-F5344CB8AC3E}">
        <p14:creationId xmlns:p14="http://schemas.microsoft.com/office/powerpoint/2010/main" val="34362880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S-05B</a:t>
            </a:r>
            <a:endParaRPr lang="en-GB" sz="900" b="1" dirty="0">
              <a:solidFill>
                <a:srgbClr val="002060"/>
              </a:solidFill>
              <a:latin typeface="Arial" pitchFamily="34" charset="0"/>
              <a:cs typeface="Arial" pitchFamily="34" charset="0"/>
            </a:endParaRPr>
          </a:p>
        </p:txBody>
      </p:sp>
      <p:sp>
        <p:nvSpPr>
          <p:cNvPr id="27"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itle"/>
          <p:cNvSpPr txBox="1"/>
          <p:nvPr/>
        </p:nvSpPr>
        <p:spPr>
          <a:xfrm>
            <a:off x="3557" y="3377"/>
            <a:ext cx="9144000" cy="1177243"/>
          </a:xfrm>
          <a:prstGeom prst="rect">
            <a:avLst/>
          </a:prstGeom>
          <a:noFill/>
        </p:spPr>
        <p:txBody>
          <a:bodyPr wrap="square" lIns="68577" tIns="34289" rIns="68577" bIns="34289" rtlCol="0">
            <a:spAutoFit/>
          </a:bodyPr>
          <a:lstStyle/>
          <a:p>
            <a:pPr algn="ctr"/>
            <a:r>
              <a:rPr lang="en-NZ" sz="3600" b="1" dirty="0"/>
              <a:t>In Aotearoa Christmas </a:t>
            </a:r>
            <a:r>
              <a:rPr lang="en-NZ" sz="3600" b="1" dirty="0" smtClean="0"/>
              <a:t>Day </a:t>
            </a:r>
            <a:r>
              <a:rPr lang="en-NZ" sz="3600" b="1" dirty="0"/>
              <a:t>is a</a:t>
            </a:r>
            <a:br>
              <a:rPr lang="en-NZ" sz="3600" b="1" dirty="0"/>
            </a:br>
            <a:r>
              <a:rPr lang="en-NZ" sz="3600" b="1" dirty="0" smtClean="0"/>
              <a:t>Holy </a:t>
            </a:r>
            <a:r>
              <a:rPr lang="en-NZ" sz="3600" b="1" dirty="0"/>
              <a:t>D</a:t>
            </a:r>
            <a:r>
              <a:rPr lang="en-NZ" sz="3600" b="1" dirty="0" smtClean="0"/>
              <a:t>ay </a:t>
            </a:r>
            <a:r>
              <a:rPr lang="en-NZ" sz="3600" b="1" dirty="0"/>
              <a:t>of </a:t>
            </a:r>
            <a:r>
              <a:rPr lang="en-NZ" sz="3600" b="1" dirty="0" smtClean="0"/>
              <a:t>Obligation</a:t>
            </a:r>
            <a:endParaRPr lang="en-NZ" sz="3600" b="1" dirty="0"/>
          </a:p>
        </p:txBody>
      </p:sp>
      <p:sp>
        <p:nvSpPr>
          <p:cNvPr id="15"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Tool instructions"/>
          <p:cNvSpPr txBox="1"/>
          <p:nvPr/>
        </p:nvSpPr>
        <p:spPr>
          <a:xfrm>
            <a:off x="3162664" y="4912504"/>
            <a:ext cx="2818715" cy="207747"/>
          </a:xfrm>
          <a:prstGeom prst="rect">
            <a:avLst/>
          </a:prstGeom>
          <a:no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pic>
        <p:nvPicPr>
          <p:cNvPr id="11" name="Image" descr="http://catholicmom.com/wp-content/uploads/2012/12/Holy-Family-Christmas-Mass-550x3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222" y="991170"/>
            <a:ext cx="1816777" cy="1051165"/>
          </a:xfrm>
          <a:prstGeom prst="rect">
            <a:avLst/>
          </a:prstGeom>
          <a:noFill/>
          <a:ln>
            <a:noFill/>
          </a:ln>
        </p:spPr>
      </p:pic>
      <p:sp>
        <p:nvSpPr>
          <p:cNvPr id="13" name="Textbox: activity"/>
          <p:cNvSpPr/>
          <p:nvPr/>
        </p:nvSpPr>
        <p:spPr>
          <a:xfrm>
            <a:off x="155543" y="1180620"/>
            <a:ext cx="7068156" cy="2554545"/>
          </a:xfrm>
          <a:prstGeom prst="rect">
            <a:avLst/>
          </a:prstGeom>
        </p:spPr>
        <p:txBody>
          <a:bodyPr wrap="square">
            <a:spAutoFit/>
          </a:bodyPr>
          <a:lstStyle/>
          <a:p>
            <a:r>
              <a:rPr lang="en-NZ" sz="1600" b="1" dirty="0"/>
              <a:t>Write a question for the answer</a:t>
            </a:r>
          </a:p>
          <a:p>
            <a:r>
              <a:rPr lang="en-NZ" sz="1600" b="1" i="1" dirty="0" smtClean="0"/>
              <a:t>Q4:</a:t>
            </a:r>
            <a:r>
              <a:rPr lang="en-NZ" sz="1600" u="sng" dirty="0" smtClean="0"/>
              <a:t>							</a:t>
            </a:r>
          </a:p>
          <a:p>
            <a:r>
              <a:rPr lang="en-NZ" sz="1600" u="sng" dirty="0" smtClean="0"/>
              <a:t>							</a:t>
            </a:r>
          </a:p>
          <a:p>
            <a:pPr lvl="0"/>
            <a:r>
              <a:rPr lang="en-NZ" sz="1600" b="1" i="1" dirty="0" smtClean="0"/>
              <a:t>A4</a:t>
            </a:r>
            <a:r>
              <a:rPr lang="en-NZ" sz="1600" b="1" dirty="0" smtClean="0"/>
              <a:t>:</a:t>
            </a:r>
            <a:r>
              <a:rPr lang="en-NZ" sz="1600" dirty="0" smtClean="0"/>
              <a:t> </a:t>
            </a:r>
            <a:r>
              <a:rPr lang="en-NZ" sz="1600" dirty="0"/>
              <a:t>In Eucharist the people look forward to the future when Jesus </a:t>
            </a:r>
            <a:r>
              <a:rPr lang="en-NZ" sz="1600" dirty="0" smtClean="0"/>
              <a:t>will come </a:t>
            </a:r>
            <a:br>
              <a:rPr lang="en-NZ" sz="1600" dirty="0" smtClean="0"/>
            </a:br>
            <a:r>
              <a:rPr lang="en-NZ" sz="1600" dirty="0" smtClean="0"/>
              <a:t>again </a:t>
            </a:r>
            <a:r>
              <a:rPr lang="en-NZ" sz="1600" dirty="0"/>
              <a:t>at the end of time.</a:t>
            </a:r>
          </a:p>
          <a:p>
            <a:r>
              <a:rPr lang="en-NZ" sz="1600" dirty="0" smtClean="0"/>
              <a:t/>
            </a:r>
            <a:br>
              <a:rPr lang="en-NZ" sz="1600" dirty="0" smtClean="0"/>
            </a:br>
            <a:r>
              <a:rPr lang="en-NZ" sz="1600" b="1" i="1" dirty="0" smtClean="0"/>
              <a:t>Q5:</a:t>
            </a:r>
            <a:r>
              <a:rPr lang="en-NZ" sz="1600" u="sng" dirty="0" smtClean="0"/>
              <a:t>							</a:t>
            </a:r>
            <a:br>
              <a:rPr lang="en-NZ" sz="1600" u="sng" dirty="0" smtClean="0"/>
            </a:br>
            <a:r>
              <a:rPr lang="en-NZ" sz="1600" u="sng" dirty="0" smtClean="0"/>
              <a:t>							</a:t>
            </a:r>
          </a:p>
          <a:p>
            <a:r>
              <a:rPr lang="en-NZ" sz="1600" b="1" i="1" dirty="0" smtClean="0"/>
              <a:t>A5</a:t>
            </a:r>
            <a:r>
              <a:rPr lang="en-NZ" sz="1600" b="1" dirty="0" smtClean="0"/>
              <a:t>: </a:t>
            </a:r>
            <a:r>
              <a:rPr lang="en-NZ" sz="1600" dirty="0"/>
              <a:t>Christmas </a:t>
            </a:r>
            <a:r>
              <a:rPr lang="en-NZ" sz="1600" dirty="0" smtClean="0"/>
              <a:t>Masses </a:t>
            </a:r>
            <a:r>
              <a:rPr lang="en-NZ" sz="1600" dirty="0"/>
              <a:t>are full of joy and beauty with special </a:t>
            </a:r>
            <a:r>
              <a:rPr lang="en-NZ" sz="1600" dirty="0" smtClean="0"/>
              <a:t>decorations</a:t>
            </a:r>
            <a:br>
              <a:rPr lang="en-NZ" sz="1600" dirty="0" smtClean="0"/>
            </a:br>
            <a:r>
              <a:rPr lang="en-NZ" sz="1600" dirty="0" smtClean="0"/>
              <a:t>to </a:t>
            </a:r>
            <a:r>
              <a:rPr lang="en-NZ" sz="1600" dirty="0"/>
              <a:t>show the importance of the feast</a:t>
            </a:r>
            <a:r>
              <a:rPr lang="en-NZ" sz="1600" dirty="0" smtClean="0"/>
              <a:t>.</a:t>
            </a:r>
            <a:endParaRPr lang="en-NZ" sz="1600" dirty="0"/>
          </a:p>
        </p:txBody>
      </p:sp>
    </p:spTree>
    <p:extLst>
      <p:ext uri="{BB962C8B-B14F-4D97-AF65-F5344CB8AC3E}">
        <p14:creationId xmlns:p14="http://schemas.microsoft.com/office/powerpoint/2010/main" val="14373329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left" descr="http://staugustinenewcity.org/pictures/2015/4/St%20Augustine%20Church%20--%20April%206%202015%20--%20%20132.JPG"/>
          <p:cNvPicPr/>
          <p:nvPr/>
        </p:nvPicPr>
        <p:blipFill>
          <a:blip r:embed="rId3">
            <a:extLst>
              <a:ext uri="{28A0092B-C50C-407E-A947-70E740481C1C}">
                <a14:useLocalDpi xmlns:a14="http://schemas.microsoft.com/office/drawing/2010/main" val="0"/>
              </a:ext>
            </a:extLst>
          </a:blip>
          <a:srcRect/>
          <a:stretch>
            <a:fillRect/>
          </a:stretch>
        </p:blipFill>
        <p:spPr bwMode="auto">
          <a:xfrm>
            <a:off x="2054084" y="1081260"/>
            <a:ext cx="2781300" cy="2095500"/>
          </a:xfrm>
          <a:prstGeom prst="rect">
            <a:avLst/>
          </a:prstGeom>
          <a:noFill/>
          <a:ln>
            <a:noFill/>
          </a:ln>
        </p:spPr>
      </p:pic>
      <p:pic>
        <p:nvPicPr>
          <p:cNvPr id="35" name="Image right" descr="Image result for church bulletin that advertise the time of the mass at Christmas"/>
          <p:cNvPicPr/>
          <p:nvPr/>
        </p:nvPicPr>
        <p:blipFill rotWithShape="1">
          <a:blip r:embed="rId4" cstate="print">
            <a:extLst>
              <a:ext uri="{28A0092B-C50C-407E-A947-70E740481C1C}">
                <a14:useLocalDpi xmlns:a14="http://schemas.microsoft.com/office/drawing/2010/main" val="0"/>
              </a:ext>
            </a:extLst>
          </a:blip>
          <a:srcRect t="10082"/>
          <a:stretch/>
        </p:blipFill>
        <p:spPr bwMode="auto">
          <a:xfrm>
            <a:off x="4835384" y="1081260"/>
            <a:ext cx="2044700" cy="2095500"/>
          </a:xfrm>
          <a:prstGeom prst="rect">
            <a:avLst/>
          </a:prstGeom>
          <a:noFill/>
          <a:ln>
            <a:noFill/>
          </a:ln>
          <a:extLst>
            <a:ext uri="{53640926-AAD7-44D8-BBD7-CCE9431645EC}">
              <a14:shadowObscured xmlns:a14="http://schemas.microsoft.com/office/drawing/2010/main"/>
            </a:ext>
          </a:extLst>
        </p:spPr>
      </p:pic>
      <p:pic>
        <p:nvPicPr>
          <p:cNvPr id="23" name="Shape: Post-it 4"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924435">
            <a:off x="6237297" y="1925528"/>
            <a:ext cx="2681710" cy="296859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379139">
            <a:off x="6369186" y="2353854"/>
            <a:ext cx="2021007" cy="2246769"/>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In some parishes the Christ </a:t>
            </a:r>
            <a:r>
              <a:rPr lang="en-NZ" sz="1400" dirty="0" smtClean="0">
                <a:latin typeface="Segoe UI" pitchFamily="34" charset="0"/>
                <a:ea typeface="Segoe UI" pitchFamily="34" charset="0"/>
                <a:cs typeface="Segoe UI" pitchFamily="34" charset="0"/>
              </a:rPr>
              <a:t>Child </a:t>
            </a:r>
            <a:r>
              <a:rPr lang="en-NZ" sz="1400" dirty="0">
                <a:latin typeface="Segoe UI" pitchFamily="34" charset="0"/>
                <a:ea typeface="Segoe UI" pitchFamily="34" charset="0"/>
                <a:cs typeface="Segoe UI" pitchFamily="34" charset="0"/>
              </a:rPr>
              <a:t>is placed in the crib during the Christ Mass. This fills people’s hearts with Christmas joy and happiness. What other special things happen at the Christ </a:t>
            </a:r>
            <a:r>
              <a:rPr lang="en-NZ" sz="1400" dirty="0" smtClean="0">
                <a:latin typeface="Segoe UI" pitchFamily="34" charset="0"/>
                <a:ea typeface="Segoe UI" pitchFamily="34" charset="0"/>
                <a:cs typeface="Segoe UI" pitchFamily="34" charset="0"/>
              </a:rPr>
              <a:t>Mass</a:t>
            </a:r>
            <a:br>
              <a:rPr lang="en-NZ" sz="1400" dirty="0" smtClean="0">
                <a:latin typeface="Segoe UI" pitchFamily="34" charset="0"/>
                <a:ea typeface="Segoe UI" pitchFamily="34" charset="0"/>
                <a:cs typeface="Segoe UI" pitchFamily="34" charset="0"/>
              </a:rPr>
            </a:br>
            <a:r>
              <a:rPr lang="en-NZ" sz="1400" dirty="0" smtClean="0">
                <a:latin typeface="Segoe UI" pitchFamily="34" charset="0"/>
                <a:ea typeface="Segoe UI" pitchFamily="34" charset="0"/>
                <a:cs typeface="Segoe UI" pitchFamily="34" charset="0"/>
              </a:rPr>
              <a:t>in </a:t>
            </a:r>
            <a:r>
              <a:rPr lang="en-NZ" sz="1400" dirty="0">
                <a:latin typeface="Segoe UI" pitchFamily="34" charset="0"/>
                <a:ea typeface="Segoe UI" pitchFamily="34" charset="0"/>
                <a:cs typeface="Segoe UI" pitchFamily="34" charset="0"/>
              </a:rPr>
              <a:t>your parish?</a:t>
            </a:r>
            <a:endParaRPr lang="en-GB" sz="1400" dirty="0">
              <a:latin typeface="Segoe UI" pitchFamily="34" charset="0"/>
              <a:ea typeface="Segoe UI" pitchFamily="34" charset="0"/>
              <a:cs typeface="Segoe UI" pitchFamily="34" charset="0"/>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709884">
            <a:off x="2905416" y="2877563"/>
            <a:ext cx="3069740" cy="22179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58810">
            <a:off x="3070249" y="3192822"/>
            <a:ext cx="2534483" cy="1600438"/>
          </a:xfrm>
          <a:prstGeom prst="rect">
            <a:avLst/>
          </a:prstGeom>
          <a:noFill/>
        </p:spPr>
        <p:txBody>
          <a:bodyPr wrap="square" rtlCol="0">
            <a:spAutoFit/>
          </a:bodyPr>
          <a:lstStyle/>
          <a:p>
            <a:r>
              <a:rPr lang="en-NZ" sz="1400" dirty="0">
                <a:latin typeface="Segoe UI" pitchFamily="34" charset="0"/>
                <a:ea typeface="Segoe UI" pitchFamily="34" charset="0"/>
                <a:cs typeface="Segoe UI" pitchFamily="34" charset="0"/>
              </a:rPr>
              <a:t>Often the Advent symbols that have helped people countdown to Christmas are still in the </a:t>
            </a:r>
            <a:r>
              <a:rPr lang="en-NZ" sz="1400" dirty="0" smtClean="0">
                <a:latin typeface="Segoe UI" pitchFamily="34" charset="0"/>
                <a:ea typeface="Segoe UI" pitchFamily="34" charset="0"/>
                <a:cs typeface="Segoe UI" pitchFamily="34" charset="0"/>
              </a:rPr>
              <a:t>church, </a:t>
            </a:r>
            <a:r>
              <a:rPr lang="en-NZ" sz="1400" dirty="0">
                <a:latin typeface="Segoe UI" pitchFamily="34" charset="0"/>
                <a:ea typeface="Segoe UI" pitchFamily="34" charset="0"/>
                <a:cs typeface="Segoe UI" pitchFamily="34" charset="0"/>
              </a:rPr>
              <a:t>such as the Advent wreath and Jesse </a:t>
            </a:r>
            <a:r>
              <a:rPr lang="en-NZ" sz="1400" dirty="0" smtClean="0">
                <a:latin typeface="Segoe UI" pitchFamily="34" charset="0"/>
                <a:ea typeface="Segoe UI" pitchFamily="34" charset="0"/>
                <a:cs typeface="Segoe UI" pitchFamily="34" charset="0"/>
              </a:rPr>
              <a:t>tree, </a:t>
            </a:r>
            <a:r>
              <a:rPr lang="en-NZ" sz="1400" dirty="0">
                <a:latin typeface="Segoe UI" pitchFamily="34" charset="0"/>
                <a:ea typeface="Segoe UI" pitchFamily="34" charset="0"/>
                <a:cs typeface="Segoe UI" pitchFamily="34" charset="0"/>
              </a:rPr>
              <a:t>to remind people the waiting is over – Jesus has come!</a:t>
            </a:r>
            <a:endParaRPr lang="en-GB" sz="1400" dirty="0">
              <a:latin typeface="Segoe UI" pitchFamily="34" charset="0"/>
              <a:ea typeface="Segoe UI" pitchFamily="34" charset="0"/>
              <a:cs typeface="Segoe UI" pitchFamily="34" charset="0"/>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28748" y="2905421"/>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512806" y="3232247"/>
            <a:ext cx="1765072" cy="1569660"/>
          </a:xfrm>
          <a:prstGeom prst="rect">
            <a:avLst/>
          </a:prstGeom>
          <a:noFill/>
        </p:spPr>
        <p:txBody>
          <a:bodyPr wrap="square" rtlCol="0">
            <a:spAutoFit/>
          </a:bodyPr>
          <a:lstStyle/>
          <a:p>
            <a:r>
              <a:rPr lang="en-NZ" sz="1600" dirty="0">
                <a:latin typeface="Segoe UI" pitchFamily="34" charset="0"/>
                <a:ea typeface="Segoe UI" pitchFamily="34" charset="0"/>
                <a:cs typeface="Segoe UI" pitchFamily="34" charset="0"/>
              </a:rPr>
              <a:t>Can you recall the special decorations in the church where you celebrate the Christ Mass? </a:t>
            </a:r>
            <a:endParaRPr lang="en-GB" sz="1600" dirty="0">
              <a:latin typeface="Segoe UI" pitchFamily="34" charset="0"/>
              <a:ea typeface="Segoe UI" pitchFamily="34" charset="0"/>
              <a:cs typeface="Segoe UI" pitchFamily="34" charset="0"/>
            </a:endParaRP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861" y="548210"/>
            <a:ext cx="2738163" cy="2501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197817" y="915892"/>
            <a:ext cx="2177192" cy="1815882"/>
          </a:xfrm>
          <a:prstGeom prst="rect">
            <a:avLst/>
          </a:prstGeom>
          <a:noFill/>
        </p:spPr>
        <p:txBody>
          <a:bodyPr wrap="square" rtlCol="0">
            <a:spAutoFit/>
          </a:bodyPr>
          <a:lstStyle/>
          <a:p>
            <a:r>
              <a:rPr lang="en-NZ" sz="1600" dirty="0">
                <a:latin typeface="Segoe UI" pitchFamily="34" charset="0"/>
                <a:ea typeface="Segoe UI" pitchFamily="34" charset="0"/>
                <a:cs typeface="Segoe UI" pitchFamily="34" charset="0"/>
              </a:rPr>
              <a:t>The word Christmas gets its name from Christ Mass. Christmas gets its name from the </a:t>
            </a:r>
            <a:r>
              <a:rPr lang="en-NZ" sz="1600" dirty="0" smtClean="0">
                <a:latin typeface="Segoe UI" pitchFamily="34" charset="0"/>
                <a:ea typeface="Segoe UI" pitchFamily="34" charset="0"/>
                <a:cs typeface="Segoe UI" pitchFamily="34" charset="0"/>
              </a:rPr>
              <a:t>Mass </a:t>
            </a:r>
            <a:r>
              <a:rPr lang="en-NZ" sz="1600" dirty="0">
                <a:latin typeface="Segoe UI" pitchFamily="34" charset="0"/>
                <a:ea typeface="Segoe UI" pitchFamily="34" charset="0"/>
                <a:cs typeface="Segoe UI" pitchFamily="34" charset="0"/>
              </a:rPr>
              <a:t>that celebrates the birth of Christ.</a:t>
            </a:r>
            <a:endParaRPr lang="en-GB" sz="1600" dirty="0">
              <a:latin typeface="Segoe UI" pitchFamily="34" charset="0"/>
              <a:ea typeface="Segoe UI" pitchFamily="34" charset="0"/>
              <a:cs typeface="Segoe UI" pitchFamily="34" charset="0"/>
            </a:endParaRPr>
          </a:p>
        </p:txBody>
      </p:sp>
      <p:pic>
        <p:nvPicPr>
          <p:cNvPr id="14" name="Shape: Pin 4"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smtClean="0">
                <a:latin typeface="Arial" pitchFamily="34" charset="0"/>
                <a:ea typeface="Segoe UI" pitchFamily="34" charset="0"/>
                <a:cs typeface="Arial" pitchFamily="34" charset="0"/>
              </a:rPr>
              <a:t>Click the pins on the right to reveal post-it notes.</a:t>
            </a:r>
            <a:endParaRPr lang="en-GB" sz="900">
              <a:latin typeface="Arial" pitchFamily="34" charset="0"/>
              <a:ea typeface="Segoe UI" pitchFamily="34" charset="0"/>
              <a:cs typeface="Arial" pitchFamily="34" charset="0"/>
            </a:endParaRPr>
          </a:p>
        </p:txBody>
      </p:sp>
      <p:sp>
        <p:nvSpPr>
          <p:cNvPr id="25" name="Title"/>
          <p:cNvSpPr txBox="1"/>
          <p:nvPr/>
        </p:nvSpPr>
        <p:spPr>
          <a:xfrm>
            <a:off x="3557" y="3375"/>
            <a:ext cx="9144000" cy="1200329"/>
          </a:xfrm>
          <a:prstGeom prst="rect">
            <a:avLst/>
          </a:prstGeom>
          <a:noFill/>
        </p:spPr>
        <p:txBody>
          <a:bodyPr wrap="square" rtlCol="0">
            <a:spAutoFit/>
          </a:bodyPr>
          <a:lstStyle/>
          <a:p>
            <a:pPr algn="ctr"/>
            <a:r>
              <a:rPr lang="en-NZ" sz="3600" b="1" dirty="0"/>
              <a:t>Christmas </a:t>
            </a:r>
            <a:r>
              <a:rPr lang="en-NZ" sz="3600" b="1" dirty="0" smtClean="0"/>
              <a:t>Masses </a:t>
            </a:r>
            <a:r>
              <a:rPr lang="en-NZ" sz="3600" b="1" dirty="0"/>
              <a:t>celebrate the end of the Advent waiting season</a:t>
            </a:r>
            <a:endParaRPr lang="en-GB" sz="3600" b="1" dirty="0"/>
          </a:p>
        </p:txBody>
      </p:sp>
    </p:spTree>
    <p:extLst>
      <p:ext uri="{BB962C8B-B14F-4D97-AF65-F5344CB8AC3E}">
        <p14:creationId xmlns:p14="http://schemas.microsoft.com/office/powerpoint/2010/main" val="24551366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1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196"/>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19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819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6"/>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P spid="29" grpId="1"/>
      <p:bldP spid="29" grpId="2"/>
      <p:bldP spid="27" grpId="0"/>
      <p:bldP spid="27" grpId="1"/>
      <p:bldP spid="27" grpId="2"/>
      <p:bldP spid="26" grpId="0"/>
      <p:bldP spid="26" grpId="1"/>
      <p:bldP spid="26" grpId="2"/>
      <p:bldP spid="6" grpId="0"/>
      <p:bldP spid="6" grpId="1"/>
      <p:bldP spid="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5-L02-S07 - O Come all ye faithfu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87838" y="82421"/>
            <a:ext cx="609600" cy="609600"/>
          </a:xfrm>
          <a:prstGeom prst="rect">
            <a:avLst/>
          </a:prstGeom>
        </p:spPr>
      </p:pic>
      <p:sp>
        <p:nvSpPr>
          <p:cNvPr id="15" name="Shape: Card 7 (bottom)"/>
          <p:cNvSpPr/>
          <p:nvPr/>
        </p:nvSpPr>
        <p:spPr>
          <a:xfrm>
            <a:off x="258646" y="894709"/>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Share your own ideas about how you can prepare to celebrate Christmas.</a:t>
            </a:r>
            <a:endParaRPr lang="en-NZ" sz="2000" dirty="0"/>
          </a:p>
        </p:txBody>
      </p:sp>
      <p:sp>
        <p:nvSpPr>
          <p:cNvPr id="14" name="Shape: Card 6"/>
          <p:cNvSpPr/>
          <p:nvPr/>
        </p:nvSpPr>
        <p:spPr>
          <a:xfrm>
            <a:off x="419525" y="1030187"/>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b="1" dirty="0"/>
              <a:t>You may like to get involved in the Mass by joining the choir or taking part in some of the other ministries children can do. The more you do to prepare for the Christ Mass and Christmas the more you are making room for Jesus to come and share his birthday with you and your family. </a:t>
            </a:r>
            <a:endParaRPr lang="en-NZ" sz="1600" dirty="0"/>
          </a:p>
        </p:txBody>
      </p:sp>
      <p:sp>
        <p:nvSpPr>
          <p:cNvPr id="27" name="Shape: Card 5"/>
          <p:cNvSpPr/>
          <p:nvPr/>
        </p:nvSpPr>
        <p:spPr>
          <a:xfrm>
            <a:off x="571937" y="1165665"/>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t>Christmas is a very busy time so you could offer to help with younger family members, or to prepare some food or wrap presents. All of these things will lead up to going to Mass together to celebrate the birth of Jesus. </a:t>
            </a:r>
            <a:endParaRPr lang="en-NZ" dirty="0"/>
          </a:p>
        </p:txBody>
      </p:sp>
      <p:sp>
        <p:nvSpPr>
          <p:cNvPr id="23" name="Shape: Card 4"/>
          <p:cNvSpPr/>
          <p:nvPr/>
        </p:nvSpPr>
        <p:spPr>
          <a:xfrm>
            <a:off x="698934" y="1318061"/>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You could help to create a Christmas atmosphere at home by helping to decorate the house, setting up the Christmas crib or playing a Christmas CD to get people in a Christmas mood. </a:t>
            </a:r>
            <a:endParaRPr lang="en-NZ" sz="2000" dirty="0"/>
          </a:p>
        </p:txBody>
      </p:sp>
      <p:sp>
        <p:nvSpPr>
          <p:cNvPr id="22" name="Shape: Card 3"/>
          <p:cNvSpPr/>
          <p:nvPr/>
        </p:nvSpPr>
        <p:spPr>
          <a:xfrm>
            <a:off x="851334" y="1461994"/>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You could read younger family members the Christmas story and talk about it. This will help them to recognise the story when it is read at mass.</a:t>
            </a:r>
            <a:endParaRPr lang="en-NZ" sz="2000" dirty="0"/>
          </a:p>
        </p:txBody>
      </p:sp>
      <p:sp>
        <p:nvSpPr>
          <p:cNvPr id="21" name="Shape: Card 2"/>
          <p:cNvSpPr/>
          <p:nvPr/>
        </p:nvSpPr>
        <p:spPr>
          <a:xfrm>
            <a:off x="978330" y="1605923"/>
            <a:ext cx="2620781" cy="3116411"/>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t>You can encourage your parents and other family members to come to Mass as part of their Christmas celebration. </a:t>
            </a:r>
            <a:endParaRPr lang="en-NZ" sz="2000" dirty="0"/>
          </a:p>
        </p:txBody>
      </p:sp>
      <p:sp>
        <p:nvSpPr>
          <p:cNvPr id="16" name="Shape: Card 1 (top)"/>
          <p:cNvSpPr/>
          <p:nvPr/>
        </p:nvSpPr>
        <p:spPr>
          <a:xfrm>
            <a:off x="1113794" y="1757496"/>
            <a:ext cx="2620781" cy="3116411"/>
          </a:xfrm>
          <a:prstGeom prst="roundRect">
            <a:avLst/>
          </a:prstGeom>
          <a:solidFill>
            <a:schemeClr val="tx2">
              <a:lumMod val="60000"/>
              <a:lumOff val="40000"/>
            </a:schemeClr>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chemeClr val="bg1"/>
                </a:solidFill>
              </a:rPr>
              <a:t>Children of your age can help your family </a:t>
            </a:r>
            <a:r>
              <a:rPr lang="en-NZ" b="1" dirty="0" err="1">
                <a:solidFill>
                  <a:schemeClr val="bg1"/>
                </a:solidFill>
              </a:rPr>
              <a:t>whānau</a:t>
            </a:r>
            <a:r>
              <a:rPr lang="en-NZ" b="1" dirty="0">
                <a:solidFill>
                  <a:schemeClr val="bg1"/>
                </a:solidFill>
              </a:rPr>
              <a:t> to plan and prepare to celebrate Christmas Mass by finding out the times of the M</a:t>
            </a:r>
            <a:r>
              <a:rPr lang="en-NZ" b="1" dirty="0" smtClean="0">
                <a:solidFill>
                  <a:schemeClr val="bg1"/>
                </a:solidFill>
              </a:rPr>
              <a:t>asses </a:t>
            </a:r>
            <a:r>
              <a:rPr lang="en-NZ" b="1" dirty="0">
                <a:solidFill>
                  <a:schemeClr val="bg1"/>
                </a:solidFill>
              </a:rPr>
              <a:t>in </a:t>
            </a:r>
            <a:r>
              <a:rPr lang="en-NZ" b="1" dirty="0" smtClean="0">
                <a:solidFill>
                  <a:schemeClr val="bg1"/>
                </a:solidFill>
              </a:rPr>
              <a:t>your </a:t>
            </a:r>
            <a:r>
              <a:rPr lang="en-NZ" b="1" dirty="0">
                <a:solidFill>
                  <a:schemeClr val="bg1"/>
                </a:solidFill>
              </a:rPr>
              <a:t>parish or pastoral area. Most </a:t>
            </a:r>
            <a:r>
              <a:rPr lang="en-NZ" b="1" dirty="0" smtClean="0">
                <a:solidFill>
                  <a:schemeClr val="bg1"/>
                </a:solidFill>
              </a:rPr>
              <a:t>churches </a:t>
            </a:r>
            <a:r>
              <a:rPr lang="en-NZ" b="1" dirty="0">
                <a:solidFill>
                  <a:schemeClr val="bg1"/>
                </a:solidFill>
              </a:rPr>
              <a:t>put the times on their web </a:t>
            </a:r>
            <a:r>
              <a:rPr lang="en-NZ" b="1" dirty="0" smtClean="0">
                <a:solidFill>
                  <a:schemeClr val="bg1"/>
                </a:solidFill>
              </a:rPr>
              <a:t>sites. </a:t>
            </a:r>
            <a:endParaRPr lang="en-GB" b="1" dirty="0">
              <a:solidFill>
                <a:schemeClr val="bg1"/>
              </a:solidFill>
            </a:endParaRPr>
          </a:p>
        </p:txBody>
      </p:sp>
      <p:pic>
        <p:nvPicPr>
          <p:cNvPr id="25" name="Image right" descr="http://www.churchmarketingsucks.com/wp-content/uploads/2013/01/TheCrossi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6541" y="1185102"/>
            <a:ext cx="2190115" cy="2984500"/>
          </a:xfrm>
          <a:prstGeom prst="rect">
            <a:avLst/>
          </a:prstGeom>
          <a:noFill/>
          <a:ln>
            <a:noFill/>
          </a:ln>
        </p:spPr>
      </p:pic>
      <p:pic>
        <p:nvPicPr>
          <p:cNvPr id="24" name="Image left" descr="Image result for church bulletin that advertise the time of the mass at Christmas"/>
          <p:cNvPicPr/>
          <p:nvPr/>
        </p:nvPicPr>
        <p:blipFill rotWithShape="1">
          <a:blip r:embed="rId7" cstate="print">
            <a:extLst>
              <a:ext uri="{28A0092B-C50C-407E-A947-70E740481C1C}">
                <a14:useLocalDpi xmlns:a14="http://schemas.microsoft.com/office/drawing/2010/main" val="0"/>
              </a:ext>
            </a:extLst>
          </a:blip>
          <a:srcRect b="11818"/>
          <a:stretch/>
        </p:blipFill>
        <p:spPr bwMode="auto">
          <a:xfrm>
            <a:off x="3994831" y="1696262"/>
            <a:ext cx="2885341" cy="1962180"/>
          </a:xfrm>
          <a:prstGeom prst="rect">
            <a:avLst/>
          </a:prstGeom>
          <a:noFill/>
          <a:ln>
            <a:noFill/>
          </a:ln>
          <a:extLst>
            <a:ext uri="{53640926-AAD7-44D8-BBD7-CCE9431645EC}">
              <a14:shadowObscured xmlns:a14="http://schemas.microsoft.com/office/drawing/2010/main"/>
            </a:ext>
          </a:extLst>
        </p:spPr>
      </p:pic>
      <p:sp>
        <p:nvSpPr>
          <p:cNvPr id="20" name="Title"/>
          <p:cNvSpPr txBox="1"/>
          <p:nvPr/>
        </p:nvSpPr>
        <p:spPr>
          <a:xfrm>
            <a:off x="0" y="-17729"/>
            <a:ext cx="9144000" cy="646331"/>
          </a:xfrm>
          <a:prstGeom prst="rect">
            <a:avLst/>
          </a:prstGeom>
          <a:noFill/>
        </p:spPr>
        <p:txBody>
          <a:bodyPr wrap="square" rtlCol="0">
            <a:spAutoFit/>
          </a:bodyPr>
          <a:lstStyle/>
          <a:p>
            <a:pPr algn="ctr"/>
            <a:r>
              <a:rPr lang="en-NZ" sz="3600" b="1" dirty="0"/>
              <a:t>Celebrating the Christ Mass with </a:t>
            </a:r>
            <a:r>
              <a:rPr lang="en-NZ" sz="3600" b="1" dirty="0" smtClean="0"/>
              <a:t>your </a:t>
            </a:r>
            <a:r>
              <a:rPr lang="en-NZ" sz="3600" b="1" dirty="0"/>
              <a:t>family </a:t>
            </a: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L-2</a:t>
            </a: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Tool instructions stop"/>
          <p:cNvSpPr txBox="1"/>
          <p:nvPr/>
        </p:nvSpPr>
        <p:spPr>
          <a:xfrm>
            <a:off x="3740583" y="4771644"/>
            <a:ext cx="2198038" cy="369332"/>
          </a:xfrm>
          <a:prstGeom prst="rect">
            <a:avLst/>
          </a:prstGeom>
          <a:solidFill>
            <a:schemeClr val="bg1"/>
          </a:solidFill>
        </p:spPr>
        <p:txBody>
          <a:bodyPr wrap="none" rtlCol="0">
            <a:spAutoFit/>
          </a:bodyPr>
          <a:lstStyle>
            <a:defPPr>
              <a:defRPr lang="en-US"/>
            </a:defPPr>
            <a:lvl1pPr algn="ctr">
              <a:defRPr sz="900">
                <a:latin typeface="Arial" pitchFamily="34" charset="0"/>
                <a:ea typeface="Segoe UI" pitchFamily="34" charset="0"/>
                <a:cs typeface="Arial" pitchFamily="34" charset="0"/>
              </a:defRPr>
            </a:lvl1pPr>
          </a:lstStyle>
          <a:p>
            <a:r>
              <a:rPr lang="en-NZ" dirty="0" smtClean="0"/>
              <a:t>Click the top card to discard it.</a:t>
            </a:r>
            <a:endParaRPr lang="en-GB" dirty="0"/>
          </a:p>
          <a:p>
            <a:r>
              <a:rPr lang="en-GB" dirty="0"/>
              <a:t>Click the audio button to stop the music</a:t>
            </a:r>
          </a:p>
        </p:txBody>
      </p:sp>
      <p:sp>
        <p:nvSpPr>
          <p:cNvPr id="31" name="TextBox: Tool instructions start"/>
          <p:cNvSpPr txBox="1"/>
          <p:nvPr/>
        </p:nvSpPr>
        <p:spPr>
          <a:xfrm>
            <a:off x="3743789" y="4771644"/>
            <a:ext cx="2191626" cy="369332"/>
          </a:xfrm>
          <a:prstGeom prst="rect">
            <a:avLst/>
          </a:prstGeom>
          <a:solidFill>
            <a:schemeClr val="bg1"/>
          </a:solidFill>
        </p:spPr>
        <p:txBody>
          <a:bodyPr wrap="none" rtlCol="0">
            <a:spAutoFit/>
          </a:bodyPr>
          <a:lstStyle>
            <a:defPPr>
              <a:defRPr lang="en-US"/>
            </a:defPPr>
            <a:lvl1pPr algn="ctr">
              <a:defRPr sz="900">
                <a:latin typeface="Arial" pitchFamily="34" charset="0"/>
                <a:ea typeface="Segoe UI" pitchFamily="34" charset="0"/>
                <a:cs typeface="Arial" pitchFamily="34" charset="0"/>
              </a:defRPr>
            </a:lvl1pPr>
          </a:lstStyle>
          <a:p>
            <a:r>
              <a:rPr lang="en-NZ" dirty="0"/>
              <a:t>Click the top card to discard it.</a:t>
            </a:r>
            <a:endParaRPr lang="en-GB" dirty="0"/>
          </a:p>
          <a:p>
            <a:r>
              <a:rPr lang="en-GB" dirty="0"/>
              <a:t>Click the audio button to play the music</a:t>
            </a:r>
          </a:p>
        </p:txBody>
      </p:sp>
    </p:spTree>
    <p:extLst>
      <p:ext uri="{BB962C8B-B14F-4D97-AF65-F5344CB8AC3E}">
        <p14:creationId xmlns:p14="http://schemas.microsoft.com/office/powerpoint/2010/main" val="4237370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exit" presetSubtype="3" fill="hold" grpId="0" nodeType="clickEffect">
                                  <p:stCondLst>
                                    <p:cond delay="0"/>
                                  </p:stCondLst>
                                  <p:childTnLst>
                                    <p:anim calcmode="lin" valueType="num">
                                      <p:cBhvr additive="base">
                                        <p:cTn id="11" dur="1000"/>
                                        <p:tgtEl>
                                          <p:spTgt spid="16"/>
                                        </p:tgtEl>
                                        <p:attrNameLst>
                                          <p:attrName>ppt_x</p:attrName>
                                        </p:attrNameLst>
                                      </p:cBhvr>
                                      <p:tavLst>
                                        <p:tav tm="0">
                                          <p:val>
                                            <p:strVal val="ppt_x"/>
                                          </p:val>
                                        </p:tav>
                                        <p:tav tm="100000">
                                          <p:val>
                                            <p:strVal val="1+ppt_w/2"/>
                                          </p:val>
                                        </p:tav>
                                      </p:tavLst>
                                    </p:anim>
                                    <p:anim calcmode="lin" valueType="num">
                                      <p:cBhvr additive="base">
                                        <p:cTn id="12" dur="1000"/>
                                        <p:tgtEl>
                                          <p:spTgt spid="16"/>
                                        </p:tgtEl>
                                        <p:attrNameLst>
                                          <p:attrName>ppt_y</p:attrName>
                                        </p:attrNameLst>
                                      </p:cBhvr>
                                      <p:tavLst>
                                        <p:tav tm="0">
                                          <p:val>
                                            <p:strVal val="ppt_y"/>
                                          </p:val>
                                        </p:tav>
                                        <p:tav tm="100000">
                                          <p:val>
                                            <p:strVal val="0-ppt_h/2"/>
                                          </p:val>
                                        </p:tav>
                                      </p:tavLst>
                                    </p:anim>
                                    <p:set>
                                      <p:cBhvr>
                                        <p:cTn id="1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 presetClass="exit" presetSubtype="3" fill="hold" grpId="0" nodeType="clickEffect">
                                  <p:stCondLst>
                                    <p:cond delay="0"/>
                                  </p:stCondLst>
                                  <p:childTnLst>
                                    <p:anim calcmode="lin" valueType="num">
                                      <p:cBhvr additive="base">
                                        <p:cTn id="18" dur="1000"/>
                                        <p:tgtEl>
                                          <p:spTgt spid="21"/>
                                        </p:tgtEl>
                                        <p:attrNameLst>
                                          <p:attrName>ppt_x</p:attrName>
                                        </p:attrNameLst>
                                      </p:cBhvr>
                                      <p:tavLst>
                                        <p:tav tm="0">
                                          <p:val>
                                            <p:strVal val="ppt_x"/>
                                          </p:val>
                                        </p:tav>
                                        <p:tav tm="100000">
                                          <p:val>
                                            <p:strVal val="1+ppt_w/2"/>
                                          </p:val>
                                        </p:tav>
                                      </p:tavLst>
                                    </p:anim>
                                    <p:anim calcmode="lin" valueType="num">
                                      <p:cBhvr additive="base">
                                        <p:cTn id="19" dur="1000"/>
                                        <p:tgtEl>
                                          <p:spTgt spid="21"/>
                                        </p:tgtEl>
                                        <p:attrNameLst>
                                          <p:attrName>ppt_y</p:attrName>
                                        </p:attrNameLst>
                                      </p:cBhvr>
                                      <p:tavLst>
                                        <p:tav tm="0">
                                          <p:val>
                                            <p:strVal val="ppt_y"/>
                                          </p:val>
                                        </p:tav>
                                        <p:tav tm="100000">
                                          <p:val>
                                            <p:strVal val="0-ppt_h/2"/>
                                          </p:val>
                                        </p:tav>
                                      </p:tavLst>
                                    </p:anim>
                                    <p:set>
                                      <p:cBhvr>
                                        <p:cTn id="2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 restart="whenNotActive" fill="hold" evtFilter="cancelBubble" nodeType="interactiveSeq">
                <p:stCondLst>
                  <p:cond evt="onClick" delay="0">
                    <p:tgtEl>
                      <p:spTgt spid="22"/>
                    </p:tgtEl>
                  </p:cond>
                </p:stCondLst>
                <p:endSync evt="end" delay="0">
                  <p:rtn val="all"/>
                </p:endSync>
                <p:childTnLst>
                  <p:par>
                    <p:cTn id="22" fill="hold">
                      <p:stCondLst>
                        <p:cond delay="0"/>
                      </p:stCondLst>
                      <p:childTnLst>
                        <p:par>
                          <p:cTn id="23" fill="hold">
                            <p:stCondLst>
                              <p:cond delay="0"/>
                            </p:stCondLst>
                            <p:childTnLst>
                              <p:par>
                                <p:cTn id="24" presetID="2" presetClass="exit" presetSubtype="3" fill="hold" grpId="0" nodeType="clickEffect">
                                  <p:stCondLst>
                                    <p:cond delay="0"/>
                                  </p:stCondLst>
                                  <p:childTnLst>
                                    <p:anim calcmode="lin" valueType="num">
                                      <p:cBhvr additive="base">
                                        <p:cTn id="25" dur="1000"/>
                                        <p:tgtEl>
                                          <p:spTgt spid="22"/>
                                        </p:tgtEl>
                                        <p:attrNameLst>
                                          <p:attrName>ppt_x</p:attrName>
                                        </p:attrNameLst>
                                      </p:cBhvr>
                                      <p:tavLst>
                                        <p:tav tm="0">
                                          <p:val>
                                            <p:strVal val="ppt_x"/>
                                          </p:val>
                                        </p:tav>
                                        <p:tav tm="100000">
                                          <p:val>
                                            <p:strVal val="1+ppt_w/2"/>
                                          </p:val>
                                        </p:tav>
                                      </p:tavLst>
                                    </p:anim>
                                    <p:anim calcmode="lin" valueType="num">
                                      <p:cBhvr additive="base">
                                        <p:cTn id="26" dur="1000"/>
                                        <p:tgtEl>
                                          <p:spTgt spid="22"/>
                                        </p:tgtEl>
                                        <p:attrNameLst>
                                          <p:attrName>ppt_y</p:attrName>
                                        </p:attrNameLst>
                                      </p:cBhvr>
                                      <p:tavLst>
                                        <p:tav tm="0">
                                          <p:val>
                                            <p:strVal val="ppt_y"/>
                                          </p:val>
                                        </p:tav>
                                        <p:tav tm="100000">
                                          <p:val>
                                            <p:strVal val="0-ppt_h/2"/>
                                          </p:val>
                                        </p:tav>
                                      </p:tavLst>
                                    </p:anim>
                                    <p:set>
                                      <p:cBhvr>
                                        <p:cTn id="27"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3"/>
                    </p:tgtEl>
                  </p:cond>
                </p:stCondLst>
                <p:endSync evt="end" delay="0">
                  <p:rtn val="all"/>
                </p:endSync>
                <p:childTnLst>
                  <p:par>
                    <p:cTn id="29" fill="hold">
                      <p:stCondLst>
                        <p:cond delay="0"/>
                      </p:stCondLst>
                      <p:childTnLst>
                        <p:par>
                          <p:cTn id="30" fill="hold">
                            <p:stCondLst>
                              <p:cond delay="0"/>
                            </p:stCondLst>
                            <p:childTnLst>
                              <p:par>
                                <p:cTn id="31" presetID="2" presetClass="exit" presetSubtype="3" fill="hold" grpId="0" nodeType="clickEffect">
                                  <p:stCondLst>
                                    <p:cond delay="0"/>
                                  </p:stCondLst>
                                  <p:childTnLst>
                                    <p:anim calcmode="lin" valueType="num">
                                      <p:cBhvr additive="base">
                                        <p:cTn id="32" dur="1000"/>
                                        <p:tgtEl>
                                          <p:spTgt spid="23"/>
                                        </p:tgtEl>
                                        <p:attrNameLst>
                                          <p:attrName>ppt_x</p:attrName>
                                        </p:attrNameLst>
                                      </p:cBhvr>
                                      <p:tavLst>
                                        <p:tav tm="0">
                                          <p:val>
                                            <p:strVal val="ppt_x"/>
                                          </p:val>
                                        </p:tav>
                                        <p:tav tm="100000">
                                          <p:val>
                                            <p:strVal val="1+ppt_w/2"/>
                                          </p:val>
                                        </p:tav>
                                      </p:tavLst>
                                    </p:anim>
                                    <p:anim calcmode="lin" valueType="num">
                                      <p:cBhvr additive="base">
                                        <p:cTn id="33" dur="1000"/>
                                        <p:tgtEl>
                                          <p:spTgt spid="23"/>
                                        </p:tgtEl>
                                        <p:attrNameLst>
                                          <p:attrName>ppt_y</p:attrName>
                                        </p:attrNameLst>
                                      </p:cBhvr>
                                      <p:tavLst>
                                        <p:tav tm="0">
                                          <p:val>
                                            <p:strVal val="ppt_y"/>
                                          </p:val>
                                        </p:tav>
                                        <p:tav tm="100000">
                                          <p:val>
                                            <p:strVal val="0-ppt_h/2"/>
                                          </p:val>
                                        </p:tav>
                                      </p:tavLst>
                                    </p:anim>
                                    <p:set>
                                      <p:cBhvr>
                                        <p:cTn id="3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27"/>
                    </p:tgtEl>
                  </p:cond>
                </p:stCondLst>
                <p:endSync evt="end" delay="0">
                  <p:rtn val="all"/>
                </p:endSync>
                <p:childTnLst>
                  <p:par>
                    <p:cTn id="36" fill="hold">
                      <p:stCondLst>
                        <p:cond delay="0"/>
                      </p:stCondLst>
                      <p:childTnLst>
                        <p:par>
                          <p:cTn id="37" fill="hold">
                            <p:stCondLst>
                              <p:cond delay="0"/>
                            </p:stCondLst>
                            <p:childTnLst>
                              <p:par>
                                <p:cTn id="38" presetID="2" presetClass="exit" presetSubtype="3" fill="hold" grpId="0" nodeType="clickEffect">
                                  <p:stCondLst>
                                    <p:cond delay="0"/>
                                  </p:stCondLst>
                                  <p:childTnLst>
                                    <p:anim calcmode="lin" valueType="num">
                                      <p:cBhvr additive="base">
                                        <p:cTn id="39" dur="1000"/>
                                        <p:tgtEl>
                                          <p:spTgt spid="27"/>
                                        </p:tgtEl>
                                        <p:attrNameLst>
                                          <p:attrName>ppt_x</p:attrName>
                                        </p:attrNameLst>
                                      </p:cBhvr>
                                      <p:tavLst>
                                        <p:tav tm="0">
                                          <p:val>
                                            <p:strVal val="ppt_x"/>
                                          </p:val>
                                        </p:tav>
                                        <p:tav tm="100000">
                                          <p:val>
                                            <p:strVal val="1+ppt_w/2"/>
                                          </p:val>
                                        </p:tav>
                                      </p:tavLst>
                                    </p:anim>
                                    <p:anim calcmode="lin" valueType="num">
                                      <p:cBhvr additive="base">
                                        <p:cTn id="40" dur="1000"/>
                                        <p:tgtEl>
                                          <p:spTgt spid="27"/>
                                        </p:tgtEl>
                                        <p:attrNameLst>
                                          <p:attrName>ppt_y</p:attrName>
                                        </p:attrNameLst>
                                      </p:cBhvr>
                                      <p:tavLst>
                                        <p:tav tm="0">
                                          <p:val>
                                            <p:strVal val="ppt_y"/>
                                          </p:val>
                                        </p:tav>
                                        <p:tav tm="100000">
                                          <p:val>
                                            <p:strVal val="0-ppt_h/2"/>
                                          </p:val>
                                        </p:tav>
                                      </p:tavLst>
                                    </p:anim>
                                    <p:set>
                                      <p:cBhvr>
                                        <p:cTn id="41"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2" presetClass="exit" presetSubtype="3" fill="hold" grpId="0" nodeType="clickEffect">
                                  <p:stCondLst>
                                    <p:cond delay="0"/>
                                  </p:stCondLst>
                                  <p:childTnLst>
                                    <p:anim calcmode="lin" valueType="num">
                                      <p:cBhvr additive="base">
                                        <p:cTn id="46" dur="1000"/>
                                        <p:tgtEl>
                                          <p:spTgt spid="14"/>
                                        </p:tgtEl>
                                        <p:attrNameLst>
                                          <p:attrName>ppt_x</p:attrName>
                                        </p:attrNameLst>
                                      </p:cBhvr>
                                      <p:tavLst>
                                        <p:tav tm="0">
                                          <p:val>
                                            <p:strVal val="ppt_x"/>
                                          </p:val>
                                        </p:tav>
                                        <p:tav tm="100000">
                                          <p:val>
                                            <p:strVal val="1+ppt_w/2"/>
                                          </p:val>
                                        </p:tav>
                                      </p:tavLst>
                                    </p:anim>
                                    <p:anim calcmode="lin" valueType="num">
                                      <p:cBhvr additive="base">
                                        <p:cTn id="47" dur="1000"/>
                                        <p:tgtEl>
                                          <p:spTgt spid="14"/>
                                        </p:tgtEl>
                                        <p:attrNameLst>
                                          <p:attrName>ppt_y</p:attrName>
                                        </p:attrNameLst>
                                      </p:cBhvr>
                                      <p:tavLst>
                                        <p:tav tm="0">
                                          <p:val>
                                            <p:strVal val="ppt_y"/>
                                          </p:val>
                                        </p:tav>
                                        <p:tav tm="100000">
                                          <p:val>
                                            <p:strVal val="0-ppt_h/2"/>
                                          </p:val>
                                        </p:tav>
                                      </p:tavLst>
                                    </p:anim>
                                    <p:set>
                                      <p:cBhvr>
                                        <p:cTn id="48"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2" presetClass="exit" presetSubtype="3" fill="hold" grpId="0" nodeType="clickEffect">
                                  <p:stCondLst>
                                    <p:cond delay="0"/>
                                  </p:stCondLst>
                                  <p:childTnLst>
                                    <p:anim calcmode="lin" valueType="num">
                                      <p:cBhvr additive="base">
                                        <p:cTn id="53" dur="1000"/>
                                        <p:tgtEl>
                                          <p:spTgt spid="15"/>
                                        </p:tgtEl>
                                        <p:attrNameLst>
                                          <p:attrName>ppt_x</p:attrName>
                                        </p:attrNameLst>
                                      </p:cBhvr>
                                      <p:tavLst>
                                        <p:tav tm="0">
                                          <p:val>
                                            <p:strVal val="ppt_x"/>
                                          </p:val>
                                        </p:tav>
                                        <p:tav tm="100000">
                                          <p:val>
                                            <p:strVal val="1+ppt_w/2"/>
                                          </p:val>
                                        </p:tav>
                                      </p:tavLst>
                                    </p:anim>
                                    <p:anim calcmode="lin" valueType="num">
                                      <p:cBhvr additive="base">
                                        <p:cTn id="54" dur="1000"/>
                                        <p:tgtEl>
                                          <p:spTgt spid="15"/>
                                        </p:tgtEl>
                                        <p:attrNameLst>
                                          <p:attrName>ppt_y</p:attrName>
                                        </p:attrNameLst>
                                      </p:cBhvr>
                                      <p:tavLst>
                                        <p:tav tm="0">
                                          <p:val>
                                            <p:strVal val="ppt_y"/>
                                          </p:val>
                                        </p:tav>
                                        <p:tav tm="100000">
                                          <p:val>
                                            <p:strVal val="0-ppt_h/2"/>
                                          </p:val>
                                        </p:tav>
                                      </p:tavLst>
                                    </p:anim>
                                    <p:set>
                                      <p:cBhvr>
                                        <p:cTn id="5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19"/>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2" nodeType="clickEffect">
                                  <p:stCondLst>
                                    <p:cond delay="0"/>
                                  </p:stCondLst>
                                  <p:childTnLst>
                                    <p:set>
                                      <p:cBhvr>
                                        <p:cTn id="77" dur="1" fill="hold">
                                          <p:stCondLst>
                                            <p:cond delay="0"/>
                                          </p:stCondLst>
                                        </p:cTn>
                                        <p:tgtEl>
                                          <p:spTgt spid="16"/>
                                        </p:tgtEl>
                                        <p:attrNameLst>
                                          <p:attrName>style.visibility</p:attrName>
                                        </p:attrNameLst>
                                      </p:cBhvr>
                                      <p:to>
                                        <p:strVal val="visible"/>
                                      </p:to>
                                    </p:set>
                                  </p:childTnLst>
                                </p:cTn>
                              </p:par>
                              <p:par>
                                <p:cTn id="78" presetID="1" presetClass="entr" presetSubtype="0" fill="hold" grpId="2" nodeType="with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ntr" presetSubtype="0" fill="hold" grpId="2" nodeType="with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1" presetClass="entr" presetSubtype="0" fill="hold" grpId="2" nodeType="with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ntr" presetSubtype="0" fill="hold" grpId="2" nodeType="with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4"/>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9"/>
                    </p:tgtEl>
                  </p:cond>
                </p:stCondLst>
                <p:endSync evt="end" delay="0">
                  <p:rtn val="all"/>
                </p:endSync>
                <p:childTnLst>
                  <p:par>
                    <p:cTn id="91" fill="hold">
                      <p:stCondLst>
                        <p:cond delay="0"/>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xit" presetSubtype="0" fill="hold" grpId="1" nodeType="withEffect">
                                  <p:stCondLst>
                                    <p:cond delay="0"/>
                                  </p:stCondLst>
                                  <p:childTnLst>
                                    <p:animEffect transition="out" filter="fad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childTnLst>
                          </p:cTn>
                        </p:par>
                        <p:par>
                          <p:cTn id="99" fill="hold">
                            <p:stCondLst>
                              <p:cond delay="500"/>
                            </p:stCondLst>
                            <p:childTnLst>
                              <p:par>
                                <p:cTn id="100" presetID="1" presetClass="mediacall" presetSubtype="0" fill="hold" nodeType="afterEffect">
                                  <p:stCondLst>
                                    <p:cond delay="0"/>
                                  </p:stCondLst>
                                  <p:childTnLst>
                                    <p:cmd type="call" cmd="playFrom(0.0)">
                                      <p:cBhvr>
                                        <p:cTn id="101" dur="147519" fill="hold"/>
                                        <p:tgtEl>
                                          <p:spTgt spid="2"/>
                                        </p:tgtEl>
                                      </p:cBhvr>
                                    </p:cmd>
                                  </p:childTnLst>
                                </p:cTn>
                              </p:par>
                              <p:par>
                                <p:cTn id="102" presetID="1" presetClass="emph" presetSubtype="2" fill="hold" nodeType="withEffect">
                                  <p:stCondLst>
                                    <p:cond delay="0"/>
                                  </p:stCondLst>
                                  <p:childTnLst>
                                    <p:animClr clrSpc="rgb" dir="cw">
                                      <p:cBhvr>
                                        <p:cTn id="103" dur="1000" fill="hold"/>
                                        <p:tgtEl>
                                          <p:spTgt spid="29"/>
                                        </p:tgtEl>
                                        <p:attrNameLst>
                                          <p:attrName>fillcolor</p:attrName>
                                        </p:attrNameLst>
                                      </p:cBhvr>
                                      <p:to>
                                        <a:schemeClr val="accent2"/>
                                      </p:to>
                                    </p:animClr>
                                    <p:set>
                                      <p:cBhvr>
                                        <p:cTn id="104" dur="1000" fill="hold"/>
                                        <p:tgtEl>
                                          <p:spTgt spid="29"/>
                                        </p:tgtEl>
                                        <p:attrNameLst>
                                          <p:attrName>fill.type</p:attrName>
                                        </p:attrNameLst>
                                      </p:cBhvr>
                                      <p:to>
                                        <p:strVal val="solid"/>
                                      </p:to>
                                    </p:set>
                                    <p:set>
                                      <p:cBhvr>
                                        <p:cTn id="105" dur="1000" fill="hold"/>
                                        <p:tgtEl>
                                          <p:spTgt spid="29"/>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3" presetClass="mediacall" presetSubtype="0" fill="hold" nodeType="clickEffect">
                                  <p:stCondLst>
                                    <p:cond delay="0"/>
                                  </p:stCondLst>
                                  <p:childTnLst>
                                    <p:cmd type="call" cmd="stop">
                                      <p:cBhvr>
                                        <p:cTn id="109" dur="1" fill="hold"/>
                                        <p:tgtEl>
                                          <p:spTgt spid="2"/>
                                        </p:tgtEl>
                                      </p:cBhvr>
                                    </p:cmd>
                                  </p:childTnLst>
                                </p:cTn>
                              </p:par>
                              <p:par>
                                <p:cTn id="110" presetID="10" presetClass="exit" presetSubtype="0" fill="hold" grpId="1" nodeType="withEffect">
                                  <p:stCondLst>
                                    <p:cond delay="0"/>
                                  </p:stCondLst>
                                  <p:childTnLst>
                                    <p:animEffect transition="out" filter="fade">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par>
                                <p:cTn id="113" presetID="10" presetClass="entr" presetSubtype="0" fill="hold" grpId="2"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 presetClass="emph" presetSubtype="2" fill="hold" nodeType="withEffect">
                                  <p:stCondLst>
                                    <p:cond delay="0"/>
                                  </p:stCondLst>
                                  <p:childTnLst>
                                    <p:animClr clrSpc="rgb" dir="cw">
                                      <p:cBhvr>
                                        <p:cTn id="117" dur="2000" fill="hold"/>
                                        <p:tgtEl>
                                          <p:spTgt spid="29"/>
                                        </p:tgtEl>
                                        <p:attrNameLst>
                                          <p:attrName>fillcolor</p:attrName>
                                        </p:attrNameLst>
                                      </p:cBhvr>
                                      <p:to>
                                        <a:schemeClr val="bg1"/>
                                      </p:to>
                                    </p:animClr>
                                    <p:set>
                                      <p:cBhvr>
                                        <p:cTn id="118" dur="2000" fill="hold"/>
                                        <p:tgtEl>
                                          <p:spTgt spid="29"/>
                                        </p:tgtEl>
                                        <p:attrNameLst>
                                          <p:attrName>fill.type</p:attrName>
                                        </p:attrNameLst>
                                      </p:cBhvr>
                                      <p:to>
                                        <p:strVal val="solid"/>
                                      </p:to>
                                    </p:set>
                                    <p:set>
                                      <p:cBhvr>
                                        <p:cTn id="119"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audio>
              <p:cMediaNode vol="80000">
                <p:cTn id="120" fill="hold" display="0">
                  <p:stCondLst>
                    <p:cond delay="indefinite"/>
                  </p:stCondLst>
                  <p:endCondLst>
                    <p:cond evt="onStopAudio" delay="0">
                      <p:tgtEl>
                        <p:sldTgt/>
                      </p:tgtEl>
                    </p:cond>
                  </p:endCondLst>
                </p:cTn>
                <p:tgtEl>
                  <p:spTgt spid="2"/>
                </p:tgtEl>
              </p:cMediaNode>
            </p:audio>
          </p:childTnLst>
        </p:cTn>
      </p:par>
    </p:tnLst>
    <p:bldLst>
      <p:bldP spid="15" grpId="0" animBg="1"/>
      <p:bldP spid="15" grpId="1" animBg="1"/>
      <p:bldP spid="15" grpId="2" animBg="1"/>
      <p:bldP spid="14" grpId="0" animBg="1"/>
      <p:bldP spid="14" grpId="1" animBg="1"/>
      <p:bldP spid="14" grpId="2" animBg="1"/>
      <p:bldP spid="27" grpId="0" animBg="1"/>
      <p:bldP spid="27" grpId="1" animBg="1"/>
      <p:bldP spid="27" grpId="2" animBg="1"/>
      <p:bldP spid="23" grpId="0" animBg="1"/>
      <p:bldP spid="23" grpId="1" animBg="1"/>
      <p:bldP spid="23" grpId="2" animBg="1"/>
      <p:bldP spid="22" grpId="0" animBg="1"/>
      <p:bldP spid="22" grpId="1" animBg="1"/>
      <p:bldP spid="22" grpId="2" animBg="1"/>
      <p:bldP spid="21" grpId="0" animBg="1"/>
      <p:bldP spid="21" grpId="1" animBg="1"/>
      <p:bldP spid="21" grpId="2" animBg="1"/>
      <p:bldP spid="16" grpId="0" animBg="1"/>
      <p:bldP spid="16" grpId="1" animBg="1"/>
      <p:bldP spid="16" grpId="2" animBg="1"/>
      <p:bldP spid="30" grpId="0" animBg="1"/>
      <p:bldP spid="30" grpId="1" animBg="1"/>
      <p:bldP spid="31" grpId="0" animBg="1"/>
      <p:bldP spid="31" grpId="1" animBg="1"/>
      <p:bldP spid="31"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94552</TotalTime>
  <Words>2086</Words>
  <Application>Microsoft Office PowerPoint</Application>
  <PresentationFormat>On-screen Show (16:9)</PresentationFormat>
  <Paragraphs>223</Paragraphs>
  <Slides>17</Slides>
  <Notes>17</Notes>
  <HiddenSlides>3</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1318</cp:revision>
  <cp:lastPrinted>2016-02-02T20:22:43Z</cp:lastPrinted>
  <dcterms:created xsi:type="dcterms:W3CDTF">2015-10-21T21:04:26Z</dcterms:created>
  <dcterms:modified xsi:type="dcterms:W3CDTF">2016-11-16T06:48:33Z</dcterms:modified>
</cp:coreProperties>
</file>