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270" r:id="rId10"/>
    <p:sldId id="269" r:id="rId11"/>
    <p:sldId id="271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558" y="-1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B1F75-FD1F-4A68-A880-34E95076EF66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BBA35-4655-477B-BC8A-A69EABC0C0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88539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 1) D, 2) F, 3) C, 4) E, 5) A, 6) B</a:t>
            </a:r>
          </a:p>
          <a:p>
            <a:endParaRPr lang="en-NZ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2E9F3-4B73-464C-9938-9260F376746B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907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E6324-96D2-4F68-AB6E-99EF2AD1FB4B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70142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E6324-96D2-4F68-AB6E-99EF2AD1FB4B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69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using the MP3 ‘Jesus Christ is born’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E6324-96D2-4F68-AB6E-99EF2AD1FB4B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6991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provides some choices for children to show and share what they have learned. Examples could be photographed as evidence of children’s learning. </a:t>
            </a:r>
          </a:p>
          <a:p>
            <a:r>
              <a:rPr lang="en-NZ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like to put a copy of the </a:t>
            </a:r>
            <a:r>
              <a:rPr lang="en-NZ" sz="9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Sharing our Learning</a:t>
            </a:r>
            <a:r>
              <a:rPr lang="en-NZ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page in children’s RE Learning Journals. You could talk through the choices using the slide and let children make their choice from their own copy. </a:t>
            </a:r>
          </a:p>
          <a:p>
            <a:r>
              <a:rPr lang="en-NZ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could work on their choice at school and/or at home and you may like to set a day for sharing. Please let parents and </a:t>
            </a:r>
            <a:r>
              <a:rPr lang="en-NZ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whānau</a:t>
            </a:r>
            <a:r>
              <a:rPr lang="en-NZ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know what you expect them to do with this. </a:t>
            </a:r>
          </a:p>
          <a:p>
            <a:r>
              <a:rPr lang="en-NZ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slide is focussed on the CHRISTMAS Achievement Objective</a:t>
            </a:r>
            <a:r>
              <a:rPr lang="en-NZ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NZ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is covered in Lessons 1-2</a:t>
            </a:r>
          </a:p>
          <a:p>
            <a:r>
              <a:rPr lang="en-NZ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NZ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AO) Children will be able to:  recognise the ways CHRISTMAS is celebrated in different cultures including the celebration of the Christ mass.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BBA35-4655-477B-BC8A-A69EABC0C0DC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436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120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184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2195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52210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200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575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006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0367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9322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662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041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317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805828"/>
            </a:gs>
            <a:gs pos="0">
              <a:schemeClr val="accent4">
                <a:lumMod val="75000"/>
                <a:alpha val="71000"/>
              </a:schemeClr>
            </a:gs>
            <a:gs pos="100000">
              <a:srgbClr val="FF0000">
                <a:alpha val="9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8A25D-6D88-4D56-B717-9C27B25E4CAA}" type="datetimeFigureOut">
              <a:rPr lang="en-NZ" smtClean="0"/>
              <a:t>17/11/2016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C01BE-ACF2-4E9C-9A98-126D2AA6A5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9315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://www.tinyurl.com/NCRSfeedback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11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504" y="51470"/>
            <a:ext cx="89180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Celebrating the Christ Mass</a:t>
            </a:r>
          </a:p>
        </p:txBody>
      </p:sp>
      <p:sp>
        <p:nvSpPr>
          <p:cNvPr id="9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S-01</a:t>
            </a:r>
          </a:p>
        </p:txBody>
      </p:sp>
      <p:sp>
        <p:nvSpPr>
          <p:cNvPr id="10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6229" y="882467"/>
            <a:ext cx="5617028" cy="3744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1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08" y="-20537"/>
            <a:ext cx="89180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up</a:t>
            </a:r>
            <a:endParaRPr lang="en-US" sz="36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S-07</a:t>
            </a:r>
          </a:p>
        </p:txBody>
      </p:sp>
      <p:sp>
        <p:nvSpPr>
          <p:cNvPr id="8" name="Action Button: Up">
            <a:hlinkClick r:id="rId2" action="ppaction://hlinksldjump" highlightClick="1"/>
          </p:cNvPr>
          <p:cNvSpPr/>
          <p:nvPr/>
        </p:nvSpPr>
        <p:spPr>
          <a:xfrm rot="16200000">
            <a:off x="8100000" y="4680000"/>
            <a:ext cx="360000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TextBox: Worksheet Indication"/>
          <p:cNvSpPr txBox="1"/>
          <p:nvPr/>
        </p:nvSpPr>
        <p:spPr>
          <a:xfrm>
            <a:off x="0" y="4783500"/>
            <a:ext cx="1260000" cy="36000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noAutofit/>
          </a:bodyPr>
          <a:lstStyle/>
          <a:p>
            <a:r>
              <a:rPr lang="en-GB" sz="1600" b="1" dirty="0">
                <a:latin typeface="Arial" pitchFamily="34" charset="0"/>
                <a:cs typeface="Arial" pitchFamily="34" charset="0"/>
              </a:rPr>
              <a:t>Worksheet</a:t>
            </a:r>
          </a:p>
        </p:txBody>
      </p:sp>
      <p:sp>
        <p:nvSpPr>
          <p:cNvPr id="10" name="Textbox: Tool instructions"/>
          <p:cNvSpPr txBox="1"/>
          <p:nvPr/>
        </p:nvSpPr>
        <p:spPr>
          <a:xfrm>
            <a:off x="3293458" y="4912669"/>
            <a:ext cx="25571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up arrow to return to the presentation</a:t>
            </a:r>
          </a:p>
        </p:txBody>
      </p:sp>
      <p:sp>
        <p:nvSpPr>
          <p:cNvPr id="11" name="Rectangle: 4th Answer"/>
          <p:cNvSpPr/>
          <p:nvPr/>
        </p:nvSpPr>
        <p:spPr>
          <a:xfrm>
            <a:off x="4670678" y="2396625"/>
            <a:ext cx="4329323" cy="118655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</a:rPr>
              <a:t>4) Name 3 examples of how different cultures celebrate Christmas through the Eucharist.</a:t>
            </a:r>
          </a:p>
        </p:txBody>
      </p:sp>
      <p:sp>
        <p:nvSpPr>
          <p:cNvPr id="12" name="Rectangle: 3rd Answer"/>
          <p:cNvSpPr/>
          <p:nvPr/>
        </p:nvSpPr>
        <p:spPr>
          <a:xfrm>
            <a:off x="204711" y="2396625"/>
            <a:ext cx="4288349" cy="118655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  <a:cs typeface="Segoe UI" panose="020B0502040204020203" pitchFamily="34" charset="0"/>
              </a:rPr>
              <a:t>3) </a:t>
            </a:r>
            <a:r>
              <a:rPr lang="en-NZ" sz="1100" dirty="0">
                <a:solidFill>
                  <a:schemeClr val="tx1"/>
                </a:solidFill>
              </a:rPr>
              <a:t>Describe one of your family’s Christian traditions at Christmas. </a:t>
            </a:r>
          </a:p>
          <a:p>
            <a:endParaRPr lang="en-GB" sz="1100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  <p:sp>
        <p:nvSpPr>
          <p:cNvPr id="13" name="Rectangle: 2nd Answer"/>
          <p:cNvSpPr/>
          <p:nvPr/>
        </p:nvSpPr>
        <p:spPr>
          <a:xfrm>
            <a:off x="4670678" y="1141890"/>
            <a:ext cx="4329323" cy="12037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  <a:cs typeface="Segoe UI" panose="020B0502040204020203" pitchFamily="34" charset="0"/>
              </a:rPr>
              <a:t>2) </a:t>
            </a:r>
            <a:r>
              <a:rPr lang="en-NZ" sz="1100" dirty="0">
                <a:solidFill>
                  <a:schemeClr val="tx1"/>
                </a:solidFill>
              </a:rPr>
              <a:t>What happened on Christmas night that changed human history forever?</a:t>
            </a:r>
          </a:p>
          <a:p>
            <a:pPr lvl="0"/>
            <a:endParaRPr lang="en-NZ" sz="1100" dirty="0">
              <a:solidFill>
                <a:schemeClr val="tx1"/>
              </a:solidFill>
            </a:endParaRPr>
          </a:p>
        </p:txBody>
      </p:sp>
      <p:sp>
        <p:nvSpPr>
          <p:cNvPr id="14" name="Rectangle: 1st Answer"/>
          <p:cNvSpPr/>
          <p:nvPr/>
        </p:nvSpPr>
        <p:spPr>
          <a:xfrm>
            <a:off x="204711" y="1141890"/>
            <a:ext cx="4288349" cy="12037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  <a:cs typeface="Segoe UI" panose="020B0502040204020203" pitchFamily="34" charset="0"/>
              </a:rPr>
              <a:t>1)</a:t>
            </a:r>
            <a:r>
              <a:rPr lang="en-NZ" sz="1100" dirty="0">
                <a:solidFill>
                  <a:schemeClr val="tx1"/>
                </a:solidFill>
              </a:rPr>
              <a:t> List 3 points you would make in an explanation about the significance of Christmas for Christians.</a:t>
            </a:r>
          </a:p>
          <a:p>
            <a:pPr lvl="0"/>
            <a:endParaRPr lang="en-NZ" sz="1100" dirty="0">
              <a:solidFill>
                <a:schemeClr val="tx1"/>
              </a:solidFill>
            </a:endParaRPr>
          </a:p>
          <a:p>
            <a:pPr lvl="0"/>
            <a:endParaRPr lang="en-NZ" sz="1100" dirty="0">
              <a:solidFill>
                <a:schemeClr val="tx1"/>
              </a:solidFill>
            </a:endParaRPr>
          </a:p>
        </p:txBody>
      </p:sp>
      <p:sp>
        <p:nvSpPr>
          <p:cNvPr id="15" name="TextBox: Date"/>
          <p:cNvSpPr txBox="1"/>
          <p:nvPr/>
        </p:nvSpPr>
        <p:spPr>
          <a:xfrm>
            <a:off x="4822240" y="728236"/>
            <a:ext cx="190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Date:____________</a:t>
            </a:r>
            <a:endParaRPr lang="en-GB" sz="1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: Name"/>
          <p:cNvSpPr txBox="1"/>
          <p:nvPr/>
        </p:nvSpPr>
        <p:spPr>
          <a:xfrm>
            <a:off x="435667" y="728236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Name:____________________________</a:t>
            </a:r>
            <a:endParaRPr lang="en-GB" sz="1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: 2nd Answer"/>
          <p:cNvSpPr/>
          <p:nvPr/>
        </p:nvSpPr>
        <p:spPr>
          <a:xfrm>
            <a:off x="4670678" y="3634130"/>
            <a:ext cx="4329323" cy="967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GB" sz="1100" dirty="0">
                <a:solidFill>
                  <a:schemeClr val="tx1"/>
                </a:solidFill>
                <a:cs typeface="Segoe UI" panose="020B0502040204020203" pitchFamily="34" charset="0"/>
              </a:rPr>
              <a:t>6) </a:t>
            </a:r>
            <a:r>
              <a:rPr lang="en-NZ" sz="1100" dirty="0">
                <a:solidFill>
                  <a:schemeClr val="tx1"/>
                </a:solidFill>
              </a:rPr>
              <a:t>Questions I would like to ask about the topics in this lesson are …</a:t>
            </a:r>
          </a:p>
          <a:p>
            <a:endParaRPr lang="en-GB" sz="1100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  <p:sp>
        <p:nvSpPr>
          <p:cNvPr id="20" name="Rectangle: 1st Answer"/>
          <p:cNvSpPr/>
          <p:nvPr/>
        </p:nvSpPr>
        <p:spPr>
          <a:xfrm>
            <a:off x="204712" y="3634130"/>
            <a:ext cx="4288349" cy="967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</a:rPr>
              <a:t>5) Which activity do you think helped you to learn best in this lesson?</a:t>
            </a:r>
          </a:p>
          <a:p>
            <a:endParaRPr lang="en-GB" sz="1100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08" y="-20537"/>
            <a:ext cx="89180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our Learning</a:t>
            </a: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S-09</a:t>
            </a:r>
          </a:p>
        </p:txBody>
      </p:sp>
      <p:sp>
        <p:nvSpPr>
          <p:cNvPr id="8" name="Action Button: Up">
            <a:hlinkClick r:id="rId2" action="ppaction://hlinksldjump" highlightClick="1"/>
          </p:cNvPr>
          <p:cNvSpPr/>
          <p:nvPr/>
        </p:nvSpPr>
        <p:spPr>
          <a:xfrm rot="16200000">
            <a:off x="8100000" y="4680000"/>
            <a:ext cx="360000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TextBox: Worksheet Indication"/>
          <p:cNvSpPr txBox="1"/>
          <p:nvPr/>
        </p:nvSpPr>
        <p:spPr>
          <a:xfrm>
            <a:off x="0" y="4783500"/>
            <a:ext cx="1260000" cy="360000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noAutofit/>
          </a:bodyPr>
          <a:lstStyle/>
          <a:p>
            <a:r>
              <a:rPr lang="en-GB" sz="1600" b="1" dirty="0">
                <a:latin typeface="Arial" pitchFamily="34" charset="0"/>
                <a:cs typeface="Arial" pitchFamily="34" charset="0"/>
              </a:rPr>
              <a:t>Worksheet</a:t>
            </a:r>
          </a:p>
        </p:txBody>
      </p:sp>
      <p:sp>
        <p:nvSpPr>
          <p:cNvPr id="10" name="Textbox: Tool instructions"/>
          <p:cNvSpPr txBox="1"/>
          <p:nvPr/>
        </p:nvSpPr>
        <p:spPr>
          <a:xfrm>
            <a:off x="3293458" y="4912669"/>
            <a:ext cx="25571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up arrow to return to the presentation</a:t>
            </a:r>
          </a:p>
        </p:txBody>
      </p:sp>
      <p:sp>
        <p:nvSpPr>
          <p:cNvPr id="11" name="Rectangle: 4th Answer"/>
          <p:cNvSpPr/>
          <p:nvPr/>
        </p:nvSpPr>
        <p:spPr>
          <a:xfrm>
            <a:off x="4670678" y="2396625"/>
            <a:ext cx="4329323" cy="118655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</a:rPr>
              <a:t>Have a conversation with your family </a:t>
            </a:r>
            <a:r>
              <a:rPr lang="en-NZ" sz="1100" dirty="0" err="1">
                <a:solidFill>
                  <a:schemeClr val="tx1"/>
                </a:solidFill>
              </a:rPr>
              <a:t>whānau</a:t>
            </a:r>
            <a:r>
              <a:rPr lang="en-NZ" sz="1100" dirty="0">
                <a:solidFill>
                  <a:schemeClr val="tx1"/>
                </a:solidFill>
              </a:rPr>
              <a:t> about rituals, traditions and customs that are part of your Christmas celebrations. Ask about when they started and by whom. Decide which ones are Christian and which are not.</a:t>
            </a:r>
          </a:p>
        </p:txBody>
      </p:sp>
      <p:sp>
        <p:nvSpPr>
          <p:cNvPr id="12" name="Rectangle: 3rd Answer"/>
          <p:cNvSpPr/>
          <p:nvPr/>
        </p:nvSpPr>
        <p:spPr>
          <a:xfrm>
            <a:off x="204711" y="2396625"/>
            <a:ext cx="4288349" cy="118655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  <a:cs typeface="Segoe UI" panose="020B0502040204020203" pitchFamily="34" charset="0"/>
              </a:rPr>
              <a:t>Tell the story of why we have Christmas lights in our windows to some family members.</a:t>
            </a:r>
            <a:endParaRPr lang="en-GB" sz="1100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  <p:sp>
        <p:nvSpPr>
          <p:cNvPr id="13" name="Rectangle: 2nd Answer"/>
          <p:cNvSpPr/>
          <p:nvPr/>
        </p:nvSpPr>
        <p:spPr>
          <a:xfrm>
            <a:off x="4670678" y="1141890"/>
            <a:ext cx="4329323" cy="12037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  <a:cs typeface="Segoe UI" panose="020B0502040204020203" pitchFamily="34" charset="0"/>
              </a:rPr>
              <a:t>Present a re-enactment of Las Posadas for a younger class and explain its meaning and why people have this custom.</a:t>
            </a:r>
            <a:endParaRPr lang="en-NZ" sz="1100" dirty="0">
              <a:solidFill>
                <a:schemeClr val="tx1"/>
              </a:solidFill>
            </a:endParaRPr>
          </a:p>
        </p:txBody>
      </p:sp>
      <p:sp>
        <p:nvSpPr>
          <p:cNvPr id="14" name="Rectangle: 1st Answer"/>
          <p:cNvSpPr/>
          <p:nvPr/>
        </p:nvSpPr>
        <p:spPr>
          <a:xfrm>
            <a:off x="204711" y="1141890"/>
            <a:ext cx="4288349" cy="12037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  <a:cs typeface="Segoe UI" panose="020B0502040204020203" pitchFamily="34" charset="0"/>
              </a:rPr>
              <a:t>Make  a poster to highlight the reason why Christmas is so important for Christians</a:t>
            </a:r>
            <a:endParaRPr lang="en-NZ" sz="1100" dirty="0">
              <a:solidFill>
                <a:schemeClr val="tx1"/>
              </a:solidFill>
            </a:endParaRPr>
          </a:p>
          <a:p>
            <a:pPr lvl="0"/>
            <a:endParaRPr lang="en-NZ" sz="1100" dirty="0">
              <a:solidFill>
                <a:schemeClr val="tx1"/>
              </a:solidFill>
            </a:endParaRPr>
          </a:p>
        </p:txBody>
      </p:sp>
      <p:sp>
        <p:nvSpPr>
          <p:cNvPr id="15" name="TextBox: Date"/>
          <p:cNvSpPr txBox="1"/>
          <p:nvPr/>
        </p:nvSpPr>
        <p:spPr>
          <a:xfrm>
            <a:off x="4822240" y="728236"/>
            <a:ext cx="190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Date:____________</a:t>
            </a:r>
            <a:endParaRPr lang="en-GB" sz="1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: Name"/>
          <p:cNvSpPr txBox="1"/>
          <p:nvPr/>
        </p:nvSpPr>
        <p:spPr>
          <a:xfrm>
            <a:off x="435667" y="728236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Name:____________________________</a:t>
            </a:r>
            <a:endParaRPr lang="en-GB" sz="1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: 6th Answer"/>
          <p:cNvSpPr/>
          <p:nvPr/>
        </p:nvSpPr>
        <p:spPr>
          <a:xfrm>
            <a:off x="4670678" y="3634130"/>
            <a:ext cx="4329323" cy="967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  <a:cs typeface="Segoe UI" panose="020B0502040204020203" pitchFamily="34" charset="0"/>
              </a:rPr>
              <a:t>Make up your own way of showing and sharing what you have learned and decide with whom you would like to share it.</a:t>
            </a:r>
            <a:endParaRPr lang="en-GB" sz="1100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  <p:sp>
        <p:nvSpPr>
          <p:cNvPr id="20" name="Rectangle: 5th Answer"/>
          <p:cNvSpPr/>
          <p:nvPr/>
        </p:nvSpPr>
        <p:spPr>
          <a:xfrm>
            <a:off x="204712" y="3634130"/>
            <a:ext cx="4288349" cy="967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NZ" sz="1100" dirty="0">
                <a:solidFill>
                  <a:schemeClr val="tx1"/>
                </a:solidFill>
              </a:rPr>
              <a:t>Create an art work to express how Catholics all over the world and in your parish celebrate a Christ mass to highlight the significance of Christmas for all Christians</a:t>
            </a:r>
            <a:endParaRPr lang="en-GB" sz="1100" dirty="0">
              <a:solidFill>
                <a:schemeClr val="tx1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S-02</a:t>
            </a:r>
          </a:p>
        </p:txBody>
      </p:sp>
      <p:sp>
        <p:nvSpPr>
          <p:cNvPr id="1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8" name="Picture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4435" y="1563025"/>
            <a:ext cx="2203522" cy="146901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: Number 2"/>
          <p:cNvSpPr txBox="1"/>
          <p:nvPr/>
        </p:nvSpPr>
        <p:spPr>
          <a:xfrm>
            <a:off x="311225" y="2715153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2)</a:t>
            </a:r>
            <a:endParaRPr lang="en-GB" sz="2400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Shape: Number 1"/>
          <p:cNvSpPr txBox="1"/>
          <p:nvPr/>
        </p:nvSpPr>
        <p:spPr>
          <a:xfrm>
            <a:off x="251521" y="1563025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1)</a:t>
            </a:r>
            <a:endParaRPr lang="en-GB" sz="2400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Intention 1 Text"/>
          <p:cNvSpPr txBox="1"/>
          <p:nvPr/>
        </p:nvSpPr>
        <p:spPr>
          <a:xfrm>
            <a:off x="695873" y="1614128"/>
            <a:ext cx="6024241" cy="830997"/>
          </a:xfrm>
          <a:prstGeom prst="rect">
            <a:avLst/>
          </a:prstGeom>
          <a:solidFill>
            <a:srgbClr val="5598F3">
              <a:alpha val="0"/>
            </a:srgbClr>
          </a:solidFill>
          <a:ln w="25400">
            <a:solidFill>
              <a:srgbClr val="5598F3">
                <a:alpha val="50000"/>
              </a:srgb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NZ" sz="2400" dirty="0"/>
              <a:t>identify what is being celebrated at Christmas and why this is significant for Christians.</a:t>
            </a:r>
          </a:p>
        </p:txBody>
      </p:sp>
      <p:sp>
        <p:nvSpPr>
          <p:cNvPr id="24" name="Intention 2 Text" descr="Intention 2&#10;" title="Intention 2"/>
          <p:cNvSpPr txBox="1"/>
          <p:nvPr/>
        </p:nvSpPr>
        <p:spPr>
          <a:xfrm>
            <a:off x="716116" y="2600754"/>
            <a:ext cx="6003997" cy="1200329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5598F3">
                <a:alpha val="49804"/>
              </a:srgb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NZ" sz="2400" dirty="0"/>
              <a:t>recognise in all cultures Catholics publicly celebrate Christ’s birth by gathering together for the Eucharist.</a:t>
            </a:r>
          </a:p>
        </p:txBody>
      </p:sp>
      <p:sp>
        <p:nvSpPr>
          <p:cNvPr id="11" name="Textbox: Tool instructions"/>
          <p:cNvSpPr txBox="1"/>
          <p:nvPr/>
        </p:nvSpPr>
        <p:spPr>
          <a:xfrm>
            <a:off x="3271008" y="4912669"/>
            <a:ext cx="26019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boxes to reveal the learning intentions</a:t>
            </a:r>
          </a:p>
        </p:txBody>
      </p:sp>
      <p:sp>
        <p:nvSpPr>
          <p:cNvPr id="12" name="Shape: Number 1"/>
          <p:cNvSpPr txBox="1"/>
          <p:nvPr/>
        </p:nvSpPr>
        <p:spPr>
          <a:xfrm>
            <a:off x="695874" y="688742"/>
            <a:ext cx="231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a typeface="Segoe UI" pitchFamily="34" charset="0"/>
                <a:cs typeface="Segoe UI" pitchFamily="34" charset="0"/>
              </a:rPr>
              <a:t>The children will:</a:t>
            </a:r>
            <a:endParaRPr lang="en-GB" sz="2400" dirty="0"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-18796"/>
            <a:ext cx="89180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Intentions</a:t>
            </a:r>
          </a:p>
        </p:txBody>
      </p:sp>
    </p:spTree>
    <p:extLst>
      <p:ext uri="{BB962C8B-B14F-4D97-AF65-F5344CB8AC3E}">
        <p14:creationId xmlns:p14="http://schemas.microsoft.com/office/powerpoint/2010/main" val="260902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-18798"/>
            <a:ext cx="89180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over the world Catholics gather on Christmas Day to celebrate the Christ Mass</a:t>
            </a:r>
          </a:p>
        </p:txBody>
      </p:sp>
      <p:sp>
        <p:nvSpPr>
          <p:cNvPr id="5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S-03</a:t>
            </a:r>
          </a:p>
        </p:txBody>
      </p:sp>
      <p:sp>
        <p:nvSpPr>
          <p:cNvPr id="6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56" y="3091120"/>
            <a:ext cx="3697236" cy="1548217"/>
          </a:xfrm>
          <a:prstGeom prst="rect">
            <a:avLst/>
          </a:prstGeom>
        </p:spPr>
      </p:pic>
      <p:sp>
        <p:nvSpPr>
          <p:cNvPr id="10" name="Textbox: Tool instructions"/>
          <p:cNvSpPr txBox="1"/>
          <p:nvPr/>
        </p:nvSpPr>
        <p:spPr>
          <a:xfrm>
            <a:off x="3187654" y="4912669"/>
            <a:ext cx="27687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Click on A B C D E or F to complete the sentences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46213" y="1092324"/>
            <a:ext cx="8424936" cy="2057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0" indent="-271463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English word for Christmas refers to the celebration of the Eucharist – the Christ Mass on </a:t>
            </a:r>
          </a:p>
          <a:p>
            <a:pPr marL="271463" lvl="0" indent="-271463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Christians come to Mass on Christmas day to celebrate the miracle that God became a </a:t>
            </a:r>
          </a:p>
          <a:p>
            <a:pPr marL="271463" lvl="0" indent="-271463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gave up his majesty and power so that people could see, hear and touch </a:t>
            </a:r>
          </a:p>
          <a:p>
            <a:pPr marL="271463" lvl="0" indent="-271463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Christ mass Christians celebrate how much God loves them and </a:t>
            </a:r>
          </a:p>
          <a:p>
            <a:pPr marL="271463" lvl="0" indent="-271463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Christ mass is significant because it reminds people that God’s son came to show them how to turn away </a:t>
            </a:r>
          </a:p>
          <a:p>
            <a:pPr marL="271463" lvl="0" indent="-271463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time the two words Christ mass merged into one word Christmas but the meaning </a:t>
            </a:r>
            <a:endParaRPr lang="en-NZ" sz="1600" spc="-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ater A"/>
          <p:cNvSpPr/>
          <p:nvPr/>
        </p:nvSpPr>
        <p:spPr>
          <a:xfrm>
            <a:off x="107504" y="3243666"/>
            <a:ext cx="1617943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lvl="0" indent="-271463">
              <a:lnSpc>
                <a:spcPct val="115000"/>
              </a:lnSpc>
              <a:spcAft>
                <a:spcPts val="1000"/>
              </a:spcAft>
              <a:buFont typeface="+mj-lt"/>
              <a:buAutoNum type="alphaUcParenR"/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sin.            </a:t>
            </a:r>
            <a:endParaRPr lang="en-NZ" sz="1600" spc="-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loater B"/>
          <p:cNvSpPr/>
          <p:nvPr/>
        </p:nvSpPr>
        <p:spPr>
          <a:xfrm>
            <a:off x="2733802" y="3243665"/>
            <a:ext cx="1832746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lvl="0" indent="-271463">
              <a:lnSpc>
                <a:spcPct val="115000"/>
              </a:lnSpc>
              <a:spcAft>
                <a:spcPts val="1000"/>
              </a:spcAft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	didn’t change.       </a:t>
            </a:r>
            <a:endParaRPr lang="en-NZ" sz="1600" spc="-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loater C"/>
          <p:cNvSpPr/>
          <p:nvPr/>
        </p:nvSpPr>
        <p:spPr>
          <a:xfrm>
            <a:off x="107504" y="3816473"/>
            <a:ext cx="1701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indent="-271463"/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	the Son of God. </a:t>
            </a:r>
            <a:endParaRPr lang="en-NZ" sz="1600" spc="-50" dirty="0"/>
          </a:p>
        </p:txBody>
      </p:sp>
      <p:sp>
        <p:nvSpPr>
          <p:cNvPr id="13" name="Floater D"/>
          <p:cNvSpPr/>
          <p:nvPr/>
        </p:nvSpPr>
        <p:spPr>
          <a:xfrm>
            <a:off x="2733802" y="3798006"/>
            <a:ext cx="1571199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lvl="0" indent="-271463">
              <a:lnSpc>
                <a:spcPct val="115000"/>
              </a:lnSpc>
              <a:spcAft>
                <a:spcPts val="1000"/>
              </a:spcAft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	Christmas day.</a:t>
            </a:r>
            <a:endParaRPr lang="en-NZ" sz="1600" spc="-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loater E"/>
          <p:cNvSpPr/>
          <p:nvPr/>
        </p:nvSpPr>
        <p:spPr>
          <a:xfrm>
            <a:off x="107504" y="4341446"/>
            <a:ext cx="2393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indent="-271463"/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	desires to live with them.</a:t>
            </a:r>
            <a:endParaRPr lang="en-NZ" sz="1600" spc="-50" dirty="0"/>
          </a:p>
        </p:txBody>
      </p:sp>
      <p:sp>
        <p:nvSpPr>
          <p:cNvPr id="16" name="Floater F"/>
          <p:cNvSpPr/>
          <p:nvPr/>
        </p:nvSpPr>
        <p:spPr>
          <a:xfrm>
            <a:off x="2733802" y="4309042"/>
            <a:ext cx="2122889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lvl="0" indent="-271463">
              <a:lnSpc>
                <a:spcPct val="115000"/>
              </a:lnSpc>
              <a:spcAft>
                <a:spcPts val="1000"/>
              </a:spcAft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F)	helpless human baby.</a:t>
            </a:r>
            <a:endParaRPr lang="en-NZ" sz="1600" spc="-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nswer 5"/>
          <p:cNvSpPr/>
          <p:nvPr/>
        </p:nvSpPr>
        <p:spPr>
          <a:xfrm>
            <a:off x="668458" y="2502252"/>
            <a:ext cx="1343509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sin.            </a:t>
            </a:r>
            <a:endParaRPr lang="en-NZ" sz="1600" spc="-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nswer 6"/>
          <p:cNvSpPr/>
          <p:nvPr/>
        </p:nvSpPr>
        <p:spPr>
          <a:xfrm>
            <a:off x="6966458" y="2771554"/>
            <a:ext cx="1558312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lvl="0" indent="-271463">
              <a:lnSpc>
                <a:spcPct val="115000"/>
              </a:lnSpc>
              <a:spcAft>
                <a:spcPts val="1000"/>
              </a:spcAft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didn’t change.       </a:t>
            </a:r>
            <a:endParaRPr lang="en-NZ" sz="1600" spc="-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nswer 3"/>
          <p:cNvSpPr/>
          <p:nvPr/>
        </p:nvSpPr>
        <p:spPr>
          <a:xfrm>
            <a:off x="6185164" y="1676705"/>
            <a:ext cx="14269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indent="-271463"/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Son of God. </a:t>
            </a:r>
            <a:endParaRPr lang="en-NZ" sz="1600" spc="-50" dirty="0"/>
          </a:p>
        </p:txBody>
      </p:sp>
      <p:sp>
        <p:nvSpPr>
          <p:cNvPr id="20" name="Answer 1"/>
          <p:cNvSpPr/>
          <p:nvPr/>
        </p:nvSpPr>
        <p:spPr>
          <a:xfrm>
            <a:off x="7334781" y="1091102"/>
            <a:ext cx="1386533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lvl="0" indent="-271463">
              <a:lnSpc>
                <a:spcPct val="115000"/>
              </a:lnSpc>
              <a:spcAft>
                <a:spcPts val="1000"/>
              </a:spcAft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Christmas day.</a:t>
            </a:r>
            <a:endParaRPr lang="en-N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Answer 4"/>
          <p:cNvSpPr/>
          <p:nvPr/>
        </p:nvSpPr>
        <p:spPr>
          <a:xfrm>
            <a:off x="5328356" y="1962532"/>
            <a:ext cx="2119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indent="-271463"/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desires to live with them.</a:t>
            </a:r>
            <a:endParaRPr lang="en-NZ" sz="1600" spc="-50" dirty="0"/>
          </a:p>
        </p:txBody>
      </p:sp>
      <p:sp>
        <p:nvSpPr>
          <p:cNvPr id="22" name="Answer 2"/>
          <p:cNvSpPr/>
          <p:nvPr/>
        </p:nvSpPr>
        <p:spPr>
          <a:xfrm>
            <a:off x="6823676" y="1376160"/>
            <a:ext cx="1848455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1463" lvl="0" indent="-271463">
              <a:lnSpc>
                <a:spcPct val="115000"/>
              </a:lnSpc>
              <a:spcAft>
                <a:spcPts val="1000"/>
              </a:spcAft>
            </a:pPr>
            <a:r>
              <a:rPr lang="en-NZ" sz="1600" spc="-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helpless human baby.</a:t>
            </a:r>
            <a:endParaRPr lang="en-NZ" sz="1600" spc="-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93827E-7 L -0.03177 0.14444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7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35802E-6 L -0.43386 0.09259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1" y="463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97531E-6 L -0.63576 0.41667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88" y="2083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-0.47135 0.52253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6" y="26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2716E-6 L -0.54115 0.46543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6" y="2327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34568E-6 L -0.41771 0.56883 " pathEditMode="relative" rAng="0" ptsTypes="AA">
                                      <p:cBhvr>
                                        <p:cTn id="64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5" y="2842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/>
      <p:bldP spid="17" grpId="2"/>
      <p:bldP spid="17" grpId="3"/>
      <p:bldP spid="18" grpId="0"/>
      <p:bldP spid="18" grpId="1"/>
      <p:bldP spid="18" grpId="2"/>
      <p:bldP spid="18" grpId="3"/>
      <p:bldP spid="19" grpId="0"/>
      <p:bldP spid="19" grpId="1"/>
      <p:bldP spid="19" grpId="2"/>
      <p:bldP spid="19" grpId="3"/>
      <p:bldP spid="20" grpId="0"/>
      <p:bldP spid="20" grpId="1"/>
      <p:bldP spid="20" grpId="2"/>
      <p:bldP spid="20" grpId="3"/>
      <p:bldP spid="21" grpId="0"/>
      <p:bldP spid="21" grpId="1"/>
      <p:bldP spid="21" grpId="2"/>
      <p:bldP spid="21" grpId="3"/>
      <p:bldP spid="22" grpId="0"/>
      <p:bldP spid="22" grpId="1"/>
      <p:bldP spid="22" grpId="2"/>
      <p:bldP spid="22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1879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reading at the Christ Mass is </a:t>
            </a:r>
          </a:p>
          <a:p>
            <a:pPr algn="ctr"/>
            <a:r>
              <a:rPr lang="en-US" sz="3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Isaiah’s description of Jesus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94117"/>
            <a:ext cx="9144000" cy="352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makes this verse so significant for people who believe in and follow this wonderful counsellor?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meaning of this verse changed human history.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was the impact of this child given to us so enormous?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event made it possible for all humans to come to know God.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knowing, loving, believing and trusting in God affect our lives?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can encounter God in the events of our lives, in our relationships, in creation - all because of the gift of Jesus his son. 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that Christ masses attract many more people than the regular Sunday mass?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16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Christians throughout the world want to share the celebration of the  birth of Jesus together.</a:t>
            </a:r>
            <a:endParaRPr lang="en-N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117"/>
            <a:ext cx="9144000" cy="39493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0184" y="867969"/>
            <a:ext cx="560363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slowly and reflect on this on verse in the Scripture.</a:t>
            </a:r>
            <a:endParaRPr lang="en-N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S-04</a:t>
            </a:r>
          </a:p>
        </p:txBody>
      </p:sp>
      <p:sp>
        <p:nvSpPr>
          <p:cNvPr id="11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0" name="Shape: Slider Up"/>
          <p:cNvSpPr/>
          <p:nvPr/>
        </p:nvSpPr>
        <p:spPr>
          <a:xfrm rot="16200000">
            <a:off x="8287274" y="4048624"/>
            <a:ext cx="648072" cy="564533"/>
          </a:xfrm>
          <a:prstGeom prst="homePlat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: Tool instructions"/>
          <p:cNvSpPr txBox="1"/>
          <p:nvPr/>
        </p:nvSpPr>
        <p:spPr>
          <a:xfrm>
            <a:off x="103544" y="4792393"/>
            <a:ext cx="358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ea typeface="Segoe UI" pitchFamily="34" charset="0"/>
                <a:cs typeface="Arial" pitchFamily="34" charset="0"/>
              </a:rPr>
              <a:t>Click the down-button to move the blind down,</a:t>
            </a:r>
          </a:p>
          <a:p>
            <a:pPr algn="ctr"/>
            <a:r>
              <a:rPr lang="en-GB" sz="9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ea typeface="Segoe UI" pitchFamily="34" charset="0"/>
                <a:cs typeface="Arial" pitchFamily="34" charset="0"/>
              </a:rPr>
              <a:t>click the up-button (appears at bottom) to move the blind to the top.</a:t>
            </a:r>
          </a:p>
        </p:txBody>
      </p:sp>
      <p:sp>
        <p:nvSpPr>
          <p:cNvPr id="25" name="Shape: Sider Down 4b"/>
          <p:cNvSpPr/>
          <p:nvPr/>
        </p:nvSpPr>
        <p:spPr>
          <a:xfrm rot="5400000">
            <a:off x="8277283" y="4108168"/>
            <a:ext cx="648072" cy="564533"/>
          </a:xfrm>
          <a:prstGeom prst="homePlat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hape: Sider Down 4"/>
          <p:cNvSpPr/>
          <p:nvPr/>
        </p:nvSpPr>
        <p:spPr>
          <a:xfrm rot="5400000">
            <a:off x="8283633" y="4105959"/>
            <a:ext cx="648072" cy="564533"/>
          </a:xfrm>
          <a:prstGeom prst="homePlat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hape: Sider Down 3b"/>
          <p:cNvSpPr/>
          <p:nvPr/>
        </p:nvSpPr>
        <p:spPr>
          <a:xfrm rot="5400000">
            <a:off x="8287271" y="3372538"/>
            <a:ext cx="648072" cy="564533"/>
          </a:xfrm>
          <a:prstGeom prst="homePlat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hape: Sider Down 3"/>
          <p:cNvSpPr/>
          <p:nvPr/>
        </p:nvSpPr>
        <p:spPr>
          <a:xfrm rot="5400000">
            <a:off x="8287273" y="3028058"/>
            <a:ext cx="648072" cy="564533"/>
          </a:xfrm>
          <a:prstGeom prst="homePlat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Shape: Sider Down 2b"/>
          <p:cNvSpPr/>
          <p:nvPr/>
        </p:nvSpPr>
        <p:spPr>
          <a:xfrm rot="5400000">
            <a:off x="8287272" y="2691850"/>
            <a:ext cx="648072" cy="564533"/>
          </a:xfrm>
          <a:prstGeom prst="homePlat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Shape: Sider Down 2"/>
          <p:cNvSpPr/>
          <p:nvPr/>
        </p:nvSpPr>
        <p:spPr>
          <a:xfrm rot="5400000">
            <a:off x="8285454" y="2238150"/>
            <a:ext cx="648072" cy="564533"/>
          </a:xfrm>
          <a:prstGeom prst="homePlat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Shape: Sider Down 1b"/>
          <p:cNvSpPr/>
          <p:nvPr/>
        </p:nvSpPr>
        <p:spPr>
          <a:xfrm rot="5400000">
            <a:off x="8287273" y="1891100"/>
            <a:ext cx="648072" cy="564533"/>
          </a:xfrm>
          <a:prstGeom prst="homePlat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Shape: Sider Down 1"/>
          <p:cNvSpPr/>
          <p:nvPr/>
        </p:nvSpPr>
        <p:spPr>
          <a:xfrm rot="5400000">
            <a:off x="8287273" y="1473153"/>
            <a:ext cx="648072" cy="564533"/>
          </a:xfrm>
          <a:prstGeom prst="homePlat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4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6.17284E-7 L 0 0.089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7531E-6 L 3.33333E-6 0.0811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8981 L 0 0.1629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4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64198E-7 L 3.33333E-6 0.0675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6297 L 0 0.2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3.05556E-6 0.0907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5 L 0 0.3157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7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8025E-6 L 3.33333E-6 0.0694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1574 L 0 0.3839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0.0629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8396 L 0 0.5219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2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82716E-6 L 3.33333E-6 0.1456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52191 L 0 0.60339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8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0" dur="1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2" dur="1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1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6" dur="1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8" dur="1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0" dur="1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6034 L 0 0.72469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5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6.17284E-7 L 0 0.72531 " pathEditMode="relative" rAng="0" ptsTypes="AA">
                                      <p:cBhvr>
                                        <p:cTn id="111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6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1" animBg="1"/>
      <p:bldP spid="20" grpId="2" animBg="1"/>
      <p:bldP spid="25" grpId="0" animBg="1"/>
      <p:bldP spid="25" grpId="1" animBg="1"/>
      <p:bldP spid="16" grpId="0" animBg="1"/>
      <p:bldP spid="16" grpId="1" animBg="1"/>
      <p:bldP spid="24" grpId="0" animBg="1"/>
      <p:bldP spid="24" grpId="1" animBg="1"/>
      <p:bldP spid="24" grpId="2" animBg="1"/>
      <p:bldP spid="24" grpId="3" animBg="1"/>
      <p:bldP spid="17" grpId="0" animBg="1"/>
      <p:bldP spid="17" grpId="1" animBg="1"/>
      <p:bldP spid="17" grpId="2" animBg="1"/>
      <p:bldP spid="17" grpId="3" animBg="1"/>
      <p:bldP spid="23" grpId="0" animBg="1"/>
      <p:bldP spid="23" grpId="1" animBg="1"/>
      <p:bldP spid="23" grpId="2" animBg="1"/>
      <p:bldP spid="23" grpId="3" animBg="1"/>
      <p:bldP spid="18" grpId="0" animBg="1"/>
      <p:bldP spid="18" grpId="1" animBg="1"/>
      <p:bldP spid="18" grpId="2" animBg="1"/>
      <p:bldP spid="18" grpId="3" animBg="1"/>
      <p:bldP spid="22" grpId="0" animBg="1"/>
      <p:bldP spid="22" grpId="1" animBg="1"/>
      <p:bldP spid="22" grpId="2" animBg="1"/>
      <p:bldP spid="22" grpId="3" animBg="1"/>
      <p:bldP spid="19" grpId="1" animBg="1"/>
      <p:bldP spid="19" grpId="2" animBg="1"/>
      <p:bldP spid="19" grpId="3" animBg="1"/>
      <p:bldP spid="19" grpId="4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S-05</a:t>
            </a:r>
          </a:p>
        </p:txBody>
      </p:sp>
      <p:sp>
        <p:nvSpPr>
          <p:cNvPr id="32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3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Slide Title"/>
          <p:cNvSpPr/>
          <p:nvPr/>
        </p:nvSpPr>
        <p:spPr>
          <a:xfrm>
            <a:off x="0" y="-18797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Gospel of the Christ Mass is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Luke’s story of Jesus’ birth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8" y="1058421"/>
            <a:ext cx="3871032" cy="2841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577" y="3842497"/>
            <a:ext cx="5955103" cy="11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be familiar with the Christmas story as you will have heard it often at Christmas.</a:t>
            </a:r>
            <a:endParaRPr lang="en-N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for deeper meanings as you listen.  Read Luke 2:1-20</a:t>
            </a:r>
            <a:endParaRPr lang="en-N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Shape: Card bottom"/>
          <p:cNvSpPr/>
          <p:nvPr/>
        </p:nvSpPr>
        <p:spPr>
          <a:xfrm>
            <a:off x="3165397" y="949987"/>
            <a:ext cx="2880320" cy="36004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825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hape: Card 2L"/>
          <p:cNvSpPr/>
          <p:nvPr/>
        </p:nvSpPr>
        <p:spPr>
          <a:xfrm>
            <a:off x="3165397" y="951780"/>
            <a:ext cx="2880320" cy="36004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825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NZ" dirty="0">
                <a:solidFill>
                  <a:schemeClr val="accent1">
                    <a:lumMod val="50000"/>
                  </a:schemeClr>
                </a:solidFill>
              </a:rPr>
              <a:t>When Joseph and Mary heard about Herod’s actions they fled to safety for themselves but most of all for the sake of their son who was God’s son.  </a:t>
            </a:r>
            <a:r>
              <a:rPr lang="en-NZ" b="1" dirty="0">
                <a:solidFill>
                  <a:srgbClr val="C00000"/>
                </a:solidFill>
              </a:rPr>
              <a:t>What does this say about the earthly parents God chose to care for his son?</a:t>
            </a:r>
          </a:p>
        </p:txBody>
      </p:sp>
      <p:sp>
        <p:nvSpPr>
          <p:cNvPr id="17" name="Shape: Card 1L (top)"/>
          <p:cNvSpPr/>
          <p:nvPr/>
        </p:nvSpPr>
        <p:spPr>
          <a:xfrm>
            <a:off x="3165397" y="951780"/>
            <a:ext cx="2880320" cy="36004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825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NZ" dirty="0">
                <a:solidFill>
                  <a:schemeClr val="accent1">
                    <a:lumMod val="50000"/>
                  </a:schemeClr>
                </a:solidFill>
              </a:rPr>
              <a:t>The shepherds were the first to hear the news of Jesus’ birth – shepherds were not considered important in any way. </a:t>
            </a:r>
            <a:r>
              <a:rPr lang="en-NZ" b="1" dirty="0">
                <a:solidFill>
                  <a:srgbClr val="C00000"/>
                </a:solidFill>
              </a:rPr>
              <a:t>What message was God sending about the sort of person his son was going to be by this action?</a:t>
            </a:r>
          </a:p>
        </p:txBody>
      </p:sp>
      <p:sp>
        <p:nvSpPr>
          <p:cNvPr id="21" name="Shape: Card 4R"/>
          <p:cNvSpPr/>
          <p:nvPr/>
        </p:nvSpPr>
        <p:spPr>
          <a:xfrm>
            <a:off x="6119680" y="949987"/>
            <a:ext cx="2880320" cy="36004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825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dirty="0">
                <a:solidFill>
                  <a:schemeClr val="accent1">
                    <a:lumMod val="50000"/>
                  </a:schemeClr>
                </a:solidFill>
              </a:rPr>
              <a:t>Jesus was called the Prince of Peace and he came to build God’s kingdom of love aroha, peace </a:t>
            </a:r>
            <a:r>
              <a:rPr lang="en-NZ" dirty="0" err="1">
                <a:solidFill>
                  <a:schemeClr val="accent1">
                    <a:lumMod val="50000"/>
                  </a:schemeClr>
                </a:solidFill>
              </a:rPr>
              <a:t>rangimarie</a:t>
            </a:r>
            <a:r>
              <a:rPr lang="en-NZ" dirty="0">
                <a:solidFill>
                  <a:schemeClr val="accent1">
                    <a:lumMod val="50000"/>
                  </a:schemeClr>
                </a:solidFill>
              </a:rPr>
              <a:t> and justice </a:t>
            </a:r>
            <a:r>
              <a:rPr lang="en-NZ" dirty="0" err="1">
                <a:solidFill>
                  <a:schemeClr val="accent1">
                    <a:lumMod val="50000"/>
                  </a:schemeClr>
                </a:solidFill>
              </a:rPr>
              <a:t>tika</a:t>
            </a:r>
            <a:r>
              <a:rPr lang="en-NZ" dirty="0">
                <a:solidFill>
                  <a:schemeClr val="accent1">
                    <a:lumMod val="50000"/>
                  </a:schemeClr>
                </a:solidFill>
              </a:rPr>
              <a:t> on earth, he called his followers to continue this work.</a:t>
            </a:r>
          </a:p>
          <a:p>
            <a:r>
              <a:rPr lang="en-NZ" b="1" dirty="0">
                <a:solidFill>
                  <a:srgbClr val="C00000"/>
                </a:solidFill>
              </a:rPr>
              <a:t>How do you see yourself making a contribution to this work?</a:t>
            </a:r>
          </a:p>
        </p:txBody>
      </p:sp>
      <p:sp>
        <p:nvSpPr>
          <p:cNvPr id="22" name="Shape: Card 5R"/>
          <p:cNvSpPr/>
          <p:nvPr/>
        </p:nvSpPr>
        <p:spPr>
          <a:xfrm>
            <a:off x="6119680" y="949987"/>
            <a:ext cx="2880320" cy="36004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825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dirty="0">
                <a:solidFill>
                  <a:schemeClr val="accent1">
                    <a:lumMod val="50000"/>
                  </a:schemeClr>
                </a:solidFill>
              </a:rPr>
              <a:t>Jesus was born in a stable without the most basic things new born babies need.  </a:t>
            </a:r>
          </a:p>
          <a:p>
            <a:r>
              <a:rPr lang="en-NZ" b="1" dirty="0">
                <a:solidFill>
                  <a:srgbClr val="C00000"/>
                </a:solidFill>
              </a:rPr>
              <a:t>What was this saying about the life Jesus was going to live?</a:t>
            </a:r>
          </a:p>
        </p:txBody>
      </p:sp>
      <p:sp>
        <p:nvSpPr>
          <p:cNvPr id="23" name="Shape: Card 6R (top)"/>
          <p:cNvSpPr/>
          <p:nvPr/>
        </p:nvSpPr>
        <p:spPr>
          <a:xfrm>
            <a:off x="6119680" y="949987"/>
            <a:ext cx="2880320" cy="3600400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ln w="82550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2:1-20</a:t>
            </a:r>
            <a:endParaRPr lang="en-GB" sz="7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: Tool instructions"/>
          <p:cNvSpPr txBox="1"/>
          <p:nvPr/>
        </p:nvSpPr>
        <p:spPr>
          <a:xfrm>
            <a:off x="3347951" y="4912668"/>
            <a:ext cx="24481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900" dirty="0">
                <a:latin typeface="Arial" pitchFamily="34" charset="0"/>
                <a:ea typeface="Segoe UI" pitchFamily="34" charset="0"/>
                <a:cs typeface="Arial" pitchFamily="34" charset="0"/>
              </a:rPr>
              <a:t>In the flip book click on the page to turn over</a:t>
            </a:r>
            <a:endParaRPr lang="en-GB" sz="900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3" grpId="0" animBg="1"/>
      <p:bldP spid="23" grpId="1" animBg="1"/>
      <p:bldP spid="23" grpId="2" animBg="1"/>
      <p:bldP spid="23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6-L02-S06 - Jesus Christ is Bo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sp>
        <p:nvSpPr>
          <p:cNvPr id="12" name="Slide Title"/>
          <p:cNvSpPr/>
          <p:nvPr/>
        </p:nvSpPr>
        <p:spPr>
          <a:xfrm>
            <a:off x="0" y="-103236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custom of telling the </a:t>
            </a:r>
          </a:p>
          <a:p>
            <a:pPr algn="ctr"/>
            <a:r>
              <a:rPr lang="en-US" sz="36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 story in your school</a:t>
            </a:r>
          </a:p>
        </p:txBody>
      </p:sp>
      <p:sp>
        <p:nvSpPr>
          <p:cNvPr id="16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0" y="1152705"/>
            <a:ext cx="5195607" cy="3463738"/>
          </a:xfrm>
          <a:prstGeom prst="rect">
            <a:avLst/>
          </a:prstGeom>
        </p:spPr>
      </p:pic>
      <p:sp>
        <p:nvSpPr>
          <p:cNvPr id="21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2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3" name="Shape: Pop-up window"/>
          <p:cNvSpPr/>
          <p:nvPr/>
        </p:nvSpPr>
        <p:spPr>
          <a:xfrm>
            <a:off x="5393497" y="1097093"/>
            <a:ext cx="3669029" cy="3519350"/>
          </a:xfrm>
          <a:prstGeom prst="roundRect">
            <a:avLst>
              <a:gd name="adj" fmla="val 45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cultural symbols and traditions can you see in the picture?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 some cultural symbols, customs and traditions that your school uses to highlight the season of Christmas for children and their families </a:t>
            </a:r>
            <a:r>
              <a:rPr lang="en-N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whānau</a:t>
            </a:r>
            <a: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N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N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 a new tradition for your school to help make Christmas more meaningful this year – share your ideas about this with your community before you decide.</a:t>
            </a:r>
          </a:p>
        </p:txBody>
      </p:sp>
      <p:sp>
        <p:nvSpPr>
          <p:cNvPr id="24" name="Shape: Close button"/>
          <p:cNvSpPr/>
          <p:nvPr/>
        </p:nvSpPr>
        <p:spPr>
          <a:xfrm>
            <a:off x="8840226" y="1107764"/>
            <a:ext cx="257469" cy="244660"/>
          </a:xfrm>
          <a:prstGeom prst="roundRect">
            <a:avLst>
              <a:gd name="adj" fmla="val 4121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013" dirty="0">
                <a:solidFill>
                  <a:schemeClr val="bg1"/>
                </a:solidFill>
              </a:rPr>
              <a:t>X</a:t>
            </a:r>
            <a:endParaRPr lang="en-GB" sz="1013" dirty="0">
              <a:solidFill>
                <a:schemeClr val="bg1"/>
              </a:solidFill>
            </a:endParaRPr>
          </a:p>
        </p:txBody>
      </p:sp>
      <p:sp>
        <p:nvSpPr>
          <p:cNvPr id="25" name="Action Button: Information">
            <a:hlinkClick r:id="" action="ppaction://noaction" highlightClick="1"/>
          </p:cNvPr>
          <p:cNvSpPr/>
          <p:nvPr/>
        </p:nvSpPr>
        <p:spPr>
          <a:xfrm>
            <a:off x="7092000" y="4680000"/>
            <a:ext cx="355813" cy="360000"/>
          </a:xfrm>
          <a:prstGeom prst="actionButtonInformation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6" name="Textbox: Tool instructions"/>
          <p:cNvSpPr txBox="1"/>
          <p:nvPr/>
        </p:nvSpPr>
        <p:spPr>
          <a:xfrm>
            <a:off x="3281086" y="4808665"/>
            <a:ext cx="2350322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88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information button to reveal the pop up</a:t>
            </a:r>
          </a:p>
          <a:p>
            <a:pPr algn="ctr"/>
            <a:endParaRPr lang="en-GB" sz="788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14" name="Action Button: Audio">
            <a:hlinkClick r:id="" action="ppaction://noaction" highlightClick="1"/>
          </p:cNvPr>
          <p:cNvSpPr/>
          <p:nvPr/>
        </p:nvSpPr>
        <p:spPr>
          <a:xfrm>
            <a:off x="6660000" y="4680000"/>
            <a:ext cx="360000" cy="360000"/>
          </a:xfrm>
          <a:prstGeom prst="actionButtonSoun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: Tool instructions stop"/>
          <p:cNvSpPr txBox="1"/>
          <p:nvPr/>
        </p:nvSpPr>
        <p:spPr>
          <a:xfrm>
            <a:off x="3420950" y="4929915"/>
            <a:ext cx="245451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788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audio button to stop </a:t>
            </a:r>
            <a:r>
              <a:rPr lang="en-GB" sz="788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‘Jesus Christ is Born’</a:t>
            </a:r>
            <a:endParaRPr lang="en-GB" sz="788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17" name="TextBox: Tool instructions start"/>
          <p:cNvSpPr txBox="1"/>
          <p:nvPr/>
        </p:nvSpPr>
        <p:spPr>
          <a:xfrm>
            <a:off x="3420951" y="4929915"/>
            <a:ext cx="24481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788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audio button to play </a:t>
            </a:r>
            <a:r>
              <a:rPr lang="en-GB" sz="788" dirty="0" smtClean="0">
                <a:latin typeface="Arial" pitchFamily="34" charset="0"/>
                <a:ea typeface="Segoe UI" pitchFamily="34" charset="0"/>
                <a:cs typeface="Arial" pitchFamily="34" charset="0"/>
              </a:rPr>
              <a:t>‘Jesus Christ is Born</a:t>
            </a:r>
            <a:endParaRPr lang="en-GB" sz="788" dirty="0"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4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15" grpId="0"/>
      <p:bldP spid="15" grpId="1"/>
      <p:bldP spid="17" grpId="0"/>
      <p:bldP spid="17" grpId="1"/>
      <p:bldP spid="1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08" y="-20538"/>
            <a:ext cx="89180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r>
              <a:rPr lang="en-US" sz="4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</a:p>
        </p:txBody>
      </p:sp>
      <p:sp>
        <p:nvSpPr>
          <p:cNvPr id="4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S-07</a:t>
            </a:r>
          </a:p>
        </p:txBody>
      </p:sp>
      <p:sp>
        <p:nvSpPr>
          <p:cNvPr id="5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Action Button: Worksheet">
            <a:hlinkClick r:id="rId2" action="ppaction://hlinksldjump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Check 6"/>
          <p:cNvSpPr/>
          <p:nvPr/>
        </p:nvSpPr>
        <p:spPr>
          <a:xfrm>
            <a:off x="395537" y="4464282"/>
            <a:ext cx="6624736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NZ" dirty="0"/>
              <a:t>Questions I would like to ask about the topics in this lesson are …</a:t>
            </a:r>
          </a:p>
        </p:txBody>
      </p:sp>
      <p:sp>
        <p:nvSpPr>
          <p:cNvPr id="10" name="Check 5"/>
          <p:cNvSpPr/>
          <p:nvPr/>
        </p:nvSpPr>
        <p:spPr>
          <a:xfrm>
            <a:off x="395536" y="3894658"/>
            <a:ext cx="8429275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NZ" dirty="0"/>
              <a:t>Which activity do you think helped you to learn best in this lesson?</a:t>
            </a:r>
          </a:p>
        </p:txBody>
      </p:sp>
      <p:sp>
        <p:nvSpPr>
          <p:cNvPr id="11" name="Check 4"/>
          <p:cNvSpPr/>
          <p:nvPr/>
        </p:nvSpPr>
        <p:spPr>
          <a:xfrm>
            <a:off x="399491" y="3193425"/>
            <a:ext cx="8421363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NZ" dirty="0"/>
              <a:t>Name 3 examples of how different cultures celebrate Christmas through the Eucharist.</a:t>
            </a:r>
          </a:p>
        </p:txBody>
      </p:sp>
      <p:sp>
        <p:nvSpPr>
          <p:cNvPr id="12" name="Check 3"/>
          <p:cNvSpPr/>
          <p:nvPr/>
        </p:nvSpPr>
        <p:spPr>
          <a:xfrm>
            <a:off x="395537" y="2446025"/>
            <a:ext cx="6331080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NZ" dirty="0"/>
              <a:t>Describe one of your family’s Christian traditions at Christmas.</a:t>
            </a:r>
          </a:p>
        </p:txBody>
      </p:sp>
      <p:sp>
        <p:nvSpPr>
          <p:cNvPr id="13" name="Check 2"/>
          <p:cNvSpPr/>
          <p:nvPr/>
        </p:nvSpPr>
        <p:spPr>
          <a:xfrm>
            <a:off x="395537" y="1571914"/>
            <a:ext cx="6331081" cy="646331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NZ" dirty="0"/>
              <a:t>What happened on Christmas night that changed human history forever?</a:t>
            </a:r>
          </a:p>
        </p:txBody>
      </p:sp>
      <p:sp>
        <p:nvSpPr>
          <p:cNvPr id="3" name="Check 1"/>
          <p:cNvSpPr txBox="1"/>
          <p:nvPr/>
        </p:nvSpPr>
        <p:spPr>
          <a:xfrm>
            <a:off x="395537" y="673701"/>
            <a:ext cx="6331081" cy="646331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NZ" dirty="0"/>
              <a:t>List 3 points you would make in an explanation about the significance of Christmas for Christians.</a:t>
            </a:r>
          </a:p>
        </p:txBody>
      </p:sp>
      <p:sp>
        <p:nvSpPr>
          <p:cNvPr id="14" name="Shape: Number 1"/>
          <p:cNvSpPr txBox="1"/>
          <p:nvPr/>
        </p:nvSpPr>
        <p:spPr>
          <a:xfrm>
            <a:off x="-36512" y="771551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1)</a:t>
            </a:r>
            <a:endParaRPr lang="en-GB" sz="2400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Shape: Number 2"/>
          <p:cNvSpPr txBox="1"/>
          <p:nvPr/>
        </p:nvSpPr>
        <p:spPr>
          <a:xfrm>
            <a:off x="-36512" y="1606030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2)</a:t>
            </a:r>
            <a:endParaRPr lang="en-GB" sz="2400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Shape: Number 3"/>
          <p:cNvSpPr txBox="1"/>
          <p:nvPr/>
        </p:nvSpPr>
        <p:spPr>
          <a:xfrm>
            <a:off x="-36512" y="2399859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3)</a:t>
            </a:r>
            <a:endParaRPr lang="en-GB" sz="2400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Shape: Number 4"/>
          <p:cNvSpPr txBox="1"/>
          <p:nvPr/>
        </p:nvSpPr>
        <p:spPr>
          <a:xfrm>
            <a:off x="-36512" y="3118198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4)</a:t>
            </a:r>
            <a:endParaRPr lang="en-GB" sz="2400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Shape: Number 5"/>
          <p:cNvSpPr txBox="1"/>
          <p:nvPr/>
        </p:nvSpPr>
        <p:spPr>
          <a:xfrm>
            <a:off x="-36512" y="3795887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5)</a:t>
            </a:r>
            <a:endParaRPr lang="en-GB" sz="2400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Shape: Number 6"/>
          <p:cNvSpPr txBox="1"/>
          <p:nvPr/>
        </p:nvSpPr>
        <p:spPr>
          <a:xfrm>
            <a:off x="-36512" y="4371951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6)</a:t>
            </a:r>
            <a:endParaRPr lang="en-GB" sz="2400" i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8302" y="907944"/>
            <a:ext cx="1886510" cy="125767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3356605" y="4876188"/>
            <a:ext cx="24416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worksheet button to go to the worksheet</a:t>
            </a:r>
          </a:p>
        </p:txBody>
      </p:sp>
    </p:spTree>
    <p:extLst>
      <p:ext uri="{BB962C8B-B14F-4D97-AF65-F5344CB8AC3E}">
        <p14:creationId xmlns:p14="http://schemas.microsoft.com/office/powerpoint/2010/main" val="17307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6 - Rorate cae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4784" y="12740"/>
            <a:ext cx="609600" cy="609600"/>
          </a:xfrm>
          <a:prstGeom prst="rect">
            <a:avLst/>
          </a:prstGeom>
        </p:spPr>
      </p:pic>
      <p:sp>
        <p:nvSpPr>
          <p:cNvPr id="3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S-08</a:t>
            </a:r>
          </a:p>
        </p:txBody>
      </p:sp>
      <p:sp>
        <p:nvSpPr>
          <p:cNvPr id="5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76" y="627535"/>
            <a:ext cx="5256248" cy="3937139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for Reflection</a:t>
            </a:r>
          </a:p>
        </p:txBody>
      </p:sp>
      <p:sp>
        <p:nvSpPr>
          <p:cNvPr id="9" name="Action Button: Forward">
            <a:hlinkClick r:id="" action="ppaction://hlinkshowjump?jump=nextslide" highlightClick="1"/>
          </p:cNvPr>
          <p:cNvSpPr/>
          <p:nvPr/>
        </p:nvSpPr>
        <p:spPr>
          <a:xfrm>
            <a:off x="8100392" y="4680000"/>
            <a:ext cx="432048" cy="360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Action Button: Audio">
            <a:hlinkClick r:id="" action="ppaction://noaction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Soun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: Tool instructions stop"/>
          <p:cNvSpPr txBox="1"/>
          <p:nvPr/>
        </p:nvSpPr>
        <p:spPr>
          <a:xfrm>
            <a:off x="3398507" y="4912668"/>
            <a:ext cx="24994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Click the audio button to stop </a:t>
            </a:r>
            <a:r>
              <a:rPr lang="en-GB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reflective 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15" name="TextBox: Tool instructions start"/>
          <p:cNvSpPr txBox="1"/>
          <p:nvPr/>
        </p:nvSpPr>
        <p:spPr>
          <a:xfrm>
            <a:off x="3398507" y="4912668"/>
            <a:ext cx="24929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Click the audio button to play </a:t>
            </a:r>
            <a:r>
              <a:rPr lang="en-GB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reflective 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pic>
        <p:nvPicPr>
          <p:cNvPr id="16" name="Feedback" descr="D:\03 Projects\TCI\02 Deliverables\2016-10 Release Liturgical\Feedback button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8899"/>
            <a:ext cx="903177" cy="64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7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7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  <p:bldP spid="15" grpId="1"/>
      <p:bldP spid="1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0538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NZ" sz="4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our Learning about </a:t>
            </a:r>
          </a:p>
          <a:p>
            <a:pPr algn="ctr"/>
            <a:r>
              <a:rPr lang="en-NZ" sz="40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 with family </a:t>
            </a:r>
            <a:r>
              <a:rPr lang="en-NZ" sz="4000" b="1" dirty="0" err="1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whānau</a:t>
            </a:r>
            <a:endParaRPr lang="en-US" sz="40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: Beveled 2"/>
          <p:cNvSpPr/>
          <p:nvPr/>
        </p:nvSpPr>
        <p:spPr>
          <a:xfrm>
            <a:off x="3138310" y="1167433"/>
            <a:ext cx="2619022" cy="1365956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600" b="1" dirty="0">
                <a:solidFill>
                  <a:schemeClr val="tx1"/>
                </a:solidFill>
              </a:rPr>
              <a:t>Make  a poster</a:t>
            </a:r>
          </a:p>
          <a:p>
            <a:pPr algn="ctr"/>
            <a:r>
              <a:rPr lang="en-NZ" sz="1600" b="1" dirty="0">
                <a:solidFill>
                  <a:schemeClr val="tx1"/>
                </a:solidFill>
              </a:rPr>
              <a:t> </a:t>
            </a:r>
            <a:r>
              <a:rPr lang="en-NZ" sz="1600" dirty="0">
                <a:solidFill>
                  <a:schemeClr val="tx1"/>
                </a:solidFill>
              </a:rPr>
              <a:t>to highlight the reason why Christmas is so important for Christians</a:t>
            </a:r>
          </a:p>
        </p:txBody>
      </p:sp>
      <p:sp>
        <p:nvSpPr>
          <p:cNvPr id="4" name="Rectangle: Beveled 3"/>
          <p:cNvSpPr/>
          <p:nvPr/>
        </p:nvSpPr>
        <p:spPr>
          <a:xfrm>
            <a:off x="112888" y="1167433"/>
            <a:ext cx="2912534" cy="1465256"/>
          </a:xfrm>
          <a:prstGeom prst="bevel">
            <a:avLst>
              <a:gd name="adj" fmla="val 86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NZ" sz="1600" b="1" dirty="0">
                <a:solidFill>
                  <a:schemeClr val="tx1"/>
                </a:solidFill>
              </a:rPr>
              <a:t>Present a re-enactment </a:t>
            </a:r>
            <a:r>
              <a:rPr lang="en-NZ" sz="1600" dirty="0">
                <a:solidFill>
                  <a:schemeClr val="tx1"/>
                </a:solidFill>
              </a:rPr>
              <a:t>of</a:t>
            </a:r>
          </a:p>
          <a:p>
            <a:pPr lvl="0" algn="ctr"/>
            <a:r>
              <a:rPr lang="en-NZ" sz="1600" dirty="0">
                <a:solidFill>
                  <a:schemeClr val="tx1"/>
                </a:solidFill>
              </a:rPr>
              <a:t> Las Posadas for a younger class and explain its meaning and why people have this custom.</a:t>
            </a:r>
          </a:p>
        </p:txBody>
      </p:sp>
      <p:sp>
        <p:nvSpPr>
          <p:cNvPr id="5" name="Rectangle: Beveled 4"/>
          <p:cNvSpPr/>
          <p:nvPr/>
        </p:nvSpPr>
        <p:spPr>
          <a:xfrm>
            <a:off x="112888" y="2854456"/>
            <a:ext cx="1986845" cy="2051976"/>
          </a:xfrm>
          <a:prstGeom prst="beve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NZ" sz="1600" b="1" dirty="0">
                <a:solidFill>
                  <a:schemeClr val="tx1"/>
                </a:solidFill>
              </a:rPr>
              <a:t>Tell the story</a:t>
            </a:r>
            <a:r>
              <a:rPr lang="en-NZ" sz="1600" dirty="0">
                <a:solidFill>
                  <a:schemeClr val="tx1"/>
                </a:solidFill>
              </a:rPr>
              <a:t> </a:t>
            </a:r>
          </a:p>
          <a:p>
            <a:pPr lvl="0" algn="ctr"/>
            <a:r>
              <a:rPr lang="en-NZ" sz="1600" dirty="0">
                <a:solidFill>
                  <a:schemeClr val="tx1"/>
                </a:solidFill>
              </a:rPr>
              <a:t>of why we have Christmas lights in our windows to some family members.</a:t>
            </a:r>
          </a:p>
        </p:txBody>
      </p:sp>
      <p:sp>
        <p:nvSpPr>
          <p:cNvPr id="6" name="Rectangle: Beveled 5"/>
          <p:cNvSpPr/>
          <p:nvPr/>
        </p:nvSpPr>
        <p:spPr>
          <a:xfrm>
            <a:off x="2243733" y="2672556"/>
            <a:ext cx="3725334" cy="2051976"/>
          </a:xfrm>
          <a:prstGeom prst="bevel">
            <a:avLst>
              <a:gd name="adj" fmla="val 50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NZ" sz="1600" b="1" dirty="0">
                <a:solidFill>
                  <a:schemeClr val="tx1"/>
                </a:solidFill>
              </a:rPr>
              <a:t>Have a conversation </a:t>
            </a:r>
          </a:p>
          <a:p>
            <a:pPr lvl="0" algn="ctr"/>
            <a:r>
              <a:rPr lang="en-NZ" sz="1600" dirty="0">
                <a:solidFill>
                  <a:schemeClr val="tx1"/>
                </a:solidFill>
              </a:rPr>
              <a:t>with your family </a:t>
            </a:r>
            <a:r>
              <a:rPr lang="en-NZ" sz="1600" dirty="0" err="1">
                <a:solidFill>
                  <a:schemeClr val="tx1"/>
                </a:solidFill>
              </a:rPr>
              <a:t>whānau</a:t>
            </a:r>
            <a:r>
              <a:rPr lang="en-NZ" sz="1600" dirty="0">
                <a:solidFill>
                  <a:schemeClr val="tx1"/>
                </a:solidFill>
              </a:rPr>
              <a:t> about rituals, traditions and customs that are part of your Christmas celebrations. Ask about when they started and by whom. Decide which ones are Christian and which are not.</a:t>
            </a:r>
          </a:p>
        </p:txBody>
      </p:sp>
      <p:sp>
        <p:nvSpPr>
          <p:cNvPr id="7" name="Rectangle: Beveled 6"/>
          <p:cNvSpPr/>
          <p:nvPr/>
        </p:nvSpPr>
        <p:spPr>
          <a:xfrm>
            <a:off x="5870220" y="1165102"/>
            <a:ext cx="3208868" cy="1467587"/>
          </a:xfrm>
          <a:prstGeom prst="bevel">
            <a:avLst>
              <a:gd name="adj" fmla="val 52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NZ" sz="1600" b="1" dirty="0">
                <a:solidFill>
                  <a:schemeClr val="tx1"/>
                </a:solidFill>
              </a:rPr>
              <a:t>Create an art work </a:t>
            </a:r>
            <a:r>
              <a:rPr lang="en-NZ" sz="1600" dirty="0">
                <a:solidFill>
                  <a:schemeClr val="tx1"/>
                </a:solidFill>
              </a:rPr>
              <a:t>to express how Catholics all over the world and in your parish celebrate a Christ mass to highlight the significance of Christmas for all Christians</a:t>
            </a:r>
          </a:p>
        </p:txBody>
      </p:sp>
      <p:sp>
        <p:nvSpPr>
          <p:cNvPr id="8" name="Rectangle: Beveled 7"/>
          <p:cNvSpPr/>
          <p:nvPr/>
        </p:nvSpPr>
        <p:spPr>
          <a:xfrm>
            <a:off x="6084710" y="2854456"/>
            <a:ext cx="2994377" cy="1365956"/>
          </a:xfrm>
          <a:prstGeom prst="bevel">
            <a:avLst>
              <a:gd name="adj" fmla="val 67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NZ" sz="1600" b="1" dirty="0">
                <a:solidFill>
                  <a:schemeClr val="tx1"/>
                </a:solidFill>
              </a:rPr>
              <a:t>Make up your own way </a:t>
            </a:r>
            <a:r>
              <a:rPr lang="en-NZ" sz="1600" dirty="0">
                <a:solidFill>
                  <a:schemeClr val="tx1"/>
                </a:solidFill>
              </a:rPr>
              <a:t>of showing and sharing what you have learned and decide with whom you would like to share it.</a:t>
            </a:r>
          </a:p>
        </p:txBody>
      </p:sp>
      <p:sp>
        <p:nvSpPr>
          <p:cNvPr id="9" name="TextBox: PageNumber"/>
          <p:cNvSpPr txBox="1">
            <a:spLocks/>
          </p:cNvSpPr>
          <p:nvPr/>
        </p:nvSpPr>
        <p:spPr>
          <a:xfrm>
            <a:off x="8640000" y="4680000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002060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L-2</a:t>
            </a:r>
          </a:p>
          <a:p>
            <a:pPr algn="ctr"/>
            <a:r>
              <a:rPr lang="en-GB" sz="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S-09</a:t>
            </a:r>
          </a:p>
        </p:txBody>
      </p:sp>
      <p:sp>
        <p:nvSpPr>
          <p:cNvPr id="10" name="Action Button: Back">
            <a:hlinkClick r:id="" action="ppaction://hlinkshowjump?jump=previousslide" highlightClick="1"/>
          </p:cNvPr>
          <p:cNvSpPr/>
          <p:nvPr/>
        </p:nvSpPr>
        <p:spPr>
          <a:xfrm>
            <a:off x="7596000" y="4680000"/>
            <a:ext cx="432048" cy="36000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Action Button: Worksheet">
            <a:hlinkClick r:id="rId3" action="ppaction://hlinksldjump" highlightClick="1"/>
          </p:cNvPr>
          <p:cNvSpPr/>
          <p:nvPr/>
        </p:nvSpPr>
        <p:spPr>
          <a:xfrm>
            <a:off x="7092000" y="4680000"/>
            <a:ext cx="360000" cy="360000"/>
          </a:xfrm>
          <a:prstGeom prst="actionButtonDocumen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12" name="Group 11"/>
          <p:cNvGrpSpPr/>
          <p:nvPr/>
        </p:nvGrpSpPr>
        <p:grpSpPr>
          <a:xfrm>
            <a:off x="122843" y="1165102"/>
            <a:ext cx="2902579" cy="1467587"/>
            <a:chOff x="1524000" y="1411110"/>
            <a:chExt cx="2777067" cy="1806223"/>
          </a:xfrm>
        </p:grpSpPr>
        <p:sp>
          <p:nvSpPr>
            <p:cNvPr id="13" name="Rectangle: Beveled 12"/>
            <p:cNvSpPr/>
            <p:nvPr/>
          </p:nvSpPr>
          <p:spPr>
            <a:xfrm>
              <a:off x="1524000" y="1411111"/>
              <a:ext cx="2777067" cy="1806222"/>
            </a:xfrm>
            <a:prstGeom prst="bevel">
              <a:avLst>
                <a:gd name="adj" fmla="val 62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246" y="1411110"/>
              <a:ext cx="2746573" cy="1806223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138311" y="1173482"/>
            <a:ext cx="2619022" cy="1359907"/>
            <a:chOff x="1524000" y="1411110"/>
            <a:chExt cx="2777067" cy="1806223"/>
          </a:xfrm>
        </p:grpSpPr>
        <p:sp>
          <p:nvSpPr>
            <p:cNvPr id="16" name="Rectangle: Beveled 15"/>
            <p:cNvSpPr/>
            <p:nvPr/>
          </p:nvSpPr>
          <p:spPr>
            <a:xfrm>
              <a:off x="1524000" y="1411111"/>
              <a:ext cx="2777067" cy="1806222"/>
            </a:xfrm>
            <a:prstGeom prst="bevel">
              <a:avLst>
                <a:gd name="adj" fmla="val 62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246" y="1411110"/>
              <a:ext cx="2746573" cy="180622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884600" y="1173482"/>
            <a:ext cx="3194487" cy="1459207"/>
            <a:chOff x="1524000" y="1411110"/>
            <a:chExt cx="2777067" cy="1806223"/>
          </a:xfrm>
        </p:grpSpPr>
        <p:sp>
          <p:nvSpPr>
            <p:cNvPr id="19" name="Rectangle: Beveled 18"/>
            <p:cNvSpPr/>
            <p:nvPr/>
          </p:nvSpPr>
          <p:spPr>
            <a:xfrm>
              <a:off x="1524000" y="1411111"/>
              <a:ext cx="2777067" cy="1806222"/>
            </a:xfrm>
            <a:prstGeom prst="bevel">
              <a:avLst>
                <a:gd name="adj" fmla="val 62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246" y="1411110"/>
              <a:ext cx="2746573" cy="180622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2888" y="2854456"/>
            <a:ext cx="1986845" cy="2050076"/>
            <a:chOff x="1524000" y="1411110"/>
            <a:chExt cx="2777067" cy="1806223"/>
          </a:xfrm>
        </p:grpSpPr>
        <p:sp>
          <p:nvSpPr>
            <p:cNvPr id="22" name="Rectangle: Beveled 21"/>
            <p:cNvSpPr/>
            <p:nvPr/>
          </p:nvSpPr>
          <p:spPr>
            <a:xfrm>
              <a:off x="1524000" y="1411111"/>
              <a:ext cx="2777067" cy="1806222"/>
            </a:xfrm>
            <a:prstGeom prst="bevel">
              <a:avLst>
                <a:gd name="adj" fmla="val 62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246" y="1411110"/>
              <a:ext cx="2746573" cy="180622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254642" y="2683236"/>
            <a:ext cx="3714425" cy="2041296"/>
            <a:chOff x="1524000" y="1411110"/>
            <a:chExt cx="2777067" cy="1806223"/>
          </a:xfrm>
        </p:grpSpPr>
        <p:sp>
          <p:nvSpPr>
            <p:cNvPr id="25" name="Rectangle: Beveled 24"/>
            <p:cNvSpPr/>
            <p:nvPr/>
          </p:nvSpPr>
          <p:spPr>
            <a:xfrm>
              <a:off x="1524000" y="1411111"/>
              <a:ext cx="2777067" cy="1806222"/>
            </a:xfrm>
            <a:prstGeom prst="bevel">
              <a:avLst>
                <a:gd name="adj" fmla="val 62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246" y="1411110"/>
              <a:ext cx="2746573" cy="180622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093308" y="2854457"/>
            <a:ext cx="2968239" cy="1365956"/>
            <a:chOff x="1524000" y="1411110"/>
            <a:chExt cx="2777067" cy="1806223"/>
          </a:xfrm>
        </p:grpSpPr>
        <p:sp>
          <p:nvSpPr>
            <p:cNvPr id="28" name="Rectangle: Beveled 27"/>
            <p:cNvSpPr/>
            <p:nvPr/>
          </p:nvSpPr>
          <p:spPr>
            <a:xfrm>
              <a:off x="1524000" y="1411111"/>
              <a:ext cx="2777067" cy="1806222"/>
            </a:xfrm>
            <a:prstGeom prst="bevel">
              <a:avLst>
                <a:gd name="adj" fmla="val 62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246" y="1411110"/>
              <a:ext cx="2746573" cy="1806223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2872915" y="4710699"/>
            <a:ext cx="246093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gifts to reveal ways to share our learning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85553" y="4932278"/>
            <a:ext cx="24416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" dirty="0">
                <a:latin typeface="Arial" pitchFamily="34" charset="0"/>
                <a:ea typeface="Segoe UI" pitchFamily="34" charset="0"/>
                <a:cs typeface="Arial" pitchFamily="34" charset="0"/>
              </a:rPr>
              <a:t>Click the worksheet button to go to the worksheet</a:t>
            </a:r>
          </a:p>
        </p:txBody>
      </p:sp>
    </p:spTree>
    <p:extLst>
      <p:ext uri="{BB962C8B-B14F-4D97-AF65-F5344CB8AC3E}">
        <p14:creationId xmlns:p14="http://schemas.microsoft.com/office/powerpoint/2010/main" val="2309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55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4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5" accel="50000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6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0" dur="36" accel="50000">
                                          <p:stCondLst>
                                            <p:cond delay="3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36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6">
                                          <p:stCondLst>
                                            <p:cond delay="3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33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6" accel="50000">
                                          <p:stCondLst>
                                            <p:cond delay="3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5">
                                          <p:stCondLst>
                                            <p:cond delay="1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33" decel="50000">
                                          <p:stCondLst>
                                            <p:cond delay="12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11512</TotalTime>
  <Words>1484</Words>
  <Application>Microsoft Office PowerPoint</Application>
  <PresentationFormat>On-screen Show (16:9)</PresentationFormat>
  <Paragraphs>151</Paragraphs>
  <Slides>11</Slides>
  <Notes>5</Notes>
  <HiddenSlides>2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GM</dc:creator>
  <cp:lastModifiedBy>Pierre Schmits</cp:lastModifiedBy>
  <cp:revision>70</cp:revision>
  <dcterms:created xsi:type="dcterms:W3CDTF">2016-10-11T11:03:41Z</dcterms:created>
  <dcterms:modified xsi:type="dcterms:W3CDTF">2016-11-17T03:11:48Z</dcterms:modified>
</cp:coreProperties>
</file>