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18"/>
  </p:notesMasterIdLst>
  <p:sldIdLst>
    <p:sldId id="256" r:id="rId3"/>
    <p:sldId id="257" r:id="rId4"/>
    <p:sldId id="277" r:id="rId5"/>
    <p:sldId id="272" r:id="rId6"/>
    <p:sldId id="278" r:id="rId7"/>
    <p:sldId id="279" r:id="rId8"/>
    <p:sldId id="280" r:id="rId9"/>
    <p:sldId id="282" r:id="rId10"/>
    <p:sldId id="283" r:id="rId11"/>
    <p:sldId id="259" r:id="rId12"/>
    <p:sldId id="286" r:id="rId13"/>
    <p:sldId id="269" r:id="rId14"/>
    <p:sldId id="271" r:id="rId15"/>
    <p:sldId id="285" r:id="rId16"/>
    <p:sldId id="284" r:id="rId17"/>
  </p:sldIdLst>
  <p:sldSz cx="9144000" cy="5143500" type="screen16x9"/>
  <p:notesSz cx="6858000" cy="9144000"/>
  <p:embeddedFontLst>
    <p:embeddedFont>
      <p:font typeface="Batang" pitchFamily="18" charset="-127"/>
      <p:regular r:id="rId19"/>
    </p:embeddedFont>
    <p:embeddedFont>
      <p:font typeface="Calligraph421 BT" pitchFamily="66" charset="0"/>
      <p:regular r:id="rId20"/>
    </p:embeddedFont>
    <p:embeddedFont>
      <p:font typeface="Calibri" pitchFamily="34" charset="0"/>
      <p:regular r:id="rId21"/>
      <p:bold r:id="rId22"/>
      <p:italic r:id="rId23"/>
      <p:boldItalic r:id="rId24"/>
    </p:embeddedFont>
    <p:embeddedFont>
      <p:font typeface="Segoe UI" pitchFamily="34"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63300"/>
    <a:srgbClr val="FFFF66"/>
    <a:srgbClr val="CC66FF"/>
    <a:srgbClr val="FFFF99"/>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84" autoAdjust="0"/>
    <p:restoredTop sz="81943" autoAdjust="0"/>
  </p:normalViewPr>
  <p:slideViewPr>
    <p:cSldViewPr snapToGrid="0">
      <p:cViewPr>
        <p:scale>
          <a:sx n="80" d="100"/>
          <a:sy n="80" d="100"/>
        </p:scale>
        <p:origin x="-1212" y="-73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font" Target="fonts/font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font" Target="fonts/font1.fntdata"/><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0E0A72-8F01-4652-B984-73A84DFF7643}" type="datetimeFigureOut">
              <a:rPr lang="en-GB" smtClean="0"/>
              <a:t>17/11/2016</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097152-54D5-404C-80EF-58C12B0EA284}" type="slidenum">
              <a:rPr lang="en-GB" smtClean="0"/>
              <a:t>‹#›</a:t>
            </a:fld>
            <a:endParaRPr lang="en-GB"/>
          </a:p>
        </p:txBody>
      </p:sp>
    </p:spTree>
    <p:extLst>
      <p:ext uri="{BB962C8B-B14F-4D97-AF65-F5344CB8AC3E}">
        <p14:creationId xmlns:p14="http://schemas.microsoft.com/office/powerpoint/2010/main" val="2083095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 The Feast of Christmas</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this slide as a focussing strategy to introduce the lesson topic. Read the title together and invite students to share something they know about the feast of Christmas and the other special feasts in the Christmas season.</a:t>
            </a:r>
          </a:p>
          <a:p>
            <a:r>
              <a:rPr lang="en-GB" sz="1200" kern="1200" dirty="0" smtClean="0">
                <a:solidFill>
                  <a:schemeClr val="tx1"/>
                </a:solidFill>
                <a:effectLst/>
                <a:latin typeface="+mn-lt"/>
                <a:ea typeface="+mn-ea"/>
                <a:cs typeface="+mn-cs"/>
              </a:rPr>
              <a:t>The feast of the Holy Innocents is dealt with on Slides 7,8,9</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a:t>
            </a:fld>
            <a:endParaRPr lang="en-GB"/>
          </a:p>
        </p:txBody>
      </p:sp>
    </p:spTree>
    <p:extLst>
      <p:ext uri="{BB962C8B-B14F-4D97-AF65-F5344CB8AC3E}">
        <p14:creationId xmlns:p14="http://schemas.microsoft.com/office/powerpoint/2010/main" val="3933980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9 The Feast of the Holy Innocents – 28 December</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Share responses in groups to each item using the pointer to indicate </a:t>
            </a:r>
          </a:p>
          <a:p>
            <a:r>
              <a:rPr lang="en-GB" sz="1200" kern="1200" dirty="0" smtClean="0">
                <a:solidFill>
                  <a:schemeClr val="tx1"/>
                </a:solidFill>
                <a:effectLst/>
                <a:latin typeface="+mn-lt"/>
                <a:ea typeface="+mn-ea"/>
                <a:cs typeface="+mn-cs"/>
              </a:rPr>
              <a:t>What can you say about historical events in Jesus’ time and in the present time?</a:t>
            </a:r>
          </a:p>
          <a:p>
            <a:r>
              <a:rPr lang="en-GB" sz="1200" kern="1200" dirty="0" smtClean="0">
                <a:solidFill>
                  <a:schemeClr val="tx1"/>
                </a:solidFill>
                <a:effectLst/>
                <a:latin typeface="+mn-lt"/>
                <a:ea typeface="+mn-ea"/>
                <a:cs typeface="+mn-cs"/>
              </a:rPr>
              <a:t>Reflect on what it would be like to be a holy innocent.</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Sing using the MP3 ‘There is a child’</a:t>
            </a:r>
            <a:endParaRPr lang="en-GB" noProof="0" dirty="0" smtClean="0"/>
          </a:p>
        </p:txBody>
      </p:sp>
      <p:sp>
        <p:nvSpPr>
          <p:cNvPr id="4" name="Slide Number Placeholder 3"/>
          <p:cNvSpPr>
            <a:spLocks noGrp="1"/>
          </p:cNvSpPr>
          <p:nvPr>
            <p:ph type="sldNum" sz="quarter" idx="10"/>
          </p:nvPr>
        </p:nvSpPr>
        <p:spPr/>
        <p:txBody>
          <a:bodyPr/>
          <a:lstStyle/>
          <a:p>
            <a:fld id="{8E097152-54D5-404C-80EF-58C12B0EA284}" type="slidenum">
              <a:rPr lang="en-GB" smtClean="0"/>
              <a:t>10</a:t>
            </a:fld>
            <a:endParaRPr lang="en-GB"/>
          </a:p>
        </p:txBody>
      </p:sp>
    </p:spTree>
    <p:extLst>
      <p:ext uri="{BB962C8B-B14F-4D97-AF65-F5344CB8AC3E}">
        <p14:creationId xmlns:p14="http://schemas.microsoft.com/office/powerpoint/2010/main" val="1192769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10 Who do Mary, Joseph and Jesus in this picture remind you of?</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and respond to each item in groups.</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Share the best ideas you heard with the whole class. </a:t>
            </a:r>
          </a:p>
          <a:p>
            <a:r>
              <a:rPr lang="en-GB" sz="1200" kern="1200" dirty="0" smtClean="0">
                <a:solidFill>
                  <a:schemeClr val="tx1"/>
                </a:solidFill>
                <a:effectLst/>
                <a:latin typeface="+mn-lt"/>
                <a:ea typeface="+mn-ea"/>
                <a:cs typeface="+mn-cs"/>
              </a:rPr>
              <a:t>Had you thought about Jesus, Mary and Joseph as refugees?</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Think about all the images you can see in the media at the moment as you create your art work. Can you see similarities? </a:t>
            </a:r>
          </a:p>
          <a:p>
            <a:r>
              <a:rPr lang="en-GB" sz="1200" kern="1200" dirty="0" smtClean="0">
                <a:solidFill>
                  <a:schemeClr val="tx1"/>
                </a:solidFill>
                <a:effectLst/>
                <a:latin typeface="+mn-lt"/>
                <a:ea typeface="+mn-ea"/>
                <a:cs typeface="+mn-cs"/>
              </a:rPr>
              <a:t>Try to include them in your art work.</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11</a:t>
            </a:fld>
            <a:endParaRPr lang="en-GB"/>
          </a:p>
        </p:txBody>
      </p:sp>
    </p:spTree>
    <p:extLst>
      <p:ext uri="{BB962C8B-B14F-4D97-AF65-F5344CB8AC3E}">
        <p14:creationId xmlns:p14="http://schemas.microsoft.com/office/powerpoint/2010/main" val="3886037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11 Check Up</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formative assessment strategy will help teachers to identify how well students have achieved the Learning Intentions of the lesson. </a:t>
            </a:r>
          </a:p>
          <a:p>
            <a:r>
              <a:rPr lang="en-GB" sz="1200" kern="1200" dirty="0" smtClean="0">
                <a:solidFill>
                  <a:schemeClr val="tx1"/>
                </a:solidFill>
                <a:effectLst/>
                <a:latin typeface="+mn-lt"/>
                <a:ea typeface="+mn-ea"/>
                <a:cs typeface="+mn-cs"/>
              </a:rPr>
              <a:t>Teachers can choose how they use the slide in their range of assessment options.</a:t>
            </a:r>
          </a:p>
          <a:p>
            <a:r>
              <a:rPr lang="en-GB" sz="1200" kern="1200" dirty="0" smtClean="0">
                <a:solidFill>
                  <a:schemeClr val="tx1"/>
                </a:solidFill>
                <a:effectLst/>
                <a:latin typeface="+mn-lt"/>
                <a:ea typeface="+mn-ea"/>
                <a:cs typeface="+mn-cs"/>
              </a:rPr>
              <a:t>A worksheet of this slide is available for students in Years 5-8 to complete.</a:t>
            </a:r>
          </a:p>
          <a:p>
            <a:r>
              <a:rPr lang="en-NZ" sz="1200" kern="1200" dirty="0" smtClean="0">
                <a:solidFill>
                  <a:schemeClr val="tx1"/>
                </a:solidFill>
                <a:effectLst/>
                <a:latin typeface="+mn-lt"/>
                <a:ea typeface="+mn-ea"/>
                <a:cs typeface="+mn-cs"/>
              </a:rPr>
              <a:t>The last two items are feed forward for the teacher. </a:t>
            </a:r>
            <a:endParaRPr lang="en-GB"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Recording the students’ responses to these items is recommended as it will enable teachers to adjust their learning strategies for future lessons and target the areas that need further attention.</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12</a:t>
            </a:fld>
            <a:endParaRPr lang="en-GB"/>
          </a:p>
        </p:txBody>
      </p:sp>
    </p:spTree>
    <p:extLst>
      <p:ext uri="{BB962C8B-B14F-4D97-AF65-F5344CB8AC3E}">
        <p14:creationId xmlns:p14="http://schemas.microsoft.com/office/powerpoint/2010/main" val="3399178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12 Time for Reflection</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MP3 is played to help create a reflective atmosphere and bring the young people to stillness and silence as the teacher invites them to </a:t>
            </a:r>
            <a:r>
              <a:rPr lang="en-GB" sz="1200" i="1" kern="1200" dirty="0" smtClean="0">
                <a:solidFill>
                  <a:schemeClr val="tx1"/>
                </a:solidFill>
                <a:effectLst/>
                <a:latin typeface="+mn-lt"/>
                <a:ea typeface="+mn-ea"/>
                <a:cs typeface="+mn-cs"/>
              </a:rPr>
              <a:t>remember to reflect on today’s holy innocents of all ages and pray for them and imagine how Jesus would have treated them – they are not too far away from where he was a refugee.</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13</a:t>
            </a:fld>
            <a:endParaRPr lang="en-GB"/>
          </a:p>
        </p:txBody>
      </p:sp>
    </p:spTree>
    <p:extLst>
      <p:ext uri="{BB962C8B-B14F-4D97-AF65-F5344CB8AC3E}">
        <p14:creationId xmlns:p14="http://schemas.microsoft.com/office/powerpoint/2010/main" val="3807352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Slide7 Herod, King of Judea at the time Jesus was born WORKSHEET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worksheet relates to slide 7A &amp; 7B</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14</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11 Check-up WORKSHEET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worksheet relates to slide 11</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15</a:t>
            </a:fld>
            <a:endParaRPr lang="en-GB"/>
          </a:p>
        </p:txBody>
      </p:sp>
    </p:spTree>
    <p:extLst>
      <p:ext uri="{BB962C8B-B14F-4D97-AF65-F5344CB8AC3E}">
        <p14:creationId xmlns:p14="http://schemas.microsoft.com/office/powerpoint/2010/main" val="2355651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2 Learning Intentions</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through the Learning Intentions with the class and identify some ideas/questions that might be explored in the lesson</a:t>
            </a:r>
          </a:p>
          <a:p>
            <a:r>
              <a:rPr lang="en-GB" sz="1200" kern="1200" dirty="0" smtClean="0">
                <a:solidFill>
                  <a:schemeClr val="tx1"/>
                </a:solidFill>
                <a:effectLst/>
                <a:latin typeface="+mn-lt"/>
                <a:ea typeface="+mn-ea"/>
                <a:cs typeface="+mn-cs"/>
              </a:rPr>
              <a:t>Access the Liturgical Calendar worksheet from Lesson 2 Slide 4 to continue working on Slide 3 below.</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2</a:t>
            </a:fld>
            <a:endParaRPr lang="en-GB"/>
          </a:p>
        </p:txBody>
      </p:sp>
    </p:spTree>
    <p:extLst>
      <p:ext uri="{BB962C8B-B14F-4D97-AF65-F5344CB8AC3E}">
        <p14:creationId xmlns:p14="http://schemas.microsoft.com/office/powerpoint/2010/main" val="1240291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3 The place of Christmas in the Liturgical Year</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each item on the pop up and record your responses on the Worksheet from ADVENT Lesson 1 Slide 4.</a:t>
            </a:r>
          </a:p>
          <a:p>
            <a:r>
              <a:rPr lang="en-GB" sz="1200" kern="1200" dirty="0" smtClean="0">
                <a:solidFill>
                  <a:schemeClr val="tx1"/>
                </a:solidFill>
                <a:effectLst/>
                <a:latin typeface="+mn-lt"/>
                <a:ea typeface="+mn-ea"/>
                <a:cs typeface="+mn-cs"/>
              </a:rPr>
              <a:t>Christmas time begins as night falls on Christmas Eve and continues until the feast of the Baptism of Jesus in January.</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The first Christmas Mass is celebrated during this night.</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3</a:t>
            </a:fld>
            <a:endParaRPr lang="en-GB"/>
          </a:p>
        </p:txBody>
      </p:sp>
    </p:spTree>
    <p:extLst>
      <p:ext uri="{BB962C8B-B14F-4D97-AF65-F5344CB8AC3E}">
        <p14:creationId xmlns:p14="http://schemas.microsoft.com/office/powerpoint/2010/main" val="3485405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4 In the first reading at Mass on Christmas night Isaiah’s words tell who Jesus is</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the Teaching and Learning Experience 2</a:t>
            </a:r>
          </a:p>
          <a:p>
            <a:r>
              <a:rPr lang="en-GB" sz="1200" kern="1200" dirty="0" smtClean="0">
                <a:solidFill>
                  <a:schemeClr val="tx1"/>
                </a:solidFill>
                <a:effectLst/>
                <a:latin typeface="+mn-lt"/>
                <a:ea typeface="+mn-ea"/>
                <a:cs typeface="+mn-cs"/>
              </a:rPr>
              <a:t>Read the verse from Isaiah on the image on the left.</a:t>
            </a:r>
          </a:p>
          <a:p>
            <a:r>
              <a:rPr lang="en-GB" sz="1200" kern="1200" dirty="0" smtClean="0">
                <a:solidFill>
                  <a:schemeClr val="tx1"/>
                </a:solidFill>
                <a:effectLst/>
                <a:latin typeface="+mn-lt"/>
                <a:ea typeface="+mn-ea"/>
                <a:cs typeface="+mn-cs"/>
              </a:rPr>
              <a:t>Read the instruction in the top frame then read the reveals and respond to each. </a:t>
            </a:r>
          </a:p>
          <a:p>
            <a:r>
              <a:rPr lang="en-GB" sz="1200" kern="1200" dirty="0" smtClean="0">
                <a:solidFill>
                  <a:schemeClr val="tx1"/>
                </a:solidFill>
                <a:effectLst/>
                <a:latin typeface="+mn-lt"/>
                <a:ea typeface="+mn-ea"/>
                <a:cs typeface="+mn-cs"/>
              </a:rPr>
              <a:t>Follow instruction in frame at the foot of the slide.</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4</a:t>
            </a:fld>
            <a:endParaRPr lang="en-GB"/>
          </a:p>
        </p:txBody>
      </p:sp>
    </p:spTree>
    <p:extLst>
      <p:ext uri="{BB962C8B-B14F-4D97-AF65-F5344CB8AC3E}">
        <p14:creationId xmlns:p14="http://schemas.microsoft.com/office/powerpoint/2010/main" val="3031311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5 The readings tell who Jesus is</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Recall what you know about Isaiah.</a:t>
            </a:r>
          </a:p>
          <a:p>
            <a:r>
              <a:rPr lang="en-GB" sz="1200" kern="1200" dirty="0" smtClean="0">
                <a:solidFill>
                  <a:schemeClr val="tx1"/>
                </a:solidFill>
                <a:effectLst/>
                <a:latin typeface="+mn-lt"/>
                <a:ea typeface="+mn-ea"/>
                <a:cs typeface="+mn-cs"/>
              </a:rPr>
              <a:t>Read the passage from Isaiah.</a:t>
            </a:r>
          </a:p>
          <a:p>
            <a:r>
              <a:rPr lang="en-GB" sz="1200" kern="1200" dirty="0" smtClean="0">
                <a:solidFill>
                  <a:schemeClr val="tx1"/>
                </a:solidFill>
                <a:effectLst/>
                <a:latin typeface="+mn-lt"/>
                <a:ea typeface="+mn-ea"/>
                <a:cs typeface="+mn-cs"/>
              </a:rPr>
              <a:t>Read each reveal and respond to the last reveal.</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5</a:t>
            </a:fld>
            <a:endParaRPr lang="en-GB"/>
          </a:p>
        </p:txBody>
      </p:sp>
    </p:spTree>
    <p:extLst>
      <p:ext uri="{BB962C8B-B14F-4D97-AF65-F5344CB8AC3E}">
        <p14:creationId xmlns:p14="http://schemas.microsoft.com/office/powerpoint/2010/main" val="1893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6 God made human </a:t>
            </a:r>
            <a:r>
              <a:rPr lang="en-GB" sz="1200" b="1" kern="1200" dirty="0" err="1" smtClean="0">
                <a:solidFill>
                  <a:schemeClr val="tx1"/>
                </a:solidFill>
                <a:effectLst/>
                <a:latin typeface="+mn-lt"/>
                <a:ea typeface="+mn-ea"/>
                <a:cs typeface="+mn-cs"/>
              </a:rPr>
              <a:t>tangata</a:t>
            </a:r>
            <a:r>
              <a:rPr lang="en-GB" sz="1200" b="1" kern="1200" dirty="0" smtClean="0">
                <a:solidFill>
                  <a:schemeClr val="tx1"/>
                </a:solidFill>
                <a:effectLst/>
                <a:latin typeface="+mn-lt"/>
                <a:ea typeface="+mn-ea"/>
                <a:cs typeface="+mn-cs"/>
              </a:rPr>
              <a:t> – Jesus the Messiah</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Find Luke 2:1-14 and read it.</a:t>
            </a:r>
          </a:p>
          <a:p>
            <a:r>
              <a:rPr lang="en-GB" sz="1200" kern="1200" dirty="0" smtClean="0">
                <a:solidFill>
                  <a:schemeClr val="tx1"/>
                </a:solidFill>
                <a:effectLst/>
                <a:latin typeface="+mn-lt"/>
                <a:ea typeface="+mn-ea"/>
                <a:cs typeface="+mn-cs"/>
              </a:rPr>
              <a:t>Use the arrow to point to each new item and share your responses to the questions.</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6</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7A Herod, King of Judea at the time Jesus was born</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aloud the first half of the statement and indicate the correct completion – then check using the floater.</a:t>
            </a:r>
          </a:p>
          <a:p>
            <a:r>
              <a:rPr lang="en-GB" sz="1200" kern="1200" dirty="0" smtClean="0">
                <a:solidFill>
                  <a:schemeClr val="tx1"/>
                </a:solidFill>
                <a:effectLst/>
                <a:latin typeface="+mn-lt"/>
                <a:ea typeface="+mn-ea"/>
                <a:cs typeface="+mn-cs"/>
              </a:rPr>
              <a:t>Answers </a:t>
            </a:r>
          </a:p>
          <a:p>
            <a:r>
              <a:rPr lang="en-GB" sz="1200" kern="1200" dirty="0" smtClean="0">
                <a:solidFill>
                  <a:schemeClr val="tx1"/>
                </a:solidFill>
                <a:effectLst/>
                <a:latin typeface="+mn-lt"/>
                <a:ea typeface="+mn-ea"/>
                <a:cs typeface="+mn-cs"/>
              </a:rPr>
              <a:t>1)C,  2)D,  3)A,  4) B,  5)E</a:t>
            </a:r>
          </a:p>
          <a:p>
            <a:r>
              <a:rPr lang="en-GB" sz="1200" kern="1200" dirty="0" smtClean="0">
                <a:solidFill>
                  <a:schemeClr val="tx1"/>
                </a:solidFill>
                <a:effectLst/>
                <a:latin typeface="+mn-lt"/>
                <a:ea typeface="+mn-ea"/>
                <a:cs typeface="+mn-cs"/>
              </a:rPr>
              <a:t>Continued on next slide</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7</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7B Herod, King of Judea at the time Jesus was born</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Complete the worksheet as a record of your learning.</a:t>
            </a:r>
          </a:p>
          <a:p>
            <a:r>
              <a:rPr lang="en-GB" sz="1200" kern="1200" dirty="0" smtClean="0">
                <a:solidFill>
                  <a:schemeClr val="tx1"/>
                </a:solidFill>
                <a:effectLst/>
                <a:latin typeface="+mn-lt"/>
                <a:ea typeface="+mn-ea"/>
                <a:cs typeface="+mn-cs"/>
              </a:rPr>
              <a:t>Answers </a:t>
            </a:r>
          </a:p>
          <a:p>
            <a:r>
              <a:rPr lang="en-GB" sz="1200" kern="1200" dirty="0" smtClean="0">
                <a:solidFill>
                  <a:schemeClr val="tx1"/>
                </a:solidFill>
                <a:effectLst/>
                <a:latin typeface="+mn-lt"/>
                <a:ea typeface="+mn-ea"/>
                <a:cs typeface="+mn-cs"/>
              </a:rPr>
              <a:t>1)C,  2)D,  3)A,  4) B,  5)E</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8</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8 Reflecting on the story of the Holy Innocents</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9</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2AC3968-206A-4C1C-B939-050B2EAB8BF3}" type="datetimeFigureOut">
              <a:rPr lang="en-GB" smtClean="0"/>
              <a:t>17/11/2016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400777790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2AC3968-206A-4C1C-B939-050B2EAB8BF3}" type="datetimeFigureOut">
              <a:rPr lang="en-GB" smtClean="0"/>
              <a:t>17/11/2016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1296044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2AC3968-206A-4C1C-B939-050B2EAB8BF3}" type="datetimeFigureOut">
              <a:rPr lang="en-GB" smtClean="0"/>
              <a:t>17/11/2016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845596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658421"/>
      </p:ext>
    </p:extLst>
  </p:cSld>
  <p:clrMapOvr>
    <a:masterClrMapping/>
  </p:clrMapOvr>
  <p:timing>
    <p:tnLst>
      <p:par>
        <p:cTn id="1" dur="indefinite" restart="never" nodeType="tmRoot"/>
      </p:par>
    </p:tnLst>
  </p:timing>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17/11/2016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1738713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17/11/2016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7555460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BC949C-10F4-4C6A-AEEB-02D77FEB4F26}" type="datetimeFigureOut">
              <a:rPr lang="en-GB" smtClean="0"/>
              <a:t>17/11/2016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106783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EBC949C-10F4-4C6A-AEEB-02D77FEB4F26}" type="datetimeFigureOut">
              <a:rPr lang="en-GB" smtClean="0"/>
              <a:t>17/11/2016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697319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EBC949C-10F4-4C6A-AEEB-02D77FEB4F26}" type="datetimeFigureOut">
              <a:rPr lang="en-GB" smtClean="0"/>
              <a:t>17/11/2016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34831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EBC949C-10F4-4C6A-AEEB-02D77FEB4F26}" type="datetimeFigureOut">
              <a:rPr lang="en-GB" smtClean="0"/>
              <a:t>17/11/2016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735987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BC949C-10F4-4C6A-AEEB-02D77FEB4F26}" type="datetimeFigureOut">
              <a:rPr lang="en-GB" smtClean="0"/>
              <a:t>17/11/2016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112311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2AC3968-206A-4C1C-B939-050B2EAB8BF3}" type="datetimeFigureOut">
              <a:rPr lang="en-GB" smtClean="0"/>
              <a:t>17/11/2016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22780677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BC949C-10F4-4C6A-AEEB-02D77FEB4F26}" type="datetimeFigureOut">
              <a:rPr lang="en-GB" smtClean="0"/>
              <a:t>17/11/2016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0840354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BC949C-10F4-4C6A-AEEB-02D77FEB4F26}" type="datetimeFigureOut">
              <a:rPr lang="en-GB" smtClean="0"/>
              <a:t>17/11/2016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151622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17/11/2016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4207489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17/11/2016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819805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2AC3968-206A-4C1C-B939-050B2EAB8BF3}" type="datetimeFigureOut">
              <a:rPr lang="en-GB" smtClean="0"/>
              <a:t>17/11/2016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3153222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2AC3968-206A-4C1C-B939-050B2EAB8BF3}" type="datetimeFigureOut">
              <a:rPr lang="en-GB" smtClean="0"/>
              <a:t>17/11/2016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3342635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2AC3968-206A-4C1C-B939-050B2EAB8BF3}" type="datetimeFigureOut">
              <a:rPr lang="en-GB" smtClean="0"/>
              <a:t>17/11/2016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3674940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2AC3968-206A-4C1C-B939-050B2EAB8BF3}" type="datetimeFigureOut">
              <a:rPr lang="en-GB" smtClean="0"/>
              <a:t>17/11/2016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543209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869232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AC3968-206A-4C1C-B939-050B2EAB8BF3}" type="datetimeFigureOut">
              <a:rPr lang="en-GB" smtClean="0"/>
              <a:t>17/11/2016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1016959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AC3968-206A-4C1C-B939-050B2EAB8BF3}" type="datetimeFigureOut">
              <a:rPr lang="en-GB" smtClean="0"/>
              <a:t>17/11/2016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1191536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2AC3968-206A-4C1C-B939-050B2EAB8BF3}" type="datetimeFigureOut">
              <a:rPr lang="en-GB" smtClean="0"/>
              <a:t>17/11/2016</a:t>
            </a:fld>
            <a:endParaRPr lang="en-GB"/>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0F7598E-D3F3-4140-A7D9-2ED48F1CAD2E}" type="slidenum">
              <a:rPr lang="en-GB" smtClean="0"/>
              <a:t>‹#›</a:t>
            </a:fld>
            <a:endParaRPr lang="en-GB"/>
          </a:p>
        </p:txBody>
      </p:sp>
      <p:sp>
        <p:nvSpPr>
          <p:cNvPr id="7" name="Rectangle 6"/>
          <p:cNvSpPr/>
          <p:nvPr userDrawn="1"/>
        </p:nvSpPr>
        <p:spPr>
          <a:xfrm>
            <a:off x="0" y="0"/>
            <a:ext cx="9144000" cy="5143500"/>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70267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FEBC949C-10F4-4C6A-AEEB-02D77FEB4F26}" type="datetimeFigureOut">
              <a:rPr lang="en-GB" smtClean="0"/>
              <a:t>17/11/2016</a:t>
            </a:fld>
            <a:endParaRPr lang="en-GB"/>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99B1A963-3545-42B3-9DE3-9511A5BB9065}" type="slidenum">
              <a:rPr lang="en-GB" smtClean="0"/>
              <a:t>‹#›</a:t>
            </a:fld>
            <a:endParaRPr lang="en-GB"/>
          </a:p>
        </p:txBody>
      </p:sp>
    </p:spTree>
    <p:extLst>
      <p:ext uri="{BB962C8B-B14F-4D97-AF65-F5344CB8AC3E}">
        <p14:creationId xmlns:p14="http://schemas.microsoft.com/office/powerpoint/2010/main" val="32721528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Adobe Heiti Std R" pitchFamily="34" charset="-128"/>
          <a:ea typeface="Adobe Heiti Std R" pitchFamily="34" charset="-128"/>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dobe Heiti Std R" pitchFamily="34" charset="-128"/>
          <a:ea typeface="Adobe Heiti Std R" pitchFamily="34" charset="-128"/>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dobe Heiti Std R" pitchFamily="34" charset="-128"/>
          <a:ea typeface="Adobe Heiti Std R" pitchFamily="34" charset="-128"/>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dobe Heiti Std R" pitchFamily="34" charset="-128"/>
          <a:ea typeface="Adobe Heiti Std R" pitchFamily="34" charset="-128"/>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dobe Heiti Std R" pitchFamily="34" charset="-128"/>
          <a:ea typeface="Adobe Heiti Std R" pitchFamily="34" charset="-128"/>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dobe Heiti Std R" pitchFamily="34" charset="-128"/>
          <a:ea typeface="Adobe Heiti Std R"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slide" Target="slide15.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xml"/><Relationship Id="rId7" Type="http://schemas.openxmlformats.org/officeDocument/2006/relationships/hyperlink" Target="http://www.tinyurl.com/NCRSfeedback" TargetMode="Externa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tiff"/><Relationship Id="rId5" Type="http://schemas.openxmlformats.org/officeDocument/2006/relationships/image" Target="../media/image1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slide" Target="slide9.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slide" Target="slide13.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slide" Target="slide1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cNvSpPr txBox="1">
            <a:spLocks/>
          </p:cNvSpPr>
          <p:nvPr/>
        </p:nvSpPr>
        <p:spPr>
          <a:xfrm>
            <a:off x="0" y="0"/>
            <a:ext cx="9144000" cy="900000"/>
          </a:xfrm>
          <a:prstGeom prst="rect">
            <a:avLst/>
          </a:prstGeom>
        </p:spPr>
        <p:txBody>
          <a:bodyPr vert="horz" lIns="0" tIns="45720" rIns="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latin typeface="Calligraph421 BT" pitchFamily="66" charset="0"/>
                <a:ea typeface="Batang" pitchFamily="18" charset="-127"/>
              </a:rPr>
              <a:t>The Feast of Christmas</a:t>
            </a:r>
            <a:endParaRPr lang="en-GB" sz="4000" b="1" dirty="0">
              <a:latin typeface="Calligraph421 BT" pitchFamily="66" charset="0"/>
              <a:ea typeface="Batang" pitchFamily="18" charset="-127"/>
            </a:endParaRPr>
          </a:p>
        </p:txBody>
      </p:sp>
      <p:pic>
        <p:nvPicPr>
          <p:cNvPr id="8" name="Picture" descr="http://t-rinder.typepad.com/.a/6a01287671918d970c01b7c7fe896f970b-pi"/>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4843" y="949427"/>
            <a:ext cx="5254314" cy="3495858"/>
          </a:xfrm>
          <a:prstGeom prst="rect">
            <a:avLst/>
          </a:prstGeom>
          <a:noFill/>
          <a:ln>
            <a:noFill/>
          </a:ln>
        </p:spPr>
      </p:pic>
      <p:sp>
        <p:nvSpPr>
          <p:cNvPr id="2" name="Title"/>
          <p:cNvSpPr>
            <a:spLocks noGrp="1"/>
          </p:cNvSpPr>
          <p:nvPr>
            <p:ph type="ctrTitle"/>
          </p:nvPr>
        </p:nvSpPr>
        <p:spPr>
          <a:xfrm>
            <a:off x="3484363" y="4484520"/>
            <a:ext cx="2175275" cy="492443"/>
          </a:xfrm>
        </p:spPr>
        <p:txBody>
          <a:bodyPr wrap="none" lIns="0" tIns="0" rIns="0" bIns="0">
            <a:spAutoFit/>
          </a:bodyPr>
          <a:lstStyle/>
          <a:p>
            <a:r>
              <a:rPr lang="en-US" sz="3200" b="1" dirty="0" smtClean="0">
                <a:latin typeface="Calligraph421 BT" pitchFamily="66" charset="0"/>
                <a:ea typeface="Batang" pitchFamily="18" charset="-127"/>
              </a:rPr>
              <a:t>December 25</a:t>
            </a:r>
            <a:endParaRPr lang="en-GB" sz="3200" b="1" dirty="0">
              <a:latin typeface="Calligraph421 BT" pitchFamily="66" charset="0"/>
              <a:ea typeface="Batang" pitchFamily="18" charset="-127"/>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S-01</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10676663"/>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2000"/>
                                        <p:tgtEl>
                                          <p:spTgt spid="8"/>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Y7-L01-S10 - There is a Chil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04768" y="15875"/>
            <a:ext cx="609600" cy="609600"/>
          </a:xfrm>
          <a:prstGeom prst="rect">
            <a:avLst/>
          </a:prstGeom>
        </p:spPr>
      </p:pic>
      <p:sp>
        <p:nvSpPr>
          <p:cNvPr id="3" name="TextBox"/>
          <p:cNvSpPr txBox="1"/>
          <p:nvPr/>
        </p:nvSpPr>
        <p:spPr>
          <a:xfrm>
            <a:off x="304799" y="704850"/>
            <a:ext cx="8429475" cy="3831818"/>
          </a:xfrm>
          <a:prstGeom prst="rect">
            <a:avLst/>
          </a:prstGeom>
          <a:noFill/>
        </p:spPr>
        <p:txBody>
          <a:bodyPr wrap="square" rtlCol="0">
            <a:spAutoFit/>
          </a:bodyPr>
          <a:lstStyle/>
          <a:p>
            <a:pPr>
              <a:spcAft>
                <a:spcPts val="3000"/>
              </a:spcAft>
            </a:pPr>
            <a:r>
              <a:rPr lang="en-NZ" sz="2400" dirty="0">
                <a:latin typeface="Calligraph421 BT" pitchFamily="66" charset="0"/>
              </a:rPr>
              <a:t>The Church </a:t>
            </a:r>
            <a:r>
              <a:rPr lang="en-NZ" sz="2400" dirty="0" smtClean="0">
                <a:latin typeface="Calligraph421 BT" pitchFamily="66" charset="0"/>
              </a:rPr>
              <a:t>remembers the innocent</a:t>
            </a:r>
            <a:br>
              <a:rPr lang="en-NZ" sz="2400" dirty="0" smtClean="0">
                <a:latin typeface="Calligraph421 BT" pitchFamily="66" charset="0"/>
              </a:rPr>
            </a:br>
            <a:r>
              <a:rPr lang="en-NZ" sz="2400" dirty="0" smtClean="0">
                <a:latin typeface="Calligraph421 BT" pitchFamily="66" charset="0"/>
              </a:rPr>
              <a:t>children who died because Herod</a:t>
            </a:r>
            <a:br>
              <a:rPr lang="en-NZ" sz="2400" dirty="0" smtClean="0">
                <a:latin typeface="Calligraph421 BT" pitchFamily="66" charset="0"/>
              </a:rPr>
            </a:br>
            <a:r>
              <a:rPr lang="en-NZ" sz="2400" dirty="0" smtClean="0">
                <a:latin typeface="Calligraph421 BT" pitchFamily="66" charset="0"/>
              </a:rPr>
              <a:t>did not accept </a:t>
            </a:r>
            <a:r>
              <a:rPr lang="en-NZ" sz="2400" dirty="0">
                <a:latin typeface="Calligraph421 BT" pitchFamily="66" charset="0"/>
              </a:rPr>
              <a:t>Jesus.</a:t>
            </a:r>
            <a:endParaRPr lang="en-GB" sz="2400" dirty="0">
              <a:latin typeface="Calligraph421 BT" pitchFamily="66" charset="0"/>
            </a:endParaRPr>
          </a:p>
          <a:p>
            <a:pPr>
              <a:spcAft>
                <a:spcPts val="3000"/>
              </a:spcAft>
            </a:pPr>
            <a:r>
              <a:rPr lang="en-NZ" sz="2400" dirty="0">
                <a:latin typeface="Calligraph421 BT" pitchFamily="66" charset="0"/>
              </a:rPr>
              <a:t>Who are today’s holy innocents?</a:t>
            </a:r>
            <a:endParaRPr lang="en-GB" sz="2400" dirty="0">
              <a:latin typeface="Calligraph421 BT" pitchFamily="66" charset="0"/>
            </a:endParaRPr>
          </a:p>
          <a:p>
            <a:pPr>
              <a:spcAft>
                <a:spcPts val="3000"/>
              </a:spcAft>
            </a:pPr>
            <a:r>
              <a:rPr lang="en-NZ" sz="2400" dirty="0">
                <a:latin typeface="Calligraph421 BT" pitchFamily="66" charset="0"/>
              </a:rPr>
              <a:t>Reflect on how many innocent children die every day because of their religion, their culture or their colour.</a:t>
            </a:r>
            <a:endParaRPr lang="en-GB" sz="2400" dirty="0">
              <a:latin typeface="Calligraph421 BT" pitchFamily="66" charset="0"/>
            </a:endParaRPr>
          </a:p>
          <a:p>
            <a:pPr>
              <a:spcAft>
                <a:spcPts val="3000"/>
              </a:spcAft>
            </a:pPr>
            <a:r>
              <a:rPr lang="en-NZ" sz="2400" dirty="0">
                <a:latin typeface="Calligraph421 BT" pitchFamily="66" charset="0"/>
              </a:rPr>
              <a:t>Pray silently in your heart for them and their families</a:t>
            </a:r>
            <a:r>
              <a:rPr lang="en-NZ" sz="2400" dirty="0" smtClean="0">
                <a:latin typeface="Calligraph421 BT" pitchFamily="66" charset="0"/>
              </a:rPr>
              <a:t>.</a:t>
            </a:r>
            <a:endParaRPr lang="en-GB" sz="2400" dirty="0">
              <a:latin typeface="Calligraph421 BT" pitchFamily="66" charset="0"/>
            </a:endParaRPr>
          </a:p>
        </p:txBody>
      </p:sp>
      <p:pic>
        <p:nvPicPr>
          <p:cNvPr id="1026" name="Pictu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2719" y="625475"/>
            <a:ext cx="3597282" cy="232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cNvSpPr>
            <a:spLocks noGrp="1"/>
          </p:cNvSpPr>
          <p:nvPr>
            <p:ph type="ctrTitle"/>
          </p:nvPr>
        </p:nvSpPr>
        <p:spPr>
          <a:xfrm>
            <a:off x="0" y="0"/>
            <a:ext cx="9144000" cy="627534"/>
          </a:xfrm>
        </p:spPr>
        <p:txBody>
          <a:bodyPr>
            <a:normAutofit/>
          </a:bodyPr>
          <a:lstStyle/>
          <a:p>
            <a:r>
              <a:rPr lang="en-NZ" sz="3400" b="1" dirty="0">
                <a:latin typeface="Calligraph421 BT" pitchFamily="66" charset="0"/>
                <a:ea typeface="+mn-ea"/>
                <a:cs typeface="+mn-cs"/>
              </a:rPr>
              <a:t>The Feast of the Holy </a:t>
            </a:r>
            <a:r>
              <a:rPr lang="en-NZ" sz="3400" b="1" dirty="0" smtClean="0">
                <a:latin typeface="Calligraph421 BT" pitchFamily="66" charset="0"/>
                <a:ea typeface="+mn-ea"/>
                <a:cs typeface="+mn-cs"/>
              </a:rPr>
              <a:t>Innocents </a:t>
            </a:r>
            <a:r>
              <a:rPr lang="en-NZ" sz="3400" b="1" dirty="0">
                <a:latin typeface="Calligraph421 BT" pitchFamily="66" charset="0"/>
                <a:ea typeface="+mn-ea"/>
                <a:cs typeface="+mn-cs"/>
              </a:rPr>
              <a:t>– 28 December</a:t>
            </a:r>
            <a:endParaRPr lang="en-GB" sz="3400" b="1" dirty="0">
              <a:latin typeface="Calligraph421 BT" pitchFamily="66" charset="0"/>
              <a:ea typeface="+mn-ea"/>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S-09</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Tool instructions stop"/>
          <p:cNvSpPr txBox="1"/>
          <p:nvPr/>
        </p:nvSpPr>
        <p:spPr>
          <a:xfrm>
            <a:off x="3384882" y="4909873"/>
            <a:ext cx="2526654" cy="230832"/>
          </a:xfrm>
          <a:prstGeom prst="rect">
            <a:avLst/>
          </a:prstGeom>
          <a:noFill/>
        </p:spPr>
        <p:txBody>
          <a:bodyPr wrap="none" rtlCol="0">
            <a:spAutoFit/>
          </a:bodyPr>
          <a:lstStyle/>
          <a:p>
            <a:pPr algn="ctr"/>
            <a:r>
              <a:rPr lang="en-GB" sz="900" dirty="0">
                <a:latin typeface="Calligraph421 BT" pitchFamily="66" charset="0"/>
                <a:ea typeface="Adobe Heiti Std R" pitchFamily="34" charset="-128"/>
                <a:cs typeface="Arial" pitchFamily="34" charset="0"/>
              </a:rPr>
              <a:t>Click the audio button to stop </a:t>
            </a:r>
            <a:r>
              <a:rPr lang="en-GB" sz="900" dirty="0" smtClean="0">
                <a:latin typeface="Calligraph421 BT" pitchFamily="66" charset="0"/>
                <a:ea typeface="Adobe Heiti Std R" pitchFamily="34" charset="-128"/>
                <a:cs typeface="Arial" pitchFamily="34" charset="0"/>
              </a:rPr>
              <a:t>‘There is a Child’</a:t>
            </a:r>
            <a:endParaRPr lang="en-GB" sz="900" dirty="0">
              <a:latin typeface="Calligraph421 BT" pitchFamily="66" charset="0"/>
              <a:ea typeface="Adobe Heiti Std R" pitchFamily="34" charset="-128"/>
              <a:cs typeface="Arial" pitchFamily="34" charset="0"/>
            </a:endParaRPr>
          </a:p>
        </p:txBody>
      </p:sp>
      <p:sp>
        <p:nvSpPr>
          <p:cNvPr id="13" name="TextBox: Tool instructions start"/>
          <p:cNvSpPr txBox="1"/>
          <p:nvPr/>
        </p:nvSpPr>
        <p:spPr>
          <a:xfrm>
            <a:off x="3387287" y="4909873"/>
            <a:ext cx="2521845" cy="230832"/>
          </a:xfrm>
          <a:prstGeom prst="rect">
            <a:avLst/>
          </a:prstGeom>
          <a:noFill/>
        </p:spPr>
        <p:txBody>
          <a:bodyPr wrap="none" rtlCol="0">
            <a:spAutoFit/>
          </a:bodyPr>
          <a:lstStyle/>
          <a:p>
            <a:pPr algn="ctr"/>
            <a:r>
              <a:rPr lang="en-GB" sz="900" dirty="0">
                <a:latin typeface="Calligraph421 BT" pitchFamily="66" charset="0"/>
                <a:ea typeface="Adobe Heiti Std R" pitchFamily="34" charset="-128"/>
                <a:cs typeface="Arial" pitchFamily="34" charset="0"/>
              </a:rPr>
              <a:t>Click the audio button to play </a:t>
            </a:r>
            <a:r>
              <a:rPr lang="en-GB" sz="900" dirty="0" smtClean="0">
                <a:latin typeface="Calligraph421 BT" pitchFamily="66" charset="0"/>
                <a:ea typeface="Adobe Heiti Std R" pitchFamily="34" charset="-128"/>
                <a:cs typeface="Arial" pitchFamily="34" charset="0"/>
              </a:rPr>
              <a:t>‘There is a Child’</a:t>
            </a:r>
            <a:endParaRPr lang="en-GB" sz="900" dirty="0">
              <a:latin typeface="Calligraph421 BT" pitchFamily="66" charset="0"/>
              <a:ea typeface="Adobe Heiti Std R" pitchFamily="34" charset="-128"/>
              <a:cs typeface="Arial" pitchFamily="34" charset="0"/>
            </a:endParaRPr>
          </a:p>
        </p:txBody>
      </p:sp>
    </p:spTree>
    <p:extLst>
      <p:ext uri="{BB962C8B-B14F-4D97-AF65-F5344CB8AC3E}">
        <p14:creationId xmlns:p14="http://schemas.microsoft.com/office/powerpoint/2010/main" val="118241606"/>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60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500"/>
                                        <p:tgtEl>
                                          <p:spTgt spid="3">
                                            <p:txEl>
                                              <p:pRg st="0" end="0"/>
                                            </p:txEl>
                                          </p:spTgt>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500"/>
                                        <p:tgtEl>
                                          <p:spTgt spid="3">
                                            <p:txEl>
                                              <p:pRg st="1" end="1"/>
                                            </p:txEl>
                                          </p:spTgt>
                                        </p:tgtEl>
                                      </p:cBhvr>
                                    </p:animEffect>
                                  </p:childTnLst>
                                </p:cTn>
                              </p:par>
                              <p:par>
                                <p:cTn id="14" presetID="10" presetClass="entr" presetSubtype="0" fill="hold" grpId="0" nodeType="withEffect">
                                  <p:stCondLst>
                                    <p:cond delay="300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1500"/>
                                        <p:tgtEl>
                                          <p:spTgt spid="3">
                                            <p:txEl>
                                              <p:pRg st="2" end="2"/>
                                            </p:txEl>
                                          </p:spTgt>
                                        </p:tgtEl>
                                      </p:cBhvr>
                                    </p:animEffect>
                                  </p:childTnLst>
                                </p:cTn>
                              </p:par>
                              <p:par>
                                <p:cTn id="17" presetID="10" presetClass="entr" presetSubtype="0" fill="hold" grpId="0" nodeType="withEffect">
                                  <p:stCondLst>
                                    <p:cond delay="45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500"/>
                                        <p:tgtEl>
                                          <p:spTgt spid="3">
                                            <p:txEl>
                                              <p:pRg st="3" end="3"/>
                                            </p:txEl>
                                          </p:spTgt>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xit" presetSubtype="0" fill="hold" grpId="1" nodeType="withEffect">
                                  <p:stCondLst>
                                    <p:cond delay="0"/>
                                  </p:stCondLst>
                                  <p:childTnLst>
                                    <p:animEffect transition="out" filter="fade">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170142" fill="hold"/>
                                        <p:tgtEl>
                                          <p:spTgt spid="7"/>
                                        </p:tgtEl>
                                      </p:cBhvr>
                                    </p:cmd>
                                  </p:childTnLst>
                                </p:cTn>
                              </p:par>
                              <p:par>
                                <p:cTn id="34" presetID="1" presetClass="emph" presetSubtype="2" fill="hold" nodeType="withEffect">
                                  <p:stCondLst>
                                    <p:cond delay="0"/>
                                  </p:stCondLst>
                                  <p:childTnLst>
                                    <p:animClr clrSpc="rgb" dir="cw">
                                      <p:cBhvr>
                                        <p:cTn id="35" dur="1000" fill="hold"/>
                                        <p:tgtEl>
                                          <p:spTgt spid="11"/>
                                        </p:tgtEl>
                                        <p:attrNameLst>
                                          <p:attrName>fillcolor</p:attrName>
                                        </p:attrNameLst>
                                      </p:cBhvr>
                                      <p:to>
                                        <a:schemeClr val="accent2"/>
                                      </p:to>
                                    </p:animClr>
                                    <p:set>
                                      <p:cBhvr>
                                        <p:cTn id="36" dur="1000" fill="hold"/>
                                        <p:tgtEl>
                                          <p:spTgt spid="11"/>
                                        </p:tgtEl>
                                        <p:attrNameLst>
                                          <p:attrName>fill.type</p:attrName>
                                        </p:attrNameLst>
                                      </p:cBhvr>
                                      <p:to>
                                        <p:strVal val="solid"/>
                                      </p:to>
                                    </p:set>
                                    <p:set>
                                      <p:cBhvr>
                                        <p:cTn id="37" dur="1000" fill="hold"/>
                                        <p:tgtEl>
                                          <p:spTgt spid="11"/>
                                        </p:tgtEl>
                                        <p:attrNameLst>
                                          <p:attrName>fill.on</p:attrName>
                                        </p:attrNameLst>
                                      </p:cBhvr>
                                      <p:to>
                                        <p:strVal val="true"/>
                                      </p:to>
                                    </p:set>
                                  </p:childTnLst>
                                </p:cTn>
                              </p:par>
                            </p:childTnLst>
                          </p:cTn>
                        </p:par>
                      </p:childTnLst>
                    </p:cTn>
                  </p:par>
                  <p:par>
                    <p:cTn id="38" fill="hold">
                      <p:stCondLst>
                        <p:cond delay="indefinite"/>
                      </p:stCondLst>
                      <p:childTnLst>
                        <p:par>
                          <p:cTn id="39" fill="hold">
                            <p:stCondLst>
                              <p:cond delay="0"/>
                            </p:stCondLst>
                            <p:childTnLst>
                              <p:par>
                                <p:cTn id="40" presetID="3" presetClass="mediacall" presetSubtype="0" fill="hold" nodeType="clickEffect">
                                  <p:stCondLst>
                                    <p:cond delay="0"/>
                                  </p:stCondLst>
                                  <p:childTnLst>
                                    <p:cmd type="call" cmd="stop">
                                      <p:cBhvr>
                                        <p:cTn id="41" dur="1" fill="hold"/>
                                        <p:tgtEl>
                                          <p:spTgt spid="7"/>
                                        </p:tgtEl>
                                      </p:cBhvr>
                                    </p:cmd>
                                  </p:childTnLst>
                                </p:cTn>
                              </p:par>
                              <p:par>
                                <p:cTn id="42" presetID="10" presetClass="exit" presetSubtype="0" fill="hold" grpId="1" nodeType="withEffect">
                                  <p:stCondLst>
                                    <p:cond delay="0"/>
                                  </p:stCondLst>
                                  <p:childTnLst>
                                    <p:animEffect transition="out" filter="fade">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par>
                                <p:cTn id="45" presetID="10" presetClass="entr" presetSubtype="0" fill="hold" grpId="2"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par>
                                <p:cTn id="48" presetID="1" presetClass="emph" presetSubtype="2" fill="hold" nodeType="withEffect">
                                  <p:stCondLst>
                                    <p:cond delay="0"/>
                                  </p:stCondLst>
                                  <p:childTnLst>
                                    <p:animClr clrSpc="rgb" dir="cw">
                                      <p:cBhvr>
                                        <p:cTn id="49" dur="2000" fill="hold"/>
                                        <p:tgtEl>
                                          <p:spTgt spid="11"/>
                                        </p:tgtEl>
                                        <p:attrNameLst>
                                          <p:attrName>fillcolor</p:attrName>
                                        </p:attrNameLst>
                                      </p:cBhvr>
                                      <p:to>
                                        <a:schemeClr val="bg1"/>
                                      </p:to>
                                    </p:animClr>
                                    <p:set>
                                      <p:cBhvr>
                                        <p:cTn id="50" dur="2000" fill="hold"/>
                                        <p:tgtEl>
                                          <p:spTgt spid="11"/>
                                        </p:tgtEl>
                                        <p:attrNameLst>
                                          <p:attrName>fill.type</p:attrName>
                                        </p:attrNameLst>
                                      </p:cBhvr>
                                      <p:to>
                                        <p:strVal val="solid"/>
                                      </p:to>
                                    </p:set>
                                    <p:set>
                                      <p:cBhvr>
                                        <p:cTn id="51"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audio>
              <p:cMediaNode vol="80000">
                <p:cTn id="52" fill="hold" display="0">
                  <p:stCondLst>
                    <p:cond delay="indefinite"/>
                  </p:stCondLst>
                  <p:endCondLst>
                    <p:cond evt="onStopAudio" delay="0">
                      <p:tgtEl>
                        <p:sldTgt/>
                      </p:tgtEl>
                    </p:cond>
                  </p:endCondLst>
                </p:cTn>
                <p:tgtEl>
                  <p:spTgt spid="7"/>
                </p:tgtEl>
              </p:cMediaNode>
            </p:audio>
          </p:childTnLst>
        </p:cTn>
      </p:par>
    </p:tnLst>
    <p:bldLst>
      <p:bldP spid="3" grpId="0" uiExpand="1" build="p"/>
      <p:bldP spid="12" grpId="0"/>
      <p:bldP spid="12" grpId="1"/>
      <p:bldP spid="13" grpId="0"/>
      <p:bldP spid="13" grpId="1"/>
      <p:bldP spid="13"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p:cNvSpPr txBox="1"/>
          <p:nvPr/>
        </p:nvSpPr>
        <p:spPr>
          <a:xfrm>
            <a:off x="133342" y="1197786"/>
            <a:ext cx="8932073" cy="3477875"/>
          </a:xfrm>
          <a:prstGeom prst="rect">
            <a:avLst/>
          </a:prstGeom>
          <a:noFill/>
        </p:spPr>
        <p:txBody>
          <a:bodyPr wrap="square" rtlCol="0">
            <a:spAutoFit/>
          </a:bodyPr>
          <a:lstStyle/>
          <a:p>
            <a:pPr>
              <a:spcAft>
                <a:spcPts val="1200"/>
              </a:spcAft>
            </a:pPr>
            <a:r>
              <a:rPr lang="en-US" sz="2000" dirty="0">
                <a:latin typeface="Calligraph421 BT" pitchFamily="66" charset="0"/>
              </a:rPr>
              <a:t>Where and when have you seen a picture like this recently?</a:t>
            </a:r>
          </a:p>
          <a:p>
            <a:pPr>
              <a:spcAft>
                <a:spcPts val="1200"/>
              </a:spcAft>
            </a:pPr>
            <a:r>
              <a:rPr lang="en-US" sz="2000" dirty="0">
                <a:latin typeface="Calligraph421 BT" pitchFamily="66" charset="0"/>
              </a:rPr>
              <a:t>Can you make comparisons with this </a:t>
            </a:r>
            <a:r>
              <a:rPr lang="en-US" sz="2000" dirty="0" smtClean="0">
                <a:latin typeface="Calligraph421 BT" pitchFamily="66" charset="0"/>
              </a:rPr>
              <a:t>situation</a:t>
            </a:r>
            <a:br>
              <a:rPr lang="en-US" sz="2000" dirty="0" smtClean="0">
                <a:latin typeface="Calligraph421 BT" pitchFamily="66" charset="0"/>
              </a:rPr>
            </a:br>
            <a:r>
              <a:rPr lang="en-US" sz="2000" dirty="0" smtClean="0">
                <a:latin typeface="Calligraph421 BT" pitchFamily="66" charset="0"/>
              </a:rPr>
              <a:t>in </a:t>
            </a:r>
            <a:r>
              <a:rPr lang="en-US" sz="2000" dirty="0">
                <a:latin typeface="Calligraph421 BT" pitchFamily="66" charset="0"/>
              </a:rPr>
              <a:t>the world today?</a:t>
            </a:r>
          </a:p>
          <a:p>
            <a:pPr>
              <a:spcAft>
                <a:spcPts val="1200"/>
              </a:spcAft>
            </a:pPr>
            <a:r>
              <a:rPr lang="en-US" sz="2000" dirty="0">
                <a:latin typeface="Calligraph421 BT" pitchFamily="66" charset="0"/>
              </a:rPr>
              <a:t>Create an art work that captures Mary, Joseph and </a:t>
            </a:r>
            <a:r>
              <a:rPr lang="en-US" sz="2000" dirty="0" smtClean="0">
                <a:latin typeface="Calligraph421 BT" pitchFamily="66" charset="0"/>
              </a:rPr>
              <a:t>Jesus</a:t>
            </a:r>
            <a:br>
              <a:rPr lang="en-US" sz="2000" dirty="0" smtClean="0">
                <a:latin typeface="Calligraph421 BT" pitchFamily="66" charset="0"/>
              </a:rPr>
            </a:br>
            <a:r>
              <a:rPr lang="en-US" sz="2000" dirty="0" smtClean="0">
                <a:latin typeface="Calligraph421 BT" pitchFamily="66" charset="0"/>
              </a:rPr>
              <a:t>as refugees and </a:t>
            </a:r>
            <a:r>
              <a:rPr lang="en-US" sz="2000" dirty="0">
                <a:latin typeface="Calligraph421 BT" pitchFamily="66" charset="0"/>
              </a:rPr>
              <a:t>the refugees of today.</a:t>
            </a:r>
          </a:p>
          <a:p>
            <a:pPr>
              <a:spcAft>
                <a:spcPts val="1200"/>
              </a:spcAft>
            </a:pPr>
            <a:r>
              <a:rPr lang="en-US" sz="2000" dirty="0">
                <a:latin typeface="Calligraph421 BT" pitchFamily="66" charset="0"/>
              </a:rPr>
              <a:t>Let yourself imagine the young Mary and </a:t>
            </a:r>
            <a:r>
              <a:rPr lang="en-US" sz="2000" dirty="0" smtClean="0">
                <a:latin typeface="Calligraph421 BT" pitchFamily="66" charset="0"/>
              </a:rPr>
              <a:t>Joseph</a:t>
            </a:r>
            <a:br>
              <a:rPr lang="en-US" sz="2000" dirty="0" smtClean="0">
                <a:latin typeface="Calligraph421 BT" pitchFamily="66" charset="0"/>
              </a:rPr>
            </a:br>
            <a:r>
              <a:rPr lang="en-US" sz="2000" dirty="0" smtClean="0">
                <a:latin typeface="Calligraph421 BT" pitchFamily="66" charset="0"/>
              </a:rPr>
              <a:t>first-time </a:t>
            </a:r>
            <a:r>
              <a:rPr lang="en-US" sz="2000" dirty="0">
                <a:latin typeface="Calligraph421 BT" pitchFamily="66" charset="0"/>
              </a:rPr>
              <a:t>parents, living in a foreign country with no support </a:t>
            </a:r>
            <a:r>
              <a:rPr lang="en-US" sz="2000" dirty="0" smtClean="0">
                <a:latin typeface="Calligraph421 BT" pitchFamily="66" charset="0"/>
              </a:rPr>
              <a:t>of</a:t>
            </a:r>
            <a:br>
              <a:rPr lang="en-US" sz="2000" dirty="0" smtClean="0">
                <a:latin typeface="Calligraph421 BT" pitchFamily="66" charset="0"/>
              </a:rPr>
            </a:br>
            <a:r>
              <a:rPr lang="en-US" sz="2000" dirty="0" smtClean="0">
                <a:latin typeface="Calligraph421 BT" pitchFamily="66" charset="0"/>
              </a:rPr>
              <a:t>family and friends </a:t>
            </a:r>
            <a:r>
              <a:rPr lang="en-US" sz="2000" dirty="0">
                <a:latin typeface="Calligraph421 BT" pitchFamily="66" charset="0"/>
              </a:rPr>
              <a:t>to help them raise their baby son. </a:t>
            </a:r>
          </a:p>
          <a:p>
            <a:pPr>
              <a:spcAft>
                <a:spcPts val="1200"/>
              </a:spcAft>
            </a:pPr>
            <a:r>
              <a:rPr lang="en-US" sz="2000" dirty="0">
                <a:latin typeface="Calligraph421 BT" pitchFamily="66" charset="0"/>
              </a:rPr>
              <a:t>Think about this as you create your art work.</a:t>
            </a:r>
          </a:p>
        </p:txBody>
      </p:sp>
      <p:pic>
        <p:nvPicPr>
          <p:cNvPr id="7" name="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3795" y="534190"/>
            <a:ext cx="2305050" cy="288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cNvSpPr>
            <a:spLocks noGrp="1"/>
          </p:cNvSpPr>
          <p:nvPr>
            <p:ph type="ctrTitle"/>
          </p:nvPr>
        </p:nvSpPr>
        <p:spPr>
          <a:xfrm>
            <a:off x="0" y="57149"/>
            <a:ext cx="9144000" cy="921174"/>
          </a:xfrm>
        </p:spPr>
        <p:txBody>
          <a:bodyPr>
            <a:normAutofit fontScale="90000"/>
          </a:bodyPr>
          <a:lstStyle/>
          <a:p>
            <a:r>
              <a:rPr lang="en-US" sz="3400" b="1" dirty="0">
                <a:latin typeface="Calligraph421 BT" pitchFamily="66" charset="0"/>
                <a:ea typeface="+mn-ea"/>
                <a:cs typeface="+mn-cs"/>
              </a:rPr>
              <a:t>Who do Mary, Joseph and </a:t>
            </a:r>
            <a:r>
              <a:rPr lang="en-US" sz="3400" b="1" dirty="0" smtClean="0">
                <a:latin typeface="Calligraph421 BT" pitchFamily="66" charset="0"/>
                <a:ea typeface="+mn-ea"/>
                <a:cs typeface="+mn-cs"/>
              </a:rPr>
              <a:t>Jesus in </a:t>
            </a:r>
            <a:r>
              <a:rPr lang="en-US" sz="3400" b="1" dirty="0">
                <a:latin typeface="Calligraph421 BT" pitchFamily="66" charset="0"/>
                <a:ea typeface="+mn-ea"/>
                <a:cs typeface="+mn-cs"/>
              </a:rPr>
              <a:t>this </a:t>
            </a:r>
            <a:r>
              <a:rPr lang="en-US" sz="3400" b="1" dirty="0" smtClean="0">
                <a:latin typeface="Calligraph421 BT" pitchFamily="66" charset="0"/>
                <a:ea typeface="+mn-ea"/>
                <a:cs typeface="+mn-cs"/>
              </a:rPr>
              <a:t>picture</a:t>
            </a:r>
            <a:br>
              <a:rPr lang="en-US" sz="3400" b="1" dirty="0" smtClean="0">
                <a:latin typeface="Calligraph421 BT" pitchFamily="66" charset="0"/>
                <a:ea typeface="+mn-ea"/>
                <a:cs typeface="+mn-cs"/>
              </a:rPr>
            </a:br>
            <a:r>
              <a:rPr lang="en-US" sz="3400" b="1" dirty="0" smtClean="0">
                <a:latin typeface="Calligraph421 BT" pitchFamily="66" charset="0"/>
                <a:ea typeface="+mn-ea"/>
                <a:cs typeface="+mn-cs"/>
              </a:rPr>
              <a:t>remind </a:t>
            </a:r>
            <a:r>
              <a:rPr lang="en-US" sz="3400" b="1" dirty="0">
                <a:latin typeface="Calligraph421 BT" pitchFamily="66" charset="0"/>
                <a:ea typeface="+mn-ea"/>
                <a:cs typeface="+mn-cs"/>
              </a:rPr>
              <a:t>you of?</a:t>
            </a:r>
            <a:endParaRPr lang="en-GB" sz="3400" b="1" dirty="0">
              <a:latin typeface="Calligraph421 BT" pitchFamily="66" charset="0"/>
              <a:ea typeface="+mn-ea"/>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S-10</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89186868"/>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0"/>
                                        <p:tgtEl>
                                          <p:spTgt spid="7"/>
                                        </p:tgtEl>
                                      </p:cBhvr>
                                    </p:animEffect>
                                  </p:childTnLst>
                                </p:cTn>
                              </p:par>
                              <p:par>
                                <p:cTn id="8" presetID="47" presetClass="entr" presetSubtype="0" fill="hold" grpId="1"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anim calcmode="lin" valueType="num">
                                      <p:cBhvr>
                                        <p:cTn id="1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3" presetID="47" presetClass="entr" presetSubtype="0" fill="hold" grpId="1" nodeType="withEffect">
                                  <p:stCondLst>
                                    <p:cond delay="100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8" presetID="47" presetClass="entr" presetSubtype="0" fill="hold" grpId="1" nodeType="withEffect">
                                  <p:stCondLst>
                                    <p:cond delay="200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3" presetID="47" presetClass="entr" presetSubtype="0" fill="hold" grpId="1" nodeType="withEffect">
                                  <p:stCondLst>
                                    <p:cond delay="300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8" presetID="47" presetClass="entr" presetSubtype="0" fill="hold" grpId="1" nodeType="withEffect">
                                  <p:stCondLst>
                                    <p:cond delay="400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1000"/>
                                        <p:tgtEl>
                                          <p:spTgt spid="3">
                                            <p:txEl>
                                              <p:pRg st="4" end="4"/>
                                            </p:txEl>
                                          </p:spTgt>
                                        </p:tgtEl>
                                      </p:cBhvr>
                                    </p:animEffect>
                                    <p:anim calcmode="lin" valueType="num">
                                      <p:cBhvr>
                                        <p:cTn id="3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uiExpand="1"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Line 5"/>
          <p:cNvSpPr txBox="1"/>
          <p:nvPr/>
        </p:nvSpPr>
        <p:spPr>
          <a:xfrm>
            <a:off x="841181" y="4072292"/>
            <a:ext cx="7776864" cy="400110"/>
          </a:xfrm>
          <a:prstGeom prst="rect">
            <a:avLst/>
          </a:prstGeom>
          <a:noFill/>
        </p:spPr>
        <p:txBody>
          <a:bodyPr wrap="square" rtlCol="0">
            <a:spAutoFit/>
          </a:bodyPr>
          <a:lstStyle/>
          <a:p>
            <a:pPr lvl="0">
              <a:spcAft>
                <a:spcPts val="1800"/>
              </a:spcAft>
            </a:pPr>
            <a:r>
              <a:rPr lang="en-US" sz="2000" dirty="0" smtClean="0">
                <a:latin typeface="Calligraph421 BT" pitchFamily="66" charset="0"/>
                <a:ea typeface="Adobe Heiti Std R" pitchFamily="34" charset="-128"/>
                <a:cs typeface="Segoe UI" pitchFamily="34" charset="0"/>
              </a:rPr>
              <a:t>Questions </a:t>
            </a:r>
            <a:r>
              <a:rPr lang="en-US" sz="2000" dirty="0">
                <a:latin typeface="Calligraph421 BT" pitchFamily="66" charset="0"/>
                <a:ea typeface="Adobe Heiti Std R" pitchFamily="34" charset="-128"/>
                <a:cs typeface="Segoe UI" pitchFamily="34" charset="0"/>
              </a:rPr>
              <a:t>I would like to ask about the topics in this lesson are …</a:t>
            </a:r>
            <a:endParaRPr lang="en-GB" sz="2000" dirty="0">
              <a:latin typeface="Calligraph421 BT" pitchFamily="66" charset="0"/>
              <a:ea typeface="Adobe Heiti Std R" pitchFamily="34" charset="-128"/>
              <a:cs typeface="Segoe UI" pitchFamily="34" charset="0"/>
            </a:endParaRPr>
          </a:p>
        </p:txBody>
      </p:sp>
      <p:sp>
        <p:nvSpPr>
          <p:cNvPr id="20" name="Textbox: Line 4"/>
          <p:cNvSpPr txBox="1"/>
          <p:nvPr/>
        </p:nvSpPr>
        <p:spPr>
          <a:xfrm>
            <a:off x="850343" y="3607951"/>
            <a:ext cx="7767702" cy="400110"/>
          </a:xfrm>
          <a:prstGeom prst="rect">
            <a:avLst/>
          </a:prstGeom>
          <a:noFill/>
        </p:spPr>
        <p:txBody>
          <a:bodyPr wrap="square" rtlCol="0">
            <a:spAutoFit/>
          </a:bodyPr>
          <a:lstStyle/>
          <a:p>
            <a:pPr lvl="0">
              <a:spcAft>
                <a:spcPts val="1800"/>
              </a:spcAft>
            </a:pPr>
            <a:r>
              <a:rPr lang="en-US" sz="2000" dirty="0" smtClean="0">
                <a:latin typeface="Calligraph421 BT" pitchFamily="66" charset="0"/>
                <a:ea typeface="Adobe Heiti Std R" pitchFamily="34" charset="-128"/>
                <a:cs typeface="Segoe UI" pitchFamily="34" charset="0"/>
              </a:rPr>
              <a:t>Which </a:t>
            </a:r>
            <a:r>
              <a:rPr lang="en-US" sz="2000" dirty="0">
                <a:latin typeface="Calligraph421 BT" pitchFamily="66" charset="0"/>
                <a:ea typeface="Adobe Heiti Std R" pitchFamily="34" charset="-128"/>
                <a:cs typeface="Segoe UI" pitchFamily="34" charset="0"/>
              </a:rPr>
              <a:t>activity do you think helped you to learn best in this lesson?</a:t>
            </a:r>
            <a:endParaRPr lang="en-GB" sz="2000" dirty="0">
              <a:latin typeface="Calligraph421 BT" pitchFamily="66" charset="0"/>
              <a:ea typeface="Adobe Heiti Std R" pitchFamily="34" charset="-128"/>
              <a:cs typeface="Segoe UI" pitchFamily="34" charset="0"/>
            </a:endParaRPr>
          </a:p>
        </p:txBody>
      </p:sp>
      <p:sp>
        <p:nvSpPr>
          <p:cNvPr id="21" name="Textbox: Line 3"/>
          <p:cNvSpPr txBox="1"/>
          <p:nvPr/>
        </p:nvSpPr>
        <p:spPr>
          <a:xfrm>
            <a:off x="850342" y="2556634"/>
            <a:ext cx="7826114" cy="1015663"/>
          </a:xfrm>
          <a:prstGeom prst="rect">
            <a:avLst/>
          </a:prstGeom>
          <a:noFill/>
        </p:spPr>
        <p:txBody>
          <a:bodyPr wrap="square" rtlCol="0">
            <a:spAutoFit/>
          </a:bodyPr>
          <a:lstStyle/>
          <a:p>
            <a:pPr lvl="0">
              <a:spcAft>
                <a:spcPts val="1800"/>
              </a:spcAft>
            </a:pPr>
            <a:r>
              <a:rPr lang="en-NZ" sz="2000" dirty="0">
                <a:latin typeface="Calligraph421 BT" pitchFamily="66" charset="0"/>
              </a:rPr>
              <a:t>Write a reflection on the Holy Innocents the Church remembers and the holy innocents we hear about in the news today who die because they are poor, hungry and rejected.</a:t>
            </a:r>
            <a:endParaRPr lang="en-GB" sz="2000" b="1" dirty="0">
              <a:solidFill>
                <a:schemeClr val="bg1"/>
              </a:solidFill>
              <a:latin typeface="Calligraph421 BT" pitchFamily="66" charset="0"/>
              <a:ea typeface="Adobe Heiti Std R" pitchFamily="34" charset="-128"/>
              <a:cs typeface="Segoe UI" pitchFamily="34" charset="0"/>
            </a:endParaRPr>
          </a:p>
        </p:txBody>
      </p:sp>
      <p:sp>
        <p:nvSpPr>
          <p:cNvPr id="22" name="Textbox: Line 2"/>
          <p:cNvSpPr txBox="1"/>
          <p:nvPr/>
        </p:nvSpPr>
        <p:spPr>
          <a:xfrm>
            <a:off x="850345" y="2139920"/>
            <a:ext cx="7826110" cy="400110"/>
          </a:xfrm>
          <a:prstGeom prst="rect">
            <a:avLst/>
          </a:prstGeom>
          <a:noFill/>
        </p:spPr>
        <p:txBody>
          <a:bodyPr wrap="square" rtlCol="0">
            <a:spAutoFit/>
          </a:bodyPr>
          <a:lstStyle/>
          <a:p>
            <a:pPr lvl="0"/>
            <a:r>
              <a:rPr lang="en-NZ" sz="2000" dirty="0">
                <a:latin typeface="Calligraph421 BT" pitchFamily="66" charset="0"/>
              </a:rPr>
              <a:t>Give 2 reasons why this is such a life changing event in history.</a:t>
            </a:r>
            <a:endParaRPr lang="en-GB" sz="2000" dirty="0">
              <a:latin typeface="Calligraph421 BT" pitchFamily="66" charset="0"/>
            </a:endParaRPr>
          </a:p>
        </p:txBody>
      </p:sp>
      <p:sp>
        <p:nvSpPr>
          <p:cNvPr id="27" name="Textbox: Line 1"/>
          <p:cNvSpPr txBox="1"/>
          <p:nvPr/>
        </p:nvSpPr>
        <p:spPr>
          <a:xfrm>
            <a:off x="850344" y="1367805"/>
            <a:ext cx="7826111" cy="707886"/>
          </a:xfrm>
          <a:prstGeom prst="rect">
            <a:avLst/>
          </a:prstGeom>
          <a:noFill/>
        </p:spPr>
        <p:txBody>
          <a:bodyPr wrap="square" rtlCol="0">
            <a:spAutoFit/>
          </a:bodyPr>
          <a:lstStyle/>
          <a:p>
            <a:pPr lvl="0">
              <a:spcAft>
                <a:spcPts val="1800"/>
              </a:spcAft>
            </a:pPr>
            <a:r>
              <a:rPr lang="en-NZ" sz="2000" dirty="0">
                <a:latin typeface="Calligraph421 BT" pitchFamily="66" charset="0"/>
              </a:rPr>
              <a:t>Recall the words of Isaiah as you explain how Christmas is the feast that celebrates God becoming human in his son Jesus.</a:t>
            </a:r>
            <a:endParaRPr lang="en-GB" sz="2000" b="1" dirty="0">
              <a:solidFill>
                <a:schemeClr val="bg1"/>
              </a:solidFill>
              <a:latin typeface="Calligraph421 BT" pitchFamily="66" charset="0"/>
              <a:ea typeface="Adobe Heiti Std R" pitchFamily="34" charset="-128"/>
              <a:cs typeface="Segoe UI" pitchFamily="34" charset="0"/>
            </a:endParaRPr>
          </a:p>
        </p:txBody>
      </p:sp>
      <p:sp>
        <p:nvSpPr>
          <p:cNvPr id="30" name="Shape: Border 5"/>
          <p:cNvSpPr/>
          <p:nvPr/>
        </p:nvSpPr>
        <p:spPr>
          <a:xfrm>
            <a:off x="880486" y="4065958"/>
            <a:ext cx="7938574" cy="414000"/>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1" name="Shape: Border 4"/>
          <p:cNvSpPr/>
          <p:nvPr/>
        </p:nvSpPr>
        <p:spPr>
          <a:xfrm>
            <a:off x="880486" y="3595391"/>
            <a:ext cx="7938574" cy="414000"/>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2" name="Shape: Border 3"/>
          <p:cNvSpPr/>
          <p:nvPr/>
        </p:nvSpPr>
        <p:spPr>
          <a:xfrm>
            <a:off x="880486" y="2602824"/>
            <a:ext cx="7938574" cy="936000"/>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3" name="Shape: Border 2"/>
          <p:cNvSpPr/>
          <p:nvPr/>
        </p:nvSpPr>
        <p:spPr>
          <a:xfrm>
            <a:off x="880486" y="2132257"/>
            <a:ext cx="7938574" cy="414000"/>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4" name="Shape: Border 1"/>
          <p:cNvSpPr/>
          <p:nvPr/>
        </p:nvSpPr>
        <p:spPr>
          <a:xfrm>
            <a:off x="880486" y="1367805"/>
            <a:ext cx="7939514" cy="707885"/>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7" name="Shape: Number 5"/>
          <p:cNvSpPr txBox="1"/>
          <p:nvPr/>
        </p:nvSpPr>
        <p:spPr>
          <a:xfrm>
            <a:off x="459094" y="4026465"/>
            <a:ext cx="504000" cy="400110"/>
          </a:xfrm>
          <a:prstGeom prst="rect">
            <a:avLst/>
          </a:prstGeom>
          <a:noFill/>
        </p:spPr>
        <p:txBody>
          <a:bodyPr wrap="square" rtlCol="0">
            <a:spAutoFit/>
          </a:bodyPr>
          <a:lstStyle/>
          <a:p>
            <a:r>
              <a:rPr lang="en-GB" sz="2000" dirty="0">
                <a:latin typeface="Calligraph421 BT" pitchFamily="66" charset="0"/>
                <a:ea typeface="Adobe Heiti Std R" pitchFamily="34" charset="-128"/>
                <a:cs typeface="Segoe UI" pitchFamily="34" charset="0"/>
              </a:rPr>
              <a:t>5</a:t>
            </a:r>
            <a:r>
              <a:rPr lang="en-GB" sz="2000" dirty="0" smtClean="0">
                <a:latin typeface="Calligraph421 BT" pitchFamily="66" charset="0"/>
                <a:ea typeface="Adobe Heiti Std R" pitchFamily="34" charset="-128"/>
                <a:cs typeface="Segoe UI" pitchFamily="34" charset="0"/>
              </a:rPr>
              <a:t>)</a:t>
            </a:r>
            <a:endParaRPr lang="en-GB" sz="2000" dirty="0">
              <a:latin typeface="Calligraph421 BT" pitchFamily="66" charset="0"/>
              <a:ea typeface="Adobe Heiti Std R" pitchFamily="34" charset="-128"/>
              <a:cs typeface="Segoe UI" pitchFamily="34" charset="0"/>
            </a:endParaRPr>
          </a:p>
        </p:txBody>
      </p:sp>
      <p:sp>
        <p:nvSpPr>
          <p:cNvPr id="38" name="Shape: Number 4"/>
          <p:cNvSpPr txBox="1"/>
          <p:nvPr/>
        </p:nvSpPr>
        <p:spPr>
          <a:xfrm>
            <a:off x="459094" y="3556738"/>
            <a:ext cx="504000" cy="400110"/>
          </a:xfrm>
          <a:prstGeom prst="rect">
            <a:avLst/>
          </a:prstGeom>
          <a:noFill/>
        </p:spPr>
        <p:txBody>
          <a:bodyPr wrap="square" rtlCol="0">
            <a:spAutoFit/>
          </a:bodyPr>
          <a:lstStyle/>
          <a:p>
            <a:r>
              <a:rPr lang="en-GB" sz="2000" smtClean="0">
                <a:latin typeface="Calligraph421 BT" pitchFamily="66" charset="0"/>
                <a:ea typeface="Adobe Heiti Std R" pitchFamily="34" charset="-128"/>
                <a:cs typeface="Segoe UI" pitchFamily="34" charset="0"/>
              </a:rPr>
              <a:t>4)</a:t>
            </a:r>
            <a:endParaRPr lang="en-GB" sz="2000">
              <a:latin typeface="Calligraph421 BT" pitchFamily="66" charset="0"/>
              <a:ea typeface="Adobe Heiti Std R" pitchFamily="34" charset="-128"/>
              <a:cs typeface="Segoe UI" pitchFamily="34" charset="0"/>
            </a:endParaRPr>
          </a:p>
        </p:txBody>
      </p:sp>
      <p:sp>
        <p:nvSpPr>
          <p:cNvPr id="39" name="Shape: Number 3"/>
          <p:cNvSpPr txBox="1"/>
          <p:nvPr/>
        </p:nvSpPr>
        <p:spPr>
          <a:xfrm>
            <a:off x="459094" y="2528256"/>
            <a:ext cx="504000" cy="400110"/>
          </a:xfrm>
          <a:prstGeom prst="rect">
            <a:avLst/>
          </a:prstGeom>
          <a:noFill/>
        </p:spPr>
        <p:txBody>
          <a:bodyPr wrap="square" rtlCol="0">
            <a:spAutoFit/>
          </a:bodyPr>
          <a:lstStyle/>
          <a:p>
            <a:r>
              <a:rPr lang="en-GB" sz="2000" smtClean="0">
                <a:latin typeface="Calligraph421 BT" pitchFamily="66" charset="0"/>
                <a:ea typeface="Adobe Heiti Std R" pitchFamily="34" charset="-128"/>
                <a:cs typeface="Segoe UI" pitchFamily="34" charset="0"/>
              </a:rPr>
              <a:t>3)</a:t>
            </a:r>
            <a:endParaRPr lang="en-GB" sz="2000">
              <a:latin typeface="Calligraph421 BT" pitchFamily="66" charset="0"/>
              <a:ea typeface="Adobe Heiti Std R" pitchFamily="34" charset="-128"/>
              <a:cs typeface="Segoe UI" pitchFamily="34" charset="0"/>
            </a:endParaRPr>
          </a:p>
        </p:txBody>
      </p:sp>
      <p:sp>
        <p:nvSpPr>
          <p:cNvPr id="40" name="Shape: Number 2"/>
          <p:cNvSpPr txBox="1"/>
          <p:nvPr/>
        </p:nvSpPr>
        <p:spPr>
          <a:xfrm>
            <a:off x="459094" y="2152278"/>
            <a:ext cx="504000" cy="400110"/>
          </a:xfrm>
          <a:prstGeom prst="rect">
            <a:avLst/>
          </a:prstGeom>
          <a:noFill/>
        </p:spPr>
        <p:txBody>
          <a:bodyPr wrap="square" rtlCol="0">
            <a:spAutoFit/>
          </a:bodyPr>
          <a:lstStyle/>
          <a:p>
            <a:r>
              <a:rPr lang="en-GB" sz="2000" smtClean="0">
                <a:latin typeface="Calligraph421 BT" pitchFamily="66" charset="0"/>
                <a:ea typeface="Adobe Heiti Std R" pitchFamily="34" charset="-128"/>
                <a:cs typeface="Segoe UI" pitchFamily="34" charset="0"/>
              </a:rPr>
              <a:t>2)</a:t>
            </a:r>
            <a:endParaRPr lang="en-GB" sz="2000">
              <a:latin typeface="Calligraph421 BT" pitchFamily="66" charset="0"/>
              <a:ea typeface="Adobe Heiti Std R" pitchFamily="34" charset="-128"/>
              <a:cs typeface="Segoe UI" pitchFamily="34" charset="0"/>
            </a:endParaRPr>
          </a:p>
        </p:txBody>
      </p:sp>
      <p:sp>
        <p:nvSpPr>
          <p:cNvPr id="41" name="Shape: Number 1"/>
          <p:cNvSpPr txBox="1"/>
          <p:nvPr/>
        </p:nvSpPr>
        <p:spPr>
          <a:xfrm>
            <a:off x="459094" y="1367805"/>
            <a:ext cx="504000" cy="400110"/>
          </a:xfrm>
          <a:prstGeom prst="rect">
            <a:avLst/>
          </a:prstGeom>
          <a:noFill/>
        </p:spPr>
        <p:txBody>
          <a:bodyPr wrap="square" rtlCol="0">
            <a:spAutoFit/>
          </a:bodyPr>
          <a:lstStyle/>
          <a:p>
            <a:r>
              <a:rPr lang="en-GB" sz="2000" dirty="0" smtClean="0">
                <a:latin typeface="Calligraph421 BT" pitchFamily="66" charset="0"/>
                <a:ea typeface="Adobe Heiti Std R" pitchFamily="34" charset="-128"/>
                <a:cs typeface="Segoe UI" pitchFamily="34" charset="0"/>
              </a:rPr>
              <a:t>1)</a:t>
            </a:r>
            <a:endParaRPr lang="en-GB" sz="2000" dirty="0">
              <a:latin typeface="Calligraph421 BT" pitchFamily="66" charset="0"/>
              <a:ea typeface="Adobe Heiti Std R" pitchFamily="34" charset="-128"/>
              <a:cs typeface="Segoe UI" pitchFamily="34" charset="0"/>
            </a:endParaRPr>
          </a:p>
        </p:txBody>
      </p:sp>
      <p:pic>
        <p:nvPicPr>
          <p:cNvPr id="24" name="Picture: Top right" descr="http://t-rinder.typepad.com/.a/6a01287671918d970c01b7c7fe896f970b-pi"/>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1950" y="115063"/>
            <a:ext cx="1659532" cy="1104138"/>
          </a:xfrm>
          <a:prstGeom prst="rect">
            <a:avLst/>
          </a:prstGeom>
          <a:noFill/>
          <a:ln>
            <a:noFill/>
          </a:ln>
        </p:spPr>
      </p:pic>
      <p:sp>
        <p:nvSpPr>
          <p:cNvPr id="2" name="Title"/>
          <p:cNvSpPr>
            <a:spLocks noGrp="1"/>
          </p:cNvSpPr>
          <p:nvPr>
            <p:ph type="ctrTitle"/>
          </p:nvPr>
        </p:nvSpPr>
        <p:spPr>
          <a:xfrm>
            <a:off x="0" y="0"/>
            <a:ext cx="9144000" cy="900000"/>
          </a:xfrm>
        </p:spPr>
        <p:txBody>
          <a:bodyPr>
            <a:normAutofit/>
          </a:bodyPr>
          <a:lstStyle/>
          <a:p>
            <a:r>
              <a:rPr lang="en-US" sz="4000" b="1" dirty="0">
                <a:latin typeface="Calligraph421 BT" pitchFamily="66" charset="0"/>
                <a:ea typeface="+mn-ea"/>
                <a:cs typeface="+mn-cs"/>
              </a:rPr>
              <a:t>Check up</a:t>
            </a:r>
            <a:endParaRPr lang="en-GB" sz="4000" b="1" dirty="0">
              <a:latin typeface="Calligraph421 BT" pitchFamily="66" charset="0"/>
              <a:ea typeface="+mn-ea"/>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S-11</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ction Button: Worksheet">
            <a:hlinkClick r:id="rId4"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Tool instructions"/>
          <p:cNvSpPr txBox="1"/>
          <p:nvPr/>
        </p:nvSpPr>
        <p:spPr>
          <a:xfrm>
            <a:off x="3181262" y="4774168"/>
            <a:ext cx="2781531" cy="369332"/>
          </a:xfrm>
          <a:prstGeom prst="rect">
            <a:avLst/>
          </a:prstGeom>
          <a:noFill/>
        </p:spPr>
        <p:txBody>
          <a:bodyPr wrap="none" rtlCol="0">
            <a:spAutoFit/>
          </a:bodyPr>
          <a:lstStyle/>
          <a:p>
            <a:pPr algn="ctr"/>
            <a:r>
              <a:rPr lang="en-GB" sz="900" dirty="0">
                <a:latin typeface="Calligraph421 BT" pitchFamily="66" charset="0"/>
                <a:ea typeface="Adobe Heiti Std R" pitchFamily="34" charset="-128"/>
                <a:cs typeface="Arial" pitchFamily="34" charset="0"/>
              </a:rPr>
              <a:t>Click in each caption space to reveal text</a:t>
            </a:r>
          </a:p>
          <a:p>
            <a:pPr algn="ctr"/>
            <a:r>
              <a:rPr lang="en-NZ" sz="900" dirty="0" smtClean="0">
                <a:latin typeface="Calligraph421 BT" pitchFamily="66" charset="0"/>
                <a:ea typeface="Adobe Heiti Std R" pitchFamily="34" charset="-128"/>
                <a:cs typeface="Arial" pitchFamily="34" charset="0"/>
              </a:rPr>
              <a:t>Click on the worksheet button to go to the worksheet.</a:t>
            </a:r>
            <a:endParaRPr lang="en-GB" sz="900" dirty="0">
              <a:latin typeface="Calligraph421 BT" pitchFamily="66" charset="0"/>
              <a:ea typeface="Adobe Heiti Std R" pitchFamily="34" charset="-128"/>
              <a:cs typeface="Arial" pitchFamily="34" charset="0"/>
            </a:endParaRPr>
          </a:p>
        </p:txBody>
      </p:sp>
    </p:spTree>
    <p:extLst>
      <p:ext uri="{BB962C8B-B14F-4D97-AF65-F5344CB8AC3E}">
        <p14:creationId xmlns:p14="http://schemas.microsoft.com/office/powerpoint/2010/main" val="1963645611"/>
      </p:ext>
    </p:extLst>
  </p:cSld>
  <p:clrMapOvr>
    <a:masterClrMapping/>
  </p:clrMapOvr>
  <p:transition spd="med" advClick="0">
    <p:fade/>
  </p:transition>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1000" fill="hold"/>
                                        <p:tgtEl>
                                          <p:spTgt spid="27"/>
                                        </p:tgtEl>
                                        <p:attrNameLst>
                                          <p:attrName>style.color</p:attrName>
                                        </p:attrNameLst>
                                      </p:cBhvr>
                                      <p:to>
                                        <a:srgbClr val="C49308"/>
                                      </p:to>
                                    </p:animClr>
                                  </p:childTnLst>
                                </p:cTn>
                              </p:par>
                              <p:par>
                                <p:cTn id="7" presetID="10" presetClass="entr" presetSubtype="0" fill="hold" grpId="1"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fade">
                                      <p:cBhvr>
                                        <p:cTn id="9" dur="500"/>
                                        <p:tgtEl>
                                          <p:spTgt spid="22"/>
                                        </p:tgtEl>
                                      </p:cBhvr>
                                    </p:animEffect>
                                  </p:childTnLst>
                                </p:cTn>
                              </p:par>
                            </p:childTnLst>
                          </p:cTn>
                        </p:par>
                      </p:childTnLst>
                    </p:cTn>
                  </p:par>
                </p:childTnLst>
              </p:cTn>
              <p:nextCondLst>
                <p:cond evt="onClick" delay="0">
                  <p:tgtEl>
                    <p:spTgt spid="33"/>
                  </p:tgtEl>
                </p:cond>
              </p:nextCondLst>
            </p:seq>
            <p:seq concurrent="1" nextAc="seek">
              <p:cTn id="10" restart="whenNotActive" fill="hold" evtFilter="cancelBubble" nodeType="interactiveSeq">
                <p:stCondLst>
                  <p:cond evt="onClick" delay="0">
                    <p:tgtEl>
                      <p:spTgt spid="32"/>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1000" fill="hold"/>
                                        <p:tgtEl>
                                          <p:spTgt spid="22"/>
                                        </p:tgtEl>
                                        <p:attrNameLst>
                                          <p:attrName>style.color</p:attrName>
                                        </p:attrNameLst>
                                      </p:cBhvr>
                                      <p:to>
                                        <a:srgbClr val="C49308"/>
                                      </p:to>
                                    </p:animClr>
                                  </p:childTnLst>
                                </p:cTn>
                              </p:par>
                              <p:par>
                                <p:cTn id="15" presetID="10" presetClass="entr" presetSubtype="0" fill="hold" grpId="1"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nextCondLst>
                <p:cond evt="onClick" delay="0">
                  <p:tgtEl>
                    <p:spTgt spid="32"/>
                  </p:tgtEl>
                </p:cond>
              </p:nextCondLst>
            </p:seq>
            <p:seq concurrent="1" nextAc="seek">
              <p:cTn id="18" restart="whenNotActive" fill="hold" evtFilter="cancelBubble" nodeType="interactiveSeq">
                <p:stCondLst>
                  <p:cond evt="onClick" delay="0">
                    <p:tgtEl>
                      <p:spTgt spid="31"/>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grpId="0" nodeType="clickEffect">
                                  <p:stCondLst>
                                    <p:cond delay="0"/>
                                  </p:stCondLst>
                                  <p:childTnLst>
                                    <p:animClr clrSpc="rgb" dir="cw">
                                      <p:cBhvr override="childStyle">
                                        <p:cTn id="22" dur="1000" fill="hold"/>
                                        <p:tgtEl>
                                          <p:spTgt spid="21"/>
                                        </p:tgtEl>
                                        <p:attrNameLst>
                                          <p:attrName>style.color</p:attrName>
                                        </p:attrNameLst>
                                      </p:cBhvr>
                                      <p:to>
                                        <a:srgbClr val="C49308"/>
                                      </p:to>
                                    </p:animClr>
                                  </p:childTnLst>
                                </p:cTn>
                              </p:par>
                              <p:par>
                                <p:cTn id="23" presetID="10" presetClass="entr" presetSubtype="0" fill="hold" grpId="1"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3" presetClass="emph" presetSubtype="2" fill="hold" grpId="0" nodeType="clickEffect">
                                  <p:stCondLst>
                                    <p:cond delay="0"/>
                                  </p:stCondLst>
                                  <p:childTnLst>
                                    <p:animClr clrSpc="rgb" dir="cw">
                                      <p:cBhvr override="childStyle">
                                        <p:cTn id="30" dur="1000" fill="hold"/>
                                        <p:tgtEl>
                                          <p:spTgt spid="20"/>
                                        </p:tgtEl>
                                        <p:attrNameLst>
                                          <p:attrName>style.color</p:attrName>
                                        </p:attrNameLst>
                                      </p:cBhvr>
                                      <p:to>
                                        <a:srgbClr val="C49308"/>
                                      </p:to>
                                    </p:animClr>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childTnLst>
              </p:cTn>
              <p:nextCondLst>
                <p:cond evt="onClick" delay="0">
                  <p:tgtEl>
                    <p:spTgt spid="30"/>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3" presetClass="emph" presetSubtype="2" fill="hold" grpId="1" nodeType="clickEffect">
                                  <p:stCondLst>
                                    <p:cond delay="0"/>
                                  </p:stCondLst>
                                  <p:childTnLst>
                                    <p:animClr clrSpc="rgb" dir="cw">
                                      <p:cBhvr override="childStyle">
                                        <p:cTn id="38" dur="500" fill="hold"/>
                                        <p:tgtEl>
                                          <p:spTgt spid="27"/>
                                        </p:tgtEl>
                                        <p:attrNameLst>
                                          <p:attrName>style.color</p:attrName>
                                        </p:attrNameLst>
                                      </p:cBhvr>
                                      <p:to>
                                        <a:schemeClr val="tx1"/>
                                      </p:to>
                                    </p:animClr>
                                  </p:childTnLst>
                                </p:cTn>
                              </p:par>
                              <p:par>
                                <p:cTn id="39" presetID="3" presetClass="emph" presetSubtype="2" fill="hold" grpId="2" nodeType="withEffect">
                                  <p:stCondLst>
                                    <p:cond delay="0"/>
                                  </p:stCondLst>
                                  <p:childTnLst>
                                    <p:animClr clrSpc="rgb" dir="cw">
                                      <p:cBhvr override="childStyle">
                                        <p:cTn id="40" dur="500" fill="hold"/>
                                        <p:tgtEl>
                                          <p:spTgt spid="22"/>
                                        </p:tgtEl>
                                        <p:attrNameLst>
                                          <p:attrName>style.color</p:attrName>
                                        </p:attrNameLst>
                                      </p:cBhvr>
                                      <p:to>
                                        <a:schemeClr val="tx1"/>
                                      </p:to>
                                    </p:animClr>
                                  </p:childTnLst>
                                </p:cTn>
                              </p:par>
                              <p:par>
                                <p:cTn id="41" presetID="3" presetClass="emph" presetSubtype="2" fill="hold" grpId="2" nodeType="withEffect">
                                  <p:stCondLst>
                                    <p:cond delay="0"/>
                                  </p:stCondLst>
                                  <p:childTnLst>
                                    <p:animClr clrSpc="rgb" dir="cw">
                                      <p:cBhvr override="childStyle">
                                        <p:cTn id="42" dur="500" fill="hold"/>
                                        <p:tgtEl>
                                          <p:spTgt spid="21"/>
                                        </p:tgtEl>
                                        <p:attrNameLst>
                                          <p:attrName>style.color</p:attrName>
                                        </p:attrNameLst>
                                      </p:cBhvr>
                                      <p:to>
                                        <a:schemeClr val="tx1"/>
                                      </p:to>
                                    </p:animClr>
                                  </p:childTnLst>
                                </p:cTn>
                              </p:par>
                              <p:par>
                                <p:cTn id="43" presetID="3" presetClass="emph" presetSubtype="2" fill="hold" grpId="2" nodeType="withEffect">
                                  <p:stCondLst>
                                    <p:cond delay="0"/>
                                  </p:stCondLst>
                                  <p:childTnLst>
                                    <p:animClr clrSpc="rgb" dir="cw">
                                      <p:cBhvr override="childStyle">
                                        <p:cTn id="44" dur="500" fill="hold"/>
                                        <p:tgtEl>
                                          <p:spTgt spid="20"/>
                                        </p:tgtEl>
                                        <p:attrNameLst>
                                          <p:attrName>style.color</p:attrName>
                                        </p:attrNameLst>
                                      </p:cBhvr>
                                      <p:to>
                                        <a:schemeClr val="tx1"/>
                                      </p:to>
                                    </p:animClr>
                                  </p:childTnLst>
                                </p:cTn>
                              </p:par>
                              <p:par>
                                <p:cTn id="45" presetID="3" presetClass="emph" presetSubtype="2" fill="hold" grpId="1" nodeType="withEffect">
                                  <p:stCondLst>
                                    <p:cond delay="0"/>
                                  </p:stCondLst>
                                  <p:childTnLst>
                                    <p:animClr clrSpc="rgb" dir="cw">
                                      <p:cBhvr override="childStyle">
                                        <p:cTn id="46" dur="500" fill="hold"/>
                                        <p:tgtEl>
                                          <p:spTgt spid="18"/>
                                        </p:tgtEl>
                                        <p:attrNameLst>
                                          <p:attrName>style.color</p:attrName>
                                        </p:attrNameLst>
                                      </p:cBhvr>
                                      <p:to>
                                        <a:schemeClr val="tx1"/>
                                      </p:to>
                                    </p:animClr>
                                  </p:childTnLst>
                                </p:cTn>
                              </p:par>
                              <p:par>
                                <p:cTn id="47" presetID="1" presetClass="exit" presetSubtype="0" fill="hold" grpId="3" nodeType="withEffect">
                                  <p:stCondLst>
                                    <p:cond delay="0"/>
                                  </p:stCondLst>
                                  <p:childTnLst>
                                    <p:set>
                                      <p:cBhvr>
                                        <p:cTn id="48" dur="1" fill="hold">
                                          <p:stCondLst>
                                            <p:cond delay="0"/>
                                          </p:stCondLst>
                                        </p:cTn>
                                        <p:tgtEl>
                                          <p:spTgt spid="22"/>
                                        </p:tgtEl>
                                        <p:attrNameLst>
                                          <p:attrName>style.visibility</p:attrName>
                                        </p:attrNameLst>
                                      </p:cBhvr>
                                      <p:to>
                                        <p:strVal val="hidden"/>
                                      </p:to>
                                    </p:set>
                                  </p:childTnLst>
                                </p:cTn>
                              </p:par>
                              <p:par>
                                <p:cTn id="49" presetID="1" presetClass="exit" presetSubtype="0" fill="hold" grpId="3" nodeType="withEffect">
                                  <p:stCondLst>
                                    <p:cond delay="0"/>
                                  </p:stCondLst>
                                  <p:childTnLst>
                                    <p:set>
                                      <p:cBhvr>
                                        <p:cTn id="50" dur="1" fill="hold">
                                          <p:stCondLst>
                                            <p:cond delay="0"/>
                                          </p:stCondLst>
                                        </p:cTn>
                                        <p:tgtEl>
                                          <p:spTgt spid="21"/>
                                        </p:tgtEl>
                                        <p:attrNameLst>
                                          <p:attrName>style.visibility</p:attrName>
                                        </p:attrNameLst>
                                      </p:cBhvr>
                                      <p:to>
                                        <p:strVal val="hidden"/>
                                      </p:to>
                                    </p:set>
                                  </p:childTnLst>
                                </p:cTn>
                              </p:par>
                              <p:par>
                                <p:cTn id="51" presetID="1" presetClass="exit" presetSubtype="0" fill="hold" grpId="3" nodeType="withEffect">
                                  <p:stCondLst>
                                    <p:cond delay="0"/>
                                  </p:stCondLst>
                                  <p:childTnLst>
                                    <p:set>
                                      <p:cBhvr>
                                        <p:cTn id="52" dur="1" fill="hold">
                                          <p:stCondLst>
                                            <p:cond delay="0"/>
                                          </p:stCondLst>
                                        </p:cTn>
                                        <p:tgtEl>
                                          <p:spTgt spid="20"/>
                                        </p:tgtEl>
                                        <p:attrNameLst>
                                          <p:attrName>style.visibility</p:attrName>
                                        </p:attrNameLst>
                                      </p:cBhvr>
                                      <p:to>
                                        <p:strVal val="hidden"/>
                                      </p:to>
                                    </p:set>
                                  </p:childTnLst>
                                </p:cTn>
                              </p:par>
                              <p:par>
                                <p:cTn id="53" presetID="1" presetClass="exit" presetSubtype="0" fill="hold" grpId="2" nodeType="withEffect">
                                  <p:stCondLst>
                                    <p:cond delay="0"/>
                                  </p:stCondLst>
                                  <p:childTnLst>
                                    <p:set>
                                      <p:cBhvr>
                                        <p:cTn id="54"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55" restart="whenNotActive" fill="hold" evtFilter="cancelBubble" nodeType="interactiveSeq">
                <p:stCondLst>
                  <p:cond evt="onClick" delay="0">
                    <p:tgtEl>
                      <p:spTgt spid="6"/>
                    </p:tgtEl>
                  </p:cond>
                </p:stCondLst>
                <p:endSync evt="end" delay="0">
                  <p:rtn val="all"/>
                </p:endSync>
                <p:childTnLst>
                  <p:par>
                    <p:cTn id="56" fill="hold">
                      <p:stCondLst>
                        <p:cond delay="0"/>
                      </p:stCondLst>
                      <p:childTnLst>
                        <p:par>
                          <p:cTn id="57" fill="hold">
                            <p:stCondLst>
                              <p:cond delay="0"/>
                            </p:stCondLst>
                            <p:childTnLst>
                              <p:par>
                                <p:cTn id="58" presetID="3" presetClass="emph" presetSubtype="2" fill="hold" grpId="2" nodeType="clickEffect">
                                  <p:stCondLst>
                                    <p:cond delay="0"/>
                                  </p:stCondLst>
                                  <p:childTnLst>
                                    <p:animClr clrSpc="rgb" dir="cw">
                                      <p:cBhvr override="childStyle">
                                        <p:cTn id="59" dur="500" fill="hold"/>
                                        <p:tgtEl>
                                          <p:spTgt spid="27"/>
                                        </p:tgtEl>
                                        <p:attrNameLst>
                                          <p:attrName>style.color</p:attrName>
                                        </p:attrNameLst>
                                      </p:cBhvr>
                                      <p:to>
                                        <a:schemeClr val="tx1"/>
                                      </p:to>
                                    </p:animClr>
                                  </p:childTnLst>
                                </p:cTn>
                              </p:par>
                              <p:par>
                                <p:cTn id="60" presetID="3" presetClass="emph" presetSubtype="2" fill="hold" grpId="4" nodeType="withEffect">
                                  <p:stCondLst>
                                    <p:cond delay="0"/>
                                  </p:stCondLst>
                                  <p:childTnLst>
                                    <p:animClr clrSpc="rgb" dir="cw">
                                      <p:cBhvr override="childStyle">
                                        <p:cTn id="61" dur="500" fill="hold"/>
                                        <p:tgtEl>
                                          <p:spTgt spid="22"/>
                                        </p:tgtEl>
                                        <p:attrNameLst>
                                          <p:attrName>style.color</p:attrName>
                                        </p:attrNameLst>
                                      </p:cBhvr>
                                      <p:to>
                                        <a:schemeClr val="tx1"/>
                                      </p:to>
                                    </p:animClr>
                                  </p:childTnLst>
                                </p:cTn>
                              </p:par>
                              <p:par>
                                <p:cTn id="62" presetID="3" presetClass="emph" presetSubtype="2" fill="hold" grpId="4" nodeType="withEffect">
                                  <p:stCondLst>
                                    <p:cond delay="0"/>
                                  </p:stCondLst>
                                  <p:childTnLst>
                                    <p:animClr clrSpc="rgb" dir="cw">
                                      <p:cBhvr override="childStyle">
                                        <p:cTn id="63" dur="500" fill="hold"/>
                                        <p:tgtEl>
                                          <p:spTgt spid="21"/>
                                        </p:tgtEl>
                                        <p:attrNameLst>
                                          <p:attrName>style.color</p:attrName>
                                        </p:attrNameLst>
                                      </p:cBhvr>
                                      <p:to>
                                        <a:schemeClr val="tx1"/>
                                      </p:to>
                                    </p:animClr>
                                  </p:childTnLst>
                                </p:cTn>
                              </p:par>
                              <p:par>
                                <p:cTn id="64" presetID="3" presetClass="emph" presetSubtype="2" fill="hold" grpId="4" nodeType="withEffect">
                                  <p:stCondLst>
                                    <p:cond delay="0"/>
                                  </p:stCondLst>
                                  <p:childTnLst>
                                    <p:animClr clrSpc="rgb" dir="cw">
                                      <p:cBhvr override="childStyle">
                                        <p:cTn id="65" dur="500" fill="hold"/>
                                        <p:tgtEl>
                                          <p:spTgt spid="20"/>
                                        </p:tgtEl>
                                        <p:attrNameLst>
                                          <p:attrName>style.color</p:attrName>
                                        </p:attrNameLst>
                                      </p:cBhvr>
                                      <p:to>
                                        <a:schemeClr val="tx1"/>
                                      </p:to>
                                    </p:animClr>
                                  </p:childTnLst>
                                </p:cTn>
                              </p:par>
                              <p:par>
                                <p:cTn id="66" presetID="3" presetClass="emph" presetSubtype="2" fill="hold" grpId="3" nodeType="withEffect">
                                  <p:stCondLst>
                                    <p:cond delay="0"/>
                                  </p:stCondLst>
                                  <p:childTnLst>
                                    <p:animClr clrSpc="rgb" dir="cw">
                                      <p:cBhvr override="childStyle">
                                        <p:cTn id="67" dur="500" fill="hold"/>
                                        <p:tgtEl>
                                          <p:spTgt spid="18"/>
                                        </p:tgtEl>
                                        <p:attrNameLst>
                                          <p:attrName>style.color</p:attrName>
                                        </p:attrNameLst>
                                      </p:cBhvr>
                                      <p:to>
                                        <a:schemeClr val="tx1"/>
                                      </p:to>
                                    </p:animClr>
                                  </p:childTnLst>
                                </p:cTn>
                              </p:par>
                              <p:par>
                                <p:cTn id="68" presetID="1" presetClass="exit" presetSubtype="0" fill="hold" grpId="5" nodeType="withEffect">
                                  <p:stCondLst>
                                    <p:cond delay="0"/>
                                  </p:stCondLst>
                                  <p:childTnLst>
                                    <p:set>
                                      <p:cBhvr>
                                        <p:cTn id="69" dur="1" fill="hold">
                                          <p:stCondLst>
                                            <p:cond delay="0"/>
                                          </p:stCondLst>
                                        </p:cTn>
                                        <p:tgtEl>
                                          <p:spTgt spid="22"/>
                                        </p:tgtEl>
                                        <p:attrNameLst>
                                          <p:attrName>style.visibility</p:attrName>
                                        </p:attrNameLst>
                                      </p:cBhvr>
                                      <p:to>
                                        <p:strVal val="hidden"/>
                                      </p:to>
                                    </p:set>
                                  </p:childTnLst>
                                </p:cTn>
                              </p:par>
                              <p:par>
                                <p:cTn id="70" presetID="1" presetClass="exit" presetSubtype="0" fill="hold" grpId="5" nodeType="withEffect">
                                  <p:stCondLst>
                                    <p:cond delay="0"/>
                                  </p:stCondLst>
                                  <p:childTnLst>
                                    <p:set>
                                      <p:cBhvr>
                                        <p:cTn id="71" dur="1" fill="hold">
                                          <p:stCondLst>
                                            <p:cond delay="0"/>
                                          </p:stCondLst>
                                        </p:cTn>
                                        <p:tgtEl>
                                          <p:spTgt spid="21"/>
                                        </p:tgtEl>
                                        <p:attrNameLst>
                                          <p:attrName>style.visibility</p:attrName>
                                        </p:attrNameLst>
                                      </p:cBhvr>
                                      <p:to>
                                        <p:strVal val="hidden"/>
                                      </p:to>
                                    </p:set>
                                  </p:childTnLst>
                                </p:cTn>
                              </p:par>
                              <p:par>
                                <p:cTn id="72" presetID="1" presetClass="exit" presetSubtype="0" fill="hold" grpId="5" nodeType="withEffect">
                                  <p:stCondLst>
                                    <p:cond delay="0"/>
                                  </p:stCondLst>
                                  <p:childTnLst>
                                    <p:set>
                                      <p:cBhvr>
                                        <p:cTn id="73" dur="1" fill="hold">
                                          <p:stCondLst>
                                            <p:cond delay="0"/>
                                          </p:stCondLst>
                                        </p:cTn>
                                        <p:tgtEl>
                                          <p:spTgt spid="20"/>
                                        </p:tgtEl>
                                        <p:attrNameLst>
                                          <p:attrName>style.visibility</p:attrName>
                                        </p:attrNameLst>
                                      </p:cBhvr>
                                      <p:to>
                                        <p:strVal val="hidden"/>
                                      </p:to>
                                    </p:set>
                                  </p:childTnLst>
                                </p:cTn>
                              </p:par>
                              <p:par>
                                <p:cTn id="74" presetID="1" presetClass="exit" presetSubtype="0" fill="hold" grpId="4" nodeType="withEffect">
                                  <p:stCondLst>
                                    <p:cond delay="0"/>
                                  </p:stCondLst>
                                  <p:childTnLst>
                                    <p:set>
                                      <p:cBhvr>
                                        <p:cTn id="75"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18" grpId="0"/>
      <p:bldP spid="18" grpId="1"/>
      <p:bldP spid="18" grpId="2"/>
      <p:bldP spid="18" grpId="3"/>
      <p:bldP spid="18" grpId="4"/>
      <p:bldP spid="20" grpId="0"/>
      <p:bldP spid="20" grpId="1"/>
      <p:bldP spid="20" grpId="2"/>
      <p:bldP spid="20" grpId="3"/>
      <p:bldP spid="20" grpId="4"/>
      <p:bldP spid="20" grpId="5"/>
      <p:bldP spid="21" grpId="0"/>
      <p:bldP spid="21" grpId="1"/>
      <p:bldP spid="21" grpId="2"/>
      <p:bldP spid="21" grpId="3"/>
      <p:bldP spid="21" grpId="4"/>
      <p:bldP spid="21" grpId="5"/>
      <p:bldP spid="22" grpId="0"/>
      <p:bldP spid="22" grpId="1"/>
      <p:bldP spid="22" grpId="2"/>
      <p:bldP spid="22" grpId="3"/>
      <p:bldP spid="22" grpId="4"/>
      <p:bldP spid="22" grpId="5"/>
      <p:bldP spid="27" grpId="0"/>
      <p:bldP spid="27" grpId="1"/>
      <p:bldP spid="27" grpId="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7 - Canite tub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56659" y="0"/>
            <a:ext cx="609600" cy="609600"/>
          </a:xfrm>
          <a:prstGeom prst="rect">
            <a:avLst/>
          </a:prstGeom>
        </p:spPr>
      </p:pic>
      <p:pic>
        <p:nvPicPr>
          <p:cNvPr id="4099" name="Picture" descr="D:\03 Projects\TCI\10 Lessons\02 LITURGICAL YEAR\02 Christmas\Christmas Y7-L01\Picture slide TFR - with BG.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7450" y="662657"/>
            <a:ext cx="6789100" cy="38181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cNvSpPr>
            <a:spLocks noGrp="1"/>
          </p:cNvSpPr>
          <p:nvPr>
            <p:ph type="ctrTitle"/>
          </p:nvPr>
        </p:nvSpPr>
        <p:spPr>
          <a:xfrm>
            <a:off x="0" y="0"/>
            <a:ext cx="9144000" cy="900000"/>
          </a:xfrm>
        </p:spPr>
        <p:txBody>
          <a:bodyPr>
            <a:normAutofit/>
          </a:bodyPr>
          <a:lstStyle/>
          <a:p>
            <a:r>
              <a:rPr lang="en-US" sz="4000" b="1" dirty="0" smtClean="0">
                <a:latin typeface="Calligraph421 BT" pitchFamily="66" charset="0"/>
                <a:ea typeface="Adobe Heiti Std R" pitchFamily="34" charset="-128"/>
              </a:rPr>
              <a:t>Time for Reflection</a:t>
            </a:r>
            <a:endParaRPr lang="en-GB" b="1" dirty="0">
              <a:latin typeface="Calligraph421 BT" pitchFamily="66" charset="0"/>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S-12</a:t>
            </a:r>
            <a:endParaRPr lang="en-GB" sz="900" b="1" dirty="0">
              <a:solidFill>
                <a:srgbClr val="002060"/>
              </a:solidFill>
              <a:latin typeface="Arial" pitchFamily="34" charset="0"/>
              <a:cs typeface="Arial" pitchFamily="34" charset="0"/>
            </a:endParaRPr>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Tool instructions stop"/>
          <p:cNvSpPr txBox="1"/>
          <p:nvPr/>
        </p:nvSpPr>
        <p:spPr>
          <a:xfrm>
            <a:off x="3306335" y="4909873"/>
            <a:ext cx="2680542" cy="246221"/>
          </a:xfrm>
          <a:prstGeom prst="rect">
            <a:avLst/>
          </a:prstGeom>
          <a:noFill/>
        </p:spPr>
        <p:txBody>
          <a:bodyPr wrap="none" rtlCol="0">
            <a:spAutoFit/>
          </a:bodyPr>
          <a:lstStyle/>
          <a:p>
            <a:pPr algn="ctr"/>
            <a:r>
              <a:rPr lang="en-GB" sz="1000" dirty="0">
                <a:latin typeface="Calligraph421 BT" pitchFamily="66" charset="0"/>
                <a:ea typeface="Adobe Fan Heiti Std B" pitchFamily="34" charset="-128"/>
              </a:rPr>
              <a:t>Click the audio button to stop reflective music</a:t>
            </a:r>
          </a:p>
        </p:txBody>
      </p:sp>
      <p:sp>
        <p:nvSpPr>
          <p:cNvPr id="14" name="TextBox: Tool instructions start"/>
          <p:cNvSpPr txBox="1"/>
          <p:nvPr/>
        </p:nvSpPr>
        <p:spPr>
          <a:xfrm>
            <a:off x="3306335" y="4909873"/>
            <a:ext cx="2677336" cy="246221"/>
          </a:xfrm>
          <a:prstGeom prst="rect">
            <a:avLst/>
          </a:prstGeom>
          <a:noFill/>
        </p:spPr>
        <p:txBody>
          <a:bodyPr wrap="none" rtlCol="0">
            <a:spAutoFit/>
          </a:bodyPr>
          <a:lstStyle/>
          <a:p>
            <a:pPr algn="ctr"/>
            <a:r>
              <a:rPr lang="en-GB" sz="1000" dirty="0">
                <a:latin typeface="Calligraph421 BT" pitchFamily="66" charset="0"/>
                <a:ea typeface="Adobe Fan Heiti Std B" pitchFamily="34" charset="-128"/>
              </a:rPr>
              <a:t>Click the audio button to play reflective music</a:t>
            </a:r>
          </a:p>
        </p:txBody>
      </p:sp>
      <p:pic>
        <p:nvPicPr>
          <p:cNvPr id="9" name="Feedback" descr="D:\03 Projects\TCI\02 Deliverables\2016-10 Release Liturgical\Feedback button.p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498899"/>
            <a:ext cx="903177" cy="644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350113"/>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xit" presetSubtype="0" fill="hold" grpId="1" nodeType="with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294488" fill="hold"/>
                                        <p:tgtEl>
                                          <p:spTgt spid="3"/>
                                        </p:tgtEl>
                                      </p:cBhvr>
                                    </p:cmd>
                                  </p:childTnLst>
                                </p:cTn>
                              </p:par>
                              <p:par>
                                <p:cTn id="19" presetID="1" presetClass="emph" presetSubtype="2" fill="hold" nodeType="withEffect">
                                  <p:stCondLst>
                                    <p:cond delay="0"/>
                                  </p:stCondLst>
                                  <p:childTnLst>
                                    <p:animClr clrSpc="rgb" dir="cw">
                                      <p:cBhvr>
                                        <p:cTn id="20" dur="1000" fill="hold"/>
                                        <p:tgtEl>
                                          <p:spTgt spid="12"/>
                                        </p:tgtEl>
                                        <p:attrNameLst>
                                          <p:attrName>fillcolor</p:attrName>
                                        </p:attrNameLst>
                                      </p:cBhvr>
                                      <p:to>
                                        <a:schemeClr val="accent2"/>
                                      </p:to>
                                    </p:animClr>
                                    <p:set>
                                      <p:cBhvr>
                                        <p:cTn id="21" dur="1000" fill="hold"/>
                                        <p:tgtEl>
                                          <p:spTgt spid="12"/>
                                        </p:tgtEl>
                                        <p:attrNameLst>
                                          <p:attrName>fill.type</p:attrName>
                                        </p:attrNameLst>
                                      </p:cBhvr>
                                      <p:to>
                                        <p:strVal val="solid"/>
                                      </p:to>
                                    </p:set>
                                    <p:set>
                                      <p:cBhvr>
                                        <p:cTn id="22" dur="1000" fill="hold"/>
                                        <p:tgtEl>
                                          <p:spTgt spid="12"/>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3" presetClass="mediacall" presetSubtype="0" fill="hold" nodeType="clickEffect">
                                  <p:stCondLst>
                                    <p:cond delay="0"/>
                                  </p:stCondLst>
                                  <p:childTnLst>
                                    <p:cmd type="call" cmd="stop">
                                      <p:cBhvr>
                                        <p:cTn id="26" dur="1" fill="hold"/>
                                        <p:tgtEl>
                                          <p:spTgt spid="3"/>
                                        </p:tgtEl>
                                      </p:cBhvr>
                                    </p:cmd>
                                  </p:childTnLst>
                                </p:cTn>
                              </p:par>
                              <p:par>
                                <p:cTn id="27" presetID="10" presetClass="exit" presetSubtype="0" fill="hold" grpId="1" nodeType="withEffect">
                                  <p:stCondLst>
                                    <p:cond delay="0"/>
                                  </p:stCondLst>
                                  <p:childTnLst>
                                    <p:animEffect transition="out" filter="fade">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par>
                                <p:cTn id="30" presetID="10" presetClass="entr" presetSubtype="0" fill="hold" grpId="2"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 presetClass="emph" presetSubtype="2" fill="hold" nodeType="withEffect">
                                  <p:stCondLst>
                                    <p:cond delay="0"/>
                                  </p:stCondLst>
                                  <p:childTnLst>
                                    <p:animClr clrSpc="rgb" dir="cw">
                                      <p:cBhvr>
                                        <p:cTn id="34" dur="2000" fill="hold"/>
                                        <p:tgtEl>
                                          <p:spTgt spid="12"/>
                                        </p:tgtEl>
                                        <p:attrNameLst>
                                          <p:attrName>fillcolor</p:attrName>
                                        </p:attrNameLst>
                                      </p:cBhvr>
                                      <p:to>
                                        <a:schemeClr val="bg1"/>
                                      </p:to>
                                    </p:animClr>
                                    <p:set>
                                      <p:cBhvr>
                                        <p:cTn id="35" dur="2000" fill="hold"/>
                                        <p:tgtEl>
                                          <p:spTgt spid="12"/>
                                        </p:tgtEl>
                                        <p:attrNameLst>
                                          <p:attrName>fill.type</p:attrName>
                                        </p:attrNameLst>
                                      </p:cBhvr>
                                      <p:to>
                                        <p:strVal val="solid"/>
                                      </p:to>
                                    </p:set>
                                    <p:set>
                                      <p:cBhvr>
                                        <p:cTn id="36"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audio>
              <p:cMediaNode vol="80000">
                <p:cTn id="37" fill="hold" display="0">
                  <p:stCondLst>
                    <p:cond delay="indefinite"/>
                  </p:stCondLst>
                  <p:endCondLst>
                    <p:cond evt="onStopAudio" delay="0">
                      <p:tgtEl>
                        <p:sldTgt/>
                      </p:tgtEl>
                    </p:cond>
                  </p:endCondLst>
                </p:cTn>
                <p:tgtEl>
                  <p:spTgt spid="3"/>
                </p:tgtEl>
              </p:cMediaNode>
            </p:audio>
          </p:childTnLst>
        </p:cTn>
      </p:par>
    </p:tnLst>
    <p:bldLst>
      <p:bldP spid="13" grpId="0"/>
      <p:bldP spid="13" grpId="1"/>
      <p:bldP spid="14" grpId="0"/>
      <p:bldP spid="14" grpId="1"/>
      <p:bldP spid="14" grpId="2"/>
    </p:bldLst>
  </p:timing>
</p:sld>
</file>

<file path=ppt/slides/slide1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1" name="Textbox: Date"/>
          <p:cNvSpPr>
            <a:spLocks noChangeArrowheads="1"/>
          </p:cNvSpPr>
          <p:nvPr/>
        </p:nvSpPr>
        <p:spPr bwMode="auto">
          <a:xfrm>
            <a:off x="6458568" y="4575372"/>
            <a:ext cx="150789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sz="1600" dirty="0" smtClean="0">
                <a:latin typeface="Calligraph421 BT" pitchFamily="66" charset="0"/>
                <a:ea typeface="Times New Roman" pitchFamily="18" charset="0"/>
                <a:cs typeface="Times New Roman" pitchFamily="18" charset="0"/>
              </a:rPr>
              <a:t>Date</a:t>
            </a:r>
            <a:r>
              <a:rPr kumimoji="0" lang="en-GB" sz="1600" b="0" i="0" u="none" strike="noStrike" cap="none" normalizeH="0" baseline="0" dirty="0" smtClean="0">
                <a:ln>
                  <a:noFill/>
                </a:ln>
                <a:solidFill>
                  <a:schemeClr val="tx1"/>
                </a:solidFill>
                <a:effectLst/>
                <a:latin typeface="Calligraph421 BT" pitchFamily="66" charset="0"/>
                <a:ea typeface="Times New Roman" pitchFamily="18" charset="0"/>
                <a:cs typeface="Times New Roman" pitchFamily="18" charset="0"/>
              </a:rPr>
              <a:t>:_______</a:t>
            </a:r>
            <a:endParaRPr kumimoji="0" lang="en-GB" sz="1400" b="0" i="0" u="none" strike="noStrike" cap="none" normalizeH="0" baseline="0" dirty="0" smtClean="0">
              <a:ln>
                <a:noFill/>
              </a:ln>
              <a:solidFill>
                <a:schemeClr val="tx1"/>
              </a:solidFill>
              <a:effectLst/>
              <a:latin typeface="Calligraph421 BT" pitchFamily="66" charset="0"/>
              <a:cs typeface="Arial" pitchFamily="34" charset="0"/>
            </a:endParaRPr>
          </a:p>
        </p:txBody>
      </p:sp>
      <p:sp>
        <p:nvSpPr>
          <p:cNvPr id="12" name="Textbox: Name"/>
          <p:cNvSpPr>
            <a:spLocks noChangeArrowheads="1"/>
          </p:cNvSpPr>
          <p:nvPr/>
        </p:nvSpPr>
        <p:spPr bwMode="auto">
          <a:xfrm>
            <a:off x="3992842" y="4575372"/>
            <a:ext cx="246572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1600" dirty="0" smtClean="0">
                <a:solidFill>
                  <a:srgbClr val="000000"/>
                </a:solidFill>
                <a:latin typeface="Calligraph421 BT" pitchFamily="66" charset="0"/>
                <a:ea typeface="Calibri" pitchFamily="34" charset="0"/>
                <a:cs typeface="Times New Roman" pitchFamily="18" charset="0"/>
              </a:rPr>
              <a:t>Name</a:t>
            </a:r>
            <a:r>
              <a:rPr kumimoji="0" lang="en-GB" sz="1600" b="0" i="0" u="none" strike="noStrike" cap="none" normalizeH="0" baseline="0" dirty="0" smtClean="0">
                <a:ln>
                  <a:noFill/>
                </a:ln>
                <a:solidFill>
                  <a:srgbClr val="000000"/>
                </a:solidFill>
                <a:effectLst/>
                <a:latin typeface="Calligraph421 BT" pitchFamily="66" charset="0"/>
                <a:ea typeface="Calibri" pitchFamily="34" charset="0"/>
                <a:cs typeface="Times New Roman" pitchFamily="18" charset="0"/>
              </a:rPr>
              <a:t>:_________________</a:t>
            </a:r>
            <a:endParaRPr kumimoji="0" lang="en-GB" sz="1400" b="0" i="0" u="none" strike="noStrike" cap="none" normalizeH="0" baseline="0" dirty="0" smtClean="0">
              <a:ln>
                <a:noFill/>
              </a:ln>
              <a:solidFill>
                <a:schemeClr val="tx1"/>
              </a:solidFill>
              <a:effectLst/>
              <a:latin typeface="Calligraph421 BT" pitchFamily="66" charset="0"/>
              <a:cs typeface="Arial" pitchFamily="34" charset="0"/>
            </a:endParaRPr>
          </a:p>
        </p:txBody>
      </p:sp>
      <p:sp>
        <p:nvSpPr>
          <p:cNvPr id="8" name="Textbox: Sentences left"/>
          <p:cNvSpPr txBox="1"/>
          <p:nvPr/>
        </p:nvSpPr>
        <p:spPr>
          <a:xfrm>
            <a:off x="49636" y="1374496"/>
            <a:ext cx="5019697" cy="3323987"/>
          </a:xfrm>
          <a:prstGeom prst="rect">
            <a:avLst/>
          </a:prstGeom>
          <a:noFill/>
        </p:spPr>
        <p:txBody>
          <a:bodyPr wrap="square" rtlCol="0">
            <a:spAutoFit/>
          </a:bodyPr>
          <a:lstStyle/>
          <a:p>
            <a:pPr marL="180975" lvl="0" indent="-180975">
              <a:spcAft>
                <a:spcPts val="600"/>
              </a:spcAft>
              <a:buFont typeface="+mj-lt"/>
              <a:buAutoNum type="arabicPeriod"/>
            </a:pPr>
            <a:r>
              <a:rPr lang="en-NZ" sz="1500" dirty="0">
                <a:latin typeface="Calligraph421 BT" pitchFamily="66" charset="0"/>
              </a:rPr>
              <a:t>Herod was frightened Jesus had come to take </a:t>
            </a:r>
            <a:r>
              <a:rPr lang="en-NZ" sz="1500" dirty="0" smtClean="0">
                <a:latin typeface="Calligraph421 BT" pitchFamily="66" charset="0"/>
              </a:rPr>
              <a:t>his</a:t>
            </a:r>
            <a:endParaRPr lang="en-GB" sz="1500" dirty="0" smtClean="0">
              <a:latin typeface="Calligraph421 BT" pitchFamily="66" charset="0"/>
            </a:endParaRPr>
          </a:p>
          <a:p>
            <a:pPr marL="180975" lvl="0" indent="-180975">
              <a:spcAft>
                <a:spcPts val="600"/>
              </a:spcAft>
              <a:buFont typeface="+mj-lt"/>
              <a:buAutoNum type="arabicPeriod"/>
            </a:pPr>
            <a:r>
              <a:rPr lang="en-NZ" sz="1500" dirty="0" smtClean="0">
                <a:latin typeface="Calligraph421 BT" pitchFamily="66" charset="0"/>
              </a:rPr>
              <a:t>Herod was visited by the three wise men </a:t>
            </a:r>
            <a:endParaRPr lang="en-GB" sz="1500" dirty="0" smtClean="0">
              <a:latin typeface="Calligraph421 BT" pitchFamily="66" charset="0"/>
            </a:endParaRPr>
          </a:p>
          <a:p>
            <a:pPr marL="180975" lvl="0" indent="-180975">
              <a:spcAft>
                <a:spcPts val="600"/>
              </a:spcAft>
              <a:buFont typeface="+mj-lt"/>
              <a:buAutoNum type="arabicPeriod"/>
            </a:pPr>
            <a:r>
              <a:rPr lang="en-NZ" sz="1500" dirty="0" smtClean="0">
                <a:latin typeface="Calligraph421 BT" pitchFamily="66" charset="0"/>
              </a:rPr>
              <a:t>The </a:t>
            </a:r>
            <a:r>
              <a:rPr lang="en-NZ" sz="1500" dirty="0">
                <a:latin typeface="Calligraph421 BT" pitchFamily="66" charset="0"/>
              </a:rPr>
              <a:t>wise men followed the star and visited Herod to find </a:t>
            </a:r>
            <a:endParaRPr lang="en-GB" sz="1500" dirty="0">
              <a:latin typeface="Calligraph421 BT" pitchFamily="66" charset="0"/>
            </a:endParaRPr>
          </a:p>
          <a:p>
            <a:pPr marL="180975" lvl="0" indent="-180975">
              <a:spcAft>
                <a:spcPts val="600"/>
              </a:spcAft>
              <a:buFont typeface="+mj-lt"/>
              <a:buAutoNum type="arabicPeriod"/>
            </a:pPr>
            <a:r>
              <a:rPr lang="en-NZ" sz="1500" dirty="0" smtClean="0">
                <a:latin typeface="Calligraph421 BT" pitchFamily="66" charset="0"/>
              </a:rPr>
              <a:t>Herod </a:t>
            </a:r>
            <a:r>
              <a:rPr lang="en-NZ" sz="1500" dirty="0">
                <a:latin typeface="Calligraph421 BT" pitchFamily="66" charset="0"/>
              </a:rPr>
              <a:t>asked to be informed where the baby was</a:t>
            </a:r>
            <a:endParaRPr lang="en-GB" sz="1500" dirty="0" smtClean="0">
              <a:latin typeface="Calligraph421 BT" pitchFamily="66" charset="0"/>
            </a:endParaRPr>
          </a:p>
          <a:p>
            <a:pPr marL="180975" lvl="0" indent="-180975">
              <a:spcAft>
                <a:spcPts val="600"/>
              </a:spcAft>
              <a:buFont typeface="+mj-lt"/>
              <a:buAutoNum type="arabicPeriod"/>
            </a:pPr>
            <a:r>
              <a:rPr lang="en-NZ" sz="1500" dirty="0" smtClean="0">
                <a:latin typeface="Calligraph421 BT" pitchFamily="66" charset="0"/>
              </a:rPr>
              <a:t>The wise men </a:t>
            </a:r>
            <a:r>
              <a:rPr lang="en-NZ" sz="1500" dirty="0">
                <a:latin typeface="Calligraph421 BT" pitchFamily="66" charset="0"/>
              </a:rPr>
              <a:t>found Jesus </a:t>
            </a:r>
            <a:r>
              <a:rPr lang="en-NZ" sz="1500" dirty="0" smtClean="0">
                <a:latin typeface="Calligraph421 BT" pitchFamily="66" charset="0"/>
              </a:rPr>
              <a:t>then </a:t>
            </a:r>
            <a:r>
              <a:rPr lang="en-NZ" sz="1500" dirty="0">
                <a:latin typeface="Calligraph421 BT" pitchFamily="66" charset="0"/>
              </a:rPr>
              <a:t>were </a:t>
            </a:r>
            <a:r>
              <a:rPr lang="en-NZ" sz="1500" dirty="0" smtClean="0">
                <a:latin typeface="Calligraph421 BT" pitchFamily="66" charset="0"/>
              </a:rPr>
              <a:t>warned in a dream  </a:t>
            </a:r>
            <a:endParaRPr lang="en-GB" sz="1500" dirty="0" smtClean="0">
              <a:latin typeface="Calligraph421 BT" pitchFamily="66" charset="0"/>
            </a:endParaRPr>
          </a:p>
          <a:p>
            <a:pPr marL="180975" lvl="0" indent="-180975">
              <a:spcAft>
                <a:spcPts val="600"/>
              </a:spcAft>
              <a:buFont typeface="+mj-lt"/>
              <a:buAutoNum type="arabicPeriod"/>
            </a:pPr>
            <a:r>
              <a:rPr lang="en-NZ" sz="1500" dirty="0" smtClean="0">
                <a:latin typeface="Calligraph421 BT" pitchFamily="66" charset="0"/>
              </a:rPr>
              <a:t>Herod found out the baby was born in Bethlehem</a:t>
            </a:r>
            <a:endParaRPr lang="en-GB" sz="1500" dirty="0">
              <a:latin typeface="Calligraph421 BT" pitchFamily="66" charset="0"/>
            </a:endParaRPr>
          </a:p>
          <a:p>
            <a:pPr marL="180975" lvl="0" indent="-180975">
              <a:spcAft>
                <a:spcPts val="600"/>
              </a:spcAft>
              <a:buFont typeface="+mj-lt"/>
              <a:buAutoNum type="arabicPeriod"/>
            </a:pPr>
            <a:r>
              <a:rPr lang="en-NZ" sz="1500" dirty="0" smtClean="0">
                <a:latin typeface="Calligraph421 BT" pitchFamily="66" charset="0"/>
              </a:rPr>
              <a:t>Joseph </a:t>
            </a:r>
            <a:r>
              <a:rPr lang="en-NZ" sz="1500" dirty="0">
                <a:latin typeface="Calligraph421 BT" pitchFamily="66" charset="0"/>
              </a:rPr>
              <a:t>was warned in a dream that Herod wanted to kill </a:t>
            </a:r>
            <a:endParaRPr lang="en-GB" sz="1500" dirty="0">
              <a:latin typeface="Calligraph421 BT" pitchFamily="66" charset="0"/>
            </a:endParaRPr>
          </a:p>
          <a:p>
            <a:pPr marL="180975" lvl="0" indent="-180975">
              <a:spcAft>
                <a:spcPts val="600"/>
              </a:spcAft>
              <a:buFont typeface="+mj-lt"/>
              <a:buAutoNum type="arabicPeriod"/>
            </a:pPr>
            <a:r>
              <a:rPr lang="en-NZ" sz="1500" dirty="0">
                <a:latin typeface="Calligraph421 BT" pitchFamily="66" charset="0"/>
              </a:rPr>
              <a:t>Herod was so angry he gave orders for all boy babies</a:t>
            </a:r>
            <a:endParaRPr lang="en-GB" sz="1500" dirty="0">
              <a:latin typeface="Calligraph421 BT" pitchFamily="66" charset="0"/>
            </a:endParaRPr>
          </a:p>
          <a:p>
            <a:pPr marL="180975" lvl="0" indent="-180975">
              <a:spcAft>
                <a:spcPts val="600"/>
              </a:spcAft>
              <a:buFont typeface="+mj-lt"/>
              <a:buAutoNum type="arabicPeriod"/>
            </a:pPr>
            <a:r>
              <a:rPr lang="en-NZ" sz="1500" dirty="0">
                <a:latin typeface="Calligraph421 BT" pitchFamily="66" charset="0"/>
              </a:rPr>
              <a:t>By doing this Herod thought the new baby king </a:t>
            </a:r>
            <a:endParaRPr lang="en-GB" sz="1500" dirty="0">
              <a:latin typeface="Calligraph421 BT" pitchFamily="66" charset="0"/>
            </a:endParaRPr>
          </a:p>
          <a:p>
            <a:pPr marL="180975" lvl="0" indent="-180975">
              <a:spcAft>
                <a:spcPts val="600"/>
              </a:spcAft>
              <a:buFont typeface="+mj-lt"/>
              <a:buAutoNum type="arabicPeriod"/>
            </a:pPr>
            <a:r>
              <a:rPr lang="en-NZ" sz="1500" dirty="0">
                <a:latin typeface="Calligraph421 BT" pitchFamily="66" charset="0"/>
              </a:rPr>
              <a:t>Mary, Joseph and Jesus stayed in </a:t>
            </a:r>
            <a:r>
              <a:rPr lang="en-NZ" sz="1500" dirty="0" smtClean="0">
                <a:latin typeface="Calligraph421 BT" pitchFamily="66" charset="0"/>
              </a:rPr>
              <a:t>Egypt</a:t>
            </a:r>
            <a:br>
              <a:rPr lang="en-NZ" sz="1500" dirty="0" smtClean="0">
                <a:latin typeface="Calligraph421 BT" pitchFamily="66" charset="0"/>
              </a:rPr>
            </a:br>
            <a:r>
              <a:rPr lang="en-NZ" sz="1500" dirty="0" smtClean="0">
                <a:latin typeface="Calligraph421 BT" pitchFamily="66" charset="0"/>
              </a:rPr>
              <a:t>    as </a:t>
            </a:r>
            <a:r>
              <a:rPr lang="en-NZ" sz="1500" dirty="0">
                <a:latin typeface="Calligraph421 BT" pitchFamily="66" charset="0"/>
              </a:rPr>
              <a:t>refugees until Herod died </a:t>
            </a:r>
            <a:endParaRPr lang="en-GB" sz="1500" dirty="0">
              <a:latin typeface="Calligraph421 BT" pitchFamily="66" charset="0"/>
            </a:endParaRPr>
          </a:p>
        </p:txBody>
      </p:sp>
      <p:sp>
        <p:nvSpPr>
          <p:cNvPr id="37" name="Textbox: Sentences right"/>
          <p:cNvSpPr txBox="1"/>
          <p:nvPr/>
        </p:nvSpPr>
        <p:spPr>
          <a:xfrm>
            <a:off x="5069334" y="1374496"/>
            <a:ext cx="4042768" cy="3016210"/>
          </a:xfrm>
          <a:prstGeom prst="rect">
            <a:avLst/>
          </a:prstGeom>
          <a:noFill/>
        </p:spPr>
        <p:txBody>
          <a:bodyPr wrap="square" rtlCol="0">
            <a:spAutoFit/>
          </a:bodyPr>
          <a:lstStyle>
            <a:defPPr>
              <a:defRPr lang="en-US"/>
            </a:defPPr>
            <a:lvl1pPr marL="180975" lvl="0" indent="-180975">
              <a:spcAft>
                <a:spcPts val="600"/>
              </a:spcAft>
              <a:buFont typeface="+mj-lt"/>
              <a:buAutoNum type="arabicPeriod"/>
              <a:defRPr sz="1600">
                <a:latin typeface="Calligraph421 BT" pitchFamily="66" charset="0"/>
              </a:defRPr>
            </a:lvl1pPr>
          </a:lstStyle>
          <a:p>
            <a:pPr marL="0" indent="0">
              <a:buNone/>
            </a:pPr>
            <a:r>
              <a:rPr lang="en-NZ" sz="1500" dirty="0"/>
              <a:t>the whereabouts  of the new born king.</a:t>
            </a:r>
            <a:endParaRPr lang="en-GB" sz="1500" dirty="0"/>
          </a:p>
          <a:p>
            <a:pPr marL="0" indent="0">
              <a:buNone/>
            </a:pPr>
            <a:r>
              <a:rPr lang="en-NZ" sz="1500" dirty="0"/>
              <a:t>so he too could pay him homage.</a:t>
            </a:r>
            <a:endParaRPr lang="en-GB" sz="1500" dirty="0"/>
          </a:p>
          <a:p>
            <a:pPr marL="0" indent="0">
              <a:buNone/>
            </a:pPr>
            <a:r>
              <a:rPr lang="en-NZ" sz="1500" dirty="0"/>
              <a:t>would be dead and his throne would be safe.</a:t>
            </a:r>
            <a:endParaRPr lang="en-GB" sz="1500" dirty="0"/>
          </a:p>
          <a:p>
            <a:pPr marL="0" indent="0">
              <a:buNone/>
            </a:pPr>
            <a:r>
              <a:rPr lang="en-NZ" sz="1500" dirty="0"/>
              <a:t>who were probably astronomers.</a:t>
            </a:r>
            <a:endParaRPr lang="en-GB" sz="1500" dirty="0"/>
          </a:p>
          <a:p>
            <a:pPr marL="0" indent="0">
              <a:buNone/>
            </a:pPr>
            <a:r>
              <a:rPr lang="en-NZ" sz="1500" dirty="0"/>
              <a:t>and it was safe to return to Nazareth.</a:t>
            </a:r>
            <a:endParaRPr lang="en-GB" sz="1500" dirty="0"/>
          </a:p>
          <a:p>
            <a:pPr marL="0" indent="0">
              <a:buNone/>
            </a:pPr>
            <a:r>
              <a:rPr lang="en-NZ" sz="1500" dirty="0"/>
              <a:t>throne and become King of the Jews.</a:t>
            </a:r>
            <a:endParaRPr lang="en-GB" sz="1500" dirty="0"/>
          </a:p>
          <a:p>
            <a:pPr marL="0" indent="0">
              <a:buNone/>
            </a:pPr>
            <a:r>
              <a:rPr lang="en-NZ" sz="1500" dirty="0"/>
              <a:t>so he sent </a:t>
            </a:r>
            <a:r>
              <a:rPr lang="en-NZ" sz="1500" dirty="0" smtClean="0"/>
              <a:t>his soldiers to kill the child.                </a:t>
            </a:r>
            <a:r>
              <a:rPr lang="en-NZ" sz="1500" dirty="0"/>
              <a:t>t</a:t>
            </a:r>
            <a:r>
              <a:rPr lang="en-NZ" sz="1500" dirty="0" smtClean="0"/>
              <a:t>o return </a:t>
            </a:r>
            <a:r>
              <a:rPr lang="en-NZ" sz="1500" dirty="0"/>
              <a:t>to their home </a:t>
            </a:r>
            <a:r>
              <a:rPr lang="en-NZ" sz="1500" dirty="0" smtClean="0"/>
              <a:t>land by a </a:t>
            </a:r>
            <a:r>
              <a:rPr lang="en-NZ" sz="1500" dirty="0"/>
              <a:t>different route.</a:t>
            </a:r>
            <a:endParaRPr lang="en-GB" sz="1500" dirty="0"/>
          </a:p>
          <a:p>
            <a:pPr marL="0" indent="0">
              <a:buNone/>
            </a:pPr>
            <a:r>
              <a:rPr lang="en-NZ" sz="1500" dirty="0"/>
              <a:t>a</a:t>
            </a:r>
            <a:r>
              <a:rPr lang="en-NZ" sz="1500" dirty="0" smtClean="0"/>
              <a:t>ged two </a:t>
            </a:r>
            <a:r>
              <a:rPr lang="en-NZ" sz="1500" dirty="0"/>
              <a:t>and under </a:t>
            </a:r>
            <a:r>
              <a:rPr lang="en-NZ" sz="1500" dirty="0" smtClean="0"/>
              <a:t>to </a:t>
            </a:r>
            <a:r>
              <a:rPr lang="en-NZ" sz="1500" dirty="0"/>
              <a:t>be killed.</a:t>
            </a:r>
            <a:endParaRPr lang="en-GB" sz="1500" dirty="0"/>
          </a:p>
          <a:p>
            <a:pPr marL="0" indent="0">
              <a:buNone/>
            </a:pPr>
            <a:r>
              <a:rPr lang="en-NZ" sz="1500" dirty="0"/>
              <a:t>the baby so he and the family fled to Egypt.     </a:t>
            </a:r>
            <a:endParaRPr lang="en-GB" sz="1500" dirty="0"/>
          </a:p>
        </p:txBody>
      </p:sp>
      <p:pic>
        <p:nvPicPr>
          <p:cNvPr id="3074" name="Picture"/>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100000" y="520607"/>
            <a:ext cx="900000" cy="895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Instructions"/>
          <p:cNvSpPr txBox="1"/>
          <p:nvPr/>
        </p:nvSpPr>
        <p:spPr>
          <a:xfrm>
            <a:off x="144713" y="860610"/>
            <a:ext cx="7430132" cy="368294"/>
          </a:xfrm>
          <a:prstGeom prst="rect">
            <a:avLst/>
          </a:prstGeom>
          <a:noFill/>
        </p:spPr>
        <p:txBody>
          <a:bodyPr wrap="square" rtlCol="0">
            <a:spAutoFit/>
          </a:bodyPr>
          <a:lstStyle/>
          <a:p>
            <a:r>
              <a:rPr lang="en-US" i="1" dirty="0">
                <a:latin typeface="Calligraph421 BT" pitchFamily="66" charset="0"/>
              </a:rPr>
              <a:t>Match the statements on the left with those on the right then read them all</a:t>
            </a:r>
            <a:endParaRPr lang="en-GB" i="1" dirty="0">
              <a:latin typeface="Calligraph421 BT" pitchFamily="66" charset="0"/>
            </a:endParaRPr>
          </a:p>
        </p:txBody>
      </p:sp>
      <p:sp>
        <p:nvSpPr>
          <p:cNvPr id="35" name="Title"/>
          <p:cNvSpPr txBox="1"/>
          <p:nvPr/>
        </p:nvSpPr>
        <p:spPr>
          <a:xfrm>
            <a:off x="3557" y="3375"/>
            <a:ext cx="9144000" cy="584775"/>
          </a:xfrm>
          <a:prstGeom prst="rect">
            <a:avLst/>
          </a:prstGeom>
          <a:noFill/>
        </p:spPr>
        <p:txBody>
          <a:bodyPr wrap="square" rtlCol="0">
            <a:spAutoFit/>
          </a:bodyPr>
          <a:lstStyle/>
          <a:p>
            <a:pPr algn="ctr"/>
            <a:r>
              <a:rPr lang="en-NZ" sz="3200" b="1" dirty="0">
                <a:latin typeface="Calligraph421 BT" pitchFamily="66" charset="0"/>
              </a:rPr>
              <a:t>Herod, King of </a:t>
            </a:r>
            <a:r>
              <a:rPr lang="en-NZ" sz="3200" b="1" dirty="0" smtClean="0">
                <a:latin typeface="Calligraph421 BT" pitchFamily="66" charset="0"/>
              </a:rPr>
              <a:t>Judea at </a:t>
            </a:r>
            <a:r>
              <a:rPr lang="en-NZ" sz="3200" b="1" dirty="0">
                <a:latin typeface="Calligraph421 BT" pitchFamily="66" charset="0"/>
              </a:rPr>
              <a:t>the time Jesus was </a:t>
            </a:r>
            <a:r>
              <a:rPr lang="en-NZ" sz="3200" b="1" dirty="0" smtClean="0">
                <a:latin typeface="Calligraph421 BT" pitchFamily="66" charset="0"/>
              </a:rPr>
              <a:t>born</a:t>
            </a:r>
            <a:endParaRPr lang="en-GB" sz="3200" b="1" dirty="0">
              <a:latin typeface="Calligraph421 BT" pitchFamily="66" charset="0"/>
              <a:ea typeface="Adobe Heiti Std R" pitchFamily="34" charset="-128"/>
            </a:endParaRPr>
          </a:p>
        </p:txBody>
      </p:sp>
      <p:sp>
        <p:nvSpPr>
          <p:cNvPr id="33"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L-1</a:t>
            </a:r>
          </a:p>
          <a:p>
            <a:pPr algn="ctr"/>
            <a:r>
              <a:rPr lang="en-GB" sz="900" b="1" dirty="0" smtClean="0">
                <a:latin typeface="Arial" pitchFamily="34" charset="0"/>
                <a:cs typeface="Arial" pitchFamily="34" charset="0"/>
              </a:rPr>
              <a:t>S-07</a:t>
            </a:r>
            <a:endParaRPr lang="en-GB" sz="900" b="1" dirty="0">
              <a:latin typeface="Arial" pitchFamily="34" charset="0"/>
              <a:cs typeface="Arial" pitchFamily="34" charset="0"/>
            </a:endParaRPr>
          </a:p>
        </p:txBody>
      </p:sp>
      <p:sp>
        <p:nvSpPr>
          <p:cNvPr id="27" name="Action Button: Up">
            <a:hlinkClick r:id="rId5"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Tool instructions"/>
          <p:cNvSpPr txBox="1"/>
          <p:nvPr/>
        </p:nvSpPr>
        <p:spPr>
          <a:xfrm>
            <a:off x="3444139" y="4912668"/>
            <a:ext cx="2255747"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up arrow to return to the lesson</a:t>
            </a:r>
            <a:endParaRPr lang="en-GB" sz="900" dirty="0">
              <a:latin typeface="Arial" pitchFamily="34" charset="0"/>
              <a:ea typeface="Segoe UI" pitchFamily="34" charset="0"/>
              <a:cs typeface="Arial" pitchFamily="34" charset="0"/>
            </a:endParaRPr>
          </a:p>
        </p:txBody>
      </p:sp>
      <p:sp>
        <p:nvSpPr>
          <p:cNvPr id="32"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Tree>
    <p:extLst>
      <p:ext uri="{BB962C8B-B14F-4D97-AF65-F5344CB8AC3E}">
        <p14:creationId xmlns:p14="http://schemas.microsoft.com/office/powerpoint/2010/main" val="228881562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8" name="Textbox: Line 5"/>
          <p:cNvSpPr txBox="1"/>
          <p:nvPr/>
        </p:nvSpPr>
        <p:spPr>
          <a:xfrm>
            <a:off x="841181" y="4072292"/>
            <a:ext cx="7776864" cy="400110"/>
          </a:xfrm>
          <a:prstGeom prst="rect">
            <a:avLst/>
          </a:prstGeom>
          <a:noFill/>
        </p:spPr>
        <p:txBody>
          <a:bodyPr wrap="square" rtlCol="0">
            <a:spAutoFit/>
          </a:bodyPr>
          <a:lstStyle/>
          <a:p>
            <a:pPr lvl="0">
              <a:spcAft>
                <a:spcPts val="1800"/>
              </a:spcAft>
            </a:pPr>
            <a:r>
              <a:rPr lang="en-US" sz="2000" dirty="0" smtClean="0">
                <a:latin typeface="Calligraph421 BT" pitchFamily="66" charset="0"/>
                <a:ea typeface="Adobe Heiti Std R" pitchFamily="34" charset="-128"/>
                <a:cs typeface="Segoe UI" pitchFamily="34" charset="0"/>
              </a:rPr>
              <a:t>Questions </a:t>
            </a:r>
            <a:r>
              <a:rPr lang="en-US" sz="2000" dirty="0">
                <a:latin typeface="Calligraph421 BT" pitchFamily="66" charset="0"/>
                <a:ea typeface="Adobe Heiti Std R" pitchFamily="34" charset="-128"/>
                <a:cs typeface="Segoe UI" pitchFamily="34" charset="0"/>
              </a:rPr>
              <a:t>I would like to ask about the topics in this lesson are …</a:t>
            </a:r>
            <a:endParaRPr lang="en-GB" sz="2000" dirty="0">
              <a:latin typeface="Calligraph421 BT" pitchFamily="66" charset="0"/>
              <a:ea typeface="Adobe Heiti Std R" pitchFamily="34" charset="-128"/>
              <a:cs typeface="Segoe UI" pitchFamily="34" charset="0"/>
            </a:endParaRPr>
          </a:p>
        </p:txBody>
      </p:sp>
      <p:sp>
        <p:nvSpPr>
          <p:cNvPr id="20" name="Textbox: Line 4"/>
          <p:cNvSpPr txBox="1"/>
          <p:nvPr/>
        </p:nvSpPr>
        <p:spPr>
          <a:xfrm>
            <a:off x="850343" y="3607951"/>
            <a:ext cx="7767702" cy="400110"/>
          </a:xfrm>
          <a:prstGeom prst="rect">
            <a:avLst/>
          </a:prstGeom>
          <a:noFill/>
        </p:spPr>
        <p:txBody>
          <a:bodyPr wrap="square" rtlCol="0">
            <a:spAutoFit/>
          </a:bodyPr>
          <a:lstStyle/>
          <a:p>
            <a:pPr lvl="0">
              <a:spcAft>
                <a:spcPts val="1800"/>
              </a:spcAft>
            </a:pPr>
            <a:r>
              <a:rPr lang="en-US" sz="2000" dirty="0" smtClean="0">
                <a:latin typeface="Calligraph421 BT" pitchFamily="66" charset="0"/>
                <a:ea typeface="Adobe Heiti Std R" pitchFamily="34" charset="-128"/>
                <a:cs typeface="Segoe UI" pitchFamily="34" charset="0"/>
              </a:rPr>
              <a:t>Which </a:t>
            </a:r>
            <a:r>
              <a:rPr lang="en-US" sz="2000" dirty="0">
                <a:latin typeface="Calligraph421 BT" pitchFamily="66" charset="0"/>
                <a:ea typeface="Adobe Heiti Std R" pitchFamily="34" charset="-128"/>
                <a:cs typeface="Segoe UI" pitchFamily="34" charset="0"/>
              </a:rPr>
              <a:t>activity do you think helped you to learn best in this lesson?</a:t>
            </a:r>
            <a:endParaRPr lang="en-GB" sz="2000" dirty="0">
              <a:latin typeface="Calligraph421 BT" pitchFamily="66" charset="0"/>
              <a:ea typeface="Adobe Heiti Std R" pitchFamily="34" charset="-128"/>
              <a:cs typeface="Segoe UI" pitchFamily="34" charset="0"/>
            </a:endParaRPr>
          </a:p>
        </p:txBody>
      </p:sp>
      <p:sp>
        <p:nvSpPr>
          <p:cNvPr id="21" name="Textbox: Line 3"/>
          <p:cNvSpPr txBox="1"/>
          <p:nvPr/>
        </p:nvSpPr>
        <p:spPr>
          <a:xfrm>
            <a:off x="850342" y="2556634"/>
            <a:ext cx="7826114" cy="1015663"/>
          </a:xfrm>
          <a:prstGeom prst="rect">
            <a:avLst/>
          </a:prstGeom>
          <a:noFill/>
        </p:spPr>
        <p:txBody>
          <a:bodyPr wrap="square" rtlCol="0">
            <a:spAutoFit/>
          </a:bodyPr>
          <a:lstStyle/>
          <a:p>
            <a:pPr lvl="0">
              <a:spcAft>
                <a:spcPts val="1800"/>
              </a:spcAft>
            </a:pPr>
            <a:r>
              <a:rPr lang="en-NZ" sz="2000" dirty="0">
                <a:latin typeface="Calligraph421 BT" pitchFamily="66" charset="0"/>
              </a:rPr>
              <a:t>Write a reflection on the Holy Innocents the Church remembers and the holy innocents we hear about in the news today who die because they are poor, hungry and rejected.</a:t>
            </a:r>
            <a:endParaRPr lang="en-GB" sz="2000" b="1" dirty="0">
              <a:solidFill>
                <a:schemeClr val="bg1"/>
              </a:solidFill>
              <a:latin typeface="Calligraph421 BT" pitchFamily="66" charset="0"/>
              <a:ea typeface="Adobe Heiti Std R" pitchFamily="34" charset="-128"/>
              <a:cs typeface="Segoe UI" pitchFamily="34" charset="0"/>
            </a:endParaRPr>
          </a:p>
        </p:txBody>
      </p:sp>
      <p:sp>
        <p:nvSpPr>
          <p:cNvPr id="22" name="Textbox: Line 2"/>
          <p:cNvSpPr txBox="1"/>
          <p:nvPr/>
        </p:nvSpPr>
        <p:spPr>
          <a:xfrm>
            <a:off x="850345" y="2139920"/>
            <a:ext cx="7826110" cy="400110"/>
          </a:xfrm>
          <a:prstGeom prst="rect">
            <a:avLst/>
          </a:prstGeom>
          <a:noFill/>
        </p:spPr>
        <p:txBody>
          <a:bodyPr wrap="square" rtlCol="0">
            <a:spAutoFit/>
          </a:bodyPr>
          <a:lstStyle/>
          <a:p>
            <a:pPr lvl="0"/>
            <a:r>
              <a:rPr lang="en-NZ" sz="2000" dirty="0">
                <a:latin typeface="Calligraph421 BT" pitchFamily="66" charset="0"/>
              </a:rPr>
              <a:t>Give 2 reasons why this is such a life changing event in history.</a:t>
            </a:r>
            <a:endParaRPr lang="en-GB" sz="2000" dirty="0">
              <a:latin typeface="Calligraph421 BT" pitchFamily="66" charset="0"/>
            </a:endParaRPr>
          </a:p>
        </p:txBody>
      </p:sp>
      <p:sp>
        <p:nvSpPr>
          <p:cNvPr id="27" name="Textbox: Line 1"/>
          <p:cNvSpPr txBox="1"/>
          <p:nvPr/>
        </p:nvSpPr>
        <p:spPr>
          <a:xfrm>
            <a:off x="850344" y="1367805"/>
            <a:ext cx="7826111" cy="707886"/>
          </a:xfrm>
          <a:prstGeom prst="rect">
            <a:avLst/>
          </a:prstGeom>
          <a:noFill/>
        </p:spPr>
        <p:txBody>
          <a:bodyPr wrap="square" rtlCol="0">
            <a:spAutoFit/>
          </a:bodyPr>
          <a:lstStyle/>
          <a:p>
            <a:pPr lvl="0">
              <a:spcAft>
                <a:spcPts val="1800"/>
              </a:spcAft>
            </a:pPr>
            <a:r>
              <a:rPr lang="en-NZ" sz="2000" dirty="0">
                <a:latin typeface="Calligraph421 BT" pitchFamily="66" charset="0"/>
              </a:rPr>
              <a:t>Recall the words of Isaiah as you explain how Christmas is the feast that celebrates God becoming human in his son Jesus.</a:t>
            </a:r>
            <a:endParaRPr lang="en-GB" sz="2000" b="1" dirty="0">
              <a:solidFill>
                <a:schemeClr val="bg1"/>
              </a:solidFill>
              <a:latin typeface="Calligraph421 BT" pitchFamily="66" charset="0"/>
              <a:ea typeface="Adobe Heiti Std R" pitchFamily="34" charset="-128"/>
              <a:cs typeface="Segoe UI" pitchFamily="34" charset="0"/>
            </a:endParaRPr>
          </a:p>
        </p:txBody>
      </p:sp>
      <p:sp>
        <p:nvSpPr>
          <p:cNvPr id="30" name="Shape: Border 5" hidden="1"/>
          <p:cNvSpPr/>
          <p:nvPr/>
        </p:nvSpPr>
        <p:spPr>
          <a:xfrm>
            <a:off x="880486" y="4065958"/>
            <a:ext cx="7938574" cy="414000"/>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1" name="Shape: Border 4" hidden="1"/>
          <p:cNvSpPr/>
          <p:nvPr/>
        </p:nvSpPr>
        <p:spPr>
          <a:xfrm>
            <a:off x="880486" y="3595391"/>
            <a:ext cx="7938574" cy="414000"/>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2" name="Shape: Border 3" hidden="1"/>
          <p:cNvSpPr/>
          <p:nvPr/>
        </p:nvSpPr>
        <p:spPr>
          <a:xfrm>
            <a:off x="880486" y="2602824"/>
            <a:ext cx="7938574" cy="936000"/>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3" name="Shape: Border 2" hidden="1"/>
          <p:cNvSpPr/>
          <p:nvPr/>
        </p:nvSpPr>
        <p:spPr>
          <a:xfrm>
            <a:off x="880486" y="2132257"/>
            <a:ext cx="7938574" cy="414000"/>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4" name="Shape: Border 1" hidden="1"/>
          <p:cNvSpPr/>
          <p:nvPr/>
        </p:nvSpPr>
        <p:spPr>
          <a:xfrm>
            <a:off x="880486" y="1367805"/>
            <a:ext cx="7939514" cy="707885"/>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7" name="Shape: Number 5"/>
          <p:cNvSpPr txBox="1"/>
          <p:nvPr/>
        </p:nvSpPr>
        <p:spPr>
          <a:xfrm>
            <a:off x="459094" y="4026465"/>
            <a:ext cx="504000" cy="400110"/>
          </a:xfrm>
          <a:prstGeom prst="rect">
            <a:avLst/>
          </a:prstGeom>
          <a:noFill/>
        </p:spPr>
        <p:txBody>
          <a:bodyPr wrap="square" rtlCol="0">
            <a:spAutoFit/>
          </a:bodyPr>
          <a:lstStyle/>
          <a:p>
            <a:r>
              <a:rPr lang="en-GB" sz="2000" dirty="0">
                <a:latin typeface="Calligraph421 BT" pitchFamily="66" charset="0"/>
                <a:ea typeface="Adobe Heiti Std R" pitchFamily="34" charset="-128"/>
                <a:cs typeface="Segoe UI" pitchFamily="34" charset="0"/>
              </a:rPr>
              <a:t>5</a:t>
            </a:r>
            <a:r>
              <a:rPr lang="en-GB" sz="2000" dirty="0" smtClean="0">
                <a:latin typeface="Calligraph421 BT" pitchFamily="66" charset="0"/>
                <a:ea typeface="Adobe Heiti Std R" pitchFamily="34" charset="-128"/>
                <a:cs typeface="Segoe UI" pitchFamily="34" charset="0"/>
              </a:rPr>
              <a:t>)</a:t>
            </a:r>
            <a:endParaRPr lang="en-GB" sz="2000" dirty="0">
              <a:latin typeface="Calligraph421 BT" pitchFamily="66" charset="0"/>
              <a:ea typeface="Adobe Heiti Std R" pitchFamily="34" charset="-128"/>
              <a:cs typeface="Segoe UI" pitchFamily="34" charset="0"/>
            </a:endParaRPr>
          </a:p>
        </p:txBody>
      </p:sp>
      <p:sp>
        <p:nvSpPr>
          <p:cNvPr id="38" name="Shape: Number 4"/>
          <p:cNvSpPr txBox="1"/>
          <p:nvPr/>
        </p:nvSpPr>
        <p:spPr>
          <a:xfrm>
            <a:off x="459094" y="3556738"/>
            <a:ext cx="504000" cy="400110"/>
          </a:xfrm>
          <a:prstGeom prst="rect">
            <a:avLst/>
          </a:prstGeom>
          <a:noFill/>
        </p:spPr>
        <p:txBody>
          <a:bodyPr wrap="square" rtlCol="0">
            <a:spAutoFit/>
          </a:bodyPr>
          <a:lstStyle/>
          <a:p>
            <a:r>
              <a:rPr lang="en-GB" sz="2000" smtClean="0">
                <a:latin typeface="Calligraph421 BT" pitchFamily="66" charset="0"/>
                <a:ea typeface="Adobe Heiti Std R" pitchFamily="34" charset="-128"/>
                <a:cs typeface="Segoe UI" pitchFamily="34" charset="0"/>
              </a:rPr>
              <a:t>4)</a:t>
            </a:r>
            <a:endParaRPr lang="en-GB" sz="2000">
              <a:latin typeface="Calligraph421 BT" pitchFamily="66" charset="0"/>
              <a:ea typeface="Adobe Heiti Std R" pitchFamily="34" charset="-128"/>
              <a:cs typeface="Segoe UI" pitchFamily="34" charset="0"/>
            </a:endParaRPr>
          </a:p>
        </p:txBody>
      </p:sp>
      <p:sp>
        <p:nvSpPr>
          <p:cNvPr id="39" name="Shape: Number 3"/>
          <p:cNvSpPr txBox="1"/>
          <p:nvPr/>
        </p:nvSpPr>
        <p:spPr>
          <a:xfrm>
            <a:off x="459094" y="2528256"/>
            <a:ext cx="504000" cy="400110"/>
          </a:xfrm>
          <a:prstGeom prst="rect">
            <a:avLst/>
          </a:prstGeom>
          <a:noFill/>
        </p:spPr>
        <p:txBody>
          <a:bodyPr wrap="square" rtlCol="0">
            <a:spAutoFit/>
          </a:bodyPr>
          <a:lstStyle/>
          <a:p>
            <a:r>
              <a:rPr lang="en-GB" sz="2000" smtClean="0">
                <a:latin typeface="Calligraph421 BT" pitchFamily="66" charset="0"/>
                <a:ea typeface="Adobe Heiti Std R" pitchFamily="34" charset="-128"/>
                <a:cs typeface="Segoe UI" pitchFamily="34" charset="0"/>
              </a:rPr>
              <a:t>3)</a:t>
            </a:r>
            <a:endParaRPr lang="en-GB" sz="2000">
              <a:latin typeface="Calligraph421 BT" pitchFamily="66" charset="0"/>
              <a:ea typeface="Adobe Heiti Std R" pitchFamily="34" charset="-128"/>
              <a:cs typeface="Segoe UI" pitchFamily="34" charset="0"/>
            </a:endParaRPr>
          </a:p>
        </p:txBody>
      </p:sp>
      <p:sp>
        <p:nvSpPr>
          <p:cNvPr id="40" name="Shape: Number 2"/>
          <p:cNvSpPr txBox="1"/>
          <p:nvPr/>
        </p:nvSpPr>
        <p:spPr>
          <a:xfrm>
            <a:off x="459094" y="2152278"/>
            <a:ext cx="504000" cy="400110"/>
          </a:xfrm>
          <a:prstGeom prst="rect">
            <a:avLst/>
          </a:prstGeom>
          <a:noFill/>
        </p:spPr>
        <p:txBody>
          <a:bodyPr wrap="square" rtlCol="0">
            <a:spAutoFit/>
          </a:bodyPr>
          <a:lstStyle/>
          <a:p>
            <a:r>
              <a:rPr lang="en-GB" sz="2000" smtClean="0">
                <a:latin typeface="Calligraph421 BT" pitchFamily="66" charset="0"/>
                <a:ea typeface="Adobe Heiti Std R" pitchFamily="34" charset="-128"/>
                <a:cs typeface="Segoe UI" pitchFamily="34" charset="0"/>
              </a:rPr>
              <a:t>2)</a:t>
            </a:r>
            <a:endParaRPr lang="en-GB" sz="2000">
              <a:latin typeface="Calligraph421 BT" pitchFamily="66" charset="0"/>
              <a:ea typeface="Adobe Heiti Std R" pitchFamily="34" charset="-128"/>
              <a:cs typeface="Segoe UI" pitchFamily="34" charset="0"/>
            </a:endParaRPr>
          </a:p>
        </p:txBody>
      </p:sp>
      <p:sp>
        <p:nvSpPr>
          <p:cNvPr id="41" name="Shape: Number 1"/>
          <p:cNvSpPr txBox="1"/>
          <p:nvPr/>
        </p:nvSpPr>
        <p:spPr>
          <a:xfrm>
            <a:off x="459094" y="1367805"/>
            <a:ext cx="504000" cy="400110"/>
          </a:xfrm>
          <a:prstGeom prst="rect">
            <a:avLst/>
          </a:prstGeom>
          <a:noFill/>
        </p:spPr>
        <p:txBody>
          <a:bodyPr wrap="square" rtlCol="0">
            <a:spAutoFit/>
          </a:bodyPr>
          <a:lstStyle/>
          <a:p>
            <a:r>
              <a:rPr lang="en-GB" sz="2000" dirty="0" smtClean="0">
                <a:latin typeface="Calligraph421 BT" pitchFamily="66" charset="0"/>
                <a:ea typeface="Adobe Heiti Std R" pitchFamily="34" charset="-128"/>
                <a:cs typeface="Segoe UI" pitchFamily="34" charset="0"/>
              </a:rPr>
              <a:t>1)</a:t>
            </a:r>
            <a:endParaRPr lang="en-GB" sz="2000" dirty="0">
              <a:latin typeface="Calligraph421 BT" pitchFamily="66" charset="0"/>
              <a:ea typeface="Adobe Heiti Std R" pitchFamily="34" charset="-128"/>
              <a:cs typeface="Segoe UI" pitchFamily="34" charset="0"/>
            </a:endParaRPr>
          </a:p>
        </p:txBody>
      </p:sp>
      <p:sp>
        <p:nvSpPr>
          <p:cNvPr id="23" name="Textbox: Date"/>
          <p:cNvSpPr>
            <a:spLocks noChangeArrowheads="1"/>
          </p:cNvSpPr>
          <p:nvPr/>
        </p:nvSpPr>
        <p:spPr bwMode="auto">
          <a:xfrm>
            <a:off x="3105750" y="1096090"/>
            <a:ext cx="150789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sz="1600" dirty="0" smtClean="0">
                <a:latin typeface="Calligraph421 BT" pitchFamily="66" charset="0"/>
                <a:ea typeface="Times New Roman" pitchFamily="18" charset="0"/>
                <a:cs typeface="Times New Roman" pitchFamily="18" charset="0"/>
              </a:rPr>
              <a:t>Date</a:t>
            </a:r>
            <a:r>
              <a:rPr kumimoji="0" lang="en-GB" sz="1600" b="0" i="0" u="none" strike="noStrike" cap="none" normalizeH="0" baseline="0" dirty="0" smtClean="0">
                <a:ln>
                  <a:noFill/>
                </a:ln>
                <a:solidFill>
                  <a:schemeClr val="tx1"/>
                </a:solidFill>
                <a:effectLst/>
                <a:latin typeface="Calligraph421 BT" pitchFamily="66" charset="0"/>
                <a:ea typeface="Times New Roman" pitchFamily="18" charset="0"/>
                <a:cs typeface="Times New Roman" pitchFamily="18" charset="0"/>
              </a:rPr>
              <a:t>:_______</a:t>
            </a:r>
            <a:endParaRPr kumimoji="0" lang="en-GB" sz="1400" b="0" i="0" u="none" strike="noStrike" cap="none" normalizeH="0" baseline="0" dirty="0" smtClean="0">
              <a:ln>
                <a:noFill/>
              </a:ln>
              <a:solidFill>
                <a:schemeClr val="tx1"/>
              </a:solidFill>
              <a:effectLst/>
              <a:latin typeface="Calligraph421 BT" pitchFamily="66" charset="0"/>
              <a:cs typeface="Arial" pitchFamily="34" charset="0"/>
            </a:endParaRPr>
          </a:p>
        </p:txBody>
      </p:sp>
      <p:sp>
        <p:nvSpPr>
          <p:cNvPr id="28" name="Textbox: Name"/>
          <p:cNvSpPr>
            <a:spLocks noChangeArrowheads="1"/>
          </p:cNvSpPr>
          <p:nvPr/>
        </p:nvSpPr>
        <p:spPr bwMode="auto">
          <a:xfrm>
            <a:off x="579066" y="1096090"/>
            <a:ext cx="252668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1600" dirty="0" smtClean="0">
                <a:solidFill>
                  <a:srgbClr val="000000"/>
                </a:solidFill>
                <a:latin typeface="Calligraph421 BT" pitchFamily="66" charset="0"/>
                <a:ea typeface="Calibri" pitchFamily="34" charset="0"/>
                <a:cs typeface="Times New Roman" pitchFamily="18" charset="0"/>
              </a:rPr>
              <a:t>Name</a:t>
            </a:r>
            <a:r>
              <a:rPr kumimoji="0" lang="en-GB" sz="1600" b="0" i="0" u="none" strike="noStrike" cap="none" normalizeH="0" baseline="0" dirty="0" smtClean="0">
                <a:ln>
                  <a:noFill/>
                </a:ln>
                <a:solidFill>
                  <a:srgbClr val="000000"/>
                </a:solidFill>
                <a:effectLst/>
                <a:latin typeface="Calligraph421 BT" pitchFamily="66" charset="0"/>
                <a:ea typeface="Calibri" pitchFamily="34" charset="0"/>
                <a:cs typeface="Times New Roman" pitchFamily="18" charset="0"/>
              </a:rPr>
              <a:t>:__________________</a:t>
            </a:r>
            <a:endParaRPr kumimoji="0" lang="en-GB" sz="1400" b="0" i="0" u="none" strike="noStrike" cap="none" normalizeH="0" baseline="0" dirty="0" smtClean="0">
              <a:ln>
                <a:noFill/>
              </a:ln>
              <a:solidFill>
                <a:schemeClr val="tx1"/>
              </a:solidFill>
              <a:effectLst/>
              <a:latin typeface="Calligraph421 BT" pitchFamily="66" charset="0"/>
              <a:cs typeface="Arial" pitchFamily="34" charset="0"/>
            </a:endParaRPr>
          </a:p>
        </p:txBody>
      </p:sp>
      <p:pic>
        <p:nvPicPr>
          <p:cNvPr id="24" name="Picture: top right" descr="http://t-rinder.typepad.com/.a/6a01287671918d970c01b7c7fe896f970b-pi"/>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281950" y="115063"/>
            <a:ext cx="1659532" cy="1104138"/>
          </a:xfrm>
          <a:prstGeom prst="rect">
            <a:avLst/>
          </a:prstGeom>
          <a:noFill/>
          <a:ln>
            <a:noFill/>
          </a:ln>
        </p:spPr>
      </p:pic>
      <p:sp>
        <p:nvSpPr>
          <p:cNvPr id="2" name="Title"/>
          <p:cNvSpPr>
            <a:spLocks noGrp="1"/>
          </p:cNvSpPr>
          <p:nvPr>
            <p:ph type="ctrTitle"/>
          </p:nvPr>
        </p:nvSpPr>
        <p:spPr>
          <a:xfrm>
            <a:off x="0" y="0"/>
            <a:ext cx="9144000" cy="900000"/>
          </a:xfrm>
        </p:spPr>
        <p:txBody>
          <a:bodyPr>
            <a:normAutofit/>
          </a:bodyPr>
          <a:lstStyle/>
          <a:p>
            <a:r>
              <a:rPr lang="en-US" sz="4000" b="1" dirty="0">
                <a:latin typeface="Calligraph421 BT" pitchFamily="66" charset="0"/>
                <a:ea typeface="+mn-ea"/>
                <a:cs typeface="+mn-cs"/>
              </a:rPr>
              <a:t>Check up</a:t>
            </a:r>
            <a:endParaRPr lang="en-GB" sz="4000" b="1" dirty="0">
              <a:latin typeface="Calligraph421 BT" pitchFamily="66" charset="0"/>
              <a:ea typeface="+mn-ea"/>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L-1</a:t>
            </a:r>
          </a:p>
          <a:p>
            <a:pPr algn="ctr"/>
            <a:r>
              <a:rPr lang="en-GB" sz="900" b="1" dirty="0" smtClean="0">
                <a:latin typeface="Arial" pitchFamily="34" charset="0"/>
                <a:cs typeface="Arial" pitchFamily="34" charset="0"/>
              </a:rPr>
              <a:t>S-11</a:t>
            </a:r>
            <a:endParaRPr lang="en-GB" sz="900" b="1" dirty="0">
              <a:latin typeface="Arial" pitchFamily="34" charset="0"/>
              <a:cs typeface="Arial" pitchFamily="34" charset="0"/>
            </a:endParaRPr>
          </a:p>
        </p:txBody>
      </p:sp>
      <p:sp>
        <p:nvSpPr>
          <p:cNvPr id="25" name="Action Button: Up">
            <a:hlinkClick r:id="rId5"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Tool instructions"/>
          <p:cNvSpPr txBox="1"/>
          <p:nvPr/>
        </p:nvSpPr>
        <p:spPr>
          <a:xfrm>
            <a:off x="3444139" y="4912668"/>
            <a:ext cx="2255747"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up arrow to return to the lesson</a:t>
            </a:r>
            <a:endParaRPr lang="en-GB" sz="900" dirty="0">
              <a:latin typeface="Arial" pitchFamily="34" charset="0"/>
              <a:ea typeface="Segoe UI" pitchFamily="34" charset="0"/>
              <a:cs typeface="Arial" pitchFamily="34" charset="0"/>
            </a:endParaRPr>
          </a:p>
        </p:txBody>
      </p:sp>
      <p:sp>
        <p:nvSpPr>
          <p:cNvPr id="29"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Tree>
    <p:extLst>
      <p:ext uri="{BB962C8B-B14F-4D97-AF65-F5344CB8AC3E}">
        <p14:creationId xmlns:p14="http://schemas.microsoft.com/office/powerpoint/2010/main" val="229684309"/>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2" nodeType="clickEffect">
                                  <p:stCondLst>
                                    <p:cond delay="0"/>
                                  </p:stCondLst>
                                  <p:childTnLst>
                                    <p:animClr clrSpc="rgb" dir="cw">
                                      <p:cBhvr override="childStyle">
                                        <p:cTn id="6" dur="500" fill="hold"/>
                                        <p:tgtEl>
                                          <p:spTgt spid="27"/>
                                        </p:tgtEl>
                                        <p:attrNameLst>
                                          <p:attrName>style.color</p:attrName>
                                        </p:attrNameLst>
                                      </p:cBhvr>
                                      <p:to>
                                        <a:schemeClr val="tx1"/>
                                      </p:to>
                                    </p:animClr>
                                  </p:childTnLst>
                                </p:cTn>
                              </p:par>
                              <p:par>
                                <p:cTn id="7" presetID="3" presetClass="emph" presetSubtype="2" fill="hold" grpId="4" nodeType="withEffect">
                                  <p:stCondLst>
                                    <p:cond delay="0"/>
                                  </p:stCondLst>
                                  <p:childTnLst>
                                    <p:animClr clrSpc="rgb" dir="cw">
                                      <p:cBhvr override="childStyle">
                                        <p:cTn id="8" dur="500" fill="hold"/>
                                        <p:tgtEl>
                                          <p:spTgt spid="22"/>
                                        </p:tgtEl>
                                        <p:attrNameLst>
                                          <p:attrName>style.color</p:attrName>
                                        </p:attrNameLst>
                                      </p:cBhvr>
                                      <p:to>
                                        <a:schemeClr val="tx1"/>
                                      </p:to>
                                    </p:animClr>
                                  </p:childTnLst>
                                </p:cTn>
                              </p:par>
                              <p:par>
                                <p:cTn id="9" presetID="3" presetClass="emph" presetSubtype="2" fill="hold" grpId="4" nodeType="withEffect">
                                  <p:stCondLst>
                                    <p:cond delay="0"/>
                                  </p:stCondLst>
                                  <p:childTnLst>
                                    <p:animClr clrSpc="rgb" dir="cw">
                                      <p:cBhvr override="childStyle">
                                        <p:cTn id="10" dur="500" fill="hold"/>
                                        <p:tgtEl>
                                          <p:spTgt spid="21"/>
                                        </p:tgtEl>
                                        <p:attrNameLst>
                                          <p:attrName>style.color</p:attrName>
                                        </p:attrNameLst>
                                      </p:cBhvr>
                                      <p:to>
                                        <a:schemeClr val="tx1"/>
                                      </p:to>
                                    </p:animClr>
                                  </p:childTnLst>
                                </p:cTn>
                              </p:par>
                              <p:par>
                                <p:cTn id="11" presetID="3" presetClass="emph" presetSubtype="2" fill="hold" grpId="4" nodeType="withEffect">
                                  <p:stCondLst>
                                    <p:cond delay="0"/>
                                  </p:stCondLst>
                                  <p:childTnLst>
                                    <p:animClr clrSpc="rgb" dir="cw">
                                      <p:cBhvr override="childStyle">
                                        <p:cTn id="12" dur="500" fill="hold"/>
                                        <p:tgtEl>
                                          <p:spTgt spid="20"/>
                                        </p:tgtEl>
                                        <p:attrNameLst>
                                          <p:attrName>style.color</p:attrName>
                                        </p:attrNameLst>
                                      </p:cBhvr>
                                      <p:to>
                                        <a:schemeClr val="tx1"/>
                                      </p:to>
                                    </p:animClr>
                                  </p:childTnLst>
                                </p:cTn>
                              </p:par>
                              <p:par>
                                <p:cTn id="13" presetID="3" presetClass="emph" presetSubtype="2" fill="hold" grpId="3" nodeType="withEffect">
                                  <p:stCondLst>
                                    <p:cond delay="0"/>
                                  </p:stCondLst>
                                  <p:childTnLst>
                                    <p:animClr clrSpc="rgb" dir="cw">
                                      <p:cBhvr override="childStyle">
                                        <p:cTn id="14" dur="500" fill="hold"/>
                                        <p:tgtEl>
                                          <p:spTgt spid="18"/>
                                        </p:tgtEl>
                                        <p:attrNameLst>
                                          <p:attrName>style.color</p:attrName>
                                        </p:attrNameLst>
                                      </p:cBhvr>
                                      <p:to>
                                        <a:schemeClr val="tx1"/>
                                      </p:to>
                                    </p:animClr>
                                  </p:childTnLst>
                                </p:cTn>
                              </p:par>
                              <p:par>
                                <p:cTn id="15" presetID="1" presetClass="exit" presetSubtype="0" fill="hold" grpId="5" nodeType="withEffect">
                                  <p:stCondLst>
                                    <p:cond delay="0"/>
                                  </p:stCondLst>
                                  <p:childTnLst>
                                    <p:set>
                                      <p:cBhvr>
                                        <p:cTn id="16" dur="1" fill="hold">
                                          <p:stCondLst>
                                            <p:cond delay="0"/>
                                          </p:stCondLst>
                                        </p:cTn>
                                        <p:tgtEl>
                                          <p:spTgt spid="22"/>
                                        </p:tgtEl>
                                        <p:attrNameLst>
                                          <p:attrName>style.visibility</p:attrName>
                                        </p:attrNameLst>
                                      </p:cBhvr>
                                      <p:to>
                                        <p:strVal val="hidden"/>
                                      </p:to>
                                    </p:set>
                                  </p:childTnLst>
                                </p:cTn>
                              </p:par>
                              <p:par>
                                <p:cTn id="17" presetID="1" presetClass="exit" presetSubtype="0" fill="hold" grpId="5" nodeType="withEffect">
                                  <p:stCondLst>
                                    <p:cond delay="0"/>
                                  </p:stCondLst>
                                  <p:childTnLst>
                                    <p:set>
                                      <p:cBhvr>
                                        <p:cTn id="18" dur="1" fill="hold">
                                          <p:stCondLst>
                                            <p:cond delay="0"/>
                                          </p:stCondLst>
                                        </p:cTn>
                                        <p:tgtEl>
                                          <p:spTgt spid="21"/>
                                        </p:tgtEl>
                                        <p:attrNameLst>
                                          <p:attrName>style.visibility</p:attrName>
                                        </p:attrNameLst>
                                      </p:cBhvr>
                                      <p:to>
                                        <p:strVal val="hidden"/>
                                      </p:to>
                                    </p:set>
                                  </p:childTnLst>
                                </p:cTn>
                              </p:par>
                              <p:par>
                                <p:cTn id="19" presetID="1" presetClass="exit" presetSubtype="0" fill="hold" grpId="5" nodeType="withEffect">
                                  <p:stCondLst>
                                    <p:cond delay="0"/>
                                  </p:stCondLst>
                                  <p:childTnLst>
                                    <p:set>
                                      <p:cBhvr>
                                        <p:cTn id="20" dur="1" fill="hold">
                                          <p:stCondLst>
                                            <p:cond delay="0"/>
                                          </p:stCondLst>
                                        </p:cTn>
                                        <p:tgtEl>
                                          <p:spTgt spid="20"/>
                                        </p:tgtEl>
                                        <p:attrNameLst>
                                          <p:attrName>style.visibility</p:attrName>
                                        </p:attrNameLst>
                                      </p:cBhvr>
                                      <p:to>
                                        <p:strVal val="hidden"/>
                                      </p:to>
                                    </p:set>
                                  </p:childTnLst>
                                </p:cTn>
                              </p:par>
                              <p:par>
                                <p:cTn id="21" presetID="1" presetClass="exit" presetSubtype="0" fill="hold" grpId="4" nodeType="withEffect">
                                  <p:stCondLst>
                                    <p:cond delay="0"/>
                                  </p:stCondLst>
                                  <p:childTnLst>
                                    <p:set>
                                      <p:cBhvr>
                                        <p:cTn id="22" dur="1" fill="hold">
                                          <p:stCondLst>
                                            <p:cond delay="0"/>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grpId="1" nodeType="clickEffect">
                                  <p:stCondLst>
                                    <p:cond delay="0"/>
                                  </p:stCondLst>
                                  <p:childTnLst>
                                    <p:animClr clrSpc="rgb" dir="cw">
                                      <p:cBhvr override="childStyle">
                                        <p:cTn id="26" dur="500" fill="hold"/>
                                        <p:tgtEl>
                                          <p:spTgt spid="27"/>
                                        </p:tgtEl>
                                        <p:attrNameLst>
                                          <p:attrName>style.color</p:attrName>
                                        </p:attrNameLst>
                                      </p:cBhvr>
                                      <p:to>
                                        <a:schemeClr val="tx1"/>
                                      </p:to>
                                    </p:animClr>
                                  </p:childTnLst>
                                </p:cTn>
                              </p:par>
                              <p:par>
                                <p:cTn id="27" presetID="3" presetClass="emph" presetSubtype="2" fill="hold" grpId="2" nodeType="withEffect">
                                  <p:stCondLst>
                                    <p:cond delay="0"/>
                                  </p:stCondLst>
                                  <p:childTnLst>
                                    <p:animClr clrSpc="rgb" dir="cw">
                                      <p:cBhvr override="childStyle">
                                        <p:cTn id="28" dur="500" fill="hold"/>
                                        <p:tgtEl>
                                          <p:spTgt spid="22"/>
                                        </p:tgtEl>
                                        <p:attrNameLst>
                                          <p:attrName>style.color</p:attrName>
                                        </p:attrNameLst>
                                      </p:cBhvr>
                                      <p:to>
                                        <a:schemeClr val="tx1"/>
                                      </p:to>
                                    </p:animClr>
                                  </p:childTnLst>
                                </p:cTn>
                              </p:par>
                              <p:par>
                                <p:cTn id="29" presetID="3" presetClass="emph" presetSubtype="2" fill="hold" grpId="2" nodeType="withEffect">
                                  <p:stCondLst>
                                    <p:cond delay="0"/>
                                  </p:stCondLst>
                                  <p:childTnLst>
                                    <p:animClr clrSpc="rgb" dir="cw">
                                      <p:cBhvr override="childStyle">
                                        <p:cTn id="30" dur="500" fill="hold"/>
                                        <p:tgtEl>
                                          <p:spTgt spid="21"/>
                                        </p:tgtEl>
                                        <p:attrNameLst>
                                          <p:attrName>style.color</p:attrName>
                                        </p:attrNameLst>
                                      </p:cBhvr>
                                      <p:to>
                                        <a:schemeClr val="tx1"/>
                                      </p:to>
                                    </p:animClr>
                                  </p:childTnLst>
                                </p:cTn>
                              </p:par>
                              <p:par>
                                <p:cTn id="31" presetID="3" presetClass="emph" presetSubtype="2" fill="hold" grpId="2" nodeType="withEffect">
                                  <p:stCondLst>
                                    <p:cond delay="0"/>
                                  </p:stCondLst>
                                  <p:childTnLst>
                                    <p:animClr clrSpc="rgb" dir="cw">
                                      <p:cBhvr override="childStyle">
                                        <p:cTn id="32" dur="500" fill="hold"/>
                                        <p:tgtEl>
                                          <p:spTgt spid="20"/>
                                        </p:tgtEl>
                                        <p:attrNameLst>
                                          <p:attrName>style.color</p:attrName>
                                        </p:attrNameLst>
                                      </p:cBhvr>
                                      <p:to>
                                        <a:schemeClr val="tx1"/>
                                      </p:to>
                                    </p:animClr>
                                  </p:childTnLst>
                                </p:cTn>
                              </p:par>
                              <p:par>
                                <p:cTn id="33" presetID="3" presetClass="emph" presetSubtype="2" fill="hold" grpId="1" nodeType="withEffect">
                                  <p:stCondLst>
                                    <p:cond delay="0"/>
                                  </p:stCondLst>
                                  <p:childTnLst>
                                    <p:animClr clrSpc="rgb" dir="cw">
                                      <p:cBhvr override="childStyle">
                                        <p:cTn id="34" dur="500" fill="hold"/>
                                        <p:tgtEl>
                                          <p:spTgt spid="18"/>
                                        </p:tgtEl>
                                        <p:attrNameLst>
                                          <p:attrName>style.color</p:attrName>
                                        </p:attrNameLst>
                                      </p:cBhvr>
                                      <p:to>
                                        <a:schemeClr val="tx1"/>
                                      </p:to>
                                    </p:animClr>
                                  </p:childTnLst>
                                </p:cTn>
                              </p:par>
                              <p:par>
                                <p:cTn id="35" presetID="1" presetClass="exit" presetSubtype="0" fill="hold" grpId="3" nodeType="withEffect">
                                  <p:stCondLst>
                                    <p:cond delay="0"/>
                                  </p:stCondLst>
                                  <p:childTnLst>
                                    <p:set>
                                      <p:cBhvr>
                                        <p:cTn id="36" dur="1" fill="hold">
                                          <p:stCondLst>
                                            <p:cond delay="0"/>
                                          </p:stCondLst>
                                        </p:cTn>
                                        <p:tgtEl>
                                          <p:spTgt spid="22"/>
                                        </p:tgtEl>
                                        <p:attrNameLst>
                                          <p:attrName>style.visibility</p:attrName>
                                        </p:attrNameLst>
                                      </p:cBhvr>
                                      <p:to>
                                        <p:strVal val="hidden"/>
                                      </p:to>
                                    </p:set>
                                  </p:childTnLst>
                                </p:cTn>
                              </p:par>
                              <p:par>
                                <p:cTn id="37" presetID="1" presetClass="exit" presetSubtype="0" fill="hold" grpId="3" nodeType="withEffect">
                                  <p:stCondLst>
                                    <p:cond delay="0"/>
                                  </p:stCondLst>
                                  <p:childTnLst>
                                    <p:set>
                                      <p:cBhvr>
                                        <p:cTn id="38" dur="1" fill="hold">
                                          <p:stCondLst>
                                            <p:cond delay="0"/>
                                          </p:stCondLst>
                                        </p:cTn>
                                        <p:tgtEl>
                                          <p:spTgt spid="21"/>
                                        </p:tgtEl>
                                        <p:attrNameLst>
                                          <p:attrName>style.visibility</p:attrName>
                                        </p:attrNameLst>
                                      </p:cBhvr>
                                      <p:to>
                                        <p:strVal val="hidden"/>
                                      </p:to>
                                    </p:set>
                                  </p:childTnLst>
                                </p:cTn>
                              </p:par>
                              <p:par>
                                <p:cTn id="39" presetID="1" presetClass="exit" presetSubtype="0" fill="hold" grpId="3" nodeType="withEffect">
                                  <p:stCondLst>
                                    <p:cond delay="0"/>
                                  </p:stCondLst>
                                  <p:childTnLst>
                                    <p:set>
                                      <p:cBhvr>
                                        <p:cTn id="40" dur="1" fill="hold">
                                          <p:stCondLst>
                                            <p:cond delay="0"/>
                                          </p:stCondLst>
                                        </p:cTn>
                                        <p:tgtEl>
                                          <p:spTgt spid="20"/>
                                        </p:tgtEl>
                                        <p:attrNameLst>
                                          <p:attrName>style.visibility</p:attrName>
                                        </p:attrNameLst>
                                      </p:cBhvr>
                                      <p:to>
                                        <p:strVal val="hidden"/>
                                      </p:to>
                                    </p:set>
                                  </p:childTnLst>
                                </p:cTn>
                              </p:par>
                              <p:par>
                                <p:cTn id="41" presetID="1" presetClass="exit" presetSubtype="0" fill="hold" grpId="2" nodeType="withEffect">
                                  <p:stCondLst>
                                    <p:cond delay="0"/>
                                  </p:stCondLst>
                                  <p:childTnLst>
                                    <p:set>
                                      <p:cBhvr>
                                        <p:cTn id="42"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33"/>
                    </p:tgtEl>
                  </p:cond>
                </p:stCondLst>
                <p:endSync evt="end" delay="0">
                  <p:rtn val="all"/>
                </p:endSync>
                <p:childTnLst>
                  <p:par>
                    <p:cTn id="44" fill="hold">
                      <p:stCondLst>
                        <p:cond delay="0"/>
                      </p:stCondLst>
                      <p:childTnLst>
                        <p:par>
                          <p:cTn id="45" fill="hold">
                            <p:stCondLst>
                              <p:cond delay="0"/>
                            </p:stCondLst>
                            <p:childTnLst>
                              <p:par>
                                <p:cTn id="46" presetID="3" presetClass="emph" presetSubtype="2" fill="hold" grpId="0" nodeType="clickEffect">
                                  <p:stCondLst>
                                    <p:cond delay="0"/>
                                  </p:stCondLst>
                                  <p:childTnLst>
                                    <p:animClr clrSpc="rgb" dir="cw">
                                      <p:cBhvr override="childStyle">
                                        <p:cTn id="47" dur="1000" fill="hold"/>
                                        <p:tgtEl>
                                          <p:spTgt spid="27"/>
                                        </p:tgtEl>
                                        <p:attrNameLst>
                                          <p:attrName>style.color</p:attrName>
                                        </p:attrNameLst>
                                      </p:cBhvr>
                                      <p:to>
                                        <a:srgbClr val="C49308"/>
                                      </p:to>
                                    </p:animClr>
                                  </p:childTnLst>
                                </p:cTn>
                              </p:par>
                              <p:par>
                                <p:cTn id="48" presetID="10" presetClass="entr" presetSubtype="0" fill="hold" grpId="1"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childTnLst>
                          </p:cTn>
                        </p:par>
                      </p:childTnLst>
                    </p:cTn>
                  </p:par>
                </p:childTnLst>
              </p:cTn>
              <p:nextCondLst>
                <p:cond evt="onClick" delay="0">
                  <p:tgtEl>
                    <p:spTgt spid="33"/>
                  </p:tgtEl>
                </p:cond>
              </p:nextCondLst>
            </p:seq>
            <p:seq concurrent="1" nextAc="seek">
              <p:cTn id="51" restart="whenNotActive" fill="hold" evtFilter="cancelBubble" nodeType="interactiveSeq">
                <p:stCondLst>
                  <p:cond evt="onClick" delay="0">
                    <p:tgtEl>
                      <p:spTgt spid="32"/>
                    </p:tgtEl>
                  </p:cond>
                </p:stCondLst>
                <p:endSync evt="end" delay="0">
                  <p:rtn val="all"/>
                </p:endSync>
                <p:childTnLst>
                  <p:par>
                    <p:cTn id="52" fill="hold">
                      <p:stCondLst>
                        <p:cond delay="0"/>
                      </p:stCondLst>
                      <p:childTnLst>
                        <p:par>
                          <p:cTn id="53" fill="hold">
                            <p:stCondLst>
                              <p:cond delay="0"/>
                            </p:stCondLst>
                            <p:childTnLst>
                              <p:par>
                                <p:cTn id="54" presetID="3" presetClass="emph" presetSubtype="2" fill="hold" grpId="0" nodeType="clickEffect">
                                  <p:stCondLst>
                                    <p:cond delay="0"/>
                                  </p:stCondLst>
                                  <p:childTnLst>
                                    <p:animClr clrSpc="rgb" dir="cw">
                                      <p:cBhvr override="childStyle">
                                        <p:cTn id="55" dur="1000" fill="hold"/>
                                        <p:tgtEl>
                                          <p:spTgt spid="22"/>
                                        </p:tgtEl>
                                        <p:attrNameLst>
                                          <p:attrName>style.color</p:attrName>
                                        </p:attrNameLst>
                                      </p:cBhvr>
                                      <p:to>
                                        <a:srgbClr val="C49308"/>
                                      </p:to>
                                    </p:animClr>
                                  </p:childTnLst>
                                </p:cTn>
                              </p:par>
                              <p:par>
                                <p:cTn id="56" presetID="10" presetClass="entr" presetSubtype="0" fill="hold" grpId="1"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500"/>
                                        <p:tgtEl>
                                          <p:spTgt spid="21"/>
                                        </p:tgtEl>
                                      </p:cBhvr>
                                    </p:animEffect>
                                  </p:childTnLst>
                                </p:cTn>
                              </p:par>
                            </p:childTnLst>
                          </p:cTn>
                        </p:par>
                      </p:childTnLst>
                    </p:cTn>
                  </p:par>
                </p:childTnLst>
              </p:cTn>
              <p:nextCondLst>
                <p:cond evt="onClick" delay="0">
                  <p:tgtEl>
                    <p:spTgt spid="32"/>
                  </p:tgtEl>
                </p:cond>
              </p:nextCondLst>
            </p:seq>
            <p:seq concurrent="1" nextAc="seek">
              <p:cTn id="59" restart="whenNotActive" fill="hold" evtFilter="cancelBubble" nodeType="interactiveSeq">
                <p:stCondLst>
                  <p:cond evt="onClick" delay="0">
                    <p:tgtEl>
                      <p:spTgt spid="31"/>
                    </p:tgtEl>
                  </p:cond>
                </p:stCondLst>
                <p:endSync evt="end" delay="0">
                  <p:rtn val="all"/>
                </p:endSync>
                <p:childTnLst>
                  <p:par>
                    <p:cTn id="60" fill="hold">
                      <p:stCondLst>
                        <p:cond delay="0"/>
                      </p:stCondLst>
                      <p:childTnLst>
                        <p:par>
                          <p:cTn id="61" fill="hold">
                            <p:stCondLst>
                              <p:cond delay="0"/>
                            </p:stCondLst>
                            <p:childTnLst>
                              <p:par>
                                <p:cTn id="62" presetID="3" presetClass="emph" presetSubtype="2" fill="hold" grpId="0" nodeType="clickEffect">
                                  <p:stCondLst>
                                    <p:cond delay="0"/>
                                  </p:stCondLst>
                                  <p:childTnLst>
                                    <p:animClr clrSpc="rgb" dir="cw">
                                      <p:cBhvr override="childStyle">
                                        <p:cTn id="63" dur="1000" fill="hold"/>
                                        <p:tgtEl>
                                          <p:spTgt spid="21"/>
                                        </p:tgtEl>
                                        <p:attrNameLst>
                                          <p:attrName>style.color</p:attrName>
                                        </p:attrNameLst>
                                      </p:cBhvr>
                                      <p:to>
                                        <a:srgbClr val="C49308"/>
                                      </p:to>
                                    </p:animClr>
                                  </p:childTnLst>
                                </p:cTn>
                              </p:par>
                              <p:par>
                                <p:cTn id="64" presetID="10" presetClass="entr" presetSubtype="0" fill="hold" grpId="1" nodeType="with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cTn>
                              </p:par>
                            </p:childTnLst>
                          </p:cTn>
                        </p:par>
                      </p:childTnLst>
                    </p:cTn>
                  </p:par>
                </p:childTnLst>
              </p:cTn>
              <p:nextCondLst>
                <p:cond evt="onClick" delay="0">
                  <p:tgtEl>
                    <p:spTgt spid="31"/>
                  </p:tgtEl>
                </p:cond>
              </p:nextCondLst>
            </p:seq>
            <p:seq concurrent="1" nextAc="seek">
              <p:cTn id="67" restart="whenNotActive" fill="hold" evtFilter="cancelBubble" nodeType="interactiveSeq">
                <p:stCondLst>
                  <p:cond evt="onClick" delay="0">
                    <p:tgtEl>
                      <p:spTgt spid="30"/>
                    </p:tgtEl>
                  </p:cond>
                </p:stCondLst>
                <p:endSync evt="end" delay="0">
                  <p:rtn val="all"/>
                </p:endSync>
                <p:childTnLst>
                  <p:par>
                    <p:cTn id="68" fill="hold">
                      <p:stCondLst>
                        <p:cond delay="0"/>
                      </p:stCondLst>
                      <p:childTnLst>
                        <p:par>
                          <p:cTn id="69" fill="hold">
                            <p:stCondLst>
                              <p:cond delay="0"/>
                            </p:stCondLst>
                            <p:childTnLst>
                              <p:par>
                                <p:cTn id="70" presetID="3" presetClass="emph" presetSubtype="2" fill="hold" grpId="0" nodeType="clickEffect">
                                  <p:stCondLst>
                                    <p:cond delay="0"/>
                                  </p:stCondLst>
                                  <p:childTnLst>
                                    <p:animClr clrSpc="rgb" dir="cw">
                                      <p:cBhvr override="childStyle">
                                        <p:cTn id="71" dur="1000" fill="hold"/>
                                        <p:tgtEl>
                                          <p:spTgt spid="20"/>
                                        </p:tgtEl>
                                        <p:attrNameLst>
                                          <p:attrName>style.color</p:attrName>
                                        </p:attrNameLst>
                                      </p:cBhvr>
                                      <p:to>
                                        <a:srgbClr val="C49308"/>
                                      </p:to>
                                    </p:animClr>
                                  </p:childTnLst>
                                </p:cTn>
                              </p:par>
                              <p:par>
                                <p:cTn id="72" presetID="10" presetClass="entr" presetSubtype="0"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500"/>
                                        <p:tgtEl>
                                          <p:spTgt spid="18"/>
                                        </p:tgtEl>
                                      </p:cBhvr>
                                    </p:animEffect>
                                  </p:childTnLst>
                                </p:cTn>
                              </p:par>
                            </p:childTnLst>
                          </p:cTn>
                        </p:par>
                      </p:childTnLst>
                    </p:cTn>
                  </p:par>
                </p:childTnLst>
              </p:cTn>
              <p:nextCondLst>
                <p:cond evt="onClick" delay="0">
                  <p:tgtEl>
                    <p:spTgt spid="30"/>
                  </p:tgtEl>
                </p:cond>
              </p:nextCondLst>
            </p:seq>
          </p:childTnLst>
        </p:cTn>
      </p:par>
    </p:tnLst>
    <p:bldLst>
      <p:bldP spid="18" grpId="0"/>
      <p:bldP spid="18" grpId="1"/>
      <p:bldP spid="18" grpId="2"/>
      <p:bldP spid="18" grpId="3"/>
      <p:bldP spid="18" grpId="4"/>
      <p:bldP spid="20" grpId="0"/>
      <p:bldP spid="20" grpId="1"/>
      <p:bldP spid="20" grpId="2"/>
      <p:bldP spid="20" grpId="3"/>
      <p:bldP spid="20" grpId="4"/>
      <p:bldP spid="20" grpId="5"/>
      <p:bldP spid="21" grpId="0"/>
      <p:bldP spid="21" grpId="1"/>
      <p:bldP spid="21" grpId="2"/>
      <p:bldP spid="21" grpId="3"/>
      <p:bldP spid="21" grpId="4"/>
      <p:bldP spid="21" grpId="5"/>
      <p:bldP spid="22" grpId="0"/>
      <p:bldP spid="22" grpId="1"/>
      <p:bldP spid="22" grpId="2"/>
      <p:bldP spid="22" grpId="3"/>
      <p:bldP spid="22" grpId="4"/>
      <p:bldP spid="22" grpId="5"/>
      <p:bldP spid="27" grpId="0"/>
      <p:bldP spid="27" grpId="1"/>
      <p:bldP spid="27" grpId="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Line 2"/>
          <p:cNvSpPr txBox="1"/>
          <p:nvPr/>
        </p:nvSpPr>
        <p:spPr>
          <a:xfrm>
            <a:off x="859997" y="3243757"/>
            <a:ext cx="7744315" cy="707886"/>
          </a:xfrm>
          <a:prstGeom prst="rect">
            <a:avLst/>
          </a:prstGeom>
          <a:noFill/>
        </p:spPr>
        <p:txBody>
          <a:bodyPr wrap="square" rtlCol="0">
            <a:spAutoFit/>
          </a:bodyPr>
          <a:lstStyle/>
          <a:p>
            <a:pPr lvl="0"/>
            <a:r>
              <a:rPr lang="en-NZ" sz="2000" dirty="0">
                <a:latin typeface="Calligraph421 BT" pitchFamily="66" charset="0"/>
              </a:rPr>
              <a:t>recognise how the </a:t>
            </a:r>
            <a:r>
              <a:rPr lang="en-NZ" sz="2000" dirty="0" smtClean="0">
                <a:latin typeface="Calligraph421 BT" pitchFamily="66" charset="0"/>
              </a:rPr>
              <a:t>feast </a:t>
            </a:r>
            <a:r>
              <a:rPr lang="en-NZ" sz="2000" dirty="0">
                <a:latin typeface="Calligraph421 BT" pitchFamily="66" charset="0"/>
              </a:rPr>
              <a:t>of the Holy Innocents remembers how even at his birth Jesus was not accepted by everyone.</a:t>
            </a:r>
            <a:endParaRPr lang="en-GB" dirty="0">
              <a:latin typeface="Calligraph421 BT" pitchFamily="66" charset="0"/>
            </a:endParaRPr>
          </a:p>
        </p:txBody>
      </p:sp>
      <p:sp>
        <p:nvSpPr>
          <p:cNvPr id="9" name="Textbox: Line 1"/>
          <p:cNvSpPr txBox="1"/>
          <p:nvPr/>
        </p:nvSpPr>
        <p:spPr>
          <a:xfrm>
            <a:off x="865802" y="2235517"/>
            <a:ext cx="7744315" cy="707886"/>
          </a:xfrm>
          <a:prstGeom prst="rect">
            <a:avLst/>
          </a:prstGeom>
          <a:noFill/>
        </p:spPr>
        <p:txBody>
          <a:bodyPr wrap="square" rtlCol="0">
            <a:spAutoFit/>
          </a:bodyPr>
          <a:lstStyle/>
          <a:p>
            <a:pPr lvl="0"/>
            <a:r>
              <a:rPr lang="en-NZ" sz="2000" dirty="0">
                <a:latin typeface="Calligraph421 BT" pitchFamily="66" charset="0"/>
              </a:rPr>
              <a:t>recognise that the feast of Christmas celebrates the mystery of God </a:t>
            </a:r>
            <a:r>
              <a:rPr lang="en-NZ" sz="2000" dirty="0" err="1">
                <a:latin typeface="Calligraph421 BT" pitchFamily="66" charset="0"/>
              </a:rPr>
              <a:t>Te</a:t>
            </a:r>
            <a:r>
              <a:rPr lang="en-NZ" sz="2000" dirty="0">
                <a:latin typeface="Calligraph421 BT" pitchFamily="66" charset="0"/>
              </a:rPr>
              <a:t> </a:t>
            </a:r>
            <a:r>
              <a:rPr lang="en-NZ" sz="2000" dirty="0" err="1">
                <a:latin typeface="Calligraph421 BT" pitchFamily="66" charset="0"/>
              </a:rPr>
              <a:t>Atua</a:t>
            </a:r>
            <a:r>
              <a:rPr lang="en-NZ" sz="2000" dirty="0">
                <a:latin typeface="Calligraph421 BT" pitchFamily="66" charset="0"/>
              </a:rPr>
              <a:t> becoming human </a:t>
            </a:r>
            <a:r>
              <a:rPr lang="en-NZ" sz="2000" dirty="0" err="1">
                <a:latin typeface="Calligraph421 BT" pitchFamily="66" charset="0"/>
              </a:rPr>
              <a:t>tangata</a:t>
            </a:r>
            <a:endParaRPr lang="en-GB" dirty="0">
              <a:latin typeface="Calligraph421 BT" pitchFamily="66" charset="0"/>
            </a:endParaRPr>
          </a:p>
        </p:txBody>
      </p:sp>
      <p:sp>
        <p:nvSpPr>
          <p:cNvPr id="11" name="Shape: Border 2"/>
          <p:cNvSpPr/>
          <p:nvPr/>
        </p:nvSpPr>
        <p:spPr>
          <a:xfrm>
            <a:off x="859997" y="3243757"/>
            <a:ext cx="7744315" cy="707886"/>
          </a:xfrm>
          <a:prstGeom prst="rect">
            <a:avLst/>
          </a:prstGeom>
          <a:solidFill>
            <a:srgbClr val="33CC33">
              <a:alpha val="0"/>
            </a:srgbClr>
          </a:solidFill>
          <a:ln>
            <a:solidFill>
              <a:srgbClr val="6633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latin typeface="Adobe Heiti Std R" pitchFamily="34" charset="-128"/>
              <a:ea typeface="Adobe Heiti Std R" pitchFamily="34" charset="-128"/>
            </a:endParaRPr>
          </a:p>
        </p:txBody>
      </p:sp>
      <p:sp>
        <p:nvSpPr>
          <p:cNvPr id="12" name="Shape: Border 1"/>
          <p:cNvSpPr/>
          <p:nvPr/>
        </p:nvSpPr>
        <p:spPr>
          <a:xfrm>
            <a:off x="859997" y="2235515"/>
            <a:ext cx="7744315" cy="707887"/>
          </a:xfrm>
          <a:prstGeom prst="rect">
            <a:avLst/>
          </a:prstGeom>
          <a:solidFill>
            <a:srgbClr val="33CC33">
              <a:alpha val="0"/>
            </a:srgbClr>
          </a:solidFill>
          <a:ln>
            <a:solidFill>
              <a:srgbClr val="6633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Adobe Heiti Std R" pitchFamily="34" charset="-128"/>
              <a:ea typeface="Adobe Heiti Std R" pitchFamily="34" charset="-128"/>
            </a:endParaRPr>
          </a:p>
        </p:txBody>
      </p:sp>
      <p:sp>
        <p:nvSpPr>
          <p:cNvPr id="14" name="Shape: Number 2"/>
          <p:cNvSpPr txBox="1"/>
          <p:nvPr/>
        </p:nvSpPr>
        <p:spPr>
          <a:xfrm>
            <a:off x="395536" y="3219822"/>
            <a:ext cx="365806" cy="400110"/>
          </a:xfrm>
          <a:prstGeom prst="rect">
            <a:avLst/>
          </a:prstGeom>
          <a:noFill/>
        </p:spPr>
        <p:txBody>
          <a:bodyPr wrap="none" rtlCol="0">
            <a:spAutoFit/>
          </a:bodyPr>
          <a:lstStyle/>
          <a:p>
            <a:r>
              <a:rPr lang="en-US" sz="2000" dirty="0">
                <a:latin typeface="Calligraph421 BT" pitchFamily="66" charset="0"/>
                <a:ea typeface="Adobe Heiti Std R" pitchFamily="34" charset="-128"/>
                <a:cs typeface="Segoe UI" pitchFamily="34" charset="0"/>
              </a:rPr>
              <a:t>2</a:t>
            </a:r>
            <a:r>
              <a:rPr lang="en-US" sz="2000" dirty="0" smtClean="0">
                <a:latin typeface="Calligraph421 BT" pitchFamily="66" charset="0"/>
                <a:ea typeface="Adobe Heiti Std R" pitchFamily="34" charset="-128"/>
                <a:cs typeface="Segoe UI" pitchFamily="34" charset="0"/>
              </a:rPr>
              <a:t>)</a:t>
            </a:r>
            <a:endParaRPr lang="en-GB" sz="2000" dirty="0">
              <a:latin typeface="Calligraph421 BT" pitchFamily="66" charset="0"/>
              <a:ea typeface="Adobe Heiti Std R" pitchFamily="34" charset="-128"/>
              <a:cs typeface="Segoe UI" pitchFamily="34" charset="0"/>
            </a:endParaRPr>
          </a:p>
        </p:txBody>
      </p:sp>
      <p:sp>
        <p:nvSpPr>
          <p:cNvPr id="15" name="Shape: Number 1"/>
          <p:cNvSpPr txBox="1"/>
          <p:nvPr/>
        </p:nvSpPr>
        <p:spPr>
          <a:xfrm>
            <a:off x="395536" y="2239331"/>
            <a:ext cx="352982" cy="400110"/>
          </a:xfrm>
          <a:prstGeom prst="rect">
            <a:avLst/>
          </a:prstGeom>
          <a:noFill/>
        </p:spPr>
        <p:txBody>
          <a:bodyPr wrap="none" rtlCol="0">
            <a:spAutoFit/>
          </a:bodyPr>
          <a:lstStyle/>
          <a:p>
            <a:r>
              <a:rPr lang="en-US" sz="2000" dirty="0" smtClean="0">
                <a:latin typeface="Calligraph421 BT" pitchFamily="66" charset="0"/>
                <a:ea typeface="Adobe Heiti Std R" pitchFamily="34" charset="-128"/>
                <a:cs typeface="Segoe UI" pitchFamily="34" charset="0"/>
              </a:rPr>
              <a:t>1)</a:t>
            </a:r>
            <a:endParaRPr lang="en-GB" sz="2000" dirty="0">
              <a:latin typeface="Calligraph421 BT" pitchFamily="66" charset="0"/>
              <a:ea typeface="Adobe Heiti Std R" pitchFamily="34" charset="-128"/>
              <a:cs typeface="Segoe UI" pitchFamily="34" charset="0"/>
            </a:endParaRPr>
          </a:p>
        </p:txBody>
      </p:sp>
      <p:sp>
        <p:nvSpPr>
          <p:cNvPr id="3" name="Subtile"/>
          <p:cNvSpPr txBox="1"/>
          <p:nvPr/>
        </p:nvSpPr>
        <p:spPr>
          <a:xfrm>
            <a:off x="865802" y="1691685"/>
            <a:ext cx="2304256" cy="400110"/>
          </a:xfrm>
          <a:prstGeom prst="rect">
            <a:avLst/>
          </a:prstGeom>
          <a:noFill/>
        </p:spPr>
        <p:txBody>
          <a:bodyPr wrap="square" rtlCol="0">
            <a:spAutoFit/>
          </a:bodyPr>
          <a:lstStyle/>
          <a:p>
            <a:r>
              <a:rPr lang="en-NZ" sz="2000" b="1" dirty="0" smtClean="0">
                <a:latin typeface="Calligraph421 BT" pitchFamily="66" charset="0"/>
                <a:ea typeface="Adobe Heiti Std R" pitchFamily="34" charset="-128"/>
              </a:rPr>
              <a:t>The students will:</a:t>
            </a:r>
            <a:endParaRPr lang="en-GB" sz="2000" b="1" dirty="0">
              <a:latin typeface="Calligraph421 BT" pitchFamily="66" charset="0"/>
              <a:ea typeface="Adobe Heiti Std R" pitchFamily="34" charset="-128"/>
            </a:endParaRPr>
          </a:p>
        </p:txBody>
      </p:sp>
      <p:pic>
        <p:nvPicPr>
          <p:cNvPr id="16" name="Pictur: Top right" descr="http://t-rinder.typepad.com/.a/6a01287671918d970c01b7c7fe896f970b-pi"/>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4662" y="115062"/>
            <a:ext cx="1696820" cy="1128947"/>
          </a:xfrm>
          <a:prstGeom prst="rect">
            <a:avLst/>
          </a:prstGeom>
          <a:noFill/>
          <a:ln>
            <a:noFill/>
          </a:ln>
        </p:spPr>
      </p:pic>
      <p:sp>
        <p:nvSpPr>
          <p:cNvPr id="2" name="Title"/>
          <p:cNvSpPr>
            <a:spLocks noGrp="1"/>
          </p:cNvSpPr>
          <p:nvPr>
            <p:ph type="ctrTitle"/>
          </p:nvPr>
        </p:nvSpPr>
        <p:spPr>
          <a:xfrm>
            <a:off x="539552" y="0"/>
            <a:ext cx="7772400" cy="900000"/>
          </a:xfrm>
        </p:spPr>
        <p:txBody>
          <a:bodyPr>
            <a:normAutofit/>
          </a:bodyPr>
          <a:lstStyle/>
          <a:p>
            <a:r>
              <a:rPr lang="en-NZ" sz="4000" b="1" dirty="0">
                <a:latin typeface="Calligraph421 BT" pitchFamily="66" charset="0"/>
              </a:rPr>
              <a:t>Learning Intentions</a:t>
            </a:r>
            <a:endParaRPr lang="en-GB" sz="4000" b="1" dirty="0">
              <a:solidFill>
                <a:schemeClr val="bg1"/>
              </a:solidFill>
              <a:latin typeface="Calligraph421 BT" pitchFamily="66" charset="0"/>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S-02</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Tool instructions"/>
          <p:cNvSpPr txBox="1"/>
          <p:nvPr/>
        </p:nvSpPr>
        <p:spPr>
          <a:xfrm>
            <a:off x="3730263" y="4912668"/>
            <a:ext cx="1683474" cy="230832"/>
          </a:xfrm>
          <a:prstGeom prst="rect">
            <a:avLst/>
          </a:prstGeom>
          <a:noFill/>
        </p:spPr>
        <p:txBody>
          <a:bodyPr wrap="none" rtlCol="0">
            <a:spAutoFit/>
          </a:bodyPr>
          <a:lstStyle/>
          <a:p>
            <a:pPr algn="ctr"/>
            <a:r>
              <a:rPr lang="en-GB" sz="900" dirty="0" smtClean="0">
                <a:latin typeface="Calligraph421 BT" pitchFamily="66" charset="0"/>
                <a:ea typeface="Adobe Heiti Std R" pitchFamily="34" charset="-128"/>
                <a:cs typeface="Arial" pitchFamily="34" charset="0"/>
              </a:rPr>
              <a:t>Click the borders to reveal text</a:t>
            </a:r>
            <a:endParaRPr lang="en-GB" sz="900" dirty="0">
              <a:latin typeface="Calligraph421 BT" pitchFamily="66" charset="0"/>
              <a:ea typeface="Adobe Heiti Std R" pitchFamily="34" charset="-128"/>
              <a:cs typeface="Arial" pitchFamily="34" charset="0"/>
            </a:endParaRPr>
          </a:p>
        </p:txBody>
      </p:sp>
    </p:spTree>
    <p:extLst>
      <p:ext uri="{BB962C8B-B14F-4D97-AF65-F5344CB8AC3E}">
        <p14:creationId xmlns:p14="http://schemas.microsoft.com/office/powerpoint/2010/main" val="1393059819"/>
      </p:ext>
    </p:extLst>
  </p:cSld>
  <p:clrMapOvr>
    <a:masterClrMapping/>
  </p:clrMapOvr>
  <p:transition spd="med" advClick="0">
    <p:fade/>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afterEffect">
                                  <p:stCondLst>
                                    <p:cond delay="0"/>
                                  </p:stCondLst>
                                  <p:childTnLst>
                                    <p:animClr clrSpc="rgb" dir="cw">
                                      <p:cBhvr override="childStyle">
                                        <p:cTn id="6" dur="2000" fill="hold"/>
                                        <p:tgtEl>
                                          <p:spTgt spid="9"/>
                                        </p:tgtEl>
                                        <p:attrNameLst>
                                          <p:attrName>style.color</p:attrName>
                                        </p:attrNameLst>
                                      </p:cBhvr>
                                      <p:to>
                                        <a:srgbClr val="B39217"/>
                                      </p:to>
                                    </p:animClr>
                                  </p:childTnLst>
                                </p:cTn>
                              </p:par>
                              <p:par>
                                <p:cTn id="7" presetID="10"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childTnLst>
              </p:cTn>
              <p:nextCondLst>
                <p:cond evt="onClick" delay="0">
                  <p:tgtEl>
                    <p:spTgt spid="11"/>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1" nodeType="withEffect">
                                  <p:stCondLst>
                                    <p:cond delay="0"/>
                                  </p:stCondLst>
                                  <p:childTnLst>
                                    <p:animClr clrSpc="rgb" dir="cw">
                                      <p:cBhvr override="childStyle">
                                        <p:cTn id="14" dur="500" fill="hold"/>
                                        <p:tgtEl>
                                          <p:spTgt spid="9"/>
                                        </p:tgtEl>
                                        <p:attrNameLst>
                                          <p:attrName>style.color</p:attrName>
                                        </p:attrNameLst>
                                      </p:cBhvr>
                                      <p:to>
                                        <a:schemeClr val="tx1"/>
                                      </p:to>
                                    </p:animClr>
                                  </p:childTnLst>
                                </p:cTn>
                              </p:par>
                              <p:par>
                                <p:cTn id="15" presetID="1" presetClass="exit" presetSubtype="0" fill="hold" grpId="1"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3" presetClass="emph" presetSubtype="2" fill="hold" grpId="2" nodeType="withEffect">
                                  <p:stCondLst>
                                    <p:cond delay="0"/>
                                  </p:stCondLst>
                                  <p:childTnLst>
                                    <p:animClr clrSpc="rgb" dir="cw">
                                      <p:cBhvr override="childStyle">
                                        <p:cTn id="21" dur="500" fill="hold"/>
                                        <p:tgtEl>
                                          <p:spTgt spid="9"/>
                                        </p:tgtEl>
                                        <p:attrNameLst>
                                          <p:attrName>style.color</p:attrName>
                                        </p:attrNameLst>
                                      </p:cBhvr>
                                      <p:to>
                                        <a:schemeClr val="tx1"/>
                                      </p:to>
                                    </p:animClr>
                                  </p:childTnLst>
                                </p:cTn>
                              </p:par>
                              <p:par>
                                <p:cTn id="22" presetID="1" presetClass="exit" presetSubtype="0" fill="hold" grpId="2" nodeType="withEffect">
                                  <p:stCondLst>
                                    <p:cond delay="0"/>
                                  </p:stCondLst>
                                  <p:childTnLst>
                                    <p:set>
                                      <p:cBhvr>
                                        <p:cTn id="23"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p:bldP spid="8" grpId="1"/>
      <p:bldP spid="8" grpId="2"/>
      <p:bldP spid="9" grpId="0"/>
      <p:bldP spid="9" grpId="1"/>
      <p:bldP spid="9"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915567"/>
            <a:ext cx="5616624" cy="397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Shape: Pop-up window"/>
          <p:cNvSpPr/>
          <p:nvPr/>
        </p:nvSpPr>
        <p:spPr>
          <a:xfrm>
            <a:off x="4486940" y="1347614"/>
            <a:ext cx="4549556" cy="2896921"/>
          </a:xfrm>
          <a:prstGeom prst="roundRect">
            <a:avLst>
              <a:gd name="adj" fmla="val 4598"/>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spcAft>
                <a:spcPts val="300"/>
              </a:spcAft>
            </a:pPr>
            <a:r>
              <a:rPr lang="en-NZ" sz="1700" dirty="0">
                <a:solidFill>
                  <a:schemeClr val="tx1"/>
                </a:solidFill>
                <a:latin typeface="Calligraph421 BT" pitchFamily="66" charset="0"/>
              </a:rPr>
              <a:t>Using your Liturgical Calendar </a:t>
            </a:r>
            <a:r>
              <a:rPr lang="en-NZ" sz="1700" dirty="0" smtClean="0">
                <a:solidFill>
                  <a:schemeClr val="tx1"/>
                </a:solidFill>
                <a:latin typeface="Calligraph421 BT" pitchFamily="66" charset="0"/>
              </a:rPr>
              <a:t>from</a:t>
            </a:r>
            <a:br>
              <a:rPr lang="en-NZ" sz="1700" dirty="0" smtClean="0">
                <a:solidFill>
                  <a:schemeClr val="tx1"/>
                </a:solidFill>
                <a:latin typeface="Calligraph421 BT" pitchFamily="66" charset="0"/>
              </a:rPr>
            </a:br>
            <a:r>
              <a:rPr lang="en-NZ" sz="1700" dirty="0" smtClean="0">
                <a:solidFill>
                  <a:schemeClr val="tx1"/>
                </a:solidFill>
                <a:latin typeface="Calligraph421 BT" pitchFamily="66" charset="0"/>
              </a:rPr>
              <a:t>the </a:t>
            </a:r>
            <a:r>
              <a:rPr lang="en-NZ" sz="1700" dirty="0">
                <a:solidFill>
                  <a:schemeClr val="tx1"/>
                </a:solidFill>
                <a:latin typeface="Calligraph421 BT" pitchFamily="66" charset="0"/>
              </a:rPr>
              <a:t>Advent </a:t>
            </a:r>
            <a:r>
              <a:rPr lang="en-NZ" sz="1700" dirty="0" smtClean="0">
                <a:solidFill>
                  <a:schemeClr val="tx1"/>
                </a:solidFill>
                <a:latin typeface="Calligraph421 BT" pitchFamily="66" charset="0"/>
              </a:rPr>
              <a:t>lessons</a:t>
            </a:r>
          </a:p>
          <a:p>
            <a:pPr>
              <a:spcAft>
                <a:spcPts val="300"/>
              </a:spcAft>
            </a:pPr>
            <a:endParaRPr lang="en-GB" sz="800" dirty="0" smtClean="0">
              <a:solidFill>
                <a:schemeClr val="tx1"/>
              </a:solidFill>
              <a:latin typeface="Calligraph421 BT" pitchFamily="66" charset="0"/>
            </a:endParaRPr>
          </a:p>
          <a:p>
            <a:pPr marL="180975" lvl="0" indent="-180975">
              <a:spcAft>
                <a:spcPts val="300"/>
              </a:spcAft>
              <a:buFont typeface="Arial" pitchFamily="34" charset="0"/>
              <a:buChar char="•"/>
            </a:pPr>
            <a:r>
              <a:rPr lang="en-NZ" sz="1700" dirty="0" smtClean="0">
                <a:solidFill>
                  <a:schemeClr val="tx1"/>
                </a:solidFill>
                <a:latin typeface="Calligraph421 BT" pitchFamily="66" charset="0"/>
              </a:rPr>
              <a:t>identify </a:t>
            </a:r>
            <a:r>
              <a:rPr lang="en-NZ" sz="1700" dirty="0">
                <a:solidFill>
                  <a:schemeClr val="tx1"/>
                </a:solidFill>
                <a:latin typeface="Calligraph421 BT" pitchFamily="66" charset="0"/>
              </a:rPr>
              <a:t>and mark the feast of Christmas – say when Christmas time begins and ends</a:t>
            </a:r>
            <a:endParaRPr lang="en-GB" sz="1700" dirty="0">
              <a:solidFill>
                <a:schemeClr val="tx1"/>
              </a:solidFill>
              <a:latin typeface="Calligraph421 BT" pitchFamily="66" charset="0"/>
            </a:endParaRPr>
          </a:p>
          <a:p>
            <a:pPr marL="180975" lvl="0" indent="-180975">
              <a:spcAft>
                <a:spcPts val="300"/>
              </a:spcAft>
              <a:buFont typeface="Arial" pitchFamily="34" charset="0"/>
              <a:buChar char="•"/>
            </a:pPr>
            <a:r>
              <a:rPr lang="en-NZ" sz="1700" dirty="0">
                <a:solidFill>
                  <a:schemeClr val="tx1"/>
                </a:solidFill>
                <a:latin typeface="Calligraph421 BT" pitchFamily="66" charset="0"/>
              </a:rPr>
              <a:t>note the colour for Christmas and </a:t>
            </a:r>
            <a:r>
              <a:rPr lang="en-NZ" sz="1700" dirty="0" smtClean="0">
                <a:solidFill>
                  <a:schemeClr val="tx1"/>
                </a:solidFill>
                <a:latin typeface="Calligraph421 BT" pitchFamily="66" charset="0"/>
              </a:rPr>
              <a:t>say what</a:t>
            </a:r>
            <a:br>
              <a:rPr lang="en-NZ" sz="1700" dirty="0" smtClean="0">
                <a:solidFill>
                  <a:schemeClr val="tx1"/>
                </a:solidFill>
                <a:latin typeface="Calligraph421 BT" pitchFamily="66" charset="0"/>
              </a:rPr>
            </a:br>
            <a:r>
              <a:rPr lang="en-NZ" sz="1700" dirty="0" smtClean="0">
                <a:solidFill>
                  <a:schemeClr val="tx1"/>
                </a:solidFill>
                <a:latin typeface="Calligraph421 BT" pitchFamily="66" charset="0"/>
              </a:rPr>
              <a:t>it </a:t>
            </a:r>
            <a:r>
              <a:rPr lang="en-NZ" sz="1700" dirty="0">
                <a:solidFill>
                  <a:schemeClr val="tx1"/>
                </a:solidFill>
                <a:latin typeface="Calligraph421 BT" pitchFamily="66" charset="0"/>
              </a:rPr>
              <a:t>symbolises</a:t>
            </a:r>
            <a:endParaRPr lang="en-GB" sz="1700" dirty="0">
              <a:solidFill>
                <a:schemeClr val="tx1"/>
              </a:solidFill>
              <a:latin typeface="Calligraph421 BT" pitchFamily="66" charset="0"/>
            </a:endParaRPr>
          </a:p>
          <a:p>
            <a:pPr marL="180975" lvl="0" indent="-180975">
              <a:spcAft>
                <a:spcPts val="300"/>
              </a:spcAft>
              <a:buFont typeface="Arial" pitchFamily="34" charset="0"/>
              <a:buChar char="•"/>
            </a:pPr>
            <a:r>
              <a:rPr lang="en-NZ" sz="1700" dirty="0">
                <a:solidFill>
                  <a:schemeClr val="tx1"/>
                </a:solidFill>
                <a:latin typeface="Calligraph421 BT" pitchFamily="66" charset="0"/>
              </a:rPr>
              <a:t>mark December 28 as the feast of the Holy Innocents and draw a red vestment beside it and share what it </a:t>
            </a:r>
            <a:r>
              <a:rPr lang="en-NZ" sz="1700" dirty="0" smtClean="0">
                <a:solidFill>
                  <a:schemeClr val="tx1"/>
                </a:solidFill>
                <a:latin typeface="Calligraph421 BT" pitchFamily="66" charset="0"/>
              </a:rPr>
              <a:t>symbolises</a:t>
            </a:r>
            <a:endParaRPr lang="en-GB" sz="1700" dirty="0">
              <a:solidFill>
                <a:schemeClr val="tx1"/>
              </a:solidFill>
              <a:latin typeface="Calligraph421 BT" pitchFamily="66" charset="0"/>
            </a:endParaRPr>
          </a:p>
        </p:txBody>
      </p:sp>
      <p:sp>
        <p:nvSpPr>
          <p:cNvPr id="18" name="Shape: Close button"/>
          <p:cNvSpPr/>
          <p:nvPr/>
        </p:nvSpPr>
        <p:spPr>
          <a:xfrm>
            <a:off x="8784576" y="1380286"/>
            <a:ext cx="224727" cy="213547"/>
          </a:xfrm>
          <a:prstGeom prst="roundRect">
            <a:avLst>
              <a:gd name="adj" fmla="val 4121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smtClean="0">
                <a:solidFill>
                  <a:schemeClr val="bg1"/>
                </a:solidFill>
              </a:rPr>
              <a:t>X</a:t>
            </a:r>
            <a:endParaRPr lang="en-GB" dirty="0">
              <a:solidFill>
                <a:schemeClr val="bg1"/>
              </a:solidFill>
            </a:endParaRPr>
          </a:p>
        </p:txBody>
      </p:sp>
      <p:sp>
        <p:nvSpPr>
          <p:cNvPr id="2" name="Title"/>
          <p:cNvSpPr>
            <a:spLocks noGrp="1"/>
          </p:cNvSpPr>
          <p:nvPr>
            <p:ph type="ctrTitle"/>
          </p:nvPr>
        </p:nvSpPr>
        <p:spPr>
          <a:xfrm>
            <a:off x="0" y="0"/>
            <a:ext cx="9144000" cy="900000"/>
          </a:xfrm>
        </p:spPr>
        <p:txBody>
          <a:bodyPr>
            <a:normAutofit fontScale="90000"/>
          </a:bodyPr>
          <a:lstStyle/>
          <a:p>
            <a:r>
              <a:rPr lang="en-US" sz="4000" b="1" dirty="0">
                <a:latin typeface="Calligraph421 BT" pitchFamily="66" charset="0"/>
                <a:ea typeface="Adobe Heiti Std R" pitchFamily="34" charset="-128"/>
              </a:rPr>
              <a:t>The place of </a:t>
            </a:r>
            <a:r>
              <a:rPr lang="en-US" sz="4000" b="1" dirty="0" smtClean="0">
                <a:latin typeface="Calligraph421 BT" pitchFamily="66" charset="0"/>
                <a:ea typeface="Adobe Heiti Std R" pitchFamily="34" charset="-128"/>
              </a:rPr>
              <a:t>Christmas in </a:t>
            </a:r>
            <a:r>
              <a:rPr lang="en-US" sz="4000" b="1" dirty="0">
                <a:latin typeface="Calligraph421 BT" pitchFamily="66" charset="0"/>
                <a:ea typeface="Adobe Heiti Std R" pitchFamily="34" charset="-128"/>
              </a:rPr>
              <a:t>the </a:t>
            </a:r>
            <a:r>
              <a:rPr lang="en-US" sz="4000" b="1" dirty="0" smtClean="0">
                <a:latin typeface="Calligraph421 BT" pitchFamily="66" charset="0"/>
                <a:ea typeface="Adobe Heiti Std R" pitchFamily="34" charset="-128"/>
              </a:rPr>
              <a:t>Liturgical Year</a:t>
            </a:r>
            <a:endParaRPr lang="en-GB" sz="4000" b="1" dirty="0">
              <a:latin typeface="Calligraph421 BT" pitchFamily="66" charset="0"/>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S-03</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Information">
            <a:hlinkClick r:id="" action="ppaction://noaction" highlightClick="1"/>
          </p:cNvPr>
          <p:cNvSpPr/>
          <p:nvPr/>
        </p:nvSpPr>
        <p:spPr>
          <a:xfrm>
            <a:off x="7092000" y="4680000"/>
            <a:ext cx="360000" cy="360000"/>
          </a:xfrm>
          <a:prstGeom prst="actionButtonInformation">
            <a:avLst/>
          </a:prstGeom>
          <a:solidFill>
            <a:srgbClr val="F2F2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Tool instructions"/>
          <p:cNvSpPr txBox="1"/>
          <p:nvPr/>
        </p:nvSpPr>
        <p:spPr>
          <a:xfrm>
            <a:off x="3521083" y="4912668"/>
            <a:ext cx="2101857" cy="230832"/>
          </a:xfrm>
          <a:prstGeom prst="rect">
            <a:avLst/>
          </a:prstGeom>
          <a:noFill/>
        </p:spPr>
        <p:txBody>
          <a:bodyPr wrap="none" rtlCol="0">
            <a:spAutoFit/>
          </a:bodyPr>
          <a:lstStyle/>
          <a:p>
            <a:pPr algn="ctr"/>
            <a:r>
              <a:rPr lang="en-GB" sz="900" dirty="0" smtClean="0">
                <a:latin typeface="Calligraph421 BT" pitchFamily="66" charset="0"/>
                <a:ea typeface="Adobe Heiti Std R" pitchFamily="34" charset="-128"/>
                <a:cs typeface="Arial" pitchFamily="34" charset="0"/>
              </a:rPr>
              <a:t>Click the I-button to reveal information</a:t>
            </a:r>
            <a:endParaRPr lang="en-GB" sz="900" dirty="0">
              <a:latin typeface="Calligraph421 BT" pitchFamily="66" charset="0"/>
              <a:ea typeface="Adobe Heiti Std R" pitchFamily="34" charset="-128"/>
              <a:cs typeface="Arial" pitchFamily="34" charset="0"/>
            </a:endParaRPr>
          </a:p>
        </p:txBody>
      </p:sp>
    </p:spTree>
    <p:extLst>
      <p:ext uri="{BB962C8B-B14F-4D97-AF65-F5344CB8AC3E}">
        <p14:creationId xmlns:p14="http://schemas.microsoft.com/office/powerpoint/2010/main" val="3936575225"/>
      </p:ext>
    </p:extLst>
  </p:cSld>
  <p:clrMapOvr>
    <a:masterClrMapping/>
  </p:clrMapOvr>
  <p:transition spd="med" advClick="0">
    <p:fade/>
  </p:transition>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bg/>
                                          </p:spTgt>
                                        </p:tgtEl>
                                        <p:attrNameLst>
                                          <p:attrName>style.visibility</p:attrName>
                                        </p:attrNameLst>
                                      </p:cBhvr>
                                      <p:to>
                                        <p:strVal val="visible"/>
                                      </p:to>
                                    </p:set>
                                    <p:animEffect transition="in" filter="fade">
                                      <p:cBhvr>
                                        <p:cTn id="7" dur="500"/>
                                        <p:tgtEl>
                                          <p:spTgt spid="1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fade">
                                      <p:cBhvr>
                                        <p:cTn id="14" dur="800"/>
                                        <p:tgtEl>
                                          <p:spTgt spid="16">
                                            <p:txEl>
                                              <p:pRg st="0" end="0"/>
                                            </p:txEl>
                                          </p:spTgt>
                                        </p:tgtEl>
                                      </p:cBhvr>
                                    </p:animEffect>
                                  </p:childTnLst>
                                </p:cTn>
                              </p:par>
                            </p:childTnLst>
                          </p:cTn>
                        </p:par>
                        <p:par>
                          <p:cTn id="15" fill="hold">
                            <p:stCondLst>
                              <p:cond delay="1300"/>
                            </p:stCondLst>
                            <p:childTnLst>
                              <p:par>
                                <p:cTn id="16" presetID="10" presetClass="entr" presetSubtype="0" fill="hold" grpId="0" nodeType="afterEffect">
                                  <p:stCondLst>
                                    <p:cond delay="0"/>
                                  </p:stCondLst>
                                  <p:childTnLst>
                                    <p:set>
                                      <p:cBhvr>
                                        <p:cTn id="17" dur="1" fill="hold">
                                          <p:stCondLst>
                                            <p:cond delay="0"/>
                                          </p:stCondLst>
                                        </p:cTn>
                                        <p:tgtEl>
                                          <p:spTgt spid="16">
                                            <p:txEl>
                                              <p:pRg st="2" end="2"/>
                                            </p:txEl>
                                          </p:spTgt>
                                        </p:tgtEl>
                                        <p:attrNameLst>
                                          <p:attrName>style.visibility</p:attrName>
                                        </p:attrNameLst>
                                      </p:cBhvr>
                                      <p:to>
                                        <p:strVal val="visible"/>
                                      </p:to>
                                    </p:set>
                                    <p:animEffect transition="in" filter="fade">
                                      <p:cBhvr>
                                        <p:cTn id="18" dur="800"/>
                                        <p:tgtEl>
                                          <p:spTgt spid="16">
                                            <p:txEl>
                                              <p:pRg st="2" end="2"/>
                                            </p:txEl>
                                          </p:spTgt>
                                        </p:tgtEl>
                                      </p:cBhvr>
                                    </p:animEffect>
                                  </p:childTnLst>
                                </p:cTn>
                              </p:par>
                            </p:childTnLst>
                          </p:cTn>
                        </p:par>
                        <p:par>
                          <p:cTn id="19" fill="hold">
                            <p:stCondLst>
                              <p:cond delay="2100"/>
                            </p:stCondLst>
                            <p:childTnLst>
                              <p:par>
                                <p:cTn id="20" presetID="10" presetClass="entr" presetSubtype="0" fill="hold" grpId="0" nodeType="after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800"/>
                                        <p:tgtEl>
                                          <p:spTgt spid="16">
                                            <p:txEl>
                                              <p:pRg st="3" end="3"/>
                                            </p:txEl>
                                          </p:spTgt>
                                        </p:tgtEl>
                                      </p:cBhvr>
                                    </p:animEffect>
                                  </p:childTnLst>
                                </p:cTn>
                              </p:par>
                            </p:childTnLst>
                          </p:cTn>
                        </p:par>
                        <p:par>
                          <p:cTn id="23" fill="hold">
                            <p:stCondLst>
                              <p:cond delay="2900"/>
                            </p:stCondLst>
                            <p:childTnLst>
                              <p:par>
                                <p:cTn id="24" presetID="10" presetClass="entr" presetSubtype="0" fill="hold" grpId="0" nodeType="afterEffect">
                                  <p:stCondLst>
                                    <p:cond delay="0"/>
                                  </p:stCondLst>
                                  <p:childTnLst>
                                    <p:set>
                                      <p:cBhvr>
                                        <p:cTn id="25" dur="1" fill="hold">
                                          <p:stCondLst>
                                            <p:cond delay="0"/>
                                          </p:stCondLst>
                                        </p:cTn>
                                        <p:tgtEl>
                                          <p:spTgt spid="16">
                                            <p:txEl>
                                              <p:pRg st="4" end="4"/>
                                            </p:txEl>
                                          </p:spTgt>
                                        </p:tgtEl>
                                        <p:attrNameLst>
                                          <p:attrName>style.visibility</p:attrName>
                                        </p:attrNameLst>
                                      </p:cBhvr>
                                      <p:to>
                                        <p:strVal val="visible"/>
                                      </p:to>
                                    </p:set>
                                    <p:animEffect transition="in" filter="fade">
                                      <p:cBhvr>
                                        <p:cTn id="26" dur="800"/>
                                        <p:tgtEl>
                                          <p:spTgt spid="16">
                                            <p:txEl>
                                              <p:pRg st="4" end="4"/>
                                            </p:txEl>
                                          </p:spTgt>
                                        </p:tgtEl>
                                      </p:cBhvr>
                                    </p:animEffect>
                                  </p:childTnLst>
                                </p:cTn>
                              </p:par>
                            </p:childTnLst>
                          </p:cTn>
                        </p:par>
                      </p:childTnLst>
                    </p:cTn>
                  </p:par>
                </p:childTnLst>
              </p:cTn>
              <p:nextCondLst>
                <p:cond evt="onClick" delay="0">
                  <p:tgtEl>
                    <p:spTgt spid="19"/>
                  </p:tgtEl>
                </p:cond>
              </p:nextCondLst>
            </p:seq>
            <p:seq concurrent="1" nextAc="seek">
              <p:cTn id="27" restart="whenNotActive" fill="hold" evtFilter="cancelBubble" nodeType="interactiveSeq">
                <p:stCondLst>
                  <p:cond evt="onClick" delay="0">
                    <p:tgtEl>
                      <p:spTgt spid="18"/>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1" nodeType="withEffect">
                                  <p:stCondLst>
                                    <p:cond delay="0"/>
                                  </p:stCondLst>
                                  <p:childTnLst>
                                    <p:animEffect transition="out" filter="fade">
                                      <p:cBhvr>
                                        <p:cTn id="31" dur="500"/>
                                        <p:tgtEl>
                                          <p:spTgt spid="16">
                                            <p:txEl>
                                              <p:pRg st="0" end="0"/>
                                            </p:txEl>
                                          </p:spTgt>
                                        </p:tgtEl>
                                      </p:cBhvr>
                                    </p:animEffect>
                                    <p:set>
                                      <p:cBhvr>
                                        <p:cTn id="32" dur="1" fill="hold">
                                          <p:stCondLst>
                                            <p:cond delay="499"/>
                                          </p:stCondLst>
                                        </p:cTn>
                                        <p:tgtEl>
                                          <p:spTgt spid="16">
                                            <p:txEl>
                                              <p:pRg st="0" end="0"/>
                                            </p:txEl>
                                          </p:spTgt>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16">
                                            <p:txEl>
                                              <p:pRg st="2" end="2"/>
                                            </p:txEl>
                                          </p:spTgt>
                                        </p:tgtEl>
                                      </p:cBhvr>
                                    </p:animEffect>
                                    <p:set>
                                      <p:cBhvr>
                                        <p:cTn id="35" dur="1" fill="hold">
                                          <p:stCondLst>
                                            <p:cond delay="499"/>
                                          </p:stCondLst>
                                        </p:cTn>
                                        <p:tgtEl>
                                          <p:spTgt spid="16">
                                            <p:txEl>
                                              <p:pRg st="2" end="2"/>
                                            </p:txEl>
                                          </p:spTgt>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6">
                                            <p:txEl>
                                              <p:pRg st="3" end="3"/>
                                            </p:txEl>
                                          </p:spTgt>
                                        </p:tgtEl>
                                      </p:cBhvr>
                                    </p:animEffect>
                                    <p:set>
                                      <p:cBhvr>
                                        <p:cTn id="38" dur="1" fill="hold">
                                          <p:stCondLst>
                                            <p:cond delay="499"/>
                                          </p:stCondLst>
                                        </p:cTn>
                                        <p:tgtEl>
                                          <p:spTgt spid="16">
                                            <p:txEl>
                                              <p:pRg st="3" end="3"/>
                                            </p:txEl>
                                          </p:spTgt>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16">
                                            <p:txEl>
                                              <p:pRg st="4" end="4"/>
                                            </p:txEl>
                                          </p:spTgt>
                                        </p:tgtEl>
                                      </p:cBhvr>
                                    </p:animEffect>
                                    <p:set>
                                      <p:cBhvr>
                                        <p:cTn id="41" dur="1" fill="hold">
                                          <p:stCondLst>
                                            <p:cond delay="499"/>
                                          </p:stCondLst>
                                        </p:cTn>
                                        <p:tgtEl>
                                          <p:spTgt spid="16">
                                            <p:txEl>
                                              <p:pRg st="4" end="4"/>
                                            </p:txEl>
                                          </p:spTgt>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16">
                                            <p:bg/>
                                          </p:spTgt>
                                        </p:tgtEl>
                                      </p:cBhvr>
                                    </p:animEffect>
                                    <p:set>
                                      <p:cBhvr>
                                        <p:cTn id="44" dur="1" fill="hold">
                                          <p:stCondLst>
                                            <p:cond delay="499"/>
                                          </p:stCondLst>
                                        </p:cTn>
                                        <p:tgtEl>
                                          <p:spTgt spid="16">
                                            <p:bg/>
                                          </p:spTgt>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18"/>
                                        </p:tgtEl>
                                      </p:cBhvr>
                                    </p:animEffect>
                                    <p:set>
                                      <p:cBhvr>
                                        <p:cTn id="4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8" restart="whenNotActive" fill="hold" evtFilter="cancelBubble" nodeType="interactiveSeq">
                <p:stCondLst>
                  <p:cond evt="onClick" delay="0">
                    <p:tgtEl>
                      <p:spTgt spid="5"/>
                    </p:tgtEl>
                  </p:cond>
                </p:stCondLst>
                <p:endSync evt="end" delay="0">
                  <p:rtn val="all"/>
                </p:endSync>
                <p:childTnLst>
                  <p:par>
                    <p:cTn id="49" fill="hold">
                      <p:stCondLst>
                        <p:cond delay="0"/>
                      </p:stCondLst>
                      <p:childTnLst>
                        <p:par>
                          <p:cTn id="50" fill="hold">
                            <p:stCondLst>
                              <p:cond delay="0"/>
                            </p:stCondLst>
                            <p:childTnLst>
                              <p:par>
                                <p:cTn id="51" presetID="1" presetClass="exit" presetSubtype="0" fill="hold" grpId="2" nodeType="clickEffect">
                                  <p:stCondLst>
                                    <p:cond delay="0"/>
                                  </p:stCondLst>
                                  <p:childTnLst>
                                    <p:set>
                                      <p:cBhvr>
                                        <p:cTn id="52" dur="1" fill="hold">
                                          <p:stCondLst>
                                            <p:cond delay="0"/>
                                          </p:stCondLst>
                                        </p:cTn>
                                        <p:tgtEl>
                                          <p:spTgt spid="16">
                                            <p:txEl>
                                              <p:pRg st="0" end="0"/>
                                            </p:txEl>
                                          </p:spTgt>
                                        </p:tgtEl>
                                        <p:attrNameLst>
                                          <p:attrName>style.visibility</p:attrName>
                                        </p:attrNameLst>
                                      </p:cBhvr>
                                      <p:to>
                                        <p:strVal val="hidden"/>
                                      </p:to>
                                    </p:set>
                                  </p:childTnLst>
                                </p:cTn>
                              </p:par>
                              <p:par>
                                <p:cTn id="53" presetID="1" presetClass="exit" presetSubtype="0" fill="hold" grpId="2" nodeType="withEffect">
                                  <p:stCondLst>
                                    <p:cond delay="0"/>
                                  </p:stCondLst>
                                  <p:childTnLst>
                                    <p:set>
                                      <p:cBhvr>
                                        <p:cTn id="54" dur="1" fill="hold">
                                          <p:stCondLst>
                                            <p:cond delay="0"/>
                                          </p:stCondLst>
                                        </p:cTn>
                                        <p:tgtEl>
                                          <p:spTgt spid="16">
                                            <p:txEl>
                                              <p:pRg st="2" end="2"/>
                                            </p:txEl>
                                          </p:spTgt>
                                        </p:tgtEl>
                                        <p:attrNameLst>
                                          <p:attrName>style.visibility</p:attrName>
                                        </p:attrNameLst>
                                      </p:cBhvr>
                                      <p:to>
                                        <p:strVal val="hidden"/>
                                      </p:to>
                                    </p:set>
                                  </p:childTnLst>
                                </p:cTn>
                              </p:par>
                              <p:par>
                                <p:cTn id="55" presetID="1" presetClass="exit" presetSubtype="0" fill="hold" grpId="2" nodeType="withEffect">
                                  <p:stCondLst>
                                    <p:cond delay="0"/>
                                  </p:stCondLst>
                                  <p:childTnLst>
                                    <p:set>
                                      <p:cBhvr>
                                        <p:cTn id="56" dur="1" fill="hold">
                                          <p:stCondLst>
                                            <p:cond delay="0"/>
                                          </p:stCondLst>
                                        </p:cTn>
                                        <p:tgtEl>
                                          <p:spTgt spid="16">
                                            <p:txEl>
                                              <p:pRg st="3" end="3"/>
                                            </p:txEl>
                                          </p:spTgt>
                                        </p:tgtEl>
                                        <p:attrNameLst>
                                          <p:attrName>style.visibility</p:attrName>
                                        </p:attrNameLst>
                                      </p:cBhvr>
                                      <p:to>
                                        <p:strVal val="hidden"/>
                                      </p:to>
                                    </p:set>
                                  </p:childTnLst>
                                </p:cTn>
                              </p:par>
                              <p:par>
                                <p:cTn id="57" presetID="1" presetClass="exit" presetSubtype="0" fill="hold" grpId="2" nodeType="withEffect">
                                  <p:stCondLst>
                                    <p:cond delay="0"/>
                                  </p:stCondLst>
                                  <p:childTnLst>
                                    <p:set>
                                      <p:cBhvr>
                                        <p:cTn id="58" dur="1" fill="hold">
                                          <p:stCondLst>
                                            <p:cond delay="0"/>
                                          </p:stCondLst>
                                        </p:cTn>
                                        <p:tgtEl>
                                          <p:spTgt spid="16">
                                            <p:txEl>
                                              <p:pRg st="4" end="4"/>
                                            </p:txEl>
                                          </p:spTgt>
                                        </p:tgtEl>
                                        <p:attrNameLst>
                                          <p:attrName>style.visibility</p:attrName>
                                        </p:attrNameLst>
                                      </p:cBhvr>
                                      <p:to>
                                        <p:strVal val="hidden"/>
                                      </p:to>
                                    </p:set>
                                  </p:childTnLst>
                                </p:cTn>
                              </p:par>
                              <p:par>
                                <p:cTn id="59" presetID="1" presetClass="exit" presetSubtype="0" fill="hold" grpId="2" nodeType="withEffect">
                                  <p:stCondLst>
                                    <p:cond delay="0"/>
                                  </p:stCondLst>
                                  <p:childTnLst>
                                    <p:set>
                                      <p:cBhvr>
                                        <p:cTn id="60" dur="1" fill="hold">
                                          <p:stCondLst>
                                            <p:cond delay="0"/>
                                          </p:stCondLst>
                                        </p:cTn>
                                        <p:tgtEl>
                                          <p:spTgt spid="16">
                                            <p:bg/>
                                          </p:spTgt>
                                        </p:tgtEl>
                                        <p:attrNameLst>
                                          <p:attrName>style.visibility</p:attrName>
                                        </p:attrNameLst>
                                      </p:cBhvr>
                                      <p:to>
                                        <p:strVal val="hidden"/>
                                      </p:to>
                                    </p:set>
                                  </p:childTnLst>
                                </p:cTn>
                              </p:par>
                              <p:par>
                                <p:cTn id="61" presetID="1" presetClass="exit" presetSubtype="0" fill="hold" grpId="2" nodeType="withEffect">
                                  <p:stCondLst>
                                    <p:cond delay="0"/>
                                  </p:stCondLst>
                                  <p:childTnLst>
                                    <p:set>
                                      <p:cBhvr>
                                        <p:cTn id="62"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3" restart="whenNotActive" fill="hold" evtFilter="cancelBubble" nodeType="interactiveSeq">
                <p:stCondLst>
                  <p:cond evt="onClick" delay="0">
                    <p:tgtEl>
                      <p:spTgt spid="6"/>
                    </p:tgtEl>
                  </p:cond>
                </p:stCondLst>
                <p:endSync evt="end" delay="0">
                  <p:rtn val="all"/>
                </p:endSync>
                <p:childTnLst>
                  <p:par>
                    <p:cTn id="64" fill="hold">
                      <p:stCondLst>
                        <p:cond delay="0"/>
                      </p:stCondLst>
                      <p:childTnLst>
                        <p:par>
                          <p:cTn id="65" fill="hold">
                            <p:stCondLst>
                              <p:cond delay="0"/>
                            </p:stCondLst>
                            <p:childTnLst>
                              <p:par>
                                <p:cTn id="66" presetID="1" presetClass="exit" presetSubtype="0" fill="hold" grpId="3" nodeType="clickEffect">
                                  <p:stCondLst>
                                    <p:cond delay="0"/>
                                  </p:stCondLst>
                                  <p:childTnLst>
                                    <p:set>
                                      <p:cBhvr>
                                        <p:cTn id="67" dur="1" fill="hold">
                                          <p:stCondLst>
                                            <p:cond delay="0"/>
                                          </p:stCondLst>
                                        </p:cTn>
                                        <p:tgtEl>
                                          <p:spTgt spid="16">
                                            <p:txEl>
                                              <p:pRg st="0" end="0"/>
                                            </p:txEl>
                                          </p:spTgt>
                                        </p:tgtEl>
                                        <p:attrNameLst>
                                          <p:attrName>style.visibility</p:attrName>
                                        </p:attrNameLst>
                                      </p:cBhvr>
                                      <p:to>
                                        <p:strVal val="hidden"/>
                                      </p:to>
                                    </p:set>
                                  </p:childTnLst>
                                </p:cTn>
                              </p:par>
                              <p:par>
                                <p:cTn id="68" presetID="1" presetClass="exit" presetSubtype="0" fill="hold" grpId="3" nodeType="withEffect">
                                  <p:stCondLst>
                                    <p:cond delay="0"/>
                                  </p:stCondLst>
                                  <p:childTnLst>
                                    <p:set>
                                      <p:cBhvr>
                                        <p:cTn id="69" dur="1" fill="hold">
                                          <p:stCondLst>
                                            <p:cond delay="0"/>
                                          </p:stCondLst>
                                        </p:cTn>
                                        <p:tgtEl>
                                          <p:spTgt spid="16">
                                            <p:txEl>
                                              <p:pRg st="2" end="2"/>
                                            </p:txEl>
                                          </p:spTgt>
                                        </p:tgtEl>
                                        <p:attrNameLst>
                                          <p:attrName>style.visibility</p:attrName>
                                        </p:attrNameLst>
                                      </p:cBhvr>
                                      <p:to>
                                        <p:strVal val="hidden"/>
                                      </p:to>
                                    </p:set>
                                  </p:childTnLst>
                                </p:cTn>
                              </p:par>
                              <p:par>
                                <p:cTn id="70" presetID="1" presetClass="exit" presetSubtype="0" fill="hold" grpId="3" nodeType="withEffect">
                                  <p:stCondLst>
                                    <p:cond delay="0"/>
                                  </p:stCondLst>
                                  <p:childTnLst>
                                    <p:set>
                                      <p:cBhvr>
                                        <p:cTn id="71" dur="1" fill="hold">
                                          <p:stCondLst>
                                            <p:cond delay="0"/>
                                          </p:stCondLst>
                                        </p:cTn>
                                        <p:tgtEl>
                                          <p:spTgt spid="16">
                                            <p:txEl>
                                              <p:pRg st="3" end="3"/>
                                            </p:txEl>
                                          </p:spTgt>
                                        </p:tgtEl>
                                        <p:attrNameLst>
                                          <p:attrName>style.visibility</p:attrName>
                                        </p:attrNameLst>
                                      </p:cBhvr>
                                      <p:to>
                                        <p:strVal val="hidden"/>
                                      </p:to>
                                    </p:set>
                                  </p:childTnLst>
                                </p:cTn>
                              </p:par>
                              <p:par>
                                <p:cTn id="72" presetID="1" presetClass="exit" presetSubtype="0" fill="hold" grpId="3" nodeType="withEffect">
                                  <p:stCondLst>
                                    <p:cond delay="0"/>
                                  </p:stCondLst>
                                  <p:childTnLst>
                                    <p:set>
                                      <p:cBhvr>
                                        <p:cTn id="73" dur="1" fill="hold">
                                          <p:stCondLst>
                                            <p:cond delay="0"/>
                                          </p:stCondLst>
                                        </p:cTn>
                                        <p:tgtEl>
                                          <p:spTgt spid="16">
                                            <p:txEl>
                                              <p:pRg st="4" end="4"/>
                                            </p:txEl>
                                          </p:spTgt>
                                        </p:tgtEl>
                                        <p:attrNameLst>
                                          <p:attrName>style.visibility</p:attrName>
                                        </p:attrNameLst>
                                      </p:cBhvr>
                                      <p:to>
                                        <p:strVal val="hidden"/>
                                      </p:to>
                                    </p:set>
                                  </p:childTnLst>
                                </p:cTn>
                              </p:par>
                              <p:par>
                                <p:cTn id="74" presetID="1" presetClass="exit" presetSubtype="0" fill="hold" grpId="3" nodeType="withEffect">
                                  <p:stCondLst>
                                    <p:cond delay="0"/>
                                  </p:stCondLst>
                                  <p:childTnLst>
                                    <p:set>
                                      <p:cBhvr>
                                        <p:cTn id="75" dur="1" fill="hold">
                                          <p:stCondLst>
                                            <p:cond delay="0"/>
                                          </p:stCondLst>
                                        </p:cTn>
                                        <p:tgtEl>
                                          <p:spTgt spid="16">
                                            <p:bg/>
                                          </p:spTgt>
                                        </p:tgtEl>
                                        <p:attrNameLst>
                                          <p:attrName>style.visibility</p:attrName>
                                        </p:attrNameLst>
                                      </p:cBhvr>
                                      <p:to>
                                        <p:strVal val="hidden"/>
                                      </p:to>
                                    </p:set>
                                  </p:childTnLst>
                                </p:cTn>
                              </p:par>
                              <p:par>
                                <p:cTn id="76" presetID="1" presetClass="exit" presetSubtype="0" fill="hold" grpId="3" nodeType="withEffect">
                                  <p:stCondLst>
                                    <p:cond delay="0"/>
                                  </p:stCondLst>
                                  <p:childTnLst>
                                    <p:set>
                                      <p:cBhvr>
                                        <p:cTn id="77"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16" grpId="0" uiExpand="1" build="p" animBg="1"/>
      <p:bldP spid="16" grpId="1" uiExpand="1" build="allAtOnce" animBg="1"/>
      <p:bldP spid="16" grpId="2" uiExpand="1" build="allAtOnce" animBg="1"/>
      <p:bldP spid="16" grpId="3" uiExpand="1" build="allAtOnce" animBg="1"/>
      <p:bldP spid="18" grpId="0" animBg="1"/>
      <p:bldP spid="18" grpId="1" animBg="1"/>
      <p:bldP spid="18" grpId="2" animBg="1"/>
      <p:bldP spid="18" grpId="3"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veal last"/>
          <p:cNvSpPr/>
          <p:nvPr/>
        </p:nvSpPr>
        <p:spPr>
          <a:xfrm>
            <a:off x="3347864" y="4371950"/>
            <a:ext cx="4032448" cy="517302"/>
          </a:xfrm>
          <a:prstGeom prst="roundRect">
            <a:avLst/>
          </a:prstGeom>
          <a:solidFill>
            <a:schemeClr val="accent1">
              <a:alpha val="0"/>
            </a:schemeClr>
          </a:solidFill>
          <a:ln>
            <a:solidFill>
              <a:srgbClr val="6633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400" i="1" dirty="0">
                <a:solidFill>
                  <a:schemeClr val="tx1"/>
                </a:solidFill>
                <a:latin typeface="Calligraph421 BT" pitchFamily="66" charset="0"/>
              </a:rPr>
              <a:t>Choose another line or one of Isaiah’s titles for Jesus and explain what it means</a:t>
            </a:r>
            <a:endParaRPr lang="en-GB" sz="1400" i="1" dirty="0">
              <a:solidFill>
                <a:schemeClr val="tx1"/>
              </a:solidFill>
              <a:latin typeface="Calligraph421 BT" pitchFamily="66" charset="0"/>
            </a:endParaRPr>
          </a:p>
        </p:txBody>
      </p:sp>
      <p:sp>
        <p:nvSpPr>
          <p:cNvPr id="23" name="Reveal 4"/>
          <p:cNvSpPr txBox="1"/>
          <p:nvPr/>
        </p:nvSpPr>
        <p:spPr>
          <a:xfrm>
            <a:off x="4792175" y="3924672"/>
            <a:ext cx="2401089" cy="369332"/>
          </a:xfrm>
          <a:prstGeom prst="rect">
            <a:avLst/>
          </a:prstGeom>
          <a:noFill/>
        </p:spPr>
        <p:txBody>
          <a:bodyPr wrap="square" rtlCol="0">
            <a:spAutoFit/>
          </a:bodyPr>
          <a:lstStyle/>
          <a:p>
            <a:r>
              <a:rPr lang="en-NZ" dirty="0">
                <a:latin typeface="Calligraph421 BT" pitchFamily="66" charset="0"/>
              </a:rPr>
              <a:t>‘Divine’ means of God</a:t>
            </a:r>
          </a:p>
        </p:txBody>
      </p:sp>
      <p:pic>
        <p:nvPicPr>
          <p:cNvPr id="14" name="Icon 4" descr="Image result for Advent carols from New Zealand"/>
          <p:cNvPicPr/>
          <p:nvPr/>
        </p:nvPicPr>
        <p:blipFill rotWithShape="1">
          <a:blip r:embed="rId3" cstate="print">
            <a:extLst>
              <a:ext uri="{28A0092B-C50C-407E-A947-70E740481C1C}">
                <a14:useLocalDpi xmlns:a14="http://schemas.microsoft.com/office/drawing/2010/main" val="0"/>
              </a:ext>
            </a:extLst>
          </a:blip>
          <a:srcRect l="16199" t="10487" r="11539" b="18330"/>
          <a:stretch/>
        </p:blipFill>
        <p:spPr bwMode="auto">
          <a:xfrm rot="18601973">
            <a:off x="7262618" y="3864862"/>
            <a:ext cx="491490" cy="488950"/>
          </a:xfrm>
          <a:prstGeom prst="rect">
            <a:avLst/>
          </a:prstGeom>
          <a:noFill/>
          <a:ln>
            <a:noFill/>
          </a:ln>
          <a:extLst>
            <a:ext uri="{53640926-AAD7-44D8-BBD7-CCE9431645EC}">
              <a14:shadowObscured xmlns:a14="http://schemas.microsoft.com/office/drawing/2010/main"/>
            </a:ext>
          </a:extLst>
        </p:spPr>
      </p:pic>
      <p:sp>
        <p:nvSpPr>
          <p:cNvPr id="22" name="Reveal 3"/>
          <p:cNvSpPr txBox="1"/>
          <p:nvPr/>
        </p:nvSpPr>
        <p:spPr>
          <a:xfrm>
            <a:off x="3948732" y="3224802"/>
            <a:ext cx="3647268" cy="646331"/>
          </a:xfrm>
          <a:prstGeom prst="rect">
            <a:avLst/>
          </a:prstGeom>
          <a:noFill/>
        </p:spPr>
        <p:txBody>
          <a:bodyPr wrap="square" rtlCol="0">
            <a:spAutoFit/>
          </a:bodyPr>
          <a:lstStyle/>
          <a:p>
            <a:r>
              <a:rPr lang="en-US" dirty="0">
                <a:latin typeface="Calligraph421 BT" pitchFamily="66" charset="0"/>
              </a:rPr>
              <a:t>It tells us this child is </a:t>
            </a:r>
            <a:r>
              <a:rPr lang="en-US" dirty="0" smtClean="0">
                <a:latin typeface="Calligraph421 BT" pitchFamily="66" charset="0"/>
              </a:rPr>
              <a:t>extraordinary</a:t>
            </a:r>
            <a:br>
              <a:rPr lang="en-US" dirty="0" smtClean="0">
                <a:latin typeface="Calligraph421 BT" pitchFamily="66" charset="0"/>
              </a:rPr>
            </a:br>
            <a:r>
              <a:rPr lang="en-US" dirty="0" smtClean="0">
                <a:latin typeface="Calligraph421 BT" pitchFamily="66" charset="0"/>
              </a:rPr>
              <a:t>- </a:t>
            </a:r>
            <a:r>
              <a:rPr lang="en-US" dirty="0">
                <a:latin typeface="Calligraph421 BT" pitchFamily="66" charset="0"/>
              </a:rPr>
              <a:t>he is both human and divine </a:t>
            </a:r>
            <a:endParaRPr lang="en-GB" dirty="0">
              <a:latin typeface="Calligraph421 BT" pitchFamily="66" charset="0"/>
            </a:endParaRPr>
          </a:p>
        </p:txBody>
      </p:sp>
      <p:pic>
        <p:nvPicPr>
          <p:cNvPr id="15" name="Icon 3" descr="Image result for Advent carols from New Zealand"/>
          <p:cNvPicPr/>
          <p:nvPr/>
        </p:nvPicPr>
        <p:blipFill rotWithShape="1">
          <a:blip r:embed="rId3" cstate="print">
            <a:extLst>
              <a:ext uri="{28A0092B-C50C-407E-A947-70E740481C1C}">
                <a14:useLocalDpi xmlns:a14="http://schemas.microsoft.com/office/drawing/2010/main" val="0"/>
              </a:ext>
            </a:extLst>
          </a:blip>
          <a:srcRect l="16199" t="10487" r="11539" b="18330"/>
          <a:stretch/>
        </p:blipFill>
        <p:spPr bwMode="auto">
          <a:xfrm rot="18601973">
            <a:off x="3357728" y="3303491"/>
            <a:ext cx="491490" cy="488950"/>
          </a:xfrm>
          <a:prstGeom prst="rect">
            <a:avLst/>
          </a:prstGeom>
          <a:noFill/>
          <a:ln>
            <a:noFill/>
          </a:ln>
          <a:extLst>
            <a:ext uri="{53640926-AAD7-44D8-BBD7-CCE9431645EC}">
              <a14:shadowObscured xmlns:a14="http://schemas.microsoft.com/office/drawing/2010/main"/>
            </a:ext>
          </a:extLst>
        </p:spPr>
      </p:pic>
      <p:sp>
        <p:nvSpPr>
          <p:cNvPr id="21" name="Reveal 2"/>
          <p:cNvSpPr txBox="1"/>
          <p:nvPr/>
        </p:nvSpPr>
        <p:spPr>
          <a:xfrm>
            <a:off x="4720994" y="2801932"/>
            <a:ext cx="3545781" cy="369332"/>
          </a:xfrm>
          <a:prstGeom prst="rect">
            <a:avLst/>
          </a:prstGeom>
          <a:noFill/>
        </p:spPr>
        <p:txBody>
          <a:bodyPr wrap="square" rtlCol="0">
            <a:spAutoFit/>
          </a:bodyPr>
          <a:lstStyle/>
          <a:p>
            <a:r>
              <a:rPr lang="en-US" dirty="0">
                <a:latin typeface="Calligraph421 BT" pitchFamily="66" charset="0"/>
              </a:rPr>
              <a:t>What does this tell us about Jesus?</a:t>
            </a:r>
            <a:endParaRPr lang="en-GB" dirty="0">
              <a:latin typeface="Calligraph421 BT" pitchFamily="66" charset="0"/>
            </a:endParaRPr>
          </a:p>
        </p:txBody>
      </p:sp>
      <p:pic>
        <p:nvPicPr>
          <p:cNvPr id="16" name="Icon 2" descr="Image result for Advent carols from New Zealand"/>
          <p:cNvPicPr/>
          <p:nvPr/>
        </p:nvPicPr>
        <p:blipFill rotWithShape="1">
          <a:blip r:embed="rId3" cstate="print">
            <a:extLst>
              <a:ext uri="{28A0092B-C50C-407E-A947-70E740481C1C}">
                <a14:useLocalDpi xmlns:a14="http://schemas.microsoft.com/office/drawing/2010/main" val="0"/>
              </a:ext>
            </a:extLst>
          </a:blip>
          <a:srcRect l="16199" t="10487" r="11539" b="18330"/>
          <a:stretch/>
        </p:blipFill>
        <p:spPr bwMode="auto">
          <a:xfrm rot="18601973">
            <a:off x="8283354" y="2742123"/>
            <a:ext cx="491490" cy="488950"/>
          </a:xfrm>
          <a:prstGeom prst="rect">
            <a:avLst/>
          </a:prstGeom>
          <a:noFill/>
          <a:ln>
            <a:noFill/>
          </a:ln>
          <a:extLst>
            <a:ext uri="{53640926-AAD7-44D8-BBD7-CCE9431645EC}">
              <a14:shadowObscured xmlns:a14="http://schemas.microsoft.com/office/drawing/2010/main"/>
            </a:ext>
          </a:extLst>
        </p:spPr>
      </p:pic>
      <p:sp>
        <p:nvSpPr>
          <p:cNvPr id="9" name="Reveal 1"/>
          <p:cNvSpPr txBox="1"/>
          <p:nvPr/>
        </p:nvSpPr>
        <p:spPr>
          <a:xfrm>
            <a:off x="4473844" y="2379062"/>
            <a:ext cx="3450956" cy="369332"/>
          </a:xfrm>
          <a:prstGeom prst="rect">
            <a:avLst/>
          </a:prstGeom>
          <a:noFill/>
        </p:spPr>
        <p:txBody>
          <a:bodyPr wrap="square" rtlCol="0">
            <a:spAutoFit/>
          </a:bodyPr>
          <a:lstStyle/>
          <a:p>
            <a:r>
              <a:rPr lang="en-NZ" dirty="0">
                <a:latin typeface="Calligraph421 BT" pitchFamily="66" charset="0"/>
              </a:rPr>
              <a:t>A child is born    The mighty God</a:t>
            </a:r>
            <a:endParaRPr lang="en-GB" dirty="0">
              <a:latin typeface="Calligraph421 BT" pitchFamily="66" charset="0"/>
            </a:endParaRPr>
          </a:p>
        </p:txBody>
      </p:sp>
      <p:pic>
        <p:nvPicPr>
          <p:cNvPr id="13" name="Icon 1" descr="Image result for Advent carols from New Zealand"/>
          <p:cNvPicPr/>
          <p:nvPr/>
        </p:nvPicPr>
        <p:blipFill rotWithShape="1">
          <a:blip r:embed="rId4" cstate="print">
            <a:extLst>
              <a:ext uri="{28A0092B-C50C-407E-A947-70E740481C1C}">
                <a14:useLocalDpi xmlns:a14="http://schemas.microsoft.com/office/drawing/2010/main" val="0"/>
              </a:ext>
            </a:extLst>
          </a:blip>
          <a:srcRect l="16199" t="10487" r="11539" b="18330"/>
          <a:stretch/>
        </p:blipFill>
        <p:spPr bwMode="auto">
          <a:xfrm rot="18601973">
            <a:off x="3902719" y="2379263"/>
            <a:ext cx="491490" cy="489600"/>
          </a:xfrm>
          <a:prstGeom prst="rect">
            <a:avLst/>
          </a:prstGeom>
          <a:noFill/>
          <a:ln>
            <a:noFill/>
          </a:ln>
          <a:extLst>
            <a:ext uri="{53640926-AAD7-44D8-BBD7-CCE9431645EC}">
              <a14:shadowObscured xmlns:a14="http://schemas.microsoft.com/office/drawing/2010/main"/>
            </a:ext>
          </a:extLst>
        </p:spPr>
      </p:pic>
      <p:sp>
        <p:nvSpPr>
          <p:cNvPr id="8" name="Exercise"/>
          <p:cNvSpPr/>
          <p:nvPr/>
        </p:nvSpPr>
        <p:spPr>
          <a:xfrm>
            <a:off x="3335610" y="1180356"/>
            <a:ext cx="5580112" cy="936104"/>
          </a:xfrm>
          <a:prstGeom prst="parallelogram">
            <a:avLst/>
          </a:prstGeom>
          <a:solidFill>
            <a:schemeClr val="accent1">
              <a:alpha val="0"/>
            </a:schemeClr>
          </a:solidFill>
          <a:ln>
            <a:solidFill>
              <a:srgbClr val="6633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i="1" dirty="0">
                <a:solidFill>
                  <a:schemeClr val="tx1"/>
                </a:solidFill>
                <a:latin typeface="Calligraph421 BT" pitchFamily="66" charset="0"/>
              </a:rPr>
              <a:t>Read the verse on the image from Isaiah and</a:t>
            </a:r>
            <a:br>
              <a:rPr lang="en-NZ" i="1" dirty="0">
                <a:solidFill>
                  <a:schemeClr val="tx1"/>
                </a:solidFill>
                <a:latin typeface="Calligraph421 BT" pitchFamily="66" charset="0"/>
              </a:rPr>
            </a:br>
            <a:r>
              <a:rPr lang="en-NZ" i="1" dirty="0">
                <a:solidFill>
                  <a:schemeClr val="tx1"/>
                </a:solidFill>
                <a:latin typeface="Calligraph421 BT" pitchFamily="66" charset="0"/>
              </a:rPr>
              <a:t>note which two lines tell of the mystery of</a:t>
            </a:r>
            <a:br>
              <a:rPr lang="en-NZ" i="1" dirty="0">
                <a:solidFill>
                  <a:schemeClr val="tx1"/>
                </a:solidFill>
                <a:latin typeface="Calligraph421 BT" pitchFamily="66" charset="0"/>
              </a:rPr>
            </a:br>
            <a:r>
              <a:rPr lang="en-NZ" i="1" dirty="0">
                <a:solidFill>
                  <a:schemeClr val="tx1"/>
                </a:solidFill>
                <a:latin typeface="Calligraph421 BT" pitchFamily="66" charset="0"/>
              </a:rPr>
              <a:t>God </a:t>
            </a:r>
            <a:r>
              <a:rPr lang="en-NZ" i="1" dirty="0" err="1">
                <a:solidFill>
                  <a:schemeClr val="tx1"/>
                </a:solidFill>
                <a:latin typeface="Calligraph421 BT" pitchFamily="66" charset="0"/>
              </a:rPr>
              <a:t>Te</a:t>
            </a:r>
            <a:r>
              <a:rPr lang="en-NZ" i="1" dirty="0">
                <a:solidFill>
                  <a:schemeClr val="tx1"/>
                </a:solidFill>
                <a:latin typeface="Calligraph421 BT" pitchFamily="66" charset="0"/>
              </a:rPr>
              <a:t> </a:t>
            </a:r>
            <a:r>
              <a:rPr lang="en-NZ" i="1" dirty="0" err="1">
                <a:solidFill>
                  <a:schemeClr val="tx1"/>
                </a:solidFill>
                <a:latin typeface="Calligraph421 BT" pitchFamily="66" charset="0"/>
              </a:rPr>
              <a:t>Atua</a:t>
            </a:r>
            <a:r>
              <a:rPr lang="en-NZ" i="1" dirty="0">
                <a:solidFill>
                  <a:schemeClr val="tx1"/>
                </a:solidFill>
                <a:latin typeface="Calligraph421 BT" pitchFamily="66" charset="0"/>
              </a:rPr>
              <a:t> becoming human </a:t>
            </a:r>
            <a:r>
              <a:rPr lang="en-NZ" i="1" dirty="0" err="1" smtClean="0">
                <a:solidFill>
                  <a:schemeClr val="tx1"/>
                </a:solidFill>
                <a:latin typeface="Calligraph421 BT" pitchFamily="66" charset="0"/>
              </a:rPr>
              <a:t>tangata</a:t>
            </a:r>
            <a:endParaRPr lang="en-GB" i="1" dirty="0">
              <a:solidFill>
                <a:schemeClr val="tx1"/>
              </a:solidFill>
            </a:endParaRPr>
          </a:p>
        </p:txBody>
      </p:sp>
      <p:pic>
        <p:nvPicPr>
          <p:cNvPr id="4102" name="Pict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1" y="1219604"/>
            <a:ext cx="2980543" cy="3728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cNvSpPr>
            <a:spLocks noGrp="1"/>
          </p:cNvSpPr>
          <p:nvPr>
            <p:ph type="ctrTitle"/>
          </p:nvPr>
        </p:nvSpPr>
        <p:spPr>
          <a:xfrm>
            <a:off x="0" y="87574"/>
            <a:ext cx="9144000" cy="900000"/>
          </a:xfrm>
        </p:spPr>
        <p:txBody>
          <a:bodyPr lIns="0" rIns="0">
            <a:noAutofit/>
          </a:bodyPr>
          <a:lstStyle/>
          <a:p>
            <a:r>
              <a:rPr lang="en-NZ" sz="3200" b="1" dirty="0">
                <a:latin typeface="Calligraph421 BT" pitchFamily="66" charset="0"/>
              </a:rPr>
              <a:t>In the first reading at </a:t>
            </a:r>
            <a:r>
              <a:rPr lang="en-NZ" sz="3200" b="1" dirty="0" smtClean="0">
                <a:latin typeface="Calligraph421 BT" pitchFamily="66" charset="0"/>
              </a:rPr>
              <a:t>Mass </a:t>
            </a:r>
            <a:r>
              <a:rPr lang="en-NZ" sz="3200" b="1" dirty="0">
                <a:latin typeface="Calligraph421 BT" pitchFamily="66" charset="0"/>
              </a:rPr>
              <a:t>on Christmas night Isaiah’s words tell who Jesus </a:t>
            </a:r>
            <a:r>
              <a:rPr lang="en-NZ" sz="3200" b="1" dirty="0" smtClean="0">
                <a:latin typeface="Calligraph421 BT" pitchFamily="66" charset="0"/>
              </a:rPr>
              <a:t>is</a:t>
            </a:r>
            <a:endParaRPr lang="en-GB" sz="3200" b="1" dirty="0">
              <a:latin typeface="Calligraph421 BT" pitchFamily="66" charset="0"/>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S-04</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Tool instructions"/>
          <p:cNvSpPr txBox="1"/>
          <p:nvPr/>
        </p:nvSpPr>
        <p:spPr>
          <a:xfrm>
            <a:off x="3637288" y="4912668"/>
            <a:ext cx="1869423" cy="230832"/>
          </a:xfrm>
          <a:prstGeom prst="rect">
            <a:avLst/>
          </a:prstGeom>
          <a:noFill/>
        </p:spPr>
        <p:txBody>
          <a:bodyPr wrap="none" rtlCol="0">
            <a:spAutoFit/>
          </a:bodyPr>
          <a:lstStyle/>
          <a:p>
            <a:pPr algn="ctr"/>
            <a:r>
              <a:rPr lang="en-GB" sz="900" dirty="0" smtClean="0">
                <a:latin typeface="Calligraph421 BT" pitchFamily="66" charset="0"/>
                <a:ea typeface="Adobe Heiti Std R" pitchFamily="34" charset="-128"/>
                <a:cs typeface="Arial" pitchFamily="34" charset="0"/>
              </a:rPr>
              <a:t>Click the icons to reveal </a:t>
            </a:r>
            <a:r>
              <a:rPr lang="en-GB" sz="900" dirty="0">
                <a:latin typeface="Calligraph421 BT" pitchFamily="66" charset="0"/>
                <a:ea typeface="Adobe Heiti Std R" pitchFamily="34" charset="-128"/>
                <a:cs typeface="Arial" pitchFamily="34" charset="0"/>
              </a:rPr>
              <a:t>a</a:t>
            </a:r>
            <a:r>
              <a:rPr lang="en-GB" sz="900" dirty="0" smtClean="0">
                <a:latin typeface="Calligraph421 BT" pitchFamily="66" charset="0"/>
                <a:ea typeface="Adobe Heiti Std R" pitchFamily="34" charset="-128"/>
                <a:cs typeface="Arial" pitchFamily="34" charset="0"/>
              </a:rPr>
              <a:t> text line</a:t>
            </a:r>
            <a:endParaRPr lang="en-GB" sz="900" dirty="0">
              <a:latin typeface="Calligraph421 BT" pitchFamily="66" charset="0"/>
              <a:ea typeface="Adobe Heiti Std R" pitchFamily="34" charset="-128"/>
              <a:cs typeface="Arial" pitchFamily="34" charset="0"/>
            </a:endParaRPr>
          </a:p>
        </p:txBody>
      </p:sp>
    </p:spTree>
    <p:extLst>
      <p:ext uri="{BB962C8B-B14F-4D97-AF65-F5344CB8AC3E}">
        <p14:creationId xmlns:p14="http://schemas.microsoft.com/office/powerpoint/2010/main" val="4138059892"/>
      </p:ext>
    </p:extLst>
  </p:cSld>
  <p:clrMapOvr>
    <a:masterClrMapping/>
  </p:clrMapOvr>
  <p:transition spd="med" advClick="0">
    <p:fade/>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500"/>
                                        <p:tgtEl>
                                          <p:spTgt spid="22"/>
                                        </p:tgtEl>
                                      </p:cBhvr>
                                    </p:animEffect>
                                  </p:child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childTnLst>
                          </p:cTn>
                        </p:par>
                        <p:par>
                          <p:cTn id="26" fill="hold">
                            <p:stCondLst>
                              <p:cond delay="500"/>
                            </p:stCondLst>
                            <p:childTnLst>
                              <p:par>
                                <p:cTn id="27" presetID="14" presetClass="entr" presetSubtype="10" fill="hold" grpId="1"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childTnLst>
                          </p:cTn>
                        </p:par>
                      </p:childTnLst>
                    </p:cTn>
                  </p:par>
                </p:childTnLst>
              </p:cTn>
              <p:nextCondLst>
                <p:cond evt="onClick" delay="0">
                  <p:tgtEl>
                    <p:spTgt spid="14"/>
                  </p:tgtEl>
                </p:cond>
              </p:nextCondLst>
            </p:seq>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9"/>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1"/>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2"/>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3"/>
                                        </p:tgtEl>
                                        <p:attrNameLst>
                                          <p:attrName>style.visibility</p:attrName>
                                        </p:attrNameLst>
                                      </p:cBhvr>
                                      <p:to>
                                        <p:strVal val="hidden"/>
                                      </p:to>
                                    </p:set>
                                  </p:childTnLst>
                                </p:cTn>
                              </p:par>
                              <p:par>
                                <p:cTn id="41" presetID="1" presetClass="exit" presetSubtype="0" fill="hold" grpId="2" nodeType="withEffect">
                                  <p:stCondLst>
                                    <p:cond delay="0"/>
                                  </p:stCondLst>
                                  <p:childTnLst>
                                    <p:set>
                                      <p:cBhvr>
                                        <p:cTn id="42"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3" restart="whenNotActive" fill="hold" evtFilter="cancelBubble" nodeType="interactiveSeq">
                <p:stCondLst>
                  <p:cond evt="onClick" delay="0">
                    <p:tgtEl>
                      <p:spTgt spid="6"/>
                    </p:tgtEl>
                  </p:cond>
                </p:stCondLst>
                <p:endSync evt="end" delay="0">
                  <p:rtn val="all"/>
                </p:endSync>
                <p:childTnLst>
                  <p:par>
                    <p:cTn id="44" fill="hold">
                      <p:stCondLst>
                        <p:cond delay="0"/>
                      </p:stCondLst>
                      <p:childTnLst>
                        <p:par>
                          <p:cTn id="45" fill="hold">
                            <p:stCondLst>
                              <p:cond delay="0"/>
                            </p:stCondLst>
                            <p:childTnLst>
                              <p:par>
                                <p:cTn id="46" presetID="1" presetClass="exit" presetSubtype="0" fill="hold" grpId="2" nodeType="clickEffect">
                                  <p:stCondLst>
                                    <p:cond delay="0"/>
                                  </p:stCondLst>
                                  <p:childTnLst>
                                    <p:set>
                                      <p:cBhvr>
                                        <p:cTn id="47" dur="1" fill="hold">
                                          <p:stCondLst>
                                            <p:cond delay="0"/>
                                          </p:stCondLst>
                                        </p:cTn>
                                        <p:tgtEl>
                                          <p:spTgt spid="9"/>
                                        </p:tgtEl>
                                        <p:attrNameLst>
                                          <p:attrName>style.visibility</p:attrName>
                                        </p:attrNameLst>
                                      </p:cBhvr>
                                      <p:to>
                                        <p:strVal val="hidden"/>
                                      </p:to>
                                    </p:set>
                                  </p:childTnLst>
                                </p:cTn>
                              </p:par>
                              <p:par>
                                <p:cTn id="48" presetID="1" presetClass="exit" presetSubtype="0" fill="hold" grpId="2" nodeType="withEffect">
                                  <p:stCondLst>
                                    <p:cond delay="0"/>
                                  </p:stCondLst>
                                  <p:childTnLst>
                                    <p:set>
                                      <p:cBhvr>
                                        <p:cTn id="49" dur="1" fill="hold">
                                          <p:stCondLst>
                                            <p:cond delay="0"/>
                                          </p:stCondLst>
                                        </p:cTn>
                                        <p:tgtEl>
                                          <p:spTgt spid="21"/>
                                        </p:tgtEl>
                                        <p:attrNameLst>
                                          <p:attrName>style.visibility</p:attrName>
                                        </p:attrNameLst>
                                      </p:cBhvr>
                                      <p:to>
                                        <p:strVal val="hidden"/>
                                      </p:to>
                                    </p:set>
                                  </p:childTnLst>
                                </p:cTn>
                              </p:par>
                              <p:par>
                                <p:cTn id="50" presetID="1" presetClass="exit" presetSubtype="0" fill="hold" grpId="2" nodeType="withEffect">
                                  <p:stCondLst>
                                    <p:cond delay="0"/>
                                  </p:stCondLst>
                                  <p:childTnLst>
                                    <p:set>
                                      <p:cBhvr>
                                        <p:cTn id="51" dur="1" fill="hold">
                                          <p:stCondLst>
                                            <p:cond delay="0"/>
                                          </p:stCondLst>
                                        </p:cTn>
                                        <p:tgtEl>
                                          <p:spTgt spid="22"/>
                                        </p:tgtEl>
                                        <p:attrNameLst>
                                          <p:attrName>style.visibility</p:attrName>
                                        </p:attrNameLst>
                                      </p:cBhvr>
                                      <p:to>
                                        <p:strVal val="hidden"/>
                                      </p:to>
                                    </p:set>
                                  </p:childTnLst>
                                </p:cTn>
                              </p:par>
                              <p:par>
                                <p:cTn id="52" presetID="1" presetClass="exit" presetSubtype="0" fill="hold" grpId="2" nodeType="withEffect">
                                  <p:stCondLst>
                                    <p:cond delay="0"/>
                                  </p:stCondLst>
                                  <p:childTnLst>
                                    <p:set>
                                      <p:cBhvr>
                                        <p:cTn id="53" dur="1" fill="hold">
                                          <p:stCondLst>
                                            <p:cond delay="0"/>
                                          </p:stCondLst>
                                        </p:cTn>
                                        <p:tgtEl>
                                          <p:spTgt spid="23"/>
                                        </p:tgtEl>
                                        <p:attrNameLst>
                                          <p:attrName>style.visibility</p:attrName>
                                        </p:attrNameLst>
                                      </p:cBhvr>
                                      <p:to>
                                        <p:strVal val="hidden"/>
                                      </p:to>
                                    </p:set>
                                  </p:childTnLst>
                                </p:cTn>
                              </p:par>
                              <p:par>
                                <p:cTn id="54" presetID="1" presetClass="exit" presetSubtype="0" fill="hold" grpId="3" nodeType="withEffect">
                                  <p:stCondLst>
                                    <p:cond delay="0"/>
                                  </p:stCondLst>
                                  <p:childTnLst>
                                    <p:set>
                                      <p:cBhvr>
                                        <p:cTn id="55"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10" grpId="1" animBg="1"/>
      <p:bldP spid="10" grpId="2" animBg="1"/>
      <p:bldP spid="10" grpId="3" animBg="1"/>
      <p:bldP spid="23" grpId="0"/>
      <p:bldP spid="23" grpId="1"/>
      <p:bldP spid="23" grpId="2"/>
      <p:bldP spid="22" grpId="0"/>
      <p:bldP spid="22" grpId="1"/>
      <p:bldP spid="22" grpId="2"/>
      <p:bldP spid="21" grpId="0"/>
      <p:bldP spid="21" grpId="1"/>
      <p:bldP spid="21" grpId="2"/>
      <p:bldP spid="9" grpId="0"/>
      <p:bldP spid="9" grpId="1"/>
      <p:bldP spid="9"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veal 3"/>
          <p:cNvSpPr txBox="1"/>
          <p:nvPr/>
        </p:nvSpPr>
        <p:spPr>
          <a:xfrm>
            <a:off x="1043608" y="4002234"/>
            <a:ext cx="3474305" cy="646331"/>
          </a:xfrm>
          <a:prstGeom prst="rect">
            <a:avLst/>
          </a:prstGeom>
          <a:noFill/>
        </p:spPr>
        <p:txBody>
          <a:bodyPr wrap="square" rtlCol="0">
            <a:spAutoFit/>
          </a:bodyPr>
          <a:lstStyle/>
          <a:p>
            <a:r>
              <a:rPr lang="en-US" dirty="0">
                <a:latin typeface="Calligraph421 BT" pitchFamily="66" charset="0"/>
              </a:rPr>
              <a:t>Name one thing Isaiah recorded that Jesus the Messiah will do.</a:t>
            </a:r>
            <a:endParaRPr lang="en-GB" dirty="0">
              <a:latin typeface="Calligraph421 BT" pitchFamily="66" charset="0"/>
            </a:endParaRPr>
          </a:p>
        </p:txBody>
      </p:sp>
      <p:pic>
        <p:nvPicPr>
          <p:cNvPr id="14" name="Icon 3" descr="Image result for Joseph marys husband"/>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V="1">
            <a:off x="219742" y="3790800"/>
            <a:ext cx="777799" cy="1069200"/>
          </a:xfrm>
          <a:prstGeom prst="ellipse">
            <a:avLst/>
          </a:prstGeom>
          <a:noFill/>
          <a:ln>
            <a:noFill/>
          </a:ln>
        </p:spPr>
      </p:pic>
      <p:sp>
        <p:nvSpPr>
          <p:cNvPr id="21" name="Reveal 2"/>
          <p:cNvSpPr txBox="1"/>
          <p:nvPr/>
        </p:nvSpPr>
        <p:spPr>
          <a:xfrm>
            <a:off x="4572000" y="2294079"/>
            <a:ext cx="2169059" cy="1754326"/>
          </a:xfrm>
          <a:prstGeom prst="rect">
            <a:avLst/>
          </a:prstGeom>
          <a:noFill/>
        </p:spPr>
        <p:txBody>
          <a:bodyPr wrap="square" rtlCol="0">
            <a:spAutoFit/>
          </a:bodyPr>
          <a:lstStyle/>
          <a:p>
            <a:r>
              <a:rPr lang="en-US" dirty="0">
                <a:latin typeface="Calligraph421 BT" pitchFamily="66" charset="0"/>
              </a:rPr>
              <a:t>In the Old Testament God promised the Messiah would belong to the House of David.</a:t>
            </a:r>
            <a:endParaRPr lang="en-GB" dirty="0">
              <a:latin typeface="Calligraph421 BT" pitchFamily="66" charset="0"/>
            </a:endParaRPr>
          </a:p>
        </p:txBody>
      </p:sp>
      <p:pic>
        <p:nvPicPr>
          <p:cNvPr id="13" name="Icon 2" descr="Image result for Joseph marys husband"/>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V="1">
            <a:off x="3787923" y="2636642"/>
            <a:ext cx="777799" cy="1069200"/>
          </a:xfrm>
          <a:prstGeom prst="ellipse">
            <a:avLst/>
          </a:prstGeom>
          <a:noFill/>
          <a:ln>
            <a:noFill/>
          </a:ln>
        </p:spPr>
      </p:pic>
      <p:sp>
        <p:nvSpPr>
          <p:cNvPr id="9" name="Reveal 1"/>
          <p:cNvSpPr txBox="1"/>
          <p:nvPr/>
        </p:nvSpPr>
        <p:spPr>
          <a:xfrm>
            <a:off x="3870078" y="1050097"/>
            <a:ext cx="4446337" cy="923330"/>
          </a:xfrm>
          <a:prstGeom prst="rect">
            <a:avLst/>
          </a:prstGeom>
          <a:noFill/>
        </p:spPr>
        <p:txBody>
          <a:bodyPr wrap="square" rtlCol="0">
            <a:spAutoFit/>
          </a:bodyPr>
          <a:lstStyle/>
          <a:p>
            <a:r>
              <a:rPr lang="en-US" dirty="0">
                <a:latin typeface="Calligraph421 BT" pitchFamily="66" charset="0"/>
              </a:rPr>
              <a:t>Jesus was born into the House of David because Joseph belonged to this House through Joseph</a:t>
            </a:r>
            <a:endParaRPr lang="en-GB" dirty="0">
              <a:latin typeface="Calligraph421 BT" pitchFamily="66" charset="0"/>
            </a:endParaRPr>
          </a:p>
        </p:txBody>
      </p:sp>
      <p:pic>
        <p:nvPicPr>
          <p:cNvPr id="12" name="Icon 1" descr="Image result for Joseph marys husband"/>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V="1">
            <a:off x="8222124" y="977109"/>
            <a:ext cx="777876" cy="1069306"/>
          </a:xfrm>
          <a:prstGeom prst="ellipse">
            <a:avLst/>
          </a:prstGeom>
          <a:noFill/>
          <a:ln>
            <a:noFill/>
          </a:ln>
        </p:spPr>
      </p:pic>
      <p:pic>
        <p:nvPicPr>
          <p:cNvPr id="19" name="Picture: bottom" descr="Image result for Joseph with Jesus"/>
          <p:cNvPicPr/>
          <p:nvPr/>
        </p:nvPicPr>
        <p:blipFill>
          <a:blip r:embed="rId4">
            <a:extLst>
              <a:ext uri="{28A0092B-C50C-407E-A947-70E740481C1C}">
                <a14:useLocalDpi xmlns:a14="http://schemas.microsoft.com/office/drawing/2010/main" val="0"/>
              </a:ext>
            </a:extLst>
          </a:blip>
          <a:srcRect/>
          <a:stretch>
            <a:fillRect/>
          </a:stretch>
        </p:blipFill>
        <p:spPr bwMode="auto">
          <a:xfrm>
            <a:off x="6815336" y="2314490"/>
            <a:ext cx="2223949" cy="2194552"/>
          </a:xfrm>
          <a:prstGeom prst="rect">
            <a:avLst/>
          </a:prstGeom>
          <a:noFill/>
          <a:ln>
            <a:noFill/>
          </a:ln>
        </p:spPr>
      </p:pic>
      <p:pic>
        <p:nvPicPr>
          <p:cNvPr id="12290" name="Picture: T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977109"/>
            <a:ext cx="3536978" cy="2674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cNvSpPr>
            <a:spLocks noGrp="1"/>
          </p:cNvSpPr>
          <p:nvPr>
            <p:ph type="ctrTitle"/>
          </p:nvPr>
        </p:nvSpPr>
        <p:spPr>
          <a:xfrm>
            <a:off x="0" y="0"/>
            <a:ext cx="9144000" cy="900000"/>
          </a:xfrm>
        </p:spPr>
        <p:txBody>
          <a:bodyPr lIns="0" rIns="0">
            <a:normAutofit/>
          </a:bodyPr>
          <a:lstStyle/>
          <a:p>
            <a:r>
              <a:rPr lang="en-US" sz="4000" b="1" dirty="0">
                <a:latin typeface="Calligraph421 BT" pitchFamily="66" charset="0"/>
              </a:rPr>
              <a:t>The readings tell who Jesus is</a:t>
            </a:r>
            <a:endParaRPr lang="en-GB" sz="4000" b="1" dirty="0">
              <a:latin typeface="Calligraph421 BT" pitchFamily="66" charset="0"/>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S-05</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Tool instructions"/>
          <p:cNvSpPr txBox="1"/>
          <p:nvPr/>
        </p:nvSpPr>
        <p:spPr>
          <a:xfrm>
            <a:off x="3637288" y="4912668"/>
            <a:ext cx="1869423" cy="230832"/>
          </a:xfrm>
          <a:prstGeom prst="rect">
            <a:avLst/>
          </a:prstGeom>
          <a:noFill/>
        </p:spPr>
        <p:txBody>
          <a:bodyPr wrap="none" rtlCol="0">
            <a:spAutoFit/>
          </a:bodyPr>
          <a:lstStyle/>
          <a:p>
            <a:pPr algn="ctr"/>
            <a:r>
              <a:rPr lang="en-GB" sz="900" dirty="0" smtClean="0">
                <a:latin typeface="Calligraph421 BT" pitchFamily="66" charset="0"/>
                <a:ea typeface="Adobe Heiti Std R" pitchFamily="34" charset="-128"/>
                <a:cs typeface="Arial" pitchFamily="34" charset="0"/>
              </a:rPr>
              <a:t>Click the icons to reveal </a:t>
            </a:r>
            <a:r>
              <a:rPr lang="en-GB" sz="900" dirty="0">
                <a:latin typeface="Calligraph421 BT" pitchFamily="66" charset="0"/>
                <a:ea typeface="Adobe Heiti Std R" pitchFamily="34" charset="-128"/>
                <a:cs typeface="Arial" pitchFamily="34" charset="0"/>
              </a:rPr>
              <a:t>a</a:t>
            </a:r>
            <a:r>
              <a:rPr lang="en-GB" sz="900" dirty="0" smtClean="0">
                <a:latin typeface="Calligraph421 BT" pitchFamily="66" charset="0"/>
                <a:ea typeface="Adobe Heiti Std R" pitchFamily="34" charset="-128"/>
                <a:cs typeface="Arial" pitchFamily="34" charset="0"/>
              </a:rPr>
              <a:t> text line</a:t>
            </a:r>
            <a:endParaRPr lang="en-GB" sz="900" dirty="0">
              <a:latin typeface="Calligraph421 BT" pitchFamily="66" charset="0"/>
              <a:ea typeface="Adobe Heiti Std R" pitchFamily="34" charset="-128"/>
              <a:cs typeface="Arial" pitchFamily="34" charset="0"/>
            </a:endParaRPr>
          </a:p>
        </p:txBody>
      </p:sp>
    </p:spTree>
    <p:extLst>
      <p:ext uri="{BB962C8B-B14F-4D97-AF65-F5344CB8AC3E}">
        <p14:creationId xmlns:p14="http://schemas.microsoft.com/office/powerpoint/2010/main" val="2860792595"/>
      </p:ext>
    </p:extLst>
  </p:cSld>
  <p:clrMapOvr>
    <a:masterClrMapping/>
  </p:clrMapOvr>
  <p:transition spd="med" advClick="0">
    <p:fade/>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500"/>
                                        <p:tgtEl>
                                          <p:spTgt spid="22"/>
                                        </p:tgtEl>
                                      </p:cBhvr>
                                    </p:animEffec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21"/>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2" nodeType="clickEffect">
                                  <p:stCondLst>
                                    <p:cond delay="0"/>
                                  </p:stCondLst>
                                  <p:childTnLst>
                                    <p:set>
                                      <p:cBhvr>
                                        <p:cTn id="33" dur="1" fill="hold">
                                          <p:stCondLst>
                                            <p:cond delay="0"/>
                                          </p:stCondLst>
                                        </p:cTn>
                                        <p:tgtEl>
                                          <p:spTgt spid="9"/>
                                        </p:tgtEl>
                                        <p:attrNameLst>
                                          <p:attrName>style.visibility</p:attrName>
                                        </p:attrNameLst>
                                      </p:cBhvr>
                                      <p:to>
                                        <p:strVal val="hidden"/>
                                      </p:to>
                                    </p:set>
                                  </p:childTnLst>
                                </p:cTn>
                              </p:par>
                              <p:par>
                                <p:cTn id="34" presetID="1" presetClass="exit" presetSubtype="0" fill="hold" grpId="2" nodeType="withEffect">
                                  <p:stCondLst>
                                    <p:cond delay="0"/>
                                  </p:stCondLst>
                                  <p:childTnLst>
                                    <p:set>
                                      <p:cBhvr>
                                        <p:cTn id="35" dur="1" fill="hold">
                                          <p:stCondLst>
                                            <p:cond delay="0"/>
                                          </p:stCondLst>
                                        </p:cTn>
                                        <p:tgtEl>
                                          <p:spTgt spid="21"/>
                                        </p:tgtEl>
                                        <p:attrNameLst>
                                          <p:attrName>style.visibility</p:attrName>
                                        </p:attrNameLst>
                                      </p:cBhvr>
                                      <p:to>
                                        <p:strVal val="hidden"/>
                                      </p:to>
                                    </p:set>
                                  </p:childTnLst>
                                </p:cTn>
                              </p:par>
                              <p:par>
                                <p:cTn id="36" presetID="1" presetClass="exit" presetSubtype="0" fill="hold" grpId="2" nodeType="withEffect">
                                  <p:stCondLst>
                                    <p:cond delay="0"/>
                                  </p:stCondLst>
                                  <p:childTnLst>
                                    <p:set>
                                      <p:cBhvr>
                                        <p:cTn id="37"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22" grpId="0"/>
      <p:bldP spid="22" grpId="1"/>
      <p:bldP spid="22" grpId="2"/>
      <p:bldP spid="21" grpId="0"/>
      <p:bldP spid="21" grpId="1"/>
      <p:bldP spid="21" grpId="2"/>
      <p:bldP spid="9" grpId="0"/>
      <p:bldP spid="9" grpId="1"/>
      <p:bldP spid="9"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Arrow"/>
          <p:cNvSpPr/>
          <p:nvPr/>
        </p:nvSpPr>
        <p:spPr>
          <a:xfrm>
            <a:off x="201926" y="684684"/>
            <a:ext cx="648072" cy="288032"/>
          </a:xfrm>
          <a:prstGeom prst="notchedRightArrow">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hape: Button 1"/>
          <p:cNvSpPr/>
          <p:nvPr/>
        </p:nvSpPr>
        <p:spPr>
          <a:xfrm>
            <a:off x="8499780" y="4197631"/>
            <a:ext cx="288032" cy="288032"/>
          </a:xfrm>
          <a:prstGeom prst="ellipse">
            <a:avLst/>
          </a:prstGeom>
          <a:solidFill>
            <a:srgbClr val="FFFFFF"/>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b="1">
              <a:solidFill>
                <a:schemeClr val="tx1"/>
              </a:solidFill>
            </a:endParaRPr>
          </a:p>
        </p:txBody>
      </p:sp>
      <p:sp>
        <p:nvSpPr>
          <p:cNvPr id="2" name="TextBox"/>
          <p:cNvSpPr txBox="1"/>
          <p:nvPr/>
        </p:nvSpPr>
        <p:spPr>
          <a:xfrm>
            <a:off x="830947" y="627534"/>
            <a:ext cx="7069044" cy="4247317"/>
          </a:xfrm>
          <a:prstGeom prst="rect">
            <a:avLst/>
          </a:prstGeom>
          <a:noFill/>
        </p:spPr>
        <p:txBody>
          <a:bodyPr wrap="square" rtlCol="0">
            <a:spAutoFit/>
          </a:bodyPr>
          <a:lstStyle/>
          <a:p>
            <a:pPr>
              <a:spcAft>
                <a:spcPts val="1200"/>
              </a:spcAft>
            </a:pPr>
            <a:r>
              <a:rPr lang="en-NZ" sz="2000" dirty="0">
                <a:latin typeface="Calligraph421 BT" pitchFamily="66" charset="0"/>
              </a:rPr>
              <a:t>Read Luke 2:1-14 – listen for something </a:t>
            </a:r>
            <a:r>
              <a:rPr lang="en-NZ" sz="2000" dirty="0" smtClean="0">
                <a:latin typeface="Calligraph421 BT" pitchFamily="66" charset="0"/>
              </a:rPr>
              <a:t>new</a:t>
            </a:r>
            <a:br>
              <a:rPr lang="en-NZ" sz="2000" dirty="0" smtClean="0">
                <a:latin typeface="Calligraph421 BT" pitchFamily="66" charset="0"/>
              </a:rPr>
            </a:br>
            <a:r>
              <a:rPr lang="en-NZ" sz="2000" dirty="0" smtClean="0">
                <a:latin typeface="Calligraph421 BT" pitchFamily="66" charset="0"/>
              </a:rPr>
              <a:t>you </a:t>
            </a:r>
            <a:r>
              <a:rPr lang="en-NZ" sz="2000" dirty="0">
                <a:latin typeface="Calligraph421 BT" pitchFamily="66" charset="0"/>
              </a:rPr>
              <a:t>haven’t heard before in the story</a:t>
            </a:r>
            <a:endParaRPr lang="en-GB" sz="2000" dirty="0">
              <a:latin typeface="Calligraph421 BT" pitchFamily="66" charset="0"/>
            </a:endParaRPr>
          </a:p>
          <a:p>
            <a:pPr>
              <a:spcAft>
                <a:spcPts val="1200"/>
              </a:spcAft>
            </a:pPr>
            <a:r>
              <a:rPr lang="en-NZ" sz="2000" dirty="0">
                <a:latin typeface="Calligraph421 BT" pitchFamily="66" charset="0"/>
              </a:rPr>
              <a:t>Share the new thing you heard and </a:t>
            </a:r>
            <a:r>
              <a:rPr lang="en-NZ" sz="2000" dirty="0" smtClean="0">
                <a:latin typeface="Calligraph421 BT" pitchFamily="66" charset="0"/>
              </a:rPr>
              <a:t>recap</a:t>
            </a:r>
            <a:br>
              <a:rPr lang="en-NZ" sz="2000" dirty="0" smtClean="0">
                <a:latin typeface="Calligraph421 BT" pitchFamily="66" charset="0"/>
              </a:rPr>
            </a:br>
            <a:r>
              <a:rPr lang="en-NZ" sz="2000" dirty="0" smtClean="0">
                <a:latin typeface="Calligraph421 BT" pitchFamily="66" charset="0"/>
              </a:rPr>
              <a:t>the </a:t>
            </a:r>
            <a:r>
              <a:rPr lang="en-NZ" sz="2000" dirty="0">
                <a:latin typeface="Calligraph421 BT" pitchFamily="66" charset="0"/>
              </a:rPr>
              <a:t>roles of the </a:t>
            </a:r>
            <a:r>
              <a:rPr lang="en-NZ" sz="2000" dirty="0" smtClean="0">
                <a:latin typeface="Calligraph421 BT" pitchFamily="66" charset="0"/>
              </a:rPr>
              <a:t>angels </a:t>
            </a:r>
            <a:r>
              <a:rPr lang="en-NZ" sz="2000" dirty="0">
                <a:latin typeface="Calligraph421 BT" pitchFamily="66" charset="0"/>
              </a:rPr>
              <a:t>and the shepherds.</a:t>
            </a:r>
            <a:endParaRPr lang="en-GB" sz="2000" dirty="0">
              <a:latin typeface="Calligraph421 BT" pitchFamily="66" charset="0"/>
            </a:endParaRPr>
          </a:p>
          <a:p>
            <a:pPr>
              <a:spcAft>
                <a:spcPts val="1200"/>
              </a:spcAft>
            </a:pPr>
            <a:r>
              <a:rPr lang="en-NZ" sz="2000" dirty="0">
                <a:latin typeface="Calligraph421 BT" pitchFamily="66" charset="0"/>
              </a:rPr>
              <a:t>Shepherds were very poor lowly </a:t>
            </a:r>
            <a:r>
              <a:rPr lang="en-NZ" sz="2000" dirty="0" smtClean="0">
                <a:latin typeface="Calligraph421 BT" pitchFamily="66" charset="0"/>
              </a:rPr>
              <a:t>people</a:t>
            </a:r>
            <a:br>
              <a:rPr lang="en-NZ" sz="2000" dirty="0" smtClean="0">
                <a:latin typeface="Calligraph421 BT" pitchFamily="66" charset="0"/>
              </a:rPr>
            </a:br>
            <a:r>
              <a:rPr lang="en-NZ" sz="2000" dirty="0" smtClean="0">
                <a:latin typeface="Calligraph421 BT" pitchFamily="66" charset="0"/>
              </a:rPr>
              <a:t>– </a:t>
            </a:r>
            <a:r>
              <a:rPr lang="en-NZ" sz="2000" dirty="0">
                <a:latin typeface="Calligraph421 BT" pitchFamily="66" charset="0"/>
              </a:rPr>
              <a:t>they were the first to hear about the Messiah.</a:t>
            </a:r>
            <a:endParaRPr lang="en-GB" sz="2000" dirty="0">
              <a:latin typeface="Calligraph421 BT" pitchFamily="66" charset="0"/>
            </a:endParaRPr>
          </a:p>
          <a:p>
            <a:pPr>
              <a:spcAft>
                <a:spcPts val="1200"/>
              </a:spcAft>
            </a:pPr>
            <a:r>
              <a:rPr lang="en-NZ" sz="2000" dirty="0">
                <a:latin typeface="Calligraph421 BT" pitchFamily="66" charset="0"/>
              </a:rPr>
              <a:t>What does this say about the sort of Messiah Jesus came to be? </a:t>
            </a:r>
            <a:endParaRPr lang="en-GB" sz="2000" dirty="0">
              <a:latin typeface="Calligraph421 BT" pitchFamily="66" charset="0"/>
            </a:endParaRPr>
          </a:p>
          <a:p>
            <a:pPr>
              <a:spcAft>
                <a:spcPts val="1200"/>
              </a:spcAft>
            </a:pPr>
            <a:r>
              <a:rPr lang="en-NZ" sz="2000" dirty="0">
                <a:latin typeface="Calligraph421 BT" pitchFamily="66" charset="0"/>
              </a:rPr>
              <a:t>Do you think this is the sort of person the people were expecting their new Messiah to be? </a:t>
            </a:r>
            <a:endParaRPr lang="en-GB" sz="2000" dirty="0">
              <a:latin typeface="Calligraph421 BT" pitchFamily="66" charset="0"/>
            </a:endParaRPr>
          </a:p>
          <a:p>
            <a:pPr>
              <a:spcAft>
                <a:spcPts val="1200"/>
              </a:spcAft>
            </a:pPr>
            <a:r>
              <a:rPr lang="en-NZ" sz="2000" dirty="0">
                <a:latin typeface="Calligraph421 BT" pitchFamily="66" charset="0"/>
              </a:rPr>
              <a:t>Was Jesus accepted by all the people as the Messiah who came to save the people</a:t>
            </a:r>
            <a:r>
              <a:rPr lang="en-NZ" sz="2000" dirty="0" smtClean="0">
                <a:latin typeface="Calligraph421 BT" pitchFamily="66" charset="0"/>
              </a:rPr>
              <a:t>?</a:t>
            </a:r>
            <a:endParaRPr lang="en-GB" sz="2400" dirty="0"/>
          </a:p>
        </p:txBody>
      </p:sp>
      <p:pic>
        <p:nvPicPr>
          <p:cNvPr id="1026" name="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3851" y="587430"/>
            <a:ext cx="2966149" cy="1975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itle"/>
          <p:cNvSpPr txBox="1">
            <a:spLocks/>
          </p:cNvSpPr>
          <p:nvPr/>
        </p:nvSpPr>
        <p:spPr>
          <a:xfrm>
            <a:off x="0" y="0"/>
            <a:ext cx="9144000" cy="684684"/>
          </a:xfrm>
          <a:prstGeom prst="rect">
            <a:avLst/>
          </a:prstGeom>
        </p:spPr>
        <p:txBody>
          <a:bodyPr lIns="0" rIns="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Calligraph421 BT" pitchFamily="66" charset="0"/>
              </a:rPr>
              <a:t>God made human </a:t>
            </a:r>
            <a:r>
              <a:rPr lang="en-US" sz="3200" b="1" dirty="0" err="1">
                <a:latin typeface="Calligraph421 BT" pitchFamily="66" charset="0"/>
              </a:rPr>
              <a:t>tangata</a:t>
            </a:r>
            <a:r>
              <a:rPr lang="en-US" sz="3200" b="1" dirty="0">
                <a:latin typeface="Calligraph421 BT" pitchFamily="66" charset="0"/>
              </a:rPr>
              <a:t> – Jesus the Messiah</a:t>
            </a:r>
            <a:endParaRPr lang="en-GB" sz="3200" b="1" dirty="0">
              <a:latin typeface="Calligraph421 BT" pitchFamily="66" charset="0"/>
              <a:ea typeface="Adobe Heiti Std R" pitchFamily="34" charset="-128"/>
            </a:endParaRPr>
          </a:p>
        </p:txBody>
      </p:sp>
      <p:sp>
        <p:nvSpPr>
          <p:cNvPr id="18"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S-06</a:t>
            </a:r>
            <a:endParaRPr lang="en-GB" sz="900" b="1" dirty="0">
              <a:solidFill>
                <a:srgbClr val="002060"/>
              </a:solidFill>
              <a:latin typeface="Arial" pitchFamily="34" charset="0"/>
              <a:cs typeface="Arial" pitchFamily="34" charset="0"/>
            </a:endParaRPr>
          </a:p>
        </p:txBody>
      </p:sp>
      <p:sp>
        <p:nvSpPr>
          <p:cNvPr id="19"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Tool instructions"/>
          <p:cNvSpPr txBox="1"/>
          <p:nvPr/>
        </p:nvSpPr>
        <p:spPr>
          <a:xfrm>
            <a:off x="3388844" y="4912668"/>
            <a:ext cx="2366352" cy="230832"/>
          </a:xfrm>
          <a:prstGeom prst="rect">
            <a:avLst/>
          </a:prstGeom>
          <a:noFill/>
        </p:spPr>
        <p:txBody>
          <a:bodyPr wrap="none" rtlCol="0">
            <a:spAutoFit/>
          </a:bodyPr>
          <a:lstStyle/>
          <a:p>
            <a:pPr algn="ctr"/>
            <a:r>
              <a:rPr lang="en-GB" sz="900" dirty="0">
                <a:latin typeface="Calligraph421 BT" pitchFamily="66" charset="0"/>
                <a:ea typeface="Adobe Heiti Std R" pitchFamily="34" charset="-128"/>
                <a:cs typeface="Arial" pitchFamily="34" charset="0"/>
              </a:rPr>
              <a:t>Press the button to advance through the lines</a:t>
            </a:r>
          </a:p>
        </p:txBody>
      </p:sp>
    </p:spTree>
    <p:extLst>
      <p:ext uri="{BB962C8B-B14F-4D97-AF65-F5344CB8AC3E}">
        <p14:creationId xmlns:p14="http://schemas.microsoft.com/office/powerpoint/2010/main" val="53261788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500"/>
                                        <p:tgtEl>
                                          <p:spTgt spid="2"/>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grpId="1" nodeType="clickEffect">
                                  <p:stCondLst>
                                    <p:cond delay="0"/>
                                  </p:stCondLst>
                                  <p:childTnLst>
                                    <p:animMotion origin="layout" path="M 8.33333E-7 -1.11111E-6 L 8.33333E-7 0.1429 " pathEditMode="relative" rAng="0" ptsTypes="AA">
                                      <p:cBhvr>
                                        <p:cTn id="16" dur="2000" fill="hold"/>
                                        <p:tgtEl>
                                          <p:spTgt spid="7"/>
                                        </p:tgtEl>
                                        <p:attrNameLst>
                                          <p:attrName>ppt_x</p:attrName>
                                          <p:attrName>ppt_y</p:attrName>
                                        </p:attrNameLst>
                                      </p:cBhvr>
                                      <p:rCtr x="0" y="7130"/>
                                    </p:animMotion>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2" nodeType="clickEffect">
                                  <p:stCondLst>
                                    <p:cond delay="0"/>
                                  </p:stCondLst>
                                  <p:childTnLst>
                                    <p:animMotion origin="layout" path="M 8.33333E-7 0.1429 L 8.33333E-7 0.29691 " pathEditMode="relative" rAng="0" ptsTypes="AA">
                                      <p:cBhvr>
                                        <p:cTn id="20" dur="2000" fill="hold"/>
                                        <p:tgtEl>
                                          <p:spTgt spid="7"/>
                                        </p:tgtEl>
                                        <p:attrNameLst>
                                          <p:attrName>ppt_x</p:attrName>
                                          <p:attrName>ppt_y</p:attrName>
                                        </p:attrNameLst>
                                      </p:cBhvr>
                                      <p:rCtr x="0" y="7685"/>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3" nodeType="clickEffect">
                                  <p:stCondLst>
                                    <p:cond delay="0"/>
                                  </p:stCondLst>
                                  <p:childTnLst>
                                    <p:animMotion origin="layout" path="M 8.33333E-7 0.29691 L 8.33333E-7 0.45093 " pathEditMode="relative" rAng="0" ptsTypes="AA">
                                      <p:cBhvr>
                                        <p:cTn id="24" dur="2000" fill="hold"/>
                                        <p:tgtEl>
                                          <p:spTgt spid="7"/>
                                        </p:tgtEl>
                                        <p:attrNameLst>
                                          <p:attrName>ppt_x</p:attrName>
                                          <p:attrName>ppt_y</p:attrName>
                                        </p:attrNameLst>
                                      </p:cBhvr>
                                      <p:rCtr x="0" y="7685"/>
                                    </p:animMotion>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grpId="4" nodeType="clickEffect">
                                  <p:stCondLst>
                                    <p:cond delay="0"/>
                                  </p:stCondLst>
                                  <p:childTnLst>
                                    <p:animMotion origin="layout" path="M 8.33333E-7 0.45093 L 8.33333E-7 0.53673 " pathEditMode="relative" rAng="0" ptsTypes="AA">
                                      <p:cBhvr>
                                        <p:cTn id="28" dur="2000" fill="hold"/>
                                        <p:tgtEl>
                                          <p:spTgt spid="7"/>
                                        </p:tgtEl>
                                        <p:attrNameLst>
                                          <p:attrName>ppt_x</p:attrName>
                                          <p:attrName>ppt_y</p:attrName>
                                        </p:attrNameLst>
                                      </p:cBhvr>
                                      <p:rCtr x="0" y="4290"/>
                                    </p:animMotion>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5" nodeType="clickEffect">
                                  <p:stCondLst>
                                    <p:cond delay="0"/>
                                  </p:stCondLst>
                                  <p:childTnLst>
                                    <p:animMotion origin="layout" path="M 8.33333E-7 0.53673 L 8.33333E-7 0.675 " pathEditMode="relative" rAng="0" ptsTypes="AA">
                                      <p:cBhvr>
                                        <p:cTn id="32" dur="2000" fill="hold"/>
                                        <p:tgtEl>
                                          <p:spTgt spid="7"/>
                                        </p:tgtEl>
                                        <p:attrNameLst>
                                          <p:attrName>ppt_x</p:attrName>
                                          <p:attrName>ppt_y</p:attrName>
                                        </p:attrNameLst>
                                      </p:cBhvr>
                                      <p:rCtr x="0" y="6914"/>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grpId="6" nodeType="clickEffect">
                                  <p:stCondLst>
                                    <p:cond delay="0"/>
                                  </p:stCondLst>
                                  <p:childTnLst>
                                    <p:animMotion origin="layout" path="M 8.33333E-7 0.675 L 8.33333E-7 0.00278 " pathEditMode="relative" rAng="0" ptsTypes="AA">
                                      <p:cBhvr>
                                        <p:cTn id="36" dur="2000" fill="hold"/>
                                        <p:tgtEl>
                                          <p:spTgt spid="7"/>
                                        </p:tgtEl>
                                        <p:attrNameLst>
                                          <p:attrName>ppt_x</p:attrName>
                                          <p:attrName>ppt_y</p:attrName>
                                        </p:attrNameLst>
                                      </p:cBhvr>
                                      <p:rCtr x="0" y="-33611"/>
                                    </p:animMotion>
                                  </p:childTnLst>
                                </p:cTn>
                              </p:par>
                            </p:childTnLst>
                          </p:cTn>
                        </p:par>
                      </p:childTnLst>
                    </p:cTn>
                  </p:par>
                </p:childTnLst>
              </p:cTn>
              <p:nextCondLst>
                <p:cond evt="onClick" delay="0">
                  <p:tgtEl>
                    <p:spTgt spid="3"/>
                  </p:tgtEl>
                </p:cond>
              </p:nextCondLst>
            </p:seq>
          </p:childTnLst>
        </p:cTn>
      </p:par>
    </p:tnLst>
    <p:bldLst>
      <p:bldP spid="7" grpId="0" animBg="1"/>
      <p:bldP spid="7" grpId="1" animBg="1"/>
      <p:bldP spid="7" grpId="2" animBg="1"/>
      <p:bldP spid="7" grpId="3" animBg="1"/>
      <p:bldP spid="7" grpId="4" animBg="1"/>
      <p:bldP spid="7" grpId="5" animBg="1"/>
      <p:bldP spid="7" grpId="6"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Answer E"/>
          <p:cNvSpPr txBox="1"/>
          <p:nvPr/>
        </p:nvSpPr>
        <p:spPr>
          <a:xfrm>
            <a:off x="5116419" y="3814009"/>
            <a:ext cx="2765822" cy="246221"/>
          </a:xfrm>
          <a:prstGeom prst="rect">
            <a:avLst/>
          </a:prstGeom>
          <a:noFill/>
        </p:spPr>
        <p:txBody>
          <a:bodyPr wrap="none" lIns="0" tIns="0" rIns="0" bIns="0" rtlCol="0">
            <a:spAutoFit/>
          </a:bodyPr>
          <a:lstStyle/>
          <a:p>
            <a:pPr>
              <a:buSzPct val="96000"/>
            </a:pPr>
            <a:r>
              <a:rPr lang="en-NZ" sz="1600" dirty="0">
                <a:latin typeface="Calligraph421 BT" pitchFamily="66" charset="0"/>
              </a:rPr>
              <a:t>who were probably astronomers</a:t>
            </a:r>
            <a:r>
              <a:rPr lang="en-NZ" sz="1600" dirty="0"/>
              <a:t>.</a:t>
            </a:r>
            <a:endParaRPr lang="en-GB" sz="1600" dirty="0">
              <a:latin typeface="Calligraph421 BT" pitchFamily="66" charset="0"/>
              <a:ea typeface="Segoe UI" pitchFamily="34" charset="0"/>
              <a:cs typeface="Segoe UI" pitchFamily="34" charset="0"/>
            </a:endParaRPr>
          </a:p>
        </p:txBody>
      </p:sp>
      <p:sp>
        <p:nvSpPr>
          <p:cNvPr id="38" name="Textbox: Answer D"/>
          <p:cNvSpPr txBox="1"/>
          <p:nvPr/>
        </p:nvSpPr>
        <p:spPr>
          <a:xfrm>
            <a:off x="5097013" y="4132238"/>
            <a:ext cx="3858429" cy="246221"/>
          </a:xfrm>
          <a:prstGeom prst="rect">
            <a:avLst/>
          </a:prstGeom>
          <a:noFill/>
        </p:spPr>
        <p:txBody>
          <a:bodyPr wrap="none" lIns="0" tIns="0" rIns="0" bIns="0" rtlCol="0">
            <a:spAutoFit/>
          </a:bodyPr>
          <a:lstStyle/>
          <a:p>
            <a:pPr>
              <a:buSzPct val="96000"/>
            </a:pPr>
            <a:r>
              <a:rPr lang="en-NZ" sz="1600" dirty="0">
                <a:latin typeface="Calligraph421 BT" pitchFamily="66" charset="0"/>
              </a:rPr>
              <a:t>r</a:t>
            </a:r>
            <a:r>
              <a:rPr lang="en-NZ" sz="1600" dirty="0" smtClean="0">
                <a:latin typeface="Calligraph421 BT" pitchFamily="66" charset="0"/>
              </a:rPr>
              <a:t>eturn to </a:t>
            </a:r>
            <a:r>
              <a:rPr lang="en-NZ" sz="1600" dirty="0">
                <a:latin typeface="Calligraph421 BT" pitchFamily="66" charset="0"/>
              </a:rPr>
              <a:t>their home land by a different route</a:t>
            </a:r>
            <a:r>
              <a:rPr lang="en-NZ" sz="1600" dirty="0" smtClean="0">
                <a:latin typeface="Calligraph421 BT" pitchFamily="66" charset="0"/>
              </a:rPr>
              <a:t>.</a:t>
            </a:r>
            <a:endParaRPr lang="en-GB" sz="1600" dirty="0">
              <a:latin typeface="Calligraph421 BT" pitchFamily="66" charset="0"/>
              <a:ea typeface="Segoe UI" pitchFamily="34" charset="0"/>
              <a:cs typeface="Segoe UI" pitchFamily="34" charset="0"/>
            </a:endParaRPr>
          </a:p>
        </p:txBody>
      </p:sp>
      <p:sp>
        <p:nvSpPr>
          <p:cNvPr id="19" name="Textbox: Answer C"/>
          <p:cNvSpPr txBox="1"/>
          <p:nvPr/>
        </p:nvSpPr>
        <p:spPr>
          <a:xfrm>
            <a:off x="1041554" y="4197737"/>
            <a:ext cx="3121047" cy="246221"/>
          </a:xfrm>
          <a:prstGeom prst="rect">
            <a:avLst/>
          </a:prstGeom>
          <a:noFill/>
        </p:spPr>
        <p:txBody>
          <a:bodyPr wrap="none" lIns="0" tIns="0" rIns="0" bIns="0" rtlCol="0">
            <a:spAutoFit/>
          </a:bodyPr>
          <a:lstStyle/>
          <a:p>
            <a:pPr>
              <a:buSzPct val="96000"/>
            </a:pPr>
            <a:r>
              <a:rPr lang="en-NZ" sz="1600" dirty="0">
                <a:latin typeface="Calligraph421 BT" pitchFamily="66" charset="0"/>
              </a:rPr>
              <a:t>throne and become King of the Jews.</a:t>
            </a:r>
            <a:endParaRPr lang="en-GB" sz="1600" dirty="0" smtClean="0">
              <a:latin typeface="Calligraph421 BT" pitchFamily="66" charset="0"/>
              <a:ea typeface="Segoe UI" pitchFamily="34" charset="0"/>
              <a:cs typeface="Segoe UI" pitchFamily="34" charset="0"/>
            </a:endParaRPr>
          </a:p>
        </p:txBody>
      </p:sp>
      <p:sp>
        <p:nvSpPr>
          <p:cNvPr id="18" name="Textbox: Answer B"/>
          <p:cNvSpPr txBox="1"/>
          <p:nvPr/>
        </p:nvSpPr>
        <p:spPr>
          <a:xfrm>
            <a:off x="1041554" y="3910438"/>
            <a:ext cx="2814873" cy="246221"/>
          </a:xfrm>
          <a:prstGeom prst="rect">
            <a:avLst/>
          </a:prstGeom>
          <a:noFill/>
        </p:spPr>
        <p:txBody>
          <a:bodyPr wrap="none" lIns="0" tIns="0" rIns="0" bIns="0" rtlCol="0">
            <a:spAutoFit/>
          </a:bodyPr>
          <a:lstStyle/>
          <a:p>
            <a:pPr>
              <a:buSzPct val="96000"/>
            </a:pPr>
            <a:r>
              <a:rPr lang="en-GB" sz="1600" dirty="0" smtClean="0">
                <a:latin typeface="Calligraph421 BT" pitchFamily="66" charset="0"/>
                <a:ea typeface="Segoe UI" pitchFamily="34" charset="0"/>
                <a:cs typeface="Segoe UI" pitchFamily="34" charset="0"/>
              </a:rPr>
              <a:t>so he too could pay him homage. </a:t>
            </a:r>
            <a:endParaRPr lang="en-GB" sz="1600" dirty="0">
              <a:latin typeface="Calligraph421 BT" pitchFamily="66" charset="0"/>
              <a:ea typeface="Segoe UI" pitchFamily="34" charset="0"/>
              <a:cs typeface="Segoe UI" pitchFamily="34" charset="0"/>
            </a:endParaRPr>
          </a:p>
        </p:txBody>
      </p:sp>
      <p:sp>
        <p:nvSpPr>
          <p:cNvPr id="10" name="Textbox: Answer A"/>
          <p:cNvSpPr txBox="1"/>
          <p:nvPr/>
        </p:nvSpPr>
        <p:spPr>
          <a:xfrm>
            <a:off x="1041554" y="3623139"/>
            <a:ext cx="3301673" cy="246221"/>
          </a:xfrm>
          <a:prstGeom prst="rect">
            <a:avLst/>
          </a:prstGeom>
          <a:noFill/>
        </p:spPr>
        <p:txBody>
          <a:bodyPr wrap="none" lIns="0" tIns="0" rIns="0" bIns="0" rtlCol="0">
            <a:spAutoFit/>
          </a:bodyPr>
          <a:lstStyle/>
          <a:p>
            <a:pPr>
              <a:buSzPct val="96000"/>
            </a:pPr>
            <a:r>
              <a:rPr lang="en-NZ" sz="1600" dirty="0">
                <a:latin typeface="Calligraph421 BT" pitchFamily="66" charset="0"/>
              </a:rPr>
              <a:t>the whereabouts  of the new born king.</a:t>
            </a:r>
            <a:endParaRPr lang="en-GB" sz="1600" dirty="0">
              <a:latin typeface="Calligraph421 BT" pitchFamily="66" charset="0"/>
              <a:ea typeface="Segoe UI" pitchFamily="34" charset="0"/>
              <a:cs typeface="Segoe UI" pitchFamily="34" charset="0"/>
            </a:endParaRPr>
          </a:p>
        </p:txBody>
      </p:sp>
      <p:sp>
        <p:nvSpPr>
          <p:cNvPr id="30" name="Shape: Marker E"/>
          <p:cNvSpPr txBox="1"/>
          <p:nvPr/>
        </p:nvSpPr>
        <p:spPr>
          <a:xfrm>
            <a:off x="4898004" y="3814009"/>
            <a:ext cx="171522" cy="246221"/>
          </a:xfrm>
          <a:prstGeom prst="rect">
            <a:avLst/>
          </a:prstGeom>
          <a:noFill/>
        </p:spPr>
        <p:txBody>
          <a:bodyPr wrap="none" lIns="0" tIns="0" rIns="0" bIns="0" rtlCol="0">
            <a:spAutoFit/>
          </a:bodyPr>
          <a:lstStyle/>
          <a:p>
            <a:r>
              <a:rPr lang="en-GB" sz="1600" dirty="0" smtClean="0">
                <a:latin typeface="Calligraph421 BT" pitchFamily="66" charset="0"/>
                <a:ea typeface="Segoe UI" pitchFamily="34" charset="0"/>
                <a:cs typeface="Segoe UI" pitchFamily="34" charset="0"/>
              </a:rPr>
              <a:t>d)</a:t>
            </a:r>
            <a:endParaRPr lang="en-GB" sz="1600" dirty="0">
              <a:latin typeface="Calligraph421 BT" pitchFamily="66" charset="0"/>
              <a:ea typeface="Segoe UI" pitchFamily="34" charset="0"/>
              <a:cs typeface="Segoe UI" pitchFamily="34" charset="0"/>
            </a:endParaRPr>
          </a:p>
        </p:txBody>
      </p:sp>
      <p:sp>
        <p:nvSpPr>
          <p:cNvPr id="40" name="Shape: Marker D"/>
          <p:cNvSpPr txBox="1"/>
          <p:nvPr/>
        </p:nvSpPr>
        <p:spPr>
          <a:xfrm>
            <a:off x="4883043" y="4132238"/>
            <a:ext cx="152286" cy="246221"/>
          </a:xfrm>
          <a:prstGeom prst="rect">
            <a:avLst/>
          </a:prstGeom>
          <a:noFill/>
        </p:spPr>
        <p:txBody>
          <a:bodyPr wrap="none" lIns="0" tIns="0" rIns="0" bIns="0" rtlCol="0">
            <a:spAutoFit/>
          </a:bodyPr>
          <a:lstStyle/>
          <a:p>
            <a:r>
              <a:rPr lang="en-GB" sz="1600" dirty="0">
                <a:latin typeface="Calligraph421 BT" pitchFamily="66" charset="0"/>
                <a:ea typeface="Segoe UI" pitchFamily="34" charset="0"/>
                <a:cs typeface="Segoe UI" pitchFamily="34" charset="0"/>
              </a:rPr>
              <a:t>e</a:t>
            </a:r>
            <a:r>
              <a:rPr lang="en-GB" sz="1600" dirty="0" smtClean="0">
                <a:latin typeface="Calligraph421 BT" pitchFamily="66" charset="0"/>
                <a:ea typeface="Segoe UI" pitchFamily="34" charset="0"/>
                <a:cs typeface="Segoe UI" pitchFamily="34" charset="0"/>
              </a:rPr>
              <a:t>)</a:t>
            </a:r>
            <a:endParaRPr lang="en-GB" sz="1600" dirty="0">
              <a:latin typeface="Calligraph421 BT" pitchFamily="66" charset="0"/>
              <a:ea typeface="Segoe UI" pitchFamily="34" charset="0"/>
              <a:cs typeface="Segoe UI" pitchFamily="34" charset="0"/>
            </a:endParaRPr>
          </a:p>
        </p:txBody>
      </p:sp>
      <p:sp>
        <p:nvSpPr>
          <p:cNvPr id="29" name="Shape: Marker C"/>
          <p:cNvSpPr txBox="1"/>
          <p:nvPr/>
        </p:nvSpPr>
        <p:spPr>
          <a:xfrm>
            <a:off x="853232" y="4197737"/>
            <a:ext cx="150682" cy="246221"/>
          </a:xfrm>
          <a:prstGeom prst="rect">
            <a:avLst/>
          </a:prstGeom>
          <a:noFill/>
        </p:spPr>
        <p:txBody>
          <a:bodyPr wrap="none" lIns="0" tIns="0" rIns="0" bIns="0" rtlCol="0">
            <a:spAutoFit/>
          </a:bodyPr>
          <a:lstStyle/>
          <a:p>
            <a:r>
              <a:rPr lang="en-GB" sz="1600" dirty="0" smtClean="0">
                <a:latin typeface="Calligraph421 BT" pitchFamily="66" charset="0"/>
                <a:ea typeface="Segoe UI" pitchFamily="34" charset="0"/>
                <a:cs typeface="Segoe UI" pitchFamily="34" charset="0"/>
              </a:rPr>
              <a:t>c)</a:t>
            </a:r>
            <a:endParaRPr lang="en-GB" sz="1600" dirty="0">
              <a:latin typeface="Calligraph421 BT" pitchFamily="66" charset="0"/>
              <a:ea typeface="Segoe UI" pitchFamily="34" charset="0"/>
              <a:cs typeface="Segoe UI" pitchFamily="34" charset="0"/>
            </a:endParaRPr>
          </a:p>
        </p:txBody>
      </p:sp>
      <p:sp>
        <p:nvSpPr>
          <p:cNvPr id="28" name="Shape: Marker B"/>
          <p:cNvSpPr txBox="1"/>
          <p:nvPr/>
        </p:nvSpPr>
        <p:spPr>
          <a:xfrm>
            <a:off x="827584" y="3910438"/>
            <a:ext cx="165110" cy="246221"/>
          </a:xfrm>
          <a:prstGeom prst="rect">
            <a:avLst/>
          </a:prstGeom>
          <a:noFill/>
        </p:spPr>
        <p:txBody>
          <a:bodyPr wrap="none" lIns="0" tIns="0" rIns="0" bIns="0" rtlCol="0">
            <a:spAutoFit/>
          </a:bodyPr>
          <a:lstStyle/>
          <a:p>
            <a:r>
              <a:rPr lang="en-GB" sz="1600" dirty="0" smtClean="0">
                <a:latin typeface="Calligraph421 BT" pitchFamily="66" charset="0"/>
                <a:ea typeface="Segoe UI" pitchFamily="34" charset="0"/>
                <a:cs typeface="Segoe UI" pitchFamily="34" charset="0"/>
              </a:rPr>
              <a:t>b)</a:t>
            </a:r>
            <a:endParaRPr lang="en-GB" sz="1600" dirty="0">
              <a:latin typeface="Calligraph421 BT" pitchFamily="66" charset="0"/>
              <a:ea typeface="Segoe UI" pitchFamily="34" charset="0"/>
              <a:cs typeface="Segoe UI" pitchFamily="34" charset="0"/>
            </a:endParaRPr>
          </a:p>
        </p:txBody>
      </p:sp>
      <p:sp>
        <p:nvSpPr>
          <p:cNvPr id="3" name="Shape: Marker A"/>
          <p:cNvSpPr txBox="1"/>
          <p:nvPr/>
        </p:nvSpPr>
        <p:spPr>
          <a:xfrm>
            <a:off x="843614" y="3623139"/>
            <a:ext cx="166712" cy="246221"/>
          </a:xfrm>
          <a:prstGeom prst="rect">
            <a:avLst/>
          </a:prstGeom>
          <a:noFill/>
        </p:spPr>
        <p:txBody>
          <a:bodyPr wrap="none" lIns="0" tIns="0" rIns="0" bIns="0" rtlCol="0">
            <a:spAutoFit/>
          </a:bodyPr>
          <a:lstStyle/>
          <a:p>
            <a:r>
              <a:rPr lang="en-GB" sz="1600" dirty="0" smtClean="0">
                <a:latin typeface="Calligraph421 BT" pitchFamily="66" charset="0"/>
                <a:ea typeface="Segoe UI" pitchFamily="34" charset="0"/>
                <a:cs typeface="Segoe UI" pitchFamily="34" charset="0"/>
              </a:rPr>
              <a:t>a)</a:t>
            </a:r>
            <a:endParaRPr lang="en-GB" sz="1600" dirty="0">
              <a:latin typeface="Calligraph421 BT" pitchFamily="66" charset="0"/>
              <a:ea typeface="Segoe UI" pitchFamily="34" charset="0"/>
              <a:cs typeface="Segoe UI" pitchFamily="34" charset="0"/>
            </a:endParaRPr>
          </a:p>
        </p:txBody>
      </p:sp>
      <p:sp>
        <p:nvSpPr>
          <p:cNvPr id="8" name="Textbox: Sentences"/>
          <p:cNvSpPr txBox="1"/>
          <p:nvPr/>
        </p:nvSpPr>
        <p:spPr>
          <a:xfrm>
            <a:off x="611560" y="1280830"/>
            <a:ext cx="5179640" cy="1938992"/>
          </a:xfrm>
          <a:prstGeom prst="rect">
            <a:avLst/>
          </a:prstGeom>
          <a:noFill/>
        </p:spPr>
        <p:txBody>
          <a:bodyPr wrap="square" rtlCol="0">
            <a:spAutoFit/>
          </a:bodyPr>
          <a:lstStyle/>
          <a:p>
            <a:pPr lvl="0">
              <a:spcAft>
                <a:spcPts val="1200"/>
              </a:spcAft>
            </a:pPr>
            <a:r>
              <a:rPr lang="en-NZ" sz="1600" dirty="0">
                <a:latin typeface="Calligraph421 BT" pitchFamily="66" charset="0"/>
              </a:rPr>
              <a:t>Herod was frightened Jesus had come to take </a:t>
            </a:r>
            <a:r>
              <a:rPr lang="en-NZ" sz="1600" dirty="0" smtClean="0">
                <a:latin typeface="Calligraph421 BT" pitchFamily="66" charset="0"/>
              </a:rPr>
              <a:t>his                              </a:t>
            </a:r>
            <a:endParaRPr lang="en-GB" sz="1600" dirty="0">
              <a:latin typeface="Calligraph421 BT" pitchFamily="66" charset="0"/>
            </a:endParaRPr>
          </a:p>
          <a:p>
            <a:pPr lvl="0">
              <a:spcAft>
                <a:spcPts val="1200"/>
              </a:spcAft>
            </a:pPr>
            <a:r>
              <a:rPr lang="en-NZ" sz="1600" dirty="0">
                <a:latin typeface="Calligraph421 BT" pitchFamily="66" charset="0"/>
              </a:rPr>
              <a:t>Herod was visited by the three wise men </a:t>
            </a:r>
            <a:endParaRPr lang="en-GB" sz="1600" dirty="0">
              <a:latin typeface="Calligraph421 BT" pitchFamily="66" charset="0"/>
            </a:endParaRPr>
          </a:p>
          <a:p>
            <a:pPr lvl="0">
              <a:spcAft>
                <a:spcPts val="1200"/>
              </a:spcAft>
            </a:pPr>
            <a:r>
              <a:rPr lang="en-NZ" sz="1600" dirty="0">
                <a:latin typeface="Calligraph421 BT" pitchFamily="66" charset="0"/>
              </a:rPr>
              <a:t>The wise men followed the star and visited Herod to find </a:t>
            </a:r>
            <a:endParaRPr lang="en-GB" sz="1600" dirty="0">
              <a:latin typeface="Calligraph421 BT" pitchFamily="66" charset="0"/>
            </a:endParaRPr>
          </a:p>
          <a:p>
            <a:pPr lvl="0">
              <a:spcAft>
                <a:spcPts val="1200"/>
              </a:spcAft>
            </a:pPr>
            <a:r>
              <a:rPr lang="en-NZ" sz="1600" dirty="0" smtClean="0">
                <a:latin typeface="Calligraph421 BT" pitchFamily="66" charset="0"/>
              </a:rPr>
              <a:t>Herod </a:t>
            </a:r>
            <a:r>
              <a:rPr lang="en-NZ" sz="1600" dirty="0">
                <a:latin typeface="Calligraph421 BT" pitchFamily="66" charset="0"/>
              </a:rPr>
              <a:t>asked to be informed where the baby </a:t>
            </a:r>
            <a:r>
              <a:rPr lang="en-NZ" sz="1600" dirty="0" smtClean="0">
                <a:latin typeface="Calligraph421 BT" pitchFamily="66" charset="0"/>
              </a:rPr>
              <a:t>was</a:t>
            </a:r>
          </a:p>
          <a:p>
            <a:pPr>
              <a:spcAft>
                <a:spcPts val="1200"/>
              </a:spcAft>
            </a:pPr>
            <a:r>
              <a:rPr lang="en-US" sz="1600" dirty="0">
                <a:latin typeface="Calligraph421 BT" pitchFamily="66" charset="0"/>
              </a:rPr>
              <a:t>T</a:t>
            </a:r>
            <a:r>
              <a:rPr lang="en-US" sz="1600" dirty="0" smtClean="0">
                <a:latin typeface="Calligraph421 BT" pitchFamily="66" charset="0"/>
              </a:rPr>
              <a:t>he wise men </a:t>
            </a:r>
            <a:r>
              <a:rPr lang="en-US" sz="1600" dirty="0">
                <a:latin typeface="Calligraph421 BT" pitchFamily="66" charset="0"/>
              </a:rPr>
              <a:t>found Jesus </a:t>
            </a:r>
            <a:r>
              <a:rPr lang="en-US" sz="1600" dirty="0" smtClean="0">
                <a:latin typeface="Calligraph421 BT" pitchFamily="66" charset="0"/>
              </a:rPr>
              <a:t>then </a:t>
            </a:r>
            <a:r>
              <a:rPr lang="en-US" sz="1600" dirty="0">
                <a:latin typeface="Calligraph421 BT" pitchFamily="66" charset="0"/>
              </a:rPr>
              <a:t>were warned in </a:t>
            </a:r>
            <a:r>
              <a:rPr lang="en-US" sz="1600" dirty="0" smtClean="0">
                <a:latin typeface="Calligraph421 BT" pitchFamily="66" charset="0"/>
              </a:rPr>
              <a:t>a dream to </a:t>
            </a:r>
            <a:endParaRPr lang="en-GB" sz="1600" dirty="0">
              <a:latin typeface="Calligraph421 BT" pitchFamily="66" charset="0"/>
            </a:endParaRPr>
          </a:p>
        </p:txBody>
      </p:sp>
      <p:sp>
        <p:nvSpPr>
          <p:cNvPr id="26" name="Shape: Button 5"/>
          <p:cNvSpPr/>
          <p:nvPr/>
        </p:nvSpPr>
        <p:spPr>
          <a:xfrm>
            <a:off x="323528" y="2922750"/>
            <a:ext cx="275897" cy="248306"/>
          </a:xfrm>
          <a:prstGeom prst="ellipse">
            <a:avLst/>
          </a:prstGeom>
          <a:solidFill>
            <a:schemeClr val="accent3">
              <a:lumMod val="20000"/>
              <a:lumOff val="80000"/>
              <a:alpha val="7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Adobe Arabic" pitchFamily="18" charset="-78"/>
                <a:cs typeface="Adobe Arabic" pitchFamily="18" charset="-78"/>
              </a:rPr>
              <a:t>5</a:t>
            </a:r>
          </a:p>
        </p:txBody>
      </p:sp>
      <p:sp>
        <p:nvSpPr>
          <p:cNvPr id="25" name="Shape: Button 4"/>
          <p:cNvSpPr/>
          <p:nvPr/>
        </p:nvSpPr>
        <p:spPr>
          <a:xfrm>
            <a:off x="323528" y="2521532"/>
            <a:ext cx="275897" cy="248306"/>
          </a:xfrm>
          <a:prstGeom prst="ellipse">
            <a:avLst/>
          </a:prstGeom>
          <a:solidFill>
            <a:schemeClr val="accent3">
              <a:lumMod val="20000"/>
              <a:lumOff val="80000"/>
              <a:alpha val="7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Adobe Arabic" pitchFamily="18" charset="-78"/>
                <a:cs typeface="Adobe Arabic" pitchFamily="18" charset="-78"/>
              </a:rPr>
              <a:t>4</a:t>
            </a:r>
          </a:p>
        </p:txBody>
      </p:sp>
      <p:sp>
        <p:nvSpPr>
          <p:cNvPr id="24" name="Shape: Button 3"/>
          <p:cNvSpPr/>
          <p:nvPr/>
        </p:nvSpPr>
        <p:spPr>
          <a:xfrm>
            <a:off x="323528" y="2120314"/>
            <a:ext cx="275897" cy="248306"/>
          </a:xfrm>
          <a:prstGeom prst="ellipse">
            <a:avLst/>
          </a:prstGeom>
          <a:solidFill>
            <a:schemeClr val="accent3">
              <a:lumMod val="20000"/>
              <a:lumOff val="80000"/>
              <a:alpha val="7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Adobe Arabic" pitchFamily="18" charset="-78"/>
                <a:cs typeface="Adobe Arabic" pitchFamily="18" charset="-78"/>
              </a:rPr>
              <a:t>3</a:t>
            </a:r>
          </a:p>
        </p:txBody>
      </p:sp>
      <p:sp>
        <p:nvSpPr>
          <p:cNvPr id="23" name="Shape: Button 2"/>
          <p:cNvSpPr/>
          <p:nvPr/>
        </p:nvSpPr>
        <p:spPr>
          <a:xfrm>
            <a:off x="323528" y="1719096"/>
            <a:ext cx="275897" cy="248306"/>
          </a:xfrm>
          <a:prstGeom prst="ellipse">
            <a:avLst/>
          </a:prstGeom>
          <a:solidFill>
            <a:schemeClr val="accent3">
              <a:lumMod val="20000"/>
              <a:lumOff val="80000"/>
              <a:alpha val="7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Adobe Arabic" pitchFamily="18" charset="-78"/>
                <a:cs typeface="Adobe Arabic" pitchFamily="18" charset="-78"/>
              </a:rPr>
              <a:t>2</a:t>
            </a:r>
          </a:p>
        </p:txBody>
      </p:sp>
      <p:sp>
        <p:nvSpPr>
          <p:cNvPr id="2" name="Shape: Button 1"/>
          <p:cNvSpPr/>
          <p:nvPr/>
        </p:nvSpPr>
        <p:spPr>
          <a:xfrm>
            <a:off x="323528" y="1317878"/>
            <a:ext cx="275897" cy="248306"/>
          </a:xfrm>
          <a:prstGeom prst="ellipse">
            <a:avLst/>
          </a:prstGeom>
          <a:solidFill>
            <a:schemeClr val="accent3">
              <a:lumMod val="20000"/>
              <a:lumOff val="80000"/>
              <a:alpha val="7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latin typeface="Adobe Arabic" pitchFamily="18" charset="-78"/>
                <a:cs typeface="Adobe Arabic" pitchFamily="18" charset="-78"/>
              </a:rPr>
              <a:t>1</a:t>
            </a:r>
            <a:endParaRPr lang="en-GB" dirty="0">
              <a:solidFill>
                <a:schemeClr val="tx1"/>
              </a:solidFill>
              <a:latin typeface="Adobe Arabic" pitchFamily="18" charset="-78"/>
              <a:cs typeface="Adobe Arabic" pitchFamily="18" charset="-78"/>
            </a:endParaRPr>
          </a:p>
        </p:txBody>
      </p:sp>
      <p:pic>
        <p:nvPicPr>
          <p:cNvPr id="2050" name="Pictu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41004" y="3072088"/>
            <a:ext cx="1058996" cy="1051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Instructions"/>
          <p:cNvSpPr txBox="1"/>
          <p:nvPr/>
        </p:nvSpPr>
        <p:spPr>
          <a:xfrm>
            <a:off x="126000" y="684000"/>
            <a:ext cx="7590539" cy="369332"/>
          </a:xfrm>
          <a:prstGeom prst="rect">
            <a:avLst/>
          </a:prstGeom>
          <a:noFill/>
        </p:spPr>
        <p:txBody>
          <a:bodyPr wrap="none" rtlCol="0">
            <a:spAutoFit/>
          </a:bodyPr>
          <a:lstStyle/>
          <a:p>
            <a:r>
              <a:rPr lang="en-US" i="1" dirty="0">
                <a:latin typeface="Calligraph421 BT" pitchFamily="66" charset="0"/>
              </a:rPr>
              <a:t>Match the statements on the left with those </a:t>
            </a:r>
            <a:r>
              <a:rPr lang="en-US" i="1" dirty="0" smtClean="0">
                <a:latin typeface="Calligraph421 BT" pitchFamily="66" charset="0"/>
              </a:rPr>
              <a:t>at the bottom then </a:t>
            </a:r>
            <a:r>
              <a:rPr lang="en-US" i="1" dirty="0">
                <a:latin typeface="Calligraph421 BT" pitchFamily="66" charset="0"/>
              </a:rPr>
              <a:t>read them all</a:t>
            </a:r>
            <a:endParaRPr lang="en-GB" i="1" dirty="0">
              <a:latin typeface="Calligraph421 BT" pitchFamily="66" charset="0"/>
            </a:endParaRPr>
          </a:p>
        </p:txBody>
      </p:sp>
      <p:sp>
        <p:nvSpPr>
          <p:cNvPr id="35" name="Title"/>
          <p:cNvSpPr txBox="1"/>
          <p:nvPr/>
        </p:nvSpPr>
        <p:spPr>
          <a:xfrm>
            <a:off x="3557" y="3375"/>
            <a:ext cx="9144000" cy="584775"/>
          </a:xfrm>
          <a:prstGeom prst="rect">
            <a:avLst/>
          </a:prstGeom>
          <a:noFill/>
        </p:spPr>
        <p:txBody>
          <a:bodyPr wrap="square" rtlCol="0">
            <a:spAutoFit/>
          </a:bodyPr>
          <a:lstStyle/>
          <a:p>
            <a:pPr algn="ctr"/>
            <a:r>
              <a:rPr lang="en-NZ" sz="3200" b="1" dirty="0">
                <a:latin typeface="Calligraph421 BT" pitchFamily="66" charset="0"/>
              </a:rPr>
              <a:t>Herod, King of </a:t>
            </a:r>
            <a:r>
              <a:rPr lang="en-NZ" sz="3200" b="1" dirty="0" smtClean="0">
                <a:latin typeface="Calligraph421 BT" pitchFamily="66" charset="0"/>
              </a:rPr>
              <a:t>Judea </a:t>
            </a:r>
            <a:r>
              <a:rPr lang="en-NZ" sz="3200" b="1" dirty="0">
                <a:latin typeface="Calligraph421 BT" pitchFamily="66" charset="0"/>
              </a:rPr>
              <a:t>at the time Jesus was </a:t>
            </a:r>
            <a:r>
              <a:rPr lang="en-NZ" sz="3200" b="1" dirty="0" smtClean="0">
                <a:latin typeface="Calligraph421 BT" pitchFamily="66" charset="0"/>
              </a:rPr>
              <a:t>born</a:t>
            </a:r>
            <a:endParaRPr lang="en-GB" sz="3200" b="1" dirty="0">
              <a:latin typeface="Calligraph421 BT" pitchFamily="66" charset="0"/>
              <a:ea typeface="Adobe Heiti Std R" pitchFamily="34" charset="-128"/>
            </a:endParaRPr>
          </a:p>
        </p:txBody>
      </p:sp>
      <p:sp>
        <p:nvSpPr>
          <p:cNvPr id="3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S-07A</a:t>
            </a:r>
            <a:endParaRPr lang="en-GB" sz="900" b="1" dirty="0">
              <a:solidFill>
                <a:srgbClr val="002060"/>
              </a:solidFill>
              <a:latin typeface="Arial" pitchFamily="34" charset="0"/>
              <a:cs typeface="Arial" pitchFamily="34" charset="0"/>
            </a:endParaRPr>
          </a:p>
        </p:txBody>
      </p:sp>
      <p:sp>
        <p:nvSpPr>
          <p:cNvPr id="3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Tool instructions"/>
          <p:cNvSpPr txBox="1"/>
          <p:nvPr/>
        </p:nvSpPr>
        <p:spPr>
          <a:xfrm>
            <a:off x="2734004" y="4912668"/>
            <a:ext cx="3676006" cy="230832"/>
          </a:xfrm>
          <a:prstGeom prst="rect">
            <a:avLst/>
          </a:prstGeom>
          <a:noFill/>
        </p:spPr>
        <p:txBody>
          <a:bodyPr wrap="none" rtlCol="0">
            <a:spAutoFit/>
          </a:bodyPr>
          <a:lstStyle/>
          <a:p>
            <a:pPr algn="ctr"/>
            <a:r>
              <a:rPr lang="en-GB" sz="900" dirty="0" smtClean="0">
                <a:latin typeface="Calligraph421 BT" pitchFamily="66" charset="0"/>
                <a:ea typeface="Segoe UI" pitchFamily="34" charset="0"/>
                <a:cs typeface="Arial" pitchFamily="34" charset="0"/>
              </a:rPr>
              <a:t>Click the white buttons on the left to reveal the correct statement match</a:t>
            </a:r>
            <a:endParaRPr lang="en-GB" sz="900" dirty="0">
              <a:latin typeface="Calligraph421 BT" pitchFamily="66" charset="0"/>
              <a:ea typeface="Segoe UI" pitchFamily="34" charset="0"/>
              <a:cs typeface="Arial" pitchFamily="34" charset="0"/>
            </a:endParaRPr>
          </a:p>
        </p:txBody>
      </p:sp>
    </p:spTree>
    <p:extLst>
      <p:ext uri="{BB962C8B-B14F-4D97-AF65-F5344CB8AC3E}">
        <p14:creationId xmlns:p14="http://schemas.microsoft.com/office/powerpoint/2010/main" val="181266982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9"/>
                                        </p:tgtEl>
                                      </p:cBhvr>
                                    </p:animEffect>
                                    <p:set>
                                      <p:cBhvr>
                                        <p:cTn id="7" dur="1" fill="hold">
                                          <p:stCondLst>
                                            <p:cond delay="499"/>
                                          </p:stCondLst>
                                        </p:cTn>
                                        <p:tgtEl>
                                          <p:spTgt spid="29"/>
                                        </p:tgtEl>
                                        <p:attrNameLst>
                                          <p:attrName>style.visibility</p:attrName>
                                        </p:attrNameLst>
                                      </p:cBhvr>
                                      <p:to>
                                        <p:strVal val="hidden"/>
                                      </p:to>
                                    </p:set>
                                  </p:childTnLst>
                                </p:cTn>
                              </p:par>
                              <p:par>
                                <p:cTn id="8" presetID="42" presetClass="path" presetSubtype="0" accel="50000" decel="50000" fill="hold" grpId="0" nodeType="withEffect">
                                  <p:stCondLst>
                                    <p:cond delay="0"/>
                                  </p:stCondLst>
                                  <p:childTnLst>
                                    <p:animMotion origin="layout" path="M -4.16667E-6 -1.60494E-6 L 0.42275 -0.55648 " pathEditMode="relative" rAng="0" ptsTypes="AA">
                                      <p:cBhvr>
                                        <p:cTn id="9" dur="2000" fill="hold"/>
                                        <p:tgtEl>
                                          <p:spTgt spid="19"/>
                                        </p:tgtEl>
                                        <p:attrNameLst>
                                          <p:attrName>ppt_x</p:attrName>
                                          <p:attrName>ppt_y</p:attrName>
                                        </p:attrNameLst>
                                      </p:cBhvr>
                                      <p:rCtr x="21128" y="-27840"/>
                                    </p:animMotion>
                                  </p:childTnLst>
                                </p:cTn>
                              </p:par>
                            </p:childTnLst>
                          </p:cTn>
                        </p:par>
                      </p:childTnLst>
                    </p:cTn>
                  </p:par>
                </p:childTnLst>
              </p:cTn>
              <p:nextCondLst>
                <p:cond evt="onClick" delay="0">
                  <p:tgtEl>
                    <p:spTgt spid="2"/>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0"/>
                                        </p:tgtEl>
                                      </p:cBhvr>
                                    </p:animEffect>
                                    <p:set>
                                      <p:cBhvr>
                                        <p:cTn id="15" dur="1" fill="hold">
                                          <p:stCondLst>
                                            <p:cond delay="499"/>
                                          </p:stCondLst>
                                        </p:cTn>
                                        <p:tgtEl>
                                          <p:spTgt spid="30"/>
                                        </p:tgtEl>
                                        <p:attrNameLst>
                                          <p:attrName>style.visibility</p:attrName>
                                        </p:attrNameLst>
                                      </p:cBhvr>
                                      <p:to>
                                        <p:strVal val="hidden"/>
                                      </p:to>
                                    </p:set>
                                  </p:childTnLst>
                                </p:cTn>
                              </p:par>
                              <p:par>
                                <p:cTn id="16" presetID="42" presetClass="path" presetSubtype="0" accel="50000" decel="50000" fill="hold" grpId="0" nodeType="withEffect">
                                  <p:stCondLst>
                                    <p:cond delay="0"/>
                                  </p:stCondLst>
                                  <p:childTnLst>
                                    <p:animMotion origin="layout" path="M -0.00052 0.00093 L -0.10035 -0.40401 " pathEditMode="relative" rAng="0" ptsTypes="AA">
                                      <p:cBhvr>
                                        <p:cTn id="17" dur="2000" fill="hold"/>
                                        <p:tgtEl>
                                          <p:spTgt spid="20"/>
                                        </p:tgtEl>
                                        <p:attrNameLst>
                                          <p:attrName>ppt_x</p:attrName>
                                          <p:attrName>ppt_y</p:attrName>
                                        </p:attrNameLst>
                                      </p:cBhvr>
                                      <p:rCtr x="-5000" y="-20247"/>
                                    </p:animMotion>
                                  </p:child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24"/>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par>
                                <p:cTn id="24" presetID="42" presetClass="path" presetSubtype="0" accel="50000" decel="50000" fill="hold" grpId="0" nodeType="withEffect">
                                  <p:stCondLst>
                                    <p:cond delay="0"/>
                                  </p:stCondLst>
                                  <p:childTnLst>
                                    <p:animMotion origin="layout" path="M -0.02673 0.05585 L 0.50434 -0.29003 " pathEditMode="relative" rAng="0" ptsTypes="AA">
                                      <p:cBhvr>
                                        <p:cTn id="25" dur="2000" fill="hold"/>
                                        <p:tgtEl>
                                          <p:spTgt spid="10"/>
                                        </p:tgtEl>
                                        <p:attrNameLst>
                                          <p:attrName>ppt_x</p:attrName>
                                          <p:attrName>ppt_y</p:attrName>
                                        </p:attrNameLst>
                                      </p:cBhvr>
                                      <p:rCtr x="26545" y="-17309"/>
                                    </p:animMotion>
                                  </p:childTnLst>
                                </p:cTn>
                              </p:par>
                            </p:childTnLst>
                          </p:cTn>
                        </p:par>
                      </p:childTnLst>
                    </p:cTn>
                  </p:par>
                </p:childTnLst>
              </p:cTn>
              <p:nextCondLst>
                <p:cond evt="onClick" delay="0">
                  <p:tgtEl>
                    <p:spTgt spid="24"/>
                  </p:tgtEl>
                </p:cond>
              </p:nextCondLst>
            </p:seq>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8"/>
                                        </p:tgtEl>
                                      </p:cBhvr>
                                    </p:animEffect>
                                    <p:set>
                                      <p:cBhvr>
                                        <p:cTn id="31" dur="1" fill="hold">
                                          <p:stCondLst>
                                            <p:cond delay="499"/>
                                          </p:stCondLst>
                                        </p:cTn>
                                        <p:tgtEl>
                                          <p:spTgt spid="28"/>
                                        </p:tgtEl>
                                        <p:attrNameLst>
                                          <p:attrName>style.visibility</p:attrName>
                                        </p:attrNameLst>
                                      </p:cBhvr>
                                      <p:to>
                                        <p:strVal val="hidden"/>
                                      </p:to>
                                    </p:set>
                                  </p:childTnLst>
                                </p:cTn>
                              </p:par>
                              <p:par>
                                <p:cTn id="32" presetID="42" presetClass="path" presetSubtype="0" accel="50000" decel="50000" fill="hold" grpId="0" nodeType="withEffect">
                                  <p:stCondLst>
                                    <p:cond delay="0"/>
                                  </p:stCondLst>
                                  <p:childTnLst>
                                    <p:animMotion origin="layout" path="M -2.77778E-7 -3.33333E-6 L 0.41632 -0.27037 " pathEditMode="relative" rAng="0" ptsTypes="AA">
                                      <p:cBhvr>
                                        <p:cTn id="33" dur="2000" fill="hold"/>
                                        <p:tgtEl>
                                          <p:spTgt spid="18"/>
                                        </p:tgtEl>
                                        <p:attrNameLst>
                                          <p:attrName>ppt_x</p:attrName>
                                          <p:attrName>ppt_y</p:attrName>
                                        </p:attrNameLst>
                                      </p:cBhvr>
                                      <p:rCtr x="20816" y="-13519"/>
                                    </p:animMotion>
                                  </p:childTnLst>
                                </p:cTn>
                              </p:par>
                            </p:childTnLst>
                          </p:cTn>
                        </p:par>
                      </p:childTnLst>
                    </p:cTn>
                  </p:par>
                </p:childTnLst>
              </p:cTn>
              <p:nextCondLst>
                <p:cond evt="onClick" delay="0">
                  <p:tgtEl>
                    <p:spTgt spid="25"/>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40"/>
                                        </p:tgtEl>
                                      </p:cBhvr>
                                    </p:animEffect>
                                    <p:set>
                                      <p:cBhvr>
                                        <p:cTn id="39" dur="1" fill="hold">
                                          <p:stCondLst>
                                            <p:cond delay="499"/>
                                          </p:stCondLst>
                                        </p:cTn>
                                        <p:tgtEl>
                                          <p:spTgt spid="40"/>
                                        </p:tgtEl>
                                        <p:attrNameLst>
                                          <p:attrName>style.visibility</p:attrName>
                                        </p:attrNameLst>
                                      </p:cBhvr>
                                      <p:to>
                                        <p:strVal val="hidden"/>
                                      </p:to>
                                    </p:set>
                                  </p:childTnLst>
                                </p:cTn>
                              </p:par>
                              <p:par>
                                <p:cTn id="40" presetID="42" presetClass="path" presetSubtype="0" accel="50000" decel="50000" fill="hold" grpId="0" nodeType="withEffect">
                                  <p:stCondLst>
                                    <p:cond delay="0"/>
                                  </p:stCondLst>
                                  <p:childTnLst>
                                    <p:animMotion origin="layout" path="M -2.77778E-6 -4.93827E-7 L -0.14045 -0.18889 " pathEditMode="relative" rAng="0" ptsTypes="AA">
                                      <p:cBhvr>
                                        <p:cTn id="41" dur="2000" fill="hold"/>
                                        <p:tgtEl>
                                          <p:spTgt spid="38"/>
                                        </p:tgtEl>
                                        <p:attrNameLst>
                                          <p:attrName>ppt_x</p:attrName>
                                          <p:attrName>ppt_y</p:attrName>
                                        </p:attrNameLst>
                                      </p:cBhvr>
                                      <p:rCtr x="-7031" y="-9444"/>
                                    </p:animMotion>
                                  </p:childTnLst>
                                </p:cTn>
                              </p:par>
                            </p:childTnLst>
                          </p:cTn>
                        </p:par>
                      </p:childTnLst>
                    </p:cTn>
                  </p:par>
                </p:childTnLst>
              </p:cTn>
              <p:nextCondLst>
                <p:cond evt="onClick" delay="0">
                  <p:tgtEl>
                    <p:spTgt spid="26"/>
                  </p:tgtEl>
                </p:cond>
              </p:nextCondLst>
            </p:seq>
            <p:seq concurrent="1" nextAc="seek">
              <p:cTn id="42" restart="whenNotActive" fill="hold" evtFilter="cancelBubble" nodeType="interactiveSeq">
                <p:stCondLst>
                  <p:cond evt="onClick" delay="0">
                    <p:tgtEl>
                      <p:spTgt spid="34"/>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1"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grpId="1" nodeType="withEffect">
                                  <p:stCondLst>
                                    <p:cond delay="0"/>
                                  </p:stCondLst>
                                  <p:childTnLst>
                                    <p:set>
                                      <p:cBhvr>
                                        <p:cTn id="50" dur="1" fill="hold">
                                          <p:stCondLst>
                                            <p:cond delay="0"/>
                                          </p:stCondLst>
                                        </p:cTn>
                                        <p:tgtEl>
                                          <p:spTgt spid="3"/>
                                        </p:tgtEl>
                                        <p:attrNameLst>
                                          <p:attrName>style.visibility</p:attrName>
                                        </p:attrNameLst>
                                      </p:cBhvr>
                                      <p:to>
                                        <p:strVal val="visible"/>
                                      </p:to>
                                    </p:set>
                                  </p:childTnLst>
                                </p:cTn>
                              </p:par>
                              <p:par>
                                <p:cTn id="51" presetID="1" presetClass="entr" presetSubtype="0" fill="hold" grpId="1"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42" presetClass="path" presetSubtype="0" accel="50000" decel="50000" fill="hold" grpId="1" nodeType="withEffect">
                                  <p:stCondLst>
                                    <p:cond delay="0"/>
                                  </p:stCondLst>
                                  <p:childTnLst>
                                    <p:animMotion origin="layout" path="M 0.42275 -0.55648 L -0.00034 -0.00216 " pathEditMode="relative" rAng="0" ptsTypes="AA">
                                      <p:cBhvr>
                                        <p:cTn id="56" dur="100" fill="hold"/>
                                        <p:tgtEl>
                                          <p:spTgt spid="19"/>
                                        </p:tgtEl>
                                        <p:attrNameLst>
                                          <p:attrName>ppt_x</p:attrName>
                                          <p:attrName>ppt_y</p:attrName>
                                        </p:attrNameLst>
                                      </p:cBhvr>
                                      <p:rCtr x="-21163" y="27716"/>
                                    </p:animMotion>
                                  </p:childTnLst>
                                </p:cTn>
                              </p:par>
                              <p:par>
                                <p:cTn id="57" presetID="42" presetClass="path" presetSubtype="0" accel="50000" decel="50000" fill="hold" grpId="1" nodeType="withEffect">
                                  <p:stCondLst>
                                    <p:cond delay="0"/>
                                  </p:stCondLst>
                                  <p:childTnLst>
                                    <p:animMotion origin="layout" path="M -0.10035 -0.40401 L -0.00017 0.00155 " pathEditMode="relative" rAng="0" ptsTypes="AA">
                                      <p:cBhvr>
                                        <p:cTn id="58" dur="100" fill="hold"/>
                                        <p:tgtEl>
                                          <p:spTgt spid="20"/>
                                        </p:tgtEl>
                                        <p:attrNameLst>
                                          <p:attrName>ppt_x</p:attrName>
                                          <p:attrName>ppt_y</p:attrName>
                                        </p:attrNameLst>
                                      </p:cBhvr>
                                      <p:rCtr x="5000" y="20278"/>
                                    </p:animMotion>
                                  </p:childTnLst>
                                </p:cTn>
                              </p:par>
                              <p:par>
                                <p:cTn id="59" presetID="42" presetClass="path" presetSubtype="0" accel="50000" decel="50000" fill="hold" grpId="1" nodeType="withEffect">
                                  <p:stCondLst>
                                    <p:cond delay="0"/>
                                  </p:stCondLst>
                                  <p:childTnLst>
                                    <p:animMotion origin="layout" path="M 0.42431 -0.30854 L -4.44444E-6 -1.77106E-6 " pathEditMode="relative" rAng="0" ptsTypes="AA">
                                      <p:cBhvr>
                                        <p:cTn id="60" dur="100" fill="hold"/>
                                        <p:tgtEl>
                                          <p:spTgt spid="10"/>
                                        </p:tgtEl>
                                        <p:attrNameLst>
                                          <p:attrName>ppt_x</p:attrName>
                                          <p:attrName>ppt_y</p:attrName>
                                        </p:attrNameLst>
                                      </p:cBhvr>
                                      <p:rCtr x="-21215" y="15427"/>
                                    </p:animMotion>
                                  </p:childTnLst>
                                </p:cTn>
                              </p:par>
                              <p:par>
                                <p:cTn id="61" presetID="42" presetClass="path" presetSubtype="0" accel="50000" decel="50000" fill="hold" grpId="1" nodeType="withEffect">
                                  <p:stCondLst>
                                    <p:cond delay="0"/>
                                  </p:stCondLst>
                                  <p:childTnLst>
                                    <p:animMotion origin="layout" path="M 0.41493 -0.26976 L -1.94444E-6 2.59259E-6 " pathEditMode="relative" rAng="0" ptsTypes="AA">
                                      <p:cBhvr>
                                        <p:cTn id="62" dur="100" fill="hold"/>
                                        <p:tgtEl>
                                          <p:spTgt spid="18"/>
                                        </p:tgtEl>
                                        <p:attrNameLst>
                                          <p:attrName>ppt_x</p:attrName>
                                          <p:attrName>ppt_y</p:attrName>
                                        </p:attrNameLst>
                                      </p:cBhvr>
                                      <p:rCtr x="-20747" y="13488"/>
                                    </p:animMotion>
                                  </p:childTnLst>
                                </p:cTn>
                              </p:par>
                              <p:par>
                                <p:cTn id="63" presetID="42" presetClass="path" presetSubtype="0" accel="50000" decel="50000" fill="hold" grpId="1" nodeType="withEffect">
                                  <p:stCondLst>
                                    <p:cond delay="0"/>
                                  </p:stCondLst>
                                  <p:childTnLst>
                                    <p:animMotion origin="layout" path="M -0.14045 -0.18981 L 8.33333E-7 -4.93827E-7 " pathEditMode="relative" rAng="0" ptsTypes="AA">
                                      <p:cBhvr>
                                        <p:cTn id="64" dur="100" fill="hold"/>
                                        <p:tgtEl>
                                          <p:spTgt spid="38"/>
                                        </p:tgtEl>
                                        <p:attrNameLst>
                                          <p:attrName>ppt_x</p:attrName>
                                          <p:attrName>ppt_y</p:attrName>
                                        </p:attrNameLst>
                                      </p:cBhvr>
                                      <p:rCtr x="7014" y="9475"/>
                                    </p:animMotion>
                                  </p:childTnLst>
                                </p:cTn>
                              </p:par>
                            </p:childTnLst>
                          </p:cTn>
                        </p:par>
                      </p:childTnLst>
                    </p:cTn>
                  </p:par>
                </p:childTnLst>
              </p:cTn>
              <p:nextCondLst>
                <p:cond evt="onClick" delay="0">
                  <p:tgtEl>
                    <p:spTgt spid="34"/>
                  </p:tgtEl>
                </p:cond>
              </p:nextCondLst>
            </p:seq>
            <p:seq concurrent="1" nextAc="seek">
              <p:cTn id="65" restart="whenNotActive" fill="hold" evtFilter="cancelBubble" nodeType="interactiveSeq">
                <p:stCondLst>
                  <p:cond evt="onClick" delay="0">
                    <p:tgtEl>
                      <p:spTgt spid="36"/>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grpId="2" nodeType="clickEffect">
                                  <p:stCondLst>
                                    <p:cond delay="0"/>
                                  </p:stCondLst>
                                  <p:childTnLst>
                                    <p:set>
                                      <p:cBhvr>
                                        <p:cTn id="69" dur="1" fill="hold">
                                          <p:stCondLst>
                                            <p:cond delay="0"/>
                                          </p:stCondLst>
                                        </p:cTn>
                                        <p:tgtEl>
                                          <p:spTgt spid="29"/>
                                        </p:tgtEl>
                                        <p:attrNameLst>
                                          <p:attrName>style.visibility</p:attrName>
                                        </p:attrNameLst>
                                      </p:cBhvr>
                                      <p:to>
                                        <p:strVal val="visible"/>
                                      </p:to>
                                    </p:set>
                                  </p:childTnLst>
                                </p:cTn>
                              </p:par>
                              <p:par>
                                <p:cTn id="70" presetID="1" presetClass="entr" presetSubtype="0" fill="hold" grpId="2" nodeType="withEffect">
                                  <p:stCondLst>
                                    <p:cond delay="0"/>
                                  </p:stCondLst>
                                  <p:childTnLst>
                                    <p:set>
                                      <p:cBhvr>
                                        <p:cTn id="71" dur="1" fill="hold">
                                          <p:stCondLst>
                                            <p:cond delay="0"/>
                                          </p:stCondLst>
                                        </p:cTn>
                                        <p:tgtEl>
                                          <p:spTgt spid="30"/>
                                        </p:tgtEl>
                                        <p:attrNameLst>
                                          <p:attrName>style.visibility</p:attrName>
                                        </p:attrNameLst>
                                      </p:cBhvr>
                                      <p:to>
                                        <p:strVal val="visible"/>
                                      </p:to>
                                    </p:set>
                                  </p:childTnLst>
                                </p:cTn>
                              </p:par>
                              <p:par>
                                <p:cTn id="72" presetID="1" presetClass="entr" presetSubtype="0" fill="hold" grpId="2" nodeType="withEffect">
                                  <p:stCondLst>
                                    <p:cond delay="0"/>
                                  </p:stCondLst>
                                  <p:childTnLst>
                                    <p:set>
                                      <p:cBhvr>
                                        <p:cTn id="73" dur="1" fill="hold">
                                          <p:stCondLst>
                                            <p:cond delay="0"/>
                                          </p:stCondLst>
                                        </p:cTn>
                                        <p:tgtEl>
                                          <p:spTgt spid="3"/>
                                        </p:tgtEl>
                                        <p:attrNameLst>
                                          <p:attrName>style.visibility</p:attrName>
                                        </p:attrNameLst>
                                      </p:cBhvr>
                                      <p:to>
                                        <p:strVal val="visible"/>
                                      </p:to>
                                    </p:set>
                                  </p:childTnLst>
                                </p:cTn>
                              </p:par>
                              <p:par>
                                <p:cTn id="74" presetID="1" presetClass="entr" presetSubtype="0" fill="hold" grpId="2" nodeType="withEffect">
                                  <p:stCondLst>
                                    <p:cond delay="0"/>
                                  </p:stCondLst>
                                  <p:childTnLst>
                                    <p:set>
                                      <p:cBhvr>
                                        <p:cTn id="75" dur="1" fill="hold">
                                          <p:stCondLst>
                                            <p:cond delay="0"/>
                                          </p:stCondLst>
                                        </p:cTn>
                                        <p:tgtEl>
                                          <p:spTgt spid="28"/>
                                        </p:tgtEl>
                                        <p:attrNameLst>
                                          <p:attrName>style.visibility</p:attrName>
                                        </p:attrNameLst>
                                      </p:cBhvr>
                                      <p:to>
                                        <p:strVal val="visible"/>
                                      </p:to>
                                    </p:set>
                                  </p:childTnLst>
                                </p:cTn>
                              </p:par>
                              <p:par>
                                <p:cTn id="76" presetID="1" presetClass="entr" presetSubtype="0" fill="hold" grpId="2" nodeType="withEffect">
                                  <p:stCondLst>
                                    <p:cond delay="0"/>
                                  </p:stCondLst>
                                  <p:childTnLst>
                                    <p:set>
                                      <p:cBhvr>
                                        <p:cTn id="77" dur="1" fill="hold">
                                          <p:stCondLst>
                                            <p:cond delay="0"/>
                                          </p:stCondLst>
                                        </p:cTn>
                                        <p:tgtEl>
                                          <p:spTgt spid="40"/>
                                        </p:tgtEl>
                                        <p:attrNameLst>
                                          <p:attrName>style.visibility</p:attrName>
                                        </p:attrNameLst>
                                      </p:cBhvr>
                                      <p:to>
                                        <p:strVal val="visible"/>
                                      </p:to>
                                    </p:set>
                                  </p:childTnLst>
                                </p:cTn>
                              </p:par>
                              <p:par>
                                <p:cTn id="78" presetID="42" presetClass="path" presetSubtype="0" accel="50000" decel="50000" fill="hold" grpId="2" nodeType="withEffect">
                                  <p:stCondLst>
                                    <p:cond delay="0"/>
                                  </p:stCondLst>
                                  <p:childTnLst>
                                    <p:animMotion origin="layout" path="M 0.42275 -0.55648 L -0.00069 -0.00277 " pathEditMode="relative" rAng="0" ptsTypes="AA">
                                      <p:cBhvr>
                                        <p:cTn id="79" dur="100" fill="hold"/>
                                        <p:tgtEl>
                                          <p:spTgt spid="19"/>
                                        </p:tgtEl>
                                        <p:attrNameLst>
                                          <p:attrName>ppt_x</p:attrName>
                                          <p:attrName>ppt_y</p:attrName>
                                        </p:attrNameLst>
                                      </p:cBhvr>
                                      <p:rCtr x="-21181" y="27685"/>
                                    </p:animMotion>
                                  </p:childTnLst>
                                </p:cTn>
                              </p:par>
                              <p:par>
                                <p:cTn id="80" presetID="42" presetClass="path" presetSubtype="0" accel="50000" decel="50000" fill="hold" grpId="2" nodeType="withEffect">
                                  <p:stCondLst>
                                    <p:cond delay="0"/>
                                  </p:stCondLst>
                                  <p:childTnLst>
                                    <p:animMotion origin="layout" path="M -0.10035 -0.40401 L -0.00069 0.00031 " pathEditMode="relative" rAng="0" ptsTypes="AA">
                                      <p:cBhvr>
                                        <p:cTn id="81" dur="100" fill="hold"/>
                                        <p:tgtEl>
                                          <p:spTgt spid="20"/>
                                        </p:tgtEl>
                                        <p:attrNameLst>
                                          <p:attrName>ppt_x</p:attrName>
                                          <p:attrName>ppt_y</p:attrName>
                                        </p:attrNameLst>
                                      </p:cBhvr>
                                      <p:rCtr x="4983" y="20216"/>
                                    </p:animMotion>
                                  </p:childTnLst>
                                </p:cTn>
                              </p:par>
                              <p:par>
                                <p:cTn id="82" presetID="42" presetClass="path" presetSubtype="0" accel="50000" decel="50000" fill="hold" grpId="2" nodeType="withEffect">
                                  <p:stCondLst>
                                    <p:cond delay="0"/>
                                  </p:stCondLst>
                                  <p:childTnLst>
                                    <p:animMotion origin="layout" path="M 0.42482 -0.30948 L 4.44444E-6 3.69639E-6 " pathEditMode="relative" rAng="0" ptsTypes="AA">
                                      <p:cBhvr>
                                        <p:cTn id="83" dur="100" fill="hold"/>
                                        <p:tgtEl>
                                          <p:spTgt spid="10"/>
                                        </p:tgtEl>
                                        <p:attrNameLst>
                                          <p:attrName>ppt_x</p:attrName>
                                          <p:attrName>ppt_y</p:attrName>
                                        </p:attrNameLst>
                                      </p:cBhvr>
                                      <p:rCtr x="-21250" y="15458"/>
                                    </p:animMotion>
                                  </p:childTnLst>
                                </p:cTn>
                              </p:par>
                              <p:par>
                                <p:cTn id="84" presetID="42" presetClass="path" presetSubtype="0" accel="50000" decel="50000" fill="hold" grpId="2" nodeType="withEffect">
                                  <p:stCondLst>
                                    <p:cond delay="0"/>
                                  </p:stCondLst>
                                  <p:childTnLst>
                                    <p:animMotion origin="layout" path="M 0.41563 -0.2713 L -0.00087 -0.00062 " pathEditMode="relative" rAng="0" ptsTypes="AA">
                                      <p:cBhvr>
                                        <p:cTn id="85" dur="100" fill="hold"/>
                                        <p:tgtEl>
                                          <p:spTgt spid="18"/>
                                        </p:tgtEl>
                                        <p:attrNameLst>
                                          <p:attrName>ppt_x</p:attrName>
                                          <p:attrName>ppt_y</p:attrName>
                                        </p:attrNameLst>
                                      </p:cBhvr>
                                      <p:rCtr x="-20833" y="13519"/>
                                    </p:animMotion>
                                  </p:childTnLst>
                                </p:cTn>
                              </p:par>
                              <p:par>
                                <p:cTn id="86" presetID="42" presetClass="path" presetSubtype="0" accel="50000" decel="50000" fill="hold" grpId="2" nodeType="withEffect">
                                  <p:stCondLst>
                                    <p:cond delay="0"/>
                                  </p:stCondLst>
                                  <p:childTnLst>
                                    <p:animMotion origin="layout" path="M -0.13993 -0.18889 L -3.61111E-6 4.07407E-6 " pathEditMode="relative" rAng="0" ptsTypes="AA">
                                      <p:cBhvr>
                                        <p:cTn id="87" dur="100" fill="hold"/>
                                        <p:tgtEl>
                                          <p:spTgt spid="38"/>
                                        </p:tgtEl>
                                        <p:attrNameLst>
                                          <p:attrName>ppt_x</p:attrName>
                                          <p:attrName>ppt_y</p:attrName>
                                        </p:attrNameLst>
                                      </p:cBhvr>
                                      <p:rCtr x="6997" y="9444"/>
                                    </p:animMotion>
                                  </p:childTnLst>
                                </p:cTn>
                              </p:par>
                            </p:childTnLst>
                          </p:cTn>
                        </p:par>
                      </p:childTnLst>
                    </p:cTn>
                  </p:par>
                </p:childTnLst>
              </p:cTn>
              <p:nextCondLst>
                <p:cond evt="onClick" delay="0">
                  <p:tgtEl>
                    <p:spTgt spid="36"/>
                  </p:tgtEl>
                </p:cond>
              </p:nextCondLst>
            </p:seq>
          </p:childTnLst>
        </p:cTn>
      </p:par>
    </p:tnLst>
    <p:bldLst>
      <p:bldP spid="20" grpId="0"/>
      <p:bldP spid="20" grpId="1"/>
      <p:bldP spid="20" grpId="2"/>
      <p:bldP spid="38" grpId="0"/>
      <p:bldP spid="38" grpId="1"/>
      <p:bldP spid="38" grpId="2"/>
      <p:bldP spid="19" grpId="0"/>
      <p:bldP spid="19" grpId="1"/>
      <p:bldP spid="19" grpId="2"/>
      <p:bldP spid="18" grpId="0"/>
      <p:bldP spid="18" grpId="1"/>
      <p:bldP spid="18" grpId="2"/>
      <p:bldP spid="10" grpId="0"/>
      <p:bldP spid="10" grpId="1"/>
      <p:bldP spid="10" grpId="2"/>
      <p:bldP spid="30" grpId="0"/>
      <p:bldP spid="30" grpId="1"/>
      <p:bldP spid="30" grpId="2"/>
      <p:bldP spid="40" grpId="0"/>
      <p:bldP spid="40" grpId="1"/>
      <p:bldP spid="40" grpId="2"/>
      <p:bldP spid="29" grpId="0"/>
      <p:bldP spid="29" grpId="1"/>
      <p:bldP spid="29" grpId="2"/>
      <p:bldP spid="28" grpId="0"/>
      <p:bldP spid="28" grpId="1"/>
      <p:bldP spid="28" grpId="2"/>
      <p:bldP spid="3" grpId="0"/>
      <p:bldP spid="3" grpId="1"/>
      <p:bldP spid="3"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Answer E"/>
          <p:cNvSpPr txBox="1"/>
          <p:nvPr/>
        </p:nvSpPr>
        <p:spPr>
          <a:xfrm>
            <a:off x="5116419" y="3814009"/>
            <a:ext cx="3718967" cy="246221"/>
          </a:xfrm>
          <a:prstGeom prst="rect">
            <a:avLst/>
          </a:prstGeom>
          <a:noFill/>
        </p:spPr>
        <p:txBody>
          <a:bodyPr wrap="none" lIns="0" tIns="0" rIns="0" bIns="0" rtlCol="0">
            <a:spAutoFit/>
          </a:bodyPr>
          <a:lstStyle/>
          <a:p>
            <a:pPr>
              <a:buSzPct val="96000"/>
            </a:pPr>
            <a:r>
              <a:rPr lang="en-NZ" sz="1600" dirty="0">
                <a:latin typeface="Calligraph421 BT" pitchFamily="66" charset="0"/>
              </a:rPr>
              <a:t>the baby so he and the family fled to Egypt.</a:t>
            </a:r>
            <a:endParaRPr lang="en-GB" sz="1600" dirty="0">
              <a:latin typeface="Calligraph421 BT" pitchFamily="66" charset="0"/>
              <a:ea typeface="Segoe UI" pitchFamily="34" charset="0"/>
              <a:cs typeface="Segoe UI" pitchFamily="34" charset="0"/>
            </a:endParaRPr>
          </a:p>
        </p:txBody>
      </p:sp>
      <p:sp>
        <p:nvSpPr>
          <p:cNvPr id="38" name="Textbox: Answer D"/>
          <p:cNvSpPr txBox="1"/>
          <p:nvPr/>
        </p:nvSpPr>
        <p:spPr>
          <a:xfrm>
            <a:off x="5097013" y="4132238"/>
            <a:ext cx="3265317" cy="246221"/>
          </a:xfrm>
          <a:prstGeom prst="rect">
            <a:avLst/>
          </a:prstGeom>
          <a:noFill/>
        </p:spPr>
        <p:txBody>
          <a:bodyPr wrap="none" lIns="0" tIns="0" rIns="0" bIns="0" rtlCol="0">
            <a:spAutoFit/>
          </a:bodyPr>
          <a:lstStyle/>
          <a:p>
            <a:pPr>
              <a:buSzPct val="96000"/>
            </a:pPr>
            <a:r>
              <a:rPr lang="en-NZ" sz="1600" dirty="0">
                <a:latin typeface="Calligraph421 BT" pitchFamily="66" charset="0"/>
              </a:rPr>
              <a:t>and it was safe </a:t>
            </a:r>
            <a:r>
              <a:rPr lang="en-NZ" sz="1600" dirty="0" smtClean="0">
                <a:latin typeface="Calligraph421 BT" pitchFamily="66" charset="0"/>
              </a:rPr>
              <a:t>to return </a:t>
            </a:r>
            <a:r>
              <a:rPr lang="en-NZ" sz="1600" dirty="0">
                <a:latin typeface="Calligraph421 BT" pitchFamily="66" charset="0"/>
              </a:rPr>
              <a:t>to Nazareth.</a:t>
            </a:r>
            <a:endParaRPr lang="en-GB" sz="1600" dirty="0" smtClean="0">
              <a:latin typeface="Calligraph421 BT" pitchFamily="66" charset="0"/>
              <a:ea typeface="Segoe UI" pitchFamily="34" charset="0"/>
              <a:cs typeface="Segoe UI" pitchFamily="34" charset="0"/>
            </a:endParaRPr>
          </a:p>
        </p:txBody>
      </p:sp>
      <p:sp>
        <p:nvSpPr>
          <p:cNvPr id="19" name="Textbox: Answer C"/>
          <p:cNvSpPr txBox="1"/>
          <p:nvPr/>
        </p:nvSpPr>
        <p:spPr>
          <a:xfrm>
            <a:off x="1041554" y="4197737"/>
            <a:ext cx="3242875" cy="246221"/>
          </a:xfrm>
          <a:prstGeom prst="rect">
            <a:avLst/>
          </a:prstGeom>
          <a:noFill/>
        </p:spPr>
        <p:txBody>
          <a:bodyPr wrap="none" lIns="0" tIns="0" rIns="0" bIns="0" rtlCol="0">
            <a:spAutoFit/>
          </a:bodyPr>
          <a:lstStyle/>
          <a:p>
            <a:pPr>
              <a:buSzPct val="96000"/>
            </a:pPr>
            <a:r>
              <a:rPr lang="en-NZ" sz="1600" dirty="0">
                <a:latin typeface="Calligraph421 BT" pitchFamily="66" charset="0"/>
              </a:rPr>
              <a:t>s</a:t>
            </a:r>
            <a:r>
              <a:rPr lang="en-NZ" sz="1600" dirty="0" smtClean="0">
                <a:latin typeface="Calligraph421 BT" pitchFamily="66" charset="0"/>
              </a:rPr>
              <a:t>o he sent his soldiers to kill the child.</a:t>
            </a:r>
            <a:endParaRPr lang="en-GB" sz="1600" dirty="0" smtClean="0">
              <a:latin typeface="Calligraph421 BT" pitchFamily="66" charset="0"/>
              <a:ea typeface="Segoe UI" pitchFamily="34" charset="0"/>
              <a:cs typeface="Segoe UI" pitchFamily="34" charset="0"/>
            </a:endParaRPr>
          </a:p>
        </p:txBody>
      </p:sp>
      <p:sp>
        <p:nvSpPr>
          <p:cNvPr id="18" name="Textbox: Answer B"/>
          <p:cNvSpPr txBox="1"/>
          <p:nvPr/>
        </p:nvSpPr>
        <p:spPr>
          <a:xfrm>
            <a:off x="1041554" y="3910438"/>
            <a:ext cx="3737498" cy="246221"/>
          </a:xfrm>
          <a:prstGeom prst="rect">
            <a:avLst/>
          </a:prstGeom>
          <a:noFill/>
        </p:spPr>
        <p:txBody>
          <a:bodyPr wrap="none" lIns="0" tIns="0" rIns="0" bIns="0" rtlCol="0">
            <a:spAutoFit/>
          </a:bodyPr>
          <a:lstStyle/>
          <a:p>
            <a:pPr>
              <a:buSzPct val="96000"/>
            </a:pPr>
            <a:r>
              <a:rPr lang="en-NZ" sz="1600" dirty="0">
                <a:latin typeface="Calligraph421 BT" pitchFamily="66" charset="0"/>
              </a:rPr>
              <a:t>would be dead and his throne would be safe.</a:t>
            </a:r>
            <a:endParaRPr lang="en-GB" sz="1600" dirty="0">
              <a:latin typeface="Calligraph421 BT" pitchFamily="66" charset="0"/>
              <a:ea typeface="Segoe UI" pitchFamily="34" charset="0"/>
              <a:cs typeface="Segoe UI" pitchFamily="34" charset="0"/>
            </a:endParaRPr>
          </a:p>
        </p:txBody>
      </p:sp>
      <p:sp>
        <p:nvSpPr>
          <p:cNvPr id="10" name="Textbox: Answer A"/>
          <p:cNvSpPr txBox="1"/>
          <p:nvPr/>
        </p:nvSpPr>
        <p:spPr>
          <a:xfrm>
            <a:off x="1041554" y="3623139"/>
            <a:ext cx="2720296" cy="246221"/>
          </a:xfrm>
          <a:prstGeom prst="rect">
            <a:avLst/>
          </a:prstGeom>
          <a:noFill/>
        </p:spPr>
        <p:txBody>
          <a:bodyPr wrap="none" lIns="0" tIns="0" rIns="0" bIns="0" rtlCol="0">
            <a:spAutoFit/>
          </a:bodyPr>
          <a:lstStyle/>
          <a:p>
            <a:pPr>
              <a:buSzPct val="96000"/>
            </a:pPr>
            <a:r>
              <a:rPr lang="en-NZ" sz="1600" dirty="0">
                <a:latin typeface="Calligraph421 BT" pitchFamily="66" charset="0"/>
              </a:rPr>
              <a:t>a</a:t>
            </a:r>
            <a:r>
              <a:rPr lang="en-NZ" sz="1600" dirty="0" smtClean="0">
                <a:latin typeface="Calligraph421 BT" pitchFamily="66" charset="0"/>
              </a:rPr>
              <a:t>ged two </a:t>
            </a:r>
            <a:r>
              <a:rPr lang="en-NZ" sz="1600" dirty="0">
                <a:latin typeface="Calligraph421 BT" pitchFamily="66" charset="0"/>
              </a:rPr>
              <a:t>and under </a:t>
            </a:r>
            <a:r>
              <a:rPr lang="en-NZ" sz="1600" dirty="0" smtClean="0">
                <a:latin typeface="Calligraph421 BT" pitchFamily="66" charset="0"/>
              </a:rPr>
              <a:t>to </a:t>
            </a:r>
            <a:r>
              <a:rPr lang="en-NZ" sz="1600" dirty="0">
                <a:latin typeface="Calligraph421 BT" pitchFamily="66" charset="0"/>
              </a:rPr>
              <a:t>be killed.</a:t>
            </a:r>
            <a:endParaRPr lang="en-GB" sz="1600" dirty="0">
              <a:latin typeface="Calligraph421 BT" pitchFamily="66" charset="0"/>
              <a:ea typeface="Segoe UI" pitchFamily="34" charset="0"/>
              <a:cs typeface="Segoe UI" pitchFamily="34" charset="0"/>
            </a:endParaRPr>
          </a:p>
        </p:txBody>
      </p:sp>
      <p:sp>
        <p:nvSpPr>
          <p:cNvPr id="30" name="Shape: Marker E"/>
          <p:cNvSpPr txBox="1"/>
          <p:nvPr/>
        </p:nvSpPr>
        <p:spPr>
          <a:xfrm>
            <a:off x="4898004" y="3814009"/>
            <a:ext cx="171522" cy="246221"/>
          </a:xfrm>
          <a:prstGeom prst="rect">
            <a:avLst/>
          </a:prstGeom>
          <a:noFill/>
        </p:spPr>
        <p:txBody>
          <a:bodyPr wrap="none" lIns="0" tIns="0" rIns="0" bIns="0" rtlCol="0">
            <a:spAutoFit/>
          </a:bodyPr>
          <a:lstStyle/>
          <a:p>
            <a:r>
              <a:rPr lang="en-GB" sz="1600" dirty="0">
                <a:latin typeface="Calligraph421 BT" pitchFamily="66" charset="0"/>
                <a:ea typeface="Segoe UI" pitchFamily="34" charset="0"/>
                <a:cs typeface="Segoe UI" pitchFamily="34" charset="0"/>
              </a:rPr>
              <a:t>d</a:t>
            </a:r>
            <a:r>
              <a:rPr lang="en-GB" sz="1600" dirty="0" smtClean="0">
                <a:latin typeface="Calligraph421 BT" pitchFamily="66" charset="0"/>
                <a:ea typeface="Segoe UI" pitchFamily="34" charset="0"/>
                <a:cs typeface="Segoe UI" pitchFamily="34" charset="0"/>
              </a:rPr>
              <a:t>)</a:t>
            </a:r>
            <a:endParaRPr lang="en-GB" sz="1600" dirty="0">
              <a:latin typeface="Calligraph421 BT" pitchFamily="66" charset="0"/>
              <a:ea typeface="Segoe UI" pitchFamily="34" charset="0"/>
              <a:cs typeface="Segoe UI" pitchFamily="34" charset="0"/>
            </a:endParaRPr>
          </a:p>
        </p:txBody>
      </p:sp>
      <p:sp>
        <p:nvSpPr>
          <p:cNvPr id="40" name="Shape: Marker D"/>
          <p:cNvSpPr txBox="1"/>
          <p:nvPr/>
        </p:nvSpPr>
        <p:spPr>
          <a:xfrm>
            <a:off x="4883043" y="4132238"/>
            <a:ext cx="152286" cy="246221"/>
          </a:xfrm>
          <a:prstGeom prst="rect">
            <a:avLst/>
          </a:prstGeom>
          <a:noFill/>
        </p:spPr>
        <p:txBody>
          <a:bodyPr wrap="none" lIns="0" tIns="0" rIns="0" bIns="0" rtlCol="0">
            <a:spAutoFit/>
          </a:bodyPr>
          <a:lstStyle/>
          <a:p>
            <a:r>
              <a:rPr lang="en-GB" sz="1600" dirty="0" smtClean="0">
                <a:latin typeface="Calligraph421 BT" pitchFamily="66" charset="0"/>
                <a:ea typeface="Segoe UI" pitchFamily="34" charset="0"/>
                <a:cs typeface="Segoe UI" pitchFamily="34" charset="0"/>
              </a:rPr>
              <a:t>e)</a:t>
            </a:r>
            <a:endParaRPr lang="en-GB" sz="1600" dirty="0">
              <a:latin typeface="Calligraph421 BT" pitchFamily="66" charset="0"/>
              <a:ea typeface="Segoe UI" pitchFamily="34" charset="0"/>
              <a:cs typeface="Segoe UI" pitchFamily="34" charset="0"/>
            </a:endParaRPr>
          </a:p>
        </p:txBody>
      </p:sp>
      <p:sp>
        <p:nvSpPr>
          <p:cNvPr id="29" name="Shape: Marker C"/>
          <p:cNvSpPr txBox="1"/>
          <p:nvPr/>
        </p:nvSpPr>
        <p:spPr>
          <a:xfrm>
            <a:off x="853232" y="4197737"/>
            <a:ext cx="150682" cy="246221"/>
          </a:xfrm>
          <a:prstGeom prst="rect">
            <a:avLst/>
          </a:prstGeom>
          <a:noFill/>
        </p:spPr>
        <p:txBody>
          <a:bodyPr wrap="none" lIns="0" tIns="0" rIns="0" bIns="0" rtlCol="0">
            <a:spAutoFit/>
          </a:bodyPr>
          <a:lstStyle/>
          <a:p>
            <a:r>
              <a:rPr lang="en-GB" sz="1600" dirty="0" smtClean="0">
                <a:latin typeface="Calligraph421 BT" pitchFamily="66" charset="0"/>
                <a:ea typeface="Segoe UI" pitchFamily="34" charset="0"/>
                <a:cs typeface="Segoe UI" pitchFamily="34" charset="0"/>
              </a:rPr>
              <a:t>c)</a:t>
            </a:r>
            <a:endParaRPr lang="en-GB" sz="1600" dirty="0">
              <a:latin typeface="Calligraph421 BT" pitchFamily="66" charset="0"/>
              <a:ea typeface="Segoe UI" pitchFamily="34" charset="0"/>
              <a:cs typeface="Segoe UI" pitchFamily="34" charset="0"/>
            </a:endParaRPr>
          </a:p>
        </p:txBody>
      </p:sp>
      <p:sp>
        <p:nvSpPr>
          <p:cNvPr id="28" name="Shape: Marker B"/>
          <p:cNvSpPr txBox="1"/>
          <p:nvPr/>
        </p:nvSpPr>
        <p:spPr>
          <a:xfrm>
            <a:off x="827584" y="3910438"/>
            <a:ext cx="165110" cy="246221"/>
          </a:xfrm>
          <a:prstGeom prst="rect">
            <a:avLst/>
          </a:prstGeom>
          <a:noFill/>
        </p:spPr>
        <p:txBody>
          <a:bodyPr wrap="none" lIns="0" tIns="0" rIns="0" bIns="0" rtlCol="0">
            <a:spAutoFit/>
          </a:bodyPr>
          <a:lstStyle/>
          <a:p>
            <a:r>
              <a:rPr lang="en-GB" sz="1600" dirty="0" smtClean="0">
                <a:latin typeface="Calligraph421 BT" pitchFamily="66" charset="0"/>
                <a:ea typeface="Segoe UI" pitchFamily="34" charset="0"/>
                <a:cs typeface="Segoe UI" pitchFamily="34" charset="0"/>
              </a:rPr>
              <a:t>b)</a:t>
            </a:r>
            <a:endParaRPr lang="en-GB" sz="1600" dirty="0">
              <a:latin typeface="Calligraph421 BT" pitchFamily="66" charset="0"/>
              <a:ea typeface="Segoe UI" pitchFamily="34" charset="0"/>
              <a:cs typeface="Segoe UI" pitchFamily="34" charset="0"/>
            </a:endParaRPr>
          </a:p>
        </p:txBody>
      </p:sp>
      <p:sp>
        <p:nvSpPr>
          <p:cNvPr id="3" name="Shape: Marker A"/>
          <p:cNvSpPr txBox="1"/>
          <p:nvPr/>
        </p:nvSpPr>
        <p:spPr>
          <a:xfrm>
            <a:off x="843614" y="3623139"/>
            <a:ext cx="163506" cy="246221"/>
          </a:xfrm>
          <a:prstGeom prst="rect">
            <a:avLst/>
          </a:prstGeom>
          <a:noFill/>
        </p:spPr>
        <p:txBody>
          <a:bodyPr wrap="none" lIns="0" tIns="0" rIns="0" bIns="0" rtlCol="0">
            <a:spAutoFit/>
          </a:bodyPr>
          <a:lstStyle/>
          <a:p>
            <a:r>
              <a:rPr lang="en-GB" sz="1600" dirty="0" smtClean="0">
                <a:latin typeface="Calligraph421 BT" pitchFamily="66" charset="0"/>
                <a:ea typeface="Segoe UI" pitchFamily="34" charset="0"/>
                <a:cs typeface="Segoe UI" pitchFamily="34" charset="0"/>
              </a:rPr>
              <a:t>a)</a:t>
            </a:r>
            <a:endParaRPr lang="en-GB" sz="1600" dirty="0">
              <a:latin typeface="Calligraph421 BT" pitchFamily="66" charset="0"/>
              <a:ea typeface="Segoe UI" pitchFamily="34" charset="0"/>
              <a:cs typeface="Segoe UI" pitchFamily="34" charset="0"/>
            </a:endParaRPr>
          </a:p>
        </p:txBody>
      </p:sp>
      <p:sp>
        <p:nvSpPr>
          <p:cNvPr id="8" name="Textbox: Sentences"/>
          <p:cNvSpPr txBox="1"/>
          <p:nvPr/>
        </p:nvSpPr>
        <p:spPr>
          <a:xfrm>
            <a:off x="506785" y="1280830"/>
            <a:ext cx="6332165" cy="2185214"/>
          </a:xfrm>
          <a:prstGeom prst="rect">
            <a:avLst/>
          </a:prstGeom>
          <a:noFill/>
        </p:spPr>
        <p:txBody>
          <a:bodyPr wrap="square" rtlCol="0">
            <a:spAutoFit/>
          </a:bodyPr>
          <a:lstStyle/>
          <a:p>
            <a:pPr lvl="0">
              <a:spcAft>
                <a:spcPts val="1200"/>
              </a:spcAft>
            </a:pPr>
            <a:r>
              <a:rPr lang="en-US" sz="1600" dirty="0" smtClean="0">
                <a:latin typeface="Calligraph421 BT" pitchFamily="66" charset="0"/>
              </a:rPr>
              <a:t>Herod found out the baby was born in Bethlehem</a:t>
            </a:r>
            <a:endParaRPr lang="en-US" sz="1600" dirty="0">
              <a:latin typeface="Calligraph421 BT" pitchFamily="66" charset="0"/>
            </a:endParaRPr>
          </a:p>
          <a:p>
            <a:pPr lvl="0">
              <a:spcAft>
                <a:spcPts val="1200"/>
              </a:spcAft>
            </a:pPr>
            <a:r>
              <a:rPr lang="en-US" sz="1600" dirty="0" smtClean="0">
                <a:latin typeface="Calligraph421 BT" pitchFamily="66" charset="0"/>
              </a:rPr>
              <a:t>Joseph </a:t>
            </a:r>
            <a:r>
              <a:rPr lang="en-US" sz="1600" dirty="0">
                <a:latin typeface="Calligraph421 BT" pitchFamily="66" charset="0"/>
              </a:rPr>
              <a:t>was warned in a dream that Herod wanted to kill </a:t>
            </a:r>
          </a:p>
          <a:p>
            <a:pPr lvl="0">
              <a:spcAft>
                <a:spcPts val="1200"/>
              </a:spcAft>
            </a:pPr>
            <a:r>
              <a:rPr lang="en-US" sz="1600" dirty="0" smtClean="0">
                <a:latin typeface="Calligraph421 BT" pitchFamily="66" charset="0"/>
              </a:rPr>
              <a:t>Herod </a:t>
            </a:r>
            <a:r>
              <a:rPr lang="en-US" sz="1600" dirty="0">
                <a:latin typeface="Calligraph421 BT" pitchFamily="66" charset="0"/>
              </a:rPr>
              <a:t>was so angry he gave orders for all boy babies</a:t>
            </a:r>
          </a:p>
          <a:p>
            <a:pPr lvl="0">
              <a:spcAft>
                <a:spcPts val="1200"/>
              </a:spcAft>
            </a:pPr>
            <a:r>
              <a:rPr lang="en-US" sz="1600" dirty="0" smtClean="0">
                <a:latin typeface="Calligraph421 BT" pitchFamily="66" charset="0"/>
              </a:rPr>
              <a:t>By </a:t>
            </a:r>
            <a:r>
              <a:rPr lang="en-US" sz="1600" dirty="0">
                <a:latin typeface="Calligraph421 BT" pitchFamily="66" charset="0"/>
              </a:rPr>
              <a:t>doing this Herod thought the new baby king </a:t>
            </a:r>
          </a:p>
          <a:p>
            <a:pPr lvl="0">
              <a:spcAft>
                <a:spcPts val="1200"/>
              </a:spcAft>
            </a:pPr>
            <a:r>
              <a:rPr lang="en-US" sz="1600" dirty="0" smtClean="0">
                <a:latin typeface="Calligraph421 BT" pitchFamily="66" charset="0"/>
              </a:rPr>
              <a:t>Mary</a:t>
            </a:r>
            <a:r>
              <a:rPr lang="en-US" sz="1600" dirty="0">
                <a:latin typeface="Calligraph421 BT" pitchFamily="66" charset="0"/>
              </a:rPr>
              <a:t>, Joseph and Jesus stayed in Egypt </a:t>
            </a:r>
            <a:r>
              <a:rPr lang="en-US" sz="1600" dirty="0" smtClean="0">
                <a:latin typeface="Calligraph421 BT" pitchFamily="66" charset="0"/>
              </a:rPr>
              <a:t>as refugees…</a:t>
            </a:r>
            <a:br>
              <a:rPr lang="en-US" sz="1600" dirty="0" smtClean="0">
                <a:latin typeface="Calligraph421 BT" pitchFamily="66" charset="0"/>
              </a:rPr>
            </a:br>
            <a:r>
              <a:rPr lang="en-US" sz="1600" dirty="0" smtClean="0">
                <a:latin typeface="Calligraph421 BT" pitchFamily="66" charset="0"/>
              </a:rPr>
              <a:t>                                      …until </a:t>
            </a:r>
            <a:r>
              <a:rPr lang="en-US" sz="1600" dirty="0">
                <a:latin typeface="Calligraph421 BT" pitchFamily="66" charset="0"/>
              </a:rPr>
              <a:t>Herod died </a:t>
            </a:r>
          </a:p>
        </p:txBody>
      </p:sp>
      <p:sp>
        <p:nvSpPr>
          <p:cNvPr id="26" name="Shape: Button 5"/>
          <p:cNvSpPr/>
          <p:nvPr/>
        </p:nvSpPr>
        <p:spPr>
          <a:xfrm>
            <a:off x="218753" y="2922750"/>
            <a:ext cx="275897" cy="248306"/>
          </a:xfrm>
          <a:prstGeom prst="ellipse">
            <a:avLst/>
          </a:prstGeom>
          <a:solidFill>
            <a:schemeClr val="accent3">
              <a:lumMod val="20000"/>
              <a:lumOff val="80000"/>
              <a:alpha val="7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Adobe Arabic" pitchFamily="18" charset="-78"/>
                <a:cs typeface="Adobe Arabic" pitchFamily="18" charset="-78"/>
              </a:rPr>
              <a:t>5</a:t>
            </a:r>
          </a:p>
        </p:txBody>
      </p:sp>
      <p:sp>
        <p:nvSpPr>
          <p:cNvPr id="25" name="Shape: Button 4"/>
          <p:cNvSpPr/>
          <p:nvPr/>
        </p:nvSpPr>
        <p:spPr>
          <a:xfrm>
            <a:off x="218753" y="2521532"/>
            <a:ext cx="275897" cy="248306"/>
          </a:xfrm>
          <a:prstGeom prst="ellipse">
            <a:avLst/>
          </a:prstGeom>
          <a:solidFill>
            <a:schemeClr val="accent3">
              <a:lumMod val="20000"/>
              <a:lumOff val="80000"/>
              <a:alpha val="7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Adobe Arabic" pitchFamily="18" charset="-78"/>
                <a:cs typeface="Adobe Arabic" pitchFamily="18" charset="-78"/>
              </a:rPr>
              <a:t>4</a:t>
            </a:r>
          </a:p>
        </p:txBody>
      </p:sp>
      <p:sp>
        <p:nvSpPr>
          <p:cNvPr id="24" name="Shape: Button 3"/>
          <p:cNvSpPr/>
          <p:nvPr/>
        </p:nvSpPr>
        <p:spPr>
          <a:xfrm>
            <a:off x="218753" y="2120314"/>
            <a:ext cx="275897" cy="248306"/>
          </a:xfrm>
          <a:prstGeom prst="ellipse">
            <a:avLst/>
          </a:prstGeom>
          <a:solidFill>
            <a:schemeClr val="accent3">
              <a:lumMod val="20000"/>
              <a:lumOff val="80000"/>
              <a:alpha val="7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Adobe Arabic" pitchFamily="18" charset="-78"/>
                <a:cs typeface="Adobe Arabic" pitchFamily="18" charset="-78"/>
              </a:rPr>
              <a:t>3</a:t>
            </a:r>
          </a:p>
        </p:txBody>
      </p:sp>
      <p:sp>
        <p:nvSpPr>
          <p:cNvPr id="23" name="Shape: Button 2"/>
          <p:cNvSpPr/>
          <p:nvPr/>
        </p:nvSpPr>
        <p:spPr>
          <a:xfrm>
            <a:off x="218753" y="1719096"/>
            <a:ext cx="275897" cy="248306"/>
          </a:xfrm>
          <a:prstGeom prst="ellipse">
            <a:avLst/>
          </a:prstGeom>
          <a:solidFill>
            <a:schemeClr val="accent3">
              <a:lumMod val="20000"/>
              <a:lumOff val="80000"/>
              <a:alpha val="7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Adobe Arabic" pitchFamily="18" charset="-78"/>
                <a:cs typeface="Adobe Arabic" pitchFamily="18" charset="-78"/>
              </a:rPr>
              <a:t>2</a:t>
            </a:r>
          </a:p>
        </p:txBody>
      </p:sp>
      <p:sp>
        <p:nvSpPr>
          <p:cNvPr id="2" name="Shape: Button 1"/>
          <p:cNvSpPr/>
          <p:nvPr/>
        </p:nvSpPr>
        <p:spPr>
          <a:xfrm>
            <a:off x="218753" y="1317878"/>
            <a:ext cx="275897" cy="248306"/>
          </a:xfrm>
          <a:prstGeom prst="ellipse">
            <a:avLst/>
          </a:prstGeom>
          <a:solidFill>
            <a:schemeClr val="accent3">
              <a:lumMod val="20000"/>
              <a:lumOff val="80000"/>
              <a:alpha val="7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Adobe Arabic" pitchFamily="18" charset="-78"/>
                <a:cs typeface="Adobe Arabic" pitchFamily="18" charset="-78"/>
              </a:rPr>
              <a:t>1</a:t>
            </a:r>
          </a:p>
        </p:txBody>
      </p:sp>
      <p:pic>
        <p:nvPicPr>
          <p:cNvPr id="31" name="Pictu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41004" y="2775432"/>
            <a:ext cx="1058996" cy="1051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Instructions"/>
          <p:cNvSpPr txBox="1"/>
          <p:nvPr/>
        </p:nvSpPr>
        <p:spPr>
          <a:xfrm>
            <a:off x="126000" y="684000"/>
            <a:ext cx="7645042" cy="369332"/>
          </a:xfrm>
          <a:prstGeom prst="rect">
            <a:avLst/>
          </a:prstGeom>
          <a:noFill/>
        </p:spPr>
        <p:txBody>
          <a:bodyPr wrap="none" rtlCol="0">
            <a:spAutoFit/>
          </a:bodyPr>
          <a:lstStyle/>
          <a:p>
            <a:r>
              <a:rPr lang="en-US" i="1" dirty="0">
                <a:latin typeface="Calligraph421 BT" pitchFamily="66" charset="0"/>
              </a:rPr>
              <a:t>Match the statements on the left with those </a:t>
            </a:r>
            <a:r>
              <a:rPr lang="en-US" i="1" dirty="0" smtClean="0">
                <a:latin typeface="Calligraph421 BT" pitchFamily="66" charset="0"/>
              </a:rPr>
              <a:t>at the bottom </a:t>
            </a:r>
            <a:r>
              <a:rPr lang="en-US" i="1" dirty="0">
                <a:latin typeface="Calligraph421 BT" pitchFamily="66" charset="0"/>
              </a:rPr>
              <a:t>then read them all</a:t>
            </a:r>
            <a:endParaRPr lang="en-GB" i="1" dirty="0">
              <a:latin typeface="Calligraph421 BT" pitchFamily="66" charset="0"/>
            </a:endParaRPr>
          </a:p>
        </p:txBody>
      </p:sp>
      <p:sp>
        <p:nvSpPr>
          <p:cNvPr id="35" name="Title"/>
          <p:cNvSpPr txBox="1"/>
          <p:nvPr/>
        </p:nvSpPr>
        <p:spPr>
          <a:xfrm>
            <a:off x="3557" y="3375"/>
            <a:ext cx="9144000" cy="584775"/>
          </a:xfrm>
          <a:prstGeom prst="rect">
            <a:avLst/>
          </a:prstGeom>
          <a:noFill/>
        </p:spPr>
        <p:txBody>
          <a:bodyPr wrap="square" rtlCol="0">
            <a:spAutoFit/>
          </a:bodyPr>
          <a:lstStyle/>
          <a:p>
            <a:pPr algn="ctr"/>
            <a:r>
              <a:rPr lang="en-NZ" sz="3200" b="1" dirty="0">
                <a:latin typeface="Calligraph421 BT" pitchFamily="66" charset="0"/>
              </a:rPr>
              <a:t>Herod, King of </a:t>
            </a:r>
            <a:r>
              <a:rPr lang="en-NZ" sz="3200" b="1" dirty="0" smtClean="0">
                <a:latin typeface="Calligraph421 BT" pitchFamily="66" charset="0"/>
              </a:rPr>
              <a:t>Judea </a:t>
            </a:r>
            <a:r>
              <a:rPr lang="en-NZ" sz="3200" b="1" dirty="0">
                <a:latin typeface="Calligraph421 BT" pitchFamily="66" charset="0"/>
              </a:rPr>
              <a:t>at the time Jesus was </a:t>
            </a:r>
            <a:r>
              <a:rPr lang="en-NZ" sz="3200" b="1" dirty="0" smtClean="0">
                <a:latin typeface="Calligraph421 BT" pitchFamily="66" charset="0"/>
              </a:rPr>
              <a:t>born</a:t>
            </a:r>
            <a:endParaRPr lang="en-GB" sz="3200" b="1" dirty="0">
              <a:latin typeface="Calligraph421 BT" pitchFamily="66" charset="0"/>
              <a:ea typeface="Adobe Heiti Std R" pitchFamily="34" charset="-128"/>
            </a:endParaRPr>
          </a:p>
        </p:txBody>
      </p:sp>
      <p:sp>
        <p:nvSpPr>
          <p:cNvPr id="3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S-07B</a:t>
            </a:r>
            <a:endParaRPr lang="en-GB" sz="900" b="1" dirty="0">
              <a:solidFill>
                <a:srgbClr val="002060"/>
              </a:solidFill>
              <a:latin typeface="Arial" pitchFamily="34" charset="0"/>
              <a:cs typeface="Arial" pitchFamily="34" charset="0"/>
            </a:endParaRPr>
          </a:p>
        </p:txBody>
      </p:sp>
      <p:sp>
        <p:nvSpPr>
          <p:cNvPr id="3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Tool instructions"/>
          <p:cNvSpPr txBox="1"/>
          <p:nvPr/>
        </p:nvSpPr>
        <p:spPr>
          <a:xfrm>
            <a:off x="2734003" y="4774168"/>
            <a:ext cx="3676006" cy="369332"/>
          </a:xfrm>
          <a:prstGeom prst="rect">
            <a:avLst/>
          </a:prstGeom>
          <a:noFill/>
        </p:spPr>
        <p:txBody>
          <a:bodyPr wrap="none" rtlCol="0">
            <a:spAutoFit/>
          </a:bodyPr>
          <a:lstStyle/>
          <a:p>
            <a:pPr algn="ctr"/>
            <a:r>
              <a:rPr lang="en-GB" sz="900" dirty="0" smtClean="0">
                <a:latin typeface="Calligraph421 BT" pitchFamily="66" charset="0"/>
                <a:ea typeface="Segoe UI" pitchFamily="34" charset="0"/>
                <a:cs typeface="Arial" pitchFamily="34" charset="0"/>
              </a:rPr>
              <a:t>Click the white buttons on the left to reveal the correct statement match</a:t>
            </a:r>
          </a:p>
          <a:p>
            <a:pPr algn="ctr"/>
            <a:r>
              <a:rPr lang="en-NZ" sz="900" dirty="0" smtClean="0">
                <a:latin typeface="Calligraph421 BT" pitchFamily="66" charset="0"/>
                <a:ea typeface="Segoe UI" pitchFamily="34" charset="0"/>
                <a:cs typeface="Arial" pitchFamily="34" charset="0"/>
              </a:rPr>
              <a:t>Click the Worksheet button to go to the worksheet</a:t>
            </a:r>
            <a:endParaRPr lang="en-GB" sz="900" dirty="0">
              <a:latin typeface="Calligraph421 BT" pitchFamily="66" charset="0"/>
              <a:ea typeface="Segoe UI" pitchFamily="34" charset="0"/>
              <a:cs typeface="Arial" pitchFamily="34" charset="0"/>
            </a:endParaRPr>
          </a:p>
        </p:txBody>
      </p:sp>
      <p:sp>
        <p:nvSpPr>
          <p:cNvPr id="27" name="Action Button: Worksheet">
            <a:hlinkClick r:id="rId4"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8470775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9"/>
                                        </p:tgtEl>
                                      </p:cBhvr>
                                    </p:animEffect>
                                    <p:set>
                                      <p:cBhvr>
                                        <p:cTn id="7" dur="1" fill="hold">
                                          <p:stCondLst>
                                            <p:cond delay="499"/>
                                          </p:stCondLst>
                                        </p:cTn>
                                        <p:tgtEl>
                                          <p:spTgt spid="29"/>
                                        </p:tgtEl>
                                        <p:attrNameLst>
                                          <p:attrName>style.visibility</p:attrName>
                                        </p:attrNameLst>
                                      </p:cBhvr>
                                      <p:to>
                                        <p:strVal val="hidden"/>
                                      </p:to>
                                    </p:set>
                                  </p:childTnLst>
                                </p:cTn>
                              </p:par>
                              <p:par>
                                <p:cTn id="8" presetID="42" presetClass="path" presetSubtype="0" accel="50000" decel="50000" fill="hold" grpId="0" nodeType="withEffect">
                                  <p:stCondLst>
                                    <p:cond delay="0"/>
                                  </p:stCondLst>
                                  <p:childTnLst>
                                    <p:animMotion origin="layout" path="M 4.16667E-6 -4.81481E-6 L 0.41666 -0.55802 " pathEditMode="relative" rAng="0" ptsTypes="AA">
                                      <p:cBhvr>
                                        <p:cTn id="9" dur="2000" fill="hold"/>
                                        <p:tgtEl>
                                          <p:spTgt spid="19"/>
                                        </p:tgtEl>
                                        <p:attrNameLst>
                                          <p:attrName>ppt_x</p:attrName>
                                          <p:attrName>ppt_y</p:attrName>
                                        </p:attrNameLst>
                                      </p:cBhvr>
                                      <p:rCtr x="20833" y="-27901"/>
                                    </p:animMotion>
                                  </p:childTnLst>
                                </p:cTn>
                              </p:par>
                            </p:childTnLst>
                          </p:cTn>
                        </p:par>
                      </p:childTnLst>
                    </p:cTn>
                  </p:par>
                </p:childTnLst>
              </p:cTn>
              <p:nextCondLst>
                <p:cond evt="onClick" delay="0">
                  <p:tgtEl>
                    <p:spTgt spid="2"/>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0"/>
                                        </p:tgtEl>
                                      </p:cBhvr>
                                    </p:animEffect>
                                    <p:set>
                                      <p:cBhvr>
                                        <p:cTn id="15" dur="1" fill="hold">
                                          <p:stCondLst>
                                            <p:cond delay="499"/>
                                          </p:stCondLst>
                                        </p:cTn>
                                        <p:tgtEl>
                                          <p:spTgt spid="30"/>
                                        </p:tgtEl>
                                        <p:attrNameLst>
                                          <p:attrName>style.visibility</p:attrName>
                                        </p:attrNameLst>
                                      </p:cBhvr>
                                      <p:to>
                                        <p:strVal val="hidden"/>
                                      </p:to>
                                    </p:set>
                                  </p:childTnLst>
                                </p:cTn>
                              </p:par>
                              <p:par>
                                <p:cTn id="16" presetID="42" presetClass="path" presetSubtype="0" accel="50000" decel="50000" fill="hold" grpId="0" nodeType="withEffect">
                                  <p:stCondLst>
                                    <p:cond delay="0"/>
                                  </p:stCondLst>
                                  <p:childTnLst>
                                    <p:animMotion origin="layout" path="M -0.00017 0.00154 L 0.03229 -0.40525 " pathEditMode="relative" rAng="0" ptsTypes="AA">
                                      <p:cBhvr>
                                        <p:cTn id="17" dur="2000" fill="hold"/>
                                        <p:tgtEl>
                                          <p:spTgt spid="20"/>
                                        </p:tgtEl>
                                        <p:attrNameLst>
                                          <p:attrName>ppt_x</p:attrName>
                                          <p:attrName>ppt_y</p:attrName>
                                        </p:attrNameLst>
                                      </p:cBhvr>
                                      <p:rCtr x="1615" y="-20340"/>
                                    </p:animMotion>
                                  </p:child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24"/>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par>
                                <p:cTn id="24" presetID="42" presetClass="path" presetSubtype="0" accel="50000" decel="50000" fill="hold" grpId="0" nodeType="withEffect">
                                  <p:stCondLst>
                                    <p:cond delay="0"/>
                                  </p:stCondLst>
                                  <p:childTnLst>
                                    <p:animMotion origin="layout" path="M 1.94444E-6 3.58025E-6 L 0.44184 -0.29044 " pathEditMode="relative" rAng="0" ptsTypes="AA">
                                      <p:cBhvr>
                                        <p:cTn id="25" dur="2000" fill="hold"/>
                                        <p:tgtEl>
                                          <p:spTgt spid="10"/>
                                        </p:tgtEl>
                                        <p:attrNameLst>
                                          <p:attrName>ppt_x</p:attrName>
                                          <p:attrName>ppt_y</p:attrName>
                                        </p:attrNameLst>
                                      </p:cBhvr>
                                      <p:rCtr x="22083" y="-14537"/>
                                    </p:animMotion>
                                  </p:childTnLst>
                                </p:cTn>
                              </p:par>
                            </p:childTnLst>
                          </p:cTn>
                        </p:par>
                      </p:childTnLst>
                    </p:cTn>
                  </p:par>
                </p:childTnLst>
              </p:cTn>
              <p:nextCondLst>
                <p:cond evt="onClick" delay="0">
                  <p:tgtEl>
                    <p:spTgt spid="24"/>
                  </p:tgtEl>
                </p:cond>
              </p:nextCondLst>
            </p:seq>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8"/>
                                        </p:tgtEl>
                                      </p:cBhvr>
                                    </p:animEffect>
                                    <p:set>
                                      <p:cBhvr>
                                        <p:cTn id="31" dur="1" fill="hold">
                                          <p:stCondLst>
                                            <p:cond delay="499"/>
                                          </p:stCondLst>
                                        </p:cTn>
                                        <p:tgtEl>
                                          <p:spTgt spid="28"/>
                                        </p:tgtEl>
                                        <p:attrNameLst>
                                          <p:attrName>style.visibility</p:attrName>
                                        </p:attrNameLst>
                                      </p:cBhvr>
                                      <p:to>
                                        <p:strVal val="hidden"/>
                                      </p:to>
                                    </p:set>
                                  </p:childTnLst>
                                </p:cTn>
                              </p:par>
                              <p:par>
                                <p:cTn id="32" presetID="42" presetClass="path" presetSubtype="0" accel="50000" decel="50000" fill="hold" grpId="0" nodeType="withEffect">
                                  <p:stCondLst>
                                    <p:cond delay="0"/>
                                  </p:stCondLst>
                                  <p:childTnLst>
                                    <p:animMotion origin="layout" path="M 0.00017 -0.00154 L 0.39774 -0.27098 " pathEditMode="relative" rAng="0" ptsTypes="AA">
                                      <p:cBhvr>
                                        <p:cTn id="33" dur="2000" fill="hold"/>
                                        <p:tgtEl>
                                          <p:spTgt spid="18"/>
                                        </p:tgtEl>
                                        <p:attrNameLst>
                                          <p:attrName>ppt_x</p:attrName>
                                          <p:attrName>ppt_y</p:attrName>
                                        </p:attrNameLst>
                                      </p:cBhvr>
                                      <p:rCtr x="19878" y="-13488"/>
                                    </p:animMotion>
                                  </p:childTnLst>
                                </p:cTn>
                              </p:par>
                            </p:childTnLst>
                          </p:cTn>
                        </p:par>
                      </p:childTnLst>
                    </p:cTn>
                  </p:par>
                </p:childTnLst>
              </p:cTn>
              <p:nextCondLst>
                <p:cond evt="onClick" delay="0">
                  <p:tgtEl>
                    <p:spTgt spid="25"/>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40"/>
                                        </p:tgtEl>
                                      </p:cBhvr>
                                    </p:animEffect>
                                    <p:set>
                                      <p:cBhvr>
                                        <p:cTn id="39" dur="1" fill="hold">
                                          <p:stCondLst>
                                            <p:cond delay="499"/>
                                          </p:stCondLst>
                                        </p:cTn>
                                        <p:tgtEl>
                                          <p:spTgt spid="40"/>
                                        </p:tgtEl>
                                        <p:attrNameLst>
                                          <p:attrName>style.visibility</p:attrName>
                                        </p:attrNameLst>
                                      </p:cBhvr>
                                      <p:to>
                                        <p:strVal val="hidden"/>
                                      </p:to>
                                    </p:set>
                                  </p:childTnLst>
                                </p:cTn>
                              </p:par>
                              <p:par>
                                <p:cTn id="40" presetID="42" presetClass="path" presetSubtype="0" accel="50000" decel="50000" fill="hold" grpId="0" nodeType="withEffect">
                                  <p:stCondLst>
                                    <p:cond delay="0"/>
                                  </p:stCondLst>
                                  <p:childTnLst>
                                    <p:animMotion origin="layout" path="M 1.66667E-6 -1.08917E-6 L -0.11059 -0.19037 " pathEditMode="relative" rAng="0" ptsTypes="AA">
                                      <p:cBhvr>
                                        <p:cTn id="41" dur="2000" fill="hold"/>
                                        <p:tgtEl>
                                          <p:spTgt spid="38"/>
                                        </p:tgtEl>
                                        <p:attrNameLst>
                                          <p:attrName>ppt_x</p:attrName>
                                          <p:attrName>ppt_y</p:attrName>
                                        </p:attrNameLst>
                                      </p:cBhvr>
                                      <p:rCtr x="-5538" y="-9534"/>
                                    </p:animMotion>
                                  </p:childTnLst>
                                </p:cTn>
                              </p:par>
                            </p:childTnLst>
                          </p:cTn>
                        </p:par>
                      </p:childTnLst>
                    </p:cTn>
                  </p:par>
                </p:childTnLst>
              </p:cTn>
              <p:nextCondLst>
                <p:cond evt="onClick" delay="0">
                  <p:tgtEl>
                    <p:spTgt spid="26"/>
                  </p:tgtEl>
                </p:cond>
              </p:nextCondLst>
            </p:seq>
            <p:seq concurrent="1" nextAc="seek">
              <p:cTn id="42" restart="whenNotActive" fill="hold" evtFilter="cancelBubble" nodeType="interactiveSeq">
                <p:stCondLst>
                  <p:cond evt="onClick" delay="0">
                    <p:tgtEl>
                      <p:spTgt spid="34"/>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1"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grpId="1" nodeType="withEffect">
                                  <p:stCondLst>
                                    <p:cond delay="0"/>
                                  </p:stCondLst>
                                  <p:childTnLst>
                                    <p:set>
                                      <p:cBhvr>
                                        <p:cTn id="50" dur="1" fill="hold">
                                          <p:stCondLst>
                                            <p:cond delay="0"/>
                                          </p:stCondLst>
                                        </p:cTn>
                                        <p:tgtEl>
                                          <p:spTgt spid="3"/>
                                        </p:tgtEl>
                                        <p:attrNameLst>
                                          <p:attrName>style.visibility</p:attrName>
                                        </p:attrNameLst>
                                      </p:cBhvr>
                                      <p:to>
                                        <p:strVal val="visible"/>
                                      </p:to>
                                    </p:set>
                                  </p:childTnLst>
                                </p:cTn>
                              </p:par>
                              <p:par>
                                <p:cTn id="51" presetID="1" presetClass="entr" presetSubtype="0" fill="hold" grpId="1"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42" presetClass="path" presetSubtype="0" accel="50000" decel="50000" fill="hold" grpId="1" nodeType="withEffect">
                                  <p:stCondLst>
                                    <p:cond delay="0"/>
                                  </p:stCondLst>
                                  <p:childTnLst>
                                    <p:animMotion origin="layout" path="M 0.41667 -0.55802 L 0.0007 -0.00093 " pathEditMode="relative" rAng="0" ptsTypes="AA">
                                      <p:cBhvr>
                                        <p:cTn id="56" dur="100" fill="hold"/>
                                        <p:tgtEl>
                                          <p:spTgt spid="19"/>
                                        </p:tgtEl>
                                        <p:attrNameLst>
                                          <p:attrName>ppt_x</p:attrName>
                                          <p:attrName>ppt_y</p:attrName>
                                        </p:attrNameLst>
                                      </p:cBhvr>
                                      <p:rCtr x="-20799" y="27840"/>
                                    </p:animMotion>
                                  </p:childTnLst>
                                </p:cTn>
                              </p:par>
                              <p:par>
                                <p:cTn id="57" presetID="42" presetClass="path" presetSubtype="0" accel="50000" decel="50000" fill="hold" grpId="1" nodeType="withEffect">
                                  <p:stCondLst>
                                    <p:cond delay="0"/>
                                  </p:stCondLst>
                                  <p:childTnLst>
                                    <p:animMotion origin="layout" path="M 0.03229 -0.40524 L 0.00017 0.00217 " pathEditMode="relative" rAng="0" ptsTypes="AA">
                                      <p:cBhvr>
                                        <p:cTn id="58" dur="100" fill="hold"/>
                                        <p:tgtEl>
                                          <p:spTgt spid="20"/>
                                        </p:tgtEl>
                                        <p:attrNameLst>
                                          <p:attrName>ppt_x</p:attrName>
                                          <p:attrName>ppt_y</p:attrName>
                                        </p:attrNameLst>
                                      </p:cBhvr>
                                      <p:rCtr x="-1615" y="20370"/>
                                    </p:animMotion>
                                  </p:childTnLst>
                                </p:cTn>
                              </p:par>
                              <p:par>
                                <p:cTn id="59" presetID="42" presetClass="path" presetSubtype="0" accel="50000" decel="50000" fill="hold" grpId="1" nodeType="withEffect">
                                  <p:stCondLst>
                                    <p:cond delay="0"/>
                                  </p:stCondLst>
                                  <p:childTnLst>
                                    <p:animMotion origin="layout" path="M 0.44184 -0.29043 L 0.00087 0.00155 " pathEditMode="relative" rAng="0" ptsTypes="AA">
                                      <p:cBhvr>
                                        <p:cTn id="60" dur="100" fill="hold"/>
                                        <p:tgtEl>
                                          <p:spTgt spid="10"/>
                                        </p:tgtEl>
                                        <p:attrNameLst>
                                          <p:attrName>ppt_x</p:attrName>
                                          <p:attrName>ppt_y</p:attrName>
                                        </p:attrNameLst>
                                      </p:cBhvr>
                                      <p:rCtr x="-22049" y="14599"/>
                                    </p:animMotion>
                                  </p:childTnLst>
                                </p:cTn>
                              </p:par>
                              <p:par>
                                <p:cTn id="61" presetID="42" presetClass="path" presetSubtype="0" accel="50000" decel="50000" fill="hold" grpId="1" nodeType="withEffect">
                                  <p:stCondLst>
                                    <p:cond delay="0"/>
                                  </p:stCondLst>
                                  <p:childTnLst>
                                    <p:animMotion origin="layout" path="M 0.39774 -0.27099 L 0.00173 -0.00247 " pathEditMode="relative" rAng="0" ptsTypes="AA">
                                      <p:cBhvr>
                                        <p:cTn id="62" dur="100" fill="hold"/>
                                        <p:tgtEl>
                                          <p:spTgt spid="18"/>
                                        </p:tgtEl>
                                        <p:attrNameLst>
                                          <p:attrName>ppt_x</p:attrName>
                                          <p:attrName>ppt_y</p:attrName>
                                        </p:attrNameLst>
                                      </p:cBhvr>
                                      <p:rCtr x="-19809" y="13426"/>
                                    </p:animMotion>
                                  </p:childTnLst>
                                </p:cTn>
                              </p:par>
                              <p:par>
                                <p:cTn id="63" presetID="42" presetClass="path" presetSubtype="0" accel="50000" decel="50000" fill="hold" grpId="1" nodeType="withEffect">
                                  <p:stCondLst>
                                    <p:cond delay="0"/>
                                  </p:stCondLst>
                                  <p:childTnLst>
                                    <p:animMotion origin="layout" path="M -0.11059 -0.19038 L 0.00261 0.00092 " pathEditMode="relative" rAng="0" ptsTypes="AA">
                                      <p:cBhvr>
                                        <p:cTn id="64" dur="100" fill="hold"/>
                                        <p:tgtEl>
                                          <p:spTgt spid="38"/>
                                        </p:tgtEl>
                                        <p:attrNameLst>
                                          <p:attrName>ppt_x</p:attrName>
                                          <p:attrName>ppt_y</p:attrName>
                                        </p:attrNameLst>
                                      </p:cBhvr>
                                      <p:rCtr x="5660" y="9565"/>
                                    </p:animMotion>
                                  </p:childTnLst>
                                </p:cTn>
                              </p:par>
                            </p:childTnLst>
                          </p:cTn>
                        </p:par>
                      </p:childTnLst>
                    </p:cTn>
                  </p:par>
                </p:childTnLst>
              </p:cTn>
              <p:nextCondLst>
                <p:cond evt="onClick" delay="0">
                  <p:tgtEl>
                    <p:spTgt spid="34"/>
                  </p:tgtEl>
                </p:cond>
              </p:nextCondLst>
            </p:seq>
            <p:seq concurrent="1" nextAc="seek">
              <p:cTn id="65" restart="whenNotActive" fill="hold" evtFilter="cancelBubble" nodeType="interactiveSeq">
                <p:stCondLst>
                  <p:cond evt="onClick" delay="0">
                    <p:tgtEl>
                      <p:spTgt spid="36"/>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grpId="2" nodeType="clickEffect">
                                  <p:stCondLst>
                                    <p:cond delay="0"/>
                                  </p:stCondLst>
                                  <p:childTnLst>
                                    <p:set>
                                      <p:cBhvr>
                                        <p:cTn id="69" dur="1" fill="hold">
                                          <p:stCondLst>
                                            <p:cond delay="0"/>
                                          </p:stCondLst>
                                        </p:cTn>
                                        <p:tgtEl>
                                          <p:spTgt spid="29"/>
                                        </p:tgtEl>
                                        <p:attrNameLst>
                                          <p:attrName>style.visibility</p:attrName>
                                        </p:attrNameLst>
                                      </p:cBhvr>
                                      <p:to>
                                        <p:strVal val="visible"/>
                                      </p:to>
                                    </p:set>
                                  </p:childTnLst>
                                </p:cTn>
                              </p:par>
                              <p:par>
                                <p:cTn id="70" presetID="1" presetClass="entr" presetSubtype="0" fill="hold" grpId="2" nodeType="withEffect">
                                  <p:stCondLst>
                                    <p:cond delay="0"/>
                                  </p:stCondLst>
                                  <p:childTnLst>
                                    <p:set>
                                      <p:cBhvr>
                                        <p:cTn id="71" dur="1" fill="hold">
                                          <p:stCondLst>
                                            <p:cond delay="0"/>
                                          </p:stCondLst>
                                        </p:cTn>
                                        <p:tgtEl>
                                          <p:spTgt spid="30"/>
                                        </p:tgtEl>
                                        <p:attrNameLst>
                                          <p:attrName>style.visibility</p:attrName>
                                        </p:attrNameLst>
                                      </p:cBhvr>
                                      <p:to>
                                        <p:strVal val="visible"/>
                                      </p:to>
                                    </p:set>
                                  </p:childTnLst>
                                </p:cTn>
                              </p:par>
                              <p:par>
                                <p:cTn id="72" presetID="1" presetClass="entr" presetSubtype="0" fill="hold" grpId="2" nodeType="withEffect">
                                  <p:stCondLst>
                                    <p:cond delay="0"/>
                                  </p:stCondLst>
                                  <p:childTnLst>
                                    <p:set>
                                      <p:cBhvr>
                                        <p:cTn id="73" dur="1" fill="hold">
                                          <p:stCondLst>
                                            <p:cond delay="0"/>
                                          </p:stCondLst>
                                        </p:cTn>
                                        <p:tgtEl>
                                          <p:spTgt spid="3"/>
                                        </p:tgtEl>
                                        <p:attrNameLst>
                                          <p:attrName>style.visibility</p:attrName>
                                        </p:attrNameLst>
                                      </p:cBhvr>
                                      <p:to>
                                        <p:strVal val="visible"/>
                                      </p:to>
                                    </p:set>
                                  </p:childTnLst>
                                </p:cTn>
                              </p:par>
                              <p:par>
                                <p:cTn id="74" presetID="1" presetClass="entr" presetSubtype="0" fill="hold" grpId="2" nodeType="withEffect">
                                  <p:stCondLst>
                                    <p:cond delay="0"/>
                                  </p:stCondLst>
                                  <p:childTnLst>
                                    <p:set>
                                      <p:cBhvr>
                                        <p:cTn id="75" dur="1" fill="hold">
                                          <p:stCondLst>
                                            <p:cond delay="0"/>
                                          </p:stCondLst>
                                        </p:cTn>
                                        <p:tgtEl>
                                          <p:spTgt spid="28"/>
                                        </p:tgtEl>
                                        <p:attrNameLst>
                                          <p:attrName>style.visibility</p:attrName>
                                        </p:attrNameLst>
                                      </p:cBhvr>
                                      <p:to>
                                        <p:strVal val="visible"/>
                                      </p:to>
                                    </p:set>
                                  </p:childTnLst>
                                </p:cTn>
                              </p:par>
                              <p:par>
                                <p:cTn id="76" presetID="1" presetClass="entr" presetSubtype="0" fill="hold" grpId="2" nodeType="withEffect">
                                  <p:stCondLst>
                                    <p:cond delay="0"/>
                                  </p:stCondLst>
                                  <p:childTnLst>
                                    <p:set>
                                      <p:cBhvr>
                                        <p:cTn id="77" dur="1" fill="hold">
                                          <p:stCondLst>
                                            <p:cond delay="0"/>
                                          </p:stCondLst>
                                        </p:cTn>
                                        <p:tgtEl>
                                          <p:spTgt spid="40"/>
                                        </p:tgtEl>
                                        <p:attrNameLst>
                                          <p:attrName>style.visibility</p:attrName>
                                        </p:attrNameLst>
                                      </p:cBhvr>
                                      <p:to>
                                        <p:strVal val="visible"/>
                                      </p:to>
                                    </p:set>
                                  </p:childTnLst>
                                </p:cTn>
                              </p:par>
                              <p:par>
                                <p:cTn id="78" presetID="42" presetClass="path" presetSubtype="0" accel="50000" decel="50000" fill="hold" grpId="2" nodeType="withEffect">
                                  <p:stCondLst>
                                    <p:cond delay="0"/>
                                  </p:stCondLst>
                                  <p:childTnLst>
                                    <p:animMotion origin="layout" path="M 0.41667 -0.55803 L 0.0007 0.0003 " pathEditMode="relative" rAng="0" ptsTypes="AA">
                                      <p:cBhvr>
                                        <p:cTn id="79" dur="100" fill="hold"/>
                                        <p:tgtEl>
                                          <p:spTgt spid="19"/>
                                        </p:tgtEl>
                                        <p:attrNameLst>
                                          <p:attrName>ppt_x</p:attrName>
                                          <p:attrName>ppt_y</p:attrName>
                                        </p:attrNameLst>
                                      </p:cBhvr>
                                      <p:rCtr x="-20799" y="27901"/>
                                    </p:animMotion>
                                  </p:childTnLst>
                                </p:cTn>
                              </p:par>
                              <p:par>
                                <p:cTn id="80" presetID="42" presetClass="path" presetSubtype="0" accel="50000" decel="50000" fill="hold" grpId="2" nodeType="withEffect">
                                  <p:stCondLst>
                                    <p:cond delay="0"/>
                                  </p:stCondLst>
                                  <p:childTnLst>
                                    <p:animMotion origin="layout" path="M 0.03229 -0.40524 L -0.00035 0.00093 " pathEditMode="relative" rAng="0" ptsTypes="AA">
                                      <p:cBhvr>
                                        <p:cTn id="81" dur="100" fill="hold"/>
                                        <p:tgtEl>
                                          <p:spTgt spid="20"/>
                                        </p:tgtEl>
                                        <p:attrNameLst>
                                          <p:attrName>ppt_x</p:attrName>
                                          <p:attrName>ppt_y</p:attrName>
                                        </p:attrNameLst>
                                      </p:cBhvr>
                                      <p:rCtr x="-1632" y="20309"/>
                                    </p:animMotion>
                                  </p:childTnLst>
                                </p:cTn>
                              </p:par>
                              <p:par>
                                <p:cTn id="82" presetID="42" presetClass="path" presetSubtype="0" accel="50000" decel="50000" fill="hold" grpId="2" nodeType="withEffect">
                                  <p:stCondLst>
                                    <p:cond delay="0"/>
                                  </p:stCondLst>
                                  <p:childTnLst>
                                    <p:animMotion origin="layout" path="M 0.44184 -0.29043 L 0.00139 0.00062 " pathEditMode="relative" rAng="0" ptsTypes="AA">
                                      <p:cBhvr>
                                        <p:cTn id="83" dur="100" fill="hold"/>
                                        <p:tgtEl>
                                          <p:spTgt spid="10"/>
                                        </p:tgtEl>
                                        <p:attrNameLst>
                                          <p:attrName>ppt_x</p:attrName>
                                          <p:attrName>ppt_y</p:attrName>
                                        </p:attrNameLst>
                                      </p:cBhvr>
                                      <p:rCtr x="-22031" y="14537"/>
                                    </p:animMotion>
                                  </p:childTnLst>
                                </p:cTn>
                              </p:par>
                              <p:par>
                                <p:cTn id="84" presetID="42" presetClass="path" presetSubtype="0" accel="50000" decel="50000" fill="hold" grpId="2" nodeType="withEffect">
                                  <p:stCondLst>
                                    <p:cond delay="0"/>
                                  </p:stCondLst>
                                  <p:childTnLst>
                                    <p:animMotion origin="layout" path="M 0.39775 -0.27099 L -4.72222E-6 -0.00124 " pathEditMode="relative" rAng="0" ptsTypes="AA">
                                      <p:cBhvr>
                                        <p:cTn id="85" dur="100" fill="hold"/>
                                        <p:tgtEl>
                                          <p:spTgt spid="18"/>
                                        </p:tgtEl>
                                        <p:attrNameLst>
                                          <p:attrName>ppt_x</p:attrName>
                                          <p:attrName>ppt_y</p:attrName>
                                        </p:attrNameLst>
                                      </p:cBhvr>
                                      <p:rCtr x="-19896" y="13488"/>
                                    </p:animMotion>
                                  </p:childTnLst>
                                </p:cTn>
                              </p:par>
                              <p:par>
                                <p:cTn id="86" presetID="42" presetClass="path" presetSubtype="0" accel="50000" decel="50000" fill="hold" grpId="2" nodeType="withEffect">
                                  <p:stCondLst>
                                    <p:cond delay="0"/>
                                  </p:stCondLst>
                                  <p:childTnLst>
                                    <p:animMotion origin="layout" path="M -0.11059 -0.19037 L 0.00261 0.00031 " pathEditMode="relative" rAng="0" ptsTypes="AA">
                                      <p:cBhvr>
                                        <p:cTn id="87" dur="100" fill="hold"/>
                                        <p:tgtEl>
                                          <p:spTgt spid="38"/>
                                        </p:tgtEl>
                                        <p:attrNameLst>
                                          <p:attrName>ppt_x</p:attrName>
                                          <p:attrName>ppt_y</p:attrName>
                                        </p:attrNameLst>
                                      </p:cBhvr>
                                      <p:rCtr x="5660" y="9534"/>
                                    </p:animMotion>
                                  </p:childTnLst>
                                </p:cTn>
                              </p:par>
                            </p:childTnLst>
                          </p:cTn>
                        </p:par>
                      </p:childTnLst>
                    </p:cTn>
                  </p:par>
                </p:childTnLst>
              </p:cTn>
              <p:nextCondLst>
                <p:cond evt="onClick" delay="0">
                  <p:tgtEl>
                    <p:spTgt spid="36"/>
                  </p:tgtEl>
                </p:cond>
              </p:nextCondLst>
            </p:seq>
          </p:childTnLst>
        </p:cTn>
      </p:par>
    </p:tnLst>
    <p:bldLst>
      <p:bldP spid="20" grpId="0"/>
      <p:bldP spid="20" grpId="1"/>
      <p:bldP spid="20" grpId="2"/>
      <p:bldP spid="38" grpId="0"/>
      <p:bldP spid="38" grpId="1"/>
      <p:bldP spid="38" grpId="2"/>
      <p:bldP spid="19" grpId="0"/>
      <p:bldP spid="19" grpId="1"/>
      <p:bldP spid="19" grpId="2"/>
      <p:bldP spid="18" grpId="0"/>
      <p:bldP spid="18" grpId="1"/>
      <p:bldP spid="18" grpId="2"/>
      <p:bldP spid="10" grpId="0"/>
      <p:bldP spid="10" grpId="1"/>
      <p:bldP spid="10" grpId="2"/>
      <p:bldP spid="30" grpId="0"/>
      <p:bldP spid="30" grpId="1"/>
      <p:bldP spid="30" grpId="2"/>
      <p:bldP spid="40" grpId="0"/>
      <p:bldP spid="40" grpId="1"/>
      <p:bldP spid="40" grpId="2"/>
      <p:bldP spid="29" grpId="0"/>
      <p:bldP spid="29" grpId="1"/>
      <p:bldP spid="29" grpId="2"/>
      <p:bldP spid="28" grpId="0"/>
      <p:bldP spid="28" grpId="1"/>
      <p:bldP spid="28" grpId="2"/>
      <p:bldP spid="3" grpId="0"/>
      <p:bldP spid="3" grpId="1"/>
      <p:bldP spid="3"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Arrow"/>
          <p:cNvSpPr/>
          <p:nvPr/>
        </p:nvSpPr>
        <p:spPr>
          <a:xfrm>
            <a:off x="309390" y="1412964"/>
            <a:ext cx="648072" cy="288032"/>
          </a:xfrm>
          <a:prstGeom prst="notchedRightArrow">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hape: Button 1"/>
          <p:cNvSpPr/>
          <p:nvPr/>
        </p:nvSpPr>
        <p:spPr>
          <a:xfrm>
            <a:off x="8712440" y="4197631"/>
            <a:ext cx="288032" cy="288032"/>
          </a:xfrm>
          <a:prstGeom prst="ellipse">
            <a:avLst/>
          </a:prstGeom>
          <a:solidFill>
            <a:srgbClr val="FFFFFF"/>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b="1">
              <a:solidFill>
                <a:schemeClr val="tx1"/>
              </a:solidFill>
            </a:endParaRPr>
          </a:p>
        </p:txBody>
      </p:sp>
      <p:sp>
        <p:nvSpPr>
          <p:cNvPr id="2" name="TextBox"/>
          <p:cNvSpPr txBox="1"/>
          <p:nvPr/>
        </p:nvSpPr>
        <p:spPr>
          <a:xfrm>
            <a:off x="900064" y="1347792"/>
            <a:ext cx="7956392" cy="3323987"/>
          </a:xfrm>
          <a:prstGeom prst="rect">
            <a:avLst/>
          </a:prstGeom>
          <a:noFill/>
        </p:spPr>
        <p:txBody>
          <a:bodyPr wrap="square" rtlCol="0">
            <a:spAutoFit/>
          </a:bodyPr>
          <a:lstStyle/>
          <a:p>
            <a:pPr>
              <a:spcAft>
                <a:spcPts val="600"/>
              </a:spcAft>
            </a:pPr>
            <a:r>
              <a:rPr lang="en-US" sz="2000" dirty="0">
                <a:latin typeface="Calligraph421 BT" pitchFamily="66" charset="0"/>
              </a:rPr>
              <a:t>This is a story about ...</a:t>
            </a:r>
          </a:p>
          <a:p>
            <a:pPr>
              <a:spcAft>
                <a:spcPts val="600"/>
              </a:spcAft>
            </a:pPr>
            <a:r>
              <a:rPr lang="en-US" sz="2000" dirty="0">
                <a:latin typeface="Calligraph421 BT" pitchFamily="66" charset="0"/>
              </a:rPr>
              <a:t>I would describe King Herod as a …</a:t>
            </a:r>
          </a:p>
          <a:p>
            <a:pPr>
              <a:spcAft>
                <a:spcPts val="600"/>
              </a:spcAft>
            </a:pPr>
            <a:r>
              <a:rPr lang="en-US" sz="2000" dirty="0">
                <a:latin typeface="Calligraph421 BT" pitchFamily="66" charset="0"/>
              </a:rPr>
              <a:t>There are leaders like him in the world today such as …</a:t>
            </a:r>
          </a:p>
          <a:p>
            <a:pPr>
              <a:spcAft>
                <a:spcPts val="600"/>
              </a:spcAft>
            </a:pPr>
            <a:r>
              <a:rPr lang="en-US" sz="2000" dirty="0">
                <a:latin typeface="Calligraph421 BT" pitchFamily="66" charset="0"/>
              </a:rPr>
              <a:t>Can you describe the feelings and suffering of the families whose babies were killed …</a:t>
            </a:r>
          </a:p>
          <a:p>
            <a:pPr>
              <a:spcAft>
                <a:spcPts val="600"/>
              </a:spcAft>
            </a:pPr>
            <a:r>
              <a:rPr lang="en-US" sz="2000" dirty="0">
                <a:latin typeface="Calligraph421 BT" pitchFamily="66" charset="0"/>
              </a:rPr>
              <a:t>It would be similar to the pain and suffering of the families today in …</a:t>
            </a:r>
          </a:p>
          <a:p>
            <a:pPr>
              <a:spcAft>
                <a:spcPts val="600"/>
              </a:spcAft>
            </a:pPr>
            <a:r>
              <a:rPr lang="en-US" sz="2000" dirty="0">
                <a:latin typeface="Calligraph421 BT" pitchFamily="66" charset="0"/>
              </a:rPr>
              <a:t>This story shows that even from his birth Jesus was …</a:t>
            </a:r>
          </a:p>
          <a:p>
            <a:pPr>
              <a:spcAft>
                <a:spcPts val="600"/>
              </a:spcAft>
            </a:pPr>
            <a:r>
              <a:rPr lang="en-US" sz="2000" dirty="0">
                <a:latin typeface="Calligraph421 BT" pitchFamily="66" charset="0"/>
              </a:rPr>
              <a:t>There are people in the world today who are outcasts and not accepted such as …</a:t>
            </a:r>
          </a:p>
        </p:txBody>
      </p:sp>
      <p:pic>
        <p:nvPicPr>
          <p:cNvPr id="1026" name="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1519" y="565905"/>
            <a:ext cx="2008953" cy="1948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Subtile"/>
          <p:cNvSpPr/>
          <p:nvPr/>
        </p:nvSpPr>
        <p:spPr>
          <a:xfrm>
            <a:off x="123274" y="733236"/>
            <a:ext cx="6730680" cy="517302"/>
          </a:xfrm>
          <a:prstGeom prst="roundRect">
            <a:avLst/>
          </a:prstGeom>
          <a:solidFill>
            <a:schemeClr val="accent1">
              <a:alpha val="0"/>
            </a:schemeClr>
          </a:solidFill>
          <a:ln>
            <a:solidFill>
              <a:srgbClr val="6633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solidFill>
                  <a:schemeClr val="tx1"/>
                </a:solidFill>
                <a:latin typeface="Calligraph421 BT" pitchFamily="66" charset="0"/>
              </a:rPr>
              <a:t>Share your response to the story – Look closely at the picture</a:t>
            </a:r>
          </a:p>
        </p:txBody>
      </p:sp>
      <p:sp>
        <p:nvSpPr>
          <p:cNvPr id="21" name="Title"/>
          <p:cNvSpPr txBox="1">
            <a:spLocks/>
          </p:cNvSpPr>
          <p:nvPr/>
        </p:nvSpPr>
        <p:spPr>
          <a:xfrm>
            <a:off x="0" y="0"/>
            <a:ext cx="9144000" cy="684684"/>
          </a:xfrm>
          <a:prstGeom prst="rect">
            <a:avLst/>
          </a:prstGeom>
        </p:spPr>
        <p:txBody>
          <a:bodyPr lIns="0" rIns="0">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atin typeface="Calligraph421 BT" pitchFamily="66" charset="0"/>
              </a:rPr>
              <a:t>Reflecting on the story of the Holy Innocents</a:t>
            </a:r>
            <a:endParaRPr lang="en-GB" sz="4000" b="1" dirty="0">
              <a:latin typeface="Calligraph421 BT" pitchFamily="66" charset="0"/>
              <a:ea typeface="Adobe Heiti Std R" pitchFamily="34" charset="-128"/>
            </a:endParaRPr>
          </a:p>
        </p:txBody>
      </p:sp>
      <p:sp>
        <p:nvSpPr>
          <p:cNvPr id="18"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S-08</a:t>
            </a:r>
            <a:endParaRPr lang="en-GB" sz="900" b="1" dirty="0">
              <a:solidFill>
                <a:srgbClr val="002060"/>
              </a:solidFill>
              <a:latin typeface="Arial" pitchFamily="34" charset="0"/>
              <a:cs typeface="Arial" pitchFamily="34" charset="0"/>
            </a:endParaRPr>
          </a:p>
        </p:txBody>
      </p:sp>
      <p:sp>
        <p:nvSpPr>
          <p:cNvPr id="19"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Tool instructions"/>
          <p:cNvSpPr txBox="1"/>
          <p:nvPr/>
        </p:nvSpPr>
        <p:spPr>
          <a:xfrm>
            <a:off x="3243776" y="4912668"/>
            <a:ext cx="2656496" cy="230832"/>
          </a:xfrm>
          <a:prstGeom prst="rect">
            <a:avLst/>
          </a:prstGeom>
          <a:noFill/>
        </p:spPr>
        <p:txBody>
          <a:bodyPr wrap="none" rtlCol="0">
            <a:spAutoFit/>
          </a:bodyPr>
          <a:lstStyle/>
          <a:p>
            <a:pPr algn="ctr"/>
            <a:r>
              <a:rPr lang="en-GB" sz="900" dirty="0">
                <a:latin typeface="Calligraph421 BT" pitchFamily="66" charset="0"/>
                <a:ea typeface="Adobe Heiti Std R" pitchFamily="34" charset="-128"/>
                <a:cs typeface="Arial" pitchFamily="34" charset="0"/>
              </a:rPr>
              <a:t>Press the button </a:t>
            </a:r>
            <a:r>
              <a:rPr lang="en-GB" sz="900" dirty="0" smtClean="0">
                <a:latin typeface="Calligraph421 BT" pitchFamily="66" charset="0"/>
                <a:ea typeface="Adobe Heiti Std R" pitchFamily="34" charset="-128"/>
                <a:cs typeface="Arial" pitchFamily="34" charset="0"/>
              </a:rPr>
              <a:t>to move pointer to each new line</a:t>
            </a:r>
            <a:endParaRPr lang="en-GB" sz="900" dirty="0">
              <a:latin typeface="Calligraph421 BT" pitchFamily="66" charset="0"/>
              <a:ea typeface="Adobe Heiti Std R" pitchFamily="34" charset="-128"/>
              <a:cs typeface="Arial" pitchFamily="34" charset="0"/>
            </a:endParaRPr>
          </a:p>
        </p:txBody>
      </p:sp>
    </p:spTree>
    <p:extLst>
      <p:ext uri="{BB962C8B-B14F-4D97-AF65-F5344CB8AC3E}">
        <p14:creationId xmlns:p14="http://schemas.microsoft.com/office/powerpoint/2010/main" val="234317836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500"/>
                                        <p:tgtEl>
                                          <p:spTgt spid="2"/>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grpId="1" nodeType="clickEffect">
                                  <p:stCondLst>
                                    <p:cond delay="0"/>
                                  </p:stCondLst>
                                  <p:childTnLst>
                                    <p:animMotion origin="layout" path="M -0.00034 0.00401 L -0.00034 0.07901 " pathEditMode="relative" rAng="0" ptsTypes="AA">
                                      <p:cBhvr>
                                        <p:cTn id="16" dur="2000" fill="hold"/>
                                        <p:tgtEl>
                                          <p:spTgt spid="7"/>
                                        </p:tgtEl>
                                        <p:attrNameLst>
                                          <p:attrName>ppt_x</p:attrName>
                                          <p:attrName>ppt_y</p:attrName>
                                        </p:attrNameLst>
                                      </p:cBhvr>
                                      <p:rCtr x="0" y="3735"/>
                                    </p:animMotion>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2" nodeType="clickEffect">
                                  <p:stCondLst>
                                    <p:cond delay="0"/>
                                  </p:stCondLst>
                                  <p:childTnLst>
                                    <p:animMotion origin="layout" path="M -0.00017 0.07901 L -0.00017 0.15 " pathEditMode="relative" rAng="0" ptsTypes="AA">
                                      <p:cBhvr>
                                        <p:cTn id="20" dur="2000" fill="hold"/>
                                        <p:tgtEl>
                                          <p:spTgt spid="7"/>
                                        </p:tgtEl>
                                        <p:attrNameLst>
                                          <p:attrName>ppt_x</p:attrName>
                                          <p:attrName>ppt_y</p:attrName>
                                        </p:attrNameLst>
                                      </p:cBhvr>
                                      <p:rCtr x="0" y="3549"/>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3" nodeType="clickEffect">
                                  <p:stCondLst>
                                    <p:cond delay="0"/>
                                  </p:stCondLst>
                                  <p:childTnLst>
                                    <p:animMotion origin="layout" path="M -0.00017 0.15 L -0.00017 0.22346 " pathEditMode="relative" rAng="0" ptsTypes="AA">
                                      <p:cBhvr>
                                        <p:cTn id="24" dur="2000" fill="hold"/>
                                        <p:tgtEl>
                                          <p:spTgt spid="7"/>
                                        </p:tgtEl>
                                        <p:attrNameLst>
                                          <p:attrName>ppt_x</p:attrName>
                                          <p:attrName>ppt_y</p:attrName>
                                        </p:attrNameLst>
                                      </p:cBhvr>
                                      <p:rCtr x="0" y="3673"/>
                                    </p:animMotion>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grpId="4" nodeType="clickEffect">
                                  <p:stCondLst>
                                    <p:cond delay="0"/>
                                  </p:stCondLst>
                                  <p:childTnLst>
                                    <p:animMotion origin="layout" path="M -0.00017 0.22346 L -0.00017 0.35741 " pathEditMode="relative" rAng="0" ptsTypes="AA">
                                      <p:cBhvr>
                                        <p:cTn id="28" dur="2000" fill="hold"/>
                                        <p:tgtEl>
                                          <p:spTgt spid="7"/>
                                        </p:tgtEl>
                                        <p:attrNameLst>
                                          <p:attrName>ppt_x</p:attrName>
                                          <p:attrName>ppt_y</p:attrName>
                                        </p:attrNameLst>
                                      </p:cBhvr>
                                      <p:rCtr x="0" y="6698"/>
                                    </p:animMotion>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5" nodeType="clickEffect">
                                  <p:stCondLst>
                                    <p:cond delay="0"/>
                                  </p:stCondLst>
                                  <p:childTnLst>
                                    <p:animMotion origin="layout" path="M -0.00017 0.35741 L -0.00017 0.42994 " pathEditMode="relative" rAng="0" ptsTypes="AA">
                                      <p:cBhvr>
                                        <p:cTn id="32" dur="2000" fill="hold"/>
                                        <p:tgtEl>
                                          <p:spTgt spid="7"/>
                                        </p:tgtEl>
                                        <p:attrNameLst>
                                          <p:attrName>ppt_x</p:attrName>
                                          <p:attrName>ppt_y</p:attrName>
                                        </p:attrNameLst>
                                      </p:cBhvr>
                                      <p:rCtr x="0" y="3611"/>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grpId="7" nodeType="clickEffect">
                                  <p:stCondLst>
                                    <p:cond delay="0"/>
                                  </p:stCondLst>
                                  <p:childTnLst>
                                    <p:animMotion origin="layout" path="M -0.00017 0.43007 L -0.00017 0.50664 " pathEditMode="relative" rAng="0" ptsTypes="AA">
                                      <p:cBhvr>
                                        <p:cTn id="36" dur="2000" fill="hold"/>
                                        <p:tgtEl>
                                          <p:spTgt spid="7"/>
                                        </p:tgtEl>
                                        <p:attrNameLst>
                                          <p:attrName>ppt_x</p:attrName>
                                          <p:attrName>ppt_y</p:attrName>
                                        </p:attrNameLst>
                                      </p:cBhvr>
                                      <p:rCtr x="0" y="3828"/>
                                    </p:animMotion>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grpId="6" nodeType="clickEffect">
                                  <p:stCondLst>
                                    <p:cond delay="0"/>
                                  </p:stCondLst>
                                  <p:childTnLst>
                                    <p:animMotion origin="layout" path="M -0.00017 0.50664 L -0.00034 0.00402 " pathEditMode="relative" rAng="0" ptsTypes="AA">
                                      <p:cBhvr>
                                        <p:cTn id="40" dur="2000" fill="hold"/>
                                        <p:tgtEl>
                                          <p:spTgt spid="7"/>
                                        </p:tgtEl>
                                        <p:attrNameLst>
                                          <p:attrName>ppt_x</p:attrName>
                                          <p:attrName>ppt_y</p:attrName>
                                        </p:attrNameLst>
                                      </p:cBhvr>
                                      <p:rCtr x="-17" y="-25131"/>
                                    </p:animMotion>
                                  </p:childTnLst>
                                </p:cTn>
                              </p:par>
                            </p:childTnLst>
                          </p:cTn>
                        </p:par>
                      </p:childTnLst>
                    </p:cTn>
                  </p:par>
                </p:childTnLst>
              </p:cTn>
              <p:nextCondLst>
                <p:cond evt="onClick" delay="0">
                  <p:tgtEl>
                    <p:spTgt spid="3"/>
                  </p:tgtEl>
                </p:cond>
              </p:nextCondLst>
            </p:seq>
          </p:childTnLst>
        </p:cTn>
      </p:par>
    </p:tnLst>
    <p:bldLst>
      <p:bldP spid="7" grpId="0" animBg="1"/>
      <p:bldP spid="7" grpId="1" animBg="1"/>
      <p:bldP spid="7" grpId="2" animBg="1"/>
      <p:bldP spid="7" grpId="3" animBg="1"/>
      <p:bldP spid="7" grpId="4" animBg="1"/>
      <p:bldP spid="7" grpId="5" animBg="1"/>
      <p:bldP spid="7" grpId="6" animBg="1"/>
      <p:bldP spid="7" grpId="7" animBg="1"/>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3911</TotalTime>
  <Words>1916</Words>
  <Application>Microsoft Office PowerPoint</Application>
  <PresentationFormat>On-screen Show (16:9)</PresentationFormat>
  <Paragraphs>261</Paragraphs>
  <Slides>15</Slides>
  <Notes>15</Notes>
  <HiddenSlides>2</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15</vt:i4>
      </vt:variant>
    </vt:vector>
  </HeadingPairs>
  <TitlesOfParts>
    <vt:vector size="26" baseType="lpstr">
      <vt:lpstr>Arial</vt:lpstr>
      <vt:lpstr>Adobe Heiti Std R</vt:lpstr>
      <vt:lpstr>Batang</vt:lpstr>
      <vt:lpstr>Adobe Arabic</vt:lpstr>
      <vt:lpstr>Calligraph421 BT</vt:lpstr>
      <vt:lpstr>Times New Roman</vt:lpstr>
      <vt:lpstr>Calibri</vt:lpstr>
      <vt:lpstr>Adobe Fan Heiti Std B</vt:lpstr>
      <vt:lpstr>Segoe UI</vt:lpstr>
      <vt:lpstr>Office Theme</vt:lpstr>
      <vt:lpstr>Custom Design</vt:lpstr>
      <vt:lpstr>December 25</vt:lpstr>
      <vt:lpstr>Learning Intentions</vt:lpstr>
      <vt:lpstr>The place of Christmas in the Liturgical Year</vt:lpstr>
      <vt:lpstr>In the first reading at Mass on Christmas night Isaiah’s words tell who Jesus is</vt:lpstr>
      <vt:lpstr>The readings tell who Jesus is</vt:lpstr>
      <vt:lpstr>PowerPoint Presentation</vt:lpstr>
      <vt:lpstr>PowerPoint Presentation</vt:lpstr>
      <vt:lpstr>PowerPoint Presentation</vt:lpstr>
      <vt:lpstr>PowerPoint Presentation</vt:lpstr>
      <vt:lpstr>The Feast of the Holy Innocents – 28 December</vt:lpstr>
      <vt:lpstr>Who do Mary, Joseph and Jesus in this picture remind you of?</vt:lpstr>
      <vt:lpstr>Check up</vt:lpstr>
      <vt:lpstr>Time for Reflection</vt:lpstr>
      <vt:lpstr>PowerPoint Presentation</vt:lpstr>
      <vt:lpstr>Check up</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Message of Advent</dc:title>
  <dc:creator>Pierre Schmits</dc:creator>
  <cp:lastModifiedBy>Pierre Schmits</cp:lastModifiedBy>
  <cp:revision>127</cp:revision>
  <dcterms:created xsi:type="dcterms:W3CDTF">2016-10-02T19:59:59Z</dcterms:created>
  <dcterms:modified xsi:type="dcterms:W3CDTF">2016-11-17T08:58:57Z</dcterms:modified>
</cp:coreProperties>
</file>