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56" r:id="rId2"/>
    <p:sldId id="257" r:id="rId3"/>
    <p:sldId id="286" r:id="rId4"/>
    <p:sldId id="287" r:id="rId5"/>
    <p:sldId id="288" r:id="rId6"/>
    <p:sldId id="290" r:id="rId7"/>
    <p:sldId id="292" r:id="rId8"/>
    <p:sldId id="293" r:id="rId9"/>
    <p:sldId id="278" r:id="rId10"/>
    <p:sldId id="295" r:id="rId11"/>
    <p:sldId id="269" r:id="rId12"/>
    <p:sldId id="271" r:id="rId13"/>
    <p:sldId id="291" r:id="rId14"/>
    <p:sldId id="294"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0"/>
    <a:srgbClr val="663300"/>
    <a:srgbClr val="003399"/>
    <a:srgbClr val="EEF5AB"/>
    <a:srgbClr val="FFFF99"/>
    <a:srgbClr val="FFFFFF"/>
    <a:srgbClr val="FFFF6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0971" autoAdjust="0"/>
  </p:normalViewPr>
  <p:slideViewPr>
    <p:cSldViewPr snapToGrid="0">
      <p:cViewPr>
        <p:scale>
          <a:sx n="80" d="100"/>
          <a:sy n="80" d="100"/>
        </p:scale>
        <p:origin x="-534" y="-10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17/11/2016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fRjpf2kti08"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Feast of Christmas and the Epiphany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students to share something they know about the Feasts of Christmas and the Epiphany and what they celebrate.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The Feast of the Epiphany – the revelation of Christ’s birth to the whole world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People use the word ‘epiphany’ in a non-religious sense today when speaking about a sudden and profound understanding of something.</a:t>
            </a:r>
          </a:p>
          <a:p>
            <a:r>
              <a:rPr lang="en-GB" sz="1200" kern="1200" dirty="0" smtClean="0">
                <a:solidFill>
                  <a:schemeClr val="tx1"/>
                </a:solidFill>
                <a:effectLst/>
                <a:latin typeface="+mn-lt"/>
                <a:ea typeface="+mn-ea"/>
                <a:cs typeface="+mn-cs"/>
              </a:rPr>
              <a:t>Use the flip book</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1001247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12 Time for Reflection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the meaning of the stories of Christmas and the Epiphany and how they help us to realise how great God is and how deep God’s love is for each one of us. Sit with this and let it sink into their heart.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Original Children’s Activities available on lesson home page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269997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What Jesus taught about God and what this says about what God is like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6</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2766448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Check up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11</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14</a:t>
            </a:fld>
            <a:endParaRPr lang="en-GB"/>
          </a:p>
        </p:txBody>
      </p:sp>
    </p:spTree>
    <p:extLst>
      <p:ext uri="{BB962C8B-B14F-4D97-AF65-F5344CB8AC3E}">
        <p14:creationId xmlns:p14="http://schemas.microsoft.com/office/powerpoint/2010/main" val="214086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8622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Season of Christmas and the Feast of the Epiphany</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p>
          <a:p>
            <a:r>
              <a:rPr lang="en-GB" sz="1200" kern="1200" dirty="0" smtClean="0">
                <a:solidFill>
                  <a:schemeClr val="tx1"/>
                </a:solidFill>
                <a:effectLst/>
                <a:latin typeface="+mn-lt"/>
                <a:ea typeface="+mn-ea"/>
                <a:cs typeface="+mn-cs"/>
              </a:rPr>
              <a:t>Use Liturgical Calendar to identify the Season of Christmas and the Feast of the Epiphany and share what events they celebrate.</a:t>
            </a:r>
          </a:p>
          <a:p>
            <a:r>
              <a:rPr lang="en-GB" sz="1200" kern="1200" dirty="0" smtClean="0">
                <a:solidFill>
                  <a:schemeClr val="tx1"/>
                </a:solidFill>
                <a:effectLst/>
                <a:latin typeface="+mn-lt"/>
                <a:ea typeface="+mn-ea"/>
                <a:cs typeface="+mn-cs"/>
              </a:rPr>
              <a:t>Use the flip cards to extend students’ knowledge.</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5234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The Feast of Christmas celebrates how close God is to the world through Jesus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title and think about what this idea means. Explain it to a partner.</a:t>
            </a:r>
          </a:p>
          <a:p>
            <a:r>
              <a:rPr lang="en-GB" sz="1200" kern="1200" dirty="0" smtClean="0">
                <a:solidFill>
                  <a:schemeClr val="tx1"/>
                </a:solidFill>
                <a:effectLst/>
                <a:latin typeface="+mn-lt"/>
                <a:ea typeface="+mn-ea"/>
                <a:cs typeface="+mn-cs"/>
              </a:rPr>
              <a:t>Ask the students to note something new they learned as they read through the flip cards. These ideas are spoken about in the Letter to the Hebrews. </a:t>
            </a:r>
          </a:p>
          <a:p>
            <a:r>
              <a:rPr lang="en-GB" sz="1200" kern="1200" dirty="0" smtClean="0">
                <a:solidFill>
                  <a:schemeClr val="tx1"/>
                </a:solidFill>
                <a:effectLst/>
                <a:latin typeface="+mn-lt"/>
                <a:ea typeface="+mn-ea"/>
                <a:cs typeface="+mn-cs"/>
              </a:rPr>
              <a:t>They try to help people understand the enormity of the event of Christ’s birth and what is says about God’s great love for all people.</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52342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0" y="1620000"/>
            <a:ext cx="3240000" cy="6660000"/>
          </a:xfrm>
          <a:prstGeom prst="rect">
            <a:avLst/>
          </a:prstGeom>
        </p:spPr>
        <p:txBody>
          <a:bodyPr/>
          <a:lstStyle/>
          <a:p>
            <a:r>
              <a:rPr lang="en-GB" sz="1200" b="1" kern="1200" dirty="0" smtClean="0">
                <a:solidFill>
                  <a:schemeClr val="tx1"/>
                </a:solidFill>
                <a:effectLst/>
                <a:latin typeface="+mn-lt"/>
                <a:ea typeface="+mn-ea"/>
                <a:cs typeface="+mn-cs"/>
              </a:rPr>
              <a:t>Slide 5 The Letter to the Hebrews – God proclaims that Jesus is an exact imprint of God’s own self</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p>
          <a:p>
            <a:r>
              <a:rPr lang="en-GB" sz="1200" kern="1200" dirty="0" smtClean="0">
                <a:solidFill>
                  <a:schemeClr val="tx1"/>
                </a:solidFill>
                <a:effectLst/>
                <a:latin typeface="+mn-lt"/>
                <a:ea typeface="+mn-ea"/>
                <a:cs typeface="+mn-cs"/>
              </a:rPr>
              <a:t>Use the blind reveal to learn some background to the Letter to the Hebrews. This letter has a very important message for all of the new early Christians because it challenges them to move away from their old Jewish ways and to take on the ways of the new Christian community that was trying to develop their own ways of doing things. They were being persecuted and some were tempted to revert to their old religious ways. </a:t>
            </a:r>
          </a:p>
          <a:p>
            <a:r>
              <a:rPr lang="en-GB" sz="1200" kern="1200" dirty="0" smtClean="0">
                <a:solidFill>
                  <a:schemeClr val="tx1"/>
                </a:solidFill>
                <a:effectLst/>
                <a:latin typeface="+mn-lt"/>
                <a:ea typeface="+mn-ea"/>
                <a:cs typeface="+mn-cs"/>
              </a:rPr>
              <a:t>How would you have felt if you had been one of these new Christians?</a:t>
            </a:r>
          </a:p>
          <a:p>
            <a:r>
              <a:rPr lang="en-GB" sz="1200" kern="1200" dirty="0" smtClean="0">
                <a:solidFill>
                  <a:schemeClr val="tx1"/>
                </a:solidFill>
                <a:effectLst/>
                <a:latin typeface="+mn-lt"/>
                <a:ea typeface="+mn-ea"/>
                <a:cs typeface="+mn-cs"/>
              </a:rPr>
              <a:t>Read Hebrews 1:1-6 – use it in class prayer this week.</a:t>
            </a:r>
            <a:endParaRPr lang="en-GB" b="0" baseline="0" noProof="0" dirty="0" smtClean="0"/>
          </a:p>
        </p:txBody>
      </p:sp>
      <p:sp>
        <p:nvSpPr>
          <p:cNvPr id="4" name="Slide Number Placeholder 3"/>
          <p:cNvSpPr>
            <a:spLocks noGrp="1"/>
          </p:cNvSpPr>
          <p:nvPr>
            <p:ph type="sldNum" sz="quarter" idx="10"/>
          </p:nvPr>
        </p:nvSpPr>
        <p:spPr>
          <a:xfrm>
            <a:off x="3884614" y="8685213"/>
            <a:ext cx="2971800" cy="457200"/>
          </a:xfrm>
          <a:prstGeom prst="rect">
            <a:avLst/>
          </a:prstGeom>
        </p:spPr>
        <p:txBody>
          <a:bodyPr/>
          <a:lstStyle/>
          <a:p>
            <a:fld id="{B7D854C1-D8DB-439C-8B37-6CAF82AB5E22}" type="slidenum">
              <a:rPr lang="en-GB" smtClean="0"/>
              <a:pPr/>
              <a:t>5</a:t>
            </a:fld>
            <a:endParaRPr lang="en-GB"/>
          </a:p>
        </p:txBody>
      </p:sp>
    </p:spTree>
    <p:extLst>
      <p:ext uri="{BB962C8B-B14F-4D97-AF65-F5344CB8AC3E}">
        <p14:creationId xmlns:p14="http://schemas.microsoft.com/office/powerpoint/2010/main" val="35234270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What Jesus taught about God and what this says about what God is like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recall the gospel stories Jesus used to teach about what God was like – especially the parables.</a:t>
            </a:r>
          </a:p>
          <a:p>
            <a:r>
              <a:rPr lang="en-GB" sz="1200" kern="1200" dirty="0" smtClean="0">
                <a:solidFill>
                  <a:schemeClr val="tx1"/>
                </a:solidFill>
                <a:effectLst/>
                <a:latin typeface="+mn-lt"/>
                <a:ea typeface="+mn-ea"/>
                <a:cs typeface="+mn-cs"/>
              </a:rPr>
              <a:t>They complete the worksheet with what they know Jesus taught about God, and what this says about what God is like.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An example is - The Prodigal Son parable says God is forgiving.</a:t>
            </a:r>
          </a:p>
          <a:p>
            <a:r>
              <a:rPr lang="en-GB" sz="1200" kern="1200" dirty="0" smtClean="0">
                <a:solidFill>
                  <a:schemeClr val="tx1"/>
                </a:solidFill>
                <a:effectLst/>
                <a:latin typeface="+mn-lt"/>
                <a:ea typeface="+mn-ea"/>
                <a:cs typeface="+mn-cs"/>
              </a:rPr>
              <a:t>Adapt Teaching and Learning Experience 2</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276644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Who were the Magi or Wise Men?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3</a:t>
            </a:r>
          </a:p>
          <a:p>
            <a:r>
              <a:rPr lang="en-GB" sz="1200" kern="1200" dirty="0" smtClean="0">
                <a:solidFill>
                  <a:schemeClr val="tx1"/>
                </a:solidFill>
                <a:effectLst/>
                <a:latin typeface="+mn-lt"/>
                <a:ea typeface="+mn-ea"/>
                <a:cs typeface="+mn-cs"/>
              </a:rPr>
              <a:t>Students share what they know already about the magi or wise men. </a:t>
            </a:r>
          </a:p>
          <a:p>
            <a:r>
              <a:rPr lang="en-GB" sz="1200" kern="1200" dirty="0" smtClean="0">
                <a:solidFill>
                  <a:schemeClr val="tx1"/>
                </a:solidFill>
                <a:effectLst/>
                <a:latin typeface="+mn-lt"/>
                <a:ea typeface="+mn-ea"/>
                <a:cs typeface="+mn-cs"/>
              </a:rPr>
              <a:t>The select statements and use the floaters A-E to complete the sentences. </a:t>
            </a:r>
          </a:p>
          <a:p>
            <a:r>
              <a:rPr lang="en-GB" sz="1200" kern="1200" dirty="0" smtClean="0">
                <a:solidFill>
                  <a:schemeClr val="tx1"/>
                </a:solidFill>
                <a:effectLst/>
                <a:latin typeface="+mn-lt"/>
                <a:ea typeface="+mn-ea"/>
                <a:cs typeface="+mn-cs"/>
              </a:rPr>
              <a:t>ANSWERS</a:t>
            </a:r>
          </a:p>
          <a:p>
            <a:r>
              <a:rPr lang="en-GB" sz="1200" kern="1200" dirty="0" smtClean="0">
                <a:solidFill>
                  <a:schemeClr val="tx1"/>
                </a:solidFill>
                <a:effectLst/>
                <a:latin typeface="+mn-lt"/>
                <a:ea typeface="+mn-ea"/>
                <a:cs typeface="+mn-cs"/>
              </a:rPr>
              <a:t>1-E, 2-C, 3-A, 4-B, 5-D</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2768529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Some clarification about visit of the Wise Men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Matthew 2:1-12</a:t>
            </a:r>
          </a:p>
          <a:p>
            <a:r>
              <a:rPr lang="en-GB" sz="1200" kern="1200" dirty="0" smtClean="0">
                <a:solidFill>
                  <a:schemeClr val="tx1"/>
                </a:solidFill>
                <a:effectLst/>
                <a:latin typeface="+mn-lt"/>
                <a:ea typeface="+mn-ea"/>
                <a:cs typeface="+mn-cs"/>
              </a:rPr>
              <a:t>Read each post it note and discuss the idea that the 3 wise men did not visit the stable when Jesus was born. Listen to the explanation of this and notice how the visit is portrayed in the clip. Notice Jesus.</a:t>
            </a:r>
          </a:p>
          <a:p>
            <a:r>
              <a:rPr lang="en-GB" sz="1200" kern="1200" dirty="0" smtClean="0">
                <a:solidFill>
                  <a:schemeClr val="tx1"/>
                </a:solidFill>
                <a:effectLst/>
                <a:latin typeface="+mn-lt"/>
                <a:ea typeface="+mn-ea"/>
                <a:cs typeface="+mn-cs"/>
              </a:rPr>
              <a:t>Watch the clip     The wise men seek Jesus 5:42 minutes</a:t>
            </a:r>
          </a:p>
          <a:p>
            <a:r>
              <a:rPr lang="en-GB" sz="1200" u="sng" kern="1200" dirty="0" smtClean="0">
                <a:solidFill>
                  <a:schemeClr val="tx1"/>
                </a:solidFill>
                <a:effectLst/>
                <a:latin typeface="+mn-lt"/>
                <a:ea typeface="+mn-ea"/>
                <a:cs typeface="+mn-cs"/>
                <a:hlinkClick r:id="rId3"/>
              </a:rPr>
              <a:t>https://www.youtube.com/watch?v=fRjpf2kti08</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Sing using MP3 ‘Follow the Christmas Star’</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352342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The significance of the gifts the Magi brought and what they reveal about Jesus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3 &amp; 4</a:t>
            </a:r>
          </a:p>
          <a:p>
            <a:r>
              <a:rPr lang="en-GB" sz="1200" kern="1200" dirty="0" smtClean="0">
                <a:solidFill>
                  <a:schemeClr val="tx1"/>
                </a:solidFill>
                <a:effectLst/>
                <a:latin typeface="+mn-lt"/>
                <a:ea typeface="+mn-ea"/>
                <a:cs typeface="+mn-cs"/>
              </a:rPr>
              <a:t>Read the text about the meaning of each gift and discuss this.</a:t>
            </a:r>
          </a:p>
          <a:p>
            <a:r>
              <a:rPr lang="en-GB" sz="1200" kern="1200" dirty="0" smtClean="0">
                <a:solidFill>
                  <a:schemeClr val="tx1"/>
                </a:solidFill>
                <a:effectLst/>
                <a:latin typeface="+mn-lt"/>
                <a:ea typeface="+mn-ea"/>
                <a:cs typeface="+mn-cs"/>
              </a:rPr>
              <a:t>Make an art work of the gifts of the magi that expresses what each gift reveals about Jesus</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064733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58421"/>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18620"/>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6773"/>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18620"/>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58421"/>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6773"/>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18620"/>
      </p:ext>
    </p:extLst>
  </p:cSld>
  <p:clrMapOvr>
    <a:masterClrMapping/>
  </p:clrMapOvr>
  <p:timing>
    <p:tnLst>
      <p:par>
        <p:cTn id="1" dur="indefinite" restart="never" nodeType="tmRoot"/>
      </p:par>
    </p:tnLst>
  </p:timing>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658421"/>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6773"/>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17/11/2016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1"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17/11/2016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17/11/2016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17/11/2016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91"/>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6"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17/11/2016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3"/>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6"/>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17/11/2016</a:t>
            </a:fld>
            <a:endParaRPr lang="en-GB"/>
          </a:p>
        </p:txBody>
      </p:sp>
      <p:sp>
        <p:nvSpPr>
          <p:cNvPr id="5" name="Footer Placeholder 4"/>
          <p:cNvSpPr>
            <a:spLocks noGrp="1"/>
          </p:cNvSpPr>
          <p:nvPr>
            <p:ph type="ftr" sz="quarter" idx="3"/>
          </p:nvPr>
        </p:nvSpPr>
        <p:spPr>
          <a:xfrm>
            <a:off x="3124200" y="4767266"/>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6"/>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 id="2147483700" r:id="rId15"/>
    <p:sldLayoutId id="2147483701" r:id="rId16"/>
    <p:sldLayoutId id="2147483702" r:id="rId17"/>
    <p:sldLayoutId id="2147483715" r:id="rId18"/>
    <p:sldLayoutId id="2147483716" r:id="rId19"/>
    <p:sldLayoutId id="2147483717" r:id="rId2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7.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1.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6.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hyperlink" Target="https://www.youtube.com/watch?v=fRjpf2kti08" TargetMode="External"/><Relationship Id="rId4" Type="http://schemas.openxmlformats.org/officeDocument/2006/relationships/notesSlide" Target="../notesSlides/notesSlide8.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tif"/><Relationship Id="rId4" Type="http://schemas.openxmlformats.org/officeDocument/2006/relationships/image" Target="../media/image20.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icture"/>
          <p:cNvGrpSpPr/>
          <p:nvPr/>
        </p:nvGrpSpPr>
        <p:grpSpPr>
          <a:xfrm>
            <a:off x="1042431" y="1189077"/>
            <a:ext cx="7057967" cy="3317206"/>
            <a:chOff x="1042425" y="1189075"/>
            <a:chExt cx="7057967" cy="3317206"/>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072" y="1189075"/>
              <a:ext cx="3121320" cy="331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425" y="2699624"/>
              <a:ext cx="3040042" cy="168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6845" y="1280289"/>
              <a:ext cx="2059807" cy="206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p:cNvSpPr>
            <a:spLocks noGrp="1"/>
          </p:cNvSpPr>
          <p:nvPr>
            <p:ph type="ctrTitle"/>
          </p:nvPr>
        </p:nvSpPr>
        <p:spPr>
          <a:xfrm>
            <a:off x="0" y="0"/>
            <a:ext cx="9144000" cy="900000"/>
          </a:xfrm>
        </p:spPr>
        <p:txBody>
          <a:bodyPr lIns="0" rIns="0">
            <a:noAutofit/>
          </a:bodyPr>
          <a:lstStyle/>
          <a:p>
            <a:r>
              <a:rPr lang="en-NZ" sz="3300" dirty="0">
                <a:latin typeface="Bookman Old Style" pitchFamily="18" charset="0"/>
              </a:rPr>
              <a:t>The </a:t>
            </a:r>
            <a:r>
              <a:rPr lang="en-NZ" sz="3300" dirty="0" smtClean="0">
                <a:latin typeface="Bookman Old Style" pitchFamily="18" charset="0"/>
              </a:rPr>
              <a:t>Feasts </a:t>
            </a:r>
            <a:r>
              <a:rPr lang="en-NZ" sz="3300" dirty="0">
                <a:latin typeface="Bookman Old Style" pitchFamily="18" charset="0"/>
              </a:rPr>
              <a:t>of Christmas and the Epiphany</a:t>
            </a:r>
            <a:endParaRPr lang="en-GB" sz="3300" dirty="0">
              <a:latin typeface="Bookman Old Style" pitchFamily="18" charset="0"/>
              <a:ea typeface="Verdana" pitchFamily="34" charset="0"/>
              <a:cs typeface="Verdana"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10676663"/>
      </p:ext>
    </p:extLst>
  </p:cSld>
  <p:clrMapOvr>
    <a:masterClrMapping/>
  </p:clrMapOvr>
  <p:transition spd="slow"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Card 6L (bottom)"/>
          <p:cNvSpPr/>
          <p:nvPr/>
        </p:nvSpPr>
        <p:spPr>
          <a:xfrm>
            <a:off x="892740" y="1438300"/>
            <a:ext cx="3600000" cy="2790000"/>
          </a:xfrm>
          <a:prstGeom prst="roundRect">
            <a:avLst/>
          </a:prstGeom>
          <a:blipFill>
            <a:blip r:embed="rId3"/>
            <a:stretch>
              <a:fillRect/>
            </a:stretch>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10800000" rev="0"/>
              </a:camera>
              <a:lightRig rig="threePt" dir="t"/>
            </a:scene3d>
          </a:bodyPr>
          <a:lstStyle/>
          <a:p>
            <a:pPr algn="ctr"/>
            <a:endParaRPr lang="en-GB" sz="4000" b="1" dirty="0"/>
          </a:p>
        </p:txBody>
      </p:sp>
      <p:sp>
        <p:nvSpPr>
          <p:cNvPr id="12" name="Shape: Card 5L"/>
          <p:cNvSpPr/>
          <p:nvPr/>
        </p:nvSpPr>
        <p:spPr>
          <a:xfrm>
            <a:off x="892740" y="1438300"/>
            <a:ext cx="3600000" cy="2790000"/>
          </a:xfrm>
          <a:prstGeom prst="roundRect">
            <a:avLst/>
          </a:prstGeom>
          <a:blipFill>
            <a:blip r:embed="rId4" cstate="print"/>
            <a:tile tx="0" ty="0" sx="100000" sy="100000" flip="none" algn="tl"/>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10800000" rev="0"/>
              </a:camera>
              <a:lightRig rig="threePt" dir="t"/>
            </a:scene3d>
          </a:bodyPr>
          <a:lstStyle/>
          <a:p>
            <a:pPr algn="ctr"/>
            <a:r>
              <a:rPr lang="en-NZ" b="1" dirty="0">
                <a:solidFill>
                  <a:schemeClr val="bg1">
                    <a:lumMod val="65000"/>
                  </a:schemeClr>
                </a:solidFill>
                <a:latin typeface="Bookman Old Style" pitchFamily="18" charset="0"/>
              </a:rPr>
              <a:t>The Epiphany is one of the most popular scenes captured by artists – if you are interested research this for yourself. You could also research the meaning of the word </a:t>
            </a:r>
            <a:r>
              <a:rPr lang="en-NZ" b="1" u="sng" dirty="0">
                <a:solidFill>
                  <a:schemeClr val="bg1">
                    <a:lumMod val="65000"/>
                  </a:schemeClr>
                </a:solidFill>
                <a:latin typeface="Bookman Old Style" pitchFamily="18" charset="0"/>
              </a:rPr>
              <a:t>epiphany</a:t>
            </a:r>
            <a:r>
              <a:rPr lang="en-NZ" b="1" dirty="0">
                <a:solidFill>
                  <a:schemeClr val="bg1">
                    <a:lumMod val="65000"/>
                  </a:schemeClr>
                </a:solidFill>
                <a:latin typeface="Bookman Old Style" pitchFamily="18" charset="0"/>
              </a:rPr>
              <a:t> and how it is used today.</a:t>
            </a:r>
            <a:endParaRPr lang="en-GB" b="1" dirty="0">
              <a:solidFill>
                <a:schemeClr val="bg1">
                  <a:lumMod val="65000"/>
                </a:schemeClr>
              </a:solidFill>
              <a:latin typeface="Bookman Old Style" pitchFamily="18" charset="0"/>
            </a:endParaRPr>
          </a:p>
        </p:txBody>
      </p:sp>
      <p:sp>
        <p:nvSpPr>
          <p:cNvPr id="13" name="Shape: Card 4L"/>
          <p:cNvSpPr/>
          <p:nvPr/>
        </p:nvSpPr>
        <p:spPr>
          <a:xfrm>
            <a:off x="892740" y="1438300"/>
            <a:ext cx="3600000" cy="2790000"/>
          </a:xfrm>
          <a:prstGeom prst="roundRect">
            <a:avLst/>
          </a:prstGeom>
          <a:blipFill>
            <a:blip r:embed="rId4" cstate="print"/>
            <a:tile tx="0" ty="0" sx="100000" sy="100000" flip="none" algn="tl"/>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10800000" rev="0"/>
              </a:camera>
              <a:lightRig rig="threePt" dir="t"/>
            </a:scene3d>
          </a:bodyPr>
          <a:lstStyle/>
          <a:p>
            <a:pPr algn="ctr"/>
            <a:r>
              <a:rPr lang="en-NZ" b="1" dirty="0">
                <a:solidFill>
                  <a:schemeClr val="bg1">
                    <a:lumMod val="65000"/>
                  </a:schemeClr>
                </a:solidFill>
                <a:latin typeface="Bookman Old Style" pitchFamily="18" charset="0"/>
              </a:rPr>
              <a:t>The feast of the Epiphany proclaims that the coming of the magi shows that Jesus came to share his life and love not only with the chosen people of Israel but with people of every nation in the world.</a:t>
            </a:r>
            <a:endParaRPr lang="en-GB" b="1" dirty="0">
              <a:solidFill>
                <a:schemeClr val="bg1">
                  <a:lumMod val="65000"/>
                </a:schemeClr>
              </a:solidFill>
              <a:latin typeface="Bookman Old Style" pitchFamily="18" charset="0"/>
            </a:endParaRPr>
          </a:p>
        </p:txBody>
      </p:sp>
      <p:sp>
        <p:nvSpPr>
          <p:cNvPr id="14" name="Shape: Card 3L"/>
          <p:cNvSpPr/>
          <p:nvPr/>
        </p:nvSpPr>
        <p:spPr>
          <a:xfrm>
            <a:off x="892740" y="1438300"/>
            <a:ext cx="3600000" cy="2790000"/>
          </a:xfrm>
          <a:prstGeom prst="roundRect">
            <a:avLst/>
          </a:prstGeom>
          <a:blipFill>
            <a:blip r:embed="rId4" cstate="print"/>
            <a:tile tx="0" ty="0" sx="100000" sy="100000" flip="none" algn="tl"/>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10800000" rev="0"/>
              </a:camera>
              <a:lightRig rig="threePt" dir="t"/>
            </a:scene3d>
          </a:bodyPr>
          <a:lstStyle/>
          <a:p>
            <a:pPr algn="ctr"/>
            <a:r>
              <a:rPr lang="en-GB" sz="1600" b="1" dirty="0">
                <a:solidFill>
                  <a:schemeClr val="bg1">
                    <a:lumMod val="65000"/>
                  </a:schemeClr>
                </a:solidFill>
                <a:latin typeface="Bookman Old Style" pitchFamily="18" charset="0"/>
              </a:rPr>
              <a:t>A tradition tells that the three kings became followers of Jesus and were martyred for their faith in him.  The relics of their bones were transferred in 1162 to Cologne Cathedral in Germany and </a:t>
            </a:r>
            <a:r>
              <a:rPr lang="en-GB" sz="1600" b="1" dirty="0" smtClean="0">
                <a:solidFill>
                  <a:schemeClr val="bg1">
                    <a:lumMod val="65000"/>
                  </a:schemeClr>
                </a:solidFill>
                <a:latin typeface="Bookman Old Style" pitchFamily="18" charset="0"/>
              </a:rPr>
              <a:t>are held</a:t>
            </a:r>
            <a:br>
              <a:rPr lang="en-GB" sz="1600" b="1" dirty="0" smtClean="0">
                <a:solidFill>
                  <a:schemeClr val="bg1">
                    <a:lumMod val="65000"/>
                  </a:schemeClr>
                </a:solidFill>
                <a:latin typeface="Bookman Old Style" pitchFamily="18" charset="0"/>
              </a:rPr>
            </a:br>
            <a:r>
              <a:rPr lang="en-GB" sz="1600" b="1" dirty="0" smtClean="0">
                <a:solidFill>
                  <a:schemeClr val="bg1">
                    <a:lumMod val="65000"/>
                  </a:schemeClr>
                </a:solidFill>
                <a:latin typeface="Bookman Old Style" pitchFamily="18" charset="0"/>
              </a:rPr>
              <a:t>in </a:t>
            </a:r>
            <a:r>
              <a:rPr lang="en-GB" sz="1600" b="1" dirty="0">
                <a:solidFill>
                  <a:schemeClr val="bg1">
                    <a:lumMod val="65000"/>
                  </a:schemeClr>
                </a:solidFill>
                <a:latin typeface="Bookman Old Style" pitchFamily="18" charset="0"/>
              </a:rPr>
              <a:t>the Shrine of the Three Kings where they are still venerated today. </a:t>
            </a:r>
          </a:p>
        </p:txBody>
      </p:sp>
      <p:sp>
        <p:nvSpPr>
          <p:cNvPr id="15" name="Shape: Card 2L"/>
          <p:cNvSpPr/>
          <p:nvPr/>
        </p:nvSpPr>
        <p:spPr>
          <a:xfrm>
            <a:off x="892740" y="1438300"/>
            <a:ext cx="3600000" cy="2790000"/>
          </a:xfrm>
          <a:prstGeom prst="roundRect">
            <a:avLst/>
          </a:prstGeom>
          <a:blipFill>
            <a:blip r:embed="rId4" cstate="print"/>
            <a:tile tx="0" ty="0" sx="100000" sy="100000" flip="none" algn="tl"/>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10799999" rev="0"/>
              </a:camera>
              <a:lightRig rig="threePt" dir="t"/>
            </a:scene3d>
          </a:bodyPr>
          <a:lstStyle/>
          <a:p>
            <a:pPr algn="ctr"/>
            <a:r>
              <a:rPr lang="en-NZ" b="1" dirty="0">
                <a:solidFill>
                  <a:schemeClr val="bg1">
                    <a:lumMod val="65000"/>
                  </a:schemeClr>
                </a:solidFill>
                <a:latin typeface="Bookman Old Style" pitchFamily="18" charset="0"/>
              </a:rPr>
              <a:t>The gifts of the magi reveal that Jesus was anointed by God to be a priest, a prophet and a king – the later has yet to come about but will happen when Jesus comes again at his second coming at the end of time</a:t>
            </a:r>
            <a:endParaRPr lang="en-GB" b="1" dirty="0">
              <a:solidFill>
                <a:schemeClr val="bg1">
                  <a:lumMod val="65000"/>
                </a:schemeClr>
              </a:solidFill>
              <a:latin typeface="Bookman Old Style" pitchFamily="18" charset="0"/>
            </a:endParaRPr>
          </a:p>
        </p:txBody>
      </p:sp>
      <p:sp>
        <p:nvSpPr>
          <p:cNvPr id="16" name="Shape: Card 1L (top)"/>
          <p:cNvSpPr/>
          <p:nvPr/>
        </p:nvSpPr>
        <p:spPr>
          <a:xfrm>
            <a:off x="892740" y="1438300"/>
            <a:ext cx="3600000" cy="2790000"/>
          </a:xfrm>
          <a:prstGeom prst="roundRect">
            <a:avLst/>
          </a:prstGeom>
          <a:blipFill>
            <a:blip r:embed="rId3"/>
            <a:stretch>
              <a:fillRect/>
            </a:stretch>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10800000" rev="0"/>
              </a:camera>
              <a:lightRig rig="threePt" dir="t"/>
            </a:scene3d>
          </a:bodyPr>
          <a:lstStyle/>
          <a:p>
            <a:pPr algn="ctr"/>
            <a:endParaRPr lang="en-GB" sz="4000" b="1" dirty="0"/>
          </a:p>
        </p:txBody>
      </p:sp>
      <p:sp>
        <p:nvSpPr>
          <p:cNvPr id="17" name="Shape: Card 1R (bottom)"/>
          <p:cNvSpPr/>
          <p:nvPr/>
        </p:nvSpPr>
        <p:spPr>
          <a:xfrm>
            <a:off x="4561398" y="1436507"/>
            <a:ext cx="3600000" cy="2790000"/>
          </a:xfrm>
          <a:prstGeom prst="roundRect">
            <a:avLst/>
          </a:prstGeom>
          <a:blipFill>
            <a:blip r:embed="rId5"/>
            <a:stretch>
              <a:fillRect/>
            </a:stretch>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4000" b="1" dirty="0"/>
          </a:p>
        </p:txBody>
      </p:sp>
      <p:sp>
        <p:nvSpPr>
          <p:cNvPr id="18" name="Shape: Card 2R"/>
          <p:cNvSpPr/>
          <p:nvPr/>
        </p:nvSpPr>
        <p:spPr>
          <a:xfrm>
            <a:off x="4561398" y="1436507"/>
            <a:ext cx="3600000" cy="2790000"/>
          </a:xfrm>
          <a:prstGeom prst="roundRect">
            <a:avLst/>
          </a:prstGeom>
          <a:blipFill>
            <a:blip r:embed="rId4" cstate="print"/>
            <a:tile tx="0" ty="0" sx="100000" sy="100000" flip="none" algn="tl"/>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b="1" dirty="0">
                <a:solidFill>
                  <a:schemeClr val="tx1"/>
                </a:solidFill>
                <a:latin typeface="Bookman Old Style" pitchFamily="18" charset="0"/>
              </a:rPr>
              <a:t>The gifts of the magi reveal that Jesus was anointed by God to be a priest, a prophet and a king – the later has yet to come about but will happen when Jesus comes again at his second coming at the end of </a:t>
            </a:r>
            <a:r>
              <a:rPr lang="en-NZ" b="1" dirty="0" smtClean="0">
                <a:solidFill>
                  <a:schemeClr val="tx1"/>
                </a:solidFill>
                <a:latin typeface="Bookman Old Style" pitchFamily="18" charset="0"/>
              </a:rPr>
              <a:t>time.</a:t>
            </a:r>
            <a:endParaRPr lang="en-GB" b="1" dirty="0">
              <a:solidFill>
                <a:schemeClr val="tx1"/>
              </a:solidFill>
              <a:latin typeface="Bookman Old Style" pitchFamily="18" charset="0"/>
            </a:endParaRPr>
          </a:p>
        </p:txBody>
      </p:sp>
      <p:sp>
        <p:nvSpPr>
          <p:cNvPr id="19" name="Shape: Card 3R"/>
          <p:cNvSpPr/>
          <p:nvPr/>
        </p:nvSpPr>
        <p:spPr>
          <a:xfrm>
            <a:off x="4561398" y="1436507"/>
            <a:ext cx="3600000" cy="2790000"/>
          </a:xfrm>
          <a:prstGeom prst="roundRect">
            <a:avLst/>
          </a:prstGeom>
          <a:blipFill>
            <a:blip r:embed="rId4" cstate="print"/>
            <a:tile tx="0" ty="0" sx="100000" sy="100000" flip="none" algn="tl"/>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b="1" dirty="0">
                <a:solidFill>
                  <a:schemeClr val="tx1"/>
                </a:solidFill>
                <a:latin typeface="Bookman Old Style" pitchFamily="18" charset="0"/>
              </a:rPr>
              <a:t>A tradition tells that the three kings became followers of Jesus and were martyred for their faith in him.  The relics of their bones were transferred in 1162 to Cologne Cathedral in Germany and </a:t>
            </a:r>
            <a:r>
              <a:rPr lang="en-GB" sz="1600" b="1" dirty="0" smtClean="0">
                <a:solidFill>
                  <a:schemeClr val="tx1"/>
                </a:solidFill>
                <a:latin typeface="Bookman Old Style" pitchFamily="18" charset="0"/>
              </a:rPr>
              <a:t>are held</a:t>
            </a:r>
            <a:br>
              <a:rPr lang="en-GB" sz="1600" b="1" dirty="0" smtClean="0">
                <a:solidFill>
                  <a:schemeClr val="tx1"/>
                </a:solidFill>
                <a:latin typeface="Bookman Old Style" pitchFamily="18" charset="0"/>
              </a:rPr>
            </a:br>
            <a:r>
              <a:rPr lang="en-GB" sz="1600" b="1" dirty="0" smtClean="0">
                <a:solidFill>
                  <a:schemeClr val="tx1"/>
                </a:solidFill>
                <a:latin typeface="Bookman Old Style" pitchFamily="18" charset="0"/>
              </a:rPr>
              <a:t>in the </a:t>
            </a:r>
            <a:r>
              <a:rPr lang="en-GB" sz="1600" b="1" dirty="0">
                <a:solidFill>
                  <a:schemeClr val="tx1"/>
                </a:solidFill>
                <a:latin typeface="Bookman Old Style" pitchFamily="18" charset="0"/>
              </a:rPr>
              <a:t>Shrine of the Three Kings where they are still venerated today. </a:t>
            </a:r>
          </a:p>
        </p:txBody>
      </p:sp>
      <p:sp>
        <p:nvSpPr>
          <p:cNvPr id="20" name="Shape: Card 4R"/>
          <p:cNvSpPr/>
          <p:nvPr/>
        </p:nvSpPr>
        <p:spPr>
          <a:xfrm>
            <a:off x="4561398" y="1436507"/>
            <a:ext cx="3600000" cy="2790000"/>
          </a:xfrm>
          <a:prstGeom prst="roundRect">
            <a:avLst/>
          </a:prstGeom>
          <a:blipFill>
            <a:blip r:embed="rId4" cstate="print"/>
            <a:tile tx="0" ty="0" sx="100000" sy="100000" flip="none" algn="tl"/>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b="1" dirty="0">
                <a:solidFill>
                  <a:schemeClr val="tx1"/>
                </a:solidFill>
                <a:latin typeface="Bookman Old Style" pitchFamily="18" charset="0"/>
              </a:rPr>
              <a:t>The feast of the Epiphany proclaims that the coming of the magi shows that Jesus came to share his life and love not only with the chosen people of Israel but with people of every nation in the world.</a:t>
            </a:r>
            <a:endParaRPr lang="en-GB" b="1" dirty="0">
              <a:solidFill>
                <a:schemeClr val="tx1"/>
              </a:solidFill>
              <a:latin typeface="Bookman Old Style" pitchFamily="18" charset="0"/>
            </a:endParaRPr>
          </a:p>
        </p:txBody>
      </p:sp>
      <p:sp>
        <p:nvSpPr>
          <p:cNvPr id="21" name="Shape: Card 5R"/>
          <p:cNvSpPr/>
          <p:nvPr/>
        </p:nvSpPr>
        <p:spPr>
          <a:xfrm>
            <a:off x="4561398" y="1436507"/>
            <a:ext cx="3600000" cy="2790000"/>
          </a:xfrm>
          <a:prstGeom prst="roundRect">
            <a:avLst/>
          </a:prstGeom>
          <a:blipFill>
            <a:blip r:embed="rId4" cstate="print"/>
            <a:tile tx="0" ty="0" sx="100000" sy="100000" flip="none" algn="tl"/>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b="1" dirty="0">
                <a:solidFill>
                  <a:schemeClr val="tx1"/>
                </a:solidFill>
                <a:latin typeface="Bookman Old Style" pitchFamily="18" charset="0"/>
              </a:rPr>
              <a:t>The Epiphany is one of the most popular scenes captured by artists – if you are interested research this for yourself. You could also research the meaning of the word </a:t>
            </a:r>
            <a:r>
              <a:rPr lang="en-NZ" b="1" u="sng" dirty="0">
                <a:solidFill>
                  <a:schemeClr val="tx1"/>
                </a:solidFill>
                <a:latin typeface="Bookman Old Style" pitchFamily="18" charset="0"/>
              </a:rPr>
              <a:t>epiphany</a:t>
            </a:r>
            <a:r>
              <a:rPr lang="en-NZ" b="1" dirty="0">
                <a:solidFill>
                  <a:schemeClr val="tx1"/>
                </a:solidFill>
                <a:latin typeface="Bookman Old Style" pitchFamily="18" charset="0"/>
              </a:rPr>
              <a:t> and how it is used today.</a:t>
            </a:r>
            <a:endParaRPr lang="en-GB" b="1" dirty="0">
              <a:solidFill>
                <a:schemeClr val="tx1"/>
              </a:solidFill>
              <a:latin typeface="Bookman Old Style" pitchFamily="18" charset="0"/>
            </a:endParaRPr>
          </a:p>
        </p:txBody>
      </p:sp>
      <p:sp>
        <p:nvSpPr>
          <p:cNvPr id="22" name="Shape: Card 6R (top)"/>
          <p:cNvSpPr/>
          <p:nvPr/>
        </p:nvSpPr>
        <p:spPr>
          <a:xfrm>
            <a:off x="4561398" y="1436507"/>
            <a:ext cx="3600000" cy="2790000"/>
          </a:xfrm>
          <a:prstGeom prst="roundRect">
            <a:avLst/>
          </a:prstGeom>
          <a:blipFill>
            <a:blip r:embed="rId5"/>
            <a:stretch>
              <a:fillRect/>
            </a:stretch>
          </a:blip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4000" b="1" dirty="0"/>
          </a:p>
        </p:txBody>
      </p:sp>
      <p:sp>
        <p:nvSpPr>
          <p:cNvPr id="6" name="Title"/>
          <p:cNvSpPr txBox="1"/>
          <p:nvPr/>
        </p:nvSpPr>
        <p:spPr>
          <a:xfrm>
            <a:off x="0" y="101023"/>
            <a:ext cx="9144000" cy="954107"/>
          </a:xfrm>
          <a:prstGeom prst="rect">
            <a:avLst/>
          </a:prstGeom>
          <a:noFill/>
        </p:spPr>
        <p:txBody>
          <a:bodyPr wrap="square" rtlCol="0">
            <a:spAutoFit/>
          </a:bodyPr>
          <a:lstStyle/>
          <a:p>
            <a:pPr algn="ctr"/>
            <a:r>
              <a:rPr lang="en-NZ" sz="2800" dirty="0">
                <a:latin typeface="Bookman Old Style" pitchFamily="18" charset="0"/>
              </a:rPr>
              <a:t>The Feast of the Epiphany – the revelation of Christ’s birth to the whole world</a:t>
            </a:r>
            <a:endParaRPr lang="en-GB" sz="2800" b="1" dirty="0">
              <a:solidFill>
                <a:srgbClr val="FF0000"/>
              </a:solidFill>
              <a:latin typeface="Bookman Old Style" pitchFamily="18" charset="0"/>
            </a:endParaRPr>
          </a:p>
        </p:txBody>
      </p:sp>
      <p:sp>
        <p:nvSpPr>
          <p:cNvPr id="2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646915" y="4912668"/>
            <a:ext cx="1850185" cy="230832"/>
          </a:xfrm>
          <a:prstGeom prst="rect">
            <a:avLst/>
          </a:prstGeom>
          <a:noFill/>
        </p:spPr>
        <p:txBody>
          <a:bodyPr wrap="none" rtlCol="0">
            <a:spAutoFit/>
          </a:bodyPr>
          <a:lstStyle/>
          <a:p>
            <a:pPr algn="ctr"/>
            <a:r>
              <a:rPr lang="en-GB" sz="900" dirty="0" smtClean="0">
                <a:latin typeface="Bookman Old Style" pitchFamily="18" charset="0"/>
                <a:ea typeface="Segoe UI" pitchFamily="34" charset="0"/>
                <a:cs typeface="Arial" pitchFamily="34" charset="0"/>
              </a:rPr>
              <a:t>Click top card to flip the page</a:t>
            </a:r>
            <a:endParaRPr lang="en-GB" sz="900" dirty="0">
              <a:latin typeface="Bookman Old Style" pitchFamily="18" charset="0"/>
              <a:ea typeface="Segoe UI" pitchFamily="34" charset="0"/>
              <a:cs typeface="Arial" pitchFamily="34" charset="0"/>
            </a:endParaRPr>
          </a:p>
        </p:txBody>
      </p:sp>
    </p:spTree>
    <p:extLst>
      <p:ext uri="{BB962C8B-B14F-4D97-AF65-F5344CB8AC3E}">
        <p14:creationId xmlns:p14="http://schemas.microsoft.com/office/powerpoint/2010/main" val="412582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nextCondLst>
                <p:cond evt="onClick" delay="0">
                  <p:tgtEl>
                    <p:spTgt spid="22"/>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nextCondLst>
                <p:cond evt="onClick" delay="0">
                  <p:tgtEl>
                    <p:spTgt spid="20"/>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24"/>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grpId="1"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2"/>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3"/>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5"/>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2" nodeType="clickEffect">
                                  <p:stCondLst>
                                    <p:cond delay="0"/>
                                  </p:stCondLst>
                                  <p:childTnLst>
                                    <p:set>
                                      <p:cBhvr>
                                        <p:cTn id="87" dur="1" fill="hold">
                                          <p:stCondLst>
                                            <p:cond delay="0"/>
                                          </p:stCondLst>
                                        </p:cTn>
                                        <p:tgtEl>
                                          <p:spTgt spid="22"/>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20"/>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19"/>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18"/>
                                        </p:tgtEl>
                                        <p:attrNameLst>
                                          <p:attrName>style.visibility</p:attrName>
                                        </p:attrNameLst>
                                      </p:cBhvr>
                                      <p:to>
                                        <p:strVal val="visible"/>
                                      </p:to>
                                    </p:set>
                                  </p:childTnLst>
                                </p:cTn>
                              </p:par>
                              <p:par>
                                <p:cTn id="96" presetID="1" presetClass="entr" presetSubtype="0" fill="hold" grpId="2" nodeType="withEffect">
                                  <p:stCondLst>
                                    <p:cond delay="0"/>
                                  </p:stCondLst>
                                  <p:childTnLst>
                                    <p:set>
                                      <p:cBhvr>
                                        <p:cTn id="97" dur="1" fill="hold">
                                          <p:stCondLst>
                                            <p:cond delay="0"/>
                                          </p:stCondLst>
                                        </p:cTn>
                                        <p:tgtEl>
                                          <p:spTgt spid="17"/>
                                        </p:tgtEl>
                                        <p:attrNameLst>
                                          <p:attrName>style.visibility</p:attrName>
                                        </p:attrNameLst>
                                      </p:cBhvr>
                                      <p:to>
                                        <p:strVal val="visible"/>
                                      </p:to>
                                    </p:set>
                                  </p:childTnLst>
                                </p:cTn>
                              </p:par>
                              <p:par>
                                <p:cTn id="98" presetID="1" presetClass="exit" presetSubtype="0" fill="hold" grpId="2" nodeType="withEffect">
                                  <p:stCondLst>
                                    <p:cond delay="0"/>
                                  </p:stCondLst>
                                  <p:childTnLst>
                                    <p:set>
                                      <p:cBhvr>
                                        <p:cTn id="99" dur="1" fill="hold">
                                          <p:stCondLst>
                                            <p:cond delay="0"/>
                                          </p:stCondLst>
                                        </p:cTn>
                                        <p:tgtEl>
                                          <p:spTgt spid="2"/>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12"/>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3"/>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4"/>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15"/>
                                        </p:tgtEl>
                                        <p:attrNameLst>
                                          <p:attrName>style.visibility</p:attrName>
                                        </p:attrNameLst>
                                      </p:cBhvr>
                                      <p:to>
                                        <p:strVal val="hidden"/>
                                      </p:to>
                                    </p:set>
                                  </p:childTnLst>
                                </p:cTn>
                              </p:par>
                              <p:par>
                                <p:cTn id="108" presetID="1" presetClass="exit" presetSubtype="0" fill="hold" grpId="2" nodeType="withEffect">
                                  <p:stCondLst>
                                    <p:cond delay="0"/>
                                  </p:stCondLst>
                                  <p:childTnLst>
                                    <p:set>
                                      <p:cBhvr>
                                        <p:cTn id="10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 grpId="0" animBg="1"/>
      <p:bldP spid="2" grpId="1" animBg="1"/>
      <p:bldP spid="2"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Line 6"/>
          <p:cNvSpPr txBox="1"/>
          <p:nvPr/>
        </p:nvSpPr>
        <p:spPr>
          <a:xfrm>
            <a:off x="822131" y="3919892"/>
            <a:ext cx="6449870" cy="707886"/>
          </a:xfrm>
          <a:prstGeom prst="rect">
            <a:avLst/>
          </a:prstGeom>
          <a:noFill/>
        </p:spPr>
        <p:txBody>
          <a:bodyPr wrap="square" rtlCol="0">
            <a:spAutoFit/>
          </a:bodyPr>
          <a:lstStyle/>
          <a:p>
            <a:pPr lvl="0">
              <a:spcAft>
                <a:spcPts val="1800"/>
              </a:spcAft>
            </a:pPr>
            <a:r>
              <a:rPr lang="en-US" sz="2000" dirty="0" smtClean="0">
                <a:latin typeface="Bookman Old Style" pitchFamily="18" charset="0"/>
                <a:ea typeface="Adobe Heiti Std R" pitchFamily="34" charset="-128"/>
                <a:cs typeface="Segoe UI" pitchFamily="34" charset="0"/>
              </a:rPr>
              <a:t>Questions </a:t>
            </a:r>
            <a:r>
              <a:rPr lang="en-US" sz="2000" dirty="0">
                <a:latin typeface="Bookman Old Style" pitchFamily="18" charset="0"/>
                <a:ea typeface="Adobe Heiti Std R" pitchFamily="34" charset="-128"/>
                <a:cs typeface="Segoe UI" pitchFamily="34" charset="0"/>
              </a:rPr>
              <a:t>I would like to ask about the topics in this lesson are …</a:t>
            </a:r>
            <a:endParaRPr lang="en-GB" sz="2000" dirty="0">
              <a:latin typeface="Bookman Old Style" pitchFamily="18" charset="0"/>
              <a:ea typeface="Adobe Heiti Std R" pitchFamily="34" charset="-128"/>
              <a:cs typeface="Segoe UI" pitchFamily="34" charset="0"/>
            </a:endParaRPr>
          </a:p>
        </p:txBody>
      </p:sp>
      <p:sp>
        <p:nvSpPr>
          <p:cNvPr id="18" name="Textbox: Line 5"/>
          <p:cNvSpPr txBox="1"/>
          <p:nvPr/>
        </p:nvSpPr>
        <p:spPr>
          <a:xfrm>
            <a:off x="841181" y="3234092"/>
            <a:ext cx="7369370" cy="707886"/>
          </a:xfrm>
          <a:prstGeom prst="rect">
            <a:avLst/>
          </a:prstGeom>
          <a:noFill/>
        </p:spPr>
        <p:txBody>
          <a:bodyPr wrap="square" rtlCol="0">
            <a:spAutoFit/>
          </a:bodyPr>
          <a:lstStyle/>
          <a:p>
            <a:pPr lvl="0"/>
            <a:r>
              <a:rPr lang="en-NZ" sz="2000" dirty="0">
                <a:latin typeface="Bookman Old Style" pitchFamily="18" charset="0"/>
              </a:rPr>
              <a:t>Which activity do you think helped you to learn best in this lesson?</a:t>
            </a:r>
            <a:endParaRPr lang="en-GB" sz="2000" dirty="0">
              <a:latin typeface="Bookman Old Style" pitchFamily="18" charset="0"/>
            </a:endParaRPr>
          </a:p>
        </p:txBody>
      </p:sp>
      <p:sp>
        <p:nvSpPr>
          <p:cNvPr id="20" name="Textbox: Line 4"/>
          <p:cNvSpPr txBox="1"/>
          <p:nvPr/>
        </p:nvSpPr>
        <p:spPr>
          <a:xfrm>
            <a:off x="850348" y="2807851"/>
            <a:ext cx="8018683" cy="400110"/>
          </a:xfrm>
          <a:prstGeom prst="rect">
            <a:avLst/>
          </a:prstGeom>
          <a:noFill/>
        </p:spPr>
        <p:txBody>
          <a:bodyPr wrap="square" rtlCol="0">
            <a:spAutoFit/>
          </a:bodyPr>
          <a:lstStyle/>
          <a:p>
            <a:pPr lvl="0"/>
            <a:r>
              <a:rPr lang="en-NZ" sz="2000" dirty="0">
                <a:latin typeface="Bookman Old Style" pitchFamily="18" charset="0"/>
              </a:rPr>
              <a:t>Explain what the gifts of the magi reveal about Jesus.</a:t>
            </a:r>
            <a:endParaRPr lang="en-GB" sz="2000" dirty="0">
              <a:latin typeface="Bookman Old Style" pitchFamily="18" charset="0"/>
            </a:endParaRPr>
          </a:p>
        </p:txBody>
      </p:sp>
      <p:sp>
        <p:nvSpPr>
          <p:cNvPr id="21" name="Textbox: Line 3"/>
          <p:cNvSpPr txBox="1"/>
          <p:nvPr/>
        </p:nvSpPr>
        <p:spPr>
          <a:xfrm>
            <a:off x="850342" y="2051809"/>
            <a:ext cx="6745658" cy="707886"/>
          </a:xfrm>
          <a:prstGeom prst="rect">
            <a:avLst/>
          </a:prstGeom>
          <a:noFill/>
        </p:spPr>
        <p:txBody>
          <a:bodyPr wrap="square" rtlCol="0">
            <a:spAutoFit/>
          </a:bodyPr>
          <a:lstStyle/>
          <a:p>
            <a:pPr lvl="0"/>
            <a:r>
              <a:rPr lang="en-NZ" sz="2000" dirty="0">
                <a:latin typeface="Bookman Old Style" pitchFamily="18" charset="0"/>
              </a:rPr>
              <a:t>Recall 3 new ideas you learnt about the magi and the feast of the Epiphany.</a:t>
            </a:r>
            <a:endParaRPr lang="en-GB" sz="2000" dirty="0">
              <a:latin typeface="Bookman Old Style" pitchFamily="18" charset="0"/>
            </a:endParaRPr>
          </a:p>
        </p:txBody>
      </p:sp>
      <p:sp>
        <p:nvSpPr>
          <p:cNvPr id="22" name="Textbox: Line 2"/>
          <p:cNvSpPr txBox="1"/>
          <p:nvPr/>
        </p:nvSpPr>
        <p:spPr>
          <a:xfrm>
            <a:off x="850345" y="1644620"/>
            <a:ext cx="8078978" cy="400110"/>
          </a:xfrm>
          <a:prstGeom prst="rect">
            <a:avLst/>
          </a:prstGeom>
          <a:noFill/>
        </p:spPr>
        <p:txBody>
          <a:bodyPr wrap="square" rtlCol="0">
            <a:spAutoFit/>
          </a:bodyPr>
          <a:lstStyle/>
          <a:p>
            <a:pPr lvl="0"/>
            <a:r>
              <a:rPr lang="en-NZ" sz="2000" dirty="0">
                <a:latin typeface="Bookman Old Style" pitchFamily="18" charset="0"/>
              </a:rPr>
              <a:t>What did you learn about from the Letter to the Hebrews?</a:t>
            </a:r>
            <a:endParaRPr lang="en-GB" sz="2000" dirty="0">
              <a:latin typeface="Bookman Old Style" pitchFamily="18" charset="0"/>
            </a:endParaRPr>
          </a:p>
        </p:txBody>
      </p:sp>
      <p:sp>
        <p:nvSpPr>
          <p:cNvPr id="27" name="Textbox: Line 1"/>
          <p:cNvSpPr txBox="1"/>
          <p:nvPr/>
        </p:nvSpPr>
        <p:spPr>
          <a:xfrm>
            <a:off x="850350" y="1167780"/>
            <a:ext cx="8078979" cy="400110"/>
          </a:xfrm>
          <a:prstGeom prst="rect">
            <a:avLst/>
          </a:prstGeom>
          <a:noFill/>
        </p:spPr>
        <p:txBody>
          <a:bodyPr wrap="square" rtlCol="0">
            <a:spAutoFit/>
          </a:bodyPr>
          <a:lstStyle/>
          <a:p>
            <a:pPr lvl="0">
              <a:spcAft>
                <a:spcPts val="1800"/>
              </a:spcAft>
            </a:pPr>
            <a:r>
              <a:rPr lang="en-NZ" sz="2000" dirty="0">
                <a:latin typeface="Bookman Old Style" pitchFamily="18" charset="0"/>
              </a:rPr>
              <a:t>What does the birth of Jesus reveal about God’s love?</a:t>
            </a:r>
            <a:endParaRPr lang="en-GB" sz="2000" dirty="0">
              <a:solidFill>
                <a:schemeClr val="bg1"/>
              </a:solidFill>
              <a:latin typeface="Bookman Old Style" pitchFamily="18" charset="0"/>
              <a:ea typeface="Adobe Heiti Std R" pitchFamily="34" charset="-128"/>
              <a:cs typeface="Segoe UI" pitchFamily="34" charset="0"/>
            </a:endParaRPr>
          </a:p>
        </p:txBody>
      </p:sp>
      <p:sp>
        <p:nvSpPr>
          <p:cNvPr id="26" name="Shape: Border 6"/>
          <p:cNvSpPr/>
          <p:nvPr/>
        </p:nvSpPr>
        <p:spPr>
          <a:xfrm>
            <a:off x="861436" y="3958562"/>
            <a:ext cx="7938000" cy="6228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0" name="Shape: Border 5"/>
          <p:cNvSpPr/>
          <p:nvPr/>
        </p:nvSpPr>
        <p:spPr>
          <a:xfrm>
            <a:off x="861436" y="3269361"/>
            <a:ext cx="7938000" cy="6228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1" name="Shape: Border 4"/>
          <p:cNvSpPr/>
          <p:nvPr/>
        </p:nvSpPr>
        <p:spPr>
          <a:xfrm>
            <a:off x="861436" y="2788959"/>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2" name="Shape: Border 3"/>
          <p:cNvSpPr/>
          <p:nvPr/>
        </p:nvSpPr>
        <p:spPr>
          <a:xfrm>
            <a:off x="861436" y="2100009"/>
            <a:ext cx="7938000" cy="622548"/>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3" name="Shape: Border 2"/>
          <p:cNvSpPr/>
          <p:nvPr/>
        </p:nvSpPr>
        <p:spPr>
          <a:xfrm>
            <a:off x="861436" y="1619607"/>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4" name="Shape: Border 1"/>
          <p:cNvSpPr/>
          <p:nvPr/>
        </p:nvSpPr>
        <p:spPr>
          <a:xfrm>
            <a:off x="861436" y="1139205"/>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29" name="Shape: Number 6"/>
          <p:cNvSpPr txBox="1"/>
          <p:nvPr/>
        </p:nvSpPr>
        <p:spPr>
          <a:xfrm>
            <a:off x="440046" y="3912165"/>
            <a:ext cx="520285" cy="400110"/>
          </a:xfrm>
          <a:prstGeom prst="rect">
            <a:avLst/>
          </a:prstGeom>
          <a:noFill/>
        </p:spPr>
        <p:txBody>
          <a:bodyPr wrap="square" rtlCol="0">
            <a:spAutoFit/>
          </a:bodyPr>
          <a:lstStyle/>
          <a:p>
            <a:r>
              <a:rPr lang="en-GB" sz="2000" dirty="0" smtClean="0">
                <a:latin typeface="Bookman Old Style" pitchFamily="18" charset="0"/>
                <a:ea typeface="Adobe Heiti Std R" pitchFamily="34" charset="-128"/>
                <a:cs typeface="Segoe UI" pitchFamily="34" charset="0"/>
              </a:rPr>
              <a:t>6)</a:t>
            </a:r>
            <a:endParaRPr lang="en-GB" sz="2000" dirty="0">
              <a:latin typeface="Bookman Old Style" pitchFamily="18" charset="0"/>
              <a:ea typeface="Adobe Heiti Std R" pitchFamily="34" charset="-128"/>
              <a:cs typeface="Segoe UI" pitchFamily="34" charset="0"/>
            </a:endParaRPr>
          </a:p>
        </p:txBody>
      </p:sp>
      <p:sp>
        <p:nvSpPr>
          <p:cNvPr id="37" name="Shape: Number 5"/>
          <p:cNvSpPr txBox="1"/>
          <p:nvPr/>
        </p:nvSpPr>
        <p:spPr>
          <a:xfrm>
            <a:off x="459099" y="3216840"/>
            <a:ext cx="520285" cy="400110"/>
          </a:xfrm>
          <a:prstGeom prst="rect">
            <a:avLst/>
          </a:prstGeom>
          <a:noFill/>
        </p:spPr>
        <p:txBody>
          <a:bodyPr wrap="square" rtlCol="0">
            <a:spAutoFit/>
          </a:bodyPr>
          <a:lstStyle/>
          <a:p>
            <a:r>
              <a:rPr lang="en-GB" sz="2000" dirty="0">
                <a:latin typeface="Bookman Old Style" pitchFamily="18" charset="0"/>
                <a:ea typeface="Adobe Heiti Std R" pitchFamily="34" charset="-128"/>
                <a:cs typeface="Segoe UI" pitchFamily="34" charset="0"/>
              </a:rPr>
              <a:t>5</a:t>
            </a:r>
            <a:r>
              <a:rPr lang="en-GB" sz="2000" dirty="0" smtClean="0">
                <a:latin typeface="Bookman Old Style" pitchFamily="18" charset="0"/>
                <a:ea typeface="Adobe Heiti Std R" pitchFamily="34" charset="-128"/>
                <a:cs typeface="Segoe UI" pitchFamily="34" charset="0"/>
              </a:rPr>
              <a:t>)</a:t>
            </a:r>
            <a:endParaRPr lang="en-GB" sz="2000" dirty="0">
              <a:latin typeface="Bookman Old Style" pitchFamily="18" charset="0"/>
              <a:ea typeface="Adobe Heiti Std R" pitchFamily="34" charset="-128"/>
              <a:cs typeface="Segoe UI" pitchFamily="34" charset="0"/>
            </a:endParaRPr>
          </a:p>
        </p:txBody>
      </p:sp>
      <p:sp>
        <p:nvSpPr>
          <p:cNvPr id="38" name="Shape: Number 4"/>
          <p:cNvSpPr txBox="1"/>
          <p:nvPr/>
        </p:nvSpPr>
        <p:spPr>
          <a:xfrm>
            <a:off x="459099" y="2756638"/>
            <a:ext cx="520285" cy="400110"/>
          </a:xfrm>
          <a:prstGeom prst="rect">
            <a:avLst/>
          </a:prstGeom>
          <a:noFill/>
        </p:spPr>
        <p:txBody>
          <a:bodyPr wrap="square" rtlCol="0">
            <a:spAutoFit/>
          </a:bodyPr>
          <a:lstStyle/>
          <a:p>
            <a:r>
              <a:rPr lang="en-GB" sz="2000" smtClean="0">
                <a:latin typeface="Bookman Old Style" pitchFamily="18" charset="0"/>
                <a:ea typeface="Adobe Heiti Std R" pitchFamily="34" charset="-128"/>
                <a:cs typeface="Segoe UI" pitchFamily="34" charset="0"/>
              </a:rPr>
              <a:t>4)</a:t>
            </a:r>
            <a:endParaRPr lang="en-GB" sz="2000">
              <a:latin typeface="Bookman Old Style" pitchFamily="18" charset="0"/>
              <a:ea typeface="Adobe Heiti Std R" pitchFamily="34" charset="-128"/>
              <a:cs typeface="Segoe UI" pitchFamily="34" charset="0"/>
            </a:endParaRPr>
          </a:p>
        </p:txBody>
      </p:sp>
      <p:sp>
        <p:nvSpPr>
          <p:cNvPr id="39" name="Shape: Number 3"/>
          <p:cNvSpPr txBox="1"/>
          <p:nvPr/>
        </p:nvSpPr>
        <p:spPr>
          <a:xfrm>
            <a:off x="459099" y="2061531"/>
            <a:ext cx="520285" cy="400110"/>
          </a:xfrm>
          <a:prstGeom prst="rect">
            <a:avLst/>
          </a:prstGeom>
          <a:noFill/>
        </p:spPr>
        <p:txBody>
          <a:bodyPr wrap="square" rtlCol="0">
            <a:spAutoFit/>
          </a:bodyPr>
          <a:lstStyle/>
          <a:p>
            <a:r>
              <a:rPr lang="en-GB" sz="2000" smtClean="0">
                <a:latin typeface="Bookman Old Style" pitchFamily="18" charset="0"/>
                <a:ea typeface="Adobe Heiti Std R" pitchFamily="34" charset="-128"/>
                <a:cs typeface="Segoe UI" pitchFamily="34" charset="0"/>
              </a:rPr>
              <a:t>3)</a:t>
            </a:r>
            <a:endParaRPr lang="en-GB" sz="2000">
              <a:latin typeface="Bookman Old Style" pitchFamily="18" charset="0"/>
              <a:ea typeface="Adobe Heiti Std R" pitchFamily="34" charset="-128"/>
              <a:cs typeface="Segoe UI" pitchFamily="34" charset="0"/>
            </a:endParaRPr>
          </a:p>
        </p:txBody>
      </p:sp>
      <p:sp>
        <p:nvSpPr>
          <p:cNvPr id="40" name="Shape: Number 2"/>
          <p:cNvSpPr txBox="1"/>
          <p:nvPr/>
        </p:nvSpPr>
        <p:spPr>
          <a:xfrm>
            <a:off x="459099" y="1656978"/>
            <a:ext cx="520285" cy="400110"/>
          </a:xfrm>
          <a:prstGeom prst="rect">
            <a:avLst/>
          </a:prstGeom>
          <a:noFill/>
        </p:spPr>
        <p:txBody>
          <a:bodyPr wrap="square" rtlCol="0">
            <a:spAutoFit/>
          </a:bodyPr>
          <a:lstStyle/>
          <a:p>
            <a:r>
              <a:rPr lang="en-GB" sz="2000" smtClean="0">
                <a:latin typeface="Bookman Old Style" pitchFamily="18" charset="0"/>
                <a:ea typeface="Adobe Heiti Std R" pitchFamily="34" charset="-128"/>
                <a:cs typeface="Segoe UI" pitchFamily="34" charset="0"/>
              </a:rPr>
              <a:t>2)</a:t>
            </a:r>
            <a:endParaRPr lang="en-GB" sz="2000">
              <a:latin typeface="Bookman Old Style" pitchFamily="18" charset="0"/>
              <a:ea typeface="Adobe Heiti Std R" pitchFamily="34" charset="-128"/>
              <a:cs typeface="Segoe UI" pitchFamily="34" charset="0"/>
            </a:endParaRPr>
          </a:p>
        </p:txBody>
      </p:sp>
      <p:sp>
        <p:nvSpPr>
          <p:cNvPr id="41" name="Shape: Number 1"/>
          <p:cNvSpPr txBox="1"/>
          <p:nvPr/>
        </p:nvSpPr>
        <p:spPr>
          <a:xfrm>
            <a:off x="459099" y="1167780"/>
            <a:ext cx="520285" cy="400110"/>
          </a:xfrm>
          <a:prstGeom prst="rect">
            <a:avLst/>
          </a:prstGeom>
          <a:noFill/>
        </p:spPr>
        <p:txBody>
          <a:bodyPr wrap="square" rtlCol="0">
            <a:spAutoFit/>
          </a:bodyPr>
          <a:lstStyle/>
          <a:p>
            <a:r>
              <a:rPr lang="en-GB" sz="2000" dirty="0" smtClean="0">
                <a:latin typeface="Bookman Old Style" pitchFamily="18" charset="0"/>
                <a:ea typeface="Adobe Heiti Std R" pitchFamily="34" charset="-128"/>
                <a:cs typeface="Segoe UI" pitchFamily="34" charset="0"/>
              </a:rPr>
              <a:t>1)</a:t>
            </a:r>
            <a:endParaRPr lang="en-GB" sz="2000" dirty="0">
              <a:latin typeface="Bookman Old Style" pitchFamily="18" charset="0"/>
              <a:ea typeface="Adobe Heiti Std R" pitchFamily="34" charset="-128"/>
              <a:cs typeface="Segoe UI" pitchFamily="34" charset="0"/>
            </a:endParaRPr>
          </a:p>
        </p:txBody>
      </p:sp>
      <p:grpSp>
        <p:nvGrpSpPr>
          <p:cNvPr id="36" name="Picture: top right"/>
          <p:cNvGrpSpPr/>
          <p:nvPr/>
        </p:nvGrpSpPr>
        <p:grpSpPr>
          <a:xfrm>
            <a:off x="7138365" y="213534"/>
            <a:ext cx="1790965" cy="841744"/>
            <a:chOff x="1042425" y="1189075"/>
            <a:chExt cx="7057967" cy="3317206"/>
          </a:xfrm>
        </p:grpSpPr>
        <p:pic>
          <p:nvPicPr>
            <p:cNvPr id="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9072" y="1189075"/>
              <a:ext cx="3121320" cy="331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25" y="2699624"/>
              <a:ext cx="3040042" cy="168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6845" y="1280289"/>
              <a:ext cx="2059807" cy="206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p:cNvSpPr>
            <a:spLocks noGrp="1"/>
          </p:cNvSpPr>
          <p:nvPr>
            <p:ph type="ctrTitle"/>
          </p:nvPr>
        </p:nvSpPr>
        <p:spPr>
          <a:xfrm>
            <a:off x="0" y="0"/>
            <a:ext cx="9144000" cy="900000"/>
          </a:xfrm>
        </p:spPr>
        <p:txBody>
          <a:bodyPr>
            <a:normAutofit/>
          </a:bodyPr>
          <a:lstStyle/>
          <a:p>
            <a:r>
              <a:rPr lang="en-US" sz="4000" dirty="0">
                <a:latin typeface="Bookman Old Style" pitchFamily="18" charset="0"/>
                <a:ea typeface="+mn-ea"/>
                <a:cs typeface="+mn-cs"/>
              </a:rPr>
              <a:t>Check up</a:t>
            </a:r>
            <a:endParaRPr lang="en-GB" sz="4000" dirty="0">
              <a:latin typeface="Bookman Old Style" pitchFamily="18"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6"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2966466" y="4774168"/>
            <a:ext cx="3211135" cy="369332"/>
          </a:xfrm>
          <a:prstGeom prst="rect">
            <a:avLst/>
          </a:prstGeom>
          <a:noFill/>
        </p:spPr>
        <p:txBody>
          <a:bodyPr wrap="none" rtlCol="0">
            <a:spAutoFit/>
          </a:bodyPr>
          <a:lstStyle/>
          <a:p>
            <a:pPr algn="ctr"/>
            <a:r>
              <a:rPr lang="en-GB" sz="900" dirty="0">
                <a:latin typeface="Bookman Old Style" pitchFamily="18" charset="0"/>
                <a:ea typeface="Adobe Heiti Std R" pitchFamily="34" charset="-128"/>
                <a:cs typeface="Arial" pitchFamily="34" charset="0"/>
              </a:rPr>
              <a:t>Click in each caption space to reveal text</a:t>
            </a:r>
          </a:p>
          <a:p>
            <a:pPr algn="ctr"/>
            <a:r>
              <a:rPr lang="en-NZ" sz="900" dirty="0" smtClean="0">
                <a:latin typeface="Bookman Old Style" pitchFamily="18" charset="0"/>
                <a:ea typeface="Adobe Heiti Std R" pitchFamily="34" charset="-128"/>
                <a:cs typeface="Arial" pitchFamily="34" charset="0"/>
              </a:rPr>
              <a:t>Click on the worksheet button to go to the worksheet.</a:t>
            </a:r>
            <a:endParaRPr lang="en-GB" sz="900" dirty="0">
              <a:latin typeface="Bookman Old Style" pitchFamily="18" charset="0"/>
              <a:ea typeface="Adobe Heiti Std R" pitchFamily="34" charset="-128"/>
              <a:cs typeface="Arial" pitchFamily="34" charset="0"/>
            </a:endParaRPr>
          </a:p>
        </p:txBody>
      </p:sp>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7"/>
                                        </p:tgtEl>
                                        <p:attrNameLst>
                                          <p:attrName>style.color</p:attrName>
                                        </p:attrNameLst>
                                      </p:cBhvr>
                                      <p:to>
                                        <a:srgbClr val="C49308"/>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22"/>
                                        </p:tgtEl>
                                        <p:attrNameLst>
                                          <p:attrName>style.color</p:attrName>
                                        </p:attrNameLst>
                                      </p:cBhvr>
                                      <p:to>
                                        <a:srgbClr val="C49308"/>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00" fill="hold"/>
                                        <p:tgtEl>
                                          <p:spTgt spid="21"/>
                                        </p:tgtEl>
                                        <p:attrNameLst>
                                          <p:attrName>style.color</p:attrName>
                                        </p:attrNameLst>
                                      </p:cBhvr>
                                      <p:to>
                                        <a:srgbClr val="C49308"/>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1000" fill="hold"/>
                                        <p:tgtEl>
                                          <p:spTgt spid="20"/>
                                        </p:tgtEl>
                                        <p:attrNameLst>
                                          <p:attrName>style.color</p:attrName>
                                        </p:attrNameLst>
                                      </p:cBhvr>
                                      <p:to>
                                        <a:srgbClr val="C49308"/>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3" presetClass="emph" presetSubtype="2" fill="hold" grpId="5" nodeType="withEffect">
                                  <p:stCondLst>
                                    <p:cond delay="0"/>
                                  </p:stCondLst>
                                  <p:childTnLst>
                                    <p:animClr clrSpc="rgb" dir="cw">
                                      <p:cBhvr override="childStyle">
                                        <p:cTn id="41" dur="2000" fill="hold"/>
                                        <p:tgtEl>
                                          <p:spTgt spid="18"/>
                                        </p:tgtEl>
                                        <p:attrNameLst>
                                          <p:attrName>style.color</p:attrName>
                                        </p:attrNameLst>
                                      </p:cBhvr>
                                      <p:to>
                                        <a:srgbClr val="C49308"/>
                                      </p:to>
                                    </p:animClr>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clickEffect">
                                  <p:stCondLst>
                                    <p:cond delay="0"/>
                                  </p:stCondLst>
                                  <p:childTnLst>
                                    <p:animClr clrSpc="rgb" dir="cw">
                                      <p:cBhvr override="childStyle">
                                        <p:cTn id="46" dur="500" fill="hold"/>
                                        <p:tgtEl>
                                          <p:spTgt spid="27"/>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22"/>
                                        </p:tgtEl>
                                        <p:attrNameLst>
                                          <p:attrName>style.color</p:attrName>
                                        </p:attrNameLst>
                                      </p:cBhvr>
                                      <p:to>
                                        <a:schemeClr val="tx1"/>
                                      </p:to>
                                    </p:animClr>
                                  </p:childTnLst>
                                </p:cTn>
                              </p:par>
                              <p:par>
                                <p:cTn id="49" presetID="3" presetClass="emph" presetSubtype="2" fill="hold" grpId="2" nodeType="withEffect">
                                  <p:stCondLst>
                                    <p:cond delay="0"/>
                                  </p:stCondLst>
                                  <p:childTnLst>
                                    <p:animClr clrSpc="rgb" dir="cw">
                                      <p:cBhvr override="childStyle">
                                        <p:cTn id="50" dur="500" fill="hold"/>
                                        <p:tgtEl>
                                          <p:spTgt spid="21"/>
                                        </p:tgtEl>
                                        <p:attrNameLst>
                                          <p:attrName>style.color</p:attrName>
                                        </p:attrNameLst>
                                      </p:cBhvr>
                                      <p:to>
                                        <a:schemeClr val="tx1"/>
                                      </p:to>
                                    </p:animClr>
                                  </p:childTnLst>
                                </p:cTn>
                              </p:par>
                              <p:par>
                                <p:cTn id="51" presetID="3" presetClass="emph" presetSubtype="2" fill="hold" grpId="2" nodeType="withEffect">
                                  <p:stCondLst>
                                    <p:cond delay="0"/>
                                  </p:stCondLst>
                                  <p:childTnLst>
                                    <p:animClr clrSpc="rgb" dir="cw">
                                      <p:cBhvr override="childStyle">
                                        <p:cTn id="52" dur="500" fill="hold"/>
                                        <p:tgtEl>
                                          <p:spTgt spid="20"/>
                                        </p:tgtEl>
                                        <p:attrNameLst>
                                          <p:attrName>style.color</p:attrName>
                                        </p:attrNameLst>
                                      </p:cBhvr>
                                      <p:to>
                                        <a:schemeClr val="tx1"/>
                                      </p:to>
                                    </p:animClr>
                                  </p:childTnLst>
                                </p:cTn>
                              </p:par>
                              <p:par>
                                <p:cTn id="53" presetID="3" presetClass="emph" presetSubtype="2" fill="hold" grpId="1" nodeType="withEffect">
                                  <p:stCondLst>
                                    <p:cond delay="0"/>
                                  </p:stCondLst>
                                  <p:childTnLst>
                                    <p:animClr clrSpc="rgb" dir="cw">
                                      <p:cBhvr override="childStyle">
                                        <p:cTn id="54" dur="500" fill="hold"/>
                                        <p:tgtEl>
                                          <p:spTgt spid="18"/>
                                        </p:tgtEl>
                                        <p:attrNameLst>
                                          <p:attrName>style.color</p:attrName>
                                        </p:attrNameLst>
                                      </p:cBhvr>
                                      <p:to>
                                        <a:schemeClr val="tx1"/>
                                      </p:to>
                                    </p:animClr>
                                  </p:childTnLst>
                                </p:cTn>
                              </p:par>
                              <p:par>
                                <p:cTn id="55" presetID="3" presetClass="emph" presetSubtype="2" fill="hold" grpId="3" nodeType="withEffect">
                                  <p:stCondLst>
                                    <p:cond delay="0"/>
                                  </p:stCondLst>
                                  <p:childTnLst>
                                    <p:animClr clrSpc="rgb" dir="cw">
                                      <p:cBhvr override="childStyle">
                                        <p:cTn id="56" dur="500" fill="hold"/>
                                        <p:tgtEl>
                                          <p:spTgt spid="25"/>
                                        </p:tgtEl>
                                        <p:attrNameLst>
                                          <p:attrName>style.color</p:attrName>
                                        </p:attrNameLst>
                                      </p:cBhvr>
                                      <p:to>
                                        <a:schemeClr val="tx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4"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clickEffect">
                                  <p:stCondLst>
                                    <p:cond delay="0"/>
                                  </p:stCondLst>
                                  <p:childTnLst>
                                    <p:animClr clrSpc="rgb" dir="cw">
                                      <p:cBhvr override="childStyle">
                                        <p:cTn id="71" dur="500" fill="hold"/>
                                        <p:tgtEl>
                                          <p:spTgt spid="27"/>
                                        </p:tgtEl>
                                        <p:attrNameLst>
                                          <p:attrName>style.color</p:attrName>
                                        </p:attrNameLst>
                                      </p:cBhvr>
                                      <p:to>
                                        <a:schemeClr val="tx1"/>
                                      </p:to>
                                    </p:animClr>
                                  </p:childTnLst>
                                </p:cTn>
                              </p:par>
                              <p:par>
                                <p:cTn id="72" presetID="3" presetClass="emph" presetSubtype="2" fill="hold" grpId="4" nodeType="withEffect">
                                  <p:stCondLst>
                                    <p:cond delay="0"/>
                                  </p:stCondLst>
                                  <p:childTnLst>
                                    <p:animClr clrSpc="rgb" dir="cw">
                                      <p:cBhvr override="childStyle">
                                        <p:cTn id="73" dur="500" fill="hold"/>
                                        <p:tgtEl>
                                          <p:spTgt spid="22"/>
                                        </p:tgtEl>
                                        <p:attrNameLst>
                                          <p:attrName>style.color</p:attrName>
                                        </p:attrNameLst>
                                      </p:cBhvr>
                                      <p:to>
                                        <a:schemeClr val="tx1"/>
                                      </p:to>
                                    </p:animClr>
                                  </p:childTnLst>
                                </p:cTn>
                              </p:par>
                              <p:par>
                                <p:cTn id="74" presetID="3" presetClass="emph" presetSubtype="2" fill="hold" grpId="4" nodeType="withEffect">
                                  <p:stCondLst>
                                    <p:cond delay="0"/>
                                  </p:stCondLst>
                                  <p:childTnLst>
                                    <p:animClr clrSpc="rgb" dir="cw">
                                      <p:cBhvr override="childStyle">
                                        <p:cTn id="75" dur="500" fill="hold"/>
                                        <p:tgtEl>
                                          <p:spTgt spid="21"/>
                                        </p:tgtEl>
                                        <p:attrNameLst>
                                          <p:attrName>style.color</p:attrName>
                                        </p:attrNameLst>
                                      </p:cBhvr>
                                      <p:to>
                                        <a:schemeClr val="tx1"/>
                                      </p:to>
                                    </p:animClr>
                                  </p:childTnLst>
                                </p:cTn>
                              </p:par>
                              <p:par>
                                <p:cTn id="76" presetID="3" presetClass="emph" presetSubtype="2" fill="hold" grpId="4" nodeType="withEffect">
                                  <p:stCondLst>
                                    <p:cond delay="0"/>
                                  </p:stCondLst>
                                  <p:childTnLst>
                                    <p:animClr clrSpc="rgb" dir="cw">
                                      <p:cBhvr override="childStyle">
                                        <p:cTn id="77" dur="500" fill="hold"/>
                                        <p:tgtEl>
                                          <p:spTgt spid="20"/>
                                        </p:tgtEl>
                                        <p:attrNameLst>
                                          <p:attrName>style.color</p:attrName>
                                        </p:attrNameLst>
                                      </p:cBhvr>
                                      <p:to>
                                        <a:schemeClr val="tx1"/>
                                      </p:to>
                                    </p:animClr>
                                  </p:childTnLst>
                                </p:cTn>
                              </p:par>
                              <p:par>
                                <p:cTn id="78" presetID="3" presetClass="emph" presetSubtype="2" fill="hold" grpId="3" nodeType="withEffect">
                                  <p:stCondLst>
                                    <p:cond delay="0"/>
                                  </p:stCondLst>
                                  <p:childTnLst>
                                    <p:animClr clrSpc="rgb" dir="cw">
                                      <p:cBhvr override="childStyle">
                                        <p:cTn id="79" dur="500" fill="hold"/>
                                        <p:tgtEl>
                                          <p:spTgt spid="18"/>
                                        </p:tgtEl>
                                        <p:attrNameLst>
                                          <p:attrName>style.color</p:attrName>
                                        </p:attrNameLst>
                                      </p:cBhvr>
                                      <p:to>
                                        <a:schemeClr val="tx1"/>
                                      </p:to>
                                    </p:animClr>
                                  </p:childTnLst>
                                </p:cTn>
                              </p:par>
                              <p:par>
                                <p:cTn id="80" presetID="3" presetClass="emph" presetSubtype="2" fill="hold" grpId="1" nodeType="withEffect">
                                  <p:stCondLst>
                                    <p:cond delay="0"/>
                                  </p:stCondLst>
                                  <p:childTnLst>
                                    <p:animClr clrSpc="rgb" dir="cw">
                                      <p:cBhvr override="childStyle">
                                        <p:cTn id="81" dur="500" fill="hold"/>
                                        <p:tgtEl>
                                          <p:spTgt spid="25"/>
                                        </p:tgtEl>
                                        <p:attrNameLst>
                                          <p:attrName>style.color</p:attrName>
                                        </p:attrNameLst>
                                      </p:cBhvr>
                                      <p:to>
                                        <a:schemeClr val="tx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2" nodeType="withEffect">
                                  <p:stCondLst>
                                    <p:cond delay="0"/>
                                  </p:stCondLst>
                                  <p:childTnLst>
                                    <p:set>
                                      <p:cBhvr>
                                        <p:cTn id="9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25" grpId="1"/>
      <p:bldP spid="25" grpId="2"/>
      <p:bldP spid="25" grpId="3"/>
      <p:bldP spid="2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8 - Mittit ad Virgine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0"/>
            <a:ext cx="609600" cy="609600"/>
          </a:xfrm>
          <a:prstGeom prst="rect">
            <a:avLst/>
          </a:prstGeom>
        </p:spPr>
      </p:pic>
      <p:sp>
        <p:nvSpPr>
          <p:cNvPr id="2" name="Title"/>
          <p:cNvSpPr>
            <a:spLocks noGrp="1"/>
          </p:cNvSpPr>
          <p:nvPr>
            <p:ph type="ctrTitle"/>
          </p:nvPr>
        </p:nvSpPr>
        <p:spPr>
          <a:xfrm>
            <a:off x="0" y="0"/>
            <a:ext cx="9144000" cy="900000"/>
          </a:xfrm>
        </p:spPr>
        <p:txBody>
          <a:bodyPr>
            <a:normAutofit/>
          </a:bodyPr>
          <a:lstStyle/>
          <a:p>
            <a:r>
              <a:rPr lang="en-US" sz="4000" dirty="0" smtClean="0">
                <a:latin typeface="Bookman Old Style" pitchFamily="18" charset="0"/>
              </a:rPr>
              <a:t>Time for Reflection</a:t>
            </a:r>
            <a:endParaRPr lang="en-GB" dirty="0">
              <a:latin typeface="Bookman Old Style" pitchFamily="18"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S-12</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8050" y="814388"/>
            <a:ext cx="7804150" cy="3511550"/>
          </a:xfrm>
          <a:prstGeom prst="rect">
            <a:avLst/>
          </a:prstGeom>
          <a:noFill/>
          <a:ln>
            <a:noFill/>
          </a:ln>
          <a:effectLst>
            <a:glow>
              <a:schemeClr val="accent1"/>
            </a:glow>
            <a:outerShdw dist="35921" dir="2700000" algn="ctr" rotWithShape="0">
              <a:schemeClr val="bg2"/>
            </a:outerShdw>
            <a:softEdge rad="266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3101150" y="4909873"/>
            <a:ext cx="3094117" cy="246221"/>
          </a:xfrm>
          <a:prstGeom prst="rect">
            <a:avLst/>
          </a:prstGeom>
          <a:noFill/>
        </p:spPr>
        <p:txBody>
          <a:bodyPr wrap="none" rtlCol="0">
            <a:spAutoFit/>
          </a:bodyPr>
          <a:lstStyle/>
          <a:p>
            <a:pPr algn="ctr"/>
            <a:r>
              <a:rPr lang="en-GB" sz="1000" dirty="0">
                <a:latin typeface="Bookman Old Style" pitchFamily="18" charset="0"/>
                <a:ea typeface="Adobe Fan Heiti Std B" pitchFamily="34" charset="-128"/>
              </a:rPr>
              <a:t>Click the audio button to stop </a:t>
            </a:r>
            <a:r>
              <a:rPr lang="en-GB" sz="1000" dirty="0">
                <a:latin typeface="Bookman Old Style" pitchFamily="18" charset="0"/>
                <a:ea typeface="Adobe Fan Heiti Std B" pitchFamily="34" charset="-128"/>
              </a:rPr>
              <a:t>reflective </a:t>
            </a:r>
            <a:r>
              <a:rPr lang="en-GB" sz="1000" dirty="0">
                <a:latin typeface="Bookman Old Style" pitchFamily="18" charset="0"/>
                <a:ea typeface="Adobe Fan Heiti Std B" pitchFamily="34" charset="-128"/>
              </a:rPr>
              <a:t>music</a:t>
            </a:r>
          </a:p>
        </p:txBody>
      </p:sp>
      <p:sp>
        <p:nvSpPr>
          <p:cNvPr id="13" name="TextBox: Tool instructions start"/>
          <p:cNvSpPr txBox="1"/>
          <p:nvPr/>
        </p:nvSpPr>
        <p:spPr>
          <a:xfrm>
            <a:off x="3101150" y="4909873"/>
            <a:ext cx="3087705" cy="246221"/>
          </a:xfrm>
          <a:prstGeom prst="rect">
            <a:avLst/>
          </a:prstGeom>
          <a:noFill/>
        </p:spPr>
        <p:txBody>
          <a:bodyPr wrap="none" rtlCol="0">
            <a:spAutoFit/>
          </a:bodyPr>
          <a:lstStyle/>
          <a:p>
            <a:pPr algn="ctr"/>
            <a:r>
              <a:rPr lang="en-GB" sz="1000" dirty="0">
                <a:latin typeface="Bookman Old Style" pitchFamily="18" charset="0"/>
                <a:ea typeface="Adobe Fan Heiti Std B" pitchFamily="34" charset="-128"/>
              </a:rPr>
              <a:t>Click the audio button to play </a:t>
            </a:r>
            <a:r>
              <a:rPr lang="en-GB" sz="1000" dirty="0">
                <a:latin typeface="Bookman Old Style" pitchFamily="18" charset="0"/>
                <a:ea typeface="Adobe Fan Heiti Std B" pitchFamily="34" charset="-128"/>
              </a:rPr>
              <a:t>reflective </a:t>
            </a:r>
            <a:r>
              <a:rPr lang="en-GB" sz="1000" dirty="0">
                <a:latin typeface="Bookman Old Style" pitchFamily="18" charset="0"/>
                <a:ea typeface="Adobe Fan Heiti Std B" pitchFamily="34" charset="-128"/>
              </a:rPr>
              <a:t>music</a:t>
            </a:r>
          </a:p>
        </p:txBody>
      </p:sp>
      <p:pic>
        <p:nvPicPr>
          <p:cNvPr id="14" name="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00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94070" fill="hold"/>
                                        <p:tgtEl>
                                          <p:spTgt spid="3"/>
                                        </p:tgtEl>
                                      </p:cBhvr>
                                    </p:cmd>
                                  </p:childTnLst>
                                </p:cTn>
                              </p:par>
                              <p:par>
                                <p:cTn id="19" presetID="1" presetClass="emph" presetSubtype="2" fill="hold" nodeType="with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3"/>
                                        </p:tgtEl>
                                      </p:cBhvr>
                                    </p:cmd>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bg1"/>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2" grpId="0"/>
      <p:bldP spid="12" grpId="1"/>
      <p:bldP spid="13" grpId="0"/>
      <p:bldP spid="13" grpId="1"/>
      <p:bldP spid="13" grpId="2"/>
    </p:bld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9" name="Picture: righ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19875" y="4563965"/>
            <a:ext cx="1085850" cy="54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left"/>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0700" y="4563965"/>
            <a:ext cx="1085850" cy="54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p:cNvGraphicFramePr>
            <a:graphicFrameLocks noGrp="1"/>
          </p:cNvGraphicFramePr>
          <p:nvPr>
            <p:extLst>
              <p:ext uri="{D42A27DB-BD31-4B8C-83A1-F6EECF244321}">
                <p14:modId xmlns:p14="http://schemas.microsoft.com/office/powerpoint/2010/main" val="2202355988"/>
              </p:ext>
            </p:extLst>
          </p:nvPr>
        </p:nvGraphicFramePr>
        <p:xfrm>
          <a:off x="323528" y="803548"/>
          <a:ext cx="8604936" cy="3491822"/>
        </p:xfrm>
        <a:graphic>
          <a:graphicData uri="http://schemas.openxmlformats.org/drawingml/2006/table">
            <a:tbl>
              <a:tblPr firstRow="1" firstCol="1" bandRow="1">
                <a:tableStyleId>{5940675A-B579-460E-94D1-54222C63F5DA}</a:tableStyleId>
              </a:tblPr>
              <a:tblGrid>
                <a:gridCol w="2868312"/>
                <a:gridCol w="2868312"/>
                <a:gridCol w="2868312"/>
              </a:tblGrid>
              <a:tr h="1131358">
                <a:tc>
                  <a:txBody>
                    <a:bodyPr/>
                    <a:lstStyle/>
                    <a:p>
                      <a:pPr>
                        <a:lnSpc>
                          <a:spcPct val="115000"/>
                        </a:lnSpc>
                        <a:spcAft>
                          <a:spcPts val="0"/>
                        </a:spcAft>
                      </a:pPr>
                      <a:r>
                        <a:rPr lang="en-AU" sz="1000" dirty="0">
                          <a:effectLst/>
                        </a:rPr>
                        <a:t>1</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2</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3</a:t>
                      </a:r>
                      <a:endParaRPr lang="en-GB" sz="1000" dirty="0">
                        <a:effectLst/>
                        <a:latin typeface="Calibri"/>
                        <a:ea typeface="Calibri"/>
                        <a:cs typeface="Times New Roman"/>
                      </a:endParaRPr>
                    </a:p>
                  </a:txBody>
                  <a:tcPr marL="42426" marR="42426" marT="0" marB="0"/>
                </a:tc>
              </a:tr>
              <a:tr h="1229106">
                <a:tc>
                  <a:txBody>
                    <a:bodyPr/>
                    <a:lstStyle/>
                    <a:p>
                      <a:pPr>
                        <a:lnSpc>
                          <a:spcPct val="115000"/>
                        </a:lnSpc>
                        <a:spcAft>
                          <a:spcPts val="0"/>
                        </a:spcAft>
                      </a:pPr>
                      <a:r>
                        <a:rPr lang="en-AU" sz="1000" dirty="0">
                          <a:effectLst/>
                        </a:rPr>
                        <a:t>4</a:t>
                      </a:r>
                      <a:endParaRPr lang="en-GB" sz="1000" dirty="0">
                        <a:effectLst/>
                        <a:latin typeface="Calibri"/>
                        <a:ea typeface="Calibri"/>
                        <a:cs typeface="Times New Roman"/>
                      </a:endParaRPr>
                    </a:p>
                  </a:txBody>
                  <a:tcPr marL="42426" marR="42426" marT="0" marB="0"/>
                </a:tc>
                <a:tc>
                  <a:txBody>
                    <a:bodyPr/>
                    <a:lstStyle/>
                    <a:p>
                      <a:pPr algn="ctr">
                        <a:lnSpc>
                          <a:spcPct val="115000"/>
                        </a:lnSpc>
                        <a:spcAft>
                          <a:spcPts val="0"/>
                        </a:spcAft>
                      </a:pPr>
                      <a:r>
                        <a:rPr lang="en-AU" sz="1400" b="0" dirty="0" smtClean="0">
                          <a:effectLst/>
                          <a:latin typeface="Bookman Old Style" pitchFamily="18" charset="0"/>
                        </a:rPr>
                        <a:t>What</a:t>
                      </a:r>
                      <a:r>
                        <a:rPr lang="en-GB" sz="1400" b="0" dirty="0" smtClean="0">
                          <a:effectLst/>
                          <a:latin typeface="Bookman Old Style" pitchFamily="18" charset="0"/>
                        </a:rPr>
                        <a:t> I know about </a:t>
                      </a:r>
                      <a:r>
                        <a:rPr lang="en-NZ" sz="1400" b="0" kern="1200" dirty="0" smtClean="0">
                          <a:solidFill>
                            <a:schemeClr val="tx1"/>
                          </a:solidFill>
                          <a:effectLst/>
                          <a:latin typeface="Bookman Old Style" pitchFamily="18" charset="0"/>
                          <a:ea typeface="+mn-ea"/>
                          <a:cs typeface="+mn-cs"/>
                        </a:rPr>
                        <a:t>what</a:t>
                      </a:r>
                      <a:br>
                        <a:rPr lang="en-NZ" sz="1400" b="0" kern="1200" dirty="0" smtClean="0">
                          <a:solidFill>
                            <a:schemeClr val="tx1"/>
                          </a:solidFill>
                          <a:effectLst/>
                          <a:latin typeface="Bookman Old Style" pitchFamily="18" charset="0"/>
                          <a:ea typeface="+mn-ea"/>
                          <a:cs typeface="+mn-cs"/>
                        </a:rPr>
                      </a:br>
                      <a:r>
                        <a:rPr lang="en-NZ" sz="1400" b="0" kern="1200" dirty="0" smtClean="0">
                          <a:solidFill>
                            <a:schemeClr val="tx1"/>
                          </a:solidFill>
                          <a:effectLst/>
                          <a:latin typeface="Bookman Old Style" pitchFamily="18" charset="0"/>
                          <a:ea typeface="+mn-ea"/>
                          <a:cs typeface="+mn-cs"/>
                        </a:rPr>
                        <a:t>Jesus taught and what this</a:t>
                      </a:r>
                      <a:br>
                        <a:rPr lang="en-NZ" sz="1400" b="0" kern="1200" dirty="0" smtClean="0">
                          <a:solidFill>
                            <a:schemeClr val="tx1"/>
                          </a:solidFill>
                          <a:effectLst/>
                          <a:latin typeface="Bookman Old Style" pitchFamily="18" charset="0"/>
                          <a:ea typeface="+mn-ea"/>
                          <a:cs typeface="+mn-cs"/>
                        </a:rPr>
                      </a:br>
                      <a:r>
                        <a:rPr lang="en-NZ" sz="1400" b="0" kern="1200" dirty="0" smtClean="0">
                          <a:solidFill>
                            <a:schemeClr val="tx1"/>
                          </a:solidFill>
                          <a:effectLst/>
                          <a:latin typeface="Bookman Old Style" pitchFamily="18" charset="0"/>
                          <a:ea typeface="+mn-ea"/>
                          <a:cs typeface="+mn-cs"/>
                        </a:rPr>
                        <a:t>says about what God is like</a:t>
                      </a:r>
                      <a:endParaRPr lang="en-GB" sz="1400" b="0" kern="1200" dirty="0" smtClean="0">
                        <a:solidFill>
                          <a:schemeClr val="tx1"/>
                        </a:solidFill>
                        <a:effectLst/>
                        <a:latin typeface="Bookman Old Style" pitchFamily="18" charset="0"/>
                        <a:ea typeface="+mn-ea"/>
                        <a:cs typeface="+mn-cs"/>
                      </a:endParaRPr>
                    </a:p>
                  </a:txBody>
                  <a:tcPr marL="0" marR="0" marT="0" marB="0" anchor="ctr"/>
                </a:tc>
                <a:tc>
                  <a:txBody>
                    <a:bodyPr/>
                    <a:lstStyle/>
                    <a:p>
                      <a:pPr>
                        <a:lnSpc>
                          <a:spcPct val="115000"/>
                        </a:lnSpc>
                        <a:spcAft>
                          <a:spcPts val="0"/>
                        </a:spcAft>
                      </a:pPr>
                      <a:r>
                        <a:rPr lang="en-AU" sz="1000" dirty="0">
                          <a:effectLst/>
                        </a:rPr>
                        <a:t>5</a:t>
                      </a:r>
                      <a:endParaRPr lang="en-GB" sz="1000" dirty="0">
                        <a:effectLst/>
                        <a:latin typeface="Calibri"/>
                        <a:ea typeface="Calibri"/>
                        <a:cs typeface="Times New Roman"/>
                      </a:endParaRPr>
                    </a:p>
                  </a:txBody>
                  <a:tcPr marL="42426" marR="42426" marT="0" marB="0"/>
                </a:tc>
              </a:tr>
              <a:tr h="1131358">
                <a:tc>
                  <a:txBody>
                    <a:bodyPr/>
                    <a:lstStyle/>
                    <a:p>
                      <a:pPr>
                        <a:lnSpc>
                          <a:spcPct val="115000"/>
                        </a:lnSpc>
                        <a:spcAft>
                          <a:spcPts val="0"/>
                        </a:spcAft>
                      </a:pPr>
                      <a:r>
                        <a:rPr lang="en-AU" sz="1000">
                          <a:effectLst/>
                        </a:rPr>
                        <a:t>6</a:t>
                      </a:r>
                      <a:endParaRPr lang="en-GB" sz="100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7</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8</a:t>
                      </a:r>
                      <a:endParaRPr lang="en-GB" sz="1000" dirty="0">
                        <a:effectLst/>
                        <a:latin typeface="Calibri"/>
                        <a:ea typeface="Calibri"/>
                        <a:cs typeface="Times New Roman"/>
                      </a:endParaRPr>
                    </a:p>
                  </a:txBody>
                  <a:tcPr marL="42426" marR="42426" marT="0" marB="0"/>
                </a:tc>
              </a:tr>
            </a:tbl>
          </a:graphicData>
        </a:graphic>
      </p:graphicFrame>
      <p:sp>
        <p:nvSpPr>
          <p:cNvPr id="9" name="Textbox: Date"/>
          <p:cNvSpPr>
            <a:spLocks noChangeArrowheads="1"/>
          </p:cNvSpPr>
          <p:nvPr/>
        </p:nvSpPr>
        <p:spPr bwMode="auto">
          <a:xfrm>
            <a:off x="6436612" y="428553"/>
            <a:ext cx="23042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Bookman Old Style" pitchFamily="18"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3" name="Textbox: Name"/>
          <p:cNvSpPr>
            <a:spLocks noChangeArrowheads="1"/>
          </p:cNvSpPr>
          <p:nvPr/>
        </p:nvSpPr>
        <p:spPr bwMode="auto">
          <a:xfrm>
            <a:off x="6341362" y="168401"/>
            <a:ext cx="25223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Bookman Old Style" pitchFamily="18"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Bookman Old Style" pitchFamily="18" charset="0"/>
                <a:ea typeface="Calibri" pitchFamily="34" charset="0"/>
                <a:cs typeface="Times New Roman" pitchFamily="18" charset="0"/>
              </a:rPr>
              <a:t>:_____________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8" name="Title"/>
          <p:cNvSpPr txBox="1"/>
          <p:nvPr/>
        </p:nvSpPr>
        <p:spPr>
          <a:xfrm>
            <a:off x="0" y="-17728"/>
            <a:ext cx="5924302" cy="830997"/>
          </a:xfrm>
          <a:prstGeom prst="rect">
            <a:avLst/>
          </a:prstGeom>
          <a:noFill/>
        </p:spPr>
        <p:txBody>
          <a:bodyPr wrap="square" rtlCol="0">
            <a:spAutoFit/>
          </a:bodyPr>
          <a:lstStyle/>
          <a:p>
            <a:pPr algn="ctr"/>
            <a:r>
              <a:rPr lang="en-NZ" sz="2400" dirty="0">
                <a:latin typeface="Bookman Old Style" pitchFamily="18" charset="0"/>
              </a:rPr>
              <a:t>What Jesus taught about God and what this </a:t>
            </a:r>
            <a:r>
              <a:rPr lang="en-NZ" sz="2400" dirty="0" smtClean="0">
                <a:latin typeface="Bookman Old Style" pitchFamily="18" charset="0"/>
              </a:rPr>
              <a:t>says about </a:t>
            </a:r>
            <a:r>
              <a:rPr lang="en-NZ" sz="2400" dirty="0">
                <a:latin typeface="Bookman Old Style" pitchFamily="18" charset="0"/>
              </a:rPr>
              <a:t>what God is like</a:t>
            </a:r>
            <a:endParaRPr lang="en-GB" sz="2400" b="1" dirty="0">
              <a:solidFill>
                <a:srgbClr val="FF0000"/>
              </a:solidFill>
              <a:latin typeface="Bookman Old Style" pitchFamily="18" charset="0"/>
            </a:endParaRPr>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S-06</a:t>
            </a:r>
            <a:endParaRPr lang="en-GB" sz="900" b="1" dirty="0">
              <a:latin typeface="Arial" pitchFamily="34" charset="0"/>
              <a:cs typeface="Arial" pitchFamily="34" charset="0"/>
            </a:endParaRPr>
          </a:p>
        </p:txBody>
      </p:sp>
      <p:sp>
        <p:nvSpPr>
          <p:cNvPr id="16" name="Action Button: Up">
            <a:hlinkClick r:id="rId7"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444139" y="4912668"/>
            <a:ext cx="2255746"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8"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4" name="TextBox 13"/>
          <p:cNvSpPr txBox="1"/>
          <p:nvPr/>
        </p:nvSpPr>
        <p:spPr>
          <a:xfrm>
            <a:off x="2006169" y="4287114"/>
            <a:ext cx="5475234" cy="523220"/>
          </a:xfrm>
          <a:prstGeom prst="rect">
            <a:avLst/>
          </a:prstGeom>
          <a:noFill/>
        </p:spPr>
        <p:txBody>
          <a:bodyPr wrap="square" lIns="0" rIns="0" rtlCol="0">
            <a:spAutoFit/>
          </a:bodyPr>
          <a:lstStyle/>
          <a:p>
            <a:pPr algn="ctr"/>
            <a:r>
              <a:rPr lang="en-NZ" sz="1400" dirty="0">
                <a:solidFill>
                  <a:sysClr val="windowText" lastClr="000000"/>
                </a:solidFill>
                <a:latin typeface="Bookman Old Style" pitchFamily="18" charset="0"/>
              </a:rPr>
              <a:t>How does this illustrate what the Letter to the Hebrews </a:t>
            </a:r>
            <a:r>
              <a:rPr lang="en-NZ" sz="1400" dirty="0" smtClean="0">
                <a:solidFill>
                  <a:sysClr val="windowText" lastClr="000000"/>
                </a:solidFill>
                <a:latin typeface="Bookman Old Style" pitchFamily="18" charset="0"/>
              </a:rPr>
              <a:t>said</a:t>
            </a:r>
            <a:br>
              <a:rPr lang="en-NZ" sz="1400" dirty="0" smtClean="0">
                <a:solidFill>
                  <a:sysClr val="windowText" lastClr="000000"/>
                </a:solidFill>
                <a:latin typeface="Bookman Old Style" pitchFamily="18" charset="0"/>
              </a:rPr>
            </a:br>
            <a:r>
              <a:rPr lang="en-NZ" sz="1400" dirty="0" smtClean="0">
                <a:solidFill>
                  <a:sysClr val="windowText" lastClr="000000"/>
                </a:solidFill>
                <a:latin typeface="Bookman Old Style" pitchFamily="18" charset="0"/>
              </a:rPr>
              <a:t>– </a:t>
            </a:r>
            <a:r>
              <a:rPr lang="en-NZ" sz="1400" dirty="0">
                <a:solidFill>
                  <a:sysClr val="windowText" lastClr="000000"/>
                </a:solidFill>
                <a:latin typeface="Bookman Old Style" pitchFamily="18" charset="0"/>
              </a:rPr>
              <a:t>Jesus is the imprint of God’s very </a:t>
            </a:r>
            <a:r>
              <a:rPr lang="en-NZ" sz="1400" dirty="0" smtClean="0">
                <a:solidFill>
                  <a:sysClr val="windowText" lastClr="000000"/>
                </a:solidFill>
                <a:latin typeface="Bookman Old Style" pitchFamily="18" charset="0"/>
              </a:rPr>
              <a:t>being</a:t>
            </a:r>
            <a:endParaRPr lang="en-GB" sz="1400" dirty="0">
              <a:solidFill>
                <a:sysClr val="windowText" lastClr="000000"/>
              </a:solidFill>
              <a:latin typeface="Bookman Old Style" pitchFamily="18" charset="0"/>
            </a:endParaRPr>
          </a:p>
        </p:txBody>
      </p:sp>
    </p:spTree>
    <p:extLst>
      <p:ext uri="{BB962C8B-B14F-4D97-AF65-F5344CB8AC3E}">
        <p14:creationId xmlns:p14="http://schemas.microsoft.com/office/powerpoint/2010/main" val="3675229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5" name="Textbox: Line 6"/>
          <p:cNvSpPr txBox="1"/>
          <p:nvPr/>
        </p:nvSpPr>
        <p:spPr>
          <a:xfrm>
            <a:off x="822131" y="3967517"/>
            <a:ext cx="6449870" cy="707886"/>
          </a:xfrm>
          <a:prstGeom prst="rect">
            <a:avLst/>
          </a:prstGeom>
          <a:noFill/>
        </p:spPr>
        <p:txBody>
          <a:bodyPr wrap="square" rtlCol="0">
            <a:spAutoFit/>
          </a:bodyPr>
          <a:lstStyle/>
          <a:p>
            <a:pPr lvl="0">
              <a:spcAft>
                <a:spcPts val="1800"/>
              </a:spcAft>
            </a:pPr>
            <a:r>
              <a:rPr lang="en-US" sz="2000" b="1" dirty="0" smtClean="0">
                <a:latin typeface="Bookman Old Style" pitchFamily="18" charset="0"/>
                <a:ea typeface="Adobe Heiti Std R" pitchFamily="34" charset="-128"/>
                <a:cs typeface="Segoe UI" pitchFamily="34" charset="0"/>
              </a:rPr>
              <a:t>Questions </a:t>
            </a:r>
            <a:r>
              <a:rPr lang="en-US" sz="2000" b="1" dirty="0">
                <a:latin typeface="Bookman Old Style" pitchFamily="18" charset="0"/>
                <a:ea typeface="Adobe Heiti Std R" pitchFamily="34" charset="-128"/>
                <a:cs typeface="Segoe UI" pitchFamily="34" charset="0"/>
              </a:rPr>
              <a:t>I would like to ask about the topics in this lesson are …</a:t>
            </a:r>
            <a:endParaRPr lang="en-GB" sz="2000" b="1" dirty="0">
              <a:latin typeface="Bookman Old Style" pitchFamily="18" charset="0"/>
              <a:ea typeface="Adobe Heiti Std R" pitchFamily="34" charset="-128"/>
              <a:cs typeface="Segoe UI" pitchFamily="34" charset="0"/>
            </a:endParaRPr>
          </a:p>
        </p:txBody>
      </p:sp>
      <p:sp>
        <p:nvSpPr>
          <p:cNvPr id="18" name="Textbox: Line 5"/>
          <p:cNvSpPr txBox="1"/>
          <p:nvPr/>
        </p:nvSpPr>
        <p:spPr>
          <a:xfrm>
            <a:off x="841181" y="3281717"/>
            <a:ext cx="7369370" cy="707886"/>
          </a:xfrm>
          <a:prstGeom prst="rect">
            <a:avLst/>
          </a:prstGeom>
          <a:noFill/>
        </p:spPr>
        <p:txBody>
          <a:bodyPr wrap="square" rtlCol="0">
            <a:spAutoFit/>
          </a:bodyPr>
          <a:lstStyle/>
          <a:p>
            <a:pPr lvl="0"/>
            <a:r>
              <a:rPr lang="en-NZ" sz="2000" b="1" dirty="0">
                <a:latin typeface="Bookman Old Style" pitchFamily="18" charset="0"/>
              </a:rPr>
              <a:t>Which activity do you think helped you to learn best in this lesson?</a:t>
            </a:r>
            <a:endParaRPr lang="en-GB" sz="2000" b="1" dirty="0">
              <a:latin typeface="Bookman Old Style" pitchFamily="18" charset="0"/>
            </a:endParaRPr>
          </a:p>
        </p:txBody>
      </p:sp>
      <p:sp>
        <p:nvSpPr>
          <p:cNvPr id="20" name="Textbox: Line 4"/>
          <p:cNvSpPr txBox="1"/>
          <p:nvPr/>
        </p:nvSpPr>
        <p:spPr>
          <a:xfrm>
            <a:off x="850348" y="2855475"/>
            <a:ext cx="8018683" cy="400110"/>
          </a:xfrm>
          <a:prstGeom prst="rect">
            <a:avLst/>
          </a:prstGeom>
          <a:noFill/>
        </p:spPr>
        <p:txBody>
          <a:bodyPr wrap="square" rtlCol="0">
            <a:spAutoFit/>
          </a:bodyPr>
          <a:lstStyle/>
          <a:p>
            <a:pPr lvl="0"/>
            <a:r>
              <a:rPr lang="en-NZ" sz="2000" b="1" dirty="0">
                <a:latin typeface="Bookman Old Style" pitchFamily="18" charset="0"/>
              </a:rPr>
              <a:t>Explain what the gifts of the </a:t>
            </a:r>
            <a:r>
              <a:rPr lang="en-NZ" sz="2000" b="1" dirty="0" smtClean="0">
                <a:latin typeface="Bookman Old Style" pitchFamily="18" charset="0"/>
              </a:rPr>
              <a:t>magi </a:t>
            </a:r>
            <a:r>
              <a:rPr lang="en-NZ" sz="2000" b="1" dirty="0">
                <a:latin typeface="Bookman Old Style" pitchFamily="18" charset="0"/>
              </a:rPr>
              <a:t>reveal about Jesus.</a:t>
            </a:r>
            <a:endParaRPr lang="en-GB" sz="2000" b="1" dirty="0">
              <a:latin typeface="Bookman Old Style" pitchFamily="18" charset="0"/>
            </a:endParaRPr>
          </a:p>
        </p:txBody>
      </p:sp>
      <p:sp>
        <p:nvSpPr>
          <p:cNvPr id="21" name="Textbox: Line 3"/>
          <p:cNvSpPr txBox="1"/>
          <p:nvPr/>
        </p:nvSpPr>
        <p:spPr>
          <a:xfrm>
            <a:off x="850342" y="2099434"/>
            <a:ext cx="6745658" cy="707886"/>
          </a:xfrm>
          <a:prstGeom prst="rect">
            <a:avLst/>
          </a:prstGeom>
          <a:noFill/>
        </p:spPr>
        <p:txBody>
          <a:bodyPr wrap="square" rtlCol="0">
            <a:spAutoFit/>
          </a:bodyPr>
          <a:lstStyle/>
          <a:p>
            <a:pPr lvl="0"/>
            <a:r>
              <a:rPr lang="en-NZ" sz="2000" b="1" dirty="0">
                <a:latin typeface="Bookman Old Style" pitchFamily="18" charset="0"/>
              </a:rPr>
              <a:t>Recall 3 new ideas you learnt about the m</a:t>
            </a:r>
            <a:r>
              <a:rPr lang="en-NZ" sz="2000" b="1" dirty="0" smtClean="0">
                <a:latin typeface="Bookman Old Style" pitchFamily="18" charset="0"/>
              </a:rPr>
              <a:t>agi </a:t>
            </a:r>
            <a:r>
              <a:rPr lang="en-NZ" sz="2000" b="1" dirty="0">
                <a:latin typeface="Bookman Old Style" pitchFamily="18" charset="0"/>
              </a:rPr>
              <a:t>and the feast of the Epiphany.</a:t>
            </a:r>
            <a:endParaRPr lang="en-GB" sz="2000" b="1" dirty="0">
              <a:latin typeface="Bookman Old Style" pitchFamily="18" charset="0"/>
            </a:endParaRPr>
          </a:p>
        </p:txBody>
      </p:sp>
      <p:sp>
        <p:nvSpPr>
          <p:cNvPr id="22" name="Textbox: Line 2"/>
          <p:cNvSpPr txBox="1"/>
          <p:nvPr/>
        </p:nvSpPr>
        <p:spPr>
          <a:xfrm>
            <a:off x="850345" y="1692245"/>
            <a:ext cx="8078978" cy="400110"/>
          </a:xfrm>
          <a:prstGeom prst="rect">
            <a:avLst/>
          </a:prstGeom>
          <a:noFill/>
        </p:spPr>
        <p:txBody>
          <a:bodyPr wrap="square" rtlCol="0">
            <a:spAutoFit/>
          </a:bodyPr>
          <a:lstStyle/>
          <a:p>
            <a:pPr lvl="0"/>
            <a:r>
              <a:rPr lang="en-NZ" sz="2000" b="1" dirty="0">
                <a:latin typeface="Bookman Old Style" pitchFamily="18" charset="0"/>
              </a:rPr>
              <a:t>What did you learn about from the Letter to the Hebrews?</a:t>
            </a:r>
            <a:endParaRPr lang="en-GB" sz="2000" b="1" dirty="0">
              <a:latin typeface="Bookman Old Style" pitchFamily="18" charset="0"/>
            </a:endParaRPr>
          </a:p>
        </p:txBody>
      </p:sp>
      <p:sp>
        <p:nvSpPr>
          <p:cNvPr id="27" name="Textbox: Line 1"/>
          <p:cNvSpPr txBox="1"/>
          <p:nvPr/>
        </p:nvSpPr>
        <p:spPr>
          <a:xfrm>
            <a:off x="850350" y="1215405"/>
            <a:ext cx="8078979" cy="400110"/>
          </a:xfrm>
          <a:prstGeom prst="rect">
            <a:avLst/>
          </a:prstGeom>
          <a:noFill/>
        </p:spPr>
        <p:txBody>
          <a:bodyPr wrap="square" rtlCol="0">
            <a:spAutoFit/>
          </a:bodyPr>
          <a:lstStyle/>
          <a:p>
            <a:pPr lvl="0">
              <a:spcAft>
                <a:spcPts val="1800"/>
              </a:spcAft>
            </a:pPr>
            <a:r>
              <a:rPr lang="en-NZ" sz="2000" b="1" dirty="0">
                <a:latin typeface="Bookman Old Style" pitchFamily="18" charset="0"/>
              </a:rPr>
              <a:t>What does the birth of Jesus reveal about God’s love?</a:t>
            </a:r>
            <a:endParaRPr lang="en-GB" sz="2000" b="1" dirty="0">
              <a:solidFill>
                <a:schemeClr val="bg1"/>
              </a:solidFill>
              <a:latin typeface="Bookman Old Style" pitchFamily="18" charset="0"/>
              <a:ea typeface="Adobe Heiti Std R" pitchFamily="34" charset="-128"/>
              <a:cs typeface="Segoe UI" pitchFamily="34" charset="0"/>
            </a:endParaRPr>
          </a:p>
        </p:txBody>
      </p:sp>
      <p:sp>
        <p:nvSpPr>
          <p:cNvPr id="26" name="Shape: Border 6" hidden="1"/>
          <p:cNvSpPr/>
          <p:nvPr/>
        </p:nvSpPr>
        <p:spPr>
          <a:xfrm>
            <a:off x="861436" y="4006187"/>
            <a:ext cx="7938000" cy="6228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0" name="Shape: Border 5" hidden="1"/>
          <p:cNvSpPr/>
          <p:nvPr/>
        </p:nvSpPr>
        <p:spPr>
          <a:xfrm>
            <a:off x="861436" y="3316986"/>
            <a:ext cx="7938000" cy="6228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1" name="Shape: Border 4" hidden="1"/>
          <p:cNvSpPr/>
          <p:nvPr/>
        </p:nvSpPr>
        <p:spPr>
          <a:xfrm>
            <a:off x="861436" y="2836584"/>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2" name="Shape: Border 3" hidden="1"/>
          <p:cNvSpPr/>
          <p:nvPr/>
        </p:nvSpPr>
        <p:spPr>
          <a:xfrm>
            <a:off x="861436" y="2147634"/>
            <a:ext cx="7938000" cy="622548"/>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3" name="Shape: Border 2" hidden="1"/>
          <p:cNvSpPr/>
          <p:nvPr/>
        </p:nvSpPr>
        <p:spPr>
          <a:xfrm>
            <a:off x="861436" y="1667232"/>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4" name="Shape: Border 1" hidden="1"/>
          <p:cNvSpPr/>
          <p:nvPr/>
        </p:nvSpPr>
        <p:spPr>
          <a:xfrm>
            <a:off x="861436" y="1186830"/>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29" name="Shape: Number 6"/>
          <p:cNvSpPr txBox="1"/>
          <p:nvPr/>
        </p:nvSpPr>
        <p:spPr>
          <a:xfrm>
            <a:off x="440046" y="3959790"/>
            <a:ext cx="520285" cy="400110"/>
          </a:xfrm>
          <a:prstGeom prst="rect">
            <a:avLst/>
          </a:prstGeom>
          <a:noFill/>
        </p:spPr>
        <p:txBody>
          <a:bodyPr wrap="square" rtlCol="0">
            <a:spAutoFit/>
          </a:bodyPr>
          <a:lstStyle/>
          <a:p>
            <a:r>
              <a:rPr lang="en-GB" sz="2000" b="1" dirty="0" smtClean="0">
                <a:latin typeface="Bookman Old Style" pitchFamily="18" charset="0"/>
                <a:ea typeface="Adobe Heiti Std R" pitchFamily="34" charset="-128"/>
                <a:cs typeface="Segoe UI" pitchFamily="34" charset="0"/>
              </a:rPr>
              <a:t>6)</a:t>
            </a:r>
            <a:endParaRPr lang="en-GB" sz="2000" b="1" dirty="0">
              <a:latin typeface="Bookman Old Style" pitchFamily="18" charset="0"/>
              <a:ea typeface="Adobe Heiti Std R" pitchFamily="34" charset="-128"/>
              <a:cs typeface="Segoe UI" pitchFamily="34" charset="0"/>
            </a:endParaRPr>
          </a:p>
        </p:txBody>
      </p:sp>
      <p:sp>
        <p:nvSpPr>
          <p:cNvPr id="37" name="Shape: Number 5"/>
          <p:cNvSpPr txBox="1"/>
          <p:nvPr/>
        </p:nvSpPr>
        <p:spPr>
          <a:xfrm>
            <a:off x="459099" y="3264465"/>
            <a:ext cx="520285" cy="400110"/>
          </a:xfrm>
          <a:prstGeom prst="rect">
            <a:avLst/>
          </a:prstGeom>
          <a:noFill/>
        </p:spPr>
        <p:txBody>
          <a:bodyPr wrap="square" rtlCol="0">
            <a:spAutoFit/>
          </a:bodyPr>
          <a:lstStyle/>
          <a:p>
            <a:r>
              <a:rPr lang="en-GB" sz="2000" b="1" dirty="0">
                <a:latin typeface="Bookman Old Style" pitchFamily="18" charset="0"/>
                <a:ea typeface="Adobe Heiti Std R" pitchFamily="34" charset="-128"/>
                <a:cs typeface="Segoe UI" pitchFamily="34" charset="0"/>
              </a:rPr>
              <a:t>5</a:t>
            </a:r>
            <a:r>
              <a:rPr lang="en-GB" sz="2000" b="1" dirty="0" smtClean="0">
                <a:latin typeface="Bookman Old Style" pitchFamily="18" charset="0"/>
                <a:ea typeface="Adobe Heiti Std R" pitchFamily="34" charset="-128"/>
                <a:cs typeface="Segoe UI" pitchFamily="34" charset="0"/>
              </a:rPr>
              <a:t>)</a:t>
            </a:r>
            <a:endParaRPr lang="en-GB" sz="2000" b="1" dirty="0">
              <a:latin typeface="Bookman Old Style" pitchFamily="18" charset="0"/>
              <a:ea typeface="Adobe Heiti Std R" pitchFamily="34" charset="-128"/>
              <a:cs typeface="Segoe UI" pitchFamily="34" charset="0"/>
            </a:endParaRPr>
          </a:p>
        </p:txBody>
      </p:sp>
      <p:sp>
        <p:nvSpPr>
          <p:cNvPr id="38" name="Shape: Number 4"/>
          <p:cNvSpPr txBox="1"/>
          <p:nvPr/>
        </p:nvSpPr>
        <p:spPr>
          <a:xfrm>
            <a:off x="459099" y="2804263"/>
            <a:ext cx="520285" cy="400110"/>
          </a:xfrm>
          <a:prstGeom prst="rect">
            <a:avLst/>
          </a:prstGeom>
          <a:noFill/>
        </p:spPr>
        <p:txBody>
          <a:bodyPr wrap="square" rtlCol="0">
            <a:spAutoFit/>
          </a:bodyPr>
          <a:lstStyle/>
          <a:p>
            <a:r>
              <a:rPr lang="en-GB" sz="2000" b="1" smtClean="0">
                <a:latin typeface="Bookman Old Style" pitchFamily="18" charset="0"/>
                <a:ea typeface="Adobe Heiti Std R" pitchFamily="34" charset="-128"/>
                <a:cs typeface="Segoe UI" pitchFamily="34" charset="0"/>
              </a:rPr>
              <a:t>4)</a:t>
            </a:r>
            <a:endParaRPr lang="en-GB" sz="2000" b="1">
              <a:latin typeface="Bookman Old Style" pitchFamily="18" charset="0"/>
              <a:ea typeface="Adobe Heiti Std R" pitchFamily="34" charset="-128"/>
              <a:cs typeface="Segoe UI" pitchFamily="34" charset="0"/>
            </a:endParaRPr>
          </a:p>
        </p:txBody>
      </p:sp>
      <p:sp>
        <p:nvSpPr>
          <p:cNvPr id="39" name="Shape: Number 3"/>
          <p:cNvSpPr txBox="1"/>
          <p:nvPr/>
        </p:nvSpPr>
        <p:spPr>
          <a:xfrm>
            <a:off x="459099" y="2109156"/>
            <a:ext cx="520285" cy="400110"/>
          </a:xfrm>
          <a:prstGeom prst="rect">
            <a:avLst/>
          </a:prstGeom>
          <a:noFill/>
        </p:spPr>
        <p:txBody>
          <a:bodyPr wrap="square" rtlCol="0">
            <a:spAutoFit/>
          </a:bodyPr>
          <a:lstStyle/>
          <a:p>
            <a:r>
              <a:rPr lang="en-GB" sz="2000" b="1" smtClean="0">
                <a:latin typeface="Bookman Old Style" pitchFamily="18" charset="0"/>
                <a:ea typeface="Adobe Heiti Std R" pitchFamily="34" charset="-128"/>
                <a:cs typeface="Segoe UI" pitchFamily="34" charset="0"/>
              </a:rPr>
              <a:t>3)</a:t>
            </a:r>
            <a:endParaRPr lang="en-GB" sz="2000" b="1">
              <a:latin typeface="Bookman Old Style" pitchFamily="18" charset="0"/>
              <a:ea typeface="Adobe Heiti Std R" pitchFamily="34" charset="-128"/>
              <a:cs typeface="Segoe UI" pitchFamily="34" charset="0"/>
            </a:endParaRPr>
          </a:p>
        </p:txBody>
      </p:sp>
      <p:sp>
        <p:nvSpPr>
          <p:cNvPr id="40" name="Shape: Number 2"/>
          <p:cNvSpPr txBox="1"/>
          <p:nvPr/>
        </p:nvSpPr>
        <p:spPr>
          <a:xfrm>
            <a:off x="459099" y="1704603"/>
            <a:ext cx="520285" cy="400110"/>
          </a:xfrm>
          <a:prstGeom prst="rect">
            <a:avLst/>
          </a:prstGeom>
          <a:noFill/>
        </p:spPr>
        <p:txBody>
          <a:bodyPr wrap="square" rtlCol="0">
            <a:spAutoFit/>
          </a:bodyPr>
          <a:lstStyle/>
          <a:p>
            <a:r>
              <a:rPr lang="en-GB" sz="2000" b="1" smtClean="0">
                <a:latin typeface="Bookman Old Style" pitchFamily="18" charset="0"/>
                <a:ea typeface="Adobe Heiti Std R" pitchFamily="34" charset="-128"/>
                <a:cs typeface="Segoe UI" pitchFamily="34" charset="0"/>
              </a:rPr>
              <a:t>2)</a:t>
            </a:r>
            <a:endParaRPr lang="en-GB" sz="2000" b="1">
              <a:latin typeface="Bookman Old Style" pitchFamily="18" charset="0"/>
              <a:ea typeface="Adobe Heiti Std R" pitchFamily="34" charset="-128"/>
              <a:cs typeface="Segoe UI" pitchFamily="34" charset="0"/>
            </a:endParaRPr>
          </a:p>
        </p:txBody>
      </p:sp>
      <p:sp>
        <p:nvSpPr>
          <p:cNvPr id="41" name="Shape: Number 1"/>
          <p:cNvSpPr txBox="1"/>
          <p:nvPr/>
        </p:nvSpPr>
        <p:spPr>
          <a:xfrm>
            <a:off x="459099" y="1215405"/>
            <a:ext cx="520285" cy="400110"/>
          </a:xfrm>
          <a:prstGeom prst="rect">
            <a:avLst/>
          </a:prstGeom>
          <a:noFill/>
        </p:spPr>
        <p:txBody>
          <a:bodyPr wrap="square" rtlCol="0">
            <a:spAutoFit/>
          </a:bodyPr>
          <a:lstStyle/>
          <a:p>
            <a:r>
              <a:rPr lang="en-GB" sz="2000" b="1" dirty="0" smtClean="0">
                <a:latin typeface="Bookman Old Style" pitchFamily="18" charset="0"/>
                <a:ea typeface="Adobe Heiti Std R" pitchFamily="34" charset="-128"/>
                <a:cs typeface="Segoe UI" pitchFamily="34" charset="0"/>
              </a:rPr>
              <a:t>1)</a:t>
            </a:r>
            <a:endParaRPr lang="en-GB" sz="2000" b="1" dirty="0">
              <a:latin typeface="Bookman Old Style" pitchFamily="18" charset="0"/>
              <a:ea typeface="Adobe Heiti Std R" pitchFamily="34" charset="-128"/>
              <a:cs typeface="Segoe UI" pitchFamily="34" charset="0"/>
            </a:endParaRPr>
          </a:p>
        </p:txBody>
      </p:sp>
      <p:grpSp>
        <p:nvGrpSpPr>
          <p:cNvPr id="36" name="Picture: top right"/>
          <p:cNvGrpSpPr/>
          <p:nvPr/>
        </p:nvGrpSpPr>
        <p:grpSpPr>
          <a:xfrm>
            <a:off x="7138365" y="213534"/>
            <a:ext cx="1790965" cy="841744"/>
            <a:chOff x="1042425" y="1189075"/>
            <a:chExt cx="7057967" cy="3317206"/>
          </a:xfrm>
        </p:grpSpPr>
        <p:pic>
          <p:nvPicPr>
            <p:cNvPr id="4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79072" y="1189075"/>
              <a:ext cx="3121320" cy="331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425" y="2699624"/>
              <a:ext cx="3040042" cy="168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56845" y="1280289"/>
              <a:ext cx="2059807" cy="206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p:cNvSpPr>
            <a:spLocks noGrp="1"/>
          </p:cNvSpPr>
          <p:nvPr>
            <p:ph type="ctrTitle"/>
          </p:nvPr>
        </p:nvSpPr>
        <p:spPr>
          <a:xfrm>
            <a:off x="0" y="0"/>
            <a:ext cx="9144000" cy="900000"/>
          </a:xfrm>
        </p:spPr>
        <p:txBody>
          <a:bodyPr>
            <a:normAutofit/>
          </a:bodyPr>
          <a:lstStyle/>
          <a:p>
            <a:r>
              <a:rPr lang="en-US" sz="4000" dirty="0">
                <a:latin typeface="Bookman Old Style" pitchFamily="18" charset="0"/>
                <a:ea typeface="+mn-ea"/>
                <a:cs typeface="+mn-cs"/>
              </a:rPr>
              <a:t>Check up</a:t>
            </a:r>
            <a:endParaRPr lang="en-GB" sz="4000" dirty="0">
              <a:latin typeface="Bookman Old Style" pitchFamily="18" charset="0"/>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L-1</a:t>
            </a:r>
          </a:p>
          <a:p>
            <a:pPr algn="ctr"/>
            <a:r>
              <a:rPr lang="en-GB" sz="900" b="1" dirty="0" smtClean="0">
                <a:latin typeface="Arial" pitchFamily="34" charset="0"/>
                <a:cs typeface="Arial" pitchFamily="34" charset="0"/>
              </a:rPr>
              <a:t>S-11</a:t>
            </a:r>
            <a:endParaRPr lang="en-GB" sz="900" b="1" dirty="0">
              <a:latin typeface="Arial" pitchFamily="34" charset="0"/>
              <a:cs typeface="Arial" pitchFamily="34" charset="0"/>
            </a:endParaRPr>
          </a:p>
        </p:txBody>
      </p:sp>
      <p:sp>
        <p:nvSpPr>
          <p:cNvPr id="45" name="Action Button: Up">
            <a:hlinkClick r:id="rId8"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Tool instructions"/>
          <p:cNvSpPr txBox="1"/>
          <p:nvPr/>
        </p:nvSpPr>
        <p:spPr>
          <a:xfrm>
            <a:off x="3444139" y="4912668"/>
            <a:ext cx="2255746"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4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48" name="Textbox: Date"/>
          <p:cNvSpPr>
            <a:spLocks noChangeArrowheads="1"/>
          </p:cNvSpPr>
          <p:nvPr/>
        </p:nvSpPr>
        <p:spPr bwMode="auto">
          <a:xfrm>
            <a:off x="2394039" y="786551"/>
            <a:ext cx="23042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Bookman Old Style" pitchFamily="18"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49" name="Textbox: Name"/>
          <p:cNvSpPr>
            <a:spLocks noChangeArrowheads="1"/>
          </p:cNvSpPr>
          <p:nvPr/>
        </p:nvSpPr>
        <p:spPr bwMode="auto">
          <a:xfrm>
            <a:off x="212814" y="786551"/>
            <a:ext cx="25223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Bookman Old Style" pitchFamily="18"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Bookman Old Style" pitchFamily="18" charset="0"/>
                <a:ea typeface="Calibri" pitchFamily="34" charset="0"/>
                <a:cs typeface="Times New Roman" pitchFamily="18" charset="0"/>
              </a:rPr>
              <a:t>:_____________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Tree>
    <p:extLst>
      <p:ext uri="{BB962C8B-B14F-4D97-AF65-F5344CB8AC3E}">
        <p14:creationId xmlns:p14="http://schemas.microsoft.com/office/powerpoint/2010/main" val="1595886917"/>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Line 2"/>
          <p:cNvSpPr txBox="1"/>
          <p:nvPr/>
        </p:nvSpPr>
        <p:spPr>
          <a:xfrm>
            <a:off x="860003" y="3243757"/>
            <a:ext cx="7744315" cy="400110"/>
          </a:xfrm>
          <a:prstGeom prst="rect">
            <a:avLst/>
          </a:prstGeom>
          <a:noFill/>
        </p:spPr>
        <p:txBody>
          <a:bodyPr wrap="square" rtlCol="0">
            <a:spAutoFit/>
          </a:bodyPr>
          <a:lstStyle/>
          <a:p>
            <a:pPr lvl="0"/>
            <a:r>
              <a:rPr lang="en-US" sz="2000" dirty="0" smtClean="0">
                <a:latin typeface="Bookman Old Style" pitchFamily="18" charset="0"/>
              </a:rPr>
              <a:t>explain </a:t>
            </a:r>
            <a:r>
              <a:rPr lang="en-US" sz="2000" dirty="0">
                <a:latin typeface="Bookman Old Style" pitchFamily="18" charset="0"/>
              </a:rPr>
              <a:t>what </a:t>
            </a:r>
            <a:r>
              <a:rPr lang="en-US" sz="2000" dirty="0" smtClean="0">
                <a:latin typeface="Bookman Old Style" pitchFamily="18" charset="0"/>
              </a:rPr>
              <a:t>the feast </a:t>
            </a:r>
            <a:r>
              <a:rPr lang="en-US" sz="2000" dirty="0">
                <a:latin typeface="Bookman Old Style" pitchFamily="18" charset="0"/>
              </a:rPr>
              <a:t>of the Epiphany reveals about </a:t>
            </a:r>
            <a:r>
              <a:rPr lang="en-US" sz="2000" dirty="0" smtClean="0">
                <a:latin typeface="Bookman Old Style" pitchFamily="18" charset="0"/>
              </a:rPr>
              <a:t>Jesus</a:t>
            </a:r>
            <a:endParaRPr lang="en-GB" dirty="0">
              <a:latin typeface="Bookman Old Style" pitchFamily="18" charset="0"/>
            </a:endParaRPr>
          </a:p>
        </p:txBody>
      </p:sp>
      <p:sp>
        <p:nvSpPr>
          <p:cNvPr id="9" name="Textbox: Line 1"/>
          <p:cNvSpPr txBox="1"/>
          <p:nvPr/>
        </p:nvSpPr>
        <p:spPr>
          <a:xfrm>
            <a:off x="865808" y="2235517"/>
            <a:ext cx="7744315" cy="707886"/>
          </a:xfrm>
          <a:prstGeom prst="rect">
            <a:avLst/>
          </a:prstGeom>
          <a:noFill/>
        </p:spPr>
        <p:txBody>
          <a:bodyPr wrap="square" rtlCol="0">
            <a:spAutoFit/>
          </a:bodyPr>
          <a:lstStyle/>
          <a:p>
            <a:pPr lvl="0"/>
            <a:r>
              <a:rPr lang="en-NZ" sz="2000" dirty="0">
                <a:latin typeface="Bookman Old Style" pitchFamily="18" charset="0"/>
              </a:rPr>
              <a:t>recognise that the birth of Christ reveals the love </a:t>
            </a:r>
            <a:r>
              <a:rPr lang="en-NZ" sz="2000" dirty="0" err="1">
                <a:latin typeface="Bookman Old Style" pitchFamily="18" charset="0"/>
              </a:rPr>
              <a:t>aroha</a:t>
            </a:r>
            <a:r>
              <a:rPr lang="en-NZ" sz="2000" dirty="0">
                <a:latin typeface="Bookman Old Style" pitchFamily="18" charset="0"/>
              </a:rPr>
              <a:t> of God </a:t>
            </a:r>
            <a:r>
              <a:rPr lang="en-NZ" sz="2000" dirty="0" err="1">
                <a:latin typeface="Bookman Old Style" pitchFamily="18" charset="0"/>
              </a:rPr>
              <a:t>Te</a:t>
            </a:r>
            <a:r>
              <a:rPr lang="en-NZ" sz="2000" dirty="0">
                <a:latin typeface="Bookman Old Style" pitchFamily="18" charset="0"/>
              </a:rPr>
              <a:t> </a:t>
            </a:r>
            <a:r>
              <a:rPr lang="en-NZ" sz="2000" dirty="0" err="1">
                <a:latin typeface="Bookman Old Style" pitchFamily="18" charset="0"/>
              </a:rPr>
              <a:t>Atua</a:t>
            </a:r>
            <a:r>
              <a:rPr lang="en-NZ" sz="2000" dirty="0">
                <a:latin typeface="Bookman Old Style" pitchFamily="18" charset="0"/>
              </a:rPr>
              <a:t> in human form</a:t>
            </a:r>
            <a:endParaRPr lang="en-GB" dirty="0">
              <a:latin typeface="Bookman Old Style" pitchFamily="18" charset="0"/>
            </a:endParaRPr>
          </a:p>
        </p:txBody>
      </p:sp>
      <p:sp>
        <p:nvSpPr>
          <p:cNvPr id="11" name="Shape: Border 2"/>
          <p:cNvSpPr/>
          <p:nvPr/>
        </p:nvSpPr>
        <p:spPr>
          <a:xfrm>
            <a:off x="860003" y="3243757"/>
            <a:ext cx="7744315" cy="400110"/>
          </a:xfrm>
          <a:prstGeom prst="rect">
            <a:avLst/>
          </a:prstGeom>
          <a:solidFill>
            <a:srgbClr val="33CC33">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60003" y="2235518"/>
            <a:ext cx="7744315" cy="707887"/>
          </a:xfrm>
          <a:prstGeom prst="rect">
            <a:avLst/>
          </a:prstGeom>
          <a:solidFill>
            <a:srgbClr val="33CC33">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4" name="Shape: Number 2"/>
          <p:cNvSpPr txBox="1"/>
          <p:nvPr/>
        </p:nvSpPr>
        <p:spPr>
          <a:xfrm>
            <a:off x="555031" y="3262354"/>
            <a:ext cx="539656" cy="338554"/>
          </a:xfrm>
          <a:prstGeom prst="rect">
            <a:avLst/>
          </a:prstGeom>
          <a:noFill/>
        </p:spPr>
        <p:txBody>
          <a:bodyPr wrap="square" rtlCol="0">
            <a:spAutoFit/>
          </a:bodyPr>
          <a:lstStyle/>
          <a:p>
            <a:r>
              <a:rPr lang="en-US" sz="1600" dirty="0">
                <a:latin typeface="Bookman Old Style" pitchFamily="18" charset="0"/>
                <a:ea typeface="Adobe Heiti Std R" pitchFamily="34" charset="-128"/>
                <a:cs typeface="Segoe UI" pitchFamily="34" charset="0"/>
              </a:rPr>
              <a:t>2</a:t>
            </a:r>
            <a:r>
              <a:rPr lang="en-US" sz="1600" dirty="0" smtClean="0">
                <a:latin typeface="Bookman Old Style" pitchFamily="18" charset="0"/>
                <a:ea typeface="Adobe Heiti Std R" pitchFamily="34" charset="-128"/>
                <a:cs typeface="Segoe UI" pitchFamily="34" charset="0"/>
              </a:rPr>
              <a:t>)</a:t>
            </a:r>
            <a:endParaRPr lang="en-GB" sz="1600" dirty="0">
              <a:latin typeface="Bookman Old Style" pitchFamily="18" charset="0"/>
              <a:ea typeface="Adobe Heiti Std R" pitchFamily="34" charset="-128"/>
              <a:cs typeface="Segoe UI" pitchFamily="34" charset="0"/>
            </a:endParaRPr>
          </a:p>
        </p:txBody>
      </p:sp>
      <p:sp>
        <p:nvSpPr>
          <p:cNvPr id="15" name="Shape: Number 1"/>
          <p:cNvSpPr txBox="1"/>
          <p:nvPr/>
        </p:nvSpPr>
        <p:spPr>
          <a:xfrm>
            <a:off x="555031" y="2281863"/>
            <a:ext cx="539656" cy="338554"/>
          </a:xfrm>
          <a:prstGeom prst="rect">
            <a:avLst/>
          </a:prstGeom>
          <a:noFill/>
        </p:spPr>
        <p:txBody>
          <a:bodyPr wrap="square" rtlCol="0">
            <a:spAutoFit/>
          </a:bodyPr>
          <a:lstStyle/>
          <a:p>
            <a:r>
              <a:rPr lang="en-US" sz="1600" dirty="0" smtClean="0">
                <a:latin typeface="Bookman Old Style" pitchFamily="18" charset="0"/>
                <a:ea typeface="Adobe Heiti Std R" pitchFamily="34" charset="-128"/>
                <a:cs typeface="Segoe UI" pitchFamily="34" charset="0"/>
              </a:rPr>
              <a:t>1)</a:t>
            </a:r>
            <a:endParaRPr lang="en-GB" sz="1600" dirty="0">
              <a:latin typeface="Bookman Old Style" pitchFamily="18" charset="0"/>
              <a:ea typeface="Adobe Heiti Std R" pitchFamily="34" charset="-128"/>
              <a:cs typeface="Segoe UI" pitchFamily="34" charset="0"/>
            </a:endParaRPr>
          </a:p>
        </p:txBody>
      </p:sp>
      <p:sp>
        <p:nvSpPr>
          <p:cNvPr id="3" name="Subtile"/>
          <p:cNvSpPr txBox="1"/>
          <p:nvPr/>
        </p:nvSpPr>
        <p:spPr>
          <a:xfrm>
            <a:off x="1018037" y="1704290"/>
            <a:ext cx="2958560" cy="400110"/>
          </a:xfrm>
          <a:prstGeom prst="rect">
            <a:avLst/>
          </a:prstGeom>
          <a:noFill/>
        </p:spPr>
        <p:txBody>
          <a:bodyPr wrap="square" rtlCol="0">
            <a:spAutoFit/>
          </a:bodyPr>
          <a:lstStyle/>
          <a:p>
            <a:r>
              <a:rPr lang="en-NZ" sz="2000" b="1" dirty="0" smtClean="0">
                <a:latin typeface="Bookman Old Style" pitchFamily="18" charset="0"/>
                <a:ea typeface="Adobe Heiti Std R" pitchFamily="34" charset="-128"/>
              </a:rPr>
              <a:t>The students will:</a:t>
            </a:r>
            <a:endParaRPr lang="en-GB" sz="2000" b="1" dirty="0">
              <a:latin typeface="Bookman Old Style" pitchFamily="18" charset="0"/>
              <a:ea typeface="Adobe Heiti Std R" pitchFamily="34" charset="-128"/>
            </a:endParaRPr>
          </a:p>
        </p:txBody>
      </p:sp>
      <p:grpSp>
        <p:nvGrpSpPr>
          <p:cNvPr id="18" name="Group: Image right top corner"/>
          <p:cNvGrpSpPr/>
          <p:nvPr/>
        </p:nvGrpSpPr>
        <p:grpSpPr>
          <a:xfrm>
            <a:off x="7138365" y="213534"/>
            <a:ext cx="1790965" cy="841744"/>
            <a:chOff x="1042425" y="1189075"/>
            <a:chExt cx="7057967" cy="3317206"/>
          </a:xfrm>
        </p:grpSpPr>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9072" y="1189075"/>
              <a:ext cx="3121320" cy="331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425" y="2699624"/>
              <a:ext cx="3040042" cy="1682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6845" y="1280289"/>
              <a:ext cx="2059807" cy="206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itle"/>
          <p:cNvSpPr>
            <a:spLocks noGrp="1"/>
          </p:cNvSpPr>
          <p:nvPr>
            <p:ph type="ctrTitle" idx="4294967295"/>
          </p:nvPr>
        </p:nvSpPr>
        <p:spPr>
          <a:xfrm>
            <a:off x="0" y="0"/>
            <a:ext cx="9144000" cy="1258888"/>
          </a:xfrm>
          <a:noFill/>
          <a:ln w="146050">
            <a:noFill/>
          </a:ln>
        </p:spPr>
        <p:txBody>
          <a:bodyPr>
            <a:normAutofit/>
          </a:bodyPr>
          <a:lstStyle/>
          <a:p>
            <a:r>
              <a:rPr lang="en-NZ" sz="4000" dirty="0">
                <a:latin typeface="Bookman Old Style" pitchFamily="18" charset="0"/>
              </a:rPr>
              <a:t>Learning Intentions</a:t>
            </a:r>
            <a:endParaRPr lang="en-GB" sz="4000" dirty="0">
              <a:solidFill>
                <a:schemeClr val="bg1"/>
              </a:solidFill>
              <a:latin typeface="Bookman Old Style" pitchFamily="18"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614848" y="4912668"/>
            <a:ext cx="1914306" cy="230832"/>
          </a:xfrm>
          <a:prstGeom prst="rect">
            <a:avLst/>
          </a:prstGeom>
          <a:noFill/>
        </p:spPr>
        <p:txBody>
          <a:bodyPr wrap="none" rtlCol="0">
            <a:spAutoFit/>
          </a:bodyPr>
          <a:lstStyle/>
          <a:p>
            <a:pPr algn="ctr"/>
            <a:r>
              <a:rPr lang="en-GB" sz="900" dirty="0" smtClean="0">
                <a:latin typeface="Bookman Old Style" pitchFamily="18" charset="0"/>
                <a:ea typeface="Adobe Heiti Std R" pitchFamily="34" charset="-128"/>
                <a:cs typeface="Arial" pitchFamily="34" charset="0"/>
              </a:rPr>
              <a:t>Click the borders to reveal text</a:t>
            </a:r>
            <a:endParaRPr lang="en-GB" sz="900" dirty="0">
              <a:latin typeface="Bookman Old Style" pitchFamily="18" charset="0"/>
              <a:ea typeface="Adobe Heiti Std R" pitchFamily="34" charset="-128"/>
              <a:cs typeface="Arial" pitchFamily="34" charset="0"/>
            </a:endParaRPr>
          </a:p>
        </p:txBody>
      </p:sp>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B39217"/>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0870"/>
            <a:ext cx="3653330" cy="361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hape: Card 6 (bottom)"/>
          <p:cNvSpPr/>
          <p:nvPr/>
        </p:nvSpPr>
        <p:spPr>
          <a:xfrm>
            <a:off x="420306" y="853048"/>
            <a:ext cx="2420765" cy="3043247"/>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The priest on these feasts wears the celebration colours - </a:t>
            </a:r>
            <a:r>
              <a:rPr lang="en-NZ" sz="2400" dirty="0">
                <a:solidFill>
                  <a:schemeClr val="bg1"/>
                </a:solidFill>
              </a:rPr>
              <a:t>white</a:t>
            </a:r>
            <a:r>
              <a:rPr lang="en-NZ" sz="2400" dirty="0">
                <a:solidFill>
                  <a:schemeClr val="tx1"/>
                </a:solidFill>
              </a:rPr>
              <a:t>, </a:t>
            </a:r>
            <a:r>
              <a:rPr lang="en-NZ" sz="2400" dirty="0">
                <a:solidFill>
                  <a:srgbClr val="FFFF00"/>
                </a:solidFill>
              </a:rPr>
              <a:t>yellow</a:t>
            </a:r>
            <a:r>
              <a:rPr lang="en-NZ" sz="2400" dirty="0">
                <a:solidFill>
                  <a:schemeClr val="tx1"/>
                </a:solidFill>
              </a:rPr>
              <a:t> or </a:t>
            </a:r>
            <a:r>
              <a:rPr lang="en-NZ" sz="2400" dirty="0">
                <a:solidFill>
                  <a:srgbClr val="FFD700"/>
                </a:solidFill>
              </a:rPr>
              <a:t>gold</a:t>
            </a:r>
            <a:r>
              <a:rPr lang="en-NZ" sz="2400" dirty="0">
                <a:solidFill>
                  <a:schemeClr val="tx1"/>
                </a:solidFill>
              </a:rPr>
              <a:t>.</a:t>
            </a:r>
            <a:endParaRPr lang="en-GB" sz="2400" dirty="0">
              <a:solidFill>
                <a:schemeClr val="tx1"/>
              </a:solidFill>
            </a:endParaRPr>
          </a:p>
        </p:txBody>
      </p:sp>
      <p:sp>
        <p:nvSpPr>
          <p:cNvPr id="12" name="Shape: Card 5"/>
          <p:cNvSpPr/>
          <p:nvPr/>
        </p:nvSpPr>
        <p:spPr>
          <a:xfrm>
            <a:off x="572706" y="1005448"/>
            <a:ext cx="2420765" cy="3043247"/>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What colour vestments does the priest wear on the feasts of Christmas and the Epiphany?</a:t>
            </a:r>
            <a:endParaRPr lang="en-GB" sz="2400" b="1" dirty="0">
              <a:solidFill>
                <a:schemeClr val="tx1"/>
              </a:solidFill>
            </a:endParaRPr>
          </a:p>
        </p:txBody>
      </p:sp>
      <p:sp>
        <p:nvSpPr>
          <p:cNvPr id="13" name="Shape: Card 4"/>
          <p:cNvSpPr/>
          <p:nvPr/>
        </p:nvSpPr>
        <p:spPr>
          <a:xfrm>
            <a:off x="725106" y="1157847"/>
            <a:ext cx="2420765" cy="3043247"/>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The Epiphany is celebrated here on the second Sunday after Christmas.</a:t>
            </a:r>
            <a:endParaRPr lang="en-GB" sz="2400" dirty="0">
              <a:solidFill>
                <a:schemeClr val="tx1"/>
              </a:solidFill>
            </a:endParaRPr>
          </a:p>
        </p:txBody>
      </p:sp>
      <p:sp>
        <p:nvSpPr>
          <p:cNvPr id="14" name="Shape: Card 3"/>
          <p:cNvSpPr/>
          <p:nvPr/>
        </p:nvSpPr>
        <p:spPr>
          <a:xfrm>
            <a:off x="877506" y="1310248"/>
            <a:ext cx="2420765" cy="3043247"/>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rPr>
              <a:t>What day is the feast of the Epiphany celebrated in </a:t>
            </a:r>
            <a:r>
              <a:rPr lang="en-NZ" sz="2400" dirty="0" err="1" smtClean="0">
                <a:solidFill>
                  <a:schemeClr val="tx1"/>
                </a:solidFill>
              </a:rPr>
              <a:t>Aotearoa</a:t>
            </a:r>
            <a:r>
              <a:rPr lang="en-NZ" sz="2400" dirty="0">
                <a:solidFill>
                  <a:schemeClr val="tx1"/>
                </a:solidFill>
              </a:rPr>
              <a:t/>
            </a:r>
            <a:br>
              <a:rPr lang="en-NZ" sz="2400" dirty="0">
                <a:solidFill>
                  <a:schemeClr val="tx1"/>
                </a:solidFill>
              </a:rPr>
            </a:br>
            <a:r>
              <a:rPr lang="en-NZ" sz="2400" dirty="0" smtClean="0">
                <a:solidFill>
                  <a:schemeClr val="tx1"/>
                </a:solidFill>
              </a:rPr>
              <a:t>New </a:t>
            </a:r>
            <a:r>
              <a:rPr lang="en-NZ" sz="2400" dirty="0">
                <a:solidFill>
                  <a:schemeClr val="tx1"/>
                </a:solidFill>
              </a:rPr>
              <a:t>Zealand?</a:t>
            </a:r>
            <a:endParaRPr lang="en-GB" sz="2400" b="1" dirty="0">
              <a:solidFill>
                <a:schemeClr val="tx1"/>
              </a:solidFill>
            </a:endParaRPr>
          </a:p>
        </p:txBody>
      </p:sp>
      <p:sp>
        <p:nvSpPr>
          <p:cNvPr id="15" name="Shape: Card 2"/>
          <p:cNvSpPr/>
          <p:nvPr/>
        </p:nvSpPr>
        <p:spPr>
          <a:xfrm>
            <a:off x="1029906" y="1462648"/>
            <a:ext cx="2420765" cy="3043247"/>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100" dirty="0" smtClean="0">
                <a:solidFill>
                  <a:schemeClr val="tx1"/>
                </a:solidFill>
              </a:rPr>
              <a:t>The </a:t>
            </a:r>
            <a:r>
              <a:rPr lang="en-NZ" sz="2100" dirty="0">
                <a:solidFill>
                  <a:schemeClr val="tx1"/>
                </a:solidFill>
              </a:rPr>
              <a:t>season of Christmas begins during the night of Christmas Eve and continues until the feast of the Baptism of the Lord in January.</a:t>
            </a:r>
            <a:endParaRPr lang="en-GB" sz="2100" dirty="0">
              <a:solidFill>
                <a:schemeClr val="tx1"/>
              </a:solidFill>
            </a:endParaRPr>
          </a:p>
        </p:txBody>
      </p:sp>
      <p:sp>
        <p:nvSpPr>
          <p:cNvPr id="16" name="Shape: Card 1 (top)"/>
          <p:cNvSpPr/>
          <p:nvPr/>
        </p:nvSpPr>
        <p:spPr>
          <a:xfrm>
            <a:off x="1182306" y="1615048"/>
            <a:ext cx="2420765" cy="3043247"/>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tx1"/>
                </a:solidFill>
                <a:latin typeface="Bookman Old Style" pitchFamily="18" charset="0"/>
              </a:rPr>
              <a:t>When does the season of Christmas begin and end?</a:t>
            </a:r>
            <a:endParaRPr lang="en-GB" sz="2400" dirty="0">
              <a:solidFill>
                <a:schemeClr val="tx1"/>
              </a:solidFill>
              <a:latin typeface="Bookman Old Style" pitchFamily="18" charset="0"/>
            </a:endParaRPr>
          </a:p>
        </p:txBody>
      </p:sp>
      <p:sp>
        <p:nvSpPr>
          <p:cNvPr id="6" name="Tilte"/>
          <p:cNvSpPr txBox="1"/>
          <p:nvPr/>
        </p:nvSpPr>
        <p:spPr>
          <a:xfrm>
            <a:off x="1783088" y="17897"/>
            <a:ext cx="7360911" cy="1200329"/>
          </a:xfrm>
          <a:prstGeom prst="rect">
            <a:avLst/>
          </a:prstGeom>
          <a:noFill/>
        </p:spPr>
        <p:txBody>
          <a:bodyPr wrap="square" rtlCol="0">
            <a:spAutoFit/>
          </a:bodyPr>
          <a:lstStyle/>
          <a:p>
            <a:pPr algn="ctr"/>
            <a:r>
              <a:rPr lang="en-NZ" sz="3600" dirty="0">
                <a:latin typeface="Bookman Old Style" pitchFamily="18" charset="0"/>
              </a:rPr>
              <a:t>The Season of Christmas </a:t>
            </a:r>
            <a:r>
              <a:rPr lang="en-NZ" sz="3600" dirty="0" smtClean="0">
                <a:latin typeface="Bookman Old Style" pitchFamily="18" charset="0"/>
              </a:rPr>
              <a:t>and</a:t>
            </a:r>
            <a:br>
              <a:rPr lang="en-NZ" sz="3600" dirty="0" smtClean="0">
                <a:latin typeface="Bookman Old Style" pitchFamily="18" charset="0"/>
              </a:rPr>
            </a:br>
            <a:r>
              <a:rPr lang="en-NZ" sz="3600" dirty="0" smtClean="0">
                <a:latin typeface="Bookman Old Style" pitchFamily="18" charset="0"/>
              </a:rPr>
              <a:t>	the </a:t>
            </a:r>
            <a:r>
              <a:rPr lang="en-NZ" sz="3600" dirty="0">
                <a:latin typeface="Bookman Old Style" pitchFamily="18" charset="0"/>
              </a:rPr>
              <a:t>Feast of the Epiphany</a:t>
            </a:r>
            <a:endParaRPr lang="en-GB" sz="3600" b="1" dirty="0">
              <a:solidFill>
                <a:srgbClr val="FF0000"/>
              </a:solidFill>
              <a:latin typeface="Bookman Old Style" pitchFamily="18" charset="0"/>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819231" y="4912668"/>
            <a:ext cx="1505540" cy="230832"/>
          </a:xfrm>
          <a:prstGeom prst="rect">
            <a:avLst/>
          </a:prstGeom>
          <a:noFill/>
        </p:spPr>
        <p:txBody>
          <a:bodyPr wrap="none" rtlCol="0">
            <a:spAutoFit/>
          </a:bodyPr>
          <a:lstStyle/>
          <a:p>
            <a:pPr algn="ctr"/>
            <a:r>
              <a:rPr lang="en-GB" sz="900" smtClean="0">
                <a:latin typeface="Arial" pitchFamily="34" charset="0"/>
                <a:ea typeface="Segoe UI" pitchFamily="34" charset="0"/>
                <a:cs typeface="Arial" pitchFamily="34" charset="0"/>
              </a:rPr>
              <a:t>Click top card to discard it</a:t>
            </a:r>
            <a:endParaRPr lang="en-GB" sz="90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30334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3"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3" nodeType="withEffect">
                                  <p:stCondLst>
                                    <p:cond delay="3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3" nodeType="withEffect">
                                  <p:stCondLst>
                                    <p:cond delay="6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3" nodeType="withEffect">
                                  <p:stCondLst>
                                    <p:cond delay="9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3" nodeType="withEffect">
                                  <p:stCondLst>
                                    <p:cond delay="12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2" nodeType="withEffect">
                                  <p:stCondLst>
                                    <p:cond delay="15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2" presetClass="exit" presetSubtype="3" fill="hold" grpId="0" nodeType="clickEffect">
                                  <p:stCondLst>
                                    <p:cond delay="0"/>
                                  </p:stCondLst>
                                  <p:childTnLst>
                                    <p:anim calcmode="lin" valueType="num">
                                      <p:cBhvr additive="base">
                                        <p:cTn id="30" dur="1000"/>
                                        <p:tgtEl>
                                          <p:spTgt spid="16"/>
                                        </p:tgtEl>
                                        <p:attrNameLst>
                                          <p:attrName>ppt_x</p:attrName>
                                        </p:attrNameLst>
                                      </p:cBhvr>
                                      <p:tavLst>
                                        <p:tav tm="0">
                                          <p:val>
                                            <p:strVal val="ppt_x"/>
                                          </p:val>
                                        </p:tav>
                                        <p:tav tm="100000">
                                          <p:val>
                                            <p:strVal val="1+ppt_w/2"/>
                                          </p:val>
                                        </p:tav>
                                      </p:tavLst>
                                    </p:anim>
                                    <p:anim calcmode="lin" valueType="num">
                                      <p:cBhvr additive="base">
                                        <p:cTn id="31" dur="1000"/>
                                        <p:tgtEl>
                                          <p:spTgt spid="16"/>
                                        </p:tgtEl>
                                        <p:attrNameLst>
                                          <p:attrName>ppt_y</p:attrName>
                                        </p:attrNameLst>
                                      </p:cBhvr>
                                      <p:tavLst>
                                        <p:tav tm="0">
                                          <p:val>
                                            <p:strVal val="ppt_y"/>
                                          </p:val>
                                        </p:tav>
                                        <p:tav tm="100000">
                                          <p:val>
                                            <p:strVal val="0-ppt_h/2"/>
                                          </p:val>
                                        </p:tav>
                                      </p:tavLst>
                                    </p:anim>
                                    <p:set>
                                      <p:cBhvr>
                                        <p:cTn id="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2" presetClass="exit" presetSubtype="3" fill="hold" grpId="0" nodeType="clickEffect">
                                  <p:stCondLst>
                                    <p:cond delay="0"/>
                                  </p:stCondLst>
                                  <p:childTnLst>
                                    <p:anim calcmode="lin" valueType="num">
                                      <p:cBhvr additive="base">
                                        <p:cTn id="37" dur="1000"/>
                                        <p:tgtEl>
                                          <p:spTgt spid="15"/>
                                        </p:tgtEl>
                                        <p:attrNameLst>
                                          <p:attrName>ppt_x</p:attrName>
                                        </p:attrNameLst>
                                      </p:cBhvr>
                                      <p:tavLst>
                                        <p:tav tm="0">
                                          <p:val>
                                            <p:strVal val="ppt_x"/>
                                          </p:val>
                                        </p:tav>
                                        <p:tav tm="100000">
                                          <p:val>
                                            <p:strVal val="1+ppt_w/2"/>
                                          </p:val>
                                        </p:tav>
                                      </p:tavLst>
                                    </p:anim>
                                    <p:anim calcmode="lin" valueType="num">
                                      <p:cBhvr additive="base">
                                        <p:cTn id="38" dur="1000"/>
                                        <p:tgtEl>
                                          <p:spTgt spid="15"/>
                                        </p:tgtEl>
                                        <p:attrNameLst>
                                          <p:attrName>ppt_y</p:attrName>
                                        </p:attrNameLst>
                                      </p:cBhvr>
                                      <p:tavLst>
                                        <p:tav tm="0">
                                          <p:val>
                                            <p:strVal val="ppt_y"/>
                                          </p:val>
                                        </p:tav>
                                        <p:tav tm="100000">
                                          <p:val>
                                            <p:strVal val="0-ppt_h/2"/>
                                          </p:val>
                                        </p:tav>
                                      </p:tavLst>
                                    </p:anim>
                                    <p:set>
                                      <p:cBhvr>
                                        <p:cTn id="39"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2" presetClass="exit" presetSubtype="3" fill="hold" grpId="0" nodeType="clickEffect">
                                  <p:stCondLst>
                                    <p:cond delay="0"/>
                                  </p:stCondLst>
                                  <p:childTnLst>
                                    <p:anim calcmode="lin" valueType="num">
                                      <p:cBhvr additive="base">
                                        <p:cTn id="44" dur="1000"/>
                                        <p:tgtEl>
                                          <p:spTgt spid="14"/>
                                        </p:tgtEl>
                                        <p:attrNameLst>
                                          <p:attrName>ppt_x</p:attrName>
                                        </p:attrNameLst>
                                      </p:cBhvr>
                                      <p:tavLst>
                                        <p:tav tm="0">
                                          <p:val>
                                            <p:strVal val="ppt_x"/>
                                          </p:val>
                                        </p:tav>
                                        <p:tav tm="100000">
                                          <p:val>
                                            <p:strVal val="1+ppt_w/2"/>
                                          </p:val>
                                        </p:tav>
                                      </p:tavLst>
                                    </p:anim>
                                    <p:anim calcmode="lin" valueType="num">
                                      <p:cBhvr additive="base">
                                        <p:cTn id="45" dur="1000"/>
                                        <p:tgtEl>
                                          <p:spTgt spid="14"/>
                                        </p:tgtEl>
                                        <p:attrNameLst>
                                          <p:attrName>ppt_y</p:attrName>
                                        </p:attrNameLst>
                                      </p:cBhvr>
                                      <p:tavLst>
                                        <p:tav tm="0">
                                          <p:val>
                                            <p:strVal val="ppt_y"/>
                                          </p:val>
                                        </p:tav>
                                        <p:tav tm="100000">
                                          <p:val>
                                            <p:strVal val="0-ppt_h/2"/>
                                          </p:val>
                                        </p:tav>
                                      </p:tavLst>
                                    </p:anim>
                                    <p:set>
                                      <p:cBhvr>
                                        <p:cTn id="4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2" presetClass="exit" presetSubtype="3" fill="hold" grpId="0" nodeType="clickEffect">
                                  <p:stCondLst>
                                    <p:cond delay="0"/>
                                  </p:stCondLst>
                                  <p:childTnLst>
                                    <p:anim calcmode="lin" valueType="num">
                                      <p:cBhvr additive="base">
                                        <p:cTn id="51" dur="1000"/>
                                        <p:tgtEl>
                                          <p:spTgt spid="13"/>
                                        </p:tgtEl>
                                        <p:attrNameLst>
                                          <p:attrName>ppt_x</p:attrName>
                                        </p:attrNameLst>
                                      </p:cBhvr>
                                      <p:tavLst>
                                        <p:tav tm="0">
                                          <p:val>
                                            <p:strVal val="ppt_x"/>
                                          </p:val>
                                        </p:tav>
                                        <p:tav tm="100000">
                                          <p:val>
                                            <p:strVal val="1+ppt_w/2"/>
                                          </p:val>
                                        </p:tav>
                                      </p:tavLst>
                                    </p:anim>
                                    <p:anim calcmode="lin" valueType="num">
                                      <p:cBhvr additive="base">
                                        <p:cTn id="52" dur="1000"/>
                                        <p:tgtEl>
                                          <p:spTgt spid="13"/>
                                        </p:tgtEl>
                                        <p:attrNameLst>
                                          <p:attrName>ppt_y</p:attrName>
                                        </p:attrNameLst>
                                      </p:cBhvr>
                                      <p:tavLst>
                                        <p:tav tm="0">
                                          <p:val>
                                            <p:strVal val="ppt_y"/>
                                          </p:val>
                                        </p:tav>
                                        <p:tav tm="100000">
                                          <p:val>
                                            <p:strVal val="0-ppt_h/2"/>
                                          </p:val>
                                        </p:tav>
                                      </p:tavLst>
                                    </p:anim>
                                    <p:set>
                                      <p:cBhvr>
                                        <p:cTn id="5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2" presetClass="exit" presetSubtype="3" fill="hold" grpId="0" nodeType="clickEffect">
                                  <p:stCondLst>
                                    <p:cond delay="0"/>
                                  </p:stCondLst>
                                  <p:childTnLst>
                                    <p:anim calcmode="lin" valueType="num">
                                      <p:cBhvr additive="base">
                                        <p:cTn id="58" dur="1000"/>
                                        <p:tgtEl>
                                          <p:spTgt spid="12"/>
                                        </p:tgtEl>
                                        <p:attrNameLst>
                                          <p:attrName>ppt_x</p:attrName>
                                        </p:attrNameLst>
                                      </p:cBhvr>
                                      <p:tavLst>
                                        <p:tav tm="0">
                                          <p:val>
                                            <p:strVal val="ppt_x"/>
                                          </p:val>
                                        </p:tav>
                                        <p:tav tm="100000">
                                          <p:val>
                                            <p:strVal val="1+ppt_w/2"/>
                                          </p:val>
                                        </p:tav>
                                      </p:tavLst>
                                    </p:anim>
                                    <p:anim calcmode="lin" valueType="num">
                                      <p:cBhvr additive="base">
                                        <p:cTn id="59" dur="1000"/>
                                        <p:tgtEl>
                                          <p:spTgt spid="12"/>
                                        </p:tgtEl>
                                        <p:attrNameLst>
                                          <p:attrName>ppt_y</p:attrName>
                                        </p:attrNameLst>
                                      </p:cBhvr>
                                      <p:tavLst>
                                        <p:tav tm="0">
                                          <p:val>
                                            <p:strVal val="ppt_y"/>
                                          </p:val>
                                        </p:tav>
                                        <p:tav tm="100000">
                                          <p:val>
                                            <p:strVal val="0-ppt_h/2"/>
                                          </p:val>
                                        </p:tav>
                                      </p:tavLst>
                                    </p:anim>
                                    <p:set>
                                      <p:cBhvr>
                                        <p:cTn id="6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 presetClass="exit" presetSubtype="3" fill="hold" grpId="0" nodeType="clickEffect">
                                  <p:stCondLst>
                                    <p:cond delay="0"/>
                                  </p:stCondLst>
                                  <p:childTnLst>
                                    <p:anim calcmode="lin" valueType="num">
                                      <p:cBhvr additive="base">
                                        <p:cTn id="65" dur="1000"/>
                                        <p:tgtEl>
                                          <p:spTgt spid="2"/>
                                        </p:tgtEl>
                                        <p:attrNameLst>
                                          <p:attrName>ppt_x</p:attrName>
                                        </p:attrNameLst>
                                      </p:cBhvr>
                                      <p:tavLst>
                                        <p:tav tm="0">
                                          <p:val>
                                            <p:strVal val="ppt_x"/>
                                          </p:val>
                                        </p:tav>
                                        <p:tav tm="100000">
                                          <p:val>
                                            <p:strVal val="1+ppt_w/2"/>
                                          </p:val>
                                        </p:tav>
                                      </p:tavLst>
                                    </p:anim>
                                    <p:anim calcmode="lin" valueType="num">
                                      <p:cBhvr additive="base">
                                        <p:cTn id="66" dur="1000"/>
                                        <p:tgtEl>
                                          <p:spTgt spid="2"/>
                                        </p:tgtEl>
                                        <p:attrNameLst>
                                          <p:attrName>ppt_y</p:attrName>
                                        </p:attrNameLst>
                                      </p:cBhvr>
                                      <p:tavLst>
                                        <p:tav tm="0">
                                          <p:val>
                                            <p:strVal val="ppt_y"/>
                                          </p:val>
                                        </p:tav>
                                        <p:tav tm="100000">
                                          <p:val>
                                            <p:strVal val="0-ppt_h/2"/>
                                          </p:val>
                                        </p:tav>
                                      </p:tavLst>
                                    </p:anim>
                                    <p:set>
                                      <p:cBhvr>
                                        <p:cTn id="67"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83" restart="whenNotActive" fill="hold" evtFilter="cancelBubble" nodeType="interactiveSeq">
                <p:stCondLst>
                  <p:cond evt="onClick" delay="0">
                    <p:tgtEl>
                      <p:spTgt spid="19"/>
                    </p:tgtEl>
                  </p:cond>
                </p:stCondLst>
                <p:endSync evt="end" delay="0">
                  <p:rtn val="all"/>
                </p:endSync>
                <p:childTnLst>
                  <p:par>
                    <p:cTn id="84" fill="hold">
                      <p:stCondLst>
                        <p:cond delay="0"/>
                      </p:stCondLst>
                      <p:childTnLst>
                        <p:par>
                          <p:cTn id="85" fill="hold">
                            <p:stCondLst>
                              <p:cond delay="0"/>
                            </p:stCondLst>
                            <p:childTnLst>
                              <p:par>
                                <p:cTn id="86" presetID="1" presetClass="entr" presetSubtype="0" fill="hold" grpId="2" nodeType="clickEffect">
                                  <p:stCondLst>
                                    <p:cond delay="0"/>
                                  </p:stCondLst>
                                  <p:childTnLst>
                                    <p:set>
                                      <p:cBhvr>
                                        <p:cTn id="87" dur="1" fill="hold">
                                          <p:stCondLst>
                                            <p:cond delay="0"/>
                                          </p:stCondLst>
                                        </p:cTn>
                                        <p:tgtEl>
                                          <p:spTgt spid="16"/>
                                        </p:tgtEl>
                                        <p:attrNameLst>
                                          <p:attrName>style.visibility</p:attrName>
                                        </p:attrNameLst>
                                      </p:cBhvr>
                                      <p:to>
                                        <p:strVal val="visible"/>
                                      </p:to>
                                    </p:set>
                                  </p:childTnLst>
                                </p:cTn>
                              </p:par>
                              <p:par>
                                <p:cTn id="88" presetID="1" presetClass="entr" presetSubtype="0" fill="hold" grpId="2" nodeType="withEffect">
                                  <p:stCondLst>
                                    <p:cond delay="0"/>
                                  </p:stCondLst>
                                  <p:childTnLst>
                                    <p:set>
                                      <p:cBhvr>
                                        <p:cTn id="89" dur="1" fill="hold">
                                          <p:stCondLst>
                                            <p:cond delay="0"/>
                                          </p:stCondLst>
                                        </p:cTn>
                                        <p:tgtEl>
                                          <p:spTgt spid="15"/>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14"/>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13"/>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 grpId="0" animBg="1"/>
      <p:bldP spid="2" grpId="1" animBg="1"/>
      <p:bldP spid="2" grpId="2" animBg="1"/>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355" y="1284564"/>
            <a:ext cx="4280651" cy="321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hape: Card 7 (bottom)"/>
          <p:cNvSpPr/>
          <p:nvPr/>
        </p:nvSpPr>
        <p:spPr>
          <a:xfrm>
            <a:off x="539056" y="906069"/>
            <a:ext cx="2520280" cy="3168352"/>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Bookman Old Style" pitchFamily="18" charset="0"/>
              </a:rPr>
              <a:t>These things are proclaimed in the reading at Mass on Christmas Day</a:t>
            </a:r>
            <a:endParaRPr lang="en-GB" sz="2400" dirty="0">
              <a:solidFill>
                <a:schemeClr val="tx1"/>
              </a:solidFill>
              <a:latin typeface="Bookman Old Style" pitchFamily="18" charset="0"/>
            </a:endParaRPr>
          </a:p>
        </p:txBody>
      </p:sp>
      <p:sp>
        <p:nvSpPr>
          <p:cNvPr id="12" name="Shape: Card 6"/>
          <p:cNvSpPr/>
          <p:nvPr/>
        </p:nvSpPr>
        <p:spPr>
          <a:xfrm>
            <a:off x="691456" y="1058469"/>
            <a:ext cx="2520280" cy="3168352"/>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solidFill>
                  <a:schemeClr val="tx1"/>
                </a:solidFill>
                <a:latin typeface="Bookman Old Style" pitchFamily="18" charset="0"/>
              </a:rPr>
              <a:t>The first to receive the news of Christ’s birth are shepherds who are poor and powerless in society</a:t>
            </a:r>
            <a:endParaRPr lang="en-GB" sz="2300" b="1" dirty="0">
              <a:solidFill>
                <a:schemeClr val="tx1"/>
              </a:solidFill>
              <a:latin typeface="Bookman Old Style" pitchFamily="18" charset="0"/>
            </a:endParaRPr>
          </a:p>
        </p:txBody>
      </p:sp>
      <p:sp>
        <p:nvSpPr>
          <p:cNvPr id="13" name="Shape: Card 5"/>
          <p:cNvSpPr/>
          <p:nvPr/>
        </p:nvSpPr>
        <p:spPr>
          <a:xfrm>
            <a:off x="820106" y="1210868"/>
            <a:ext cx="2520280" cy="3168352"/>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Bookman Old Style" pitchFamily="18" charset="0"/>
              </a:rPr>
              <a:t>Christmas celebrates the nearness of God to all who are open to receive God’s love and life.</a:t>
            </a:r>
            <a:endParaRPr lang="en-GB" sz="2400" dirty="0">
              <a:solidFill>
                <a:schemeClr val="tx1"/>
              </a:solidFill>
              <a:latin typeface="Bookman Old Style" pitchFamily="18" charset="0"/>
            </a:endParaRPr>
          </a:p>
        </p:txBody>
      </p:sp>
      <p:sp>
        <p:nvSpPr>
          <p:cNvPr id="14" name="Shape: Card 4"/>
          <p:cNvSpPr/>
          <p:nvPr/>
        </p:nvSpPr>
        <p:spPr>
          <a:xfrm>
            <a:off x="996256" y="1363269"/>
            <a:ext cx="2520280" cy="3168352"/>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Bookman Old Style" pitchFamily="18" charset="0"/>
              </a:rPr>
              <a:t>Through Jesus, God is revealed as a God of mercy, love, justice and peace.</a:t>
            </a:r>
            <a:endParaRPr lang="en-GB" sz="2600" b="1" dirty="0">
              <a:solidFill>
                <a:schemeClr val="tx1"/>
              </a:solidFill>
              <a:latin typeface="Bookman Old Style" pitchFamily="18" charset="0"/>
            </a:endParaRPr>
          </a:p>
        </p:txBody>
      </p:sp>
      <p:sp>
        <p:nvSpPr>
          <p:cNvPr id="15" name="Shape: Card 3"/>
          <p:cNvSpPr/>
          <p:nvPr/>
        </p:nvSpPr>
        <p:spPr>
          <a:xfrm>
            <a:off x="1148656" y="1515669"/>
            <a:ext cx="2520280" cy="3168352"/>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latin typeface="Bookman Old Style" pitchFamily="18" charset="0"/>
              </a:rPr>
              <a:t>The Son is the reflection of God’s glory and the exact imprint of God’s very being.</a:t>
            </a:r>
            <a:endParaRPr lang="en-GB" sz="2500" dirty="0">
              <a:solidFill>
                <a:schemeClr val="tx1"/>
              </a:solidFill>
              <a:latin typeface="Bookman Old Style" pitchFamily="18" charset="0"/>
            </a:endParaRPr>
          </a:p>
        </p:txBody>
      </p:sp>
      <p:sp>
        <p:nvSpPr>
          <p:cNvPr id="16" name="Shape: Card 2"/>
          <p:cNvSpPr/>
          <p:nvPr/>
        </p:nvSpPr>
        <p:spPr>
          <a:xfrm>
            <a:off x="1301056" y="1668069"/>
            <a:ext cx="2520280" cy="3168352"/>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Bookman Old Style" pitchFamily="18" charset="0"/>
              </a:rPr>
              <a:t>God revealed God’s self through creation and the prophets but in the last days through a Son.</a:t>
            </a:r>
            <a:endParaRPr lang="en-GB" sz="2200" dirty="0">
              <a:solidFill>
                <a:schemeClr val="tx1"/>
              </a:solidFill>
              <a:latin typeface="Bookman Old Style" pitchFamily="18" charset="0"/>
            </a:endParaRPr>
          </a:p>
        </p:txBody>
      </p:sp>
      <p:sp>
        <p:nvSpPr>
          <p:cNvPr id="20" name="Shape: Card 1 (top)"/>
          <p:cNvSpPr/>
          <p:nvPr/>
        </p:nvSpPr>
        <p:spPr>
          <a:xfrm>
            <a:off x="1453456" y="1820469"/>
            <a:ext cx="2520280" cy="3168352"/>
          </a:xfrm>
          <a:prstGeom prst="roundRect">
            <a:avLst/>
          </a:prstGeom>
          <a:solidFill>
            <a:schemeClr val="bg2">
              <a:lumMod val="50000"/>
            </a:schemeClr>
          </a:solidFill>
          <a:ln w="82550" cmpd="thickThi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600" dirty="0">
                <a:solidFill>
                  <a:schemeClr val="tx1"/>
                </a:solidFill>
                <a:latin typeface="Bookman Old Style" pitchFamily="18" charset="0"/>
              </a:rPr>
              <a:t>The birth of Jesus reveals the love </a:t>
            </a:r>
            <a:r>
              <a:rPr lang="en-NZ" sz="2600" dirty="0" err="1">
                <a:solidFill>
                  <a:schemeClr val="tx1"/>
                </a:solidFill>
                <a:latin typeface="Bookman Old Style" pitchFamily="18" charset="0"/>
              </a:rPr>
              <a:t>aroha</a:t>
            </a:r>
            <a:r>
              <a:rPr lang="en-NZ" sz="2600" dirty="0">
                <a:solidFill>
                  <a:schemeClr val="tx1"/>
                </a:solidFill>
                <a:latin typeface="Bookman Old Style" pitchFamily="18" charset="0"/>
              </a:rPr>
              <a:t> of God in human form.</a:t>
            </a:r>
            <a:endParaRPr lang="en-GB" sz="2600" dirty="0">
              <a:solidFill>
                <a:schemeClr val="tx1"/>
              </a:solidFill>
              <a:latin typeface="Bookman Old Style" pitchFamily="18" charset="0"/>
            </a:endParaRPr>
          </a:p>
        </p:txBody>
      </p:sp>
      <p:sp>
        <p:nvSpPr>
          <p:cNvPr id="6" name="Tilte"/>
          <p:cNvSpPr txBox="1"/>
          <p:nvPr/>
        </p:nvSpPr>
        <p:spPr>
          <a:xfrm>
            <a:off x="0" y="-17730"/>
            <a:ext cx="9144000" cy="1077218"/>
          </a:xfrm>
          <a:prstGeom prst="rect">
            <a:avLst/>
          </a:prstGeom>
          <a:noFill/>
        </p:spPr>
        <p:txBody>
          <a:bodyPr wrap="square" rtlCol="0">
            <a:spAutoFit/>
          </a:bodyPr>
          <a:lstStyle/>
          <a:p>
            <a:pPr algn="ctr"/>
            <a:r>
              <a:rPr lang="en-NZ" sz="3100" dirty="0"/>
              <a:t>The Feast of Christmas celebrates how close God is to the world through Jesus</a:t>
            </a:r>
            <a:endParaRPr lang="en-GB" sz="3100" b="1" dirty="0">
              <a:solidFill>
                <a:srgbClr val="FF0000"/>
              </a:solidFill>
              <a:latin typeface="Bookman Old Style" pitchFamily="18" charset="0"/>
            </a:endParaRPr>
          </a:p>
        </p:txBody>
      </p:sp>
      <p:sp>
        <p:nvSpPr>
          <p:cNvPr id="1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1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819231" y="4912668"/>
            <a:ext cx="1505540" cy="230832"/>
          </a:xfrm>
          <a:prstGeom prst="rect">
            <a:avLst/>
          </a:prstGeom>
          <a:noFill/>
        </p:spPr>
        <p:txBody>
          <a:bodyPr wrap="none" rtlCol="0">
            <a:spAutoFit/>
          </a:bodyPr>
          <a:lstStyle/>
          <a:p>
            <a:pPr algn="ctr"/>
            <a:r>
              <a:rPr lang="en-GB" sz="900" smtClean="0">
                <a:latin typeface="Arial" pitchFamily="34" charset="0"/>
                <a:ea typeface="Segoe UI" pitchFamily="34" charset="0"/>
                <a:cs typeface="Arial" pitchFamily="34" charset="0"/>
              </a:rPr>
              <a:t>Click top card to discard it</a:t>
            </a:r>
            <a:endParaRPr lang="en-GB" sz="90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289618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1" nodeType="withEffect">
                                  <p:stCondLst>
                                    <p:cond delay="3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1" nodeType="withEffect">
                                  <p:stCondLst>
                                    <p:cond delay="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1" nodeType="withEffect">
                                  <p:stCondLst>
                                    <p:cond delay="9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1" nodeType="withEffect">
                                  <p:stCondLst>
                                    <p:cond delay="12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1"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1" nodeType="withEffect">
                                  <p:stCondLst>
                                    <p:cond delay="18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fade">
                                      <p:cBhvr>
                                        <p:cTn id="28" dur="23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 presetClass="exit" presetSubtype="3" fill="hold" grpId="0" nodeType="clickEffect">
                                  <p:stCondLst>
                                    <p:cond delay="0"/>
                                  </p:stCondLst>
                                  <p:childTnLst>
                                    <p:anim calcmode="lin" valueType="num">
                                      <p:cBhvr additive="base">
                                        <p:cTn id="33" dur="1000"/>
                                        <p:tgtEl>
                                          <p:spTgt spid="20"/>
                                        </p:tgtEl>
                                        <p:attrNameLst>
                                          <p:attrName>ppt_x</p:attrName>
                                        </p:attrNameLst>
                                      </p:cBhvr>
                                      <p:tavLst>
                                        <p:tav tm="0">
                                          <p:val>
                                            <p:strVal val="ppt_x"/>
                                          </p:val>
                                        </p:tav>
                                        <p:tav tm="100000">
                                          <p:val>
                                            <p:strVal val="1+ppt_w/2"/>
                                          </p:val>
                                        </p:tav>
                                      </p:tavLst>
                                    </p:anim>
                                    <p:anim calcmode="lin" valueType="num">
                                      <p:cBhvr additive="base">
                                        <p:cTn id="34" dur="1000"/>
                                        <p:tgtEl>
                                          <p:spTgt spid="20"/>
                                        </p:tgtEl>
                                        <p:attrNameLst>
                                          <p:attrName>ppt_y</p:attrName>
                                        </p:attrNameLst>
                                      </p:cBhvr>
                                      <p:tavLst>
                                        <p:tav tm="0">
                                          <p:val>
                                            <p:strVal val="ppt_y"/>
                                          </p:val>
                                        </p:tav>
                                        <p:tav tm="100000">
                                          <p:val>
                                            <p:strVal val="0-ppt_h/2"/>
                                          </p:val>
                                        </p:tav>
                                      </p:tavLst>
                                    </p:anim>
                                    <p:set>
                                      <p:cBhvr>
                                        <p:cTn id="35"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2" presetClass="exit" presetSubtype="3" fill="hold" grpId="0" nodeType="clickEffect">
                                  <p:stCondLst>
                                    <p:cond delay="0"/>
                                  </p:stCondLst>
                                  <p:childTnLst>
                                    <p:anim calcmode="lin" valueType="num">
                                      <p:cBhvr additive="base">
                                        <p:cTn id="40" dur="1000"/>
                                        <p:tgtEl>
                                          <p:spTgt spid="16"/>
                                        </p:tgtEl>
                                        <p:attrNameLst>
                                          <p:attrName>ppt_x</p:attrName>
                                        </p:attrNameLst>
                                      </p:cBhvr>
                                      <p:tavLst>
                                        <p:tav tm="0">
                                          <p:val>
                                            <p:strVal val="ppt_x"/>
                                          </p:val>
                                        </p:tav>
                                        <p:tav tm="100000">
                                          <p:val>
                                            <p:strVal val="1+ppt_w/2"/>
                                          </p:val>
                                        </p:tav>
                                      </p:tavLst>
                                    </p:anim>
                                    <p:anim calcmode="lin" valueType="num">
                                      <p:cBhvr additive="base">
                                        <p:cTn id="41" dur="1000"/>
                                        <p:tgtEl>
                                          <p:spTgt spid="16"/>
                                        </p:tgtEl>
                                        <p:attrNameLst>
                                          <p:attrName>ppt_y</p:attrName>
                                        </p:attrNameLst>
                                      </p:cBhvr>
                                      <p:tavLst>
                                        <p:tav tm="0">
                                          <p:val>
                                            <p:strVal val="ppt_y"/>
                                          </p:val>
                                        </p:tav>
                                        <p:tav tm="100000">
                                          <p:val>
                                            <p:strVal val="0-ppt_h/2"/>
                                          </p:val>
                                        </p:tav>
                                      </p:tavLst>
                                    </p:anim>
                                    <p:set>
                                      <p:cBhvr>
                                        <p:cTn id="4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15"/>
                    </p:tgtEl>
                  </p:cond>
                </p:stCondLst>
                <p:endSync evt="end" delay="0">
                  <p:rtn val="all"/>
                </p:endSync>
                <p:childTnLst>
                  <p:par>
                    <p:cTn id="44" fill="hold">
                      <p:stCondLst>
                        <p:cond delay="0"/>
                      </p:stCondLst>
                      <p:childTnLst>
                        <p:par>
                          <p:cTn id="45" fill="hold">
                            <p:stCondLst>
                              <p:cond delay="0"/>
                            </p:stCondLst>
                            <p:childTnLst>
                              <p:par>
                                <p:cTn id="46" presetID="2" presetClass="exit" presetSubtype="3" fill="hold" grpId="0" nodeType="clickEffect">
                                  <p:stCondLst>
                                    <p:cond delay="0"/>
                                  </p:stCondLst>
                                  <p:childTnLst>
                                    <p:anim calcmode="lin" valueType="num">
                                      <p:cBhvr additive="base">
                                        <p:cTn id="47" dur="1000"/>
                                        <p:tgtEl>
                                          <p:spTgt spid="15"/>
                                        </p:tgtEl>
                                        <p:attrNameLst>
                                          <p:attrName>ppt_x</p:attrName>
                                        </p:attrNameLst>
                                      </p:cBhvr>
                                      <p:tavLst>
                                        <p:tav tm="0">
                                          <p:val>
                                            <p:strVal val="ppt_x"/>
                                          </p:val>
                                        </p:tav>
                                        <p:tav tm="100000">
                                          <p:val>
                                            <p:strVal val="1+ppt_w/2"/>
                                          </p:val>
                                        </p:tav>
                                      </p:tavLst>
                                    </p:anim>
                                    <p:anim calcmode="lin" valueType="num">
                                      <p:cBhvr additive="base">
                                        <p:cTn id="48" dur="1000"/>
                                        <p:tgtEl>
                                          <p:spTgt spid="15"/>
                                        </p:tgtEl>
                                        <p:attrNameLst>
                                          <p:attrName>ppt_y</p:attrName>
                                        </p:attrNameLst>
                                      </p:cBhvr>
                                      <p:tavLst>
                                        <p:tav tm="0">
                                          <p:val>
                                            <p:strVal val="ppt_y"/>
                                          </p:val>
                                        </p:tav>
                                        <p:tav tm="100000">
                                          <p:val>
                                            <p:strVal val="0-ppt_h/2"/>
                                          </p:val>
                                        </p:tav>
                                      </p:tavLst>
                                    </p:anim>
                                    <p:set>
                                      <p:cBhvr>
                                        <p:cTn id="49"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2" presetClass="exit" presetSubtype="3" fill="hold" grpId="0" nodeType="clickEffect">
                                  <p:stCondLst>
                                    <p:cond delay="0"/>
                                  </p:stCondLst>
                                  <p:childTnLst>
                                    <p:anim calcmode="lin" valueType="num">
                                      <p:cBhvr additive="base">
                                        <p:cTn id="54" dur="1000"/>
                                        <p:tgtEl>
                                          <p:spTgt spid="14"/>
                                        </p:tgtEl>
                                        <p:attrNameLst>
                                          <p:attrName>ppt_x</p:attrName>
                                        </p:attrNameLst>
                                      </p:cBhvr>
                                      <p:tavLst>
                                        <p:tav tm="0">
                                          <p:val>
                                            <p:strVal val="ppt_x"/>
                                          </p:val>
                                        </p:tav>
                                        <p:tav tm="100000">
                                          <p:val>
                                            <p:strVal val="1+ppt_w/2"/>
                                          </p:val>
                                        </p:tav>
                                      </p:tavLst>
                                    </p:anim>
                                    <p:anim calcmode="lin" valueType="num">
                                      <p:cBhvr additive="base">
                                        <p:cTn id="55" dur="1000"/>
                                        <p:tgtEl>
                                          <p:spTgt spid="14"/>
                                        </p:tgtEl>
                                        <p:attrNameLst>
                                          <p:attrName>ppt_y</p:attrName>
                                        </p:attrNameLst>
                                      </p:cBhvr>
                                      <p:tavLst>
                                        <p:tav tm="0">
                                          <p:val>
                                            <p:strVal val="ppt_y"/>
                                          </p:val>
                                        </p:tav>
                                        <p:tav tm="100000">
                                          <p:val>
                                            <p:strVal val="0-ppt_h/2"/>
                                          </p:val>
                                        </p:tav>
                                      </p:tavLst>
                                    </p:anim>
                                    <p:set>
                                      <p:cBhvr>
                                        <p:cTn id="5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2" presetClass="exit" presetSubtype="3" fill="hold" grpId="0" nodeType="clickEffect">
                                  <p:stCondLst>
                                    <p:cond delay="0"/>
                                  </p:stCondLst>
                                  <p:childTnLst>
                                    <p:anim calcmode="lin" valueType="num">
                                      <p:cBhvr additive="base">
                                        <p:cTn id="61" dur="1000"/>
                                        <p:tgtEl>
                                          <p:spTgt spid="13"/>
                                        </p:tgtEl>
                                        <p:attrNameLst>
                                          <p:attrName>ppt_x</p:attrName>
                                        </p:attrNameLst>
                                      </p:cBhvr>
                                      <p:tavLst>
                                        <p:tav tm="0">
                                          <p:val>
                                            <p:strVal val="ppt_x"/>
                                          </p:val>
                                        </p:tav>
                                        <p:tav tm="100000">
                                          <p:val>
                                            <p:strVal val="1+ppt_w/2"/>
                                          </p:val>
                                        </p:tav>
                                      </p:tavLst>
                                    </p:anim>
                                    <p:anim calcmode="lin" valueType="num">
                                      <p:cBhvr additive="base">
                                        <p:cTn id="62" dur="1000"/>
                                        <p:tgtEl>
                                          <p:spTgt spid="13"/>
                                        </p:tgtEl>
                                        <p:attrNameLst>
                                          <p:attrName>ppt_y</p:attrName>
                                        </p:attrNameLst>
                                      </p:cBhvr>
                                      <p:tavLst>
                                        <p:tav tm="0">
                                          <p:val>
                                            <p:strVal val="ppt_y"/>
                                          </p:val>
                                        </p:tav>
                                        <p:tav tm="100000">
                                          <p:val>
                                            <p:strVal val="0-ppt_h/2"/>
                                          </p:val>
                                        </p:tav>
                                      </p:tavLst>
                                    </p:anim>
                                    <p:set>
                                      <p:cBhvr>
                                        <p:cTn id="63"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 presetClass="exit" presetSubtype="3" fill="hold" grpId="0" nodeType="clickEffect">
                                  <p:stCondLst>
                                    <p:cond delay="0"/>
                                  </p:stCondLst>
                                  <p:childTnLst>
                                    <p:anim calcmode="lin" valueType="num">
                                      <p:cBhvr additive="base">
                                        <p:cTn id="68" dur="1000"/>
                                        <p:tgtEl>
                                          <p:spTgt spid="12"/>
                                        </p:tgtEl>
                                        <p:attrNameLst>
                                          <p:attrName>ppt_x</p:attrName>
                                        </p:attrNameLst>
                                      </p:cBhvr>
                                      <p:tavLst>
                                        <p:tav tm="0">
                                          <p:val>
                                            <p:strVal val="ppt_x"/>
                                          </p:val>
                                        </p:tav>
                                        <p:tav tm="100000">
                                          <p:val>
                                            <p:strVal val="1+ppt_w/2"/>
                                          </p:val>
                                        </p:tav>
                                      </p:tavLst>
                                    </p:anim>
                                    <p:anim calcmode="lin" valueType="num">
                                      <p:cBhvr additive="base">
                                        <p:cTn id="69" dur="1000"/>
                                        <p:tgtEl>
                                          <p:spTgt spid="12"/>
                                        </p:tgtEl>
                                        <p:attrNameLst>
                                          <p:attrName>ppt_y</p:attrName>
                                        </p:attrNameLst>
                                      </p:cBhvr>
                                      <p:tavLst>
                                        <p:tav tm="0">
                                          <p:val>
                                            <p:strVal val="ppt_y"/>
                                          </p:val>
                                        </p:tav>
                                        <p:tav tm="100000">
                                          <p:val>
                                            <p:strVal val="0-ppt_h/2"/>
                                          </p:val>
                                        </p:tav>
                                      </p:tavLst>
                                    </p:anim>
                                    <p:set>
                                      <p:cBhvr>
                                        <p:cTn id="70"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1" restart="whenNotActive" fill="hold" evtFilter="cancelBubble" nodeType="interactiveSeq">
                <p:stCondLst>
                  <p:cond evt="onClick" delay="0">
                    <p:tgtEl>
                      <p:spTgt spid="2"/>
                    </p:tgtEl>
                  </p:cond>
                </p:stCondLst>
                <p:endSync evt="end" delay="0">
                  <p:rtn val="all"/>
                </p:endSync>
                <p:childTnLst>
                  <p:par>
                    <p:cTn id="72" fill="hold">
                      <p:stCondLst>
                        <p:cond delay="0"/>
                      </p:stCondLst>
                      <p:childTnLst>
                        <p:par>
                          <p:cTn id="73" fill="hold">
                            <p:stCondLst>
                              <p:cond delay="0"/>
                            </p:stCondLst>
                            <p:childTnLst>
                              <p:par>
                                <p:cTn id="74" presetID="2" presetClass="exit" presetSubtype="3" fill="hold" grpId="0" nodeType="clickEffect">
                                  <p:stCondLst>
                                    <p:cond delay="0"/>
                                  </p:stCondLst>
                                  <p:childTnLst>
                                    <p:anim calcmode="lin" valueType="num">
                                      <p:cBhvr additive="base">
                                        <p:cTn id="75" dur="1000"/>
                                        <p:tgtEl>
                                          <p:spTgt spid="2"/>
                                        </p:tgtEl>
                                        <p:attrNameLst>
                                          <p:attrName>ppt_x</p:attrName>
                                        </p:attrNameLst>
                                      </p:cBhvr>
                                      <p:tavLst>
                                        <p:tav tm="0">
                                          <p:val>
                                            <p:strVal val="ppt_x"/>
                                          </p:val>
                                        </p:tav>
                                        <p:tav tm="100000">
                                          <p:val>
                                            <p:strVal val="1+ppt_w/2"/>
                                          </p:val>
                                        </p:tav>
                                      </p:tavLst>
                                    </p:anim>
                                    <p:anim calcmode="lin" valueType="num">
                                      <p:cBhvr additive="base">
                                        <p:cTn id="76" dur="1000"/>
                                        <p:tgtEl>
                                          <p:spTgt spid="2"/>
                                        </p:tgtEl>
                                        <p:attrNameLst>
                                          <p:attrName>ppt_y</p:attrName>
                                        </p:attrNameLst>
                                      </p:cBhvr>
                                      <p:tavLst>
                                        <p:tav tm="0">
                                          <p:val>
                                            <p:strVal val="ppt_y"/>
                                          </p:val>
                                        </p:tav>
                                        <p:tav tm="100000">
                                          <p:val>
                                            <p:strVal val="0-ppt_h/2"/>
                                          </p:val>
                                        </p:tav>
                                      </p:tavLst>
                                    </p:anim>
                                    <p:set>
                                      <p:cBhvr>
                                        <p:cTn id="77" dur="1" fill="hold">
                                          <p:stCondLst>
                                            <p:cond delay="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8" restart="whenNotActive" fill="hold" evtFilter="cancelBubble" nodeType="interactiveSeq">
                <p:stCondLst>
                  <p:cond evt="onClick" delay="0">
                    <p:tgtEl>
                      <p:spTgt spid="18"/>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grpId="2"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par>
                                <p:cTn id="83" presetID="1" presetClass="entr" presetSubtype="0" fill="hold" grpId="2"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2" nodeType="withEffect">
                                  <p:stCondLst>
                                    <p:cond delay="0"/>
                                  </p:stCondLst>
                                  <p:childTnLst>
                                    <p:set>
                                      <p:cBhvr>
                                        <p:cTn id="86" dur="1" fill="hold">
                                          <p:stCondLst>
                                            <p:cond delay="0"/>
                                          </p:stCondLst>
                                        </p:cTn>
                                        <p:tgtEl>
                                          <p:spTgt spid="15"/>
                                        </p:tgtEl>
                                        <p:attrNameLst>
                                          <p:attrName>style.visibility</p:attrName>
                                        </p:attrNameLst>
                                      </p:cBhvr>
                                      <p:to>
                                        <p:strVal val="visible"/>
                                      </p:to>
                                    </p:set>
                                  </p:childTnLst>
                                </p:cTn>
                              </p:par>
                              <p:par>
                                <p:cTn id="87" presetID="1" presetClass="entr" presetSubtype="0" fill="hold" grpId="2" nodeType="withEffect">
                                  <p:stCondLst>
                                    <p:cond delay="0"/>
                                  </p:stCondLst>
                                  <p:childTnLst>
                                    <p:set>
                                      <p:cBhvr>
                                        <p:cTn id="88" dur="1" fill="hold">
                                          <p:stCondLst>
                                            <p:cond delay="0"/>
                                          </p:stCondLst>
                                        </p:cTn>
                                        <p:tgtEl>
                                          <p:spTgt spid="14"/>
                                        </p:tgtEl>
                                        <p:attrNameLst>
                                          <p:attrName>style.visibility</p:attrName>
                                        </p:attrNameLst>
                                      </p:cBhvr>
                                      <p:to>
                                        <p:strVal val="visible"/>
                                      </p:to>
                                    </p:set>
                                  </p:childTnLst>
                                </p:cTn>
                              </p:par>
                              <p:par>
                                <p:cTn id="89" presetID="1" presetClass="entr" presetSubtype="0" fill="hold" grpId="2" nodeType="with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par>
                                <p:cTn id="91" presetID="1" presetClass="entr" presetSubtype="0" fill="hold" grpId="2" nodeType="withEffect">
                                  <p:stCondLst>
                                    <p:cond delay="0"/>
                                  </p:stCondLst>
                                  <p:childTnLst>
                                    <p:set>
                                      <p:cBhvr>
                                        <p:cTn id="92" dur="1" fill="hold">
                                          <p:stCondLst>
                                            <p:cond delay="0"/>
                                          </p:stCondLst>
                                        </p:cTn>
                                        <p:tgtEl>
                                          <p:spTgt spid="12"/>
                                        </p:tgtEl>
                                        <p:attrNameLst>
                                          <p:attrName>style.visibility</p:attrName>
                                        </p:attrNameLst>
                                      </p:cBhvr>
                                      <p:to>
                                        <p:strVal val="visible"/>
                                      </p:to>
                                    </p:set>
                                  </p:childTnLst>
                                </p:cTn>
                              </p:par>
                              <p:par>
                                <p:cTn id="93" presetID="1" presetClass="entr" presetSubtype="0" fill="hold" grpId="2" nodeType="withEffect">
                                  <p:stCondLst>
                                    <p:cond delay="0"/>
                                  </p:stCondLst>
                                  <p:childTnLst>
                                    <p:set>
                                      <p:cBhvr>
                                        <p:cTn id="94"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grpId="3" nodeType="clickEffect">
                                  <p:stCondLst>
                                    <p:cond delay="0"/>
                                  </p:stCondLst>
                                  <p:childTnLst>
                                    <p:set>
                                      <p:cBhvr>
                                        <p:cTn id="99" dur="1" fill="hold">
                                          <p:stCondLst>
                                            <p:cond delay="0"/>
                                          </p:stCondLst>
                                        </p:cTn>
                                        <p:tgtEl>
                                          <p:spTgt spid="20"/>
                                        </p:tgtEl>
                                        <p:attrNameLst>
                                          <p:attrName>style.visibility</p:attrName>
                                        </p:attrNameLst>
                                      </p:cBhvr>
                                      <p:to>
                                        <p:strVal val="visible"/>
                                      </p:to>
                                    </p:set>
                                  </p:childTnLst>
                                </p:cTn>
                              </p:par>
                              <p:par>
                                <p:cTn id="100" presetID="1" presetClass="entr" presetSubtype="0" fill="hold" grpId="3" nodeType="withEffect">
                                  <p:stCondLst>
                                    <p:cond delay="0"/>
                                  </p:stCondLst>
                                  <p:childTnLst>
                                    <p:set>
                                      <p:cBhvr>
                                        <p:cTn id="101" dur="1" fill="hold">
                                          <p:stCondLst>
                                            <p:cond delay="0"/>
                                          </p:stCondLst>
                                        </p:cTn>
                                        <p:tgtEl>
                                          <p:spTgt spid="16"/>
                                        </p:tgtEl>
                                        <p:attrNameLst>
                                          <p:attrName>style.visibility</p:attrName>
                                        </p:attrNameLst>
                                      </p:cBhvr>
                                      <p:to>
                                        <p:strVal val="visible"/>
                                      </p:to>
                                    </p:set>
                                  </p:childTnLst>
                                </p:cTn>
                              </p:par>
                              <p:par>
                                <p:cTn id="102" presetID="1" presetClass="entr" presetSubtype="0" fill="hold" grpId="3" nodeType="withEffect">
                                  <p:stCondLst>
                                    <p:cond delay="0"/>
                                  </p:stCondLst>
                                  <p:childTnLst>
                                    <p:set>
                                      <p:cBhvr>
                                        <p:cTn id="103" dur="1" fill="hold">
                                          <p:stCondLst>
                                            <p:cond delay="0"/>
                                          </p:stCondLst>
                                        </p:cTn>
                                        <p:tgtEl>
                                          <p:spTgt spid="15"/>
                                        </p:tgtEl>
                                        <p:attrNameLst>
                                          <p:attrName>style.visibility</p:attrName>
                                        </p:attrNameLst>
                                      </p:cBhvr>
                                      <p:to>
                                        <p:strVal val="visible"/>
                                      </p:to>
                                    </p:set>
                                  </p:childTnLst>
                                </p:cTn>
                              </p:par>
                              <p:par>
                                <p:cTn id="104" presetID="1" presetClass="entr" presetSubtype="0" fill="hold" grpId="3" nodeType="withEffect">
                                  <p:stCondLst>
                                    <p:cond delay="0"/>
                                  </p:stCondLst>
                                  <p:childTnLst>
                                    <p:set>
                                      <p:cBhvr>
                                        <p:cTn id="105" dur="1" fill="hold">
                                          <p:stCondLst>
                                            <p:cond delay="0"/>
                                          </p:stCondLst>
                                        </p:cTn>
                                        <p:tgtEl>
                                          <p:spTgt spid="14"/>
                                        </p:tgtEl>
                                        <p:attrNameLst>
                                          <p:attrName>style.visibility</p:attrName>
                                        </p:attrNameLst>
                                      </p:cBhvr>
                                      <p:to>
                                        <p:strVal val="visible"/>
                                      </p:to>
                                    </p:set>
                                  </p:childTnLst>
                                </p:cTn>
                              </p:par>
                              <p:par>
                                <p:cTn id="106" presetID="1" presetClass="entr" presetSubtype="0" fill="hold" grpId="3" nodeType="withEffect">
                                  <p:stCondLst>
                                    <p:cond delay="0"/>
                                  </p:stCondLst>
                                  <p:childTnLst>
                                    <p:set>
                                      <p:cBhvr>
                                        <p:cTn id="107" dur="1" fill="hold">
                                          <p:stCondLst>
                                            <p:cond delay="0"/>
                                          </p:stCondLst>
                                        </p:cTn>
                                        <p:tgtEl>
                                          <p:spTgt spid="13"/>
                                        </p:tgtEl>
                                        <p:attrNameLst>
                                          <p:attrName>style.visibility</p:attrName>
                                        </p:attrNameLst>
                                      </p:cBhvr>
                                      <p:to>
                                        <p:strVal val="visible"/>
                                      </p:to>
                                    </p:set>
                                  </p:childTnLst>
                                </p:cTn>
                              </p:par>
                              <p:par>
                                <p:cTn id="108" presetID="1" presetClass="entr" presetSubtype="0" fill="hold" grpId="3" nodeType="withEffect">
                                  <p:stCondLst>
                                    <p:cond delay="0"/>
                                  </p:stCondLst>
                                  <p:childTnLst>
                                    <p:set>
                                      <p:cBhvr>
                                        <p:cTn id="109" dur="1" fill="hold">
                                          <p:stCondLst>
                                            <p:cond delay="0"/>
                                          </p:stCondLst>
                                        </p:cTn>
                                        <p:tgtEl>
                                          <p:spTgt spid="12"/>
                                        </p:tgtEl>
                                        <p:attrNameLst>
                                          <p:attrName>style.visibility</p:attrName>
                                        </p:attrNameLst>
                                      </p:cBhvr>
                                      <p:to>
                                        <p:strVal val="visible"/>
                                      </p:to>
                                    </p:set>
                                  </p:childTnLst>
                                </p:cTn>
                              </p:par>
                              <p:par>
                                <p:cTn id="110" presetID="1" presetClass="entr" presetSubtype="0" fill="hold" grpId="3" nodeType="withEffect">
                                  <p:stCondLst>
                                    <p:cond delay="0"/>
                                  </p:stCondLst>
                                  <p:childTnLst>
                                    <p:set>
                                      <p:cBhvr>
                                        <p:cTn id="1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2" grpId="0" animBg="1"/>
      <p:bldP spid="2" grpId="1" animBg="1"/>
      <p:bldP spid="2" grpId="2" animBg="1"/>
      <p:bldP spid="2" grpId="3" animBg="1"/>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20" grpId="0" animBg="1"/>
      <p:bldP spid="20" grpId="1" animBg="1"/>
      <p:bldP spid="20" grpId="2" animBg="1"/>
      <p:bldP spid="20"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Text Lines"/>
          <p:cNvSpPr txBox="1"/>
          <p:nvPr/>
        </p:nvSpPr>
        <p:spPr>
          <a:xfrm>
            <a:off x="265814" y="947306"/>
            <a:ext cx="8629750" cy="3893374"/>
          </a:xfrm>
          <a:prstGeom prst="rect">
            <a:avLst/>
          </a:prstGeom>
          <a:noFill/>
        </p:spPr>
        <p:txBody>
          <a:bodyPr wrap="square" rtlCol="0">
            <a:spAutoFit/>
          </a:bodyPr>
          <a:lstStyle/>
          <a:p>
            <a:r>
              <a:rPr lang="en-US" sz="1300" b="1" spc="-10" dirty="0">
                <a:latin typeface="Bookman Old Style" pitchFamily="18" charset="0"/>
                <a:ea typeface="Segoe UI" pitchFamily="34" charset="0"/>
                <a:cs typeface="Segoe UI" pitchFamily="34" charset="0"/>
              </a:rPr>
              <a:t>This letter of 12 chapters was written around 63 AD and it is more like a homily than a letter. Its author is unknown although it was attributed to Paul by some early writers. We hear the first verses of the letter at Mass on Christmas </a:t>
            </a:r>
            <a:r>
              <a:rPr lang="en-US" sz="1300" b="1" spc="-10" dirty="0" smtClean="0">
                <a:latin typeface="Bookman Old Style" pitchFamily="18" charset="0"/>
                <a:ea typeface="Segoe UI" pitchFamily="34" charset="0"/>
                <a:cs typeface="Segoe UI" pitchFamily="34" charset="0"/>
              </a:rPr>
              <a:t>Day</a:t>
            </a:r>
            <a:r>
              <a:rPr lang="en-US" sz="1300" b="1" spc="-10" dirty="0">
                <a:latin typeface="Bookman Old Style" pitchFamily="18" charset="0"/>
                <a:ea typeface="Segoe UI" pitchFamily="34" charset="0"/>
                <a:cs typeface="Segoe UI" pitchFamily="34" charset="0"/>
              </a:rPr>
              <a:t>.</a:t>
            </a:r>
          </a:p>
          <a:p>
            <a:endParaRPr lang="en-US" sz="1300" b="1" spc="-10" dirty="0">
              <a:latin typeface="Bookman Old Style" pitchFamily="18" charset="0"/>
              <a:ea typeface="Segoe UI" pitchFamily="34" charset="0"/>
              <a:cs typeface="Segoe UI" pitchFamily="34" charset="0"/>
            </a:endParaRPr>
          </a:p>
          <a:p>
            <a:r>
              <a:rPr lang="en-US" sz="1300" b="1" spc="-10" dirty="0">
                <a:latin typeface="Bookman Old Style" pitchFamily="18" charset="0"/>
                <a:ea typeface="Segoe UI" pitchFamily="34" charset="0"/>
                <a:cs typeface="Segoe UI" pitchFamily="34" charset="0"/>
              </a:rPr>
              <a:t>The letter was written in Greek to encourage the Jewish people in Jerusalem who had converted to Christianity and were wavering in their faith because of persecution, to remind them there was no going back to the old Jewish ways which were now replaced with new ways </a:t>
            </a:r>
            <a:r>
              <a:rPr lang="en-US" sz="1300" b="1" spc="-10" dirty="0" err="1">
                <a:latin typeface="Bookman Old Style" pitchFamily="18" charset="0"/>
                <a:ea typeface="Segoe UI" pitchFamily="34" charset="0"/>
                <a:cs typeface="Segoe UI" pitchFamily="34" charset="0"/>
              </a:rPr>
              <a:t>centred</a:t>
            </a:r>
            <a:r>
              <a:rPr lang="en-US" sz="1300" b="1" spc="-10" dirty="0">
                <a:latin typeface="Bookman Old Style" pitchFamily="18" charset="0"/>
                <a:ea typeface="Segoe UI" pitchFamily="34" charset="0"/>
                <a:cs typeface="Segoe UI" pitchFamily="34" charset="0"/>
              </a:rPr>
              <a:t> on Christ.</a:t>
            </a:r>
          </a:p>
          <a:p>
            <a:r>
              <a:rPr lang="en-US" sz="1300" b="1" spc="-10" dirty="0">
                <a:latin typeface="Bookman Old Style" pitchFamily="18" charset="0"/>
                <a:ea typeface="Segoe UI" pitchFamily="34" charset="0"/>
                <a:cs typeface="Segoe UI" pitchFamily="34" charset="0"/>
              </a:rPr>
              <a:t> </a:t>
            </a:r>
          </a:p>
          <a:p>
            <a:r>
              <a:rPr lang="en-US" sz="1300" b="1" spc="-10" dirty="0">
                <a:latin typeface="Bookman Old Style" pitchFamily="18" charset="0"/>
                <a:ea typeface="Segoe UI" pitchFamily="34" charset="0"/>
                <a:cs typeface="Segoe UI" pitchFamily="34" charset="0"/>
              </a:rPr>
              <a:t>The theme of the letter is to proclaim the superiority of Jesus Christ - the final revelation of God, to declare his superiority to the ancient prophets and angels and to establish Christ’s own unique priesthood. </a:t>
            </a:r>
          </a:p>
          <a:p>
            <a:endParaRPr lang="en-US" sz="1300" b="1" spc="-10" dirty="0">
              <a:latin typeface="Bookman Old Style" pitchFamily="18" charset="0"/>
              <a:ea typeface="Segoe UI" pitchFamily="34" charset="0"/>
              <a:cs typeface="Segoe UI" pitchFamily="34" charset="0"/>
            </a:endParaRPr>
          </a:p>
          <a:p>
            <a:r>
              <a:rPr lang="en-US" sz="1300" b="1" spc="-10" dirty="0">
                <a:latin typeface="Bookman Old Style" pitchFamily="18" charset="0"/>
                <a:ea typeface="Segoe UI" pitchFamily="34" charset="0"/>
                <a:cs typeface="Segoe UI" pitchFamily="34" charset="0"/>
              </a:rPr>
              <a:t>It clarifies that by his death Christ redeemed all of humanity and God raised him to be his firstborn heir, the second person of the Trinity, a reflection of God’s glory and the exact imprint of God’s very being.</a:t>
            </a:r>
          </a:p>
          <a:p>
            <a:r>
              <a:rPr lang="en-US" sz="1300" b="1" spc="-10" dirty="0">
                <a:latin typeface="Bookman Old Style" pitchFamily="18" charset="0"/>
                <a:ea typeface="Segoe UI" pitchFamily="34" charset="0"/>
                <a:cs typeface="Segoe UI" pitchFamily="34" charset="0"/>
              </a:rPr>
              <a:t> </a:t>
            </a:r>
          </a:p>
          <a:p>
            <a:r>
              <a:rPr lang="en-US" sz="1300" b="1" spc="-10" dirty="0">
                <a:latin typeface="Bookman Old Style" pitchFamily="18" charset="0"/>
                <a:ea typeface="Segoe UI" pitchFamily="34" charset="0"/>
                <a:cs typeface="Segoe UI" pitchFamily="34" charset="0"/>
              </a:rPr>
              <a:t>The letter encourages the people to </a:t>
            </a:r>
            <a:r>
              <a:rPr lang="en-US" sz="1300" b="1" spc="-10" dirty="0" err="1">
                <a:latin typeface="Bookman Old Style" pitchFamily="18" charset="0"/>
                <a:ea typeface="Segoe UI" pitchFamily="34" charset="0"/>
                <a:cs typeface="Segoe UI" pitchFamily="34" charset="0"/>
              </a:rPr>
              <a:t>recognise</a:t>
            </a:r>
            <a:r>
              <a:rPr lang="en-US" sz="1300" b="1" spc="-10" dirty="0">
                <a:latin typeface="Bookman Old Style" pitchFamily="18" charset="0"/>
                <a:ea typeface="Segoe UI" pitchFamily="34" charset="0"/>
                <a:cs typeface="Segoe UI" pitchFamily="34" charset="0"/>
              </a:rPr>
              <a:t> how everything changed with the birth of Jesus and now they must look only to Christ and put aside the old prophecies, promises and practices for ‘better and superior things’ and this is  mentioned 15 times in the letter.</a:t>
            </a:r>
          </a:p>
        </p:txBody>
      </p:sp>
      <p:grpSp>
        <p:nvGrpSpPr>
          <p:cNvPr id="3" name="Shape: Slider"/>
          <p:cNvGrpSpPr/>
          <p:nvPr/>
        </p:nvGrpSpPr>
        <p:grpSpPr>
          <a:xfrm>
            <a:off x="2" y="948089"/>
            <a:ext cx="9144000" cy="4430587"/>
            <a:chOff x="2" y="1182012"/>
            <a:chExt cx="9144000" cy="4430587"/>
          </a:xfrm>
        </p:grpSpPr>
        <p:sp>
          <p:nvSpPr>
            <p:cNvPr id="6" name="Slider: Image"/>
            <p:cNvSpPr/>
            <p:nvPr/>
          </p:nvSpPr>
          <p:spPr>
            <a:xfrm>
              <a:off x="2" y="1182012"/>
              <a:ext cx="9144000" cy="4430587"/>
            </a:xfrm>
            <a:prstGeom prst="rect">
              <a:avLst/>
            </a:prstGeom>
            <a:blipFill dpi="0" rotWithShape="1">
              <a:blip r:embed="rId3"/>
              <a:srcRect/>
              <a:stretch>
                <a:fillRect/>
              </a:stretch>
            </a:blip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21" name="Shape: Sider Down 5"/>
          <p:cNvSpPr/>
          <p:nvPr/>
        </p:nvSpPr>
        <p:spPr>
          <a:xfrm rot="5400000">
            <a:off x="8289261" y="1071047"/>
            <a:ext cx="648072" cy="564533"/>
          </a:xfrm>
          <a:prstGeom prst="homePlate">
            <a:avLst/>
          </a:prstGeom>
          <a:solidFill>
            <a:schemeClr val="bg1">
              <a:alpha val="30000"/>
            </a:scheme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hape: Sider Down 4"/>
          <p:cNvSpPr/>
          <p:nvPr/>
        </p:nvSpPr>
        <p:spPr>
          <a:xfrm rot="5400000">
            <a:off x="8287273" y="1071046"/>
            <a:ext cx="648072" cy="564533"/>
          </a:xfrm>
          <a:prstGeom prst="homePlate">
            <a:avLst/>
          </a:prstGeom>
          <a:solidFill>
            <a:schemeClr val="bg1">
              <a:alpha val="30000"/>
            </a:scheme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071046"/>
            <a:ext cx="648072" cy="564533"/>
          </a:xfrm>
          <a:prstGeom prst="homePlate">
            <a:avLst/>
          </a:prstGeom>
          <a:solidFill>
            <a:schemeClr val="bg1">
              <a:alpha val="30000"/>
            </a:scheme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071046"/>
            <a:ext cx="648072" cy="564533"/>
          </a:xfrm>
          <a:prstGeom prst="homePlate">
            <a:avLst/>
          </a:prstGeom>
          <a:solidFill>
            <a:schemeClr val="bg1">
              <a:alpha val="30000"/>
            </a:scheme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071046"/>
            <a:ext cx="648072" cy="564533"/>
          </a:xfrm>
          <a:prstGeom prst="homePlate">
            <a:avLst/>
          </a:prstGeom>
          <a:solidFill>
            <a:schemeClr val="bg1">
              <a:alpha val="30000"/>
            </a:scheme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p:cNvSpPr txBox="1"/>
          <p:nvPr/>
        </p:nvSpPr>
        <p:spPr>
          <a:xfrm>
            <a:off x="3557" y="3375"/>
            <a:ext cx="9144000" cy="861774"/>
          </a:xfrm>
          <a:prstGeom prst="rect">
            <a:avLst/>
          </a:prstGeom>
          <a:noFill/>
        </p:spPr>
        <p:txBody>
          <a:bodyPr wrap="square" tIns="0" bIns="0" rtlCol="0">
            <a:spAutoFit/>
          </a:bodyPr>
          <a:lstStyle/>
          <a:p>
            <a:pPr algn="ctr"/>
            <a:r>
              <a:rPr lang="en-US" sz="2800" dirty="0">
                <a:latin typeface="Bookman Old Style" pitchFamily="18" charset="0"/>
              </a:rPr>
              <a:t>The Letter to the Hebrews – God proclaims that Jesus is an exact imprint of </a:t>
            </a:r>
            <a:r>
              <a:rPr lang="en-US" sz="2800" dirty="0" smtClean="0">
                <a:latin typeface="Bookman Old Style" pitchFamily="18" charset="0"/>
              </a:rPr>
              <a:t>God’s </a:t>
            </a:r>
            <a:r>
              <a:rPr lang="en-US" sz="2800" dirty="0">
                <a:latin typeface="Bookman Old Style" pitchFamily="18" charset="0"/>
              </a:rPr>
              <a:t>own self</a:t>
            </a:r>
            <a:endParaRPr lang="en-GB" sz="2800" dirty="0">
              <a:latin typeface="Bookman Old Style" pitchFamily="18" charset="0"/>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148373" y="4912668"/>
            <a:ext cx="2847254" cy="230832"/>
          </a:xfrm>
          <a:prstGeom prst="rect">
            <a:avLst/>
          </a:prstGeom>
          <a:noFill/>
        </p:spPr>
        <p:txBody>
          <a:bodyPr wrap="none" rtlCol="0">
            <a:spAutoFit/>
          </a:bodyPr>
          <a:lstStyle/>
          <a:p>
            <a:pPr algn="ctr"/>
            <a:r>
              <a:rPr lang="en-GB" sz="900" dirty="0" smtClean="0">
                <a:latin typeface="Bookman Old Style" pitchFamily="18" charset="0"/>
                <a:ea typeface="Segoe UI" pitchFamily="34" charset="0"/>
                <a:cs typeface="Arial" pitchFamily="34" charset="0"/>
              </a:rPr>
              <a:t>Click the down-button to move the blind down.</a:t>
            </a:r>
            <a:endParaRPr lang="en-GB" sz="900" dirty="0">
              <a:latin typeface="Bookman Old Style" pitchFamily="18" charset="0"/>
              <a:ea typeface="Segoe UI" pitchFamily="34" charset="0"/>
              <a:cs typeface="Arial" pitchFamily="34" charset="0"/>
            </a:endParaRPr>
          </a:p>
        </p:txBody>
      </p:sp>
    </p:spTree>
    <p:extLst>
      <p:ext uri="{BB962C8B-B14F-4D97-AF65-F5344CB8AC3E}">
        <p14:creationId xmlns:p14="http://schemas.microsoft.com/office/powerpoint/2010/main" val="36848423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82716E-6 L 0 0.16574 " pathEditMode="relative" rAng="0" ptsTypes="AA">
                                      <p:cBhvr>
                                        <p:cTn id="8" dur="2000" fill="hold"/>
                                        <p:tgtEl>
                                          <p:spTgt spid="3"/>
                                        </p:tgtEl>
                                        <p:attrNameLst>
                                          <p:attrName>ppt_x</p:attrName>
                                          <p:attrName>ppt_y</p:attrName>
                                        </p:attrNameLst>
                                      </p:cBhvr>
                                      <p:rCtr x="0" y="8272"/>
                                    </p:animMotion>
                                  </p:childTnLst>
                                </p:cTn>
                              </p:par>
                              <p:par>
                                <p:cTn id="9" presetID="42" presetClass="path" presetSubtype="0" accel="50000" decel="50000" fill="hold" grpId="1" nodeType="withEffect">
                                  <p:stCondLst>
                                    <p:cond delay="0"/>
                                  </p:stCondLst>
                                  <p:childTnLst>
                                    <p:animMotion origin="layout" path="M 3.33333E-6 0.00031 L 3.33333E-6 0.16976 " pathEditMode="relative" rAng="0" ptsTypes="AA">
                                      <p:cBhvr>
                                        <p:cTn id="10" dur="2000" fill="hold"/>
                                        <p:tgtEl>
                                          <p:spTgt spid="13"/>
                                        </p:tgtEl>
                                        <p:attrNameLst>
                                          <p:attrName>ppt_x</p:attrName>
                                          <p:attrName>ppt_y</p:attrName>
                                        </p:attrNameLst>
                                      </p:cBhvr>
                                      <p:rCtr x="0" y="8457"/>
                                    </p:animMotion>
                                  </p:childTnLst>
                                </p:cTn>
                              </p:par>
                              <p:par>
                                <p:cTn id="11" presetID="42" presetClass="path" presetSubtype="0" accel="50000" decel="50000" fill="hold" grpId="1" nodeType="withEffect">
                                  <p:stCondLst>
                                    <p:cond delay="0"/>
                                  </p:stCondLst>
                                  <p:childTnLst>
                                    <p:animMotion origin="layout" path="M 3.33333E-6 0.00031 L 3.33333E-6 0.16914 " pathEditMode="relative" rAng="0" ptsTypes="AA">
                                      <p:cBhvr>
                                        <p:cTn id="12" dur="2000" fill="hold"/>
                                        <p:tgtEl>
                                          <p:spTgt spid="14"/>
                                        </p:tgtEl>
                                        <p:attrNameLst>
                                          <p:attrName>ppt_x</p:attrName>
                                          <p:attrName>ppt_y</p:attrName>
                                        </p:attrNameLst>
                                      </p:cBhvr>
                                      <p:rCtr x="0" y="8426"/>
                                    </p:animMotion>
                                  </p:childTnLst>
                                </p:cTn>
                              </p:par>
                              <p:par>
                                <p:cTn id="13" presetID="42" presetClass="path" presetSubtype="0" accel="50000" decel="50000" fill="hold" grpId="1" nodeType="withEffect">
                                  <p:stCondLst>
                                    <p:cond delay="0"/>
                                  </p:stCondLst>
                                  <p:childTnLst>
                                    <p:animMotion origin="layout" path="M 3.33333E-6 0.00031 L 3.33333E-6 0.1679 " pathEditMode="relative" rAng="0" ptsTypes="AA">
                                      <p:cBhvr>
                                        <p:cTn id="14" dur="2000" fill="hold"/>
                                        <p:tgtEl>
                                          <p:spTgt spid="15"/>
                                        </p:tgtEl>
                                        <p:attrNameLst>
                                          <p:attrName>ppt_x</p:attrName>
                                          <p:attrName>ppt_y</p:attrName>
                                        </p:attrNameLst>
                                      </p:cBhvr>
                                      <p:rCtr x="0" y="8364"/>
                                    </p:animMotion>
                                  </p:childTnLst>
                                </p:cTn>
                              </p:par>
                              <p:par>
                                <p:cTn id="15" presetID="64" presetClass="path" presetSubtype="0" accel="50000" decel="50000" fill="hold" grpId="5" nodeType="withEffect">
                                  <p:stCondLst>
                                    <p:cond delay="0"/>
                                  </p:stCondLst>
                                  <p:childTnLst>
                                    <p:animMotion origin="layout" path="M -0.00034 0.00031 L -0.00034 0.16852 " pathEditMode="relative" rAng="0" ptsTypes="AA">
                                      <p:cBhvr>
                                        <p:cTn id="16" dur="2000" fill="hold"/>
                                        <p:tgtEl>
                                          <p:spTgt spid="21"/>
                                        </p:tgtEl>
                                        <p:attrNameLst>
                                          <p:attrName>ppt_x</p:attrName>
                                          <p:attrName>ppt_y</p:attrName>
                                        </p:attrNameLst>
                                      </p:cBhvr>
                                      <p:rCtr x="0" y="8395"/>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0 0.16563 L 0 0.29426 " pathEditMode="relative" rAng="0" ptsTypes="AA">
                                      <p:cBhvr>
                                        <p:cTn id="23" dur="2000" fill="hold"/>
                                        <p:tgtEl>
                                          <p:spTgt spid="3"/>
                                        </p:tgtEl>
                                        <p:attrNameLst>
                                          <p:attrName>ppt_x</p:attrName>
                                          <p:attrName>ppt_y</p:attrName>
                                        </p:attrNameLst>
                                      </p:cBhvr>
                                      <p:rCtr x="0" y="6416"/>
                                    </p:animMotion>
                                  </p:childTnLst>
                                </p:cTn>
                              </p:par>
                              <p:par>
                                <p:cTn id="24" presetID="42" presetClass="path" presetSubtype="0" accel="50000" decel="50000" fill="hold" grpId="2" nodeType="withEffect">
                                  <p:stCondLst>
                                    <p:cond delay="0"/>
                                  </p:stCondLst>
                                  <p:childTnLst>
                                    <p:animMotion origin="layout" path="M 3.33333E-6 0.16965 L 3.33333E-6 0.29889 " pathEditMode="relative" rAng="0" ptsTypes="AA">
                                      <p:cBhvr>
                                        <p:cTn id="25" dur="2000" fill="hold"/>
                                        <p:tgtEl>
                                          <p:spTgt spid="14"/>
                                        </p:tgtEl>
                                        <p:attrNameLst>
                                          <p:attrName>ppt_x</p:attrName>
                                          <p:attrName>ppt_y</p:attrName>
                                        </p:attrNameLst>
                                      </p:cBhvr>
                                      <p:rCtr x="0" y="6447"/>
                                    </p:animMotion>
                                  </p:childTnLst>
                                </p:cTn>
                              </p:par>
                              <p:par>
                                <p:cTn id="26" presetID="42" presetClass="path" presetSubtype="0" accel="50000" decel="50000" fill="hold" grpId="2" nodeType="withEffect">
                                  <p:stCondLst>
                                    <p:cond delay="0"/>
                                  </p:stCondLst>
                                  <p:childTnLst>
                                    <p:animMotion origin="layout" path="M 3.33333E-6 0.16976 L 3.33333E-6 0.29877 " pathEditMode="relative" rAng="0" ptsTypes="AA">
                                      <p:cBhvr>
                                        <p:cTn id="27" dur="2000" fill="hold"/>
                                        <p:tgtEl>
                                          <p:spTgt spid="15"/>
                                        </p:tgtEl>
                                        <p:attrNameLst>
                                          <p:attrName>ppt_x</p:attrName>
                                          <p:attrName>ppt_y</p:attrName>
                                        </p:attrNameLst>
                                      </p:cBhvr>
                                      <p:rCtr x="0" y="6451"/>
                                    </p:animMotion>
                                  </p:childTnLst>
                                </p:cTn>
                              </p:par>
                              <p:par>
                                <p:cTn id="28" presetID="42" presetClass="path" presetSubtype="0" accel="50000" decel="50000" fill="hold" grpId="6" nodeType="withEffect">
                                  <p:stCondLst>
                                    <p:cond delay="0"/>
                                  </p:stCondLst>
                                  <p:childTnLst>
                                    <p:animMotion origin="layout" path="M -0.00034 0.16976 L -0.00052 0.29939 " pathEditMode="relative" rAng="0" ptsTypes="AA">
                                      <p:cBhvr>
                                        <p:cTn id="29" dur="2000" fill="hold"/>
                                        <p:tgtEl>
                                          <p:spTgt spid="21"/>
                                        </p:tgtEl>
                                        <p:attrNameLst>
                                          <p:attrName>ppt_x</p:attrName>
                                          <p:attrName>ppt_y</p:attrName>
                                        </p:attrNameLst>
                                      </p:cBhvr>
                                      <p:rCtr x="-17" y="6481"/>
                                    </p:animMotion>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29435 L 0 0.43721 " pathEditMode="relative" rAng="0" ptsTypes="AA">
                                      <p:cBhvr>
                                        <p:cTn id="36" dur="2000" fill="hold"/>
                                        <p:tgtEl>
                                          <p:spTgt spid="3"/>
                                        </p:tgtEl>
                                        <p:attrNameLst>
                                          <p:attrName>ppt_x</p:attrName>
                                          <p:attrName>ppt_y</p:attrName>
                                        </p:attrNameLst>
                                      </p:cBhvr>
                                      <p:rCtr x="0" y="7127"/>
                                    </p:animMotion>
                                  </p:childTnLst>
                                </p:cTn>
                              </p:par>
                              <p:par>
                                <p:cTn id="37" presetID="42" presetClass="path" presetSubtype="0" accel="50000" decel="50000" fill="hold" grpId="3" nodeType="withEffect">
                                  <p:stCondLst>
                                    <p:cond delay="0"/>
                                  </p:stCondLst>
                                  <p:childTnLst>
                                    <p:animMotion origin="layout" path="M 4.16667E-6 0.29908 L 0.00052 0.44105 " pathEditMode="relative" rAng="0" ptsTypes="AA">
                                      <p:cBhvr>
                                        <p:cTn id="38" dur="2000" fill="hold"/>
                                        <p:tgtEl>
                                          <p:spTgt spid="15"/>
                                        </p:tgtEl>
                                        <p:attrNameLst>
                                          <p:attrName>ppt_x</p:attrName>
                                          <p:attrName>ppt_y</p:attrName>
                                        </p:attrNameLst>
                                      </p:cBhvr>
                                      <p:rCtr x="17" y="7099"/>
                                    </p:animMotion>
                                  </p:childTnLst>
                                </p:cTn>
                              </p:par>
                              <p:par>
                                <p:cTn id="39" presetID="42" presetClass="path" presetSubtype="0" accel="50000" decel="50000" fill="hold" grpId="7" nodeType="withEffect">
                                  <p:stCondLst>
                                    <p:cond delay="0"/>
                                  </p:stCondLst>
                                  <p:childTnLst>
                                    <p:animMotion origin="layout" path="M -0.00034 0.29908 L -0.00052 0.44074 " pathEditMode="relative" rAng="0" ptsTypes="AA">
                                      <p:cBhvr>
                                        <p:cTn id="40" dur="2000" fill="hold"/>
                                        <p:tgtEl>
                                          <p:spTgt spid="21"/>
                                        </p:tgtEl>
                                        <p:attrNameLst>
                                          <p:attrName>ppt_x</p:attrName>
                                          <p:attrName>ppt_y</p:attrName>
                                        </p:attrNameLst>
                                      </p:cBhvr>
                                      <p:rCtr x="-17" y="7068"/>
                                    </p:animMotion>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hidden"/>
                                      </p:to>
                                    </p:set>
                                  </p:childTnLst>
                                </p:cTn>
                              </p:par>
                              <p:par>
                                <p:cTn id="46" presetID="42" presetClass="path" presetSubtype="0" accel="50000" decel="50000" fill="hold" nodeType="withEffect">
                                  <p:stCondLst>
                                    <p:cond delay="0"/>
                                  </p:stCondLst>
                                  <p:childTnLst>
                                    <p:animMotion origin="layout" path="M 0 0.43721 L 0.00104 0.5887 " pathEditMode="relative" rAng="0" ptsTypes="AA">
                                      <p:cBhvr>
                                        <p:cTn id="47" dur="2000" fill="hold"/>
                                        <p:tgtEl>
                                          <p:spTgt spid="3"/>
                                        </p:tgtEl>
                                        <p:attrNameLst>
                                          <p:attrName>ppt_x</p:attrName>
                                          <p:attrName>ppt_y</p:attrName>
                                        </p:attrNameLst>
                                      </p:cBhvr>
                                      <p:rCtr x="52" y="7559"/>
                                    </p:animMotion>
                                  </p:childTnLst>
                                </p:cTn>
                              </p:par>
                              <p:par>
                                <p:cTn id="48" presetID="42" presetClass="path" presetSubtype="0" accel="50000" decel="50000" fill="hold" grpId="8" nodeType="withEffect">
                                  <p:stCondLst>
                                    <p:cond delay="0"/>
                                  </p:stCondLst>
                                  <p:childTnLst>
                                    <p:animMotion origin="layout" path="M 0.00018 0.44105 L -3.05556E-6 0.59784 " pathEditMode="relative" rAng="0" ptsTypes="AA">
                                      <p:cBhvr>
                                        <p:cTn id="49" dur="2000" fill="hold"/>
                                        <p:tgtEl>
                                          <p:spTgt spid="21"/>
                                        </p:tgtEl>
                                        <p:attrNameLst>
                                          <p:attrName>ppt_x</p:attrName>
                                          <p:attrName>ppt_y</p:attrName>
                                        </p:attrNameLst>
                                      </p:cBhvr>
                                      <p:rCtr x="-17" y="7840"/>
                                    </p:animMotion>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21"/>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42" presetClass="path" presetSubtype="0" accel="50000" decel="50000" fill="hold" nodeType="withEffect">
                                  <p:stCondLst>
                                    <p:cond delay="0"/>
                                  </p:stCondLst>
                                  <p:childTnLst>
                                    <p:animMotion origin="layout" path="M 0.00104 0.58889 L -0.00017 0.75433 " pathEditMode="relative" rAng="0" ptsTypes="AA">
                                      <p:cBhvr>
                                        <p:cTn id="56" dur="2000" fill="hold"/>
                                        <p:tgtEl>
                                          <p:spTgt spid="3"/>
                                        </p:tgtEl>
                                        <p:attrNameLst>
                                          <p:attrName>ppt_x</p:attrName>
                                          <p:attrName>ppt_y</p:attrName>
                                        </p:attrNameLst>
                                      </p:cBhvr>
                                      <p:rCtr x="-69" y="8272"/>
                                    </p:animMotion>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0.00017 0.7534 L 0 -3.45679E-6 " pathEditMode="relative" rAng="0" ptsTypes="AA">
                                      <p:cBhvr>
                                        <p:cTn id="61" dur="500" fill="hold"/>
                                        <p:tgtEl>
                                          <p:spTgt spid="3"/>
                                        </p:tgtEl>
                                        <p:attrNameLst>
                                          <p:attrName>ppt_x</p:attrName>
                                          <p:attrName>ppt_y</p:attrName>
                                        </p:attrNameLst>
                                      </p:cBhvr>
                                      <p:rCtr x="0" y="-37685"/>
                                    </p:animMotion>
                                  </p:childTnLst>
                                </p:cTn>
                              </p:par>
                              <p:par>
                                <p:cTn id="62" presetID="42" presetClass="path" presetSubtype="0" accel="50000" decel="50000" fill="hold" grpId="2" nodeType="withEffect">
                                  <p:stCondLst>
                                    <p:cond delay="0"/>
                                  </p:stCondLst>
                                  <p:childTnLst>
                                    <p:animMotion origin="layout" path="M 0.00035 0.59784 L 0.00035 0.00277 " pathEditMode="relative" rAng="0" ptsTypes="AA">
                                      <p:cBhvr>
                                        <p:cTn id="63" dur="500" fill="hold"/>
                                        <p:tgtEl>
                                          <p:spTgt spid="7"/>
                                        </p:tgtEl>
                                        <p:attrNameLst>
                                          <p:attrName>ppt_x</p:attrName>
                                          <p:attrName>ppt_y</p:attrName>
                                        </p:attrNameLst>
                                      </p:cBhvr>
                                      <p:rCtr x="0" y="-29753"/>
                                    </p:animMotion>
                                  </p:childTnLst>
                                </p:cTn>
                              </p:par>
                              <p:par>
                                <p:cTn id="64" presetID="42" presetClass="path" presetSubtype="0" accel="50000" decel="50000" fill="hold" grpId="3" nodeType="withEffect">
                                  <p:stCondLst>
                                    <p:cond delay="0"/>
                                  </p:stCondLst>
                                  <p:childTnLst>
                                    <p:animMotion origin="layout" path="M 0.00035 0.59784 L -0.00017 0.00092 " pathEditMode="relative" rAng="0" ptsTypes="AA">
                                      <p:cBhvr>
                                        <p:cTn id="65" dur="500" fill="hold"/>
                                        <p:tgtEl>
                                          <p:spTgt spid="13"/>
                                        </p:tgtEl>
                                        <p:attrNameLst>
                                          <p:attrName>ppt_x</p:attrName>
                                          <p:attrName>ppt_y</p:attrName>
                                        </p:attrNameLst>
                                      </p:cBhvr>
                                      <p:rCtr x="-35" y="-29846"/>
                                    </p:animMotion>
                                  </p:childTnLst>
                                </p:cTn>
                              </p:par>
                              <p:par>
                                <p:cTn id="66" presetID="42" presetClass="path" presetSubtype="0" accel="50000" decel="50000" fill="hold" grpId="4" nodeType="withEffect">
                                  <p:stCondLst>
                                    <p:cond delay="0"/>
                                  </p:stCondLst>
                                  <p:childTnLst>
                                    <p:animMotion origin="layout" path="M 0.00035 0.59784 L 0.00035 0.00061 " pathEditMode="relative" rAng="0" ptsTypes="AA">
                                      <p:cBhvr>
                                        <p:cTn id="67" dur="500" fill="hold"/>
                                        <p:tgtEl>
                                          <p:spTgt spid="14"/>
                                        </p:tgtEl>
                                        <p:attrNameLst>
                                          <p:attrName>ppt_x</p:attrName>
                                          <p:attrName>ppt_y</p:attrName>
                                        </p:attrNameLst>
                                      </p:cBhvr>
                                      <p:rCtr x="0" y="-29877"/>
                                    </p:animMotion>
                                  </p:childTnLst>
                                </p:cTn>
                              </p:par>
                              <p:par>
                                <p:cTn id="68" presetID="42" presetClass="path" presetSubtype="0" accel="50000" decel="50000" fill="hold" grpId="5" nodeType="withEffect">
                                  <p:stCondLst>
                                    <p:cond delay="0"/>
                                  </p:stCondLst>
                                  <p:childTnLst>
                                    <p:animMotion origin="layout" path="M 0.00035 0.59784 L 0.00018 0.00061 " pathEditMode="relative" rAng="0" ptsTypes="AA">
                                      <p:cBhvr>
                                        <p:cTn id="69" dur="500" fill="hold"/>
                                        <p:tgtEl>
                                          <p:spTgt spid="15"/>
                                        </p:tgtEl>
                                        <p:attrNameLst>
                                          <p:attrName>ppt_x</p:attrName>
                                          <p:attrName>ppt_y</p:attrName>
                                        </p:attrNameLst>
                                      </p:cBhvr>
                                      <p:rCtr x="-17" y="-29877"/>
                                    </p:animMotion>
                                  </p:childTnLst>
                                </p:cTn>
                              </p:par>
                              <p:par>
                                <p:cTn id="70" presetID="42" presetClass="path" presetSubtype="0" accel="50000" decel="50000" fill="hold" grpId="1" nodeType="withEffect">
                                  <p:stCondLst>
                                    <p:cond delay="0"/>
                                  </p:stCondLst>
                                  <p:childTnLst>
                                    <p:animMotion origin="layout" path="M 3.33333E-6 0.59784 L 3.33333E-6 0.00216 " pathEditMode="relative" rAng="0" ptsTypes="AA">
                                      <p:cBhvr>
                                        <p:cTn id="71" dur="500" fill="hold"/>
                                        <p:tgtEl>
                                          <p:spTgt spid="21"/>
                                        </p:tgtEl>
                                        <p:attrNameLst>
                                          <p:attrName>ppt_x</p:attrName>
                                          <p:attrName>ppt_y</p:attrName>
                                        </p:attrNameLst>
                                      </p:cBhvr>
                                      <p:rCtr x="0" y="-29784"/>
                                    </p:animMotion>
                                  </p:childTnLst>
                                </p:cTn>
                              </p:par>
                              <p:par>
                                <p:cTn id="72" presetID="10" presetClass="entr" presetSubtype="0" fill="hold" grpId="1"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par>
                                <p:cTn id="75" presetID="10" presetClass="entr" presetSubtype="0" fill="hold" grpId="2"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fade">
                                      <p:cBhvr>
                                        <p:cTn id="77" dur="500"/>
                                        <p:tgtEl>
                                          <p:spTgt spid="13"/>
                                        </p:tgtEl>
                                      </p:cBhvr>
                                    </p:animEffect>
                                  </p:childTnLst>
                                </p:cTn>
                              </p:par>
                              <p:par>
                                <p:cTn id="78" presetID="10" presetClass="entr" presetSubtype="0" fill="hold" grpId="3"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par>
                                <p:cTn id="81" presetID="10" presetClass="entr" presetSubtype="0" fill="hold" grpId="4" nodeType="withEffect">
                                  <p:stCondLst>
                                    <p:cond delay="0"/>
                                  </p:stCondLst>
                                  <p:childTnLst>
                                    <p:set>
                                      <p:cBhvr>
                                        <p:cTn id="82" dur="1" fill="hold">
                                          <p:stCondLst>
                                            <p:cond delay="0"/>
                                          </p:stCondLst>
                                        </p:cTn>
                                        <p:tgtEl>
                                          <p:spTgt spid="15"/>
                                        </p:tgtEl>
                                        <p:attrNameLst>
                                          <p:attrName>style.visibility</p:attrName>
                                        </p:attrNameLst>
                                      </p:cBhvr>
                                      <p:to>
                                        <p:strVal val="visible"/>
                                      </p:to>
                                    </p:set>
                                    <p:animEffect transition="in" filter="fade">
                                      <p:cBhvr>
                                        <p:cTn id="83" dur="500"/>
                                        <p:tgtEl>
                                          <p:spTgt spid="15"/>
                                        </p:tgtEl>
                                      </p:cBhvr>
                                    </p:animEffect>
                                  </p:childTnLst>
                                </p:cTn>
                              </p:par>
                              <p:par>
                                <p:cTn id="84" presetID="10" presetClass="entr" presetSubtype="0" fill="hold" grpId="4"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500"/>
                                        <p:tgtEl>
                                          <p:spTgt spid="21"/>
                                        </p:tgtEl>
                                      </p:cBhvr>
                                    </p:animEffect>
                                  </p:childTnLst>
                                </p:cTn>
                              </p:par>
                            </p:childTnLst>
                          </p:cTn>
                        </p:par>
                      </p:childTnLst>
                    </p:cTn>
                  </p:par>
                </p:childTnLst>
              </p:cTn>
              <p:nextCondLst>
                <p:cond evt="onClick" delay="0">
                  <p:tgtEl>
                    <p:spTgt spid="19"/>
                  </p:tgtEl>
                </p:cond>
              </p:nextCondLst>
            </p:seq>
            <p:seq concurrent="1" nextAc="seek">
              <p:cTn id="87" restart="whenNotActive" fill="hold" evtFilter="cancelBubble" nodeType="interactiveSeq">
                <p:stCondLst>
                  <p:cond evt="onClick" delay="0">
                    <p:tgtEl>
                      <p:spTgt spid="20"/>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017 0.75433 L 0 -4.81481E-6 " pathEditMode="relative" rAng="0" ptsTypes="AA">
                                      <p:cBhvr>
                                        <p:cTn id="91" dur="500" fill="hold"/>
                                        <p:tgtEl>
                                          <p:spTgt spid="3"/>
                                        </p:tgtEl>
                                        <p:attrNameLst>
                                          <p:attrName>ppt_x</p:attrName>
                                          <p:attrName>ppt_y</p:attrName>
                                        </p:attrNameLst>
                                      </p:cBhvr>
                                      <p:rCtr x="-17" y="-37716"/>
                                    </p:animMotion>
                                  </p:childTnLst>
                                </p:cTn>
                              </p:par>
                              <p:par>
                                <p:cTn id="92" presetID="42" presetClass="path" presetSubtype="0" accel="50000" decel="50000" fill="hold" grpId="3" nodeType="withEffect">
                                  <p:stCondLst>
                                    <p:cond delay="0"/>
                                  </p:stCondLst>
                                  <p:childTnLst>
                                    <p:animMotion origin="layout" path="M 0.00035 0.59784 L 0.00035 0.00093 " pathEditMode="relative" rAng="0" ptsTypes="AA">
                                      <p:cBhvr>
                                        <p:cTn id="93" dur="500" fill="hold"/>
                                        <p:tgtEl>
                                          <p:spTgt spid="7"/>
                                        </p:tgtEl>
                                        <p:attrNameLst>
                                          <p:attrName>ppt_x</p:attrName>
                                          <p:attrName>ppt_y</p:attrName>
                                        </p:attrNameLst>
                                      </p:cBhvr>
                                      <p:rCtr x="0" y="-29846"/>
                                    </p:animMotion>
                                  </p:childTnLst>
                                </p:cTn>
                              </p:par>
                              <p:par>
                                <p:cTn id="94" presetID="42" presetClass="path" presetSubtype="0" accel="50000" decel="50000" fill="hold" grpId="4" nodeType="withEffect">
                                  <p:stCondLst>
                                    <p:cond delay="0"/>
                                  </p:stCondLst>
                                  <p:childTnLst>
                                    <p:animMotion origin="layout" path="M 0.00034 0.59784 L -0.00035 0.00154 " pathEditMode="relative" rAng="0" ptsTypes="AA">
                                      <p:cBhvr>
                                        <p:cTn id="95" dur="500" fill="hold"/>
                                        <p:tgtEl>
                                          <p:spTgt spid="13"/>
                                        </p:tgtEl>
                                        <p:attrNameLst>
                                          <p:attrName>ppt_x</p:attrName>
                                          <p:attrName>ppt_y</p:attrName>
                                        </p:attrNameLst>
                                      </p:cBhvr>
                                      <p:rCtr x="-35" y="-29815"/>
                                    </p:animMotion>
                                  </p:childTnLst>
                                </p:cTn>
                              </p:par>
                              <p:par>
                                <p:cTn id="96" presetID="42" presetClass="path" presetSubtype="0" accel="50000" decel="50000" fill="hold" grpId="5" nodeType="withEffect">
                                  <p:stCondLst>
                                    <p:cond delay="0"/>
                                  </p:stCondLst>
                                  <p:childTnLst>
                                    <p:animMotion origin="layout" path="M 0.00035 0.59784 L -0.00017 0.00093 " pathEditMode="relative" rAng="0" ptsTypes="AA">
                                      <p:cBhvr>
                                        <p:cTn id="97" dur="500" fill="hold"/>
                                        <p:tgtEl>
                                          <p:spTgt spid="14"/>
                                        </p:tgtEl>
                                        <p:attrNameLst>
                                          <p:attrName>ppt_x</p:attrName>
                                          <p:attrName>ppt_y</p:attrName>
                                        </p:attrNameLst>
                                      </p:cBhvr>
                                      <p:rCtr x="-35" y="-29846"/>
                                    </p:animMotion>
                                  </p:childTnLst>
                                </p:cTn>
                              </p:par>
                              <p:par>
                                <p:cTn id="98" presetID="42" presetClass="path" presetSubtype="0" accel="50000" decel="50000" fill="hold" grpId="6" nodeType="withEffect">
                                  <p:stCondLst>
                                    <p:cond delay="0"/>
                                  </p:stCondLst>
                                  <p:childTnLst>
                                    <p:animMotion origin="layout" path="M 0.00034 0.59784 L -0.00035 -4.32099E-6 " pathEditMode="relative" rAng="0" ptsTypes="AA">
                                      <p:cBhvr>
                                        <p:cTn id="99" dur="500" fill="hold"/>
                                        <p:tgtEl>
                                          <p:spTgt spid="15"/>
                                        </p:tgtEl>
                                        <p:attrNameLst>
                                          <p:attrName>ppt_x</p:attrName>
                                          <p:attrName>ppt_y</p:attrName>
                                        </p:attrNameLst>
                                      </p:cBhvr>
                                      <p:rCtr x="-35" y="-29907"/>
                                    </p:animMotion>
                                  </p:childTnLst>
                                </p:cTn>
                              </p:par>
                              <p:par>
                                <p:cTn id="100" presetID="42" presetClass="path" presetSubtype="0" accel="50000" decel="50000" fill="hold" grpId="2" nodeType="withEffect">
                                  <p:stCondLst>
                                    <p:cond delay="0"/>
                                  </p:stCondLst>
                                  <p:childTnLst>
                                    <p:animMotion origin="layout" path="M 3.33333E-6 0.59784 L 3.33333E-6 -0.00031 " pathEditMode="relative" rAng="0" ptsTypes="AA">
                                      <p:cBhvr>
                                        <p:cTn id="101" dur="500" fill="hold"/>
                                        <p:tgtEl>
                                          <p:spTgt spid="21"/>
                                        </p:tgtEl>
                                        <p:attrNameLst>
                                          <p:attrName>ppt_x</p:attrName>
                                          <p:attrName>ppt_y</p:attrName>
                                        </p:attrNameLst>
                                      </p:cBhvr>
                                      <p:rCtr x="0" y="-29907"/>
                                    </p:animMotion>
                                  </p:childTnLst>
                                </p:cTn>
                              </p:par>
                              <p:par>
                                <p:cTn id="102" presetID="10" presetClass="entr" presetSubtype="0" fill="hold" grpId="4"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par>
                                <p:cTn id="105" presetID="10" presetClass="entr" presetSubtype="0" fill="hold" grpId="5"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par>
                                <p:cTn id="108" presetID="10" presetClass="entr" presetSubtype="0" fill="hold" grpId="6"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10" presetClass="entr" presetSubtype="0" fill="hold" grpId="7"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fade">
                                      <p:cBhvr>
                                        <p:cTn id="113" dur="500"/>
                                        <p:tgtEl>
                                          <p:spTgt spid="15"/>
                                        </p:tgtEl>
                                      </p:cBhvr>
                                    </p:animEffect>
                                  </p:childTnLst>
                                </p:cTn>
                              </p:par>
                              <p:par>
                                <p:cTn id="114" presetID="10" presetClass="entr" presetSubtype="0" fill="hold" grpId="3"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500"/>
                                        <p:tgtEl>
                                          <p:spTgt spid="21"/>
                                        </p:tgtEl>
                                      </p:cBhvr>
                                    </p:animEffect>
                                  </p:childTnLst>
                                </p:cTn>
                              </p:par>
                            </p:childTnLst>
                          </p:cTn>
                        </p:par>
                      </p:childTnLst>
                    </p:cTn>
                  </p:par>
                </p:childTnLst>
              </p:cTn>
              <p:nextCondLst>
                <p:cond evt="onClick" delay="0">
                  <p:tgtEl>
                    <p:spTgt spid="20"/>
                  </p:tgtEl>
                </p:cond>
              </p:nextCondLst>
            </p:seq>
          </p:childTnLst>
        </p:cTn>
      </p:par>
    </p:tnLst>
    <p:bldLst>
      <p:bldP spid="21" grpId="0" animBg="1"/>
      <p:bldP spid="21" grpId="1" animBg="1"/>
      <p:bldP spid="21" grpId="2" animBg="1"/>
      <p:bldP spid="21" grpId="3" animBg="1"/>
      <p:bldP spid="21" grpId="4" animBg="1"/>
      <p:bldP spid="21" grpId="5" animBg="1"/>
      <p:bldP spid="21" grpId="6" animBg="1"/>
      <p:bldP spid="21" grpId="7" animBg="1"/>
      <p:bldP spid="21" grpId="8" animBg="1"/>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p:cNvGraphicFramePr>
            <a:graphicFrameLocks noGrp="1"/>
          </p:cNvGraphicFramePr>
          <p:nvPr>
            <p:extLst>
              <p:ext uri="{D42A27DB-BD31-4B8C-83A1-F6EECF244321}">
                <p14:modId xmlns:p14="http://schemas.microsoft.com/office/powerpoint/2010/main" val="2895776804"/>
              </p:ext>
            </p:extLst>
          </p:nvPr>
        </p:nvGraphicFramePr>
        <p:xfrm>
          <a:off x="323528" y="860698"/>
          <a:ext cx="8604936" cy="3491822"/>
        </p:xfrm>
        <a:graphic>
          <a:graphicData uri="http://schemas.openxmlformats.org/drawingml/2006/table">
            <a:tbl>
              <a:tblPr firstRow="1" firstCol="1" bandRow="1">
                <a:tableStyleId>{5940675A-B579-460E-94D1-54222C63F5DA}</a:tableStyleId>
              </a:tblPr>
              <a:tblGrid>
                <a:gridCol w="2868312"/>
                <a:gridCol w="2868312"/>
                <a:gridCol w="2868312"/>
              </a:tblGrid>
              <a:tr h="1131358">
                <a:tc>
                  <a:txBody>
                    <a:bodyPr/>
                    <a:lstStyle/>
                    <a:p>
                      <a:pPr>
                        <a:lnSpc>
                          <a:spcPct val="115000"/>
                        </a:lnSpc>
                        <a:spcAft>
                          <a:spcPts val="0"/>
                        </a:spcAft>
                      </a:pPr>
                      <a:r>
                        <a:rPr lang="en-AU" sz="1000" dirty="0">
                          <a:effectLst/>
                        </a:rPr>
                        <a:t>1</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2</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3</a:t>
                      </a:r>
                      <a:endParaRPr lang="en-GB" sz="1000" dirty="0">
                        <a:effectLst/>
                        <a:latin typeface="Calibri"/>
                        <a:ea typeface="Calibri"/>
                        <a:cs typeface="Times New Roman"/>
                      </a:endParaRPr>
                    </a:p>
                  </a:txBody>
                  <a:tcPr marL="42426" marR="42426" marT="0" marB="0"/>
                </a:tc>
              </a:tr>
              <a:tr h="1229106">
                <a:tc>
                  <a:txBody>
                    <a:bodyPr/>
                    <a:lstStyle/>
                    <a:p>
                      <a:pPr>
                        <a:lnSpc>
                          <a:spcPct val="115000"/>
                        </a:lnSpc>
                        <a:spcAft>
                          <a:spcPts val="0"/>
                        </a:spcAft>
                      </a:pPr>
                      <a:r>
                        <a:rPr lang="en-AU" sz="1000" dirty="0">
                          <a:effectLst/>
                        </a:rPr>
                        <a:t>4</a:t>
                      </a:r>
                      <a:endParaRPr lang="en-GB" sz="1000" dirty="0">
                        <a:effectLst/>
                        <a:latin typeface="Calibri"/>
                        <a:ea typeface="Calibri"/>
                        <a:cs typeface="Times New Roman"/>
                      </a:endParaRPr>
                    </a:p>
                  </a:txBody>
                  <a:tcPr marL="42426" marR="42426" marT="0" marB="0"/>
                </a:tc>
                <a:tc>
                  <a:txBody>
                    <a:bodyPr/>
                    <a:lstStyle/>
                    <a:p>
                      <a:pPr algn="ctr">
                        <a:lnSpc>
                          <a:spcPct val="115000"/>
                        </a:lnSpc>
                        <a:spcAft>
                          <a:spcPts val="0"/>
                        </a:spcAft>
                      </a:pPr>
                      <a:r>
                        <a:rPr lang="en-AU" sz="1400" b="0" dirty="0" smtClean="0">
                          <a:effectLst/>
                          <a:latin typeface="Bookman Old Style" pitchFamily="18" charset="0"/>
                        </a:rPr>
                        <a:t>What</a:t>
                      </a:r>
                      <a:r>
                        <a:rPr lang="en-GB" sz="1400" b="0" dirty="0" smtClean="0">
                          <a:effectLst/>
                          <a:latin typeface="Bookman Old Style" pitchFamily="18" charset="0"/>
                        </a:rPr>
                        <a:t> I know about </a:t>
                      </a:r>
                      <a:r>
                        <a:rPr lang="en-NZ" sz="1400" b="0" kern="1200" dirty="0" smtClean="0">
                          <a:solidFill>
                            <a:schemeClr val="tx1"/>
                          </a:solidFill>
                          <a:effectLst/>
                          <a:latin typeface="Bookman Old Style" pitchFamily="18" charset="0"/>
                          <a:ea typeface="+mn-ea"/>
                          <a:cs typeface="+mn-cs"/>
                        </a:rPr>
                        <a:t>what</a:t>
                      </a:r>
                      <a:br>
                        <a:rPr lang="en-NZ" sz="1400" b="0" kern="1200" dirty="0" smtClean="0">
                          <a:solidFill>
                            <a:schemeClr val="tx1"/>
                          </a:solidFill>
                          <a:effectLst/>
                          <a:latin typeface="Bookman Old Style" pitchFamily="18" charset="0"/>
                          <a:ea typeface="+mn-ea"/>
                          <a:cs typeface="+mn-cs"/>
                        </a:rPr>
                      </a:br>
                      <a:r>
                        <a:rPr lang="en-NZ" sz="1400" b="0" kern="1200" dirty="0" smtClean="0">
                          <a:solidFill>
                            <a:schemeClr val="tx1"/>
                          </a:solidFill>
                          <a:effectLst/>
                          <a:latin typeface="Bookman Old Style" pitchFamily="18" charset="0"/>
                          <a:ea typeface="+mn-ea"/>
                          <a:cs typeface="+mn-cs"/>
                        </a:rPr>
                        <a:t>Jesus taught and what this</a:t>
                      </a:r>
                      <a:br>
                        <a:rPr lang="en-NZ" sz="1400" b="0" kern="1200" dirty="0" smtClean="0">
                          <a:solidFill>
                            <a:schemeClr val="tx1"/>
                          </a:solidFill>
                          <a:effectLst/>
                          <a:latin typeface="Bookman Old Style" pitchFamily="18" charset="0"/>
                          <a:ea typeface="+mn-ea"/>
                          <a:cs typeface="+mn-cs"/>
                        </a:rPr>
                      </a:br>
                      <a:r>
                        <a:rPr lang="en-NZ" sz="1400" b="0" kern="1200" dirty="0" smtClean="0">
                          <a:solidFill>
                            <a:schemeClr val="tx1"/>
                          </a:solidFill>
                          <a:effectLst/>
                          <a:latin typeface="Bookman Old Style" pitchFamily="18" charset="0"/>
                          <a:ea typeface="+mn-ea"/>
                          <a:cs typeface="+mn-cs"/>
                        </a:rPr>
                        <a:t>says about what God is like</a:t>
                      </a:r>
                      <a:endParaRPr lang="en-GB" sz="1400" b="0" kern="1200" dirty="0" smtClean="0">
                        <a:solidFill>
                          <a:schemeClr val="tx1"/>
                        </a:solidFill>
                        <a:effectLst/>
                        <a:latin typeface="Bookman Old Style" pitchFamily="18" charset="0"/>
                        <a:ea typeface="+mn-ea"/>
                        <a:cs typeface="+mn-cs"/>
                      </a:endParaRPr>
                    </a:p>
                  </a:txBody>
                  <a:tcPr marL="0" marR="0" marT="0" marB="0" anchor="ctr"/>
                </a:tc>
                <a:tc>
                  <a:txBody>
                    <a:bodyPr/>
                    <a:lstStyle/>
                    <a:p>
                      <a:pPr>
                        <a:lnSpc>
                          <a:spcPct val="115000"/>
                        </a:lnSpc>
                        <a:spcAft>
                          <a:spcPts val="0"/>
                        </a:spcAft>
                      </a:pPr>
                      <a:r>
                        <a:rPr lang="en-AU" sz="1000" dirty="0">
                          <a:effectLst/>
                        </a:rPr>
                        <a:t>5</a:t>
                      </a:r>
                      <a:endParaRPr lang="en-GB" sz="1000" dirty="0">
                        <a:effectLst/>
                        <a:latin typeface="Calibri"/>
                        <a:ea typeface="Calibri"/>
                        <a:cs typeface="Times New Roman"/>
                      </a:endParaRPr>
                    </a:p>
                  </a:txBody>
                  <a:tcPr marL="42426" marR="42426" marT="0" marB="0"/>
                </a:tc>
              </a:tr>
              <a:tr h="1131358">
                <a:tc>
                  <a:txBody>
                    <a:bodyPr/>
                    <a:lstStyle/>
                    <a:p>
                      <a:pPr>
                        <a:lnSpc>
                          <a:spcPct val="115000"/>
                        </a:lnSpc>
                        <a:spcAft>
                          <a:spcPts val="0"/>
                        </a:spcAft>
                      </a:pPr>
                      <a:r>
                        <a:rPr lang="en-AU" sz="1000">
                          <a:effectLst/>
                        </a:rPr>
                        <a:t>6</a:t>
                      </a:r>
                      <a:endParaRPr lang="en-GB" sz="100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7</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8</a:t>
                      </a:r>
                      <a:endParaRPr lang="en-GB" sz="1000" dirty="0">
                        <a:effectLst/>
                        <a:latin typeface="Calibri"/>
                        <a:ea typeface="Calibri"/>
                        <a:cs typeface="Times New Roman"/>
                      </a:endParaRPr>
                    </a:p>
                  </a:txBody>
                  <a:tcPr marL="42426" marR="42426" marT="0" marB="0"/>
                </a:tc>
              </a:tr>
            </a:tbl>
          </a:graphicData>
        </a:graphic>
      </p:graphicFrame>
      <p:sp>
        <p:nvSpPr>
          <p:cNvPr id="2" name="Instruction"/>
          <p:cNvSpPr txBox="1"/>
          <p:nvPr/>
        </p:nvSpPr>
        <p:spPr>
          <a:xfrm>
            <a:off x="1448044" y="4358364"/>
            <a:ext cx="5475234" cy="523220"/>
          </a:xfrm>
          <a:prstGeom prst="rect">
            <a:avLst/>
          </a:prstGeom>
          <a:noFill/>
        </p:spPr>
        <p:txBody>
          <a:bodyPr wrap="square" lIns="0" rIns="0" rtlCol="0">
            <a:spAutoFit/>
          </a:bodyPr>
          <a:lstStyle/>
          <a:p>
            <a:pPr algn="ctr"/>
            <a:r>
              <a:rPr lang="en-NZ" sz="1400" dirty="0">
                <a:solidFill>
                  <a:srgbClr val="663300"/>
                </a:solidFill>
                <a:latin typeface="Bookman Old Style" pitchFamily="18" charset="0"/>
              </a:rPr>
              <a:t>How does this illustrate what the Letter to the Hebrews </a:t>
            </a:r>
            <a:r>
              <a:rPr lang="en-NZ" sz="1400" dirty="0" smtClean="0">
                <a:solidFill>
                  <a:srgbClr val="663300"/>
                </a:solidFill>
                <a:latin typeface="Bookman Old Style" pitchFamily="18" charset="0"/>
              </a:rPr>
              <a:t>said</a:t>
            </a:r>
            <a:br>
              <a:rPr lang="en-NZ" sz="1400" dirty="0" smtClean="0">
                <a:solidFill>
                  <a:srgbClr val="663300"/>
                </a:solidFill>
                <a:latin typeface="Bookman Old Style" pitchFamily="18" charset="0"/>
              </a:rPr>
            </a:br>
            <a:r>
              <a:rPr lang="en-NZ" sz="1400" dirty="0" smtClean="0">
                <a:solidFill>
                  <a:srgbClr val="663300"/>
                </a:solidFill>
                <a:latin typeface="Bookman Old Style" pitchFamily="18" charset="0"/>
              </a:rPr>
              <a:t>– </a:t>
            </a:r>
            <a:r>
              <a:rPr lang="en-NZ" sz="1400" dirty="0">
                <a:solidFill>
                  <a:srgbClr val="663300"/>
                </a:solidFill>
                <a:latin typeface="Bookman Old Style" pitchFamily="18" charset="0"/>
              </a:rPr>
              <a:t>Jesus is the imprint of God’s very </a:t>
            </a:r>
            <a:r>
              <a:rPr lang="en-NZ" sz="1400" dirty="0" smtClean="0">
                <a:solidFill>
                  <a:srgbClr val="663300"/>
                </a:solidFill>
                <a:latin typeface="Bookman Old Style" pitchFamily="18" charset="0"/>
              </a:rPr>
              <a:t>being</a:t>
            </a:r>
            <a:endParaRPr lang="en-GB" sz="1400" dirty="0">
              <a:solidFill>
                <a:srgbClr val="663300"/>
              </a:solidFill>
              <a:latin typeface="Bookman Old Style" pitchFamily="18" charset="0"/>
            </a:endParaRPr>
          </a:p>
        </p:txBody>
      </p:sp>
      <p:pic>
        <p:nvPicPr>
          <p:cNvPr id="16" name="Picture: bottom-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229" y="3275070"/>
            <a:ext cx="2067477" cy="10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bottom-mid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136" y="3275070"/>
            <a:ext cx="2067477" cy="10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middle-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47" y="2100149"/>
            <a:ext cx="2067477" cy="10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middle-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229" y="2084570"/>
            <a:ext cx="2067477" cy="10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bottom-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47" y="3275070"/>
            <a:ext cx="2067477" cy="10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top-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7229" y="909649"/>
            <a:ext cx="2067477" cy="10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top-mid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136" y="909649"/>
            <a:ext cx="2067477" cy="10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top-le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47" y="909649"/>
            <a:ext cx="2067477" cy="103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p:cNvSpPr txBox="1"/>
          <p:nvPr/>
        </p:nvSpPr>
        <p:spPr>
          <a:xfrm>
            <a:off x="0" y="23753"/>
            <a:ext cx="9144000" cy="954107"/>
          </a:xfrm>
          <a:prstGeom prst="rect">
            <a:avLst/>
          </a:prstGeom>
          <a:noFill/>
        </p:spPr>
        <p:txBody>
          <a:bodyPr wrap="square" rtlCol="0">
            <a:spAutoFit/>
          </a:bodyPr>
          <a:lstStyle/>
          <a:p>
            <a:pPr algn="ctr"/>
            <a:r>
              <a:rPr lang="en-NZ" sz="2700" dirty="0">
                <a:latin typeface="Bookman Old Style" pitchFamily="18" charset="0"/>
              </a:rPr>
              <a:t>What Jesus taught about God and what this </a:t>
            </a:r>
            <a:r>
              <a:rPr lang="en-NZ" sz="2700" dirty="0" smtClean="0">
                <a:latin typeface="Bookman Old Style" pitchFamily="18" charset="0"/>
              </a:rPr>
              <a:t>says about </a:t>
            </a:r>
            <a:r>
              <a:rPr lang="en-NZ" sz="2700" dirty="0">
                <a:latin typeface="Bookman Old Style" pitchFamily="18" charset="0"/>
              </a:rPr>
              <a:t>what God is like</a:t>
            </a:r>
            <a:endParaRPr lang="en-GB" sz="2700" b="1" dirty="0">
              <a:solidFill>
                <a:srgbClr val="FF0000"/>
              </a:solidFill>
              <a:latin typeface="Bookman Old Style" pitchFamily="18" charset="0"/>
            </a:endParaRPr>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3"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3219719" y="4912668"/>
            <a:ext cx="2704587" cy="230832"/>
          </a:xfrm>
          <a:prstGeom prst="rect">
            <a:avLst/>
          </a:prstGeom>
          <a:noFill/>
        </p:spPr>
        <p:txBody>
          <a:bodyPr wrap="none" rtlCol="0">
            <a:spAutoFit/>
          </a:bodyPr>
          <a:lstStyle/>
          <a:p>
            <a:pPr algn="ctr"/>
            <a:r>
              <a:rPr lang="en-GB" sz="900" smtClean="0">
                <a:latin typeface="Arial" pitchFamily="34" charset="0"/>
                <a:ea typeface="Segoe UI" pitchFamily="34" charset="0"/>
                <a:cs typeface="Arial" pitchFamily="34" charset="0"/>
              </a:rPr>
              <a:t>Click the worksheet button to go to the worksheet</a:t>
            </a:r>
            <a:endParaRPr lang="en-GB" sz="900">
              <a:latin typeface="Arial" pitchFamily="34" charset="0"/>
              <a:ea typeface="Segoe UI" pitchFamily="34" charset="0"/>
              <a:cs typeface="Arial" pitchFamily="34" charset="0"/>
            </a:endParaRPr>
          </a:p>
        </p:txBody>
      </p:sp>
      <p:sp>
        <p:nvSpPr>
          <p:cNvPr id="23"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0509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bott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2843" y="3289329"/>
            <a:ext cx="1125419" cy="811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midd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2980" y="2096949"/>
            <a:ext cx="1385132" cy="99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8682" y="768431"/>
            <a:ext cx="1573741" cy="113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Border"/>
          <p:cNvSpPr/>
          <p:nvPr/>
        </p:nvSpPr>
        <p:spPr>
          <a:xfrm>
            <a:off x="244283" y="3400425"/>
            <a:ext cx="7089973" cy="1535628"/>
          </a:xfrm>
          <a:prstGeom prst="roundRect">
            <a:avLst/>
          </a:prstGeom>
          <a:solidFill>
            <a:srgbClr val="FFD700">
              <a:alpha val="51000"/>
            </a:srgbClr>
          </a:solidFill>
          <a:ln>
            <a:solidFill>
              <a:srgbClr val="FFD7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ookman Old Style" pitchFamily="18" charset="0"/>
            </a:endParaRPr>
          </a:p>
        </p:txBody>
      </p:sp>
      <p:sp>
        <p:nvSpPr>
          <p:cNvPr id="9" name="Sentences"/>
          <p:cNvSpPr txBox="1"/>
          <p:nvPr/>
        </p:nvSpPr>
        <p:spPr>
          <a:xfrm>
            <a:off x="108644" y="677444"/>
            <a:ext cx="7474335" cy="2400657"/>
          </a:xfrm>
          <a:prstGeom prst="rect">
            <a:avLst/>
          </a:prstGeom>
          <a:noFill/>
        </p:spPr>
        <p:txBody>
          <a:bodyPr wrap="square" rtlCol="0">
            <a:spAutoFit/>
          </a:bodyPr>
          <a:lstStyle/>
          <a:p>
            <a:pPr marL="266700" lvl="0" indent="-266700">
              <a:spcAft>
                <a:spcPts val="2100"/>
              </a:spcAft>
              <a:buFont typeface="+mj-lt"/>
              <a:buAutoNum type="arabicParenR"/>
            </a:pPr>
            <a:r>
              <a:rPr lang="en-NZ" sz="1600" dirty="0">
                <a:latin typeface="Bookman Old Style" pitchFamily="18" charset="0"/>
              </a:rPr>
              <a:t>The names of the </a:t>
            </a:r>
            <a:r>
              <a:rPr lang="en-NZ" sz="1600" dirty="0" smtClean="0">
                <a:latin typeface="Bookman Old Style" pitchFamily="18" charset="0"/>
              </a:rPr>
              <a:t>Magi </a:t>
            </a:r>
            <a:r>
              <a:rPr lang="en-NZ" sz="1600" dirty="0">
                <a:latin typeface="Bookman Old Style" pitchFamily="18" charset="0"/>
              </a:rPr>
              <a:t>varied according to different cultures the most</a:t>
            </a:r>
            <a:endParaRPr lang="en-GB" sz="1600" dirty="0">
              <a:latin typeface="Bookman Old Style" pitchFamily="18" charset="0"/>
            </a:endParaRPr>
          </a:p>
          <a:p>
            <a:pPr marL="266700" lvl="0" indent="-266700">
              <a:spcAft>
                <a:spcPts val="2100"/>
              </a:spcAft>
              <a:buFont typeface="+mj-lt"/>
              <a:buAutoNum type="arabicParenR"/>
            </a:pPr>
            <a:r>
              <a:rPr lang="en-NZ" sz="1600" dirty="0">
                <a:latin typeface="Bookman Old Style" pitchFamily="18" charset="0"/>
              </a:rPr>
              <a:t>The m</a:t>
            </a:r>
            <a:r>
              <a:rPr lang="en-NZ" sz="1600" dirty="0" smtClean="0">
                <a:latin typeface="Bookman Old Style" pitchFamily="18" charset="0"/>
              </a:rPr>
              <a:t>agi </a:t>
            </a:r>
            <a:r>
              <a:rPr lang="en-NZ" sz="1600" dirty="0">
                <a:latin typeface="Bookman Old Style" pitchFamily="18" charset="0"/>
              </a:rPr>
              <a:t>did not come from the chosen people of Israel but</a:t>
            </a:r>
            <a:endParaRPr lang="en-GB" sz="1600" dirty="0">
              <a:latin typeface="Bookman Old Style" pitchFamily="18" charset="0"/>
            </a:endParaRPr>
          </a:p>
          <a:p>
            <a:pPr marL="266700" lvl="0" indent="-266700">
              <a:spcAft>
                <a:spcPts val="2100"/>
              </a:spcAft>
              <a:buFont typeface="+mj-lt"/>
              <a:buAutoNum type="arabicParenR"/>
            </a:pPr>
            <a:r>
              <a:rPr lang="en-NZ" sz="1600" dirty="0">
                <a:latin typeface="Bookman Old Style" pitchFamily="18" charset="0"/>
              </a:rPr>
              <a:t>They knelt to honour the king and people </a:t>
            </a:r>
            <a:r>
              <a:rPr lang="en-NZ" sz="1600" dirty="0" smtClean="0">
                <a:latin typeface="Bookman Old Style" pitchFamily="18" charset="0"/>
              </a:rPr>
              <a:t>still use this </a:t>
            </a:r>
            <a:r>
              <a:rPr lang="en-NZ" sz="1600" dirty="0">
                <a:latin typeface="Bookman Old Style" pitchFamily="18" charset="0"/>
              </a:rPr>
              <a:t>gesture today</a:t>
            </a:r>
            <a:endParaRPr lang="en-GB" sz="1600" dirty="0">
              <a:latin typeface="Bookman Old Style" pitchFamily="18" charset="0"/>
            </a:endParaRPr>
          </a:p>
          <a:p>
            <a:pPr marL="266700" lvl="0" indent="-266700">
              <a:spcAft>
                <a:spcPts val="2100"/>
              </a:spcAft>
              <a:buFont typeface="+mj-lt"/>
              <a:buAutoNum type="arabicParenR"/>
            </a:pPr>
            <a:r>
              <a:rPr lang="en-NZ" sz="1600" dirty="0">
                <a:latin typeface="Bookman Old Style" pitchFamily="18" charset="0"/>
              </a:rPr>
              <a:t>The gifts they brought had special significance and </a:t>
            </a:r>
            <a:endParaRPr lang="en-GB" sz="1600" dirty="0">
              <a:latin typeface="Bookman Old Style" pitchFamily="18" charset="0"/>
            </a:endParaRPr>
          </a:p>
          <a:p>
            <a:pPr marL="266700" lvl="0" indent="-266700">
              <a:spcAft>
                <a:spcPts val="2100"/>
              </a:spcAft>
              <a:buFont typeface="+mj-lt"/>
              <a:buAutoNum type="arabicParenR"/>
            </a:pPr>
            <a:r>
              <a:rPr lang="en-NZ" sz="1600" dirty="0">
                <a:latin typeface="Bookman Old Style" pitchFamily="18" charset="0"/>
              </a:rPr>
              <a:t>A tradition continues about the m</a:t>
            </a:r>
            <a:r>
              <a:rPr lang="en-NZ" sz="1600" dirty="0" smtClean="0">
                <a:latin typeface="Bookman Old Style" pitchFamily="18" charset="0"/>
              </a:rPr>
              <a:t>agi </a:t>
            </a:r>
            <a:r>
              <a:rPr lang="en-NZ" sz="1600" dirty="0">
                <a:latin typeface="Bookman Old Style" pitchFamily="18" charset="0"/>
              </a:rPr>
              <a:t>saying that they were </a:t>
            </a:r>
            <a:endParaRPr lang="en-GB" sz="1600" dirty="0">
              <a:latin typeface="Bookman Old Style" pitchFamily="18" charset="0"/>
            </a:endParaRPr>
          </a:p>
        </p:txBody>
      </p:sp>
      <p:sp>
        <p:nvSpPr>
          <p:cNvPr id="15" name="Answer E"/>
          <p:cNvSpPr txBox="1"/>
          <p:nvPr/>
        </p:nvSpPr>
        <p:spPr>
          <a:xfrm>
            <a:off x="431731" y="4563507"/>
            <a:ext cx="5339603" cy="338554"/>
          </a:xfrm>
          <a:prstGeom prst="rect">
            <a:avLst/>
          </a:prstGeom>
          <a:noFill/>
        </p:spPr>
        <p:txBody>
          <a:bodyPr wrap="none" lIns="0" rIns="0" rtlCol="0">
            <a:spAutoFit/>
          </a:bodyPr>
          <a:lstStyle/>
          <a:p>
            <a:pPr lvl="0"/>
            <a:r>
              <a:rPr lang="en-NZ" sz="1600" dirty="0" smtClean="0">
                <a:latin typeface="Bookman Old Style" pitchFamily="18" charset="0"/>
                <a:ea typeface="Adobe Fan Heiti Std B" pitchFamily="34" charset="-128"/>
              </a:rPr>
              <a:t>E) </a:t>
            </a:r>
            <a:r>
              <a:rPr lang="en-NZ" sz="1600" dirty="0">
                <a:latin typeface="Bookman Old Style" pitchFamily="18" charset="0"/>
              </a:rPr>
              <a:t>well known being Caspar, Melchior and Balthazar.</a:t>
            </a:r>
            <a:endParaRPr lang="en-GB" sz="1600" dirty="0">
              <a:latin typeface="Bookman Old Style" pitchFamily="18" charset="0"/>
              <a:ea typeface="Adobe Fan Heiti Std B" pitchFamily="34" charset="-128"/>
            </a:endParaRPr>
          </a:p>
        </p:txBody>
      </p:sp>
      <p:sp>
        <p:nvSpPr>
          <p:cNvPr id="14" name="Answer D"/>
          <p:cNvSpPr txBox="1"/>
          <p:nvPr/>
        </p:nvSpPr>
        <p:spPr>
          <a:xfrm>
            <a:off x="431728" y="4274832"/>
            <a:ext cx="6778699" cy="338554"/>
          </a:xfrm>
          <a:prstGeom prst="rect">
            <a:avLst/>
          </a:prstGeom>
          <a:noFill/>
        </p:spPr>
        <p:txBody>
          <a:bodyPr wrap="square" lIns="0" rIns="0" rtlCol="0">
            <a:spAutoFit/>
          </a:bodyPr>
          <a:lstStyle/>
          <a:p>
            <a:r>
              <a:rPr lang="en-US" sz="1600" dirty="0" smtClean="0">
                <a:latin typeface="Bookman Old Style" pitchFamily="18" charset="0"/>
                <a:ea typeface="Adobe Fan Heiti Std B" pitchFamily="34" charset="-128"/>
              </a:rPr>
              <a:t>D) </a:t>
            </a:r>
            <a:r>
              <a:rPr lang="en-NZ" sz="1600" dirty="0" smtClean="0">
                <a:latin typeface="Bookman Old Style" pitchFamily="18" charset="0"/>
              </a:rPr>
              <a:t>so </a:t>
            </a:r>
            <a:r>
              <a:rPr lang="en-NZ" sz="1600" dirty="0">
                <a:latin typeface="Bookman Old Style" pitchFamily="18" charset="0"/>
              </a:rPr>
              <a:t>moved by their encounter with Jesus they became Christians.</a:t>
            </a:r>
            <a:endParaRPr lang="en-GB" sz="1600" dirty="0">
              <a:latin typeface="Bookman Old Style" pitchFamily="18" charset="0"/>
            </a:endParaRPr>
          </a:p>
        </p:txBody>
      </p:sp>
      <p:sp>
        <p:nvSpPr>
          <p:cNvPr id="13" name="Answer C"/>
          <p:cNvSpPr txBox="1"/>
          <p:nvPr/>
        </p:nvSpPr>
        <p:spPr>
          <a:xfrm>
            <a:off x="431726" y="3986157"/>
            <a:ext cx="5688632" cy="338554"/>
          </a:xfrm>
          <a:prstGeom prst="rect">
            <a:avLst/>
          </a:prstGeom>
          <a:noFill/>
        </p:spPr>
        <p:txBody>
          <a:bodyPr wrap="square" lIns="0" rIns="0" rtlCol="0">
            <a:spAutoFit/>
          </a:bodyPr>
          <a:lstStyle/>
          <a:p>
            <a:pPr lvl="0"/>
            <a:r>
              <a:rPr lang="en-NZ" sz="1600" dirty="0" smtClean="0">
                <a:latin typeface="Bookman Old Style" pitchFamily="18" charset="0"/>
                <a:ea typeface="Adobe Fan Heiti Std B" pitchFamily="34" charset="-128"/>
              </a:rPr>
              <a:t>C) </a:t>
            </a:r>
            <a:r>
              <a:rPr lang="en-NZ" sz="1600" dirty="0">
                <a:latin typeface="Bookman Old Style" pitchFamily="18" charset="0"/>
              </a:rPr>
              <a:t>from Persia, probably modern day Turkey or Iran.</a:t>
            </a:r>
            <a:endParaRPr lang="en-GB" sz="1600" dirty="0">
              <a:latin typeface="Bookman Old Style" pitchFamily="18" charset="0"/>
              <a:ea typeface="Adobe Fan Heiti Std B" pitchFamily="34" charset="-128"/>
            </a:endParaRPr>
          </a:p>
        </p:txBody>
      </p:sp>
      <p:sp>
        <p:nvSpPr>
          <p:cNvPr id="12" name="Answer B"/>
          <p:cNvSpPr txBox="1"/>
          <p:nvPr/>
        </p:nvSpPr>
        <p:spPr>
          <a:xfrm>
            <a:off x="431726" y="3697482"/>
            <a:ext cx="4464364" cy="338554"/>
          </a:xfrm>
          <a:prstGeom prst="rect">
            <a:avLst/>
          </a:prstGeom>
          <a:noFill/>
        </p:spPr>
        <p:txBody>
          <a:bodyPr wrap="none" lIns="0" rIns="0" rtlCol="0">
            <a:spAutoFit/>
          </a:bodyPr>
          <a:lstStyle/>
          <a:p>
            <a:pPr lvl="0"/>
            <a:r>
              <a:rPr lang="en-NZ" sz="1600" dirty="0" smtClean="0">
                <a:latin typeface="Bookman Old Style" pitchFamily="18" charset="0"/>
                <a:ea typeface="Adobe Fan Heiti Std B" pitchFamily="34" charset="-128"/>
              </a:rPr>
              <a:t>B) </a:t>
            </a:r>
            <a:r>
              <a:rPr lang="en-NZ" sz="1600" dirty="0">
                <a:latin typeface="Bookman Old Style" pitchFamily="18" charset="0"/>
              </a:rPr>
              <a:t>they revealed  a lot about who Jesus was.</a:t>
            </a:r>
            <a:endParaRPr lang="en-GB" sz="1600" dirty="0">
              <a:latin typeface="Bookman Old Style" pitchFamily="18" charset="0"/>
              <a:ea typeface="Adobe Fan Heiti Std B" pitchFamily="34" charset="-128"/>
            </a:endParaRPr>
          </a:p>
        </p:txBody>
      </p:sp>
      <p:sp>
        <p:nvSpPr>
          <p:cNvPr id="10" name="Answer A"/>
          <p:cNvSpPr txBox="1"/>
          <p:nvPr/>
        </p:nvSpPr>
        <p:spPr>
          <a:xfrm>
            <a:off x="431732" y="3408807"/>
            <a:ext cx="6173165" cy="338554"/>
          </a:xfrm>
          <a:prstGeom prst="rect">
            <a:avLst/>
          </a:prstGeom>
          <a:noFill/>
        </p:spPr>
        <p:txBody>
          <a:bodyPr wrap="none" lIns="0" rIns="0" rtlCol="0">
            <a:spAutoFit/>
          </a:bodyPr>
          <a:lstStyle/>
          <a:p>
            <a:pPr lvl="0"/>
            <a:r>
              <a:rPr lang="en-NZ" sz="1600" dirty="0" smtClean="0">
                <a:latin typeface="Bookman Old Style" pitchFamily="18" charset="0"/>
                <a:ea typeface="Adobe Fan Heiti Std B" pitchFamily="34" charset="-128"/>
              </a:rPr>
              <a:t>A) </a:t>
            </a:r>
            <a:r>
              <a:rPr lang="en-NZ" sz="1600" dirty="0">
                <a:latin typeface="Bookman Old Style" pitchFamily="18" charset="0"/>
              </a:rPr>
              <a:t>to pay homage to the Christ the King in Christian worship.</a:t>
            </a:r>
            <a:endParaRPr lang="en-GB" sz="1600" dirty="0">
              <a:latin typeface="Bookman Old Style" pitchFamily="18" charset="0"/>
              <a:ea typeface="Adobe Fan Heiti Std B" pitchFamily="34" charset="-128"/>
            </a:endParaRPr>
          </a:p>
        </p:txBody>
      </p:sp>
      <p:sp>
        <p:nvSpPr>
          <p:cNvPr id="24" name="Sentence 5"/>
          <p:cNvSpPr/>
          <p:nvPr/>
        </p:nvSpPr>
        <p:spPr>
          <a:xfrm>
            <a:off x="727373" y="3054698"/>
            <a:ext cx="6540202"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r>
              <a:rPr lang="en-NZ" sz="1600" dirty="0">
                <a:solidFill>
                  <a:schemeClr val="tx1"/>
                </a:solidFill>
                <a:latin typeface="Bookman Old Style" pitchFamily="18" charset="0"/>
              </a:rPr>
              <a:t>so moved by their encounter with Jesus they became Christians.</a:t>
            </a:r>
            <a:endParaRPr lang="en-GB" sz="1600" dirty="0">
              <a:solidFill>
                <a:schemeClr val="tx1"/>
              </a:solidFill>
              <a:latin typeface="Bookman Old Style" pitchFamily="18" charset="0"/>
            </a:endParaRPr>
          </a:p>
        </p:txBody>
      </p:sp>
      <p:sp>
        <p:nvSpPr>
          <p:cNvPr id="23" name="Sentence 4"/>
          <p:cNvSpPr/>
          <p:nvPr/>
        </p:nvSpPr>
        <p:spPr>
          <a:xfrm>
            <a:off x="727373" y="2531075"/>
            <a:ext cx="6540202"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sz="1600" dirty="0">
                <a:solidFill>
                  <a:schemeClr val="tx1"/>
                </a:solidFill>
                <a:latin typeface="Bookman Old Style" pitchFamily="18" charset="0"/>
              </a:rPr>
              <a:t>they revealed  a lot about who Jesus was.</a:t>
            </a:r>
            <a:endParaRPr lang="en-GB" sz="1500" dirty="0">
              <a:solidFill>
                <a:schemeClr val="tx1"/>
              </a:solidFill>
              <a:latin typeface="Bookman Old Style" pitchFamily="18" charset="0"/>
              <a:ea typeface="Adobe Fan Heiti Std B" pitchFamily="34" charset="-128"/>
            </a:endParaRPr>
          </a:p>
        </p:txBody>
      </p:sp>
      <p:sp>
        <p:nvSpPr>
          <p:cNvPr id="22" name="Sentence 3"/>
          <p:cNvSpPr/>
          <p:nvPr/>
        </p:nvSpPr>
        <p:spPr>
          <a:xfrm>
            <a:off x="727373" y="2007453"/>
            <a:ext cx="6540202"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r>
              <a:rPr lang="en-NZ" sz="1600" dirty="0">
                <a:solidFill>
                  <a:schemeClr val="tx1"/>
                </a:solidFill>
                <a:latin typeface="Bookman Old Style" pitchFamily="18" charset="0"/>
              </a:rPr>
              <a:t>to pay homage to the Christ the King in Christian worship.</a:t>
            </a:r>
            <a:endParaRPr lang="en-GB" sz="1600" dirty="0">
              <a:solidFill>
                <a:schemeClr val="tx1"/>
              </a:solidFill>
              <a:latin typeface="Bookman Old Style" pitchFamily="18" charset="0"/>
            </a:endParaRPr>
          </a:p>
        </p:txBody>
      </p:sp>
      <p:sp>
        <p:nvSpPr>
          <p:cNvPr id="21" name="Sentence 2"/>
          <p:cNvSpPr/>
          <p:nvPr/>
        </p:nvSpPr>
        <p:spPr>
          <a:xfrm>
            <a:off x="727373" y="1483831"/>
            <a:ext cx="6540202"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sz="1600" dirty="0">
                <a:solidFill>
                  <a:schemeClr val="tx1"/>
                </a:solidFill>
                <a:latin typeface="Bookman Old Style" pitchFamily="18" charset="0"/>
              </a:rPr>
              <a:t>from Persia, probably modern day Turkey or Iran.</a:t>
            </a:r>
            <a:endParaRPr lang="en-GB" sz="1500" dirty="0">
              <a:solidFill>
                <a:schemeClr val="tx1"/>
              </a:solidFill>
              <a:latin typeface="Bookman Old Style" pitchFamily="18" charset="0"/>
              <a:ea typeface="Adobe Fan Heiti Std B" pitchFamily="34" charset="-128"/>
            </a:endParaRPr>
          </a:p>
        </p:txBody>
      </p:sp>
      <p:sp>
        <p:nvSpPr>
          <p:cNvPr id="17" name="Sentence 1"/>
          <p:cNvSpPr/>
          <p:nvPr/>
        </p:nvSpPr>
        <p:spPr>
          <a:xfrm>
            <a:off x="727373" y="960209"/>
            <a:ext cx="6540202"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sz="1600" dirty="0">
                <a:solidFill>
                  <a:schemeClr val="tx1"/>
                </a:solidFill>
                <a:latin typeface="Bookman Old Style" pitchFamily="18" charset="0"/>
              </a:rPr>
              <a:t>well known being Caspar, Melchior and Balthazar.</a:t>
            </a:r>
            <a:endParaRPr lang="en-GB" sz="1500" dirty="0">
              <a:solidFill>
                <a:schemeClr val="tx1"/>
              </a:solidFill>
              <a:latin typeface="Bookman Old Style" pitchFamily="18" charset="0"/>
              <a:ea typeface="Adobe Fan Heiti Std B" pitchFamily="34" charset="-128"/>
            </a:endParaRPr>
          </a:p>
        </p:txBody>
      </p:sp>
      <p:sp>
        <p:nvSpPr>
          <p:cNvPr id="4" name="Title"/>
          <p:cNvSpPr txBox="1">
            <a:spLocks/>
          </p:cNvSpPr>
          <p:nvPr/>
        </p:nvSpPr>
        <p:spPr>
          <a:xfrm>
            <a:off x="0" y="23749"/>
            <a:ext cx="9144000" cy="6858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3600" dirty="0">
                <a:latin typeface="Bookman Old Style" pitchFamily="18" charset="0"/>
              </a:rPr>
              <a:t>Who were the </a:t>
            </a:r>
            <a:r>
              <a:rPr lang="en-NZ" sz="3600" dirty="0" smtClean="0">
                <a:latin typeface="Bookman Old Style" pitchFamily="18" charset="0"/>
              </a:rPr>
              <a:t>Magi </a:t>
            </a:r>
            <a:r>
              <a:rPr lang="en-NZ" sz="3600" dirty="0">
                <a:latin typeface="Bookman Old Style" pitchFamily="18" charset="0"/>
              </a:rPr>
              <a:t>or </a:t>
            </a:r>
            <a:r>
              <a:rPr lang="en-NZ" sz="3600" dirty="0" smtClean="0">
                <a:latin typeface="Bookman Old Style" pitchFamily="18" charset="0"/>
              </a:rPr>
              <a:t>Wise </a:t>
            </a:r>
            <a:r>
              <a:rPr lang="en-NZ" sz="3600" dirty="0">
                <a:latin typeface="Bookman Old Style" pitchFamily="18" charset="0"/>
              </a:rPr>
              <a:t>M</a:t>
            </a:r>
            <a:r>
              <a:rPr lang="en-NZ" sz="3600" dirty="0" smtClean="0">
                <a:latin typeface="Bookman Old Style" pitchFamily="18" charset="0"/>
              </a:rPr>
              <a:t>en</a:t>
            </a:r>
            <a:r>
              <a:rPr lang="en-NZ" sz="3600" dirty="0">
                <a:latin typeface="Bookman Old Style" pitchFamily="18" charset="0"/>
              </a:rPr>
              <a:t>?</a:t>
            </a:r>
            <a:endParaRPr lang="en-GB" sz="3600" dirty="0">
              <a:latin typeface="Bookman Old Style" pitchFamily="18" charset="0"/>
              <a:ea typeface="Adobe Heiti Std R" pitchFamily="34" charset="-128"/>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ookman Old Style" pitchFamily="18" charset="0"/>
            </a:endParaRPr>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ookman Old Style" pitchFamily="18" charset="0"/>
            </a:endParaRPr>
          </a:p>
        </p:txBody>
      </p:sp>
      <p:sp>
        <p:nvSpPr>
          <p:cNvPr id="11" name="Textbox: Tool instructions"/>
          <p:cNvSpPr txBox="1"/>
          <p:nvPr/>
        </p:nvSpPr>
        <p:spPr>
          <a:xfrm>
            <a:off x="2492779" y="4912668"/>
            <a:ext cx="4158511" cy="230832"/>
          </a:xfrm>
          <a:prstGeom prst="rect">
            <a:avLst/>
          </a:prstGeom>
          <a:noFill/>
        </p:spPr>
        <p:txBody>
          <a:bodyPr wrap="none" rtlCol="0">
            <a:spAutoFit/>
          </a:bodyPr>
          <a:lstStyle/>
          <a:p>
            <a:pPr algn="ctr"/>
            <a:r>
              <a:rPr lang="en-GB" sz="900" dirty="0" smtClean="0">
                <a:latin typeface="Bookman Old Style" pitchFamily="18" charset="0"/>
                <a:ea typeface="Adobe Fan Heiti Std B" pitchFamily="34" charset="-128"/>
                <a:cs typeface="Arial" pitchFamily="34" charset="0"/>
              </a:rPr>
              <a:t>Click a sentence-end or an empty space to correctly connect the parts.</a:t>
            </a:r>
            <a:endParaRPr lang="en-GB" sz="900" dirty="0">
              <a:latin typeface="Bookman Old Style" pitchFamily="18" charset="0"/>
              <a:ea typeface="Adobe Fan Heiti Std B" pitchFamily="34" charset="-128"/>
              <a:cs typeface="Arial" pitchFamily="34" charset="0"/>
            </a:endParaRPr>
          </a:p>
        </p:txBody>
      </p:sp>
    </p:spTree>
    <p:extLst>
      <p:ext uri="{BB962C8B-B14F-4D97-AF65-F5344CB8AC3E}">
        <p14:creationId xmlns:p14="http://schemas.microsoft.com/office/powerpoint/2010/main" val="1669224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47" presetClass="exit" presetSubtype="0" fill="hold" grpId="0" nodeType="withEffect">
                                  <p:stCondLst>
                                    <p:cond delay="0"/>
                                  </p:stCondLst>
                                  <p:childTnLst>
                                    <p:animEffect transition="out" filter="fade">
                                      <p:cBhvr>
                                        <p:cTn id="20" dur="1000"/>
                                        <p:tgtEl>
                                          <p:spTgt spid="15"/>
                                        </p:tgtEl>
                                      </p:cBhvr>
                                    </p:animEffect>
                                    <p:anim calcmode="lin" valueType="num">
                                      <p:cBhvr>
                                        <p:cTn id="21" dur="1000"/>
                                        <p:tgtEl>
                                          <p:spTgt spid="15"/>
                                        </p:tgtEl>
                                        <p:attrNameLst>
                                          <p:attrName>ppt_x</p:attrName>
                                        </p:attrNameLst>
                                      </p:cBhvr>
                                      <p:tavLst>
                                        <p:tav tm="0">
                                          <p:val>
                                            <p:strVal val="ppt_x"/>
                                          </p:val>
                                        </p:tav>
                                        <p:tav tm="100000">
                                          <p:val>
                                            <p:strVal val="ppt_x"/>
                                          </p:val>
                                        </p:tav>
                                      </p:tavLst>
                                    </p:anim>
                                    <p:anim calcmode="lin" valueType="num">
                                      <p:cBhvr>
                                        <p:cTn id="22" dur="1000"/>
                                        <p:tgtEl>
                                          <p:spTgt spid="15"/>
                                        </p:tgtEl>
                                        <p:attrNameLst>
                                          <p:attrName>ppt_y</p:attrName>
                                        </p:attrNameLst>
                                      </p:cBhvr>
                                      <p:tavLst>
                                        <p:tav tm="0">
                                          <p:val>
                                            <p:strVal val="ppt_y"/>
                                          </p:val>
                                        </p:tav>
                                        <p:tav tm="100000">
                                          <p:val>
                                            <p:strVal val="ppt_y-.1"/>
                                          </p:val>
                                        </p:tav>
                                      </p:tavLst>
                                    </p:anim>
                                    <p:set>
                                      <p:cBhvr>
                                        <p:cTn id="23" dur="1" fill="hold">
                                          <p:stCondLst>
                                            <p:cond delay="999"/>
                                          </p:stCondLst>
                                        </p:cTn>
                                        <p:tgtEl>
                                          <p:spTgt spid="1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17">
                                            <p:txEl>
                                              <p:charRg st="4294967295" end="4294967295"/>
                                            </p:txEl>
                                          </p:spTgt>
                                        </p:tgtEl>
                                        <p:attrNameLst>
                                          <p:attrName>style.visibility</p:attrName>
                                        </p:attrNameLst>
                                      </p:cBhvr>
                                      <p:to>
                                        <p:strVal val="visible"/>
                                      </p:to>
                                    </p:set>
                                    <p:animEffect transition="in" filter="fade">
                                      <p:cBhvr>
                                        <p:cTn id="26" dur="1000"/>
                                        <p:tgtEl>
                                          <p:spTgt spid="17">
                                            <p:txEl>
                                              <p:charRg st="4294967295" end="4294967295"/>
                                            </p:txEl>
                                          </p:spTgt>
                                        </p:tgtEl>
                                      </p:cBhvr>
                                    </p:animEffect>
                                    <p:anim calcmode="lin" valueType="num">
                                      <p:cBhvr>
                                        <p:cTn id="27" dur="1000" fill="hold"/>
                                        <p:tgtEl>
                                          <p:spTgt spid="17">
                                            <p:txEl>
                                              <p:charRg st="4294967295" end="4294967295"/>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47" presetClass="exit" presetSubtype="0" fill="hold" grpId="0" nodeType="withEffect">
                                  <p:stCondLst>
                                    <p:cond delay="0"/>
                                  </p:stCondLst>
                                  <p:childTnLst>
                                    <p:animEffect transition="out" filter="fade">
                                      <p:cBhvr>
                                        <p:cTn id="33" dur="1000"/>
                                        <p:tgtEl>
                                          <p:spTgt spid="13"/>
                                        </p:tgtEl>
                                      </p:cBhvr>
                                    </p:animEffect>
                                    <p:anim calcmode="lin" valueType="num">
                                      <p:cBhvr>
                                        <p:cTn id="34" dur="1000"/>
                                        <p:tgtEl>
                                          <p:spTgt spid="13"/>
                                        </p:tgtEl>
                                        <p:attrNameLst>
                                          <p:attrName>ppt_x</p:attrName>
                                        </p:attrNameLst>
                                      </p:cBhvr>
                                      <p:tavLst>
                                        <p:tav tm="0">
                                          <p:val>
                                            <p:strVal val="ppt_x"/>
                                          </p:val>
                                        </p:tav>
                                        <p:tav tm="100000">
                                          <p:val>
                                            <p:strVal val="ppt_x"/>
                                          </p:val>
                                        </p:tav>
                                      </p:tavLst>
                                    </p:anim>
                                    <p:anim calcmode="lin" valueType="num">
                                      <p:cBhvr>
                                        <p:cTn id="35" dur="1000"/>
                                        <p:tgtEl>
                                          <p:spTgt spid="13"/>
                                        </p:tgtEl>
                                        <p:attrNameLst>
                                          <p:attrName>ppt_y</p:attrName>
                                        </p:attrNameLst>
                                      </p:cBhvr>
                                      <p:tavLst>
                                        <p:tav tm="0">
                                          <p:val>
                                            <p:strVal val="ppt_y"/>
                                          </p:val>
                                        </p:tav>
                                        <p:tav tm="100000">
                                          <p:val>
                                            <p:strVal val="ppt_y-.1"/>
                                          </p:val>
                                        </p:tav>
                                      </p:tavLst>
                                    </p:anim>
                                    <p:set>
                                      <p:cBhvr>
                                        <p:cTn id="36" dur="1" fill="hold">
                                          <p:stCondLst>
                                            <p:cond delay="999"/>
                                          </p:stCondLst>
                                        </p:cTn>
                                        <p:tgtEl>
                                          <p:spTgt spid="13"/>
                                        </p:tgtEl>
                                        <p:attrNameLst>
                                          <p:attrName>style.visibility</p:attrName>
                                        </p:attrNameLst>
                                      </p:cBhvr>
                                      <p:to>
                                        <p:strVal val="hidden"/>
                                      </p:to>
                                    </p:set>
                                  </p:childTnLst>
                                </p:cTn>
                              </p:par>
                              <p:par>
                                <p:cTn id="37" presetID="42" presetClass="entr" presetSubtype="0" fill="hold" grpId="0" nodeType="withEffect">
                                  <p:stCondLst>
                                    <p:cond delay="0"/>
                                  </p:stCondLst>
                                  <p:childTnLst>
                                    <p:set>
                                      <p:cBhvr>
                                        <p:cTn id="38"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39" dur="1000"/>
                                        <p:tgtEl>
                                          <p:spTgt spid="21">
                                            <p:txEl>
                                              <p:charRg st="4294967295" end="4294967295"/>
                                            </p:txEl>
                                          </p:spTgt>
                                        </p:tgtEl>
                                      </p:cBhvr>
                                    </p:animEffect>
                                    <p:anim calcmode="lin" valueType="num">
                                      <p:cBhvr>
                                        <p:cTn id="40"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41"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10"/>
                                        </p:tgtEl>
                                      </p:cBhvr>
                                    </p:animEffect>
                                    <p:anim calcmode="lin" valueType="num">
                                      <p:cBhvr>
                                        <p:cTn id="47" dur="1000"/>
                                        <p:tgtEl>
                                          <p:spTgt spid="10"/>
                                        </p:tgtEl>
                                        <p:attrNameLst>
                                          <p:attrName>ppt_x</p:attrName>
                                        </p:attrNameLst>
                                      </p:cBhvr>
                                      <p:tavLst>
                                        <p:tav tm="0">
                                          <p:val>
                                            <p:strVal val="ppt_x"/>
                                          </p:val>
                                        </p:tav>
                                        <p:tav tm="100000">
                                          <p:val>
                                            <p:strVal val="ppt_x"/>
                                          </p:val>
                                        </p:tav>
                                      </p:tavLst>
                                    </p:anim>
                                    <p:anim calcmode="lin" valueType="num">
                                      <p:cBhvr>
                                        <p:cTn id="48" dur="1000"/>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par>
                                <p:cTn id="50" presetID="42" presetClass="entr" presetSubtype="0" fill="hold" grpId="0" nodeType="withEffect">
                                  <p:stCondLst>
                                    <p:cond delay="0"/>
                                  </p:stCondLst>
                                  <p:childTnLst>
                                    <p:set>
                                      <p:cBhvr>
                                        <p:cTn id="51"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52" dur="1000"/>
                                        <p:tgtEl>
                                          <p:spTgt spid="22">
                                            <p:txEl>
                                              <p:charRg st="4294967295" end="4294967295"/>
                                            </p:txEl>
                                          </p:spTgt>
                                        </p:tgtEl>
                                      </p:cBhvr>
                                    </p:animEffect>
                                    <p:anim calcmode="lin" valueType="num">
                                      <p:cBhvr>
                                        <p:cTn id="53"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54"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47" presetClass="exit" presetSubtype="0" fill="hold" grpId="0" nodeType="withEffect">
                                  <p:stCondLst>
                                    <p:cond delay="0"/>
                                  </p:stCondLst>
                                  <p:childTnLst>
                                    <p:animEffect transition="out" filter="fade">
                                      <p:cBhvr>
                                        <p:cTn id="59" dur="1000"/>
                                        <p:tgtEl>
                                          <p:spTgt spid="12"/>
                                        </p:tgtEl>
                                      </p:cBhvr>
                                    </p:animEffect>
                                    <p:anim calcmode="lin" valueType="num">
                                      <p:cBhvr>
                                        <p:cTn id="60" dur="1000"/>
                                        <p:tgtEl>
                                          <p:spTgt spid="12"/>
                                        </p:tgtEl>
                                        <p:attrNameLst>
                                          <p:attrName>ppt_x</p:attrName>
                                        </p:attrNameLst>
                                      </p:cBhvr>
                                      <p:tavLst>
                                        <p:tav tm="0">
                                          <p:val>
                                            <p:strVal val="ppt_x"/>
                                          </p:val>
                                        </p:tav>
                                        <p:tav tm="100000">
                                          <p:val>
                                            <p:strVal val="ppt_x"/>
                                          </p:val>
                                        </p:tav>
                                      </p:tavLst>
                                    </p:anim>
                                    <p:anim calcmode="lin" valueType="num">
                                      <p:cBhvr>
                                        <p:cTn id="61" dur="1000"/>
                                        <p:tgtEl>
                                          <p:spTgt spid="12"/>
                                        </p:tgtEl>
                                        <p:attrNameLst>
                                          <p:attrName>ppt_y</p:attrName>
                                        </p:attrNameLst>
                                      </p:cBhvr>
                                      <p:tavLst>
                                        <p:tav tm="0">
                                          <p:val>
                                            <p:strVal val="ppt_y"/>
                                          </p:val>
                                        </p:tav>
                                        <p:tav tm="100000">
                                          <p:val>
                                            <p:strVal val="ppt_y-.1"/>
                                          </p:val>
                                        </p:tav>
                                      </p:tavLst>
                                    </p:anim>
                                    <p:set>
                                      <p:cBhvr>
                                        <p:cTn id="62" dur="1" fill="hold">
                                          <p:stCondLst>
                                            <p:cond delay="999"/>
                                          </p:stCondLst>
                                        </p:cTn>
                                        <p:tgtEl>
                                          <p:spTgt spid="12"/>
                                        </p:tgtEl>
                                        <p:attrNameLst>
                                          <p:attrName>style.visibility</p:attrName>
                                        </p:attrNameLst>
                                      </p:cBhvr>
                                      <p:to>
                                        <p:strVal val="hidden"/>
                                      </p:to>
                                    </p:set>
                                  </p:childTnLst>
                                </p:cTn>
                              </p:par>
                              <p:par>
                                <p:cTn id="63" presetID="42" presetClass="entr" presetSubtype="0" fill="hold" grpId="0" nodeType="withEffect">
                                  <p:stCondLst>
                                    <p:cond delay="0"/>
                                  </p:stCondLst>
                                  <p:childTnLst>
                                    <p:set>
                                      <p:cBhvr>
                                        <p:cTn id="64"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65" dur="1000"/>
                                        <p:tgtEl>
                                          <p:spTgt spid="23">
                                            <p:txEl>
                                              <p:charRg st="4294967295" end="4294967295"/>
                                            </p:txEl>
                                          </p:spTgt>
                                        </p:tgtEl>
                                      </p:cBhvr>
                                    </p:animEffect>
                                    <p:anim calcmode="lin" valueType="num">
                                      <p:cBhvr>
                                        <p:cTn id="66"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67"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47" presetClass="exit" presetSubtype="0" fill="hold" grpId="0" nodeType="with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0"/>
                                        <p:tgtEl>
                                          <p:spTgt spid="14"/>
                                        </p:tgtEl>
                                        <p:attrNameLst>
                                          <p:attrName>ppt_y</p:attrName>
                                        </p:attrNameLst>
                                      </p:cBhvr>
                                      <p:tavLst>
                                        <p:tav tm="0">
                                          <p:val>
                                            <p:strVal val="ppt_y"/>
                                          </p:val>
                                        </p:tav>
                                        <p:tav tm="100000">
                                          <p:val>
                                            <p:strVal val="ppt_y-.1"/>
                                          </p:val>
                                        </p:tav>
                                      </p:tavLst>
                                    </p:anim>
                                    <p:set>
                                      <p:cBhvr>
                                        <p:cTn id="75" dur="1" fill="hold">
                                          <p:stCondLst>
                                            <p:cond delay="999"/>
                                          </p:stCondLst>
                                        </p:cTn>
                                        <p:tgtEl>
                                          <p:spTgt spid="14"/>
                                        </p:tgtEl>
                                        <p:attrNameLst>
                                          <p:attrName>style.visibility</p:attrName>
                                        </p:attrNameLst>
                                      </p:cBhvr>
                                      <p:to>
                                        <p:strVal val="hidden"/>
                                      </p:to>
                                    </p:set>
                                  </p:childTnLst>
                                </p:cTn>
                              </p:par>
                              <p:par>
                                <p:cTn id="76" presetID="42" presetClass="entr" presetSubtype="0" fill="hold" grpId="0" nodeType="withEffect">
                                  <p:stCondLst>
                                    <p:cond delay="0"/>
                                  </p:stCondLst>
                                  <p:childTnLst>
                                    <p:set>
                                      <p:cBhvr>
                                        <p:cTn id="77"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78" dur="1000"/>
                                        <p:tgtEl>
                                          <p:spTgt spid="24">
                                            <p:txEl>
                                              <p:charRg st="4294967295" end="4294967295"/>
                                            </p:txEl>
                                          </p:spTgt>
                                        </p:tgtEl>
                                      </p:cBhvr>
                                    </p:animEffect>
                                    <p:anim calcmode="lin" valueType="num">
                                      <p:cBhvr>
                                        <p:cTn id="79"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80"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42" presetClass="entr" presetSubtype="0" fill="hold" grpId="1" nodeType="withEffect">
                                  <p:stCondLst>
                                    <p:cond delay="0"/>
                                  </p:stCondLst>
                                  <p:childTnLst>
                                    <p:set>
                                      <p:cBhvr>
                                        <p:cTn id="8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86" dur="1000"/>
                                        <p:tgtEl>
                                          <p:spTgt spid="23">
                                            <p:txEl>
                                              <p:charRg st="4294967295" end="4294967295"/>
                                            </p:txEl>
                                          </p:spTgt>
                                        </p:tgtEl>
                                      </p:cBhvr>
                                    </p:animEffect>
                                    <p:anim calcmode="lin" valueType="num">
                                      <p:cBhvr>
                                        <p:cTn id="8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8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89" presetID="47" presetClass="exit" presetSubtype="0" fill="hold" grpId="1" nodeType="withEffect">
                                  <p:stCondLst>
                                    <p:cond delay="0"/>
                                  </p:stCondLst>
                                  <p:childTnLst>
                                    <p:animEffect transition="out" filter="fade">
                                      <p:cBhvr>
                                        <p:cTn id="90" dur="1000"/>
                                        <p:tgtEl>
                                          <p:spTgt spid="12"/>
                                        </p:tgtEl>
                                      </p:cBhvr>
                                    </p:animEffect>
                                    <p:anim calcmode="lin" valueType="num">
                                      <p:cBhvr>
                                        <p:cTn id="91" dur="1000"/>
                                        <p:tgtEl>
                                          <p:spTgt spid="12"/>
                                        </p:tgtEl>
                                        <p:attrNameLst>
                                          <p:attrName>ppt_x</p:attrName>
                                        </p:attrNameLst>
                                      </p:cBhvr>
                                      <p:tavLst>
                                        <p:tav tm="0">
                                          <p:val>
                                            <p:strVal val="ppt_x"/>
                                          </p:val>
                                        </p:tav>
                                        <p:tav tm="100000">
                                          <p:val>
                                            <p:strVal val="ppt_x"/>
                                          </p:val>
                                        </p:tav>
                                      </p:tavLst>
                                    </p:anim>
                                    <p:anim calcmode="lin" valueType="num">
                                      <p:cBhvr>
                                        <p:cTn id="92" dur="1000"/>
                                        <p:tgtEl>
                                          <p:spTgt spid="12"/>
                                        </p:tgtEl>
                                        <p:attrNameLst>
                                          <p:attrName>ppt_y</p:attrName>
                                        </p:attrNameLst>
                                      </p:cBhvr>
                                      <p:tavLst>
                                        <p:tav tm="0">
                                          <p:val>
                                            <p:strVal val="ppt_y"/>
                                          </p:val>
                                        </p:tav>
                                        <p:tav tm="100000">
                                          <p:val>
                                            <p:strVal val="ppt_y-.1"/>
                                          </p:val>
                                        </p:tav>
                                      </p:tavLst>
                                    </p:anim>
                                    <p:set>
                                      <p:cBhvr>
                                        <p:cTn id="9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4"/>
                    </p:tgtEl>
                  </p:cond>
                </p:stCondLst>
                <p:endSync evt="end" delay="0">
                  <p:rtn val="all"/>
                </p:endSync>
                <p:childTnLst>
                  <p:par>
                    <p:cTn id="95" fill="hold">
                      <p:stCondLst>
                        <p:cond delay="0"/>
                      </p:stCondLst>
                      <p:childTnLst>
                        <p:par>
                          <p:cTn id="96" fill="hold">
                            <p:stCondLst>
                              <p:cond delay="0"/>
                            </p:stCondLst>
                            <p:childTnLst>
                              <p:par>
                                <p:cTn id="97" presetID="42" presetClass="entr" presetSubtype="0" fill="hold" grpId="1" nodeType="withEffect">
                                  <p:stCondLst>
                                    <p:cond delay="0"/>
                                  </p:stCondLst>
                                  <p:childTnLst>
                                    <p:set>
                                      <p:cBhvr>
                                        <p:cTn id="98"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99" dur="1000"/>
                                        <p:tgtEl>
                                          <p:spTgt spid="24">
                                            <p:txEl>
                                              <p:charRg st="4294967295" end="4294967295"/>
                                            </p:txEl>
                                          </p:spTgt>
                                        </p:tgtEl>
                                      </p:cBhvr>
                                    </p:animEffect>
                                    <p:anim calcmode="lin" valueType="num">
                                      <p:cBhvr>
                                        <p:cTn id="100"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101"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par>
                                <p:cTn id="102" presetID="47" presetClass="exit" presetSubtype="0" fill="hold" grpId="1" nodeType="withEffect">
                                  <p:stCondLst>
                                    <p:cond delay="0"/>
                                  </p:stCondLst>
                                  <p:childTnLst>
                                    <p:animEffect transition="out" filter="fade">
                                      <p:cBhvr>
                                        <p:cTn id="103" dur="1000"/>
                                        <p:tgtEl>
                                          <p:spTgt spid="14"/>
                                        </p:tgtEl>
                                      </p:cBhvr>
                                    </p:animEffect>
                                    <p:anim calcmode="lin" valueType="num">
                                      <p:cBhvr>
                                        <p:cTn id="104" dur="1000"/>
                                        <p:tgtEl>
                                          <p:spTgt spid="14"/>
                                        </p:tgtEl>
                                        <p:attrNameLst>
                                          <p:attrName>ppt_x</p:attrName>
                                        </p:attrNameLst>
                                      </p:cBhvr>
                                      <p:tavLst>
                                        <p:tav tm="0">
                                          <p:val>
                                            <p:strVal val="ppt_x"/>
                                          </p:val>
                                        </p:tav>
                                        <p:tav tm="100000">
                                          <p:val>
                                            <p:strVal val="ppt_x"/>
                                          </p:val>
                                        </p:tav>
                                      </p:tavLst>
                                    </p:anim>
                                    <p:anim calcmode="lin" valueType="num">
                                      <p:cBhvr>
                                        <p:cTn id="105" dur="1000"/>
                                        <p:tgtEl>
                                          <p:spTgt spid="14"/>
                                        </p:tgtEl>
                                        <p:attrNameLst>
                                          <p:attrName>ppt_y</p:attrName>
                                        </p:attrNameLst>
                                      </p:cBhvr>
                                      <p:tavLst>
                                        <p:tav tm="0">
                                          <p:val>
                                            <p:strVal val="ppt_y"/>
                                          </p:val>
                                        </p:tav>
                                        <p:tav tm="100000">
                                          <p:val>
                                            <p:strVal val="ppt_y-.1"/>
                                          </p:val>
                                        </p:tav>
                                      </p:tavLst>
                                    </p:anim>
                                    <p:set>
                                      <p:cBhvr>
                                        <p:cTn id="10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07" restart="whenNotActive" fill="hold" evtFilter="cancelBubble" nodeType="interactiveSeq">
                <p:stCondLst>
                  <p:cond evt="onClick" delay="0">
                    <p:tgtEl>
                      <p:spTgt spid="10"/>
                    </p:tgtEl>
                  </p:cond>
                </p:stCondLst>
                <p:endSync evt="end" delay="0">
                  <p:rtn val="all"/>
                </p:endSync>
                <p:childTnLst>
                  <p:par>
                    <p:cTn id="108" fill="hold">
                      <p:stCondLst>
                        <p:cond delay="0"/>
                      </p:stCondLst>
                      <p:childTnLst>
                        <p:par>
                          <p:cTn id="109" fill="hold">
                            <p:stCondLst>
                              <p:cond delay="0"/>
                            </p:stCondLst>
                            <p:childTnLst>
                              <p:par>
                                <p:cTn id="110" presetID="42" presetClass="entr" presetSubtype="0" fill="hold" grpId="1" nodeType="withEffect">
                                  <p:stCondLst>
                                    <p:cond delay="0"/>
                                  </p:stCondLst>
                                  <p:childTnLst>
                                    <p:set>
                                      <p:cBhvr>
                                        <p:cTn id="111"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112" dur="1000"/>
                                        <p:tgtEl>
                                          <p:spTgt spid="22">
                                            <p:txEl>
                                              <p:charRg st="4294967295" end="4294967295"/>
                                            </p:txEl>
                                          </p:spTgt>
                                        </p:tgtEl>
                                      </p:cBhvr>
                                    </p:animEffect>
                                    <p:anim calcmode="lin" valueType="num">
                                      <p:cBhvr>
                                        <p:cTn id="113"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114"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par>
                                <p:cTn id="115" presetID="47" presetClass="exit" presetSubtype="0" fill="hold" grpId="1" nodeType="withEffect">
                                  <p:stCondLst>
                                    <p:cond delay="0"/>
                                  </p:stCondLst>
                                  <p:childTnLst>
                                    <p:animEffect transition="out" filter="fade">
                                      <p:cBhvr>
                                        <p:cTn id="116" dur="1000"/>
                                        <p:tgtEl>
                                          <p:spTgt spid="10"/>
                                        </p:tgtEl>
                                      </p:cBhvr>
                                    </p:animEffect>
                                    <p:anim calcmode="lin" valueType="num">
                                      <p:cBhvr>
                                        <p:cTn id="117" dur="1000"/>
                                        <p:tgtEl>
                                          <p:spTgt spid="10"/>
                                        </p:tgtEl>
                                        <p:attrNameLst>
                                          <p:attrName>ppt_x</p:attrName>
                                        </p:attrNameLst>
                                      </p:cBhvr>
                                      <p:tavLst>
                                        <p:tav tm="0">
                                          <p:val>
                                            <p:strVal val="ppt_x"/>
                                          </p:val>
                                        </p:tav>
                                        <p:tav tm="100000">
                                          <p:val>
                                            <p:strVal val="ppt_x"/>
                                          </p:val>
                                        </p:tav>
                                      </p:tavLst>
                                    </p:anim>
                                    <p:anim calcmode="lin" valueType="num">
                                      <p:cBhvr>
                                        <p:cTn id="118" dur="1000"/>
                                        <p:tgtEl>
                                          <p:spTgt spid="10"/>
                                        </p:tgtEl>
                                        <p:attrNameLst>
                                          <p:attrName>ppt_y</p:attrName>
                                        </p:attrNameLst>
                                      </p:cBhvr>
                                      <p:tavLst>
                                        <p:tav tm="0">
                                          <p:val>
                                            <p:strVal val="ppt_y"/>
                                          </p:val>
                                        </p:tav>
                                        <p:tav tm="100000">
                                          <p:val>
                                            <p:strVal val="ppt_y-.1"/>
                                          </p:val>
                                        </p:tav>
                                      </p:tavLst>
                                    </p:anim>
                                    <p:set>
                                      <p:cBhvr>
                                        <p:cTn id="11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0" restart="whenNotActive" fill="hold" evtFilter="cancelBubble" nodeType="interactiveSeq">
                <p:stCondLst>
                  <p:cond evt="onClick" delay="0">
                    <p:tgtEl>
                      <p:spTgt spid="15"/>
                    </p:tgtEl>
                  </p:cond>
                </p:stCondLst>
                <p:endSync evt="end" delay="0">
                  <p:rtn val="all"/>
                </p:endSync>
                <p:childTnLst>
                  <p:par>
                    <p:cTn id="121" fill="hold">
                      <p:stCondLst>
                        <p:cond delay="0"/>
                      </p:stCondLst>
                      <p:childTnLst>
                        <p:par>
                          <p:cTn id="122" fill="hold">
                            <p:stCondLst>
                              <p:cond delay="0"/>
                            </p:stCondLst>
                            <p:childTnLst>
                              <p:par>
                                <p:cTn id="123" presetID="42" presetClass="entr" presetSubtype="0" fill="hold" grpId="1" nodeType="withEffect">
                                  <p:stCondLst>
                                    <p:cond delay="0"/>
                                  </p:stCondLst>
                                  <p:childTnLst>
                                    <p:set>
                                      <p:cBhvr>
                                        <p:cTn id="124" dur="1" fill="hold">
                                          <p:stCondLst>
                                            <p:cond delay="0"/>
                                          </p:stCondLst>
                                        </p:cTn>
                                        <p:tgtEl>
                                          <p:spTgt spid="17">
                                            <p:txEl>
                                              <p:charRg st="4294967295" end="4294967295"/>
                                            </p:txEl>
                                          </p:spTgt>
                                        </p:tgtEl>
                                        <p:attrNameLst>
                                          <p:attrName>style.visibility</p:attrName>
                                        </p:attrNameLst>
                                      </p:cBhvr>
                                      <p:to>
                                        <p:strVal val="visible"/>
                                      </p:to>
                                    </p:set>
                                    <p:animEffect transition="in" filter="fade">
                                      <p:cBhvr>
                                        <p:cTn id="125" dur="1000"/>
                                        <p:tgtEl>
                                          <p:spTgt spid="17">
                                            <p:txEl>
                                              <p:charRg st="4294967295" end="4294967295"/>
                                            </p:txEl>
                                          </p:spTgt>
                                        </p:tgtEl>
                                      </p:cBhvr>
                                    </p:animEffect>
                                    <p:anim calcmode="lin" valueType="num">
                                      <p:cBhvr>
                                        <p:cTn id="126" dur="1000" fill="hold"/>
                                        <p:tgtEl>
                                          <p:spTgt spid="17">
                                            <p:txEl>
                                              <p:charRg st="4294967295" end="4294967295"/>
                                            </p:txEl>
                                          </p:spTgt>
                                        </p:tgtEl>
                                        <p:attrNameLst>
                                          <p:attrName>ppt_x</p:attrName>
                                        </p:attrNameLst>
                                      </p:cBhvr>
                                      <p:tavLst>
                                        <p:tav tm="0">
                                          <p:val>
                                            <p:strVal val="#ppt_x"/>
                                          </p:val>
                                        </p:tav>
                                        <p:tav tm="100000">
                                          <p:val>
                                            <p:strVal val="#ppt_x"/>
                                          </p:val>
                                        </p:tav>
                                      </p:tavLst>
                                    </p:anim>
                                    <p:anim calcmode="lin" valueType="num">
                                      <p:cBhvr>
                                        <p:cTn id="127" dur="1000" fill="hold"/>
                                        <p:tgtEl>
                                          <p:spTgt spid="17">
                                            <p:txEl>
                                              <p:charRg st="4294967295" end="4294967295"/>
                                            </p:txEl>
                                          </p:spTgt>
                                        </p:tgtEl>
                                        <p:attrNameLst>
                                          <p:attrName>ppt_y</p:attrName>
                                        </p:attrNameLst>
                                      </p:cBhvr>
                                      <p:tavLst>
                                        <p:tav tm="0">
                                          <p:val>
                                            <p:strVal val="#ppt_y+.1"/>
                                          </p:val>
                                        </p:tav>
                                        <p:tav tm="100000">
                                          <p:val>
                                            <p:strVal val="#ppt_y"/>
                                          </p:val>
                                        </p:tav>
                                      </p:tavLst>
                                    </p:anim>
                                  </p:childTnLst>
                                </p:cTn>
                              </p:par>
                              <p:par>
                                <p:cTn id="128" presetID="47" presetClass="exit" presetSubtype="0" fill="hold" grpId="1" nodeType="withEffect">
                                  <p:stCondLst>
                                    <p:cond delay="0"/>
                                  </p:stCondLst>
                                  <p:childTnLst>
                                    <p:animEffect transition="out" filter="fade">
                                      <p:cBhvr>
                                        <p:cTn id="129" dur="1000"/>
                                        <p:tgtEl>
                                          <p:spTgt spid="15"/>
                                        </p:tgtEl>
                                      </p:cBhvr>
                                    </p:animEffect>
                                    <p:anim calcmode="lin" valueType="num">
                                      <p:cBhvr>
                                        <p:cTn id="130" dur="1000"/>
                                        <p:tgtEl>
                                          <p:spTgt spid="15"/>
                                        </p:tgtEl>
                                        <p:attrNameLst>
                                          <p:attrName>ppt_x</p:attrName>
                                        </p:attrNameLst>
                                      </p:cBhvr>
                                      <p:tavLst>
                                        <p:tav tm="0">
                                          <p:val>
                                            <p:strVal val="ppt_x"/>
                                          </p:val>
                                        </p:tav>
                                        <p:tav tm="100000">
                                          <p:val>
                                            <p:strVal val="ppt_x"/>
                                          </p:val>
                                        </p:tav>
                                      </p:tavLst>
                                    </p:anim>
                                    <p:anim calcmode="lin" valueType="num">
                                      <p:cBhvr>
                                        <p:cTn id="131" dur="1000"/>
                                        <p:tgtEl>
                                          <p:spTgt spid="15"/>
                                        </p:tgtEl>
                                        <p:attrNameLst>
                                          <p:attrName>ppt_y</p:attrName>
                                        </p:attrNameLst>
                                      </p:cBhvr>
                                      <p:tavLst>
                                        <p:tav tm="0">
                                          <p:val>
                                            <p:strVal val="ppt_y"/>
                                          </p:val>
                                        </p:tav>
                                        <p:tav tm="100000">
                                          <p:val>
                                            <p:strVal val="ppt_y-.1"/>
                                          </p:val>
                                        </p:tav>
                                      </p:tavLst>
                                    </p:anim>
                                    <p:set>
                                      <p:cBhvr>
                                        <p:cTn id="13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3" restart="whenNotActive" fill="hold" evtFilter="cancelBubble" nodeType="interactiveSeq">
                <p:stCondLst>
                  <p:cond evt="onClick" delay="0">
                    <p:tgtEl>
                      <p:spTgt spid="13"/>
                    </p:tgtEl>
                  </p:cond>
                </p:stCondLst>
                <p:endSync evt="end" delay="0">
                  <p:rtn val="all"/>
                </p:endSync>
                <p:childTnLst>
                  <p:par>
                    <p:cTn id="134" fill="hold">
                      <p:stCondLst>
                        <p:cond delay="0"/>
                      </p:stCondLst>
                      <p:childTnLst>
                        <p:par>
                          <p:cTn id="135" fill="hold">
                            <p:stCondLst>
                              <p:cond delay="0"/>
                            </p:stCondLst>
                            <p:childTnLst>
                              <p:par>
                                <p:cTn id="136" presetID="42" presetClass="entr" presetSubtype="0" fill="hold" grpId="1" nodeType="withEffect">
                                  <p:stCondLst>
                                    <p:cond delay="0"/>
                                  </p:stCondLst>
                                  <p:childTnLst>
                                    <p:set>
                                      <p:cBhvr>
                                        <p:cTn id="137"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138" dur="1000"/>
                                        <p:tgtEl>
                                          <p:spTgt spid="21">
                                            <p:txEl>
                                              <p:charRg st="4294967295" end="4294967295"/>
                                            </p:txEl>
                                          </p:spTgt>
                                        </p:tgtEl>
                                      </p:cBhvr>
                                    </p:animEffect>
                                    <p:anim calcmode="lin" valueType="num">
                                      <p:cBhvr>
                                        <p:cTn id="139"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40"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par>
                                <p:cTn id="141" presetID="47" presetClass="exit" presetSubtype="0" fill="hold" grpId="1" nodeType="withEffect">
                                  <p:stCondLst>
                                    <p:cond delay="0"/>
                                  </p:stCondLst>
                                  <p:childTnLst>
                                    <p:animEffect transition="out" filter="fade">
                                      <p:cBhvr>
                                        <p:cTn id="142" dur="1000"/>
                                        <p:tgtEl>
                                          <p:spTgt spid="13"/>
                                        </p:tgtEl>
                                      </p:cBhvr>
                                    </p:animEffect>
                                    <p:anim calcmode="lin" valueType="num">
                                      <p:cBhvr>
                                        <p:cTn id="143" dur="1000"/>
                                        <p:tgtEl>
                                          <p:spTgt spid="13"/>
                                        </p:tgtEl>
                                        <p:attrNameLst>
                                          <p:attrName>ppt_x</p:attrName>
                                        </p:attrNameLst>
                                      </p:cBhvr>
                                      <p:tavLst>
                                        <p:tav tm="0">
                                          <p:val>
                                            <p:strVal val="ppt_x"/>
                                          </p:val>
                                        </p:tav>
                                        <p:tav tm="100000">
                                          <p:val>
                                            <p:strVal val="ppt_x"/>
                                          </p:val>
                                        </p:tav>
                                      </p:tavLst>
                                    </p:anim>
                                    <p:anim calcmode="lin" valueType="num">
                                      <p:cBhvr>
                                        <p:cTn id="144" dur="1000"/>
                                        <p:tgtEl>
                                          <p:spTgt spid="13"/>
                                        </p:tgtEl>
                                        <p:attrNameLst>
                                          <p:attrName>ppt_y</p:attrName>
                                        </p:attrNameLst>
                                      </p:cBhvr>
                                      <p:tavLst>
                                        <p:tav tm="0">
                                          <p:val>
                                            <p:strVal val="ppt_y"/>
                                          </p:val>
                                        </p:tav>
                                        <p:tav tm="100000">
                                          <p:val>
                                            <p:strVal val="ppt_y-.1"/>
                                          </p:val>
                                        </p:tav>
                                      </p:tavLst>
                                    </p:anim>
                                    <p:set>
                                      <p:cBhvr>
                                        <p:cTn id="145"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6" restart="whenNotActive" fill="hold" evtFilter="cancelBubble" nodeType="interactiveSeq">
                <p:stCondLst>
                  <p:cond evt="onClick" delay="0">
                    <p:tgtEl>
                      <p:spTgt spid="6"/>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2" nodeType="withEffect">
                                  <p:stCondLst>
                                    <p:cond delay="0"/>
                                  </p:stCondLst>
                                  <p:childTnLst>
                                    <p:set>
                                      <p:cBhvr>
                                        <p:cTn id="150" dur="1" fill="hold">
                                          <p:stCondLst>
                                            <p:cond delay="0"/>
                                          </p:stCondLst>
                                        </p:cTn>
                                        <p:tgtEl>
                                          <p:spTgt spid="17">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21">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2">
                                            <p:txEl>
                                              <p:charRg st="4294967295" end="4294967295"/>
                                            </p:txEl>
                                          </p:spTgt>
                                        </p:tgtEl>
                                        <p:attrNameLst>
                                          <p:attrName>style.visibility</p:attrName>
                                        </p:attrNameLst>
                                      </p:cBhvr>
                                      <p:to>
                                        <p:strVal val="hidden"/>
                                      </p:to>
                                    </p:set>
                                  </p:childTnLst>
                                </p:cTn>
                              </p:par>
                              <p:par>
                                <p:cTn id="155" presetID="1" presetClass="exit" presetSubtype="0" fill="hold" grpId="2" nodeType="withEffect">
                                  <p:stCondLst>
                                    <p:cond delay="0"/>
                                  </p:stCondLst>
                                  <p:childTnLst>
                                    <p:set>
                                      <p:cBhvr>
                                        <p:cTn id="156" dur="1" fill="hold">
                                          <p:stCondLst>
                                            <p:cond delay="0"/>
                                          </p:stCondLst>
                                        </p:cTn>
                                        <p:tgtEl>
                                          <p:spTgt spid="23">
                                            <p:txEl>
                                              <p:charRg st="4294967295" end="4294967295"/>
                                            </p:txEl>
                                          </p:spTgt>
                                        </p:tgtEl>
                                        <p:attrNameLst>
                                          <p:attrName>style.visibility</p:attrName>
                                        </p:attrNameLst>
                                      </p:cBhvr>
                                      <p:to>
                                        <p:strVal val="hidden"/>
                                      </p:to>
                                    </p:set>
                                  </p:childTnLst>
                                </p:cTn>
                              </p:par>
                              <p:par>
                                <p:cTn id="157" presetID="1" presetClass="exit" presetSubtype="0" fill="hold" grpId="2" nodeType="withEffect">
                                  <p:stCondLst>
                                    <p:cond delay="0"/>
                                  </p:stCondLst>
                                  <p:childTnLst>
                                    <p:set>
                                      <p:cBhvr>
                                        <p:cTn id="158" dur="1" fill="hold">
                                          <p:stCondLst>
                                            <p:cond delay="0"/>
                                          </p:stCondLst>
                                        </p:cTn>
                                        <p:tgtEl>
                                          <p:spTgt spid="24">
                                            <p:txEl>
                                              <p:charRg st="4294967295" end="4294967295"/>
                                            </p:txEl>
                                          </p:spTgt>
                                        </p:tgtEl>
                                        <p:attrNameLst>
                                          <p:attrName>style.visibility</p:attrName>
                                        </p:attrNameLst>
                                      </p:cBhvr>
                                      <p:to>
                                        <p:strVal val="hidden"/>
                                      </p:to>
                                    </p:set>
                                  </p:childTnLst>
                                </p:cTn>
                              </p:par>
                              <p:par>
                                <p:cTn id="159" presetID="1" presetClass="entr" presetSubtype="0" fill="hold" grpId="2" nodeType="withEffect">
                                  <p:stCondLst>
                                    <p:cond delay="0"/>
                                  </p:stCondLst>
                                  <p:childTnLst>
                                    <p:set>
                                      <p:cBhvr>
                                        <p:cTn id="160" dur="1" fill="hold">
                                          <p:stCondLst>
                                            <p:cond delay="0"/>
                                          </p:stCondLst>
                                        </p:cTn>
                                        <p:tgtEl>
                                          <p:spTgt spid="10"/>
                                        </p:tgtEl>
                                        <p:attrNameLst>
                                          <p:attrName>style.visibility</p:attrName>
                                        </p:attrNameLst>
                                      </p:cBhvr>
                                      <p:to>
                                        <p:strVal val="visible"/>
                                      </p:to>
                                    </p:set>
                                  </p:childTnLst>
                                </p:cTn>
                              </p:par>
                              <p:par>
                                <p:cTn id="161" presetID="1" presetClass="entr" presetSubtype="0" fill="hold" grpId="2" nodeType="withEffect">
                                  <p:stCondLst>
                                    <p:cond delay="0"/>
                                  </p:stCondLst>
                                  <p:childTnLst>
                                    <p:set>
                                      <p:cBhvr>
                                        <p:cTn id="162" dur="1" fill="hold">
                                          <p:stCondLst>
                                            <p:cond delay="0"/>
                                          </p:stCondLst>
                                        </p:cTn>
                                        <p:tgtEl>
                                          <p:spTgt spid="12"/>
                                        </p:tgtEl>
                                        <p:attrNameLst>
                                          <p:attrName>style.visibility</p:attrName>
                                        </p:attrNameLst>
                                      </p:cBhvr>
                                      <p:to>
                                        <p:strVal val="visible"/>
                                      </p:to>
                                    </p:set>
                                  </p:childTnLst>
                                </p:cTn>
                              </p:par>
                              <p:par>
                                <p:cTn id="163" presetID="1" presetClass="entr" presetSubtype="0" fill="hold" grpId="2" nodeType="withEffect">
                                  <p:stCondLst>
                                    <p:cond delay="0"/>
                                  </p:stCondLst>
                                  <p:childTnLst>
                                    <p:set>
                                      <p:cBhvr>
                                        <p:cTn id="164" dur="1" fill="hold">
                                          <p:stCondLst>
                                            <p:cond delay="0"/>
                                          </p:stCondLst>
                                        </p:cTn>
                                        <p:tgtEl>
                                          <p:spTgt spid="13"/>
                                        </p:tgtEl>
                                        <p:attrNameLst>
                                          <p:attrName>style.visibility</p:attrName>
                                        </p:attrNameLst>
                                      </p:cBhvr>
                                      <p:to>
                                        <p:strVal val="visible"/>
                                      </p:to>
                                    </p:set>
                                  </p:childTnLst>
                                </p:cTn>
                              </p:par>
                              <p:par>
                                <p:cTn id="165" presetID="1" presetClass="entr" presetSubtype="0" fill="hold" grpId="2" nodeType="withEffect">
                                  <p:stCondLst>
                                    <p:cond delay="0"/>
                                  </p:stCondLst>
                                  <p:childTnLst>
                                    <p:set>
                                      <p:cBhvr>
                                        <p:cTn id="166" dur="1" fill="hold">
                                          <p:stCondLst>
                                            <p:cond delay="0"/>
                                          </p:stCondLst>
                                        </p:cTn>
                                        <p:tgtEl>
                                          <p:spTgt spid="14"/>
                                        </p:tgtEl>
                                        <p:attrNameLst>
                                          <p:attrName>style.visibility</p:attrName>
                                        </p:attrNameLst>
                                      </p:cBhvr>
                                      <p:to>
                                        <p:strVal val="visible"/>
                                      </p:to>
                                    </p:set>
                                  </p:childTnLst>
                                </p:cTn>
                              </p:par>
                              <p:par>
                                <p:cTn id="167" presetID="1" presetClass="entr" presetSubtype="0" fill="hold" grpId="2" nodeType="withEffect">
                                  <p:stCondLst>
                                    <p:cond delay="0"/>
                                  </p:stCondLst>
                                  <p:childTnLst>
                                    <p:set>
                                      <p:cBhvr>
                                        <p:cTn id="168"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69" restart="whenNotActive" fill="hold" evtFilter="cancelBubble" nodeType="interactiveSeq">
                <p:stCondLst>
                  <p:cond evt="onClick" delay="0">
                    <p:tgtEl>
                      <p:spTgt spid="7"/>
                    </p:tgtEl>
                  </p:cond>
                </p:stCondLst>
                <p:endSync evt="end" delay="0">
                  <p:rtn val="all"/>
                </p:endSync>
                <p:childTnLst>
                  <p:par>
                    <p:cTn id="170" fill="hold">
                      <p:stCondLst>
                        <p:cond delay="0"/>
                      </p:stCondLst>
                      <p:childTnLst>
                        <p:par>
                          <p:cTn id="171" fill="hold">
                            <p:stCondLst>
                              <p:cond delay="0"/>
                            </p:stCondLst>
                            <p:childTnLst>
                              <p:par>
                                <p:cTn id="172" presetID="1" presetClass="exit" presetSubtype="0" fill="hold" grpId="3" nodeType="withEffect">
                                  <p:stCondLst>
                                    <p:cond delay="0"/>
                                  </p:stCondLst>
                                  <p:childTnLst>
                                    <p:set>
                                      <p:cBhvr>
                                        <p:cTn id="173" dur="1" fill="hold">
                                          <p:stCondLst>
                                            <p:cond delay="0"/>
                                          </p:stCondLst>
                                        </p:cTn>
                                        <p:tgtEl>
                                          <p:spTgt spid="17">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21">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2">
                                            <p:txEl>
                                              <p:charRg st="4294967295" end="4294967295"/>
                                            </p:txEl>
                                          </p:spTgt>
                                        </p:tgtEl>
                                        <p:attrNameLst>
                                          <p:attrName>style.visibility</p:attrName>
                                        </p:attrNameLst>
                                      </p:cBhvr>
                                      <p:to>
                                        <p:strVal val="hidden"/>
                                      </p:to>
                                    </p:set>
                                  </p:childTnLst>
                                </p:cTn>
                              </p:par>
                              <p:par>
                                <p:cTn id="178" presetID="1" presetClass="exit" presetSubtype="0" fill="hold" grpId="3" nodeType="withEffect">
                                  <p:stCondLst>
                                    <p:cond delay="0"/>
                                  </p:stCondLst>
                                  <p:childTnLst>
                                    <p:set>
                                      <p:cBhvr>
                                        <p:cTn id="179" dur="1" fill="hold">
                                          <p:stCondLst>
                                            <p:cond delay="0"/>
                                          </p:stCondLst>
                                        </p:cTn>
                                        <p:tgtEl>
                                          <p:spTgt spid="23">
                                            <p:txEl>
                                              <p:charRg st="4294967295" end="4294967295"/>
                                            </p:txEl>
                                          </p:spTgt>
                                        </p:tgtEl>
                                        <p:attrNameLst>
                                          <p:attrName>style.visibility</p:attrName>
                                        </p:attrNameLst>
                                      </p:cBhvr>
                                      <p:to>
                                        <p:strVal val="hidden"/>
                                      </p:to>
                                    </p:set>
                                  </p:childTnLst>
                                </p:cTn>
                              </p:par>
                              <p:par>
                                <p:cTn id="180" presetID="1" presetClass="exit" presetSubtype="0" fill="hold" grpId="3" nodeType="withEffect">
                                  <p:stCondLst>
                                    <p:cond delay="0"/>
                                  </p:stCondLst>
                                  <p:childTnLst>
                                    <p:set>
                                      <p:cBhvr>
                                        <p:cTn id="181" dur="1" fill="hold">
                                          <p:stCondLst>
                                            <p:cond delay="0"/>
                                          </p:stCondLst>
                                        </p:cTn>
                                        <p:tgtEl>
                                          <p:spTgt spid="24">
                                            <p:txEl>
                                              <p:charRg st="4294967295" end="4294967295"/>
                                            </p:txEl>
                                          </p:spTgt>
                                        </p:tgtEl>
                                        <p:attrNameLst>
                                          <p:attrName>style.visibility</p:attrName>
                                        </p:attrNameLst>
                                      </p:cBhvr>
                                      <p:to>
                                        <p:strVal val="hidden"/>
                                      </p:to>
                                    </p:set>
                                  </p:childTnLst>
                                </p:cTn>
                              </p:par>
                              <p:par>
                                <p:cTn id="182" presetID="1" presetClass="entr" presetSubtype="0" fill="hold" grpId="3" nodeType="withEffect">
                                  <p:stCondLst>
                                    <p:cond delay="0"/>
                                  </p:stCondLst>
                                  <p:childTnLst>
                                    <p:set>
                                      <p:cBhvr>
                                        <p:cTn id="183" dur="1" fill="hold">
                                          <p:stCondLst>
                                            <p:cond delay="0"/>
                                          </p:stCondLst>
                                        </p:cTn>
                                        <p:tgtEl>
                                          <p:spTgt spid="10"/>
                                        </p:tgtEl>
                                        <p:attrNameLst>
                                          <p:attrName>style.visibility</p:attrName>
                                        </p:attrNameLst>
                                      </p:cBhvr>
                                      <p:to>
                                        <p:strVal val="visible"/>
                                      </p:to>
                                    </p:set>
                                  </p:childTnLst>
                                </p:cTn>
                              </p:par>
                              <p:par>
                                <p:cTn id="184" presetID="1" presetClass="entr" presetSubtype="0" fill="hold" grpId="3" nodeType="withEffect">
                                  <p:stCondLst>
                                    <p:cond delay="0"/>
                                  </p:stCondLst>
                                  <p:childTnLst>
                                    <p:set>
                                      <p:cBhvr>
                                        <p:cTn id="185" dur="1" fill="hold">
                                          <p:stCondLst>
                                            <p:cond delay="0"/>
                                          </p:stCondLst>
                                        </p:cTn>
                                        <p:tgtEl>
                                          <p:spTgt spid="12"/>
                                        </p:tgtEl>
                                        <p:attrNameLst>
                                          <p:attrName>style.visibility</p:attrName>
                                        </p:attrNameLst>
                                      </p:cBhvr>
                                      <p:to>
                                        <p:strVal val="visible"/>
                                      </p:to>
                                    </p:set>
                                  </p:childTnLst>
                                </p:cTn>
                              </p:par>
                              <p:par>
                                <p:cTn id="186" presetID="1" presetClass="entr" presetSubtype="0" fill="hold" grpId="3" nodeType="withEffect">
                                  <p:stCondLst>
                                    <p:cond delay="0"/>
                                  </p:stCondLst>
                                  <p:childTnLst>
                                    <p:set>
                                      <p:cBhvr>
                                        <p:cTn id="187" dur="1" fill="hold">
                                          <p:stCondLst>
                                            <p:cond delay="0"/>
                                          </p:stCondLst>
                                        </p:cTn>
                                        <p:tgtEl>
                                          <p:spTgt spid="13"/>
                                        </p:tgtEl>
                                        <p:attrNameLst>
                                          <p:attrName>style.visibility</p:attrName>
                                        </p:attrNameLst>
                                      </p:cBhvr>
                                      <p:to>
                                        <p:strVal val="visible"/>
                                      </p:to>
                                    </p:set>
                                  </p:childTnLst>
                                </p:cTn>
                              </p:par>
                              <p:par>
                                <p:cTn id="188" presetID="1" presetClass="entr" presetSubtype="0" fill="hold" grpId="3" nodeType="withEffect">
                                  <p:stCondLst>
                                    <p:cond delay="0"/>
                                  </p:stCondLst>
                                  <p:childTnLst>
                                    <p:set>
                                      <p:cBhvr>
                                        <p:cTn id="189" dur="1" fill="hold">
                                          <p:stCondLst>
                                            <p:cond delay="0"/>
                                          </p:stCondLst>
                                        </p:cTn>
                                        <p:tgtEl>
                                          <p:spTgt spid="14"/>
                                        </p:tgtEl>
                                        <p:attrNameLst>
                                          <p:attrName>style.visibility</p:attrName>
                                        </p:attrNameLst>
                                      </p:cBhvr>
                                      <p:to>
                                        <p:strVal val="visible"/>
                                      </p:to>
                                    </p:set>
                                  </p:childTnLst>
                                </p:cTn>
                              </p:par>
                              <p:par>
                                <p:cTn id="190" presetID="1" presetClass="entr" presetSubtype="0" fill="hold" grpId="3" nodeType="withEffect">
                                  <p:stCondLst>
                                    <p:cond delay="0"/>
                                  </p:stCondLst>
                                  <p:childTnLst>
                                    <p:set>
                                      <p:cBhvr>
                                        <p:cTn id="19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5" grpId="0"/>
      <p:bldP spid="15" grpId="1"/>
      <p:bldP spid="15" grpId="2"/>
      <p:bldP spid="15" grpId="3"/>
      <p:bldP spid="14" grpId="0"/>
      <p:bldP spid="14" grpId="1"/>
      <p:bldP spid="14" grpId="2"/>
      <p:bldP spid="14" grpId="3"/>
      <p:bldP spid="13" grpId="0"/>
      <p:bldP spid="13" grpId="1"/>
      <p:bldP spid="13" grpId="2"/>
      <p:bldP spid="13" grpId="3"/>
      <p:bldP spid="12" grpId="0"/>
      <p:bldP spid="12" grpId="1"/>
      <p:bldP spid="12" grpId="2"/>
      <p:bldP spid="12" grpId="3"/>
      <p:bldP spid="10" grpId="0"/>
      <p:bldP spid="10" grpId="1"/>
      <p:bldP spid="10" grpId="2"/>
      <p:bldP spid="10" grpId="3"/>
      <p:bldP spid="24" grpId="0" autoUpdateAnimBg="0"/>
      <p:bldP spid="24" grpId="1" autoUpdateAnimBg="0"/>
      <p:bldP spid="24" grpId="2" autoUpdateAnimBg="0"/>
      <p:bldP spid="24" grpId="3" autoUpdateAnimBg="0"/>
      <p:bldP spid="23" grpId="0" autoUpdateAnimBg="0"/>
      <p:bldP spid="23" grpId="1" autoUpdateAnimBg="0"/>
      <p:bldP spid="23" grpId="2" autoUpdateAnimBg="0"/>
      <p:bldP spid="23" grpId="3" autoUpdateAnimBg="0"/>
      <p:bldP spid="22" grpId="0" autoUpdateAnimBg="0"/>
      <p:bldP spid="22" grpId="1" autoUpdateAnimBg="0"/>
      <p:bldP spid="22" grpId="2" autoUpdateAnimBg="0"/>
      <p:bldP spid="22" grpId="3" autoUpdateAnimBg="0"/>
      <p:bldP spid="21" grpId="0" autoUpdateAnimBg="0"/>
      <p:bldP spid="21" grpId="1" autoUpdateAnimBg="0"/>
      <p:bldP spid="21" grpId="2" autoUpdateAnimBg="0"/>
      <p:bldP spid="21" grpId="3" autoUpdateAnimBg="0"/>
      <p:bldP spid="17" grpId="0" autoUpdateAnimBg="0"/>
      <p:bldP spid="17" grpId="1" autoUpdateAnimBg="0"/>
      <p:bldP spid="17" grpId="2" autoUpdateAnimBg="0"/>
      <p:bldP spid="17" grpId="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8-L01-S08 - Follow the Christmas sta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33277"/>
            <a:ext cx="609600" cy="609600"/>
          </a:xfrm>
          <a:prstGeom prst="rect">
            <a:avLst/>
          </a:prstGeom>
        </p:spPr>
      </p:pic>
      <p:pic>
        <p:nvPicPr>
          <p:cNvPr id="6146" name="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1206" y="710930"/>
            <a:ext cx="4143814" cy="3613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359734" y="344447"/>
            <a:ext cx="3469663" cy="234319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1077845">
            <a:off x="5759059" y="639294"/>
            <a:ext cx="2508675" cy="1754326"/>
          </a:xfrm>
          <a:prstGeom prst="rect">
            <a:avLst/>
          </a:prstGeom>
          <a:noFill/>
        </p:spPr>
        <p:txBody>
          <a:bodyPr wrap="square" rtlCol="0">
            <a:spAutoFit/>
          </a:bodyPr>
          <a:lstStyle/>
          <a:p>
            <a:r>
              <a:rPr lang="en-GB" sz="1200" dirty="0"/>
              <a:t>The Bible does not specify an interval of time between Jesus’ birth and the visit of the kings, and the pictures, particularly on Christmas cards and the closeness of the traditional dates of December 25 and January </a:t>
            </a:r>
            <a:r>
              <a:rPr lang="en-GB" sz="1200" dirty="0" smtClean="0"/>
              <a:t>6, </a:t>
            </a:r>
            <a:r>
              <a:rPr lang="en-GB" sz="1200" dirty="0"/>
              <a:t>encourage the popular assumption that the visit took place the same winter as Jesus’ birth.</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935586" y="2447986"/>
            <a:ext cx="3968335" cy="260763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1107776">
            <a:off x="5281234" y="2889561"/>
            <a:ext cx="2955895" cy="1754326"/>
          </a:xfrm>
          <a:prstGeom prst="rect">
            <a:avLst/>
          </a:prstGeom>
          <a:noFill/>
        </p:spPr>
        <p:txBody>
          <a:bodyPr wrap="square" rtlCol="0">
            <a:spAutoFit/>
          </a:bodyPr>
          <a:lstStyle/>
          <a:p>
            <a:r>
              <a:rPr lang="en-GB" sz="1200" dirty="0"/>
              <a:t>Some traditions believed the visit took place up to two winters later. This would tie in with the reference to the wise men and Herod's decree (Matthew 2:16–18) about the Massacre of the Innocents - all boys up to two years old. (Feast December 28, see </a:t>
            </a:r>
            <a:r>
              <a:rPr lang="en-GB" sz="1200" dirty="0" smtClean="0"/>
              <a:t/>
            </a:r>
            <a:br>
              <a:rPr lang="en-GB" sz="1200" dirty="0" smtClean="0"/>
            </a:br>
            <a:r>
              <a:rPr lang="en-GB" sz="1200" dirty="0" err="1" smtClean="0"/>
              <a:t>Yr</a:t>
            </a:r>
            <a:r>
              <a:rPr lang="en-GB" sz="1200" dirty="0" smtClean="0"/>
              <a:t> </a:t>
            </a:r>
            <a:r>
              <a:rPr lang="en-GB" sz="1200" dirty="0"/>
              <a:t>7 Lesson 1.) The star which they followed has traditionally become known as the Star of Bethlehem. </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2163" y="477669"/>
            <a:ext cx="3037597" cy="27752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99748" y="944010"/>
            <a:ext cx="2240633" cy="1938992"/>
          </a:xfrm>
          <a:prstGeom prst="rect">
            <a:avLst/>
          </a:prstGeom>
          <a:noFill/>
        </p:spPr>
        <p:txBody>
          <a:bodyPr wrap="square" rtlCol="0">
            <a:spAutoFit/>
          </a:bodyPr>
          <a:lstStyle/>
          <a:p>
            <a:r>
              <a:rPr lang="en-GB" sz="1200" dirty="0"/>
              <a:t>Traditional nativity scenes depict three kings visiting Jesus on the night of his birth, in a manger accompanied by the shepherds and angels, but this should be understood as an artistic convention that combines for convenience the separate groups of visitors to the stable on Christmas night. </a:t>
            </a:r>
            <a:endParaRPr lang="en-GB" sz="1200" dirty="0">
              <a:latin typeface="Calligraph421 BT" pitchFamily="66" charset="0"/>
              <a:ea typeface="Segoe UI" pitchFamily="34" charset="0"/>
              <a:cs typeface="Segoe UI"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09714" y="2997332"/>
            <a:ext cx="3109767" cy="22985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1005531">
            <a:off x="610203" y="3294712"/>
            <a:ext cx="2358993" cy="1569660"/>
          </a:xfrm>
          <a:prstGeom prst="rect">
            <a:avLst/>
          </a:prstGeom>
          <a:noFill/>
        </p:spPr>
        <p:txBody>
          <a:bodyPr wrap="square" rtlCol="0">
            <a:spAutoFit/>
          </a:bodyPr>
          <a:lstStyle/>
          <a:p>
            <a:r>
              <a:rPr lang="en-GB" sz="1200" dirty="0"/>
              <a:t>The only gospel account by Matthew simply presents an event at an unspecified point after Christ's birth in which an unnumbered party of unnamed wise men visited him in a house not a stable, with only ‘his mother’ mentioned</a:t>
            </a:r>
            <a:r>
              <a:rPr lang="en-GB" sz="1200" dirty="0" smtClean="0"/>
              <a:t>. Note this in the clip. </a:t>
            </a:r>
            <a:endParaRPr lang="en-GB" sz="1200" dirty="0"/>
          </a:p>
        </p:txBody>
      </p:sp>
      <p:pic>
        <p:nvPicPr>
          <p:cNvPr id="14"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7" y="325251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7" y="2557572"/>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7" y="1862628"/>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7" y="1167684"/>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p:cNvSpPr txBox="1">
            <a:spLocks/>
          </p:cNvSpPr>
          <p:nvPr/>
        </p:nvSpPr>
        <p:spPr>
          <a:xfrm>
            <a:off x="0" y="33277"/>
            <a:ext cx="9144000" cy="4857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2800" dirty="0">
                <a:latin typeface="Bookman Old Style" pitchFamily="18" charset="0"/>
              </a:rPr>
              <a:t>Some clarification about </a:t>
            </a:r>
            <a:r>
              <a:rPr lang="en-NZ" sz="2800" dirty="0" smtClean="0">
                <a:latin typeface="Bookman Old Style" pitchFamily="18" charset="0"/>
              </a:rPr>
              <a:t>the visit </a:t>
            </a:r>
            <a:r>
              <a:rPr lang="en-NZ" sz="2800" dirty="0">
                <a:latin typeface="Bookman Old Style" pitchFamily="18" charset="0"/>
              </a:rPr>
              <a:t>of the </a:t>
            </a:r>
            <a:r>
              <a:rPr lang="en-NZ" sz="2800" dirty="0" smtClean="0">
                <a:latin typeface="Bookman Old Style" pitchFamily="18" charset="0"/>
              </a:rPr>
              <a:t>Wise </a:t>
            </a:r>
            <a:r>
              <a:rPr lang="en-NZ" sz="2800" dirty="0">
                <a:latin typeface="Bookman Old Style" pitchFamily="18" charset="0"/>
              </a:rPr>
              <a:t>M</a:t>
            </a:r>
            <a:r>
              <a:rPr lang="en-NZ" sz="2800" dirty="0" smtClean="0">
                <a:latin typeface="Bookman Old Style" pitchFamily="18" charset="0"/>
              </a:rPr>
              <a:t>en </a:t>
            </a:r>
            <a:endParaRPr lang="en-GB" sz="2800" b="1" dirty="0">
              <a:latin typeface="Bookman Old Style" pitchFamily="18" charset="0"/>
              <a:ea typeface="Adobe Heiti Std R" pitchFamily="34" charset="-128"/>
            </a:endParaRP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092279" y="4635669"/>
            <a:ext cx="2959464" cy="507831"/>
          </a:xfrm>
          <a:prstGeom prst="rect">
            <a:avLst/>
          </a:prstGeom>
          <a:noFill/>
        </p:spPr>
        <p:txBody>
          <a:bodyPr wrap="none" rtlCol="0">
            <a:spAutoFit/>
          </a:bodyPr>
          <a:lstStyle/>
          <a:p>
            <a:pPr algn="ctr"/>
            <a:r>
              <a:rPr lang="en-GB" sz="900" dirty="0" smtClean="0">
                <a:latin typeface="Bookman Old Style" pitchFamily="18" charset="0"/>
                <a:ea typeface="Segoe UI" pitchFamily="34" charset="0"/>
                <a:cs typeface="Arial" pitchFamily="34" charset="0"/>
              </a:rPr>
              <a:t>Click the pins on the right to reveal post-it notes.</a:t>
            </a:r>
            <a:br>
              <a:rPr lang="en-GB" sz="900" dirty="0" smtClean="0">
                <a:latin typeface="Bookman Old Style" pitchFamily="18" charset="0"/>
                <a:ea typeface="Segoe UI" pitchFamily="34" charset="0"/>
                <a:cs typeface="Arial" pitchFamily="34" charset="0"/>
              </a:rPr>
            </a:br>
            <a:r>
              <a:rPr lang="en-GB" sz="900" dirty="0" smtClean="0">
                <a:latin typeface="Bookman Old Style" pitchFamily="18" charset="0"/>
                <a:ea typeface="Segoe UI" pitchFamily="34" charset="0"/>
                <a:cs typeface="Arial" pitchFamily="34" charset="0"/>
              </a:rPr>
              <a:t>Click the video button to watch the video.</a:t>
            </a:r>
          </a:p>
          <a:p>
            <a:pPr algn="ctr"/>
            <a:endParaRPr lang="en-GB" sz="900" dirty="0">
              <a:latin typeface="Bookman Old Style" pitchFamily="18" charset="0"/>
              <a:ea typeface="Segoe UI" pitchFamily="34" charset="0"/>
              <a:cs typeface="Arial" pitchFamily="34" charset="0"/>
            </a:endParaRPr>
          </a:p>
        </p:txBody>
      </p:sp>
      <p:sp>
        <p:nvSpPr>
          <p:cNvPr id="25" name="Action Button: Video">
            <a:hlinkClick r:id="rId10" highlightClick="1"/>
          </p:cNvPr>
          <p:cNvSpPr/>
          <p:nvPr/>
        </p:nvSpPr>
        <p:spPr>
          <a:xfrm>
            <a:off x="6660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Tool instructions stop"/>
          <p:cNvSpPr txBox="1"/>
          <p:nvPr/>
        </p:nvSpPr>
        <p:spPr>
          <a:xfrm>
            <a:off x="2923225" y="4909873"/>
            <a:ext cx="3400290" cy="230832"/>
          </a:xfrm>
          <a:prstGeom prst="rect">
            <a:avLst/>
          </a:prstGeom>
          <a:noFill/>
        </p:spPr>
        <p:txBody>
          <a:bodyPr wrap="none" rtlCol="0">
            <a:spAutoFit/>
          </a:bodyPr>
          <a:lstStyle/>
          <a:p>
            <a:pPr algn="ctr"/>
            <a:r>
              <a:rPr lang="en-GB" sz="900" dirty="0">
                <a:latin typeface="Bookman Old Style" pitchFamily="18" charset="0"/>
                <a:ea typeface="Segoe UI" pitchFamily="34" charset="0"/>
                <a:cs typeface="Arial" pitchFamily="34" charset="0"/>
              </a:rPr>
              <a:t>Click the audio button to stop </a:t>
            </a:r>
            <a:r>
              <a:rPr lang="en-GB" sz="900" dirty="0" smtClean="0">
                <a:latin typeface="Bookman Old Style" pitchFamily="18" charset="0"/>
                <a:ea typeface="Segoe UI" pitchFamily="34" charset="0"/>
                <a:cs typeface="Arial" pitchFamily="34" charset="0"/>
              </a:rPr>
              <a:t>‘Follow the Christmas star’</a:t>
            </a:r>
            <a:endParaRPr lang="en-GB" sz="900" dirty="0">
              <a:latin typeface="Bookman Old Style" pitchFamily="18" charset="0"/>
              <a:ea typeface="Segoe UI" pitchFamily="34" charset="0"/>
              <a:cs typeface="Arial" pitchFamily="34" charset="0"/>
            </a:endParaRPr>
          </a:p>
        </p:txBody>
      </p:sp>
      <p:sp>
        <p:nvSpPr>
          <p:cNvPr id="37" name="TextBox: Tool instructions start"/>
          <p:cNvSpPr txBox="1"/>
          <p:nvPr/>
        </p:nvSpPr>
        <p:spPr>
          <a:xfrm>
            <a:off x="2874333" y="4909873"/>
            <a:ext cx="3541355" cy="230832"/>
          </a:xfrm>
          <a:prstGeom prst="rect">
            <a:avLst/>
          </a:prstGeom>
          <a:noFill/>
        </p:spPr>
        <p:txBody>
          <a:bodyPr wrap="none" rtlCol="0">
            <a:spAutoFit/>
          </a:bodyPr>
          <a:lstStyle/>
          <a:p>
            <a:pPr algn="ctr"/>
            <a:r>
              <a:rPr lang="en-GB" sz="900" dirty="0">
                <a:latin typeface="Bookman Old Style" pitchFamily="18" charset="0"/>
                <a:ea typeface="Segoe UI" pitchFamily="34" charset="0"/>
                <a:cs typeface="Arial" pitchFamily="34" charset="0"/>
              </a:rPr>
              <a:t>Click </a:t>
            </a:r>
            <a:r>
              <a:rPr lang="en-GB" sz="900" dirty="0">
                <a:latin typeface="Bookman Old Style" pitchFamily="18" charset="0"/>
                <a:ea typeface="Segoe UI" pitchFamily="34" charset="0"/>
                <a:cs typeface="Arial" pitchFamily="34" charset="0"/>
              </a:rPr>
              <a:t>the audio button to </a:t>
            </a:r>
            <a:r>
              <a:rPr lang="en-GB" sz="900" dirty="0" smtClean="0">
                <a:latin typeface="Bookman Old Style" pitchFamily="18" charset="0"/>
                <a:ea typeface="Segoe UI" pitchFamily="34" charset="0"/>
                <a:cs typeface="Arial" pitchFamily="34" charset="0"/>
              </a:rPr>
              <a:t>start </a:t>
            </a:r>
            <a:r>
              <a:rPr lang="en-GB" sz="900" dirty="0">
                <a:latin typeface="Bookman Old Style" pitchFamily="18" charset="0"/>
                <a:ea typeface="Segoe UI" pitchFamily="34" charset="0"/>
                <a:cs typeface="Arial" pitchFamily="34" charset="0"/>
              </a:rPr>
              <a:t>‘Follow the Christmas Star’</a:t>
            </a:r>
            <a:endParaRPr lang="en-GB" sz="900" dirty="0">
              <a:latin typeface="Bookman Old Style" pitchFamily="18" charset="0"/>
              <a:ea typeface="Segoe UI" pitchFamily="34" charset="0"/>
              <a:cs typeface="Arial" pitchFamily="34" charset="0"/>
            </a:endParaRPr>
          </a:p>
        </p:txBody>
      </p:sp>
    </p:spTree>
    <p:extLst>
      <p:ext uri="{BB962C8B-B14F-4D97-AF65-F5344CB8AC3E}">
        <p14:creationId xmlns:p14="http://schemas.microsoft.com/office/powerpoint/2010/main" val="13481775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195"/>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8196"/>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6"/>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21"/>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26"/>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22"/>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27"/>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3"/>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2" restart="whenNotActive" fill="hold" evtFilter="cancelBubble" nodeType="interactiveSeq">
                <p:stCondLst>
                  <p:cond evt="onClick" delay="0">
                    <p:tgtEl>
                      <p:spTgt spid="33"/>
                    </p:tgtEl>
                  </p:cond>
                </p:stCondLst>
                <p:endSync evt="end" delay="0">
                  <p:rtn val="all"/>
                </p:endSync>
                <p:childTnLst>
                  <p:par>
                    <p:cTn id="103" fill="hold">
                      <p:stCondLst>
                        <p:cond delay="0"/>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819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xit" presetSubtype="0" fill="hold" nodeType="withEffect">
                                  <p:stCondLst>
                                    <p:cond delay="0"/>
                                  </p:stCondLst>
                                  <p:childTnLst>
                                    <p:set>
                                      <p:cBhvr>
                                        <p:cTn id="114" dur="1" fill="hold">
                                          <p:stCondLst>
                                            <p:cond delay="0"/>
                                          </p:stCondLst>
                                        </p:cTn>
                                        <p:tgtEl>
                                          <p:spTgt spid="819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1"/>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2"/>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2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3"/>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35"/>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fade">
                                      <p:cBhvr>
                                        <p:cTn id="134" dur="500"/>
                                        <p:tgtEl>
                                          <p:spTgt spid="36"/>
                                        </p:tgtEl>
                                      </p:cBhvr>
                                    </p:animEffect>
                                  </p:childTnLst>
                                </p:cTn>
                              </p:par>
                              <p:par>
                                <p:cTn id="135" presetID="10" presetClass="exit" presetSubtype="0" fill="hold" grpId="1" nodeType="withEffect">
                                  <p:stCondLst>
                                    <p:cond delay="0"/>
                                  </p:stCondLst>
                                  <p:childTnLst>
                                    <p:animEffect transition="out" filter="fade">
                                      <p:cBhvr>
                                        <p:cTn id="136" dur="500"/>
                                        <p:tgtEl>
                                          <p:spTgt spid="37"/>
                                        </p:tgtEl>
                                      </p:cBhvr>
                                    </p:animEffect>
                                    <p:set>
                                      <p:cBhvr>
                                        <p:cTn id="137" dur="1" fill="hold">
                                          <p:stCondLst>
                                            <p:cond delay="499"/>
                                          </p:stCondLst>
                                        </p:cTn>
                                        <p:tgtEl>
                                          <p:spTgt spid="37"/>
                                        </p:tgtEl>
                                        <p:attrNameLst>
                                          <p:attrName>style.visibility</p:attrName>
                                        </p:attrNameLst>
                                      </p:cBhvr>
                                      <p:to>
                                        <p:strVal val="hidden"/>
                                      </p:to>
                                    </p:set>
                                  </p:childTnLst>
                                </p:cTn>
                              </p:par>
                            </p:childTnLst>
                          </p:cTn>
                        </p:par>
                        <p:par>
                          <p:cTn id="138" fill="hold">
                            <p:stCondLst>
                              <p:cond delay="500"/>
                            </p:stCondLst>
                            <p:childTnLst>
                              <p:par>
                                <p:cTn id="139" presetID="1" presetClass="mediacall" presetSubtype="0" fill="hold" nodeType="afterEffect">
                                  <p:stCondLst>
                                    <p:cond delay="0"/>
                                  </p:stCondLst>
                                  <p:childTnLst>
                                    <p:cmd type="call" cmd="playFrom(0.0)">
                                      <p:cBhvr>
                                        <p:cTn id="140" dur="200920" fill="hold"/>
                                        <p:tgtEl>
                                          <p:spTgt spid="4"/>
                                        </p:tgtEl>
                                      </p:cBhvr>
                                    </p:cmd>
                                  </p:childTnLst>
                                </p:cTn>
                              </p:par>
                              <p:par>
                                <p:cTn id="141" presetID="1" presetClass="emph" presetSubtype="2" fill="hold" nodeType="withEffect">
                                  <p:stCondLst>
                                    <p:cond delay="0"/>
                                  </p:stCondLst>
                                  <p:childTnLst>
                                    <p:animClr clrSpc="rgb" dir="cw">
                                      <p:cBhvr>
                                        <p:cTn id="142" dur="1000" fill="hold"/>
                                        <p:tgtEl>
                                          <p:spTgt spid="35"/>
                                        </p:tgtEl>
                                        <p:attrNameLst>
                                          <p:attrName>fillcolor</p:attrName>
                                        </p:attrNameLst>
                                      </p:cBhvr>
                                      <p:to>
                                        <a:schemeClr val="accent2"/>
                                      </p:to>
                                    </p:animClr>
                                    <p:set>
                                      <p:cBhvr>
                                        <p:cTn id="143" dur="1000" fill="hold"/>
                                        <p:tgtEl>
                                          <p:spTgt spid="35"/>
                                        </p:tgtEl>
                                        <p:attrNameLst>
                                          <p:attrName>fill.type</p:attrName>
                                        </p:attrNameLst>
                                      </p:cBhvr>
                                      <p:to>
                                        <p:strVal val="solid"/>
                                      </p:to>
                                    </p:set>
                                    <p:set>
                                      <p:cBhvr>
                                        <p:cTn id="144" dur="1000" fill="hold"/>
                                        <p:tgtEl>
                                          <p:spTgt spid="35"/>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3" presetClass="mediacall" presetSubtype="0" fill="hold" nodeType="clickEffect">
                                  <p:stCondLst>
                                    <p:cond delay="0"/>
                                  </p:stCondLst>
                                  <p:childTnLst>
                                    <p:cmd type="call" cmd="stop">
                                      <p:cBhvr>
                                        <p:cTn id="148" dur="1" fill="hold"/>
                                        <p:tgtEl>
                                          <p:spTgt spid="4"/>
                                        </p:tgtEl>
                                      </p:cBhvr>
                                    </p:cmd>
                                  </p:childTnLst>
                                </p:cTn>
                              </p:par>
                              <p:par>
                                <p:cTn id="149" presetID="10" presetClass="exit" presetSubtype="0" fill="hold" grpId="1" nodeType="withEffect">
                                  <p:stCondLst>
                                    <p:cond delay="0"/>
                                  </p:stCondLst>
                                  <p:childTnLst>
                                    <p:animEffect transition="out" filter="fade">
                                      <p:cBhvr>
                                        <p:cTn id="150" dur="500"/>
                                        <p:tgtEl>
                                          <p:spTgt spid="36"/>
                                        </p:tgtEl>
                                      </p:cBhvr>
                                    </p:animEffect>
                                    <p:set>
                                      <p:cBhvr>
                                        <p:cTn id="151" dur="1" fill="hold">
                                          <p:stCondLst>
                                            <p:cond delay="499"/>
                                          </p:stCondLst>
                                        </p:cTn>
                                        <p:tgtEl>
                                          <p:spTgt spid="36"/>
                                        </p:tgtEl>
                                        <p:attrNameLst>
                                          <p:attrName>style.visibility</p:attrName>
                                        </p:attrNameLst>
                                      </p:cBhvr>
                                      <p:to>
                                        <p:strVal val="hidden"/>
                                      </p:to>
                                    </p:set>
                                  </p:childTnLst>
                                </p:cTn>
                              </p:par>
                              <p:par>
                                <p:cTn id="152" presetID="10" presetClass="entr" presetSubtype="0" fill="hold" grpId="2" nodeType="with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fade">
                                      <p:cBhvr>
                                        <p:cTn id="154" dur="500"/>
                                        <p:tgtEl>
                                          <p:spTgt spid="37"/>
                                        </p:tgtEl>
                                      </p:cBhvr>
                                    </p:animEffect>
                                  </p:childTnLst>
                                </p:cTn>
                              </p:par>
                              <p:par>
                                <p:cTn id="155" presetID="1" presetClass="emph" presetSubtype="2" fill="hold" nodeType="withEffect">
                                  <p:stCondLst>
                                    <p:cond delay="0"/>
                                  </p:stCondLst>
                                  <p:childTnLst>
                                    <p:animClr clrSpc="rgb" dir="cw">
                                      <p:cBhvr>
                                        <p:cTn id="156" dur="2000" fill="hold"/>
                                        <p:tgtEl>
                                          <p:spTgt spid="35"/>
                                        </p:tgtEl>
                                        <p:attrNameLst>
                                          <p:attrName>fillcolor</p:attrName>
                                        </p:attrNameLst>
                                      </p:cBhvr>
                                      <p:to>
                                        <a:schemeClr val="bg1"/>
                                      </p:to>
                                    </p:animClr>
                                    <p:set>
                                      <p:cBhvr>
                                        <p:cTn id="157" dur="2000" fill="hold"/>
                                        <p:tgtEl>
                                          <p:spTgt spid="35"/>
                                        </p:tgtEl>
                                        <p:attrNameLst>
                                          <p:attrName>fill.type</p:attrName>
                                        </p:attrNameLst>
                                      </p:cBhvr>
                                      <p:to>
                                        <p:strVal val="solid"/>
                                      </p:to>
                                    </p:set>
                                    <p:set>
                                      <p:cBhvr>
                                        <p:cTn id="158"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59" fill="hold" display="0">
                  <p:stCondLst>
                    <p:cond delay="indefinite"/>
                  </p:stCondLst>
                  <p:endCondLst>
                    <p:cond evt="onStopAudio" delay="0">
                      <p:tgtEl>
                        <p:sldTgt/>
                      </p:tgtEl>
                    </p:cond>
                  </p:endCondLst>
                </p:cTn>
                <p:tgtEl>
                  <p:spTgt spid="4"/>
                </p:tgtEl>
              </p:cMediaNode>
            </p:audio>
          </p:childTnLst>
        </p:cTn>
      </p:par>
    </p:tnLst>
    <p:bldLst>
      <p:bldP spid="27" grpId="0"/>
      <p:bldP spid="27" grpId="1"/>
      <p:bldP spid="27" grpId="2"/>
      <p:bldP spid="29" grpId="0"/>
      <p:bldP spid="29" grpId="1"/>
      <p:bldP spid="29" grpId="2"/>
      <p:bldP spid="6" grpId="0"/>
      <p:bldP spid="6" grpId="1"/>
      <p:bldP spid="6" grpId="2"/>
      <p:bldP spid="26" grpId="0"/>
      <p:bldP spid="26" grpId="1"/>
      <p:bldP spid="26" grpId="2"/>
      <p:bldP spid="36" grpId="0"/>
      <p:bldP spid="36" grpId="1"/>
      <p:bldP spid="37" grpId="0"/>
      <p:bldP spid="37" grpId="1"/>
      <p:bldP spid="3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veal 3"/>
          <p:cNvSpPr txBox="1"/>
          <p:nvPr/>
        </p:nvSpPr>
        <p:spPr>
          <a:xfrm>
            <a:off x="1160520" y="3995570"/>
            <a:ext cx="7839480" cy="738664"/>
          </a:xfrm>
          <a:prstGeom prst="rect">
            <a:avLst/>
          </a:prstGeom>
          <a:noFill/>
        </p:spPr>
        <p:txBody>
          <a:bodyPr wrap="square" rtlCol="0">
            <a:spAutoFit/>
          </a:bodyPr>
          <a:lstStyle/>
          <a:p>
            <a:r>
              <a:rPr lang="en-NZ" sz="1400" dirty="0">
                <a:latin typeface="Bookman Old Style" pitchFamily="18" charset="0"/>
              </a:rPr>
              <a:t>Myrrh is a spice used in embalming people after death. </a:t>
            </a:r>
            <a:r>
              <a:rPr lang="en-NZ" sz="1400" dirty="0" smtClean="0">
                <a:latin typeface="Bookman Old Style" pitchFamily="18" charset="0"/>
              </a:rPr>
              <a:t>Myrrh symbolizes </a:t>
            </a:r>
            <a:r>
              <a:rPr lang="en-NZ" sz="1400" dirty="0">
                <a:latin typeface="Bookman Old Style" pitchFamily="18" charset="0"/>
              </a:rPr>
              <a:t>bitterness and suffering</a:t>
            </a:r>
            <a:r>
              <a:rPr lang="en-NZ" sz="1400" dirty="0" smtClean="0">
                <a:latin typeface="Bookman Old Style" pitchFamily="18" charset="0"/>
              </a:rPr>
              <a:t>. In </a:t>
            </a:r>
            <a:r>
              <a:rPr lang="en-NZ" sz="1400" dirty="0">
                <a:latin typeface="Bookman Old Style" pitchFamily="18" charset="0"/>
              </a:rPr>
              <a:t>presenting this gift the wise men recognised Jesus was human and like all humans </a:t>
            </a:r>
            <a:r>
              <a:rPr lang="en-NZ" sz="1400" dirty="0" smtClean="0">
                <a:latin typeface="Bookman Old Style" pitchFamily="18" charset="0"/>
              </a:rPr>
              <a:t>he would die</a:t>
            </a:r>
            <a:r>
              <a:rPr lang="en-NZ" sz="1400" dirty="0">
                <a:latin typeface="Bookman Old Style" pitchFamily="18" charset="0"/>
              </a:rPr>
              <a:t>. </a:t>
            </a:r>
            <a:endParaRPr lang="en-GB" sz="1400" dirty="0">
              <a:latin typeface="Bookman Old Style" pitchFamily="18" charset="0"/>
            </a:endParaRPr>
          </a:p>
        </p:txBody>
      </p:sp>
      <p:pic>
        <p:nvPicPr>
          <p:cNvPr id="14" name="Icon 3"/>
          <p:cNvPicPr>
            <a:picLocks/>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10800000" flipV="1">
            <a:off x="213136" y="3680389"/>
            <a:ext cx="793428" cy="1182656"/>
          </a:xfrm>
          <a:prstGeom prst="ellipse">
            <a:avLst/>
          </a:prstGeom>
          <a:noFill/>
          <a:ln>
            <a:noFill/>
          </a:ln>
        </p:spPr>
      </p:pic>
      <p:sp>
        <p:nvSpPr>
          <p:cNvPr id="21" name="Reveal 2"/>
          <p:cNvSpPr txBox="1"/>
          <p:nvPr/>
        </p:nvSpPr>
        <p:spPr>
          <a:xfrm>
            <a:off x="1160520" y="2309647"/>
            <a:ext cx="4301449" cy="1600438"/>
          </a:xfrm>
          <a:prstGeom prst="rect">
            <a:avLst/>
          </a:prstGeom>
          <a:noFill/>
        </p:spPr>
        <p:txBody>
          <a:bodyPr wrap="square" rtlCol="0">
            <a:spAutoFit/>
          </a:bodyPr>
          <a:lstStyle/>
          <a:p>
            <a:r>
              <a:rPr lang="en-GB" sz="1400" dirty="0">
                <a:latin typeface="Bookman Old Style" pitchFamily="18" charset="0"/>
              </a:rPr>
              <a:t>Frankincense </a:t>
            </a:r>
            <a:r>
              <a:rPr lang="en-NZ" sz="1400" dirty="0">
                <a:latin typeface="Bookman Old Style" pitchFamily="18" charset="0"/>
              </a:rPr>
              <a:t>is a white resin or gum and when it was mixed with </a:t>
            </a:r>
            <a:r>
              <a:rPr lang="en-NZ" sz="1400" dirty="0" smtClean="0">
                <a:latin typeface="Bookman Old Style" pitchFamily="18" charset="0"/>
              </a:rPr>
              <a:t>oil </a:t>
            </a:r>
            <a:r>
              <a:rPr lang="en-NZ" sz="1400" dirty="0">
                <a:latin typeface="Bookman Old Style" pitchFamily="18" charset="0"/>
              </a:rPr>
              <a:t>it was used to anoint the priests of Israel. In presenting this gift the wise men recognised Christ as our great High Priest, the one whose life was wholly acceptable and completely pleasing to God his </a:t>
            </a:r>
            <a:r>
              <a:rPr lang="en-NZ" sz="1400" dirty="0" smtClean="0">
                <a:latin typeface="Bookman Old Style" pitchFamily="18" charset="0"/>
              </a:rPr>
              <a:t>Father.</a:t>
            </a:r>
            <a:endParaRPr lang="en-GB" sz="1400" dirty="0">
              <a:latin typeface="Bookman Old Style" pitchFamily="18" charset="0"/>
            </a:endParaRPr>
          </a:p>
        </p:txBody>
      </p:sp>
      <p:pic>
        <p:nvPicPr>
          <p:cNvPr id="13" name="Icon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rot="10800000" flipV="1">
            <a:off x="125860" y="2439325"/>
            <a:ext cx="967989" cy="1047008"/>
          </a:xfrm>
          <a:prstGeom prst="ellipse">
            <a:avLst/>
          </a:prstGeom>
          <a:noFill/>
          <a:ln>
            <a:noFill/>
          </a:ln>
        </p:spPr>
      </p:pic>
      <p:sp>
        <p:nvSpPr>
          <p:cNvPr id="9" name="Reveal 1"/>
          <p:cNvSpPr txBox="1"/>
          <p:nvPr/>
        </p:nvSpPr>
        <p:spPr>
          <a:xfrm>
            <a:off x="1160520" y="1054615"/>
            <a:ext cx="4301449" cy="1169551"/>
          </a:xfrm>
          <a:prstGeom prst="rect">
            <a:avLst/>
          </a:prstGeom>
          <a:noFill/>
        </p:spPr>
        <p:txBody>
          <a:bodyPr wrap="square" rtlCol="0">
            <a:spAutoFit/>
          </a:bodyPr>
          <a:lstStyle/>
          <a:p>
            <a:r>
              <a:rPr lang="en-GB" sz="1400" dirty="0">
                <a:latin typeface="Bookman Old Style" pitchFamily="18" charset="0"/>
              </a:rPr>
              <a:t>Gold is a precious metal and it is a symbol of divinity – a person who is both God and </a:t>
            </a:r>
            <a:r>
              <a:rPr lang="en-GB" sz="1400" dirty="0" smtClean="0">
                <a:latin typeface="Bookman Old Style" pitchFamily="18" charset="0"/>
              </a:rPr>
              <a:t>human. </a:t>
            </a:r>
            <a:r>
              <a:rPr lang="en-NZ" sz="1400" dirty="0" smtClean="0">
                <a:latin typeface="Bookman Old Style" pitchFamily="18" charset="0"/>
              </a:rPr>
              <a:t>In </a:t>
            </a:r>
            <a:r>
              <a:rPr lang="en-NZ" sz="1400" dirty="0">
                <a:latin typeface="Bookman Old Style" pitchFamily="18" charset="0"/>
              </a:rPr>
              <a:t>presenting this gift the wise men recognised</a:t>
            </a:r>
            <a:r>
              <a:rPr lang="en-GB" sz="1400" dirty="0">
                <a:latin typeface="Bookman Old Style" pitchFamily="18" charset="0"/>
              </a:rPr>
              <a:t> it is a gift for a king, Jesus </a:t>
            </a:r>
            <a:r>
              <a:rPr lang="en-GB" sz="1400" dirty="0" smtClean="0">
                <a:latin typeface="Bookman Old Style" pitchFamily="18" charset="0"/>
              </a:rPr>
              <a:t>Christ, </a:t>
            </a:r>
            <a:r>
              <a:rPr lang="en-GB" sz="1400" dirty="0">
                <a:latin typeface="Bookman Old Style" pitchFamily="18" charset="0"/>
              </a:rPr>
              <a:t>the King of </a:t>
            </a:r>
            <a:r>
              <a:rPr lang="en-GB" sz="1400" dirty="0" smtClean="0">
                <a:latin typeface="Bookman Old Style" pitchFamily="18" charset="0"/>
              </a:rPr>
              <a:t>Kings.</a:t>
            </a:r>
            <a:endParaRPr lang="en-GB" sz="1400" dirty="0">
              <a:latin typeface="Bookman Old Style" pitchFamily="18" charset="0"/>
            </a:endParaRPr>
          </a:p>
        </p:txBody>
      </p:sp>
      <p:pic>
        <p:nvPicPr>
          <p:cNvPr id="12" name="Icon 1"/>
          <p:cNvPicPr/>
          <p:nvPr/>
        </p:nvPicPr>
        <p:blipFill>
          <a:blip r:embed="rId5">
            <a:extLst>
              <a:ext uri="{28A0092B-C50C-407E-A947-70E740481C1C}">
                <a14:useLocalDpi xmlns:a14="http://schemas.microsoft.com/office/drawing/2010/main" val="0"/>
              </a:ext>
            </a:extLst>
          </a:blip>
          <a:stretch>
            <a:fillRect/>
          </a:stretch>
        </p:blipFill>
        <p:spPr bwMode="auto">
          <a:xfrm rot="10800000" flipV="1">
            <a:off x="321719" y="1092750"/>
            <a:ext cx="576260" cy="1152520"/>
          </a:xfrm>
          <a:prstGeom prst="ellipse">
            <a:avLst/>
          </a:prstGeom>
          <a:blipFill>
            <a:blip r:embed="rId6"/>
            <a:stretch>
              <a:fillRect/>
            </a:stretch>
          </a:blipFill>
          <a:ln>
            <a:noFill/>
          </a:ln>
        </p:spPr>
      </p:pic>
      <p:pic>
        <p:nvPicPr>
          <p:cNvPr id="7170" name="Pi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1970" y="1235624"/>
            <a:ext cx="3538031" cy="236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109350"/>
            <a:ext cx="9144000" cy="900000"/>
          </a:xfrm>
        </p:spPr>
        <p:txBody>
          <a:bodyPr lIns="0" rIns="0">
            <a:noAutofit/>
          </a:bodyPr>
          <a:lstStyle/>
          <a:p>
            <a:r>
              <a:rPr lang="en-NZ" sz="3000" dirty="0">
                <a:latin typeface="Bookman Old Style" pitchFamily="18" charset="0"/>
              </a:rPr>
              <a:t>The significance of the gifts the </a:t>
            </a:r>
            <a:r>
              <a:rPr lang="en-NZ" sz="3000" dirty="0" smtClean="0">
                <a:latin typeface="Bookman Old Style" pitchFamily="18" charset="0"/>
              </a:rPr>
              <a:t>Magi </a:t>
            </a:r>
            <a:r>
              <a:rPr lang="en-NZ" sz="3000" dirty="0">
                <a:latin typeface="Bookman Old Style" pitchFamily="18" charset="0"/>
              </a:rPr>
              <a:t>brought and what they reveal about Jesus</a:t>
            </a:r>
            <a:endParaRPr lang="en-GB" sz="3000" b="1" dirty="0">
              <a:latin typeface="Bookman Old Style" pitchFamily="18"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508252" y="4912668"/>
            <a:ext cx="2127505" cy="230832"/>
          </a:xfrm>
          <a:prstGeom prst="rect">
            <a:avLst/>
          </a:prstGeom>
          <a:noFill/>
        </p:spPr>
        <p:txBody>
          <a:bodyPr wrap="none" rtlCol="0">
            <a:spAutoFit/>
          </a:bodyPr>
          <a:lstStyle/>
          <a:p>
            <a:pPr algn="ctr"/>
            <a:r>
              <a:rPr lang="en-GB" sz="900" dirty="0" smtClean="0">
                <a:latin typeface="Bookman Old Style" pitchFamily="18" charset="0"/>
                <a:ea typeface="Adobe Heiti Std R" pitchFamily="34" charset="-128"/>
                <a:cs typeface="Arial" pitchFamily="34" charset="0"/>
              </a:rPr>
              <a:t>Click the icons to reveal </a:t>
            </a:r>
            <a:r>
              <a:rPr lang="en-GB" sz="900" dirty="0">
                <a:latin typeface="Bookman Old Style" pitchFamily="18" charset="0"/>
                <a:ea typeface="Adobe Heiti Std R" pitchFamily="34" charset="-128"/>
                <a:cs typeface="Arial" pitchFamily="34" charset="0"/>
              </a:rPr>
              <a:t>a</a:t>
            </a:r>
            <a:r>
              <a:rPr lang="en-GB" sz="900" dirty="0" smtClean="0">
                <a:latin typeface="Bookman Old Style" pitchFamily="18" charset="0"/>
                <a:ea typeface="Adobe Heiti Std R" pitchFamily="34" charset="-128"/>
                <a:cs typeface="Arial" pitchFamily="34" charset="0"/>
              </a:rPr>
              <a:t> text line</a:t>
            </a:r>
            <a:endParaRPr lang="en-GB" sz="900" dirty="0">
              <a:latin typeface="Bookman Old Style" pitchFamily="18" charset="0"/>
              <a:ea typeface="Adobe Heiti Std R" pitchFamily="34" charset="-128"/>
              <a:cs typeface="Arial" pitchFamily="34" charset="0"/>
            </a:endParaRPr>
          </a:p>
        </p:txBody>
      </p:sp>
    </p:spTree>
    <p:extLst>
      <p:ext uri="{BB962C8B-B14F-4D97-AF65-F5344CB8AC3E}">
        <p14:creationId xmlns:p14="http://schemas.microsoft.com/office/powerpoint/2010/main" val="286079259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2"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1" presetClass="exit" presetSubtype="0" fill="hold" grpId="2" nodeType="withEffect">
                                  <p:stCondLst>
                                    <p:cond delay="0"/>
                                  </p:stCondLst>
                                  <p:childTnLst>
                                    <p:set>
                                      <p:cBhvr>
                                        <p:cTn id="41" dur="1" fill="hold">
                                          <p:stCondLst>
                                            <p:cond delay="0"/>
                                          </p:stCondLst>
                                        </p:cTn>
                                        <p:tgtEl>
                                          <p:spTgt spid="21"/>
                                        </p:tgtEl>
                                        <p:attrNameLst>
                                          <p:attrName>style.visibility</p:attrName>
                                        </p:attrNameLst>
                                      </p:cBhvr>
                                      <p:to>
                                        <p:strVal val="hidden"/>
                                      </p:to>
                                    </p:set>
                                  </p:childTnLst>
                                </p:cTn>
                              </p:par>
                              <p:par>
                                <p:cTn id="42" presetID="1" presetClass="exit" presetSubtype="0" fill="hold" grpId="2" nodeType="withEffect">
                                  <p:stCondLst>
                                    <p:cond delay="0"/>
                                  </p:stCondLst>
                                  <p:childTnLst>
                                    <p:set>
                                      <p:cBhvr>
                                        <p:cTn id="4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2" grpId="0"/>
      <p:bldP spid="22" grpId="1"/>
      <p:bldP spid="22" grpId="2"/>
      <p:bldP spid="21" grpId="0"/>
      <p:bldP spid="21" grpId="1"/>
      <p:bldP spid="21" grpId="2"/>
      <p:bldP spid="9" grpId="0"/>
      <p:bldP spid="9" grpId="1"/>
      <p:bldP spid="9"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4858</TotalTime>
  <Words>2717</Words>
  <Application>Microsoft Office PowerPoint</Application>
  <PresentationFormat>On-screen Show (16:9)</PresentationFormat>
  <Paragraphs>233</Paragraphs>
  <Slides>14</Slides>
  <Notes>14</Notes>
  <HiddenSlides>2</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Custom Design</vt:lpstr>
      <vt:lpstr>The Feasts of Christmas and the Epiphany</vt:lpstr>
      <vt:lpstr>Learning Intentions</vt:lpstr>
      <vt:lpstr>PowerPoint Presentation</vt:lpstr>
      <vt:lpstr>PowerPoint Presentation</vt:lpstr>
      <vt:lpstr>PowerPoint Presentation</vt:lpstr>
      <vt:lpstr>PowerPoint Presentation</vt:lpstr>
      <vt:lpstr>PowerPoint Presentation</vt:lpstr>
      <vt:lpstr>PowerPoint Presentation</vt:lpstr>
      <vt:lpstr>The significance of the gifts the Magi brought and what they reveal about Jesus</vt:lpstr>
      <vt:lpstr>PowerPoint Presentation</vt:lpstr>
      <vt:lpstr>Check up</vt:lpstr>
      <vt:lpstr>Time for Reflection</vt:lpstr>
      <vt:lpstr>PowerPoint Presentation</vt:lpstr>
      <vt:lpstr>Check 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160</cp:revision>
  <dcterms:created xsi:type="dcterms:W3CDTF">2016-10-02T19:59:59Z</dcterms:created>
  <dcterms:modified xsi:type="dcterms:W3CDTF">2016-11-17T07:47:02Z</dcterms:modified>
</cp:coreProperties>
</file>