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60" r:id="rId5"/>
    <p:sldId id="261" r:id="rId6"/>
    <p:sldId id="267" r:id="rId7"/>
    <p:sldId id="263" r:id="rId8"/>
    <p:sldId id="264" r:id="rId9"/>
    <p:sldId id="269" r:id="rId10"/>
    <p:sldId id="265" r:id="rId11"/>
    <p:sldId id="266" r:id="rId12"/>
    <p:sldId id="259"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1F67"/>
    <a:srgbClr val="E8D9F3"/>
    <a:srgbClr val="2F0E3E"/>
    <a:srgbClr val="934BC9"/>
    <a:srgbClr val="621E80"/>
    <a:srgbClr val="53196D"/>
    <a:srgbClr val="FF8181"/>
    <a:srgbClr val="9E0000"/>
    <a:srgbClr val="B07B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5465" autoAdjust="0"/>
  </p:normalViewPr>
  <p:slideViewPr>
    <p:cSldViewPr snapToGrid="0">
      <p:cViewPr>
        <p:scale>
          <a:sx n="60" d="100"/>
          <a:sy n="60" d="100"/>
        </p:scale>
        <p:origin x="612" y="10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McCairn" userId="354578bbadda54f5" providerId="LiveId" clId="{43818D38-A676-4BDC-857F-AC2F876406D2}"/>
    <pc:docChg chg="modSld">
      <pc:chgData name="Jenny McCairn" userId="354578bbadda54f5" providerId="LiveId" clId="{43818D38-A676-4BDC-857F-AC2F876406D2}" dt="2018-02-22T22:30:22.219" v="48" actId="14826"/>
      <pc:docMkLst>
        <pc:docMk/>
      </pc:docMkLst>
      <pc:sldChg chg="modSp">
        <pc:chgData name="Jenny McCairn" userId="354578bbadda54f5" providerId="LiveId" clId="{43818D38-A676-4BDC-857F-AC2F876406D2}" dt="2018-02-22T22:30:22.219" v="48" actId="14826"/>
        <pc:sldMkLst>
          <pc:docMk/>
          <pc:sldMk cId="204107100" sldId="257"/>
        </pc:sldMkLst>
        <pc:picChg chg="mod">
          <ac:chgData name="Jenny McCairn" userId="354578bbadda54f5" providerId="LiveId" clId="{43818D38-A676-4BDC-857F-AC2F876406D2}" dt="2018-02-22T22:30:22.219" v="48" actId="14826"/>
          <ac:picMkLst>
            <pc:docMk/>
            <pc:sldMk cId="204107100" sldId="257"/>
            <ac:picMk id="4" creationId="{C154F957-A834-4F24-B184-1130AE53E32F}"/>
          </ac:picMkLst>
        </pc:picChg>
      </pc:sldChg>
      <pc:sldChg chg="modSp">
        <pc:chgData name="Jenny McCairn" userId="354578bbadda54f5" providerId="LiveId" clId="{43818D38-A676-4BDC-857F-AC2F876406D2}" dt="2018-02-22T22:22:07.334" v="35" actId="14826"/>
        <pc:sldMkLst>
          <pc:docMk/>
          <pc:sldMk cId="1001486301" sldId="260"/>
        </pc:sldMkLst>
        <pc:picChg chg="mod">
          <ac:chgData name="Jenny McCairn" userId="354578bbadda54f5" providerId="LiveId" clId="{43818D38-A676-4BDC-857F-AC2F876406D2}" dt="2018-02-22T22:19:42.450" v="34" actId="14826"/>
          <ac:picMkLst>
            <pc:docMk/>
            <pc:sldMk cId="1001486301" sldId="260"/>
            <ac:picMk id="7" creationId="{582D0B2F-7946-4071-A687-C0B7C0F0DFFC}"/>
          </ac:picMkLst>
        </pc:picChg>
        <pc:picChg chg="mod">
          <ac:chgData name="Jenny McCairn" userId="354578bbadda54f5" providerId="LiveId" clId="{43818D38-A676-4BDC-857F-AC2F876406D2}" dt="2018-02-22T22:22:07.334" v="35" actId="14826"/>
          <ac:picMkLst>
            <pc:docMk/>
            <pc:sldMk cId="1001486301" sldId="260"/>
            <ac:picMk id="11" creationId="{586E305B-9F5D-4545-878A-B5EBE8C5F596}"/>
          </ac:picMkLst>
        </pc:picChg>
      </pc:sldChg>
      <pc:sldChg chg="modSp">
        <pc:chgData name="Jenny McCairn" userId="354578bbadda54f5" providerId="LiveId" clId="{43818D38-A676-4BDC-857F-AC2F876406D2}" dt="2018-02-22T22:14:16.672" v="28" actId="13244"/>
        <pc:sldMkLst>
          <pc:docMk/>
          <pc:sldMk cId="113197423" sldId="261"/>
        </pc:sldMkLst>
        <pc:spChg chg="mod">
          <ac:chgData name="Jenny McCairn" userId="354578bbadda54f5" providerId="LiveId" clId="{43818D38-A676-4BDC-857F-AC2F876406D2}" dt="2018-02-22T22:12:41.314" v="19" actId="13244"/>
          <ac:spMkLst>
            <pc:docMk/>
            <pc:sldMk cId="113197423" sldId="261"/>
            <ac:spMk id="9" creationId="{1C470144-88F7-450B-94FF-E0C043995F2C}"/>
          </ac:spMkLst>
        </pc:spChg>
        <pc:spChg chg="mod">
          <ac:chgData name="Jenny McCairn" userId="354578bbadda54f5" providerId="LiveId" clId="{43818D38-A676-4BDC-857F-AC2F876406D2}" dt="2018-02-22T22:14:16.672" v="28" actId="13244"/>
          <ac:spMkLst>
            <pc:docMk/>
            <pc:sldMk cId="113197423" sldId="261"/>
            <ac:spMk id="12" creationId="{B799DA6D-7932-4594-8491-AB7924A225AC}"/>
          </ac:spMkLst>
        </pc:spChg>
        <pc:spChg chg="mod">
          <ac:chgData name="Jenny McCairn" userId="354578bbadda54f5" providerId="LiveId" clId="{43818D38-A676-4BDC-857F-AC2F876406D2}" dt="2018-02-22T22:12:16.114" v="11" actId="13244"/>
          <ac:spMkLst>
            <pc:docMk/>
            <pc:sldMk cId="113197423" sldId="261"/>
            <ac:spMk id="13" creationId="{EB8A89DC-DF49-4171-858E-AC00D3E4F82F}"/>
          </ac:spMkLst>
        </pc:spChg>
        <pc:spChg chg="mod">
          <ac:chgData name="Jenny McCairn" userId="354578bbadda54f5" providerId="LiveId" clId="{43818D38-A676-4BDC-857F-AC2F876406D2}" dt="2018-02-22T22:11:18.367" v="1" actId="13244"/>
          <ac:spMkLst>
            <pc:docMk/>
            <pc:sldMk cId="113197423" sldId="261"/>
            <ac:spMk id="14" creationId="{82CC94FF-6A6E-465E-9A02-7FD9FF8ABF97}"/>
          </ac:spMkLst>
        </pc:spChg>
      </pc:sldChg>
      <pc:sldChg chg="modSp">
        <pc:chgData name="Jenny McCairn" userId="354578bbadda54f5" providerId="LiveId" clId="{43818D38-A676-4BDC-857F-AC2F876406D2}" dt="2018-02-22T22:25:25.199" v="41" actId="13244"/>
        <pc:sldMkLst>
          <pc:docMk/>
          <pc:sldMk cId="3425787476" sldId="263"/>
        </pc:sldMkLst>
        <pc:spChg chg="mod">
          <ac:chgData name="Jenny McCairn" userId="354578bbadda54f5" providerId="LiveId" clId="{43818D38-A676-4BDC-857F-AC2F876406D2}" dt="2018-02-22T22:25:01.917" v="38" actId="13244"/>
          <ac:spMkLst>
            <pc:docMk/>
            <pc:sldMk cId="3425787476" sldId="263"/>
            <ac:spMk id="21" creationId="{0D708F96-0310-4E4B-931D-E696D53A5C1E}"/>
          </ac:spMkLst>
        </pc:spChg>
        <pc:spChg chg="mod">
          <ac:chgData name="Jenny McCairn" userId="354578bbadda54f5" providerId="LiveId" clId="{43818D38-A676-4BDC-857F-AC2F876406D2}" dt="2018-02-22T22:15:07.934" v="30" actId="13244"/>
          <ac:spMkLst>
            <pc:docMk/>
            <pc:sldMk cId="3425787476" sldId="263"/>
            <ac:spMk id="22" creationId="{78BDB235-9679-41E1-B65D-03096225B7F8}"/>
          </ac:spMkLst>
        </pc:spChg>
        <pc:spChg chg="mod">
          <ac:chgData name="Jenny McCairn" userId="354578bbadda54f5" providerId="LiveId" clId="{43818D38-A676-4BDC-857F-AC2F876406D2}" dt="2018-02-22T22:15:20.272" v="33" actId="13244"/>
          <ac:spMkLst>
            <pc:docMk/>
            <pc:sldMk cId="3425787476" sldId="263"/>
            <ac:spMk id="24" creationId="{4CAFC3B9-05D1-43BB-9312-7EC64F1AA0F6}"/>
          </ac:spMkLst>
        </pc:spChg>
        <pc:spChg chg="mod">
          <ac:chgData name="Jenny McCairn" userId="354578bbadda54f5" providerId="LiveId" clId="{43818D38-A676-4BDC-857F-AC2F876406D2}" dt="2018-02-22T22:25:25.199" v="41" actId="13244"/>
          <ac:spMkLst>
            <pc:docMk/>
            <pc:sldMk cId="3425787476" sldId="263"/>
            <ac:spMk id="25" creationId="{59B7C9A4-BEA7-4CD8-B2BA-488D37E8B18A}"/>
          </ac:spMkLst>
        </pc:spChg>
      </pc:sldChg>
      <pc:sldChg chg="modSp">
        <pc:chgData name="Jenny McCairn" userId="354578bbadda54f5" providerId="LiveId" clId="{43818D38-A676-4BDC-857F-AC2F876406D2}" dt="2018-02-22T22:29:22.662" v="45" actId="14826"/>
        <pc:sldMkLst>
          <pc:docMk/>
          <pc:sldMk cId="1864423337" sldId="264"/>
        </pc:sldMkLst>
        <pc:picChg chg="mod">
          <ac:chgData name="Jenny McCairn" userId="354578bbadda54f5" providerId="LiveId" clId="{43818D38-A676-4BDC-857F-AC2F876406D2}" dt="2018-02-22T22:29:16.429" v="44" actId="14826"/>
          <ac:picMkLst>
            <pc:docMk/>
            <pc:sldMk cId="1864423337" sldId="264"/>
            <ac:picMk id="4" creationId="{E56A8B8F-65A4-43CE-A922-AF8472104B53}"/>
          </ac:picMkLst>
        </pc:picChg>
        <pc:picChg chg="mod">
          <ac:chgData name="Jenny McCairn" userId="354578bbadda54f5" providerId="LiveId" clId="{43818D38-A676-4BDC-857F-AC2F876406D2}" dt="2018-02-22T22:29:22.662" v="45" actId="14826"/>
          <ac:picMkLst>
            <pc:docMk/>
            <pc:sldMk cId="1864423337" sldId="264"/>
            <ac:picMk id="6" creationId="{212B248E-41D6-4C63-A3E5-A2BF2DC2F4F3}"/>
          </ac:picMkLst>
        </pc:picChg>
      </pc:sldChg>
      <pc:sldChg chg="modSp">
        <pc:chgData name="Jenny McCairn" userId="354578bbadda54f5" providerId="LiveId" clId="{43818D38-A676-4BDC-857F-AC2F876406D2}" dt="2018-02-22T22:30:11.616" v="47" actId="14826"/>
        <pc:sldMkLst>
          <pc:docMk/>
          <pc:sldMk cId="377633768" sldId="265"/>
        </pc:sldMkLst>
        <pc:picChg chg="mod">
          <ac:chgData name="Jenny McCairn" userId="354578bbadda54f5" providerId="LiveId" clId="{43818D38-A676-4BDC-857F-AC2F876406D2}" dt="2018-02-22T22:30:11.616" v="47" actId="14826"/>
          <ac:picMkLst>
            <pc:docMk/>
            <pc:sldMk cId="377633768" sldId="265"/>
            <ac:picMk id="4" creationId="{BEE7561D-7677-47CE-816F-5EC68E980582}"/>
          </ac:picMkLst>
        </pc:picChg>
      </pc:sldChg>
      <pc:sldChg chg="modSp">
        <pc:chgData name="Jenny McCairn" userId="354578bbadda54f5" providerId="LiveId" clId="{43818D38-A676-4BDC-857F-AC2F876406D2}" dt="2018-02-22T22:29:03.707" v="43"/>
        <pc:sldMkLst>
          <pc:docMk/>
          <pc:sldMk cId="859145645" sldId="268"/>
        </pc:sldMkLst>
        <pc:graphicFrameChg chg="mod">
          <ac:chgData name="Jenny McCairn" userId="354578bbadda54f5" providerId="LiveId" clId="{43818D38-A676-4BDC-857F-AC2F876406D2}" dt="2018-02-22T22:29:03.707" v="43"/>
          <ac:graphicFrameMkLst>
            <pc:docMk/>
            <pc:sldMk cId="859145645" sldId="268"/>
            <ac:graphicFrameMk id="5" creationId="{04420C41-90A2-464D-9019-35E1BF27664C}"/>
          </ac:graphicFrameMkLst>
        </pc:graphicFrameChg>
      </pc:sldChg>
      <pc:sldChg chg="modSp">
        <pc:chgData name="Jenny McCairn" userId="354578bbadda54f5" providerId="LiveId" clId="{43818D38-A676-4BDC-857F-AC2F876406D2}" dt="2018-02-22T22:29:44.485" v="46" actId="14826"/>
        <pc:sldMkLst>
          <pc:docMk/>
          <pc:sldMk cId="1271346166" sldId="269"/>
        </pc:sldMkLst>
        <pc:picChg chg="mod">
          <ac:chgData name="Jenny McCairn" userId="354578bbadda54f5" providerId="LiveId" clId="{43818D38-A676-4BDC-857F-AC2F876406D2}" dt="2018-02-22T22:29:44.485" v="46" actId="14826"/>
          <ac:picMkLst>
            <pc:docMk/>
            <pc:sldMk cId="1271346166" sldId="269"/>
            <ac:picMk id="4" creationId="{59473AC2-68ED-4499-ADE6-B618CD223895}"/>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DA64D-6CB7-4053-857C-E6D160E9BC2A}" type="datetimeFigureOut">
              <a:rPr lang="en-NZ" smtClean="0"/>
              <a:t>1/03/2018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7DB98-55B0-4CBC-A7B9-B23CB61569F9}" type="slidenum">
              <a:rPr lang="en-NZ" smtClean="0"/>
              <a:t>‹#›</a:t>
            </a:fld>
            <a:endParaRPr lang="en-NZ"/>
          </a:p>
        </p:txBody>
      </p:sp>
    </p:spTree>
    <p:extLst>
      <p:ext uri="{BB962C8B-B14F-4D97-AF65-F5344CB8AC3E}">
        <p14:creationId xmlns:p14="http://schemas.microsoft.com/office/powerpoint/2010/main" val="370374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meo.com/5969151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Make way for the King</a:t>
            </a: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Palm Sunday.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Create a Palm Sunday prayer focus the week before Palm Sunday using suitable images and symbols. Add to these as Holy Week progresses. Include the Holy Week bible stories during prayer time and let the children </a:t>
            </a:r>
            <a:r>
              <a:rPr lang="en-NZ" sz="1200" kern="1200" dirty="0" err="1" smtClean="0">
                <a:solidFill>
                  <a:schemeClr val="tx1"/>
                </a:solidFill>
                <a:effectLst/>
                <a:latin typeface="+mn-lt"/>
                <a:ea typeface="+mn-ea"/>
                <a:cs typeface="+mn-cs"/>
              </a:rPr>
              <a:t>dramatise</a:t>
            </a:r>
            <a:r>
              <a:rPr lang="en-NZ" sz="1200" kern="1200" dirty="0" smtClean="0">
                <a:solidFill>
                  <a:schemeClr val="tx1"/>
                </a:solidFill>
                <a:effectLst/>
                <a:latin typeface="+mn-lt"/>
                <a:ea typeface="+mn-ea"/>
                <a:cs typeface="+mn-cs"/>
              </a:rPr>
              <a:t> them and sing the songs they know. </a:t>
            </a:r>
          </a:p>
          <a:p>
            <a:r>
              <a:rPr lang="en-NZ" sz="1200" kern="1200" dirty="0" smtClean="0">
                <a:solidFill>
                  <a:schemeClr val="tx1"/>
                </a:solidFill>
                <a:effectLst/>
                <a:latin typeface="+mn-lt"/>
                <a:ea typeface="+mn-ea"/>
                <a:cs typeface="+mn-cs"/>
              </a:rPr>
              <a:t>Give children some special ‘close to Jesus’ times of quiet. You may like to create a special quiet place for children to go to look at Holy Week books. </a:t>
            </a:r>
          </a:p>
          <a:p>
            <a:r>
              <a:rPr lang="en-NZ" sz="1200" kern="1200" dirty="0" smtClean="0">
                <a:solidFill>
                  <a:schemeClr val="tx1"/>
                </a:solidFill>
                <a:effectLst/>
                <a:latin typeface="+mn-lt"/>
                <a:ea typeface="+mn-ea"/>
                <a:cs typeface="+mn-cs"/>
              </a:rPr>
              <a:t>Look at the images on the slide and talk about each one with the children and what Holy Week event they are about.</a:t>
            </a:r>
          </a:p>
          <a:p>
            <a:r>
              <a:rPr lang="en-NZ" sz="1200" kern="1200" dirty="0" smtClean="0">
                <a:solidFill>
                  <a:schemeClr val="tx1"/>
                </a:solidFill>
                <a:effectLst/>
                <a:latin typeface="+mn-lt"/>
                <a:ea typeface="+mn-ea"/>
                <a:cs typeface="+mn-cs"/>
              </a:rPr>
              <a:t>Explain that Easter Sunday is not really in Holy Week because it is the beginning of the Easter Season. Mention that Good Friday and Easter Sunday are holidays, so they learn about them before they celebrate them. Encourage the children to share what they are learning about Holy Week with their family. You may like to provide them with a copy of the parish bulletin with the times of the Holy Week and Easter ceremonies they could attend.</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67DB98-55B0-4CBC-A7B9-B23CB61569F9}" type="slidenum">
              <a:rPr lang="en-NZ" smtClean="0"/>
              <a:t>1</a:t>
            </a:fld>
            <a:endParaRPr lang="en-NZ"/>
          </a:p>
        </p:txBody>
      </p:sp>
    </p:spTree>
    <p:extLst>
      <p:ext uri="{BB962C8B-B14F-4D97-AF65-F5344CB8AC3E}">
        <p14:creationId xmlns:p14="http://schemas.microsoft.com/office/powerpoint/2010/main" val="206874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3367DB98-55B0-4CBC-A7B9-B23CB61569F9}" type="slidenum">
              <a:rPr lang="en-NZ" smtClean="0"/>
              <a:t>10</a:t>
            </a:fld>
            <a:endParaRPr lang="en-NZ"/>
          </a:p>
        </p:txBody>
      </p:sp>
    </p:spTree>
    <p:extLst>
      <p:ext uri="{BB962C8B-B14F-4D97-AF65-F5344CB8AC3E}">
        <p14:creationId xmlns:p14="http://schemas.microsoft.com/office/powerpoint/2010/main" val="3192778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Slide 10 Time for Reflection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a:t>
            </a:r>
            <a:r>
              <a:rPr lang="en-NZ" sz="1200" i="1" kern="1200" dirty="0" smtClean="0">
                <a:solidFill>
                  <a:schemeClr val="tx1"/>
                </a:solidFill>
                <a:effectLst/>
                <a:latin typeface="+mn-lt"/>
                <a:ea typeface="+mn-ea"/>
                <a:cs typeface="+mn-cs"/>
              </a:rPr>
              <a:t> to think about how they can remember Jesus and talk to him anytime and know that he listens to them.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67DB98-55B0-4CBC-A7B9-B23CB61569F9}" type="slidenum">
              <a:rPr lang="en-NZ" smtClean="0"/>
              <a:t>11</a:t>
            </a:fld>
            <a:endParaRPr lang="en-NZ"/>
          </a:p>
        </p:txBody>
      </p:sp>
    </p:spTree>
    <p:extLst>
      <p:ext uri="{BB962C8B-B14F-4D97-AF65-F5344CB8AC3E}">
        <p14:creationId xmlns:p14="http://schemas.microsoft.com/office/powerpoint/2010/main" val="3105652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Here is the Calendar we use to show the Feasts and Seasons in Our Church 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3</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Make a </a:t>
            </a:r>
            <a:r>
              <a:rPr lang="en-NZ" sz="1200" b="1" kern="1200" dirty="0" smtClean="0">
                <a:solidFill>
                  <a:schemeClr val="tx1"/>
                </a:solidFill>
                <a:effectLst/>
                <a:latin typeface="+mn-lt"/>
                <a:ea typeface="+mn-ea"/>
                <a:cs typeface="+mn-cs"/>
              </a:rPr>
              <a:t>colour </a:t>
            </a:r>
            <a:r>
              <a:rPr lang="en-NZ" sz="1200" kern="1200" dirty="0" smtClean="0">
                <a:solidFill>
                  <a:schemeClr val="tx1"/>
                </a:solidFill>
                <a:effectLst/>
                <a:latin typeface="+mn-lt"/>
                <a:ea typeface="+mn-ea"/>
                <a:cs typeface="+mn-cs"/>
              </a:rPr>
              <a:t>copy of the Liturgical Calendar worksheet for each child to colour when the season occurs and add it to their RE Learning Journal.</a:t>
            </a:r>
            <a:endParaRPr lang="en-NZ" dirty="0"/>
          </a:p>
        </p:txBody>
      </p:sp>
      <p:sp>
        <p:nvSpPr>
          <p:cNvPr id="4" name="Slide Number Placeholder 3"/>
          <p:cNvSpPr>
            <a:spLocks noGrp="1"/>
          </p:cNvSpPr>
          <p:nvPr>
            <p:ph type="sldNum" sz="quarter" idx="10"/>
          </p:nvPr>
        </p:nvSpPr>
        <p:spPr/>
        <p:txBody>
          <a:bodyPr/>
          <a:lstStyle/>
          <a:p>
            <a:fld id="{3367DB98-55B0-4CBC-A7B9-B23CB61569F9}" type="slidenum">
              <a:rPr lang="en-NZ" smtClean="0"/>
              <a:t>12</a:t>
            </a:fld>
            <a:endParaRPr lang="en-NZ"/>
          </a:p>
        </p:txBody>
      </p:sp>
    </p:spTree>
    <p:extLst>
      <p:ext uri="{BB962C8B-B14F-4D97-AF65-F5344CB8AC3E}">
        <p14:creationId xmlns:p14="http://schemas.microsoft.com/office/powerpoint/2010/main" val="375169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3367DB98-55B0-4CBC-A7B9-B23CB61569F9}" type="slidenum">
              <a:rPr lang="en-NZ" smtClean="0"/>
              <a:t>2</a:t>
            </a:fld>
            <a:endParaRPr lang="en-NZ"/>
          </a:p>
        </p:txBody>
      </p:sp>
    </p:spTree>
    <p:extLst>
      <p:ext uri="{BB962C8B-B14F-4D97-AF65-F5344CB8AC3E}">
        <p14:creationId xmlns:p14="http://schemas.microsoft.com/office/powerpoint/2010/main" val="344337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Church has its own special Calendar for the Feasts and Seasons</a:t>
            </a:r>
          </a:p>
          <a:p>
            <a:r>
              <a:rPr lang="en-NZ" sz="1200" kern="1200" dirty="0" smtClean="0">
                <a:solidFill>
                  <a:schemeClr val="tx1"/>
                </a:solidFill>
                <a:effectLst/>
                <a:latin typeface="+mn-lt"/>
                <a:ea typeface="+mn-ea"/>
                <a:cs typeface="+mn-cs"/>
              </a:rPr>
              <a:t>Children spend time looking at the Liturgical Calendar and finding out about the feasts and the seasons. Use the yellow pointer to point to each season as you read each bullet.</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Make up a guessing game – which season comes after Advent? Which feast comes after Holy Week? Children share something they know about the seasons.</a:t>
            </a:r>
          </a:p>
          <a:p>
            <a:r>
              <a:rPr lang="en-NZ" sz="1200" kern="1200" dirty="0" smtClean="0">
                <a:solidFill>
                  <a:schemeClr val="tx1"/>
                </a:solidFill>
                <a:effectLst/>
                <a:latin typeface="+mn-lt"/>
                <a:ea typeface="+mn-ea"/>
                <a:cs typeface="+mn-cs"/>
              </a:rPr>
              <a:t>Make a </a:t>
            </a:r>
            <a:r>
              <a:rPr lang="en-NZ" sz="1200" b="1" kern="1200" dirty="0" smtClean="0">
                <a:solidFill>
                  <a:schemeClr val="tx1"/>
                </a:solidFill>
                <a:effectLst/>
                <a:latin typeface="+mn-lt"/>
                <a:ea typeface="+mn-ea"/>
                <a:cs typeface="+mn-cs"/>
              </a:rPr>
              <a:t>colour </a:t>
            </a:r>
            <a:r>
              <a:rPr lang="en-NZ" sz="1200" kern="1200" dirty="0" smtClean="0">
                <a:solidFill>
                  <a:schemeClr val="tx1"/>
                </a:solidFill>
                <a:effectLst/>
                <a:latin typeface="+mn-lt"/>
                <a:ea typeface="+mn-ea"/>
                <a:cs typeface="+mn-cs"/>
              </a:rPr>
              <a:t>copy of the Liturgical Calendar worksheet for each child to colour when the season occurs and add it to their RE Learning Journal.</a:t>
            </a:r>
            <a:endParaRPr lang="en-NZ"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367DB98-55B0-4CBC-A7B9-B23CB61569F9}" type="slidenum">
              <a:rPr lang="en-NZ" smtClean="0"/>
              <a:t>3</a:t>
            </a:fld>
            <a:endParaRPr lang="en-NZ"/>
          </a:p>
        </p:txBody>
      </p:sp>
    </p:spTree>
    <p:extLst>
      <p:ext uri="{BB962C8B-B14F-4D97-AF65-F5344CB8AC3E}">
        <p14:creationId xmlns:p14="http://schemas.microsoft.com/office/powerpoint/2010/main" val="240553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Holy Week is the most important week in the year for people who follow Jesus</a:t>
            </a:r>
          </a:p>
          <a:p>
            <a:r>
              <a:rPr lang="en-GB" sz="1200" b="0" kern="1200" dirty="0" smtClean="0">
                <a:solidFill>
                  <a:schemeClr val="tx1"/>
                </a:solidFill>
                <a:effectLst/>
                <a:latin typeface="+mn-lt"/>
                <a:ea typeface="+mn-ea"/>
                <a:cs typeface="+mn-cs"/>
              </a:rPr>
              <a:t>E</a:t>
            </a:r>
            <a:r>
              <a:rPr lang="en-GB" sz="1200" kern="1200" dirty="0" smtClean="0">
                <a:solidFill>
                  <a:schemeClr val="tx1"/>
                </a:solidFill>
                <a:effectLst/>
                <a:latin typeface="+mn-lt"/>
                <a:ea typeface="+mn-ea"/>
                <a:cs typeface="+mn-cs"/>
              </a:rPr>
              <a:t>xplain we call Holy Week holy because it is the week in which Jesus died. All the days in Holy Week are days to be close to Jesus. Read the captions and discuss the symbols and colours – purple for Lent, red for Holy Week, palms for Palm Sunday, Jesus on the cross for Good Friday. </a:t>
            </a:r>
            <a:endParaRPr lang="en-NZ" dirty="0"/>
          </a:p>
        </p:txBody>
      </p:sp>
      <p:sp>
        <p:nvSpPr>
          <p:cNvPr id="4" name="Slide Number Placeholder 3"/>
          <p:cNvSpPr>
            <a:spLocks noGrp="1"/>
          </p:cNvSpPr>
          <p:nvPr>
            <p:ph type="sldNum" sz="quarter" idx="10"/>
          </p:nvPr>
        </p:nvSpPr>
        <p:spPr/>
        <p:txBody>
          <a:bodyPr/>
          <a:lstStyle/>
          <a:p>
            <a:fld id="{3367DB98-55B0-4CBC-A7B9-B23CB61569F9}" type="slidenum">
              <a:rPr lang="en-NZ" smtClean="0"/>
              <a:t>4</a:t>
            </a:fld>
            <a:endParaRPr lang="en-NZ"/>
          </a:p>
        </p:txBody>
      </p:sp>
    </p:spTree>
    <p:extLst>
      <p:ext uri="{BB962C8B-B14F-4D97-AF65-F5344CB8AC3E}">
        <p14:creationId xmlns:p14="http://schemas.microsoft.com/office/powerpoint/2010/main" val="3053922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first story of Holy Week is the Palm Sunday story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flip cards to tell the Palm Sunday story. Read them together and talk about the story. Watch the clip</a:t>
            </a:r>
            <a:endParaRPr lang="en-NZ" sz="1200" kern="1200" dirty="0" smtClean="0">
              <a:solidFill>
                <a:schemeClr val="tx1"/>
              </a:solidFill>
              <a:effectLst/>
              <a:latin typeface="+mn-lt"/>
              <a:ea typeface="+mn-ea"/>
              <a:cs typeface="+mn-cs"/>
            </a:endParaRPr>
          </a:p>
          <a:p>
            <a:r>
              <a:rPr lang="en-NZ" sz="1200" u="sng" kern="1200" dirty="0" smtClean="0">
                <a:solidFill>
                  <a:schemeClr val="tx1"/>
                </a:solidFill>
                <a:effectLst/>
                <a:latin typeface="+mn-lt"/>
                <a:ea typeface="+mn-ea"/>
                <a:cs typeface="+mn-cs"/>
                <a:hlinkClick r:id="rId3"/>
              </a:rPr>
              <a:t>https://vimeo.com/59691514</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God’s Story: Palm Sunday    2:43 Minutes</a:t>
            </a:r>
            <a:endParaRPr lang="en-NZ" dirty="0"/>
          </a:p>
        </p:txBody>
      </p:sp>
      <p:sp>
        <p:nvSpPr>
          <p:cNvPr id="4" name="Slide Number Placeholder 3"/>
          <p:cNvSpPr>
            <a:spLocks noGrp="1"/>
          </p:cNvSpPr>
          <p:nvPr>
            <p:ph type="sldNum" sz="quarter" idx="10"/>
          </p:nvPr>
        </p:nvSpPr>
        <p:spPr/>
        <p:txBody>
          <a:bodyPr/>
          <a:lstStyle/>
          <a:p>
            <a:fld id="{3367DB98-55B0-4CBC-A7B9-B23CB61569F9}" type="slidenum">
              <a:rPr lang="en-NZ" smtClean="0"/>
              <a:t>5</a:t>
            </a:fld>
            <a:endParaRPr lang="en-NZ"/>
          </a:p>
        </p:txBody>
      </p:sp>
    </p:spTree>
    <p:extLst>
      <p:ext uri="{BB962C8B-B14F-4D97-AF65-F5344CB8AC3E}">
        <p14:creationId xmlns:p14="http://schemas.microsoft.com/office/powerpoint/2010/main" val="3199790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Getting to know more about Palm Sunday</a:t>
            </a:r>
          </a:p>
          <a:p>
            <a:r>
              <a:rPr lang="en-NZ" sz="1200" kern="1200" dirty="0" smtClean="0">
                <a:solidFill>
                  <a:schemeClr val="tx1"/>
                </a:solidFill>
                <a:effectLst/>
                <a:latin typeface="+mn-lt"/>
                <a:ea typeface="+mn-ea"/>
                <a:cs typeface="+mn-cs"/>
              </a:rPr>
              <a:t>Read the post it notes and use them to generate ideas and questions the children might have. Children might like to </a:t>
            </a:r>
            <a:r>
              <a:rPr lang="en-NZ" sz="1200" kern="1200" dirty="0" err="1" smtClean="0">
                <a:solidFill>
                  <a:schemeClr val="tx1"/>
                </a:solidFill>
                <a:effectLst/>
                <a:latin typeface="+mn-lt"/>
                <a:ea typeface="+mn-ea"/>
                <a:cs typeface="+mn-cs"/>
              </a:rPr>
              <a:t>dramatise</a:t>
            </a:r>
            <a:r>
              <a:rPr lang="en-NZ" sz="1200" kern="1200" dirty="0" smtClean="0">
                <a:solidFill>
                  <a:schemeClr val="tx1"/>
                </a:solidFill>
                <a:effectLst/>
                <a:latin typeface="+mn-lt"/>
                <a:ea typeface="+mn-ea"/>
                <a:cs typeface="+mn-cs"/>
              </a:rPr>
              <a:t> the story with different children taking turns to be Jesus.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C3DC39-3DA2-4EA2-B846-994FD16D62DF}" type="slidenum">
              <a:rPr lang="en-NZ" smtClean="0"/>
              <a:t>6</a:t>
            </a:fld>
            <a:endParaRPr lang="en-NZ"/>
          </a:p>
        </p:txBody>
      </p:sp>
    </p:spTree>
    <p:extLst>
      <p:ext uri="{BB962C8B-B14F-4D97-AF65-F5344CB8AC3E}">
        <p14:creationId xmlns:p14="http://schemas.microsoft.com/office/powerpoint/2010/main" val="198039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Celebrating Palm Sunday in our school and our parish</a:t>
            </a:r>
          </a:p>
          <a:p>
            <a:r>
              <a:rPr lang="en-GB" sz="1200" kern="1200" dirty="0" smtClean="0">
                <a:solidFill>
                  <a:schemeClr val="tx1"/>
                </a:solidFill>
                <a:effectLst/>
                <a:latin typeface="+mn-lt"/>
                <a:ea typeface="+mn-ea"/>
                <a:cs typeface="+mn-cs"/>
              </a:rPr>
              <a:t>Read the flip cards about how children of your age celebrate Palm Sunday at school. Read the story about what happens in parishes when they celebrate Palm Sunday. Sometimes children in New Zealand shout “Hosanna, </a:t>
            </a:r>
            <a:r>
              <a:rPr lang="en-GB" sz="1200" kern="1200" dirty="0" err="1" smtClean="0">
                <a:solidFill>
                  <a:schemeClr val="tx1"/>
                </a:solidFill>
                <a:effectLst/>
                <a:latin typeface="+mn-lt"/>
                <a:ea typeface="+mn-ea"/>
                <a:cs typeface="+mn-cs"/>
              </a:rPr>
              <a:t>Haere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mai</a:t>
            </a:r>
            <a:r>
              <a:rPr lang="en-GB" sz="1200" kern="1200" dirty="0" smtClean="0">
                <a:solidFill>
                  <a:schemeClr val="tx1"/>
                </a:solidFill>
                <a:effectLst/>
                <a:latin typeface="+mn-lt"/>
                <a:ea typeface="+mn-ea"/>
                <a:cs typeface="+mn-cs"/>
              </a:rPr>
              <a:t> to our king” because that is a special word to say welcome in Māori. When people walk in the procession on Palm Sunday they know that Holy Week has begun. They know it is a special week to talk to Jesus.</a:t>
            </a:r>
            <a:endParaRPr lang="en-NZ" dirty="0"/>
          </a:p>
        </p:txBody>
      </p:sp>
      <p:sp>
        <p:nvSpPr>
          <p:cNvPr id="4" name="Slide Number Placeholder 3"/>
          <p:cNvSpPr>
            <a:spLocks noGrp="1"/>
          </p:cNvSpPr>
          <p:nvPr>
            <p:ph type="sldNum" sz="quarter" idx="10"/>
          </p:nvPr>
        </p:nvSpPr>
        <p:spPr/>
        <p:txBody>
          <a:bodyPr/>
          <a:lstStyle/>
          <a:p>
            <a:fld id="{3367DB98-55B0-4CBC-A7B9-B23CB61569F9}" type="slidenum">
              <a:rPr lang="en-NZ" smtClean="0"/>
              <a:t>7</a:t>
            </a:fld>
            <a:endParaRPr lang="en-NZ"/>
          </a:p>
        </p:txBody>
      </p:sp>
    </p:spTree>
    <p:extLst>
      <p:ext uri="{BB962C8B-B14F-4D97-AF65-F5344CB8AC3E}">
        <p14:creationId xmlns:p14="http://schemas.microsoft.com/office/powerpoint/2010/main" val="3057046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Slide 8a Palm Sunday is celebrated in countries all over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Read the text that matches the images and talk about what it means with the children. Encourage them to ask questions and make comments.</a:t>
            </a:r>
            <a:endParaRPr lang="en-NZ" dirty="0"/>
          </a:p>
        </p:txBody>
      </p:sp>
      <p:sp>
        <p:nvSpPr>
          <p:cNvPr id="4" name="Slide Number Placeholder 3"/>
          <p:cNvSpPr>
            <a:spLocks noGrp="1"/>
          </p:cNvSpPr>
          <p:nvPr>
            <p:ph type="sldNum" sz="quarter" idx="10"/>
          </p:nvPr>
        </p:nvSpPr>
        <p:spPr/>
        <p:txBody>
          <a:bodyPr/>
          <a:lstStyle/>
          <a:p>
            <a:fld id="{3367DB98-55B0-4CBC-A7B9-B23CB61569F9}" type="slidenum">
              <a:rPr lang="en-NZ" smtClean="0"/>
              <a:t>8</a:t>
            </a:fld>
            <a:endParaRPr lang="en-NZ"/>
          </a:p>
        </p:txBody>
      </p:sp>
    </p:spTree>
    <p:extLst>
      <p:ext uri="{BB962C8B-B14F-4D97-AF65-F5344CB8AC3E}">
        <p14:creationId xmlns:p14="http://schemas.microsoft.com/office/powerpoint/2010/main" val="974897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8b Palm Sunday is celebrated in countries all over the world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text that matches the images and talk about what it means with the children. Encourage them to ask questions and make comments.  </a:t>
            </a:r>
            <a:r>
              <a:rPr lang="en-NZ" sz="1200" kern="1200" dirty="0" smtClean="0">
                <a:solidFill>
                  <a:schemeClr val="tx1"/>
                </a:solidFill>
                <a:effectLst/>
                <a:latin typeface="+mn-lt"/>
                <a:ea typeface="+mn-ea"/>
                <a:cs typeface="+mn-cs"/>
              </a:rPr>
              <a:t>Sing ‘Sing Hosanna’.</a:t>
            </a:r>
          </a:p>
          <a:p>
            <a:r>
              <a:rPr lang="en-NZ" sz="1200" kern="1200" dirty="0" smtClean="0">
                <a:solidFill>
                  <a:schemeClr val="tx1"/>
                </a:solidFill>
                <a:effectLst/>
                <a:latin typeface="+mn-lt"/>
                <a:ea typeface="+mn-ea"/>
                <a:cs typeface="+mn-cs"/>
              </a:rPr>
              <a:t>Make copies of the worksheet for children to complete with their families and add to their RE Learning Journal. </a:t>
            </a:r>
            <a:endParaRPr lang="en-NZ" dirty="0"/>
          </a:p>
        </p:txBody>
      </p:sp>
      <p:sp>
        <p:nvSpPr>
          <p:cNvPr id="4" name="Slide Number Placeholder 3"/>
          <p:cNvSpPr>
            <a:spLocks noGrp="1"/>
          </p:cNvSpPr>
          <p:nvPr>
            <p:ph type="sldNum" sz="quarter" idx="10"/>
          </p:nvPr>
        </p:nvSpPr>
        <p:spPr/>
        <p:txBody>
          <a:bodyPr/>
          <a:lstStyle/>
          <a:p>
            <a:fld id="{3367DB98-55B0-4CBC-A7B9-B23CB61569F9}" type="slidenum">
              <a:rPr lang="en-NZ" smtClean="0"/>
              <a:t>9</a:t>
            </a:fld>
            <a:endParaRPr lang="en-NZ"/>
          </a:p>
        </p:txBody>
      </p:sp>
    </p:spTree>
    <p:extLst>
      <p:ext uri="{BB962C8B-B14F-4D97-AF65-F5344CB8AC3E}">
        <p14:creationId xmlns:p14="http://schemas.microsoft.com/office/powerpoint/2010/main" val="163500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F855-EB6E-45F5-8054-AD7815F81F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007DF3E6-2BDF-4D88-9AA8-BBC6ED3F1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60549A5-56F1-45E8-9ECD-98CE1E3C7619}"/>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53B5A828-77AB-4B08-8711-2A96AAF610F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9F4909A-F706-4F91-9C3C-1EA369C0C552}"/>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1856411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00535-706F-472C-80FD-FE44787B5AC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83790AF-7E60-40F8-B63D-872DECF65D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13ACA61-4F64-4E16-8BE4-BE1FD7B744D1}"/>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99940A8F-07E2-423D-9950-2391ABCD90B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176526C-6CB0-4928-911B-8106030BDF95}"/>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3863469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8EE594-D4A1-4925-A82A-88CD3EAFCA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BAAA49F-3C21-49EB-9B38-6E74F36FF8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FEAB66-D59F-419D-A3B8-93E777A0B2A9}"/>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754C0D6F-3705-4DD6-9E6B-8EE574A65B7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6133E94-F4BD-435B-AB5B-03F196D648CA}"/>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1141358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6EF0-43EC-4DCD-80B5-CE95830FB7F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2661B41-446F-4E95-80E8-A4EF7490A7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702763B-0C46-426D-8C8F-69369BF0AD8D}"/>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40A1A04B-CFBD-408C-A865-E2C09B4972F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FD07615-6B10-49BE-BDE4-7FF6A2FC7D21}"/>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3340159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2B86-BCAD-45FD-98E7-BD3981B5D3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70194BA-1E57-4D0E-BF51-F6E2A32C6F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FF9A25-5C8B-4207-94E4-6FE7CA063912}"/>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53DA8D10-BF98-4794-AC93-7C7A6B3FA62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0AC61CC-D8C1-4BE8-BBE2-5DE6F408828D}"/>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3049322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6EB55-9DCB-4383-A795-2A3BAB6A8B8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132CB9E-05C9-4A2C-A838-F1C146CE18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BE6CE1C4-A0F7-499E-8A6C-A64E11ECF7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00197003-B1D8-4F36-8BF7-B41159D86EF0}"/>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6" name="Footer Placeholder 5">
            <a:extLst>
              <a:ext uri="{FF2B5EF4-FFF2-40B4-BE49-F238E27FC236}">
                <a16:creationId xmlns:a16="http://schemas.microsoft.com/office/drawing/2014/main" id="{4FDA0D7C-DF03-46D7-A324-7A7DB1EF2B9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019F6A4-47C4-4C9B-AF05-C3276E597A25}"/>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1930647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E7E0-C388-4287-9B08-67B86C1CB37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D46C466-12F5-4FAF-945F-C222FE4FE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085B5F-D459-458C-9CB8-5A4B2E152D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BEC135F-70DB-4A2A-AFCA-12C717F2DC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212FF7-28E0-48CD-B178-AD83055821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5D34AC7-CE70-4832-B440-14CB5A6711C0}"/>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8" name="Footer Placeholder 7">
            <a:extLst>
              <a:ext uri="{FF2B5EF4-FFF2-40B4-BE49-F238E27FC236}">
                <a16:creationId xmlns:a16="http://schemas.microsoft.com/office/drawing/2014/main" id="{3C8F6AED-438B-4B03-AC1C-3BB1A7818CE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31D32536-87F0-4654-8039-3BC47CFCBAEA}"/>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168186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1801-4637-4C1F-9E40-2B6DC456FFF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EB08BB22-8429-44F0-907A-87E62B54C9A6}"/>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4" name="Footer Placeholder 3">
            <a:extLst>
              <a:ext uri="{FF2B5EF4-FFF2-40B4-BE49-F238E27FC236}">
                <a16:creationId xmlns:a16="http://schemas.microsoft.com/office/drawing/2014/main" id="{8B5DA16B-E291-4475-AE6E-13F4384D525B}"/>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4E60678-7ADD-43AF-A142-FFF0FFC45E2A}"/>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2036149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251F00-47A8-4C48-A421-8054534FA1C3}"/>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3" name="Footer Placeholder 2">
            <a:extLst>
              <a:ext uri="{FF2B5EF4-FFF2-40B4-BE49-F238E27FC236}">
                <a16:creationId xmlns:a16="http://schemas.microsoft.com/office/drawing/2014/main" id="{BB90BB7D-3C9E-4763-8F4D-BE3A694E1E51}"/>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9303FF2-4B7E-40A8-A6A1-54D1007782AF}"/>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955493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D52D-CB81-47A3-A6FA-B4055D11A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4444124-5135-4005-822B-D10BCF3B70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588D8D0-B304-4DDC-AC8C-4E0B45BDA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B596D2-EAC5-4957-A02A-CC3CDBD591F1}"/>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6" name="Footer Placeholder 5">
            <a:extLst>
              <a:ext uri="{FF2B5EF4-FFF2-40B4-BE49-F238E27FC236}">
                <a16:creationId xmlns:a16="http://schemas.microsoft.com/office/drawing/2014/main" id="{4B0ACE28-3A46-4E5F-A2C5-C4804BE62EF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BA42966-3D4A-450B-B919-FFD3DACDEB1D}"/>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3918932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DEB6-3517-4181-97B9-3931EC68D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B743A28-82D8-40F6-884B-AB97181E45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D212F6FB-5E98-43D9-A032-4AB1DF037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F11F1-202D-4EC9-BBF2-D2FDB7E20CA7}"/>
              </a:ext>
            </a:extLst>
          </p:cNvPr>
          <p:cNvSpPr>
            <a:spLocks noGrp="1"/>
          </p:cNvSpPr>
          <p:nvPr>
            <p:ph type="dt" sz="half" idx="10"/>
          </p:nvPr>
        </p:nvSpPr>
        <p:spPr/>
        <p:txBody>
          <a:bodyPr/>
          <a:lstStyle/>
          <a:p>
            <a:fld id="{01DD8907-14EF-4F28-9728-F933EE9D1848}" type="datetimeFigureOut">
              <a:rPr lang="en-NZ" smtClean="0"/>
              <a:t>1/03/2018</a:t>
            </a:fld>
            <a:endParaRPr lang="en-NZ"/>
          </a:p>
        </p:txBody>
      </p:sp>
      <p:sp>
        <p:nvSpPr>
          <p:cNvPr id="6" name="Footer Placeholder 5">
            <a:extLst>
              <a:ext uri="{FF2B5EF4-FFF2-40B4-BE49-F238E27FC236}">
                <a16:creationId xmlns:a16="http://schemas.microsoft.com/office/drawing/2014/main" id="{FEF7282C-B67D-46CA-8BCE-0219ED4CFD0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602D948-AAEE-4310-9359-29571C95F0BF}"/>
              </a:ext>
            </a:extLst>
          </p:cNvPr>
          <p:cNvSpPr>
            <a:spLocks noGrp="1"/>
          </p:cNvSpPr>
          <p:nvPr>
            <p:ph type="sldNum" sz="quarter" idx="12"/>
          </p:nvPr>
        </p:nvSpPr>
        <p:spPr/>
        <p:txBody>
          <a:bodyPr/>
          <a:lstStyle/>
          <a:p>
            <a:fld id="{5B4276DE-70F5-45C9-B6ED-0EA0CA7F1D9B}" type="slidenum">
              <a:rPr lang="en-NZ" smtClean="0"/>
              <a:t>‹#›</a:t>
            </a:fld>
            <a:endParaRPr lang="en-NZ"/>
          </a:p>
        </p:txBody>
      </p:sp>
    </p:spTree>
    <p:extLst>
      <p:ext uri="{BB962C8B-B14F-4D97-AF65-F5344CB8AC3E}">
        <p14:creationId xmlns:p14="http://schemas.microsoft.com/office/powerpoint/2010/main" val="271575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26DC3-096A-43D8-81BE-A818CFB546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208CBF6-F767-4B89-BD59-49BC96EA69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9A747E3-9216-44D0-A97B-DDA6658534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D8907-14EF-4F28-9728-F933EE9D1848}" type="datetimeFigureOut">
              <a:rPr lang="en-NZ" smtClean="0"/>
              <a:t>1/03/2018</a:t>
            </a:fld>
            <a:endParaRPr lang="en-NZ"/>
          </a:p>
        </p:txBody>
      </p:sp>
      <p:sp>
        <p:nvSpPr>
          <p:cNvPr id="5" name="Footer Placeholder 4">
            <a:extLst>
              <a:ext uri="{FF2B5EF4-FFF2-40B4-BE49-F238E27FC236}">
                <a16:creationId xmlns:a16="http://schemas.microsoft.com/office/drawing/2014/main" id="{2FDB640C-B894-40E9-9613-7809A400D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86C4DB71-2BCC-41A2-8A59-24270C256C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276DE-70F5-45C9-B6ED-0EA0CA7F1D9B}" type="slidenum">
              <a:rPr lang="en-NZ" smtClean="0"/>
              <a:t>‹#›</a:t>
            </a:fld>
            <a:endParaRPr lang="en-NZ"/>
          </a:p>
        </p:txBody>
      </p:sp>
    </p:spTree>
    <p:extLst>
      <p:ext uri="{BB962C8B-B14F-4D97-AF65-F5344CB8AC3E}">
        <p14:creationId xmlns:p14="http://schemas.microsoft.com/office/powerpoint/2010/main" val="2057633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jp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hyperlink" Target="https://d.docs.live.net/354578bbadda54f5/Documents/Holy%20Week%20Lev1Yr1R1/Y1%20Make%20Way%20for%20the%20King.doc"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slide" Target="slide10.x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slide" Target="slide1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vimeo.com/5969151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Layout" Target="../slideLayouts/slideLayout6.xml"/><Relationship Id="rId7" Type="http://schemas.openxmlformats.org/officeDocument/2006/relationships/image" Target="../media/image2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1FBBD9-60F2-4F5A-BACA-047CE356737C}"/>
              </a:ext>
            </a:extLst>
          </p:cNvPr>
          <p:cNvSpPr/>
          <p:nvPr/>
        </p:nvSpPr>
        <p:spPr>
          <a:xfrm>
            <a:off x="2013557" y="0"/>
            <a:ext cx="10178443" cy="6858000"/>
          </a:xfrm>
          <a:prstGeom prst="rect">
            <a:avLst/>
          </a:prstGeom>
          <a:solidFill>
            <a:srgbClr val="E8D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34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generated with very high confidence">
            <a:extLst>
              <a:ext uri="{FF2B5EF4-FFF2-40B4-BE49-F238E27FC236}">
                <a16:creationId xmlns:a16="http://schemas.microsoft.com/office/drawing/2014/main" id="{929FBC2C-F3B9-4A8B-8DCC-C352DF3F3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375" y="961812"/>
            <a:ext cx="6574649" cy="4930987"/>
          </a:xfrm>
          <a:prstGeom prst="rect">
            <a:avLst/>
          </a:prstGeom>
          <a:ln w="88900" cap="sq" cmpd="thickThin">
            <a:solidFill>
              <a:srgbClr val="000000"/>
            </a:solidFill>
            <a:prstDash val="solid"/>
            <a:miter lim="800000"/>
          </a:ln>
          <a:effectLst>
            <a:innerShdw blurRad="76200">
              <a:srgbClr val="000000"/>
            </a:innerShdw>
          </a:effectLst>
        </p:spPr>
      </p:pic>
      <p:sp>
        <p:nvSpPr>
          <p:cNvPr id="4" name="Title 3">
            <a:extLst>
              <a:ext uri="{FF2B5EF4-FFF2-40B4-BE49-F238E27FC236}">
                <a16:creationId xmlns:a16="http://schemas.microsoft.com/office/drawing/2014/main" id="{5D2A6CF5-444B-418D-8CB7-B0F78C70E411}"/>
              </a:ext>
            </a:extLst>
          </p:cNvPr>
          <p:cNvSpPr>
            <a:spLocks noGrp="1"/>
          </p:cNvSpPr>
          <p:nvPr>
            <p:ph type="title"/>
          </p:nvPr>
        </p:nvSpPr>
        <p:spPr>
          <a:xfrm>
            <a:off x="277089" y="1662154"/>
            <a:ext cx="3472936" cy="3533692"/>
          </a:xfrm>
          <a:prstGeom prst="ellipse">
            <a:avLst/>
          </a:prstGeom>
          <a:solidFill>
            <a:srgbClr val="53196D"/>
          </a:solidFill>
          <a:ln w="174625" cmpd="thinThick">
            <a:solidFill>
              <a:schemeClr val="tx1">
                <a:lumMod val="85000"/>
                <a:lumOff val="15000"/>
              </a:schemeClr>
            </a:solidFill>
          </a:ln>
        </p:spPr>
        <p:txBody>
          <a:bodyPr anchor="ctr">
            <a:normAutofit/>
          </a:bodyPr>
          <a:lstStyle/>
          <a:p>
            <a:pPr algn="ctr"/>
            <a:r>
              <a:rPr lang="en-NZ" sz="4000" dirty="0">
                <a:solidFill>
                  <a:schemeClr val="bg1"/>
                </a:solidFill>
                <a:latin typeface="Book Antiqua" panose="02040602050305030304" pitchFamily="18" charset="0"/>
              </a:rPr>
              <a:t>Make way for the King</a:t>
            </a:r>
          </a:p>
        </p:txBody>
      </p:sp>
      <p:sp>
        <p:nvSpPr>
          <p:cNvPr id="17" name="TextBox: PageNumber">
            <a:extLst>
              <a:ext uri="{FF2B5EF4-FFF2-40B4-BE49-F238E27FC236}">
                <a16:creationId xmlns:a16="http://schemas.microsoft.com/office/drawing/2014/main" id="{9D412F78-2E75-4471-9A6E-A08144FB8BEB}"/>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19" name="Action Button: Forward">
            <a:hlinkClick r:id="" action="ppaction://hlinkshowjump?jump=nextslide" highlightClick="1"/>
            <a:extLst>
              <a:ext uri="{FF2B5EF4-FFF2-40B4-BE49-F238E27FC236}">
                <a16:creationId xmlns:a16="http://schemas.microsoft.com/office/drawing/2014/main" id="{F2E4E1BF-E4E4-487B-ABD4-CF6BBEABA223}"/>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864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A024-8864-4F9D-A85F-094716F3AB72}"/>
              </a:ext>
            </a:extLst>
          </p:cNvPr>
          <p:cNvSpPr>
            <a:spLocks noGrp="1"/>
          </p:cNvSpPr>
          <p:nvPr>
            <p:ph type="title"/>
          </p:nvPr>
        </p:nvSpPr>
        <p:spPr/>
        <p:txBody>
          <a:bodyPr/>
          <a:lstStyle/>
          <a:p>
            <a:pPr algn="ctr"/>
            <a:r>
              <a:rPr lang="en-NZ" dirty="0">
                <a:ln>
                  <a:solidFill>
                    <a:schemeClr val="tx1"/>
                  </a:solidFill>
                </a:ln>
                <a:solidFill>
                  <a:schemeClr val="accent2">
                    <a:lumMod val="20000"/>
                    <a:lumOff val="80000"/>
                  </a:schemeClr>
                </a:solidFill>
                <a:latin typeface="Comic Sans MS" panose="030F0702030302020204" pitchFamily="66" charset="0"/>
              </a:rPr>
              <a:t>Check up</a:t>
            </a:r>
          </a:p>
        </p:txBody>
      </p:sp>
      <p:pic>
        <p:nvPicPr>
          <p:cNvPr id="4" name="Picture 3">
            <a:extLst>
              <a:ext uri="{FF2B5EF4-FFF2-40B4-BE49-F238E27FC236}">
                <a16:creationId xmlns:a16="http://schemas.microsoft.com/office/drawing/2014/main" id="{BEE7561D-7677-47CE-816F-5EC68E980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4884" y="365124"/>
            <a:ext cx="1767417" cy="13255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1">
            <a:extLst>
              <a:ext uri="{FF2B5EF4-FFF2-40B4-BE49-F238E27FC236}">
                <a16:creationId xmlns:a16="http://schemas.microsoft.com/office/drawing/2014/main" id="{C298FCA7-171A-45F4-B82C-7F0D89CBAF33}"/>
              </a:ext>
            </a:extLst>
          </p:cNvPr>
          <p:cNvSpPr/>
          <p:nvPr/>
        </p:nvSpPr>
        <p:spPr>
          <a:xfrm>
            <a:off x="1990847" y="2354403"/>
            <a:ext cx="9621453" cy="517065"/>
          </a:xfrm>
          <a:prstGeom prst="rect">
            <a:avLst/>
          </a:prstGeom>
          <a:solidFill>
            <a:srgbClr val="E8D9F3"/>
          </a:solidFill>
          <a:ln>
            <a:solidFill>
              <a:srgbClr val="621E8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Holy week is a special week because …</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4473E91-4E17-4A90-8745-9B0AF0F50F26}"/>
              </a:ext>
            </a:extLst>
          </p:cNvPr>
          <p:cNvSpPr/>
          <p:nvPr/>
        </p:nvSpPr>
        <p:spPr>
          <a:xfrm>
            <a:off x="1990847" y="2946735"/>
            <a:ext cx="9621453" cy="517065"/>
          </a:xfrm>
          <a:prstGeom prst="rect">
            <a:avLst/>
          </a:prstGeom>
          <a:solidFill>
            <a:srgbClr val="E8D9F3"/>
          </a:solidFill>
          <a:ln>
            <a:solidFill>
              <a:srgbClr val="621E8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Palm Sunday is the first day of Holy Week when …</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D931CB2F-5B64-424D-A08C-5B7AB5BF3102}"/>
              </a:ext>
            </a:extLst>
          </p:cNvPr>
          <p:cNvSpPr/>
          <p:nvPr/>
        </p:nvSpPr>
        <p:spPr>
          <a:xfrm>
            <a:off x="1990846" y="3535183"/>
            <a:ext cx="9621454" cy="517065"/>
          </a:xfrm>
          <a:prstGeom prst="rect">
            <a:avLst/>
          </a:prstGeom>
          <a:solidFill>
            <a:srgbClr val="E8D9F3"/>
          </a:solidFill>
          <a:ln>
            <a:solidFill>
              <a:srgbClr val="621E8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Draw a picture of the story of Palm Sunday and write a story about it.</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A373C42F-CA72-4840-B4D3-07D276AB83A1}"/>
              </a:ext>
            </a:extLst>
          </p:cNvPr>
          <p:cNvSpPr/>
          <p:nvPr/>
        </p:nvSpPr>
        <p:spPr>
          <a:xfrm>
            <a:off x="1990846" y="4124371"/>
            <a:ext cx="9621454" cy="517065"/>
          </a:xfrm>
          <a:prstGeom prst="rect">
            <a:avLst/>
          </a:prstGeom>
          <a:solidFill>
            <a:srgbClr val="E8D9F3"/>
          </a:solidFill>
          <a:ln>
            <a:solidFill>
              <a:srgbClr val="621E8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Why did the people shout, ‘Hosanna, Hosanna!”?</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5">
            <a:extLst>
              <a:ext uri="{FF2B5EF4-FFF2-40B4-BE49-F238E27FC236}">
                <a16:creationId xmlns:a16="http://schemas.microsoft.com/office/drawing/2014/main" id="{CF94F563-DA69-47E8-BBC7-04E3360CCB84}"/>
              </a:ext>
            </a:extLst>
          </p:cNvPr>
          <p:cNvSpPr/>
          <p:nvPr/>
        </p:nvSpPr>
        <p:spPr>
          <a:xfrm>
            <a:off x="1990846" y="4713559"/>
            <a:ext cx="9621454" cy="517065"/>
          </a:xfrm>
          <a:prstGeom prst="rect">
            <a:avLst/>
          </a:prstGeom>
          <a:solidFill>
            <a:srgbClr val="E8D9F3"/>
          </a:solidFill>
          <a:ln>
            <a:solidFill>
              <a:srgbClr val="621E80"/>
            </a:solidFill>
          </a:ln>
        </p:spPr>
        <p:txBody>
          <a:bodyPr wrap="square">
            <a:spAutoFit/>
          </a:bodyPr>
          <a:lstStyle/>
          <a:p>
            <a:pPr lvl="0">
              <a:lnSpc>
                <a:spcPct val="115000"/>
              </a:lnSpc>
              <a:spcAft>
                <a:spcPts val="0"/>
              </a:spcAft>
            </a:pPr>
            <a:r>
              <a:rPr lang="en-NZ" sz="2400" dirty="0">
                <a:latin typeface="Arial" panose="020B0604020202020204" pitchFamily="34" charset="0"/>
                <a:ea typeface="Calibri" panose="020F0502020204030204" pitchFamily="34" charset="0"/>
                <a:cs typeface="Arial" panose="020B0604020202020204" pitchFamily="34" charset="0"/>
              </a:rPr>
              <a:t>Which activity do you think helped you to learn best in this resource?</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6">
            <a:extLst>
              <a:ext uri="{FF2B5EF4-FFF2-40B4-BE49-F238E27FC236}">
                <a16:creationId xmlns:a16="http://schemas.microsoft.com/office/drawing/2014/main" id="{5A64582C-0842-468E-A2B0-1705D708971F}"/>
              </a:ext>
            </a:extLst>
          </p:cNvPr>
          <p:cNvSpPr/>
          <p:nvPr/>
        </p:nvSpPr>
        <p:spPr>
          <a:xfrm>
            <a:off x="1990846" y="5302747"/>
            <a:ext cx="9621454" cy="517065"/>
          </a:xfrm>
          <a:prstGeom prst="rect">
            <a:avLst/>
          </a:prstGeom>
          <a:solidFill>
            <a:srgbClr val="E8D9F3"/>
          </a:solidFill>
          <a:ln>
            <a:solidFill>
              <a:srgbClr val="621E80"/>
            </a:solidFill>
          </a:ln>
        </p:spPr>
        <p:txBody>
          <a:bodyPr wrap="square">
            <a:spAutoFit/>
          </a:bodyPr>
          <a:lstStyle/>
          <a:p>
            <a:pPr lvl="0">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Questions I would like to ask about the topics in this resource are …</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no. 1">
            <a:extLst>
              <a:ext uri="{FF2B5EF4-FFF2-40B4-BE49-F238E27FC236}">
                <a16:creationId xmlns:a16="http://schemas.microsoft.com/office/drawing/2014/main" id="{406AC306-9618-42E1-BCEE-C9B191E481A0}"/>
              </a:ext>
            </a:extLst>
          </p:cNvPr>
          <p:cNvSpPr/>
          <p:nvPr/>
        </p:nvSpPr>
        <p:spPr>
          <a:xfrm>
            <a:off x="871956" y="2419906"/>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1)</a:t>
            </a:r>
          </a:p>
        </p:txBody>
      </p:sp>
      <p:sp>
        <p:nvSpPr>
          <p:cNvPr id="13" name="no. 2">
            <a:extLst>
              <a:ext uri="{FF2B5EF4-FFF2-40B4-BE49-F238E27FC236}">
                <a16:creationId xmlns:a16="http://schemas.microsoft.com/office/drawing/2014/main" id="{32A06BBE-B615-49E4-A221-F0DAD3CB5D40}"/>
              </a:ext>
            </a:extLst>
          </p:cNvPr>
          <p:cNvSpPr/>
          <p:nvPr/>
        </p:nvSpPr>
        <p:spPr>
          <a:xfrm>
            <a:off x="882564" y="3016237"/>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2)</a:t>
            </a:r>
          </a:p>
        </p:txBody>
      </p:sp>
      <p:sp>
        <p:nvSpPr>
          <p:cNvPr id="14" name="no. 3">
            <a:extLst>
              <a:ext uri="{FF2B5EF4-FFF2-40B4-BE49-F238E27FC236}">
                <a16:creationId xmlns:a16="http://schemas.microsoft.com/office/drawing/2014/main" id="{8CDEEBB4-30FD-4F60-92AF-FA7EC60C1DDD}"/>
              </a:ext>
            </a:extLst>
          </p:cNvPr>
          <p:cNvSpPr/>
          <p:nvPr/>
        </p:nvSpPr>
        <p:spPr>
          <a:xfrm>
            <a:off x="882564" y="3592640"/>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3)</a:t>
            </a:r>
          </a:p>
        </p:txBody>
      </p:sp>
      <p:sp>
        <p:nvSpPr>
          <p:cNvPr id="15" name="no. 4">
            <a:extLst>
              <a:ext uri="{FF2B5EF4-FFF2-40B4-BE49-F238E27FC236}">
                <a16:creationId xmlns:a16="http://schemas.microsoft.com/office/drawing/2014/main" id="{6CA0A58B-D898-4E4E-83A5-0490ED2637B3}"/>
              </a:ext>
            </a:extLst>
          </p:cNvPr>
          <p:cNvSpPr/>
          <p:nvPr/>
        </p:nvSpPr>
        <p:spPr>
          <a:xfrm>
            <a:off x="882564" y="4186488"/>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4)</a:t>
            </a:r>
          </a:p>
        </p:txBody>
      </p:sp>
      <p:sp>
        <p:nvSpPr>
          <p:cNvPr id="16" name="no. 5">
            <a:extLst>
              <a:ext uri="{FF2B5EF4-FFF2-40B4-BE49-F238E27FC236}">
                <a16:creationId xmlns:a16="http://schemas.microsoft.com/office/drawing/2014/main" id="{FBCD01A2-57B1-4C60-98BA-C3C85E7F7034}"/>
              </a:ext>
            </a:extLst>
          </p:cNvPr>
          <p:cNvSpPr/>
          <p:nvPr/>
        </p:nvSpPr>
        <p:spPr>
          <a:xfrm>
            <a:off x="871956" y="4780336"/>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5)</a:t>
            </a:r>
          </a:p>
        </p:txBody>
      </p:sp>
      <p:sp>
        <p:nvSpPr>
          <p:cNvPr id="17" name="no.6">
            <a:extLst>
              <a:ext uri="{FF2B5EF4-FFF2-40B4-BE49-F238E27FC236}">
                <a16:creationId xmlns:a16="http://schemas.microsoft.com/office/drawing/2014/main" id="{B5B3F1A7-C653-4A6C-B025-D49BB7F7909D}"/>
              </a:ext>
            </a:extLst>
          </p:cNvPr>
          <p:cNvSpPr/>
          <p:nvPr/>
        </p:nvSpPr>
        <p:spPr>
          <a:xfrm>
            <a:off x="838200" y="5360355"/>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latin typeface="Arial" panose="020B0604020202020204" pitchFamily="34" charset="0"/>
                <a:cs typeface="Arial" panose="020B0604020202020204" pitchFamily="34" charset="0"/>
              </a:rPr>
              <a:t>6)</a:t>
            </a:r>
          </a:p>
        </p:txBody>
      </p:sp>
      <p:sp>
        <p:nvSpPr>
          <p:cNvPr id="18" name="TextBox: PageNumber">
            <a:extLst>
              <a:ext uri="{FF2B5EF4-FFF2-40B4-BE49-F238E27FC236}">
                <a16:creationId xmlns:a16="http://schemas.microsoft.com/office/drawing/2014/main" id="{18AD3D50-3E6E-49EA-8196-4AE18650A60D}"/>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19" name="Action Button: Forward">
            <a:hlinkClick r:id="" action="ppaction://hlinkshowjump?jump=nextslide" highlightClick="1"/>
            <a:extLst>
              <a:ext uri="{FF2B5EF4-FFF2-40B4-BE49-F238E27FC236}">
                <a16:creationId xmlns:a16="http://schemas.microsoft.com/office/drawing/2014/main" id="{2F6D556D-4E32-4386-9FF4-9823EE298DC2}"/>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a:extLst>
              <a:ext uri="{FF2B5EF4-FFF2-40B4-BE49-F238E27FC236}">
                <a16:creationId xmlns:a16="http://schemas.microsoft.com/office/drawing/2014/main" id="{F0B573BE-89BC-49B4-9FAC-B5B782E16CC1}"/>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15E5C32-6F18-482D-8C3F-006292BD4630}"/>
              </a:ext>
            </a:extLst>
          </p:cNvPr>
          <p:cNvSpPr/>
          <p:nvPr/>
        </p:nvSpPr>
        <p:spPr>
          <a:xfrm>
            <a:off x="5123619" y="6604084"/>
            <a:ext cx="1944763"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377633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left)">
                                      <p:cBhvr>
                                        <p:cTn id="31" dur="5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7">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0">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6">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7">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8">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9">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flective Music - Holy Week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15081" y="69448"/>
            <a:ext cx="609600" cy="609600"/>
          </a:xfrm>
          <a:prstGeom prst="rect">
            <a:avLst/>
          </a:prstGeom>
        </p:spPr>
      </p:pic>
      <p:sp>
        <p:nvSpPr>
          <p:cNvPr id="2" name="Title 1">
            <a:extLst>
              <a:ext uri="{FF2B5EF4-FFF2-40B4-BE49-F238E27FC236}">
                <a16:creationId xmlns:a16="http://schemas.microsoft.com/office/drawing/2014/main" id="{98089300-5876-41D0-BCB9-E7B66109BC59}"/>
              </a:ext>
            </a:extLst>
          </p:cNvPr>
          <p:cNvSpPr>
            <a:spLocks noGrp="1"/>
          </p:cNvSpPr>
          <p:nvPr>
            <p:ph type="title"/>
          </p:nvPr>
        </p:nvSpPr>
        <p:spPr>
          <a:xfrm>
            <a:off x="1124673" y="125080"/>
            <a:ext cx="9942653" cy="995423"/>
          </a:xfrm>
        </p:spPr>
        <p:txBody>
          <a:bodyPr>
            <a:prstTxWarp prst="textWave1">
              <a:avLst/>
            </a:prstTxWarp>
          </a:bodyPr>
          <a:lstStyle/>
          <a:p>
            <a:pPr algn="ctr"/>
            <a:r>
              <a:rPr lang="en-NZ" b="1" dirty="0">
                <a:solidFill>
                  <a:schemeClr val="accent4">
                    <a:lumMod val="20000"/>
                    <a:lumOff val="80000"/>
                  </a:schemeClr>
                </a:solidFill>
                <a:effectLst>
                  <a:reflection blurRad="6350" stA="55000" endA="300" endPos="45500" dir="5400000" sy="-100000" algn="bl" rotWithShape="0"/>
                </a:effectLst>
                <a:latin typeface="Harrington" panose="04040505050A02020702" pitchFamily="82" charset="0"/>
              </a:rPr>
              <a:t>Time for Reflection</a:t>
            </a:r>
          </a:p>
        </p:txBody>
      </p:sp>
      <p:sp>
        <p:nvSpPr>
          <p:cNvPr id="5" name="Rectangle 4">
            <a:extLst>
              <a:ext uri="{FF2B5EF4-FFF2-40B4-BE49-F238E27FC236}">
                <a16:creationId xmlns:a16="http://schemas.microsoft.com/office/drawing/2014/main" id="{FF3A50D5-B871-44C6-B743-1BCC4C36EAF7}"/>
              </a:ext>
            </a:extLst>
          </p:cNvPr>
          <p:cNvSpPr/>
          <p:nvPr/>
        </p:nvSpPr>
        <p:spPr>
          <a:xfrm>
            <a:off x="752355" y="1027906"/>
            <a:ext cx="10891778" cy="5393801"/>
          </a:xfrm>
          <a:prstGeom prst="rect">
            <a:avLst/>
          </a:prstGeom>
          <a:blipFill dpi="0" rotWithShape="1">
            <a:blip r:embed="rId6">
              <a:alphaModFix amt="84000"/>
            </a:blip>
            <a:srcRect/>
            <a:stretch>
              <a:fillRect/>
            </a:stretch>
          </a:blip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Action Button: Back">
            <a:hlinkClick r:id="" action="ppaction://hlinkshowjump?jump=previousslide" highlightClick="1"/>
            <a:extLst>
              <a:ext uri="{FF2B5EF4-FFF2-40B4-BE49-F238E27FC236}">
                <a16:creationId xmlns:a16="http://schemas.microsoft.com/office/drawing/2014/main" id="{4AFF3801-7266-4107-89B3-F54507E2DE96}"/>
              </a:ext>
            </a:extLst>
          </p:cNvPr>
          <p:cNvSpPr/>
          <p:nvPr/>
        </p:nvSpPr>
        <p:spPr>
          <a:xfrm>
            <a:off x="11212085" y="6421707"/>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PageNumber">
            <a:extLst>
              <a:ext uri="{FF2B5EF4-FFF2-40B4-BE49-F238E27FC236}">
                <a16:creationId xmlns:a16="http://schemas.microsoft.com/office/drawing/2014/main" id="{D039311E-15A1-466F-9764-2ABA62BD5D76}"/>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17" name="Action Button: Audio">
            <a:hlinkClick r:id="" action="ppaction://noaction" highlightClick="1"/>
          </p:cNvPr>
          <p:cNvSpPr/>
          <p:nvPr/>
        </p:nvSpPr>
        <p:spPr>
          <a:xfrm>
            <a:off x="10677600" y="642240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extBox: Tool instructions stop"/>
          <p:cNvSpPr txBox="1"/>
          <p:nvPr/>
        </p:nvSpPr>
        <p:spPr>
          <a:xfrm>
            <a:off x="4863581" y="6627168"/>
            <a:ext cx="2499402"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audio button to stop reflective music</a:t>
            </a:r>
          </a:p>
        </p:txBody>
      </p:sp>
      <p:sp>
        <p:nvSpPr>
          <p:cNvPr id="19" name="TextBox: Tool instructions start"/>
          <p:cNvSpPr txBox="1"/>
          <p:nvPr/>
        </p:nvSpPr>
        <p:spPr>
          <a:xfrm>
            <a:off x="4863583" y="6627168"/>
            <a:ext cx="2492990"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audio button to play reflective music</a:t>
            </a:r>
          </a:p>
        </p:txBody>
      </p:sp>
      <p:pic>
        <p:nvPicPr>
          <p:cNvPr id="20"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2132054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grpId="1"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75648"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7"/>
                                        </p:tgtEl>
                                        <p:attrNameLst>
                                          <p:attrName>fillcolor</p:attrName>
                                        </p:attrNameLst>
                                      </p:cBhvr>
                                      <p:to>
                                        <a:srgbClr val="C0504D"/>
                                      </p:to>
                                    </p:animClr>
                                    <p:set>
                                      <p:cBhvr>
                                        <p:cTn id="20" dur="1000" fill="hold"/>
                                        <p:tgtEl>
                                          <p:spTgt spid="17"/>
                                        </p:tgtEl>
                                        <p:attrNameLst>
                                          <p:attrName>fill.type</p:attrName>
                                        </p:attrNameLst>
                                      </p:cBhvr>
                                      <p:to>
                                        <p:strVal val="solid"/>
                                      </p:to>
                                    </p:set>
                                    <p:set>
                                      <p:cBhvr>
                                        <p:cTn id="21" dur="1000" fill="hold"/>
                                        <p:tgtEl>
                                          <p:spTgt spid="17"/>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 presetClass="emph" presetSubtype="2" fill="hold" nodeType="withEffect">
                                  <p:stCondLst>
                                    <p:cond delay="0"/>
                                  </p:stCondLst>
                                  <p:childTnLst>
                                    <p:animClr clrSpc="rgb" dir="cw">
                                      <p:cBhvr>
                                        <p:cTn id="27" dur="2000" fill="hold"/>
                                        <p:tgtEl>
                                          <p:spTgt spid="17"/>
                                        </p:tgtEl>
                                        <p:attrNameLst>
                                          <p:attrName>fillcolor</p:attrName>
                                        </p:attrNameLst>
                                      </p:cBhvr>
                                      <p:to>
                                        <a:schemeClr val="bg1"/>
                                      </p:to>
                                    </p:animClr>
                                    <p:set>
                                      <p:cBhvr>
                                        <p:cTn id="28" dur="2000" fill="hold"/>
                                        <p:tgtEl>
                                          <p:spTgt spid="17"/>
                                        </p:tgtEl>
                                        <p:attrNameLst>
                                          <p:attrName>fill.type</p:attrName>
                                        </p:attrNameLst>
                                      </p:cBhvr>
                                      <p:to>
                                        <p:strVal val="solid"/>
                                      </p:to>
                                    </p:set>
                                    <p:set>
                                      <p:cBhvr>
                                        <p:cTn id="29" dur="2000" fill="hold"/>
                                        <p:tgtEl>
                                          <p:spTgt spid="17"/>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8" grpId="0"/>
      <p:bldP spid="18" grpId="1"/>
      <p:bldP spid="19" grpId="0"/>
      <p:bldP spid="19" grpId="1"/>
      <p:bldP spid="19"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C014-CFA4-440A-A087-2EE9F71E0F41}"/>
              </a:ext>
            </a:extLst>
          </p:cNvPr>
          <p:cNvSpPr>
            <a:spLocks noGrp="1"/>
          </p:cNvSpPr>
          <p:nvPr>
            <p:ph type="title"/>
          </p:nvPr>
        </p:nvSpPr>
        <p:spPr/>
        <p:txBody>
          <a:bodyPr>
            <a:normAutofit/>
          </a:bodyPr>
          <a:lstStyle/>
          <a:p>
            <a:pPr algn="ctr"/>
            <a:r>
              <a:rPr lang="en-NZ" sz="3600" b="1" dirty="0"/>
              <a:t>Here is the Calendar we use to show </a:t>
            </a:r>
            <a:br>
              <a:rPr lang="en-NZ" sz="3600" b="1" dirty="0"/>
            </a:br>
            <a:r>
              <a:rPr lang="en-NZ" sz="3600" b="1" dirty="0"/>
              <a:t>the Feasts and Seasons in Our Church</a:t>
            </a:r>
          </a:p>
        </p:txBody>
      </p:sp>
      <p:pic>
        <p:nvPicPr>
          <p:cNvPr id="6" name="Picture 5" descr="A close up of a logo&#10;&#10;Description generated with high confidence">
            <a:extLst>
              <a:ext uri="{FF2B5EF4-FFF2-40B4-BE49-F238E27FC236}">
                <a16:creationId xmlns:a16="http://schemas.microsoft.com/office/drawing/2014/main" id="{7259AF74-3A20-43C9-9FB8-A94ECAFD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0" y="1690688"/>
            <a:ext cx="4573568" cy="4617885"/>
          </a:xfrm>
          <a:prstGeom prst="rect">
            <a:avLst/>
          </a:prstGeom>
        </p:spPr>
      </p:pic>
      <p:sp>
        <p:nvSpPr>
          <p:cNvPr id="7" name="Rectangle 6">
            <a:extLst>
              <a:ext uri="{FF2B5EF4-FFF2-40B4-BE49-F238E27FC236}">
                <a16:creationId xmlns:a16="http://schemas.microsoft.com/office/drawing/2014/main" id="{165F5D78-EDCD-40D6-9983-B348D2DAEFC0}"/>
              </a:ext>
            </a:extLst>
          </p:cNvPr>
          <p:cNvSpPr/>
          <p:nvPr/>
        </p:nvSpPr>
        <p:spPr>
          <a:xfrm>
            <a:off x="6796569" y="2453822"/>
            <a:ext cx="3572479" cy="3091616"/>
          </a:xfrm>
          <a:prstGeom prst="rect">
            <a:avLst/>
          </a:prstGeom>
        </p:spPr>
        <p:txBody>
          <a:bodyPr wrap="square">
            <a:spAutoFit/>
          </a:bodyPr>
          <a:lstStyle/>
          <a:p>
            <a:pPr algn="ct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seasons have special colours</a:t>
            </a:r>
            <a:endParaRPr lang="en-NZ" sz="10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N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Purple</a:t>
            </a:r>
            <a:r>
              <a:rPr lang="en-NZ" dirty="0">
                <a:latin typeface="Calibri" panose="020F0502020204030204" pitchFamily="34" charset="0"/>
                <a:ea typeface="Calibri" panose="020F0502020204030204" pitchFamily="34" charset="0"/>
                <a:cs typeface="Times New Roman" panose="02020603050405020304" pitchFamily="18" charset="0"/>
              </a:rPr>
              <a:t> is for </a:t>
            </a:r>
            <a:r>
              <a:rPr lang="en-N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ADVENT</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Yellow </a:t>
            </a:r>
            <a:r>
              <a:rPr lang="en-NZ" dirty="0">
                <a:latin typeface="Calibri" panose="020F0502020204030204" pitchFamily="34" charset="0"/>
                <a:ea typeface="Calibri" panose="020F0502020204030204" pitchFamily="34" charset="0"/>
                <a:cs typeface="Times New Roman" panose="02020603050405020304" pitchFamily="18" charset="0"/>
              </a:rPr>
              <a:t>is for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CHRISTMAS</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NZ"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Green</a:t>
            </a:r>
            <a:r>
              <a:rPr lang="en-NZ" dirty="0">
                <a:latin typeface="Calibri" panose="020F0502020204030204" pitchFamily="34" charset="0"/>
                <a:ea typeface="Calibri" panose="020F0502020204030204" pitchFamily="34" charset="0"/>
                <a:cs typeface="Times New Roman" panose="02020603050405020304" pitchFamily="18" charset="0"/>
              </a:rPr>
              <a:t> is for </a:t>
            </a:r>
            <a:r>
              <a:rPr lang="en-NZ"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ORDINARY TIME</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N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Purple </a:t>
            </a:r>
            <a:r>
              <a:rPr lang="en-NZ" dirty="0">
                <a:latin typeface="Calibri" panose="020F0502020204030204" pitchFamily="34" charset="0"/>
                <a:ea typeface="Calibri" panose="020F0502020204030204" pitchFamily="34" charset="0"/>
                <a:cs typeface="Times New Roman" panose="02020603050405020304" pitchFamily="18" charset="0"/>
              </a:rPr>
              <a:t>is for </a:t>
            </a:r>
            <a:r>
              <a:rPr lang="en-N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LENT</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NZ"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Red</a:t>
            </a:r>
            <a:r>
              <a:rPr lang="en-N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n-NZ" dirty="0">
                <a:latin typeface="Calibri" panose="020F0502020204030204" pitchFamily="34" charset="0"/>
                <a:ea typeface="Calibri" panose="020F0502020204030204" pitchFamily="34" charset="0"/>
                <a:cs typeface="Times New Roman" panose="02020603050405020304" pitchFamily="18" charset="0"/>
              </a:rPr>
              <a:t>is for</a:t>
            </a:r>
            <a:r>
              <a:rPr lang="en-NZ" b="1" dirty="0">
                <a:latin typeface="Calibri" panose="020F0502020204030204" pitchFamily="34" charset="0"/>
                <a:ea typeface="Calibri" panose="020F0502020204030204" pitchFamily="34" charset="0"/>
                <a:cs typeface="Times New Roman" panose="02020603050405020304" pitchFamily="18" charset="0"/>
              </a:rPr>
              <a:t> </a:t>
            </a:r>
            <a:r>
              <a:rPr lang="en-NZ"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HOLY WEEK </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Yellow </a:t>
            </a:r>
            <a:r>
              <a:rPr lang="en-NZ" dirty="0">
                <a:latin typeface="Calibri" panose="020F0502020204030204" pitchFamily="34" charset="0"/>
                <a:ea typeface="Calibri" panose="020F0502020204030204" pitchFamily="34" charset="0"/>
                <a:cs typeface="Times New Roman" panose="02020603050405020304" pitchFamily="18" charset="0"/>
              </a:rPr>
              <a:t>is for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EASTER</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6689B97F-D3F3-4BC5-936C-735127CD959B}"/>
              </a:ext>
            </a:extLst>
          </p:cNvPr>
          <p:cNvSpPr/>
          <p:nvPr/>
        </p:nvSpPr>
        <p:spPr>
          <a:xfrm>
            <a:off x="4427851" y="146984"/>
            <a:ext cx="3682418" cy="286682"/>
          </a:xfrm>
          <a:prstGeom prst="rect">
            <a:avLst/>
          </a:prstGeom>
        </p:spPr>
        <p:txBody>
          <a:bodyPr wrap="none">
            <a:spAutoFit/>
          </a:bodyPr>
          <a:lstStyle/>
          <a:p>
            <a:pPr>
              <a:lnSpc>
                <a:spcPct val="115000"/>
              </a:lnSpc>
              <a:spcAft>
                <a:spcPts val="1000"/>
              </a:spcAft>
            </a:pPr>
            <a:r>
              <a:rPr lang="en-NZ" sz="1200" dirty="0">
                <a:latin typeface="Arial" panose="020B0604020202020204" pitchFamily="34" charset="0"/>
                <a:ea typeface="Calibri" panose="020F0502020204030204" pitchFamily="34" charset="0"/>
                <a:cs typeface="Arial" panose="020B0604020202020204" pitchFamily="34" charset="0"/>
              </a:rPr>
              <a:t>Name ________________________   Date ______</a:t>
            </a:r>
            <a:endParaRPr lang="en-NZ" sz="7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PageNumber">
            <a:extLst>
              <a:ext uri="{FF2B5EF4-FFF2-40B4-BE49-F238E27FC236}">
                <a16:creationId xmlns:a16="http://schemas.microsoft.com/office/drawing/2014/main" id="{F90109EF-1422-41BF-A387-DC3B6595C6BE}"/>
              </a:ext>
            </a:extLst>
          </p:cNvPr>
          <p:cNvSpPr txBox="1">
            <a:spLocks/>
          </p:cNvSpPr>
          <p:nvPr/>
        </p:nvSpPr>
        <p:spPr>
          <a:xfrm>
            <a:off x="11696700" y="6434480"/>
            <a:ext cx="381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S-3</a:t>
            </a:r>
          </a:p>
        </p:txBody>
      </p:sp>
      <p:sp>
        <p:nvSpPr>
          <p:cNvPr id="11" name="Action Button: Up">
            <a:hlinkClick r:id="rId4" action="ppaction://hlinksldjump" highlightClick="1"/>
            <a:extLst>
              <a:ext uri="{FF2B5EF4-FFF2-40B4-BE49-F238E27FC236}">
                <a16:creationId xmlns:a16="http://schemas.microsoft.com/office/drawing/2014/main" id="{7A4F69B3-529F-4BA4-B461-EEF4F7FF7227}"/>
              </a:ext>
            </a:extLst>
          </p:cNvPr>
          <p:cNvSpPr/>
          <p:nvPr/>
        </p:nvSpPr>
        <p:spPr>
          <a:xfrm rot="16200000">
            <a:off x="11247684" y="6434460"/>
            <a:ext cx="360000" cy="36004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Worksheet Indication">
            <a:extLst>
              <a:ext uri="{FF2B5EF4-FFF2-40B4-BE49-F238E27FC236}">
                <a16:creationId xmlns:a16="http://schemas.microsoft.com/office/drawing/2014/main" id="{E6A1EFEA-D1CA-4772-A6F5-1F10015BEDA1}"/>
              </a:ext>
            </a:extLst>
          </p:cNvPr>
          <p:cNvSpPr txBox="1"/>
          <p:nvPr/>
        </p:nvSpPr>
        <p:spPr>
          <a:xfrm>
            <a:off x="0" y="6523469"/>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2" name="Textbox: Tool instructions">
            <a:extLst>
              <a:ext uri="{FF2B5EF4-FFF2-40B4-BE49-F238E27FC236}">
                <a16:creationId xmlns:a16="http://schemas.microsoft.com/office/drawing/2014/main" id="{8C50B392-21A3-4EFB-BBC0-83F7409A74AD}"/>
              </a:ext>
            </a:extLst>
          </p:cNvPr>
          <p:cNvSpPr txBox="1"/>
          <p:nvPr/>
        </p:nvSpPr>
        <p:spPr>
          <a:xfrm>
            <a:off x="4409030" y="6611779"/>
            <a:ext cx="280557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3227167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a:hlinkClick r:id="rId3"/>
            <a:extLst>
              <a:ext uri="{FF2B5EF4-FFF2-40B4-BE49-F238E27FC236}">
                <a16:creationId xmlns:a16="http://schemas.microsoft.com/office/drawing/2014/main" id="{04420C41-90A2-464D-9019-35E1BF27664C}"/>
              </a:ext>
            </a:extLst>
          </p:cNvPr>
          <p:cNvGraphicFramePr>
            <a:graphicFrameLocks noChangeAspect="1"/>
          </p:cNvGraphicFramePr>
          <p:nvPr>
            <p:extLst>
              <p:ext uri="{D42A27DB-BD31-4B8C-83A1-F6EECF244321}">
                <p14:modId xmlns:p14="http://schemas.microsoft.com/office/powerpoint/2010/main" val="214894272"/>
              </p:ext>
            </p:extLst>
          </p:nvPr>
        </p:nvGraphicFramePr>
        <p:xfrm>
          <a:off x="3922713" y="344488"/>
          <a:ext cx="4346575" cy="6169025"/>
        </p:xfrm>
        <a:graphic>
          <a:graphicData uri="http://schemas.openxmlformats.org/presentationml/2006/ole">
            <mc:AlternateContent xmlns:mc="http://schemas.openxmlformats.org/markup-compatibility/2006">
              <mc:Choice xmlns:v="urn:schemas-microsoft-com:vml" Requires="v">
                <p:oleObj spid="_x0000_s1031" name="Document" r:id="rId4" imgW="7537945" imgH="10697875" progId="Word.Document.8">
                  <p:embed/>
                </p:oleObj>
              </mc:Choice>
              <mc:Fallback>
                <p:oleObj name="Document" r:id="rId4" imgW="7537945" imgH="10697875" progId="Word.Document.8">
                  <p:embed/>
                  <p:pic>
                    <p:nvPicPr>
                      <p:cNvPr id="5" name="Object 4">
                        <a:hlinkClick r:id="rId3"/>
                        <a:extLst>
                          <a:ext uri="{FF2B5EF4-FFF2-40B4-BE49-F238E27FC236}">
                            <a16:creationId xmlns:a16="http://schemas.microsoft.com/office/drawing/2014/main" id="{04420C41-90A2-464D-9019-35E1BF27664C}"/>
                          </a:ext>
                        </a:extLst>
                      </p:cNvPr>
                      <p:cNvPicPr/>
                      <p:nvPr/>
                    </p:nvPicPr>
                    <p:blipFill>
                      <a:blip r:embed="rId5"/>
                      <a:stretch>
                        <a:fillRect/>
                      </a:stretch>
                    </p:blipFill>
                    <p:spPr>
                      <a:xfrm>
                        <a:off x="3922713" y="344488"/>
                        <a:ext cx="4346575" cy="6169025"/>
                      </a:xfrm>
                      <a:prstGeom prst="rect">
                        <a:avLst/>
                      </a:prstGeom>
                      <a:solidFill>
                        <a:schemeClr val="bg1"/>
                      </a:solidFill>
                    </p:spPr>
                  </p:pic>
                </p:oleObj>
              </mc:Fallback>
            </mc:AlternateContent>
          </a:graphicData>
        </a:graphic>
      </p:graphicFrame>
      <p:sp>
        <p:nvSpPr>
          <p:cNvPr id="6" name="Action Button: Up">
            <a:hlinkClick r:id="rId6" action="ppaction://hlinksldjump" highlightClick="1"/>
            <a:extLst>
              <a:ext uri="{FF2B5EF4-FFF2-40B4-BE49-F238E27FC236}">
                <a16:creationId xmlns:a16="http://schemas.microsoft.com/office/drawing/2014/main" id="{1FB723CB-6C39-4201-AFC8-A95FBF17CF91}"/>
              </a:ext>
            </a:extLst>
          </p:cNvPr>
          <p:cNvSpPr/>
          <p:nvPr/>
        </p:nvSpPr>
        <p:spPr>
          <a:xfrm rot="16200000">
            <a:off x="11247684" y="6434460"/>
            <a:ext cx="360000" cy="36004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PageNumber">
            <a:extLst>
              <a:ext uri="{FF2B5EF4-FFF2-40B4-BE49-F238E27FC236}">
                <a16:creationId xmlns:a16="http://schemas.microsoft.com/office/drawing/2014/main" id="{ADFB304F-81EF-46ED-B8A8-D78CB1A4AA73}"/>
              </a:ext>
            </a:extLst>
          </p:cNvPr>
          <p:cNvSpPr txBox="1">
            <a:spLocks/>
          </p:cNvSpPr>
          <p:nvPr/>
        </p:nvSpPr>
        <p:spPr>
          <a:xfrm>
            <a:off x="11696700" y="6434480"/>
            <a:ext cx="381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S-8</a:t>
            </a:r>
          </a:p>
        </p:txBody>
      </p:sp>
      <p:sp>
        <p:nvSpPr>
          <p:cNvPr id="8" name="TextBox: Worksheet Indication">
            <a:extLst>
              <a:ext uri="{FF2B5EF4-FFF2-40B4-BE49-F238E27FC236}">
                <a16:creationId xmlns:a16="http://schemas.microsoft.com/office/drawing/2014/main" id="{ACC5DBB8-654A-4556-B137-117916E42530}"/>
              </a:ext>
            </a:extLst>
          </p:cNvPr>
          <p:cNvSpPr txBox="1"/>
          <p:nvPr/>
        </p:nvSpPr>
        <p:spPr>
          <a:xfrm>
            <a:off x="0" y="651428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9" name="Textbox: Tool instructions">
            <a:extLst>
              <a:ext uri="{FF2B5EF4-FFF2-40B4-BE49-F238E27FC236}">
                <a16:creationId xmlns:a16="http://schemas.microsoft.com/office/drawing/2014/main" id="{68A56C3D-882D-426C-B7BB-52E56CFBE200}"/>
              </a:ext>
            </a:extLst>
          </p:cNvPr>
          <p:cNvSpPr txBox="1"/>
          <p:nvPr/>
        </p:nvSpPr>
        <p:spPr>
          <a:xfrm>
            <a:off x="4693212" y="6614479"/>
            <a:ext cx="280557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859145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B2843-1932-4B59-A76B-F7F2C5A80A03}"/>
              </a:ext>
            </a:extLst>
          </p:cNvPr>
          <p:cNvSpPr>
            <a:spLocks noGrp="1"/>
          </p:cNvSpPr>
          <p:nvPr>
            <p:ph type="title"/>
          </p:nvPr>
        </p:nvSpPr>
        <p:spPr/>
        <p:txBody>
          <a:bodyPr/>
          <a:lstStyle/>
          <a:p>
            <a:pPr algn="ctr"/>
            <a:r>
              <a:rPr lang="en-NZ" dirty="0">
                <a:ln>
                  <a:solidFill>
                    <a:schemeClr val="tx1"/>
                  </a:solidFill>
                </a:ln>
                <a:solidFill>
                  <a:schemeClr val="accent2">
                    <a:lumMod val="20000"/>
                    <a:lumOff val="80000"/>
                  </a:schemeClr>
                </a:solidFill>
                <a:latin typeface="Comic Sans MS" panose="030F0702030302020204" pitchFamily="66" charset="0"/>
              </a:rPr>
              <a:t>Learning Intentions</a:t>
            </a:r>
          </a:p>
        </p:txBody>
      </p:sp>
      <p:pic>
        <p:nvPicPr>
          <p:cNvPr id="4" name="Picture">
            <a:extLst>
              <a:ext uri="{FF2B5EF4-FFF2-40B4-BE49-F238E27FC236}">
                <a16:creationId xmlns:a16="http://schemas.microsoft.com/office/drawing/2014/main" id="{C154F957-A834-4F24-B184-1130AE53E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4884" y="365124"/>
            <a:ext cx="1767417" cy="13255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quot;The children will&quot;">
            <a:extLst>
              <a:ext uri="{FF2B5EF4-FFF2-40B4-BE49-F238E27FC236}">
                <a16:creationId xmlns:a16="http://schemas.microsoft.com/office/drawing/2014/main" id="{EB5564E0-C1A0-47C8-9E36-A7F1C289FE73}"/>
              </a:ext>
            </a:extLst>
          </p:cNvPr>
          <p:cNvSpPr/>
          <p:nvPr/>
        </p:nvSpPr>
        <p:spPr>
          <a:xfrm>
            <a:off x="1391614" y="2383802"/>
            <a:ext cx="2693366" cy="461665"/>
          </a:xfrm>
          <a:prstGeom prst="rect">
            <a:avLst/>
          </a:prstGeom>
        </p:spPr>
        <p:txBody>
          <a:bodyPr wrap="none">
            <a:spAutoFit/>
          </a:bodyPr>
          <a:lstStyle/>
          <a:p>
            <a:r>
              <a:rPr lang="en-NZ" sz="2400" b="1" dirty="0">
                <a:solidFill>
                  <a:srgbClr val="2F0E3E"/>
                </a:solidFill>
                <a:latin typeface="Arial" panose="020B0604020202020204" pitchFamily="34" charset="0"/>
                <a:ea typeface="Calibri" panose="020F0502020204030204" pitchFamily="34" charset="0"/>
                <a:cs typeface="Arial" panose="020B0604020202020204" pitchFamily="34" charset="0"/>
              </a:rPr>
              <a:t>The children will:</a:t>
            </a:r>
            <a:endParaRPr lang="en-NZ" sz="2400" b="1" dirty="0">
              <a:solidFill>
                <a:srgbClr val="2F0E3E"/>
              </a:solidFill>
              <a:latin typeface="Arial" panose="020B0604020202020204" pitchFamily="34" charset="0"/>
              <a:cs typeface="Arial" panose="020B0604020202020204" pitchFamily="34" charset="0"/>
            </a:endParaRPr>
          </a:p>
        </p:txBody>
      </p:sp>
      <p:sp>
        <p:nvSpPr>
          <p:cNvPr id="6" name="Box1">
            <a:extLst>
              <a:ext uri="{FF2B5EF4-FFF2-40B4-BE49-F238E27FC236}">
                <a16:creationId xmlns:a16="http://schemas.microsoft.com/office/drawing/2014/main" id="{784B65E8-3F4D-4F00-BC6F-1994D386E2C2}"/>
              </a:ext>
            </a:extLst>
          </p:cNvPr>
          <p:cNvSpPr/>
          <p:nvPr/>
        </p:nvSpPr>
        <p:spPr>
          <a:xfrm>
            <a:off x="1391614" y="3307748"/>
            <a:ext cx="9858978" cy="461665"/>
          </a:xfrm>
          <a:prstGeom prst="rect">
            <a:avLst/>
          </a:prstGeom>
          <a:solidFill>
            <a:srgbClr val="E8D9F3"/>
          </a:solidFill>
          <a:ln>
            <a:solidFill>
              <a:srgbClr val="481F67"/>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recognise Holy Week as the time when Jesus died and rose from death</a:t>
            </a:r>
            <a:endParaRPr lang="en-NZ" sz="2400" dirty="0">
              <a:latin typeface="Arial" panose="020B0604020202020204" pitchFamily="34" charset="0"/>
              <a:cs typeface="Arial" panose="020B0604020202020204" pitchFamily="34" charset="0"/>
            </a:endParaRPr>
          </a:p>
        </p:txBody>
      </p:sp>
      <p:sp>
        <p:nvSpPr>
          <p:cNvPr id="7" name="Box2">
            <a:extLst>
              <a:ext uri="{FF2B5EF4-FFF2-40B4-BE49-F238E27FC236}">
                <a16:creationId xmlns:a16="http://schemas.microsoft.com/office/drawing/2014/main" id="{3986C815-6BDF-4195-98E5-653B13416422}"/>
              </a:ext>
            </a:extLst>
          </p:cNvPr>
          <p:cNvSpPr/>
          <p:nvPr/>
        </p:nvSpPr>
        <p:spPr>
          <a:xfrm>
            <a:off x="1391614" y="4481149"/>
            <a:ext cx="9858978" cy="517065"/>
          </a:xfrm>
          <a:prstGeom prst="rect">
            <a:avLst/>
          </a:prstGeom>
          <a:solidFill>
            <a:srgbClr val="E8D9F3"/>
          </a:solidFill>
          <a:ln>
            <a:solidFill>
              <a:srgbClr val="481F67"/>
            </a:solidFill>
          </a:ln>
        </p:spPr>
        <p:txBody>
          <a:bodyPr wrap="square">
            <a:spAutoFit/>
          </a:bodyPr>
          <a:lstStyle/>
          <a:p>
            <a:pPr lvl="0">
              <a:lnSpc>
                <a:spcPct val="115000"/>
              </a:lnSpc>
              <a:spcAft>
                <a:spcPts val="1000"/>
              </a:spcAft>
            </a:pPr>
            <a:r>
              <a:rPr lang="en-NZ" sz="2400" dirty="0">
                <a:latin typeface="Arial" panose="020B0604020202020204" pitchFamily="34" charset="0"/>
                <a:ea typeface="Calibri" panose="020F0502020204030204" pitchFamily="34" charset="0"/>
                <a:cs typeface="Arial" panose="020B0604020202020204" pitchFamily="34" charset="0"/>
              </a:rPr>
              <a:t>retell the story of Palm Sunday.</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1">
            <a:extLst>
              <a:ext uri="{FF2B5EF4-FFF2-40B4-BE49-F238E27FC236}">
                <a16:creationId xmlns:a16="http://schemas.microsoft.com/office/drawing/2014/main" id="{91CAD161-44E5-4400-9F9C-722D7E6A0645}"/>
              </a:ext>
            </a:extLst>
          </p:cNvPr>
          <p:cNvSpPr txBox="1"/>
          <p:nvPr/>
        </p:nvSpPr>
        <p:spPr>
          <a:xfrm>
            <a:off x="542926" y="3307747"/>
            <a:ext cx="590548" cy="461665"/>
          </a:xfrm>
          <a:prstGeom prst="rect">
            <a:avLst/>
          </a:prstGeom>
          <a:noFill/>
        </p:spPr>
        <p:txBody>
          <a:bodyPr wrap="square" rtlCol="0">
            <a:spAutoFit/>
          </a:bodyPr>
          <a:lstStyle/>
          <a:p>
            <a:r>
              <a:rPr lang="en-NZ" sz="2400" b="1" dirty="0">
                <a:solidFill>
                  <a:srgbClr val="2F0E3E"/>
                </a:solidFill>
                <a:latin typeface="Arial" panose="020B0604020202020204" pitchFamily="34" charset="0"/>
                <a:cs typeface="Arial" panose="020B0604020202020204" pitchFamily="34" charset="0"/>
              </a:rPr>
              <a:t>1)</a:t>
            </a:r>
          </a:p>
        </p:txBody>
      </p:sp>
      <p:sp>
        <p:nvSpPr>
          <p:cNvPr id="9" name="#2">
            <a:extLst>
              <a:ext uri="{FF2B5EF4-FFF2-40B4-BE49-F238E27FC236}">
                <a16:creationId xmlns:a16="http://schemas.microsoft.com/office/drawing/2014/main" id="{279C37C3-7296-4450-8F6C-063ACC5DEB5D}"/>
              </a:ext>
            </a:extLst>
          </p:cNvPr>
          <p:cNvSpPr txBox="1"/>
          <p:nvPr/>
        </p:nvSpPr>
        <p:spPr>
          <a:xfrm>
            <a:off x="542926" y="4481149"/>
            <a:ext cx="567159" cy="461665"/>
          </a:xfrm>
          <a:prstGeom prst="rect">
            <a:avLst/>
          </a:prstGeom>
          <a:noFill/>
        </p:spPr>
        <p:txBody>
          <a:bodyPr wrap="square" rtlCol="0">
            <a:spAutoFit/>
          </a:bodyPr>
          <a:lstStyle/>
          <a:p>
            <a:r>
              <a:rPr lang="en-NZ" sz="2400" b="1" dirty="0">
                <a:solidFill>
                  <a:srgbClr val="2F0E3E"/>
                </a:solidFill>
                <a:latin typeface="Arial" panose="020B0604020202020204" pitchFamily="34" charset="0"/>
                <a:cs typeface="Arial" panose="020B0604020202020204" pitchFamily="34" charset="0"/>
              </a:rPr>
              <a:t>2)</a:t>
            </a:r>
          </a:p>
        </p:txBody>
      </p:sp>
      <p:sp>
        <p:nvSpPr>
          <p:cNvPr id="10" name="TextBox: PageNumber">
            <a:extLst>
              <a:ext uri="{FF2B5EF4-FFF2-40B4-BE49-F238E27FC236}">
                <a16:creationId xmlns:a16="http://schemas.microsoft.com/office/drawing/2014/main" id="{22F7BC95-7815-41FE-88FF-285FD8F8B1CC}"/>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11" name="Action Button: Forward">
            <a:hlinkClick r:id="" action="ppaction://hlinkshowjump?jump=nextslide" highlightClick="1"/>
            <a:extLst>
              <a:ext uri="{FF2B5EF4-FFF2-40B4-BE49-F238E27FC236}">
                <a16:creationId xmlns:a16="http://schemas.microsoft.com/office/drawing/2014/main" id="{2083BC2D-BEA8-4124-9C54-2E1AF7543C68}"/>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a:extLst>
              <a:ext uri="{FF2B5EF4-FFF2-40B4-BE49-F238E27FC236}">
                <a16:creationId xmlns:a16="http://schemas.microsoft.com/office/drawing/2014/main" id="{64680264-5FDE-49D6-842A-A2F09F289958}"/>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B16460E-192F-4D50-AB9F-18FF2446E7AB}"/>
              </a:ext>
            </a:extLst>
          </p:cNvPr>
          <p:cNvSpPr/>
          <p:nvPr/>
        </p:nvSpPr>
        <p:spPr>
          <a:xfrm>
            <a:off x="5123619" y="6604084"/>
            <a:ext cx="1944763"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204107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75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BCF7-0624-423A-A72D-2CE7781B0774}"/>
              </a:ext>
            </a:extLst>
          </p:cNvPr>
          <p:cNvSpPr>
            <a:spLocks noGrp="1"/>
          </p:cNvSpPr>
          <p:nvPr>
            <p:ph type="title"/>
          </p:nvPr>
        </p:nvSpPr>
        <p:spPr/>
        <p:txBody>
          <a:bodyPr/>
          <a:lstStyle/>
          <a:p>
            <a:pPr algn="ctr"/>
            <a:r>
              <a:rPr lang="en-NZ" dirty="0">
                <a:ln>
                  <a:solidFill>
                    <a:schemeClr val="tx1"/>
                  </a:solidFill>
                </a:ln>
                <a:solidFill>
                  <a:schemeClr val="accent2">
                    <a:lumMod val="20000"/>
                    <a:lumOff val="80000"/>
                  </a:schemeClr>
                </a:solidFill>
                <a:latin typeface="Comic Sans MS" panose="030F0702030302020204" pitchFamily="66" charset="0"/>
              </a:rPr>
              <a:t>The Church has its own special Calendar for the Feasts and Seasons.</a:t>
            </a:r>
          </a:p>
        </p:txBody>
      </p:sp>
      <p:pic>
        <p:nvPicPr>
          <p:cNvPr id="4" name="Calendar" descr="A close up of a piece of paper&#10;&#10;Description generated with high confidence">
            <a:extLst>
              <a:ext uri="{FF2B5EF4-FFF2-40B4-BE49-F238E27FC236}">
                <a16:creationId xmlns:a16="http://schemas.microsoft.com/office/drawing/2014/main" id="{1B5F6972-E3CD-46A9-87D3-2506A3F6B933}"/>
              </a:ext>
            </a:extLst>
          </p:cNvPr>
          <p:cNvPicPr>
            <a:picLocks noChangeAspect="1"/>
          </p:cNvPicPr>
          <p:nvPr/>
        </p:nvPicPr>
        <p:blipFill rotWithShape="1">
          <a:blip r:embed="rId3">
            <a:extLst>
              <a:ext uri="{28A0092B-C50C-407E-A947-70E740481C1C}">
                <a14:useLocalDpi xmlns:a14="http://schemas.microsoft.com/office/drawing/2010/main" val="0"/>
              </a:ext>
            </a:extLst>
          </a:blip>
          <a:srcRect l="7913" t="27878" r="4902" b="7579"/>
          <a:stretch/>
        </p:blipFill>
        <p:spPr>
          <a:xfrm>
            <a:off x="258844" y="1812293"/>
            <a:ext cx="4389356" cy="4802187"/>
          </a:xfrm>
          <a:prstGeom prst="rect">
            <a:avLst/>
          </a:prstGeom>
          <a:ln>
            <a:solidFill>
              <a:schemeClr val="bg1"/>
            </a:solid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950E88B-0AA8-4EEE-9667-5A7884046A94}"/>
              </a:ext>
            </a:extLst>
          </p:cNvPr>
          <p:cNvSpPr/>
          <p:nvPr/>
        </p:nvSpPr>
        <p:spPr>
          <a:xfrm>
            <a:off x="5600700" y="2184246"/>
            <a:ext cx="6096000" cy="3449791"/>
          </a:xfrm>
          <a:prstGeom prst="rect">
            <a:avLst/>
          </a:prstGeom>
          <a:solidFill>
            <a:srgbClr val="E8D9F3"/>
          </a:solidFill>
          <a:ln>
            <a:solidFill>
              <a:srgbClr val="481F67"/>
            </a:solidFill>
          </a:ln>
        </p:spPr>
        <p:txBody>
          <a:bodyPr>
            <a:spAutoFit/>
          </a:bodyPr>
          <a:lstStyle/>
          <a:p>
            <a:pPr algn="ctr">
              <a:lnSpc>
                <a:spcPct val="115000"/>
              </a:lnSpc>
              <a:spcAft>
                <a:spcPts val="1000"/>
              </a:spcAft>
            </a:pPr>
            <a:r>
              <a:rPr lang="en-NZ" sz="2000" b="1" dirty="0">
                <a:latin typeface="Arial" panose="020B0604020202020204" pitchFamily="34" charset="0"/>
                <a:ea typeface="Calibri" panose="020F0502020204030204" pitchFamily="34" charset="0"/>
                <a:cs typeface="Arial" panose="020B0604020202020204" pitchFamily="34" charset="0"/>
              </a:rPr>
              <a:t>Here is the Calendar that shows the order of the feasts and seasons of the Church’s Year</a:t>
            </a:r>
            <a:endParaRPr lang="en-NZ" sz="2000" b="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Advent is the first season of the year.</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Christmas is the next feast and season of the year.</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Ordinary Time comes next.</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Lent is the next season – it is the same colour as Advent.</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Then comes Holy Week.</a:t>
            </a:r>
          </a:p>
          <a:p>
            <a:pPr marL="342900" lvl="0" indent="-342900">
              <a:lnSpc>
                <a:spcPct val="115000"/>
              </a:lnSpc>
              <a:spcAft>
                <a:spcPts val="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After Holy Week comes the season of Easter.</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Wingdings" panose="05000000000000000000" pitchFamily="2" charset="2"/>
              <a:buChar char=""/>
            </a:pPr>
            <a:r>
              <a:rPr lang="en-NZ" dirty="0">
                <a:latin typeface="Arial" panose="020B0604020202020204" pitchFamily="34" charset="0"/>
                <a:ea typeface="Calibri" panose="020F0502020204030204" pitchFamily="34" charset="0"/>
                <a:cs typeface="Arial" panose="020B0604020202020204" pitchFamily="34" charset="0"/>
              </a:rPr>
              <a:t>Then we come back to Ordinary Time.</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PageNumber">
            <a:extLst>
              <a:ext uri="{FF2B5EF4-FFF2-40B4-BE49-F238E27FC236}">
                <a16:creationId xmlns:a16="http://schemas.microsoft.com/office/drawing/2014/main" id="{013CBB11-D4A3-4CEC-85F0-4B9414F71786}"/>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8" name="Action Button: Forward">
            <a:hlinkClick r:id="" action="ppaction://hlinkshowjump?jump=nextslide" highlightClick="1"/>
            <a:extLst>
              <a:ext uri="{FF2B5EF4-FFF2-40B4-BE49-F238E27FC236}">
                <a16:creationId xmlns:a16="http://schemas.microsoft.com/office/drawing/2014/main" id="{45F9630F-65F2-4ABE-B565-170747BD2957}"/>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a:extLst>
              <a:ext uri="{FF2B5EF4-FFF2-40B4-BE49-F238E27FC236}">
                <a16:creationId xmlns:a16="http://schemas.microsoft.com/office/drawing/2014/main" id="{774E73EB-A16E-4149-B237-49AFE95FE95C}"/>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Worksheet">
            <a:hlinkClick r:id="rId4" action="ppaction://hlinksldjump" highlightClick="1"/>
            <a:extLst>
              <a:ext uri="{FF2B5EF4-FFF2-40B4-BE49-F238E27FC236}">
                <a16:creationId xmlns:a16="http://schemas.microsoft.com/office/drawing/2014/main" id="{F72FCAC7-B117-4167-9B79-AA81D0E86FB9}"/>
              </a:ext>
            </a:extLst>
          </p:cNvPr>
          <p:cNvSpPr/>
          <p:nvPr/>
        </p:nvSpPr>
        <p:spPr>
          <a:xfrm>
            <a:off x="10290919" y="643448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a:extLst>
              <a:ext uri="{FF2B5EF4-FFF2-40B4-BE49-F238E27FC236}">
                <a16:creationId xmlns:a16="http://schemas.microsoft.com/office/drawing/2014/main" id="{577D0224-7855-414A-BB2F-E41BF6304AA7}"/>
              </a:ext>
            </a:extLst>
          </p:cNvPr>
          <p:cNvSpPr/>
          <p:nvPr/>
        </p:nvSpPr>
        <p:spPr>
          <a:xfrm rot="1980000">
            <a:off x="2905344" y="1613398"/>
            <a:ext cx="344557" cy="583095"/>
          </a:xfrm>
          <a:prstGeom prst="downArrow">
            <a:avLst/>
          </a:prstGeom>
          <a:solidFill>
            <a:srgbClr val="481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Button">
            <a:extLst>
              <a:ext uri="{FF2B5EF4-FFF2-40B4-BE49-F238E27FC236}">
                <a16:creationId xmlns:a16="http://schemas.microsoft.com/office/drawing/2014/main" id="{6F2F0534-1918-4411-8804-6C82195992D7}"/>
              </a:ext>
            </a:extLst>
          </p:cNvPr>
          <p:cNvSpPr/>
          <p:nvPr/>
        </p:nvSpPr>
        <p:spPr>
          <a:xfrm>
            <a:off x="6096000" y="5857461"/>
            <a:ext cx="583096" cy="57701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ctangle 12">
            <a:extLst>
              <a:ext uri="{FF2B5EF4-FFF2-40B4-BE49-F238E27FC236}">
                <a16:creationId xmlns:a16="http://schemas.microsoft.com/office/drawing/2014/main" id="{81321CB8-77CE-41A6-93AB-47239025365C}"/>
              </a:ext>
            </a:extLst>
          </p:cNvPr>
          <p:cNvSpPr/>
          <p:nvPr/>
        </p:nvSpPr>
        <p:spPr>
          <a:xfrm>
            <a:off x="2636574" y="6604084"/>
            <a:ext cx="6918882"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yellow button for pointer an again to move it around the Calendar. Click worksheet icon for a worksheet.</a:t>
            </a:r>
          </a:p>
        </p:txBody>
      </p:sp>
    </p:spTree>
    <p:extLst>
      <p:ext uri="{BB962C8B-B14F-4D97-AF65-F5344CB8AC3E}">
        <p14:creationId xmlns:p14="http://schemas.microsoft.com/office/powerpoint/2010/main" val="1356285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entr" presetSubtype="9" fill="hold" grpId="12"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3.75E-6 2.22222E-6 L 0.04974 0.04074 " pathEditMode="relative" rAng="0" ptsTypes="AA">
                                      <p:cBhvr>
                                        <p:cTn id="12" dur="500" fill="hold"/>
                                        <p:tgtEl>
                                          <p:spTgt spid="11"/>
                                        </p:tgtEl>
                                        <p:attrNameLst>
                                          <p:attrName>ppt_x</p:attrName>
                                          <p:attrName>ppt_y</p:attrName>
                                        </p:attrNameLst>
                                      </p:cBhvr>
                                      <p:rCtr x="2487" y="2037"/>
                                    </p:animMotion>
                                  </p:childTnLst>
                                </p:cTn>
                              </p:par>
                            </p:childTnLst>
                          </p:cTn>
                        </p:par>
                        <p:par>
                          <p:cTn id="13" fill="hold">
                            <p:stCondLst>
                              <p:cond delay="500"/>
                            </p:stCondLst>
                            <p:childTnLst>
                              <p:par>
                                <p:cTn id="14" presetID="19" presetClass="emph" presetSubtype="0" fill="hold" grpId="1" nodeType="afterEffect">
                                  <p:stCondLst>
                                    <p:cond delay="0"/>
                                  </p:stCondLst>
                                  <p:childTnLst>
                                    <p:animClr clrSpc="rgb" dir="cw">
                                      <p:cBhvr override="childStyle">
                                        <p:cTn id="15" dur="500" fill="hold"/>
                                        <p:tgtEl>
                                          <p:spTgt spid="11"/>
                                        </p:tgtEl>
                                        <p:attrNameLst>
                                          <p:attrName>style.color</p:attrName>
                                        </p:attrNameLst>
                                      </p:cBhvr>
                                      <p:to>
                                        <a:srgbClr val="FFFF00"/>
                                      </p:to>
                                    </p:animClr>
                                    <p:animClr clrSpc="rgb" dir="cw">
                                      <p:cBhvr>
                                        <p:cTn id="16" dur="500" fill="hold"/>
                                        <p:tgtEl>
                                          <p:spTgt spid="11"/>
                                        </p:tgtEl>
                                        <p:attrNameLst>
                                          <p:attrName>fillcolor</p:attrName>
                                        </p:attrNameLst>
                                      </p:cBhvr>
                                      <p:to>
                                        <a:srgbClr val="FFFF00"/>
                                      </p:to>
                                    </p:animClr>
                                    <p:set>
                                      <p:cBhvr>
                                        <p:cTn id="17" dur="500" fill="hold"/>
                                        <p:tgtEl>
                                          <p:spTgt spid="11"/>
                                        </p:tgtEl>
                                        <p:attrNameLst>
                                          <p:attrName>fill.type</p:attrName>
                                        </p:attrNameLst>
                                      </p:cBhvr>
                                      <p:to>
                                        <p:strVal val="solid"/>
                                      </p:to>
                                    </p:set>
                                    <p:set>
                                      <p:cBhvr>
                                        <p:cTn id="18" dur="500" fill="hold"/>
                                        <p:tgtEl>
                                          <p:spTgt spid="11"/>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2" nodeType="clickEffect">
                                  <p:stCondLst>
                                    <p:cond delay="0"/>
                                  </p:stCondLst>
                                  <p:childTnLst>
                                    <p:animMotion origin="layout" path="M 0.04974 0.04074 L 0.10313 0.13935 " pathEditMode="relative" rAng="0" ptsTypes="AA">
                                      <p:cBhvr>
                                        <p:cTn id="22" dur="500" fill="hold"/>
                                        <p:tgtEl>
                                          <p:spTgt spid="11"/>
                                        </p:tgtEl>
                                        <p:attrNameLst>
                                          <p:attrName>ppt_x</p:attrName>
                                          <p:attrName>ppt_y</p:attrName>
                                        </p:attrNameLst>
                                      </p:cBhvr>
                                      <p:rCtr x="2669" y="4931"/>
                                    </p:animMotion>
                                  </p:childTnLst>
                                </p:cTn>
                              </p:par>
                            </p:childTnLst>
                          </p:cTn>
                        </p:par>
                        <p:par>
                          <p:cTn id="23" fill="hold">
                            <p:stCondLst>
                              <p:cond delay="500"/>
                            </p:stCondLst>
                            <p:childTnLst>
                              <p:par>
                                <p:cTn id="24" presetID="19" presetClass="emph" presetSubtype="0" fill="hold" grpId="3" nodeType="afterEffect">
                                  <p:stCondLst>
                                    <p:cond delay="0"/>
                                  </p:stCondLst>
                                  <p:childTnLst>
                                    <p:animClr clrSpc="rgb" dir="cw">
                                      <p:cBhvr override="childStyle">
                                        <p:cTn id="25" dur="500" fill="hold"/>
                                        <p:tgtEl>
                                          <p:spTgt spid="11"/>
                                        </p:tgtEl>
                                        <p:attrNameLst>
                                          <p:attrName>style.color</p:attrName>
                                        </p:attrNameLst>
                                      </p:cBhvr>
                                      <p:to>
                                        <a:srgbClr val="00B050"/>
                                      </p:to>
                                    </p:animClr>
                                    <p:animClr clrSpc="rgb" dir="cw">
                                      <p:cBhvr>
                                        <p:cTn id="26" dur="500" fill="hold"/>
                                        <p:tgtEl>
                                          <p:spTgt spid="11"/>
                                        </p:tgtEl>
                                        <p:attrNameLst>
                                          <p:attrName>fillcolor</p:attrName>
                                        </p:attrNameLst>
                                      </p:cBhvr>
                                      <p:to>
                                        <a:srgbClr val="00B050"/>
                                      </p:to>
                                    </p:animClr>
                                    <p:set>
                                      <p:cBhvr>
                                        <p:cTn id="27" dur="500" fill="hold"/>
                                        <p:tgtEl>
                                          <p:spTgt spid="11"/>
                                        </p:tgtEl>
                                        <p:attrNameLst>
                                          <p:attrName>fill.type</p:attrName>
                                        </p:attrNameLst>
                                      </p:cBhvr>
                                      <p:to>
                                        <p:strVal val="solid"/>
                                      </p:to>
                                    </p:set>
                                    <p:set>
                                      <p:cBhvr>
                                        <p:cTn id="28" dur="500" fill="hold"/>
                                        <p:tgtEl>
                                          <p:spTgt spid="11"/>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4" nodeType="clickEffect">
                                  <p:stCondLst>
                                    <p:cond delay="0"/>
                                  </p:stCondLst>
                                  <p:childTnLst>
                                    <p:animMotion origin="layout" path="M 0.10313 0.13935 L 0.12045 0.32893 " pathEditMode="relative" rAng="0" ptsTypes="AA">
                                      <p:cBhvr>
                                        <p:cTn id="32" dur="500" fill="hold"/>
                                        <p:tgtEl>
                                          <p:spTgt spid="11"/>
                                        </p:tgtEl>
                                        <p:attrNameLst>
                                          <p:attrName>ppt_x</p:attrName>
                                          <p:attrName>ppt_y</p:attrName>
                                        </p:attrNameLst>
                                      </p:cBhvr>
                                      <p:rCtr x="859" y="9468"/>
                                    </p:animMotion>
                                  </p:childTnLst>
                                </p:cTn>
                              </p:par>
                            </p:childTnLst>
                          </p:cTn>
                        </p:par>
                        <p:par>
                          <p:cTn id="33" fill="hold">
                            <p:stCondLst>
                              <p:cond delay="500"/>
                            </p:stCondLst>
                            <p:childTnLst>
                              <p:par>
                                <p:cTn id="34" presetID="19" presetClass="emph" presetSubtype="0" fill="hold" grpId="5" nodeType="afterEffect">
                                  <p:stCondLst>
                                    <p:cond delay="0"/>
                                  </p:stCondLst>
                                  <p:childTnLst>
                                    <p:animClr clrSpc="rgb" dir="cw">
                                      <p:cBhvr override="childStyle">
                                        <p:cTn id="35" dur="500" fill="hold"/>
                                        <p:tgtEl>
                                          <p:spTgt spid="11"/>
                                        </p:tgtEl>
                                        <p:attrNameLst>
                                          <p:attrName>style.color</p:attrName>
                                        </p:attrNameLst>
                                      </p:cBhvr>
                                      <p:to>
                                        <a:srgbClr val="481F67"/>
                                      </p:to>
                                    </p:animClr>
                                    <p:animClr clrSpc="rgb" dir="cw">
                                      <p:cBhvr>
                                        <p:cTn id="36" dur="500" fill="hold"/>
                                        <p:tgtEl>
                                          <p:spTgt spid="11"/>
                                        </p:tgtEl>
                                        <p:attrNameLst>
                                          <p:attrName>fillcolor</p:attrName>
                                        </p:attrNameLst>
                                      </p:cBhvr>
                                      <p:to>
                                        <a:srgbClr val="481F67"/>
                                      </p:to>
                                    </p:animClr>
                                    <p:set>
                                      <p:cBhvr>
                                        <p:cTn id="37" dur="500" fill="hold"/>
                                        <p:tgtEl>
                                          <p:spTgt spid="11"/>
                                        </p:tgtEl>
                                        <p:attrNameLst>
                                          <p:attrName>fill.type</p:attrName>
                                        </p:attrNameLst>
                                      </p:cBhvr>
                                      <p:to>
                                        <p:strVal val="solid"/>
                                      </p:to>
                                    </p:set>
                                    <p:set>
                                      <p:cBhvr>
                                        <p:cTn id="38" dur="500" fill="hold"/>
                                        <p:tgtEl>
                                          <p:spTgt spid="11"/>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6" nodeType="clickEffect">
                                  <p:stCondLst>
                                    <p:cond delay="0"/>
                                  </p:stCondLst>
                                  <p:childTnLst>
                                    <p:animMotion origin="layout" path="M 0.12045 0.32893 L 0.07266 0.52986 " pathEditMode="relative" rAng="0" ptsTypes="AA">
                                      <p:cBhvr>
                                        <p:cTn id="42" dur="500" fill="hold"/>
                                        <p:tgtEl>
                                          <p:spTgt spid="11"/>
                                        </p:tgtEl>
                                        <p:attrNameLst>
                                          <p:attrName>ppt_x</p:attrName>
                                          <p:attrName>ppt_y</p:attrName>
                                        </p:attrNameLst>
                                      </p:cBhvr>
                                      <p:rCtr x="-2396" y="10046"/>
                                    </p:animMotion>
                                  </p:childTnLst>
                                </p:cTn>
                              </p:par>
                            </p:childTnLst>
                          </p:cTn>
                        </p:par>
                        <p:par>
                          <p:cTn id="43" fill="hold">
                            <p:stCondLst>
                              <p:cond delay="500"/>
                            </p:stCondLst>
                            <p:childTnLst>
                              <p:par>
                                <p:cTn id="44" presetID="19" presetClass="emph" presetSubtype="0" fill="hold" grpId="7" nodeType="afterEffect">
                                  <p:stCondLst>
                                    <p:cond delay="0"/>
                                  </p:stCondLst>
                                  <p:childTnLst>
                                    <p:animClr clrSpc="rgb" dir="cw">
                                      <p:cBhvr override="childStyle">
                                        <p:cTn id="45" dur="500" fill="hold"/>
                                        <p:tgtEl>
                                          <p:spTgt spid="11"/>
                                        </p:tgtEl>
                                        <p:attrNameLst>
                                          <p:attrName>style.color</p:attrName>
                                        </p:attrNameLst>
                                      </p:cBhvr>
                                      <p:to>
                                        <a:srgbClr val="FF0000"/>
                                      </p:to>
                                    </p:animClr>
                                    <p:animClr clrSpc="rgb" dir="cw">
                                      <p:cBhvr>
                                        <p:cTn id="46" dur="500" fill="hold"/>
                                        <p:tgtEl>
                                          <p:spTgt spid="11"/>
                                        </p:tgtEl>
                                        <p:attrNameLst>
                                          <p:attrName>fillcolor</p:attrName>
                                        </p:attrNameLst>
                                      </p:cBhvr>
                                      <p:to>
                                        <a:srgbClr val="FF0000"/>
                                      </p:to>
                                    </p:animClr>
                                    <p:set>
                                      <p:cBhvr>
                                        <p:cTn id="47" dur="500" fill="hold"/>
                                        <p:tgtEl>
                                          <p:spTgt spid="11"/>
                                        </p:tgtEl>
                                        <p:attrNameLst>
                                          <p:attrName>fill.type</p:attrName>
                                        </p:attrNameLst>
                                      </p:cBhvr>
                                      <p:to>
                                        <p:strVal val="solid"/>
                                      </p:to>
                                    </p:set>
                                    <p:set>
                                      <p:cBhvr>
                                        <p:cTn id="48" dur="500" fill="hold"/>
                                        <p:tgtEl>
                                          <p:spTgt spid="11"/>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8" nodeType="clickEffect">
                                  <p:stCondLst>
                                    <p:cond delay="0"/>
                                  </p:stCondLst>
                                  <p:childTnLst>
                                    <p:animMotion origin="layout" path="M 0.07266 0.52986 L -0.00338 0.59375 " pathEditMode="relative" rAng="0" ptsTypes="AA">
                                      <p:cBhvr>
                                        <p:cTn id="52" dur="500" fill="hold"/>
                                        <p:tgtEl>
                                          <p:spTgt spid="11"/>
                                        </p:tgtEl>
                                        <p:attrNameLst>
                                          <p:attrName>ppt_x</p:attrName>
                                          <p:attrName>ppt_y</p:attrName>
                                        </p:attrNameLst>
                                      </p:cBhvr>
                                      <p:rCtr x="-3802" y="3194"/>
                                    </p:animMotion>
                                  </p:childTnLst>
                                </p:cTn>
                              </p:par>
                            </p:childTnLst>
                          </p:cTn>
                        </p:par>
                        <p:par>
                          <p:cTn id="53" fill="hold">
                            <p:stCondLst>
                              <p:cond delay="500"/>
                            </p:stCondLst>
                            <p:childTnLst>
                              <p:par>
                                <p:cTn id="54" presetID="19" presetClass="emph" presetSubtype="0" fill="hold" grpId="9" nodeType="afterEffect">
                                  <p:stCondLst>
                                    <p:cond delay="0"/>
                                  </p:stCondLst>
                                  <p:childTnLst>
                                    <p:animClr clrSpc="rgb" dir="cw">
                                      <p:cBhvr override="childStyle">
                                        <p:cTn id="55" dur="500" fill="hold"/>
                                        <p:tgtEl>
                                          <p:spTgt spid="11"/>
                                        </p:tgtEl>
                                        <p:attrNameLst>
                                          <p:attrName>style.color</p:attrName>
                                        </p:attrNameLst>
                                      </p:cBhvr>
                                      <p:to>
                                        <a:srgbClr val="FFFF00"/>
                                      </p:to>
                                    </p:animClr>
                                    <p:animClr clrSpc="rgb" dir="cw">
                                      <p:cBhvr>
                                        <p:cTn id="56" dur="500" fill="hold"/>
                                        <p:tgtEl>
                                          <p:spTgt spid="11"/>
                                        </p:tgtEl>
                                        <p:attrNameLst>
                                          <p:attrName>fillcolor</p:attrName>
                                        </p:attrNameLst>
                                      </p:cBhvr>
                                      <p:to>
                                        <a:srgbClr val="FFFF00"/>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0" nodeType="clickEffect">
                                  <p:stCondLst>
                                    <p:cond delay="0"/>
                                  </p:stCondLst>
                                  <p:childTnLst>
                                    <p:animMotion origin="layout" path="M -0.00338 0.59375 L -0.15885 0.11458 " pathEditMode="relative" rAng="0" ptsTypes="AA">
                                      <p:cBhvr>
                                        <p:cTn id="62" dur="500" fill="hold"/>
                                        <p:tgtEl>
                                          <p:spTgt spid="11"/>
                                        </p:tgtEl>
                                        <p:attrNameLst>
                                          <p:attrName>ppt_x</p:attrName>
                                          <p:attrName>ppt_y</p:attrName>
                                        </p:attrNameLst>
                                      </p:cBhvr>
                                      <p:rCtr x="-7773" y="-23958"/>
                                    </p:animMotion>
                                  </p:childTnLst>
                                </p:cTn>
                              </p:par>
                            </p:childTnLst>
                          </p:cTn>
                        </p:par>
                        <p:par>
                          <p:cTn id="63" fill="hold">
                            <p:stCondLst>
                              <p:cond delay="500"/>
                            </p:stCondLst>
                            <p:childTnLst>
                              <p:par>
                                <p:cTn id="64" presetID="19" presetClass="emph" presetSubtype="0" fill="hold" grpId="11" nodeType="afterEffect">
                                  <p:stCondLst>
                                    <p:cond delay="0"/>
                                  </p:stCondLst>
                                  <p:childTnLst>
                                    <p:animClr clrSpc="rgb" dir="cw">
                                      <p:cBhvr override="childStyle">
                                        <p:cTn id="65" dur="500" fill="hold"/>
                                        <p:tgtEl>
                                          <p:spTgt spid="11"/>
                                        </p:tgtEl>
                                        <p:attrNameLst>
                                          <p:attrName>style.color</p:attrName>
                                        </p:attrNameLst>
                                      </p:cBhvr>
                                      <p:to>
                                        <a:srgbClr val="00B050"/>
                                      </p:to>
                                    </p:animClr>
                                    <p:animClr clrSpc="rgb" dir="cw">
                                      <p:cBhvr>
                                        <p:cTn id="66" dur="500" fill="hold"/>
                                        <p:tgtEl>
                                          <p:spTgt spid="11"/>
                                        </p:tgtEl>
                                        <p:attrNameLst>
                                          <p:attrName>fillcolor</p:attrName>
                                        </p:attrNameLst>
                                      </p:cBhvr>
                                      <p:to>
                                        <a:srgbClr val="00B050"/>
                                      </p:to>
                                    </p:animClr>
                                    <p:set>
                                      <p:cBhvr>
                                        <p:cTn id="67" dur="500" fill="hold"/>
                                        <p:tgtEl>
                                          <p:spTgt spid="11"/>
                                        </p:tgtEl>
                                        <p:attrNameLst>
                                          <p:attrName>fill.type</p:attrName>
                                        </p:attrNameLst>
                                      </p:cBhvr>
                                      <p:to>
                                        <p:strVal val="solid"/>
                                      </p:to>
                                    </p:set>
                                    <p:set>
                                      <p:cBhvr>
                                        <p:cTn id="68" dur="500" fill="hold"/>
                                        <p:tgtEl>
                                          <p:spTgt spid="11"/>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12" fill="hold" grpId="13" nodeType="clickEffect">
                                  <p:stCondLst>
                                    <p:cond delay="0"/>
                                  </p:stCondLst>
                                  <p:childTnLst>
                                    <p:anim calcmode="lin" valueType="num">
                                      <p:cBhvr additive="base">
                                        <p:cTn id="72" dur="500"/>
                                        <p:tgtEl>
                                          <p:spTgt spid="11"/>
                                        </p:tgtEl>
                                        <p:attrNameLst>
                                          <p:attrName>ppt_x</p:attrName>
                                        </p:attrNameLst>
                                      </p:cBhvr>
                                      <p:tavLst>
                                        <p:tav tm="0">
                                          <p:val>
                                            <p:strVal val="ppt_x"/>
                                          </p:val>
                                        </p:tav>
                                        <p:tav tm="100000">
                                          <p:val>
                                            <p:strVal val="0-ppt_w/2"/>
                                          </p:val>
                                        </p:tav>
                                      </p:tavLst>
                                    </p:anim>
                                    <p:anim calcmode="lin" valueType="num">
                                      <p:cBhvr additive="base">
                                        <p:cTn id="73" dur="500"/>
                                        <p:tgtEl>
                                          <p:spTgt spid="11"/>
                                        </p:tgtEl>
                                        <p:attrNameLst>
                                          <p:attrName>ppt_y</p:attrName>
                                        </p:attrNameLst>
                                      </p:cBhvr>
                                      <p:tavLst>
                                        <p:tav tm="0">
                                          <p:val>
                                            <p:strVal val="ppt_y"/>
                                          </p:val>
                                        </p:tav>
                                        <p:tav tm="100000">
                                          <p:val>
                                            <p:strVal val="1+ppt_h/2"/>
                                          </p:val>
                                        </p:tav>
                                      </p:tavLst>
                                    </p:anim>
                                    <p:set>
                                      <p:cBhvr>
                                        <p:cTn id="7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1" grpId="1" animBg="1"/>
      <p:bldP spid="11" grpId="2" animBg="1"/>
      <p:bldP spid="11" grpId="3" animBg="1"/>
      <p:bldP spid="11" grpId="4" animBg="1"/>
      <p:bldP spid="11" grpId="5" animBg="1"/>
      <p:bldP spid="11" grpId="6" animBg="1"/>
      <p:bldP spid="11" grpId="7" animBg="1"/>
      <p:bldP spid="11" grpId="8" animBg="1"/>
      <p:bldP spid="11" grpId="9" animBg="1"/>
      <p:bldP spid="11" grpId="10" animBg="1"/>
      <p:bldP spid="11" grpId="11" animBg="1"/>
      <p:bldP spid="11" grpId="12" animBg="1"/>
      <p:bldP spid="11" grpId="1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8F336-0EFD-48E5-9A0F-518EBAFD6707}"/>
              </a:ext>
            </a:extLst>
          </p:cNvPr>
          <p:cNvSpPr>
            <a:spLocks noGrp="1"/>
          </p:cNvSpPr>
          <p:nvPr>
            <p:ph type="title"/>
          </p:nvPr>
        </p:nvSpPr>
        <p:spPr/>
        <p:txBody>
          <a:bodyPr/>
          <a:lstStyle/>
          <a:p>
            <a:pPr algn="ctr"/>
            <a:r>
              <a:rPr lang="en-NZ" dirty="0">
                <a:ln>
                  <a:solidFill>
                    <a:schemeClr val="tx1"/>
                  </a:solidFill>
                </a:ln>
                <a:solidFill>
                  <a:schemeClr val="accent2">
                    <a:lumMod val="20000"/>
                    <a:lumOff val="80000"/>
                  </a:schemeClr>
                </a:solidFill>
                <a:latin typeface="Comic Sans MS" panose="030F0702030302020204" pitchFamily="66" charset="0"/>
              </a:rPr>
              <a:t>Holy Week is the most important week in the year for people who follow Jesus</a:t>
            </a:r>
          </a:p>
        </p:txBody>
      </p:sp>
      <p:pic>
        <p:nvPicPr>
          <p:cNvPr id="4" name="Picture 3">
            <a:extLst>
              <a:ext uri="{FF2B5EF4-FFF2-40B4-BE49-F238E27FC236}">
                <a16:creationId xmlns:a16="http://schemas.microsoft.com/office/drawing/2014/main" id="{641C1B8D-40A4-4C10-B81B-A79C6ED30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95" y="1808139"/>
            <a:ext cx="3810000" cy="2724150"/>
          </a:xfrm>
          <a:prstGeom prst="rect">
            <a:avLst/>
          </a:prstGeom>
          <a:ln>
            <a:solidFill>
              <a:schemeClr val="tx1"/>
            </a:solidFill>
          </a:ln>
        </p:spPr>
      </p:pic>
      <p:sp>
        <p:nvSpPr>
          <p:cNvPr id="5" name="Rectangle 4">
            <a:extLst>
              <a:ext uri="{FF2B5EF4-FFF2-40B4-BE49-F238E27FC236}">
                <a16:creationId xmlns:a16="http://schemas.microsoft.com/office/drawing/2014/main" id="{6D217CC6-4ADA-4F57-8C22-0CB7E15D23AA}"/>
              </a:ext>
            </a:extLst>
          </p:cNvPr>
          <p:cNvSpPr/>
          <p:nvPr/>
        </p:nvSpPr>
        <p:spPr>
          <a:xfrm>
            <a:off x="4836396" y="1678817"/>
            <a:ext cx="3127972" cy="400110"/>
          </a:xfrm>
          <a:prstGeom prst="rect">
            <a:avLst/>
          </a:prstGeom>
        </p:spPr>
        <p:txBody>
          <a:bodyPr wrap="none">
            <a:spAutoFit/>
          </a:bodyPr>
          <a:lstStyle/>
          <a:p>
            <a:r>
              <a:rPr lang="en-NZ" sz="2000" b="1" dirty="0">
                <a:latin typeface="Arial" panose="020B0604020202020204" pitchFamily="34" charset="0"/>
                <a:ea typeface="Calibri" panose="020F0502020204030204" pitchFamily="34" charset="0"/>
                <a:cs typeface="Arial" panose="020B0604020202020204" pitchFamily="34" charset="0"/>
              </a:rPr>
              <a:t>Why is Holy Week holy?</a:t>
            </a:r>
            <a:endParaRPr lang="en-NZ" sz="2000" dirty="0">
              <a:latin typeface="Arial" panose="020B0604020202020204" pitchFamily="34" charset="0"/>
              <a:cs typeface="Arial" panose="020B0604020202020204" pitchFamily="34" charset="0"/>
            </a:endParaRPr>
          </a:p>
        </p:txBody>
      </p:sp>
      <p:pic>
        <p:nvPicPr>
          <p:cNvPr id="7" name="picture a">
            <a:extLst>
              <a:ext uri="{FF2B5EF4-FFF2-40B4-BE49-F238E27FC236}">
                <a16:creationId xmlns:a16="http://schemas.microsoft.com/office/drawing/2014/main" id="{582D0B2F-7946-4071-A687-C0B7C0F0D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71" y="5190108"/>
            <a:ext cx="879509" cy="7844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b" descr="A close up of a sign&#10;&#10;Description generated with very high confidence">
            <a:extLst>
              <a:ext uri="{FF2B5EF4-FFF2-40B4-BE49-F238E27FC236}">
                <a16:creationId xmlns:a16="http://schemas.microsoft.com/office/drawing/2014/main" id="{0F9E2F25-04E7-4DC5-879A-BA74E14BB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2876" y="2246771"/>
            <a:ext cx="613232" cy="67627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c">
            <a:extLst>
              <a:ext uri="{FF2B5EF4-FFF2-40B4-BE49-F238E27FC236}">
                <a16:creationId xmlns:a16="http://schemas.microsoft.com/office/drawing/2014/main" id="{586E305B-9F5D-4545-878A-B5EBE8C5F5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521" y="3042313"/>
            <a:ext cx="655512" cy="6732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d" descr="A close up of an animal&#10;&#10;Description generated with very high confidence">
            <a:extLst>
              <a:ext uri="{FF2B5EF4-FFF2-40B4-BE49-F238E27FC236}">
                <a16:creationId xmlns:a16="http://schemas.microsoft.com/office/drawing/2014/main" id="{B66C47FF-DE0F-4C28-99E1-0E04D60592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000"/>
          <a:stretch/>
        </p:blipFill>
        <p:spPr>
          <a:xfrm>
            <a:off x="5418366" y="3793250"/>
            <a:ext cx="749820" cy="784427"/>
          </a:xfrm>
          <a:prstGeom prst="plus">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e">
            <a:extLst>
              <a:ext uri="{FF2B5EF4-FFF2-40B4-BE49-F238E27FC236}">
                <a16:creationId xmlns:a16="http://schemas.microsoft.com/office/drawing/2014/main" id="{BBAAAC57-0306-477F-B69E-CB9B45A41F55}"/>
              </a:ext>
            </a:extLst>
          </p:cNvPr>
          <p:cNvPicPr>
            <a:picLocks noChangeAspect="1"/>
          </p:cNvPicPr>
          <p:nvPr/>
        </p:nvPicPr>
        <p:blipFill rotWithShape="1">
          <a:blip r:embed="rId8">
            <a:extLst>
              <a:ext uri="{28A0092B-C50C-407E-A947-70E740481C1C}">
                <a14:useLocalDpi xmlns:a14="http://schemas.microsoft.com/office/drawing/2010/main" val="0"/>
              </a:ext>
            </a:extLst>
          </a:blip>
          <a:srcRect l="59586" r="13989" b="56335"/>
          <a:stretch/>
        </p:blipFill>
        <p:spPr>
          <a:xfrm>
            <a:off x="5378709" y="5131218"/>
            <a:ext cx="829135" cy="78442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6" name="Text 1">
            <a:extLst>
              <a:ext uri="{FF2B5EF4-FFF2-40B4-BE49-F238E27FC236}">
                <a16:creationId xmlns:a16="http://schemas.microsoft.com/office/drawing/2014/main" id="{3F8B2C6C-A464-47C8-BDAC-8CDB5AAD56C7}"/>
              </a:ext>
            </a:extLst>
          </p:cNvPr>
          <p:cNvSpPr/>
          <p:nvPr/>
        </p:nvSpPr>
        <p:spPr>
          <a:xfrm>
            <a:off x="1236827" y="4840168"/>
            <a:ext cx="3810000" cy="1685077"/>
          </a:xfrm>
          <a:prstGeom prst="rect">
            <a:avLst/>
          </a:prstGeom>
          <a:solidFill>
            <a:srgbClr val="E8D9F3"/>
          </a:solidFill>
          <a:ln>
            <a:solidFill>
              <a:srgbClr val="481F67"/>
            </a:solidFill>
          </a:ln>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Because during this special week we remember that Jesus died. There are many holy days this week when we can grow closer to Jesus.</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 2">
            <a:extLst>
              <a:ext uri="{FF2B5EF4-FFF2-40B4-BE49-F238E27FC236}">
                <a16:creationId xmlns:a16="http://schemas.microsoft.com/office/drawing/2014/main" id="{4F0DE6EE-B612-4590-935C-D9CC8C15392F}"/>
              </a:ext>
            </a:extLst>
          </p:cNvPr>
          <p:cNvSpPr/>
          <p:nvPr/>
        </p:nvSpPr>
        <p:spPr>
          <a:xfrm>
            <a:off x="6276191" y="2400242"/>
            <a:ext cx="5350782" cy="369332"/>
          </a:xfrm>
          <a:prstGeom prst="rect">
            <a:avLst/>
          </a:prstGeom>
          <a:solidFill>
            <a:srgbClr val="E8D9F3"/>
          </a:solidFill>
          <a:ln>
            <a:solidFill>
              <a:srgbClr val="481F67"/>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Lent is the time to get ready for Holy Week. </a:t>
            </a:r>
            <a:endParaRPr lang="en-NZ" dirty="0">
              <a:latin typeface="Arial" panose="020B0604020202020204" pitchFamily="34" charset="0"/>
              <a:cs typeface="Arial" panose="020B0604020202020204" pitchFamily="34" charset="0"/>
            </a:endParaRPr>
          </a:p>
        </p:txBody>
      </p:sp>
      <p:sp>
        <p:nvSpPr>
          <p:cNvPr id="18" name="text 3">
            <a:extLst>
              <a:ext uri="{FF2B5EF4-FFF2-40B4-BE49-F238E27FC236}">
                <a16:creationId xmlns:a16="http://schemas.microsoft.com/office/drawing/2014/main" id="{8D912FEB-7ADC-4418-AD3D-1EB32E94E336}"/>
              </a:ext>
            </a:extLst>
          </p:cNvPr>
          <p:cNvSpPr/>
          <p:nvPr/>
        </p:nvSpPr>
        <p:spPr>
          <a:xfrm>
            <a:off x="6301670" y="3185043"/>
            <a:ext cx="5325303" cy="369332"/>
          </a:xfrm>
          <a:prstGeom prst="rect">
            <a:avLst/>
          </a:prstGeom>
          <a:solidFill>
            <a:srgbClr val="E8D9F3"/>
          </a:solidFill>
          <a:ln>
            <a:solidFill>
              <a:srgbClr val="481F67"/>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first day of Holy Week is Palm Sunday.</a:t>
            </a:r>
            <a:endParaRPr lang="en-NZ" dirty="0">
              <a:latin typeface="Arial" panose="020B0604020202020204" pitchFamily="34" charset="0"/>
              <a:cs typeface="Arial" panose="020B0604020202020204" pitchFamily="34" charset="0"/>
            </a:endParaRPr>
          </a:p>
        </p:txBody>
      </p:sp>
      <p:sp>
        <p:nvSpPr>
          <p:cNvPr id="19" name="Text 4">
            <a:extLst>
              <a:ext uri="{FF2B5EF4-FFF2-40B4-BE49-F238E27FC236}">
                <a16:creationId xmlns:a16="http://schemas.microsoft.com/office/drawing/2014/main" id="{2ED6CBAF-2341-4263-97F4-61F014D75600}"/>
              </a:ext>
            </a:extLst>
          </p:cNvPr>
          <p:cNvSpPr/>
          <p:nvPr/>
        </p:nvSpPr>
        <p:spPr>
          <a:xfrm>
            <a:off x="6301670" y="3794665"/>
            <a:ext cx="5333353" cy="729430"/>
          </a:xfrm>
          <a:prstGeom prst="rect">
            <a:avLst/>
          </a:prstGeom>
          <a:solidFill>
            <a:srgbClr val="E8D9F3"/>
          </a:solidFill>
          <a:ln>
            <a:solidFill>
              <a:srgbClr val="481F67"/>
            </a:solidFill>
          </a:ln>
        </p:spPr>
        <p:txBody>
          <a:bodyPr wrap="square">
            <a:spAutoFit/>
          </a:bodyPr>
          <a:lstStyle/>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We call Friday in Holy Week Good Friday.</a:t>
            </a:r>
          </a:p>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It is the day Jesus died for us. It is a sad day.</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 5">
            <a:extLst>
              <a:ext uri="{FF2B5EF4-FFF2-40B4-BE49-F238E27FC236}">
                <a16:creationId xmlns:a16="http://schemas.microsoft.com/office/drawing/2014/main" id="{9F6778C2-80B2-4847-850E-F2AC15E39E6A}"/>
              </a:ext>
            </a:extLst>
          </p:cNvPr>
          <p:cNvSpPr/>
          <p:nvPr/>
        </p:nvSpPr>
        <p:spPr>
          <a:xfrm>
            <a:off x="6301670" y="4840168"/>
            <a:ext cx="5333352" cy="1366528"/>
          </a:xfrm>
          <a:prstGeom prst="rect">
            <a:avLst/>
          </a:prstGeom>
          <a:solidFill>
            <a:srgbClr val="E8D9F3"/>
          </a:solidFill>
          <a:ln>
            <a:solidFill>
              <a:srgbClr val="481F67"/>
            </a:solidFill>
          </a:ln>
        </p:spPr>
        <p:txBody>
          <a:bodyPr wrap="square">
            <a:spAutoFit/>
          </a:bodyPr>
          <a:lstStyle/>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On Easter Sunday Jesus rose from the dead. Easter Sunday is not really part of Holy Week.</a:t>
            </a:r>
          </a:p>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It is a very happy day because Jesus is alive again and the new season of Easter is beginning. </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PageNumber">
            <a:extLst>
              <a:ext uri="{FF2B5EF4-FFF2-40B4-BE49-F238E27FC236}">
                <a16:creationId xmlns:a16="http://schemas.microsoft.com/office/drawing/2014/main" id="{B2C56716-1FD5-4E7D-BB82-5873D818A10F}"/>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22" name="Action Button: Forward">
            <a:hlinkClick r:id="" action="ppaction://hlinkshowjump?jump=nextslide" highlightClick="1"/>
            <a:extLst>
              <a:ext uri="{FF2B5EF4-FFF2-40B4-BE49-F238E27FC236}">
                <a16:creationId xmlns:a16="http://schemas.microsoft.com/office/drawing/2014/main" id="{0388D0BF-B971-4A30-8A57-936CE3CBEDE7}"/>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Back">
            <a:hlinkClick r:id="" action="ppaction://hlinkshowjump?jump=previousslide" highlightClick="1"/>
            <a:extLst>
              <a:ext uri="{FF2B5EF4-FFF2-40B4-BE49-F238E27FC236}">
                <a16:creationId xmlns:a16="http://schemas.microsoft.com/office/drawing/2014/main" id="{6C14BD68-70E6-4470-92DD-9CAC27572D80}"/>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E019388-4BA5-4F75-90D7-F1095C50B090}"/>
              </a:ext>
            </a:extLst>
          </p:cNvPr>
          <p:cNvSpPr/>
          <p:nvPr/>
        </p:nvSpPr>
        <p:spPr>
          <a:xfrm>
            <a:off x="5067515" y="6604084"/>
            <a:ext cx="2056974"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pictures to reveal text.</a:t>
            </a:r>
          </a:p>
        </p:txBody>
      </p:sp>
    </p:spTree>
    <p:extLst>
      <p:ext uri="{BB962C8B-B14F-4D97-AF65-F5344CB8AC3E}">
        <p14:creationId xmlns:p14="http://schemas.microsoft.com/office/powerpoint/2010/main" val="1001486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withEffect">
                                  <p:stCondLst>
                                    <p:cond delay="0"/>
                                  </p:stCondLst>
                                  <p:childTnLst>
                                    <p:set>
                                      <p:cBhvr>
                                        <p:cTn id="49" dur="1" fill="hold">
                                          <p:stCondLst>
                                            <p:cond delay="0"/>
                                          </p:stCondLst>
                                        </p:cTn>
                                        <p:tgtEl>
                                          <p:spTgt spid="16"/>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17"/>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19"/>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a:extLst>
              <a:ext uri="{FF2B5EF4-FFF2-40B4-BE49-F238E27FC236}">
                <a16:creationId xmlns:a16="http://schemas.microsoft.com/office/drawing/2014/main" id="{8D788148-CB60-4823-99E8-6E10E28E8073}"/>
              </a:ext>
            </a:extLst>
          </p:cNvPr>
          <p:cNvSpPr/>
          <p:nvPr/>
        </p:nvSpPr>
        <p:spPr>
          <a:xfrm>
            <a:off x="7911548" y="3246782"/>
            <a:ext cx="1351722" cy="1802296"/>
          </a:xfrm>
          <a:prstGeom prst="circularArrow">
            <a:avLst>
              <a:gd name="adj1" fmla="val 16962"/>
              <a:gd name="adj2" fmla="val 2155385"/>
              <a:gd name="adj3" fmla="val 20702252"/>
              <a:gd name="adj4" fmla="val 5198555"/>
              <a:gd name="adj5" fmla="val 2167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a:extLst>
              <a:ext uri="{FF2B5EF4-FFF2-40B4-BE49-F238E27FC236}">
                <a16:creationId xmlns:a16="http://schemas.microsoft.com/office/drawing/2014/main" id="{852AD80A-0154-4397-8B51-F56A26BFA207}"/>
              </a:ext>
            </a:extLst>
          </p:cNvPr>
          <p:cNvSpPr>
            <a:spLocks noGrp="1"/>
          </p:cNvSpPr>
          <p:nvPr>
            <p:ph type="title"/>
          </p:nvPr>
        </p:nvSpPr>
        <p:spPr/>
        <p:txBody>
          <a:bodyPr/>
          <a:lstStyle/>
          <a:p>
            <a:pPr algn="ctr"/>
            <a:r>
              <a:rPr lang="en-NZ" dirty="0">
                <a:ln>
                  <a:solidFill>
                    <a:schemeClr val="tx1"/>
                  </a:solidFill>
                </a:ln>
                <a:solidFill>
                  <a:schemeClr val="accent2">
                    <a:lumMod val="20000"/>
                    <a:lumOff val="80000"/>
                  </a:schemeClr>
                </a:solidFill>
                <a:latin typeface="Comic Sans MS" panose="030F0702030302020204" pitchFamily="66" charset="0"/>
              </a:rPr>
              <a:t>The first story of Holy Week </a:t>
            </a:r>
            <a:br>
              <a:rPr lang="en-NZ" dirty="0">
                <a:ln>
                  <a:solidFill>
                    <a:schemeClr val="tx1"/>
                  </a:solidFill>
                </a:ln>
                <a:solidFill>
                  <a:schemeClr val="accent2">
                    <a:lumMod val="20000"/>
                    <a:lumOff val="80000"/>
                  </a:schemeClr>
                </a:solidFill>
                <a:latin typeface="Comic Sans MS" panose="030F0702030302020204" pitchFamily="66" charset="0"/>
              </a:rPr>
            </a:br>
            <a:r>
              <a:rPr lang="en-NZ" dirty="0">
                <a:ln>
                  <a:solidFill>
                    <a:schemeClr val="tx1"/>
                  </a:solidFill>
                </a:ln>
                <a:solidFill>
                  <a:schemeClr val="accent2">
                    <a:lumMod val="20000"/>
                    <a:lumOff val="80000"/>
                  </a:schemeClr>
                </a:solidFill>
                <a:latin typeface="Comic Sans MS" panose="030F0702030302020204" pitchFamily="66" charset="0"/>
              </a:rPr>
              <a:t>is the Palm Sunday story</a:t>
            </a:r>
          </a:p>
        </p:txBody>
      </p:sp>
      <p:pic>
        <p:nvPicPr>
          <p:cNvPr id="4" name="Picture 3" descr="A group of people walking down a street&#10;&#10;Description generated with very high confidence">
            <a:extLst>
              <a:ext uri="{FF2B5EF4-FFF2-40B4-BE49-F238E27FC236}">
                <a16:creationId xmlns:a16="http://schemas.microsoft.com/office/drawing/2014/main" id="{074BD40D-6338-4A61-93FF-3C48921BD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00" y="2297879"/>
            <a:ext cx="5105200" cy="3710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PageNumber">
            <a:extLst>
              <a:ext uri="{FF2B5EF4-FFF2-40B4-BE49-F238E27FC236}">
                <a16:creationId xmlns:a16="http://schemas.microsoft.com/office/drawing/2014/main" id="{E9AA8F56-9446-4759-BA78-0FF2B7ACF92D}"/>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6" name="Action Button: Forward">
            <a:hlinkClick r:id="" action="ppaction://hlinkshowjump?jump=nextslide" highlightClick="1"/>
            <a:extLst>
              <a:ext uri="{FF2B5EF4-FFF2-40B4-BE49-F238E27FC236}">
                <a16:creationId xmlns:a16="http://schemas.microsoft.com/office/drawing/2014/main" id="{CE247EB3-1E74-4C96-A248-1B76E73DE6A0}"/>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a:extLst>
              <a:ext uri="{FF2B5EF4-FFF2-40B4-BE49-F238E27FC236}">
                <a16:creationId xmlns:a16="http://schemas.microsoft.com/office/drawing/2014/main" id="{A4EDF84C-026E-4EFC-B33E-A10749D4246C}"/>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Video 7">
            <a:hlinkClick r:id="rId4" highlightClick="1"/>
            <a:extLst>
              <a:ext uri="{FF2B5EF4-FFF2-40B4-BE49-F238E27FC236}">
                <a16:creationId xmlns:a16="http://schemas.microsoft.com/office/drawing/2014/main" id="{0E60FA83-4510-4551-9EA7-CB13855ABC9B}"/>
              </a:ext>
            </a:extLst>
          </p:cNvPr>
          <p:cNvSpPr/>
          <p:nvPr/>
        </p:nvSpPr>
        <p:spPr>
          <a:xfrm>
            <a:off x="10206618" y="6434480"/>
            <a:ext cx="432048" cy="360000"/>
          </a:xfrm>
          <a:prstGeom prst="actionButtonMovi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Card 10">
            <a:extLst>
              <a:ext uri="{FF2B5EF4-FFF2-40B4-BE49-F238E27FC236}">
                <a16:creationId xmlns:a16="http://schemas.microsoft.com/office/drawing/2014/main" id="{1C470144-88F7-450B-94FF-E0C043995F2C}"/>
              </a:ext>
            </a:extLst>
          </p:cNvPr>
          <p:cNvSpPr/>
          <p:nvPr/>
        </p:nvSpPr>
        <p:spPr>
          <a:xfrm>
            <a:off x="7065854" y="2305877"/>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He wanted time to teach his disciples some important last lessons before he died. The room was all set up for the meal in the evening. </a:t>
            </a:r>
          </a:p>
        </p:txBody>
      </p:sp>
      <p:sp>
        <p:nvSpPr>
          <p:cNvPr id="10" name="Card 9">
            <a:extLst>
              <a:ext uri="{FF2B5EF4-FFF2-40B4-BE49-F238E27FC236}">
                <a16:creationId xmlns:a16="http://schemas.microsoft.com/office/drawing/2014/main" id="{17F75EBE-04EF-4EEF-9FFB-7E860D509037}"/>
              </a:ext>
            </a:extLst>
          </p:cNvPr>
          <p:cNvSpPr/>
          <p:nvPr/>
        </p:nvSpPr>
        <p:spPr>
          <a:xfrm>
            <a:off x="7058193" y="2297878"/>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Jesus felt sad in his heart. He knew it would be his last meal with his friends. It would not be long before he was captured and killed by his enemies. </a:t>
            </a:r>
          </a:p>
        </p:txBody>
      </p:sp>
      <p:sp>
        <p:nvSpPr>
          <p:cNvPr id="11" name="Card 8">
            <a:extLst>
              <a:ext uri="{FF2B5EF4-FFF2-40B4-BE49-F238E27FC236}">
                <a16:creationId xmlns:a16="http://schemas.microsoft.com/office/drawing/2014/main" id="{2B646921-B330-44EB-92DE-585F37C48CDC}"/>
              </a:ext>
            </a:extLst>
          </p:cNvPr>
          <p:cNvSpPr/>
          <p:nvPr/>
        </p:nvSpPr>
        <p:spPr>
          <a:xfrm>
            <a:off x="7058193" y="2305877"/>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Jesus rode into Jerusalem and he went to a house with a big upstairs room because he was planning to have a special supper with his friends.</a:t>
            </a:r>
          </a:p>
        </p:txBody>
      </p:sp>
      <p:sp>
        <p:nvSpPr>
          <p:cNvPr id="12" name="Card 7">
            <a:extLst>
              <a:ext uri="{FF2B5EF4-FFF2-40B4-BE49-F238E27FC236}">
                <a16:creationId xmlns:a16="http://schemas.microsoft.com/office/drawing/2014/main" id="{B799DA6D-7932-4594-8491-AB7924A225AC}"/>
              </a:ext>
            </a:extLst>
          </p:cNvPr>
          <p:cNvSpPr/>
          <p:nvPr/>
        </p:nvSpPr>
        <p:spPr>
          <a:xfrm>
            <a:off x="7058193" y="2305877"/>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NZ" sz="2400" dirty="0">
                <a:latin typeface="Arial" panose="020B0604020202020204" pitchFamily="34" charset="0"/>
                <a:cs typeface="Arial" panose="020B0604020202020204" pitchFamily="34" charset="0"/>
              </a:rPr>
              <a:t>They even spread their coats on the ground for him to ride over. They shouted, “Hosanna, Hosanna. Welcome to our king”. </a:t>
            </a:r>
          </a:p>
        </p:txBody>
      </p:sp>
      <p:sp>
        <p:nvSpPr>
          <p:cNvPr id="13" name="Card 6">
            <a:extLst>
              <a:ext uri="{FF2B5EF4-FFF2-40B4-BE49-F238E27FC236}">
                <a16:creationId xmlns:a16="http://schemas.microsoft.com/office/drawing/2014/main" id="{EB8A89DC-DF49-4171-858E-AC00D3E4F82F}"/>
              </a:ext>
            </a:extLst>
          </p:cNvPr>
          <p:cNvSpPr/>
          <p:nvPr/>
        </p:nvSpPr>
        <p:spPr>
          <a:xfrm>
            <a:off x="7065854" y="2308616"/>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His friends the disciples brought a donkey for him to ride. The people were delighted to see him and they waved palms to welcome him.</a:t>
            </a:r>
          </a:p>
        </p:txBody>
      </p:sp>
      <p:sp>
        <p:nvSpPr>
          <p:cNvPr id="14" name="Card 5">
            <a:extLst>
              <a:ext uri="{FF2B5EF4-FFF2-40B4-BE49-F238E27FC236}">
                <a16:creationId xmlns:a16="http://schemas.microsoft.com/office/drawing/2014/main" id="{82CC94FF-6A6E-465E-9A02-7FD9FF8ABF97}"/>
              </a:ext>
            </a:extLst>
          </p:cNvPr>
          <p:cNvSpPr/>
          <p:nvPr/>
        </p:nvSpPr>
        <p:spPr>
          <a:xfrm>
            <a:off x="7051043" y="2297877"/>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Jesus knew the high priests were plotting against him. He wanted to go into the big city of Jerusalem. </a:t>
            </a:r>
          </a:p>
        </p:txBody>
      </p:sp>
      <p:sp>
        <p:nvSpPr>
          <p:cNvPr id="15" name="Card 4">
            <a:extLst>
              <a:ext uri="{FF2B5EF4-FFF2-40B4-BE49-F238E27FC236}">
                <a16:creationId xmlns:a16="http://schemas.microsoft.com/office/drawing/2014/main" id="{86BB3F6B-E067-4F8C-A2D3-942EE0FFA645}"/>
              </a:ext>
            </a:extLst>
          </p:cNvPr>
          <p:cNvSpPr/>
          <p:nvPr/>
        </p:nvSpPr>
        <p:spPr>
          <a:xfrm>
            <a:off x="7052790" y="2289877"/>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The people wanted to make Jesus their king. But not everybody liked Jesus and some of them wanted him to go away.</a:t>
            </a:r>
          </a:p>
        </p:txBody>
      </p:sp>
      <p:sp>
        <p:nvSpPr>
          <p:cNvPr id="16" name="Card 3">
            <a:extLst>
              <a:ext uri="{FF2B5EF4-FFF2-40B4-BE49-F238E27FC236}">
                <a16:creationId xmlns:a16="http://schemas.microsoft.com/office/drawing/2014/main" id="{6721D7AF-1258-40C4-AFB7-B520E882513D}"/>
              </a:ext>
            </a:extLst>
          </p:cNvPr>
          <p:cNvSpPr/>
          <p:nvPr/>
        </p:nvSpPr>
        <p:spPr>
          <a:xfrm>
            <a:off x="7052790" y="2297876"/>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The people listened to Jesus and they loved him very much. He was very kind to them and cared about them. </a:t>
            </a:r>
          </a:p>
        </p:txBody>
      </p:sp>
      <p:sp>
        <p:nvSpPr>
          <p:cNvPr id="17" name="Card 2">
            <a:extLst>
              <a:ext uri="{FF2B5EF4-FFF2-40B4-BE49-F238E27FC236}">
                <a16:creationId xmlns:a16="http://schemas.microsoft.com/office/drawing/2014/main" id="{BBDD2A9B-AB29-4D94-8984-A60417A5709D}"/>
              </a:ext>
            </a:extLst>
          </p:cNvPr>
          <p:cNvSpPr/>
          <p:nvPr/>
        </p:nvSpPr>
        <p:spPr>
          <a:xfrm>
            <a:off x="7050532" y="2297876"/>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Jesus lived in Judea and he had been travelling around teaching the people about God’s love for them and healing people who were sick.</a:t>
            </a:r>
          </a:p>
        </p:txBody>
      </p:sp>
      <p:sp>
        <p:nvSpPr>
          <p:cNvPr id="18" name="Card 1">
            <a:extLst>
              <a:ext uri="{FF2B5EF4-FFF2-40B4-BE49-F238E27FC236}">
                <a16:creationId xmlns:a16="http://schemas.microsoft.com/office/drawing/2014/main" id="{6C205010-30BC-4B25-8634-4C851F701DED}"/>
              </a:ext>
            </a:extLst>
          </p:cNvPr>
          <p:cNvSpPr/>
          <p:nvPr/>
        </p:nvSpPr>
        <p:spPr>
          <a:xfrm>
            <a:off x="7057682" y="2297874"/>
            <a:ext cx="3032304" cy="3710609"/>
          </a:xfrm>
          <a:prstGeom prst="roundRect">
            <a:avLst/>
          </a:prstGeom>
          <a:solidFill>
            <a:srgbClr val="934B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latin typeface="Arial" panose="020B0604020202020204" pitchFamily="34" charset="0"/>
                <a:cs typeface="Arial" panose="020B0604020202020204" pitchFamily="34" charset="0"/>
              </a:rPr>
              <a:t>The Palm Sunday story happened a very long time ago in a place faraway called Judea. </a:t>
            </a:r>
          </a:p>
        </p:txBody>
      </p:sp>
      <p:sp>
        <p:nvSpPr>
          <p:cNvPr id="20" name="Rectangle 19">
            <a:extLst>
              <a:ext uri="{FF2B5EF4-FFF2-40B4-BE49-F238E27FC236}">
                <a16:creationId xmlns:a16="http://schemas.microsoft.com/office/drawing/2014/main" id="{BCB4B6D2-ECBB-45A3-A9A1-E5C918E3D504}"/>
              </a:ext>
            </a:extLst>
          </p:cNvPr>
          <p:cNvSpPr/>
          <p:nvPr/>
        </p:nvSpPr>
        <p:spPr>
          <a:xfrm>
            <a:off x="3896520" y="6442502"/>
            <a:ext cx="4398960" cy="415498"/>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cards to move them out (10 total) click the arrow to start over.</a:t>
            </a:r>
          </a:p>
          <a:p>
            <a:pPr lvl="0" algn="ctr"/>
            <a:r>
              <a:rPr lang="en-GB" sz="1050" dirty="0">
                <a:solidFill>
                  <a:prstClr val="white"/>
                </a:solidFill>
                <a:latin typeface="Arial" pitchFamily="34" charset="0"/>
                <a:ea typeface="Segoe UI" pitchFamily="34" charset="0"/>
                <a:cs typeface="Arial" pitchFamily="34" charset="0"/>
              </a:rPr>
              <a:t>Click video icon to watch “God’s Story: Palm Sunday”</a:t>
            </a:r>
          </a:p>
        </p:txBody>
      </p:sp>
    </p:spTree>
    <p:extLst>
      <p:ext uri="{BB962C8B-B14F-4D97-AF65-F5344CB8AC3E}">
        <p14:creationId xmlns:p14="http://schemas.microsoft.com/office/powerpoint/2010/main" val="113197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1+ppt_w/2"/>
                                          </p:val>
                                        </p:tav>
                                      </p:tavLst>
                                    </p:anim>
                                    <p:anim calcmode="lin" valueType="num">
                                      <p:cBhvr additive="base">
                                        <p:cTn id="7" dur="500"/>
                                        <p:tgtEl>
                                          <p:spTgt spid="18"/>
                                        </p:tgtEl>
                                        <p:attrNameLst>
                                          <p:attrName>ppt_y</p:attrName>
                                        </p:attrNameLst>
                                      </p:cBhvr>
                                      <p:tavLst>
                                        <p:tav tm="0">
                                          <p:val>
                                            <p:strVal val="ppt_y"/>
                                          </p:val>
                                        </p:tav>
                                        <p:tav tm="100000">
                                          <p:val>
                                            <p:strVal val="0-ppt_h/2"/>
                                          </p:val>
                                        </p:tav>
                                      </p:tavLst>
                                    </p:anim>
                                    <p:set>
                                      <p:cBhvr>
                                        <p:cTn id="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500"/>
                                        <p:tgtEl>
                                          <p:spTgt spid="17"/>
                                        </p:tgtEl>
                                        <p:attrNameLst>
                                          <p:attrName>ppt_x</p:attrName>
                                        </p:attrNameLst>
                                      </p:cBhvr>
                                      <p:tavLst>
                                        <p:tav tm="0">
                                          <p:val>
                                            <p:strVal val="ppt_x"/>
                                          </p:val>
                                        </p:tav>
                                        <p:tav tm="100000">
                                          <p:val>
                                            <p:strVal val="1+ppt_w/2"/>
                                          </p:val>
                                        </p:tav>
                                      </p:tavLst>
                                    </p:anim>
                                    <p:anim calcmode="lin" valueType="num">
                                      <p:cBhvr additive="base">
                                        <p:cTn id="14" dur="500"/>
                                        <p:tgtEl>
                                          <p:spTgt spid="17"/>
                                        </p:tgtEl>
                                        <p:attrNameLst>
                                          <p:attrName>ppt_y</p:attrName>
                                        </p:attrNameLst>
                                      </p:cBhvr>
                                      <p:tavLst>
                                        <p:tav tm="0">
                                          <p:val>
                                            <p:strVal val="ppt_y"/>
                                          </p:val>
                                        </p:tav>
                                        <p:tav tm="100000">
                                          <p:val>
                                            <p:strVal val="0-ppt_h/2"/>
                                          </p:val>
                                        </p:tav>
                                      </p:tavLst>
                                    </p:anim>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1+ppt_w/2"/>
                                          </p:val>
                                        </p:tav>
                                      </p:tavLst>
                                    </p:anim>
                                    <p:anim calcmode="lin" valueType="num">
                                      <p:cBhvr additive="base">
                                        <p:cTn id="21" dur="500"/>
                                        <p:tgtEl>
                                          <p:spTgt spid="16"/>
                                        </p:tgtEl>
                                        <p:attrNameLst>
                                          <p:attrName>ppt_y</p:attrName>
                                        </p:attrNameLst>
                                      </p:cBhvr>
                                      <p:tavLst>
                                        <p:tav tm="0">
                                          <p:val>
                                            <p:strVal val="ppt_y"/>
                                          </p:val>
                                        </p:tav>
                                        <p:tav tm="100000">
                                          <p:val>
                                            <p:strVal val="0-ppt_h/2"/>
                                          </p:val>
                                        </p:tav>
                                      </p:tavLst>
                                    </p:anim>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500"/>
                                        <p:tgtEl>
                                          <p:spTgt spid="15"/>
                                        </p:tgtEl>
                                        <p:attrNameLst>
                                          <p:attrName>ppt_x</p:attrName>
                                        </p:attrNameLst>
                                      </p:cBhvr>
                                      <p:tavLst>
                                        <p:tav tm="0">
                                          <p:val>
                                            <p:strVal val="ppt_x"/>
                                          </p:val>
                                        </p:tav>
                                        <p:tav tm="100000">
                                          <p:val>
                                            <p:strVal val="1+ppt_w/2"/>
                                          </p:val>
                                        </p:tav>
                                      </p:tavLst>
                                    </p:anim>
                                    <p:anim calcmode="lin" valueType="num">
                                      <p:cBhvr additive="base">
                                        <p:cTn id="28" dur="500"/>
                                        <p:tgtEl>
                                          <p:spTgt spid="15"/>
                                        </p:tgtEl>
                                        <p:attrNameLst>
                                          <p:attrName>ppt_y</p:attrName>
                                        </p:attrNameLst>
                                      </p:cBhvr>
                                      <p:tavLst>
                                        <p:tav tm="0">
                                          <p:val>
                                            <p:strVal val="ppt_y"/>
                                          </p:val>
                                        </p:tav>
                                        <p:tav tm="100000">
                                          <p:val>
                                            <p:strVal val="0-ppt_h/2"/>
                                          </p:val>
                                        </p:tav>
                                      </p:tavLst>
                                    </p:anim>
                                    <p:set>
                                      <p:cBhvr>
                                        <p:cTn id="2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1+ppt_w/2"/>
                                          </p:val>
                                        </p:tav>
                                      </p:tavLst>
                                    </p:anim>
                                    <p:anim calcmode="lin" valueType="num">
                                      <p:cBhvr additive="base">
                                        <p:cTn id="35" dur="500"/>
                                        <p:tgtEl>
                                          <p:spTgt spid="14"/>
                                        </p:tgtEl>
                                        <p:attrNameLst>
                                          <p:attrName>ppt_y</p:attrName>
                                        </p:attrNameLst>
                                      </p:cBhvr>
                                      <p:tavLst>
                                        <p:tav tm="0">
                                          <p:val>
                                            <p:strVal val="ppt_y"/>
                                          </p:val>
                                        </p:tav>
                                        <p:tav tm="100000">
                                          <p:val>
                                            <p:strVal val="0-ppt_h/2"/>
                                          </p:val>
                                        </p:tav>
                                      </p:tavLst>
                                    </p:anim>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500"/>
                                        <p:tgtEl>
                                          <p:spTgt spid="13"/>
                                        </p:tgtEl>
                                        <p:attrNameLst>
                                          <p:attrName>ppt_x</p:attrName>
                                        </p:attrNameLst>
                                      </p:cBhvr>
                                      <p:tavLst>
                                        <p:tav tm="0">
                                          <p:val>
                                            <p:strVal val="ppt_x"/>
                                          </p:val>
                                        </p:tav>
                                        <p:tav tm="100000">
                                          <p:val>
                                            <p:strVal val="1+ppt_w/2"/>
                                          </p:val>
                                        </p:tav>
                                      </p:tavLst>
                                    </p:anim>
                                    <p:anim calcmode="lin" valueType="num">
                                      <p:cBhvr additive="base">
                                        <p:cTn id="42" dur="500"/>
                                        <p:tgtEl>
                                          <p:spTgt spid="13"/>
                                        </p:tgtEl>
                                        <p:attrNameLst>
                                          <p:attrName>ppt_y</p:attrName>
                                        </p:attrNameLst>
                                      </p:cBhvr>
                                      <p:tavLst>
                                        <p:tav tm="0">
                                          <p:val>
                                            <p:strVal val="ppt_y"/>
                                          </p:val>
                                        </p:tav>
                                        <p:tav tm="100000">
                                          <p:val>
                                            <p:strVal val="0-ppt_h/2"/>
                                          </p:val>
                                        </p:tav>
                                      </p:tavLst>
                                    </p:anim>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1+ppt_w/2"/>
                                          </p:val>
                                        </p:tav>
                                      </p:tavLst>
                                    </p:anim>
                                    <p:anim calcmode="lin" valueType="num">
                                      <p:cBhvr additive="base">
                                        <p:cTn id="49" dur="500"/>
                                        <p:tgtEl>
                                          <p:spTgt spid="12"/>
                                        </p:tgtEl>
                                        <p:attrNameLst>
                                          <p:attrName>ppt_y</p:attrName>
                                        </p:attrNameLst>
                                      </p:cBhvr>
                                      <p:tavLst>
                                        <p:tav tm="0">
                                          <p:val>
                                            <p:strVal val="ppt_y"/>
                                          </p:val>
                                        </p:tav>
                                        <p:tav tm="100000">
                                          <p:val>
                                            <p:strVal val="0-ppt_h/2"/>
                                          </p:val>
                                        </p:tav>
                                      </p:tavLst>
                                    </p:anim>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2" presetClass="exit" presetSubtype="3" fill="hold" grpId="0" nodeType="clickEffect">
                                  <p:stCondLst>
                                    <p:cond delay="0"/>
                                  </p:stCondLst>
                                  <p:childTnLst>
                                    <p:anim calcmode="lin" valueType="num">
                                      <p:cBhvr additive="base">
                                        <p:cTn id="55" dur="500"/>
                                        <p:tgtEl>
                                          <p:spTgt spid="11"/>
                                        </p:tgtEl>
                                        <p:attrNameLst>
                                          <p:attrName>ppt_x</p:attrName>
                                        </p:attrNameLst>
                                      </p:cBhvr>
                                      <p:tavLst>
                                        <p:tav tm="0">
                                          <p:val>
                                            <p:strVal val="ppt_x"/>
                                          </p:val>
                                        </p:tav>
                                        <p:tav tm="100000">
                                          <p:val>
                                            <p:strVal val="1+ppt_w/2"/>
                                          </p:val>
                                        </p:tav>
                                      </p:tavLst>
                                    </p:anim>
                                    <p:anim calcmode="lin" valueType="num">
                                      <p:cBhvr additive="base">
                                        <p:cTn id="56" dur="500"/>
                                        <p:tgtEl>
                                          <p:spTgt spid="11"/>
                                        </p:tgtEl>
                                        <p:attrNameLst>
                                          <p:attrName>ppt_y</p:attrName>
                                        </p:attrNameLst>
                                      </p:cBhvr>
                                      <p:tavLst>
                                        <p:tav tm="0">
                                          <p:val>
                                            <p:strVal val="ppt_y"/>
                                          </p:val>
                                        </p:tav>
                                        <p:tav tm="100000">
                                          <p:val>
                                            <p:strVal val="0-ppt_h/2"/>
                                          </p:val>
                                        </p:tav>
                                      </p:tavLst>
                                    </p:anim>
                                    <p:set>
                                      <p:cBhvr>
                                        <p:cTn id="5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2" presetClass="exit" presetSubtype="3" fill="hold" grpId="0" nodeType="clickEffect">
                                  <p:stCondLst>
                                    <p:cond delay="0"/>
                                  </p:stCondLst>
                                  <p:childTnLst>
                                    <p:anim calcmode="lin" valueType="num">
                                      <p:cBhvr additive="base">
                                        <p:cTn id="62" dur="500"/>
                                        <p:tgtEl>
                                          <p:spTgt spid="10"/>
                                        </p:tgtEl>
                                        <p:attrNameLst>
                                          <p:attrName>ppt_x</p:attrName>
                                        </p:attrNameLst>
                                      </p:cBhvr>
                                      <p:tavLst>
                                        <p:tav tm="0">
                                          <p:val>
                                            <p:strVal val="ppt_x"/>
                                          </p:val>
                                        </p:tav>
                                        <p:tav tm="100000">
                                          <p:val>
                                            <p:strVal val="1+ppt_w/2"/>
                                          </p:val>
                                        </p:tav>
                                      </p:tavLst>
                                    </p:anim>
                                    <p:anim calcmode="lin" valueType="num">
                                      <p:cBhvr additive="base">
                                        <p:cTn id="63" dur="500"/>
                                        <p:tgtEl>
                                          <p:spTgt spid="10"/>
                                        </p:tgtEl>
                                        <p:attrNameLst>
                                          <p:attrName>ppt_y</p:attrName>
                                        </p:attrNameLst>
                                      </p:cBhvr>
                                      <p:tavLst>
                                        <p:tav tm="0">
                                          <p:val>
                                            <p:strVal val="ppt_y"/>
                                          </p:val>
                                        </p:tav>
                                        <p:tav tm="100000">
                                          <p:val>
                                            <p:strVal val="0-ppt_h/2"/>
                                          </p:val>
                                        </p:tav>
                                      </p:tavLst>
                                    </p:anim>
                                    <p:set>
                                      <p:cBhvr>
                                        <p:cTn id="6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9"/>
                    </p:tgtEl>
                  </p:cond>
                </p:stCondLst>
                <p:endSync evt="end" delay="0">
                  <p:rtn val="all"/>
                </p:endSync>
                <p:childTnLst>
                  <p:par>
                    <p:cTn id="66" fill="hold">
                      <p:stCondLst>
                        <p:cond delay="0"/>
                      </p:stCondLst>
                      <p:childTnLst>
                        <p:par>
                          <p:cTn id="67" fill="hold">
                            <p:stCondLst>
                              <p:cond delay="0"/>
                            </p:stCondLst>
                            <p:childTnLst>
                              <p:par>
                                <p:cTn id="68" presetID="2" presetClass="exit" presetSubtype="3" fill="hold" grpId="0" nodeType="clickEffect">
                                  <p:stCondLst>
                                    <p:cond delay="0"/>
                                  </p:stCondLst>
                                  <p:childTnLst>
                                    <p:anim calcmode="lin" valueType="num">
                                      <p:cBhvr additive="base">
                                        <p:cTn id="69" dur="500"/>
                                        <p:tgtEl>
                                          <p:spTgt spid="9"/>
                                        </p:tgtEl>
                                        <p:attrNameLst>
                                          <p:attrName>ppt_x</p:attrName>
                                        </p:attrNameLst>
                                      </p:cBhvr>
                                      <p:tavLst>
                                        <p:tav tm="0">
                                          <p:val>
                                            <p:strVal val="ppt_x"/>
                                          </p:val>
                                        </p:tav>
                                        <p:tav tm="100000">
                                          <p:val>
                                            <p:strVal val="1+ppt_w/2"/>
                                          </p:val>
                                        </p:tav>
                                      </p:tavLst>
                                    </p:anim>
                                    <p:anim calcmode="lin" valueType="num">
                                      <p:cBhvr additive="base">
                                        <p:cTn id="70" dur="500"/>
                                        <p:tgtEl>
                                          <p:spTgt spid="9"/>
                                        </p:tgtEl>
                                        <p:attrNameLst>
                                          <p:attrName>ppt_y</p:attrName>
                                        </p:attrNameLst>
                                      </p:cBhvr>
                                      <p:tavLst>
                                        <p:tav tm="0">
                                          <p:val>
                                            <p:strVal val="ppt_y"/>
                                          </p:val>
                                        </p:tav>
                                        <p:tav tm="100000">
                                          <p:val>
                                            <p:strVal val="0-ppt_h/2"/>
                                          </p:val>
                                        </p:tav>
                                      </p:tavLst>
                                    </p:anim>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1"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par>
                                <p:cTn id="87" presetID="10" presetClass="entr" presetSubtype="0" fill="hold" grpId="1" nodeType="with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500"/>
                                        <p:tgtEl>
                                          <p:spTgt spid="14"/>
                                        </p:tgtEl>
                                      </p:cBhvr>
                                    </p:animEffect>
                                  </p:childTnLst>
                                </p:cTn>
                              </p:par>
                              <p:par>
                                <p:cTn id="90" presetID="10" presetClass="entr" presetSubtype="0" fill="hold" grpId="1"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500"/>
                                        <p:tgtEl>
                                          <p:spTgt spid="12"/>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500"/>
                                        <p:tgtEl>
                                          <p:spTgt spid="11"/>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fade">
                                      <p:cBhvr>
                                        <p:cTn id="101" dur="500"/>
                                        <p:tgtEl>
                                          <p:spTgt spid="10"/>
                                        </p:tgtEl>
                                      </p:cBhvr>
                                    </p:animEffect>
                                  </p:childTnLst>
                                </p:cTn>
                              </p:par>
                              <p:par>
                                <p:cTn id="102" presetID="10" presetClass="entr" presetSubtype="0" fill="hold" grpId="1" nodeType="with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500"/>
                                        <p:tgtEl>
                                          <p:spTgt spid="9"/>
                                        </p:tgtEl>
                                      </p:cBhvr>
                                    </p:animEffect>
                                  </p:childTnLst>
                                </p:cTn>
                              </p:par>
                            </p:childTnLst>
                          </p:cTn>
                        </p:par>
                      </p:childTnLst>
                    </p:cTn>
                  </p:par>
                </p:childTnLst>
              </p:cTn>
              <p:nextCondLst>
                <p:cond evt="onClick" delay="0">
                  <p:tgtEl>
                    <p:spTgt spid="19"/>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person&#10;&#10;Description generated with high confidence">
            <a:extLst>
              <a:ext uri="{FF2B5EF4-FFF2-40B4-BE49-F238E27FC236}">
                <a16:creationId xmlns:a16="http://schemas.microsoft.com/office/drawing/2014/main" id="{ADF32EA7-9C20-4750-89A9-E7ADA385D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003" y="1483463"/>
            <a:ext cx="4762500" cy="3571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50D60ACB-C263-4654-AD6A-D781062D1A8E}"/>
              </a:ext>
            </a:extLst>
          </p:cNvPr>
          <p:cNvSpPr>
            <a:spLocks noGrp="1"/>
          </p:cNvSpPr>
          <p:nvPr>
            <p:ph type="title"/>
          </p:nvPr>
        </p:nvSpPr>
        <p:spPr>
          <a:xfrm>
            <a:off x="0" y="97063"/>
            <a:ext cx="12192000" cy="1325563"/>
          </a:xfrm>
        </p:spPr>
        <p:txBody>
          <a:bodyPr/>
          <a:lstStyle/>
          <a:p>
            <a:pPr algn="ctr"/>
            <a:r>
              <a:rPr lang="en-NZ" dirty="0">
                <a:ln w="10160">
                  <a:solidFill>
                    <a:schemeClr val="tx1"/>
                  </a:solidFill>
                  <a:prstDash val="solid"/>
                </a:ln>
                <a:solidFill>
                  <a:schemeClr val="accent2">
                    <a:lumMod val="20000"/>
                    <a:lumOff val="80000"/>
                  </a:schemeClr>
                </a:solidFill>
                <a:effectLst>
                  <a:outerShdw blurRad="38100" dist="22860" dir="5400000" algn="tl" rotWithShape="0">
                    <a:srgbClr val="000000">
                      <a:alpha val="30000"/>
                    </a:srgbClr>
                  </a:outerShdw>
                </a:effectLst>
                <a:latin typeface="Comic Sans MS" panose="030F0702030302020204" pitchFamily="66" charset="0"/>
              </a:rPr>
              <a:t>Getting to know more about Palm Sunday</a:t>
            </a:r>
          </a:p>
        </p:txBody>
      </p:sp>
      <p:sp>
        <p:nvSpPr>
          <p:cNvPr id="5" name="TextBox: PageNumber">
            <a:extLst>
              <a:ext uri="{FF2B5EF4-FFF2-40B4-BE49-F238E27FC236}">
                <a16:creationId xmlns:a16="http://schemas.microsoft.com/office/drawing/2014/main" id="{AE7B0060-381F-4AC9-A184-64FE4675EB44}"/>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pic>
        <p:nvPicPr>
          <p:cNvPr id="8" name="Shape: Pin 1" descr="\\DESKTOP\Users\Public\TCI\Sample Lesson 22-10-2015\Junior Classes - Year 1 - Lesson 4\Images\post-it.png">
            <a:extLst>
              <a:ext uri="{FF2B5EF4-FFF2-40B4-BE49-F238E27FC236}">
                <a16:creationId xmlns:a16="http://schemas.microsoft.com/office/drawing/2014/main" id="{D3C6C87F-0151-4B9F-B904-7B6B9DF450C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9" y="1690688"/>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Pin 2" descr="\\DESKTOP\Users\Public\TCI\Sample Lesson 22-10-2015\Junior Classes - Year 1 - Lesson 4\Images\post-it.png">
            <a:extLst>
              <a:ext uri="{FF2B5EF4-FFF2-40B4-BE49-F238E27FC236}">
                <a16:creationId xmlns:a16="http://schemas.microsoft.com/office/drawing/2014/main" id="{D731B5A6-266D-460A-AA62-21B0B367D2C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9" y="256253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Pin 3" descr="\\DESKTOP\Users\Public\TCI\Sample Lesson 22-10-2015\Junior Classes - Year 1 - Lesson 4\Images\post-it.png">
            <a:extLst>
              <a:ext uri="{FF2B5EF4-FFF2-40B4-BE49-F238E27FC236}">
                <a16:creationId xmlns:a16="http://schemas.microsoft.com/office/drawing/2014/main" id="{2009C0AF-D717-4286-A4A5-C7F3F46A74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8" y="3436511"/>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Pin 4" descr="\\DESKTOP\Users\Public\TCI\Sample Lesson 22-10-2015\Junior Classes - Year 1 - Lesson 4\Images\post-it.png">
            <a:extLst>
              <a:ext uri="{FF2B5EF4-FFF2-40B4-BE49-F238E27FC236}">
                <a16:creationId xmlns:a16="http://schemas.microsoft.com/office/drawing/2014/main" id="{68F7BB3B-AF7E-4397-A62D-49AB8CA6C48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7" y="430836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ost-it 1" descr="\\DESKTOP\Users\Public\TCI\Sample Lesson 22-10-2015\Junior Classes - Year 1 - Lesson 4\Images\post-it.png">
            <a:extLst>
              <a:ext uri="{FF2B5EF4-FFF2-40B4-BE49-F238E27FC236}">
                <a16:creationId xmlns:a16="http://schemas.microsoft.com/office/drawing/2014/main" id="{6088BFE8-5E29-407B-AACF-5DFDBD60B37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1427" y="720810"/>
            <a:ext cx="3462316" cy="3163246"/>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ost-it 2" descr="\\DESKTOP\Users\Public\TCI\Sample Lesson 22-10-2015\Junior Classes - Year 1 - Lesson 4\Images\post-it.png">
            <a:extLst>
              <a:ext uri="{FF2B5EF4-FFF2-40B4-BE49-F238E27FC236}">
                <a16:creationId xmlns:a16="http://schemas.microsoft.com/office/drawing/2014/main" id="{5926E3D3-8310-4F29-AC6E-44F851CEA74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9428" y="3429000"/>
            <a:ext cx="4150781" cy="3439743"/>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ost-it 3" descr="\\DESKTOP\Users\Public\TCI\Sample Lesson 22-10-2015\Junior Classes - Year 1 - Lesson 4\Images\post-it.png">
            <a:extLst>
              <a:ext uri="{FF2B5EF4-FFF2-40B4-BE49-F238E27FC236}">
                <a16:creationId xmlns:a16="http://schemas.microsoft.com/office/drawing/2014/main" id="{18EDA309-086E-4CA7-9DF1-0A34116F51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293797" y="699494"/>
            <a:ext cx="3301524" cy="3016344"/>
          </a:xfrm>
          <a:prstGeom prst="rect">
            <a:avLst/>
          </a:prstGeom>
          <a:noFill/>
          <a:extLst>
            <a:ext uri="{909E8E84-426E-40DD-AFC4-6F175D3DCCD1}">
              <a14:hiddenFill xmlns:a14="http://schemas.microsoft.com/office/drawing/2010/main">
                <a:solidFill>
                  <a:srgbClr val="FFFFFF"/>
                </a:solidFill>
              </a14:hiddenFill>
            </a:ext>
          </a:extLst>
        </p:spPr>
      </p:pic>
      <p:pic>
        <p:nvPicPr>
          <p:cNvPr id="15" name="Shape: Post-it 4" descr="\\DESKTOP\Users\Public\TCI\Sample Lesson 22-10-2015\Junior Classes - Year 1 - Lesson 4\Images\post-it.png">
            <a:extLst>
              <a:ext uri="{FF2B5EF4-FFF2-40B4-BE49-F238E27FC236}">
                <a16:creationId xmlns:a16="http://schemas.microsoft.com/office/drawing/2014/main" id="{C52C8D51-11E1-40C7-9D8F-F69F8274529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621430" y="3436511"/>
            <a:ext cx="4150781" cy="34318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Line 1">
            <a:extLst>
              <a:ext uri="{FF2B5EF4-FFF2-40B4-BE49-F238E27FC236}">
                <a16:creationId xmlns:a16="http://schemas.microsoft.com/office/drawing/2014/main" id="{5A715F87-0268-47A2-892A-8D0EA8DA89C1}"/>
              </a:ext>
            </a:extLst>
          </p:cNvPr>
          <p:cNvSpPr txBox="1"/>
          <p:nvPr/>
        </p:nvSpPr>
        <p:spPr>
          <a:xfrm rot="20948926">
            <a:off x="341428" y="1223231"/>
            <a:ext cx="2665467" cy="2308324"/>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The people were waiting for a new king who would save them from their mean rulers. Some of them thought Jesus was the new king. They called him their Messiah. </a:t>
            </a:r>
          </a:p>
        </p:txBody>
      </p:sp>
      <p:sp>
        <p:nvSpPr>
          <p:cNvPr id="17" name="Textbox: Line 2">
            <a:extLst>
              <a:ext uri="{FF2B5EF4-FFF2-40B4-BE49-F238E27FC236}">
                <a16:creationId xmlns:a16="http://schemas.microsoft.com/office/drawing/2014/main" id="{05D39661-1A1E-44EC-A23C-2D227681D2D3}"/>
              </a:ext>
            </a:extLst>
          </p:cNvPr>
          <p:cNvSpPr txBox="1"/>
          <p:nvPr/>
        </p:nvSpPr>
        <p:spPr>
          <a:xfrm rot="20948926">
            <a:off x="335152" y="4043776"/>
            <a:ext cx="3214656" cy="2308324"/>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The palm branches came from a palm tree which was a tree of honour because they showed where water was in the hot sandy desert of Judea. The people wanted to show Jesus he was special and honour him.</a:t>
            </a:r>
          </a:p>
        </p:txBody>
      </p:sp>
      <p:sp>
        <p:nvSpPr>
          <p:cNvPr id="18" name="Textbox: Line 3">
            <a:extLst>
              <a:ext uri="{FF2B5EF4-FFF2-40B4-BE49-F238E27FC236}">
                <a16:creationId xmlns:a16="http://schemas.microsoft.com/office/drawing/2014/main" id="{C9D53CAD-7D93-449F-97B6-2276E7D92B56}"/>
              </a:ext>
            </a:extLst>
          </p:cNvPr>
          <p:cNvSpPr txBox="1"/>
          <p:nvPr/>
        </p:nvSpPr>
        <p:spPr>
          <a:xfrm rot="20948926">
            <a:off x="8650657" y="1093576"/>
            <a:ext cx="2587804" cy="2322174"/>
          </a:xfrm>
          <a:prstGeom prst="rect">
            <a:avLst/>
          </a:prstGeom>
          <a:noFill/>
        </p:spPr>
        <p:txBody>
          <a:bodyPr wrap="square" rtlCol="0">
            <a:spAutoFit/>
          </a:bodyPr>
          <a:lstStyle/>
          <a:p>
            <a:pPr>
              <a:lnSpc>
                <a:spcPct val="115000"/>
              </a:lnSpc>
              <a:spcAft>
                <a:spcPts val="100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By waving and throwing down palm branches they were showing Jesus honour which means treating him as someone very important. </a:t>
            </a:r>
            <a:endParaRPr lang="en-NZ"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Line 4">
            <a:extLst>
              <a:ext uri="{FF2B5EF4-FFF2-40B4-BE49-F238E27FC236}">
                <a16:creationId xmlns:a16="http://schemas.microsoft.com/office/drawing/2014/main" id="{AC6E4C3E-C7D6-4C82-906E-C3553F8344ED}"/>
              </a:ext>
            </a:extLst>
          </p:cNvPr>
          <p:cNvSpPr txBox="1"/>
          <p:nvPr/>
        </p:nvSpPr>
        <p:spPr>
          <a:xfrm rot="20948926">
            <a:off x="7973278" y="3997089"/>
            <a:ext cx="3229524" cy="2308324"/>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They shouted, ‘Hosanna!’ to him as he rode along. Hosanna is a Jewish word which means ‘God save us now’. This made the high priests who did not like Jesus very angry. They did not want Jesus to be their king.</a:t>
            </a:r>
          </a:p>
        </p:txBody>
      </p:sp>
      <p:sp>
        <p:nvSpPr>
          <p:cNvPr id="20" name="Textbox: Tool instructions">
            <a:extLst>
              <a:ext uri="{FF2B5EF4-FFF2-40B4-BE49-F238E27FC236}">
                <a16:creationId xmlns:a16="http://schemas.microsoft.com/office/drawing/2014/main" id="{7AD843B3-07CB-41B3-8957-ADC916674B1E}"/>
              </a:ext>
            </a:extLst>
          </p:cNvPr>
          <p:cNvSpPr txBox="1"/>
          <p:nvPr/>
        </p:nvSpPr>
        <p:spPr>
          <a:xfrm>
            <a:off x="4565290" y="6614480"/>
            <a:ext cx="3062057" cy="253916"/>
          </a:xfrm>
          <a:prstGeom prst="rect">
            <a:avLst/>
          </a:prstGeom>
          <a:noFill/>
        </p:spPr>
        <p:txBody>
          <a:bodyPr wrap="none" rtlCol="0">
            <a:spAutoFit/>
          </a:bodyPr>
          <a:lstStyle/>
          <a:p>
            <a:pPr algn="ctr"/>
            <a:r>
              <a:rPr lang="en-GB" sz="1050" dirty="0">
                <a:solidFill>
                  <a:schemeClr val="bg1"/>
                </a:solidFill>
                <a:latin typeface="Arial" pitchFamily="34" charset="0"/>
                <a:ea typeface="Segoe UI" pitchFamily="34" charset="0"/>
                <a:cs typeface="Arial" pitchFamily="34" charset="0"/>
              </a:rPr>
              <a:t>Click the pins on the right to reveal post-it notes.</a:t>
            </a:r>
          </a:p>
        </p:txBody>
      </p:sp>
      <p:sp>
        <p:nvSpPr>
          <p:cNvPr id="7" name="Action Button: Back">
            <a:hlinkClick r:id="" action="ppaction://hlinkshowjump?jump=previousslide" highlightClick="1"/>
            <a:extLst>
              <a:ext uri="{FF2B5EF4-FFF2-40B4-BE49-F238E27FC236}">
                <a16:creationId xmlns:a16="http://schemas.microsoft.com/office/drawing/2014/main" id="{F4FF7812-8AA3-4FE0-8832-22B12F4E5482}"/>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Forward">
            <a:hlinkClick r:id="" action="ppaction://hlinkshowjump?jump=nextslide" highlightClick="1"/>
            <a:extLst>
              <a:ext uri="{FF2B5EF4-FFF2-40B4-BE49-F238E27FC236}">
                <a16:creationId xmlns:a16="http://schemas.microsoft.com/office/drawing/2014/main" id="{CC6C56CC-1D03-45D2-86B4-FAF024F30BAF}"/>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5916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900" decel="100000" fill="hold"/>
                                        <p:tgtEl>
                                          <p:spTgt spid="1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900" decel="100000" fill="hold"/>
                                        <p:tgtEl>
                                          <p:spTgt spid="1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up)">
                                      <p:cBhvr>
                                        <p:cTn id="65" dur="500"/>
                                        <p:tgtEl>
                                          <p:spTgt spid="1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6"/>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12"/>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5"/>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16"/>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17"/>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18"/>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7" restart="whenNotActive" fill="hold" evtFilter="cancelBubble" nodeType="interactiveSeq">
                <p:stCondLst>
                  <p:cond evt="onClick" delay="0">
                    <p:tgtEl>
                      <p:spTgt spid="7"/>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9"/>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0"/>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1"/>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12"/>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13"/>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15"/>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16"/>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17"/>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18"/>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 back">
            <a:extLst>
              <a:ext uri="{FF2B5EF4-FFF2-40B4-BE49-F238E27FC236}">
                <a16:creationId xmlns:a16="http://schemas.microsoft.com/office/drawing/2014/main" id="{8FEA8321-7255-4B75-938D-AAB958BB280D}"/>
              </a:ext>
            </a:extLst>
          </p:cNvPr>
          <p:cNvSpPr/>
          <p:nvPr/>
        </p:nvSpPr>
        <p:spPr>
          <a:xfrm>
            <a:off x="5388912" y="3031435"/>
            <a:ext cx="1722783" cy="1487556"/>
          </a:xfrm>
          <a:prstGeom prst="utur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a:extLst>
              <a:ext uri="{FF2B5EF4-FFF2-40B4-BE49-F238E27FC236}">
                <a16:creationId xmlns:a16="http://schemas.microsoft.com/office/drawing/2014/main" id="{E851E12B-C081-4187-B769-02F45667A098}"/>
              </a:ext>
            </a:extLst>
          </p:cNvPr>
          <p:cNvSpPr>
            <a:spLocks noGrp="1"/>
          </p:cNvSpPr>
          <p:nvPr>
            <p:ph type="title"/>
          </p:nvPr>
        </p:nvSpPr>
        <p:spPr>
          <a:xfrm>
            <a:off x="838200" y="63520"/>
            <a:ext cx="10515600" cy="1325563"/>
          </a:xfrm>
        </p:spPr>
        <p:txBody>
          <a:bodyPr/>
          <a:lstStyle/>
          <a:p>
            <a:pPr algn="ctr"/>
            <a:r>
              <a:rPr lang="en-NZ" dirty="0">
                <a:ln>
                  <a:solidFill>
                    <a:schemeClr val="tx1"/>
                  </a:solidFill>
                </a:ln>
                <a:solidFill>
                  <a:schemeClr val="accent2">
                    <a:lumMod val="20000"/>
                    <a:lumOff val="80000"/>
                  </a:schemeClr>
                </a:solidFill>
                <a:latin typeface="Comic Sans MS" panose="030F0702030302020204" pitchFamily="66" charset="0"/>
              </a:rPr>
              <a:t>Celebrating Palm Sunday </a:t>
            </a:r>
            <a:br>
              <a:rPr lang="en-NZ" dirty="0">
                <a:ln>
                  <a:solidFill>
                    <a:schemeClr val="tx1"/>
                  </a:solidFill>
                </a:ln>
                <a:solidFill>
                  <a:schemeClr val="accent2">
                    <a:lumMod val="20000"/>
                    <a:lumOff val="80000"/>
                  </a:schemeClr>
                </a:solidFill>
                <a:latin typeface="Comic Sans MS" panose="030F0702030302020204" pitchFamily="66" charset="0"/>
              </a:rPr>
            </a:br>
            <a:r>
              <a:rPr lang="en-NZ" dirty="0">
                <a:ln>
                  <a:solidFill>
                    <a:schemeClr val="tx1"/>
                  </a:solidFill>
                </a:ln>
                <a:solidFill>
                  <a:schemeClr val="accent2">
                    <a:lumMod val="20000"/>
                    <a:lumOff val="80000"/>
                  </a:schemeClr>
                </a:solidFill>
                <a:latin typeface="Comic Sans MS" panose="030F0702030302020204" pitchFamily="66" charset="0"/>
              </a:rPr>
              <a:t>in our school and our parish</a:t>
            </a:r>
          </a:p>
        </p:txBody>
      </p:sp>
      <p:sp>
        <p:nvSpPr>
          <p:cNvPr id="11" name="TextBox: PageNumber">
            <a:extLst>
              <a:ext uri="{FF2B5EF4-FFF2-40B4-BE49-F238E27FC236}">
                <a16:creationId xmlns:a16="http://schemas.microsoft.com/office/drawing/2014/main" id="{01260D14-554C-4435-B711-BB5DE1DA2745}"/>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12" name="Action Button: Forward">
            <a:hlinkClick r:id="" action="ppaction://hlinkshowjump?jump=nextslide" highlightClick="1"/>
            <a:extLst>
              <a:ext uri="{FF2B5EF4-FFF2-40B4-BE49-F238E27FC236}">
                <a16:creationId xmlns:a16="http://schemas.microsoft.com/office/drawing/2014/main" id="{32DFE0C2-93E1-479C-B8DF-8A4DC015FE6E}"/>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a:extLst>
              <a:ext uri="{FF2B5EF4-FFF2-40B4-BE49-F238E27FC236}">
                <a16:creationId xmlns:a16="http://schemas.microsoft.com/office/drawing/2014/main" id="{D8B63E78-C1F2-4EB6-965C-38D804F2A88E}"/>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L Page 4">
            <a:extLst>
              <a:ext uri="{FF2B5EF4-FFF2-40B4-BE49-F238E27FC236}">
                <a16:creationId xmlns:a16="http://schemas.microsoft.com/office/drawing/2014/main" id="{59B7C9A4-BEA7-4CD8-B2BA-488D37E8B18A}"/>
              </a:ext>
            </a:extLst>
          </p:cNvPr>
          <p:cNvSpPr/>
          <p:nvPr/>
        </p:nvSpPr>
        <p:spPr>
          <a:xfrm flipH="1">
            <a:off x="1447386" y="1541281"/>
            <a:ext cx="4794302" cy="4173364"/>
          </a:xfrm>
          <a:prstGeom prst="flowChartPunchedTape">
            <a:avLst/>
          </a:prstGeom>
          <a:blipFill>
            <a:blip r:embed="rId3"/>
            <a:stretch>
              <a:fillRect/>
            </a:stretch>
          </a:blipFill>
          <a:ln>
            <a:solidFill>
              <a:srgbClr val="621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L Page 3">
            <a:extLst>
              <a:ext uri="{FF2B5EF4-FFF2-40B4-BE49-F238E27FC236}">
                <a16:creationId xmlns:a16="http://schemas.microsoft.com/office/drawing/2014/main" id="{78BDB235-9679-41E1-B65D-03096225B7F8}"/>
              </a:ext>
            </a:extLst>
          </p:cNvPr>
          <p:cNvSpPr/>
          <p:nvPr/>
        </p:nvSpPr>
        <p:spPr>
          <a:xfrm flipH="1">
            <a:off x="1450258" y="1538093"/>
            <a:ext cx="4794302" cy="4173364"/>
          </a:xfrm>
          <a:prstGeom prst="flowChartPunchedTape">
            <a:avLst/>
          </a:prstGeom>
          <a:blipFill>
            <a:blip r:embed="rId4"/>
            <a:stretch>
              <a:fillRect/>
            </a:stretch>
          </a:blipFill>
          <a:ln>
            <a:solidFill>
              <a:srgbClr val="621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L Page 2">
            <a:extLst>
              <a:ext uri="{FF2B5EF4-FFF2-40B4-BE49-F238E27FC236}">
                <a16:creationId xmlns:a16="http://schemas.microsoft.com/office/drawing/2014/main" id="{0D708F96-0310-4E4B-931D-E696D53A5C1E}"/>
              </a:ext>
            </a:extLst>
          </p:cNvPr>
          <p:cNvSpPr/>
          <p:nvPr/>
        </p:nvSpPr>
        <p:spPr>
          <a:xfrm flipH="1">
            <a:off x="1453130" y="1538093"/>
            <a:ext cx="4794302" cy="4173364"/>
          </a:xfrm>
          <a:prstGeom prst="flowChartPunchedTape">
            <a:avLst/>
          </a:prstGeom>
          <a:blipFill>
            <a:blip r:embed="rId5"/>
            <a:stretch>
              <a:fillRect/>
            </a:stretch>
          </a:blipFill>
          <a:ln>
            <a:solidFill>
              <a:srgbClr val="621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L Page 1">
            <a:extLst>
              <a:ext uri="{FF2B5EF4-FFF2-40B4-BE49-F238E27FC236}">
                <a16:creationId xmlns:a16="http://schemas.microsoft.com/office/drawing/2014/main" id="{3CBB8FB4-DF28-47B8-94E2-76C34789C2C8}"/>
              </a:ext>
            </a:extLst>
          </p:cNvPr>
          <p:cNvSpPr/>
          <p:nvPr/>
        </p:nvSpPr>
        <p:spPr>
          <a:xfrm flipH="1">
            <a:off x="1453130" y="1538093"/>
            <a:ext cx="4794302" cy="4173364"/>
          </a:xfrm>
          <a:prstGeom prst="flowChartPunchedTape">
            <a:avLst/>
          </a:prstGeom>
          <a:blipFill>
            <a:blip r:embed="rId6"/>
            <a:stretch>
              <a:fillRect/>
            </a:stretch>
          </a:blipFill>
          <a:ln>
            <a:solidFill>
              <a:srgbClr val="621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1</a:t>
            </a:r>
          </a:p>
        </p:txBody>
      </p:sp>
      <p:sp>
        <p:nvSpPr>
          <p:cNvPr id="26" name="R Page 4">
            <a:extLst>
              <a:ext uri="{FF2B5EF4-FFF2-40B4-BE49-F238E27FC236}">
                <a16:creationId xmlns:a16="http://schemas.microsoft.com/office/drawing/2014/main" id="{D58044C4-C37B-482C-BA2C-A8A72EB998B4}"/>
              </a:ext>
            </a:extLst>
          </p:cNvPr>
          <p:cNvSpPr/>
          <p:nvPr/>
        </p:nvSpPr>
        <p:spPr>
          <a:xfrm>
            <a:off x="6247432" y="1534905"/>
            <a:ext cx="4794302" cy="4170176"/>
          </a:xfrm>
          <a:prstGeom prst="flowChartPunchedTape">
            <a:avLst/>
          </a:prstGeom>
          <a:solidFill>
            <a:srgbClr val="E8D9F3"/>
          </a:solidFill>
          <a:ln>
            <a:solidFill>
              <a:srgbClr val="621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NZ" sz="1900" dirty="0">
                <a:solidFill>
                  <a:schemeClr val="tx1"/>
                </a:solidFill>
                <a:latin typeface="Arial" panose="020B0604020202020204" pitchFamily="34" charset="0"/>
                <a:ea typeface="Calibri" panose="020F0502020204030204" pitchFamily="34" charset="0"/>
                <a:cs typeface="Arial" panose="020B0604020202020204" pitchFamily="34" charset="0"/>
              </a:rPr>
              <a:t>Families like to join in the Palm Sunday procession in their parish. They bring branches from trees in their garden and they join in the singing as they walk together remembering the first Palm Sunday. Now they know that Holy Week has begun.</a:t>
            </a:r>
          </a:p>
        </p:txBody>
      </p:sp>
      <p:sp>
        <p:nvSpPr>
          <p:cNvPr id="24" name="R Page 3">
            <a:extLst>
              <a:ext uri="{FF2B5EF4-FFF2-40B4-BE49-F238E27FC236}">
                <a16:creationId xmlns:a16="http://schemas.microsoft.com/office/drawing/2014/main" id="{4CAFC3B9-05D1-43BB-9312-7EC64F1AA0F6}"/>
              </a:ext>
            </a:extLst>
          </p:cNvPr>
          <p:cNvSpPr/>
          <p:nvPr/>
        </p:nvSpPr>
        <p:spPr>
          <a:xfrm>
            <a:off x="6244560" y="1538093"/>
            <a:ext cx="4794302" cy="4170176"/>
          </a:xfrm>
          <a:prstGeom prst="flowChartPunchedTape">
            <a:avLst/>
          </a:prstGeom>
          <a:solidFill>
            <a:srgbClr val="E8D9F3"/>
          </a:solidFill>
          <a:ln>
            <a:solidFill>
              <a:srgbClr val="621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NZ" sz="1900" dirty="0">
                <a:solidFill>
                  <a:schemeClr val="tx1"/>
                </a:solidFill>
                <a:latin typeface="Arial" panose="020B0604020202020204" pitchFamily="34" charset="0"/>
                <a:ea typeface="Calibri" panose="020F0502020204030204" pitchFamily="34" charset="0"/>
                <a:cs typeface="Arial" panose="020B0604020202020204" pitchFamily="34" charset="0"/>
              </a:rPr>
              <a:t>In our parish we have a procession around the streets near our church. This year we had two donkeys and lots of people came to be part of it. The man who was acting as Jesus walked beside the donkey. The people waved their palms and shouted, “</a:t>
            </a:r>
            <a:r>
              <a:rPr lang="en-NZ" sz="1900" dirty="0" err="1">
                <a:solidFill>
                  <a:schemeClr val="tx1"/>
                </a:solidFill>
                <a:latin typeface="Arial" panose="020B0604020202020204" pitchFamily="34" charset="0"/>
                <a:ea typeface="Calibri" panose="020F0502020204030204" pitchFamily="34" charset="0"/>
                <a:cs typeface="Arial" panose="020B0604020202020204" pitchFamily="34" charset="0"/>
              </a:rPr>
              <a:t>Haere</a:t>
            </a:r>
            <a:r>
              <a:rPr lang="en-NZ" sz="1900" dirty="0">
                <a:solidFill>
                  <a:schemeClr val="tx1"/>
                </a:solidFill>
                <a:latin typeface="Arial" panose="020B0604020202020204" pitchFamily="34" charset="0"/>
                <a:ea typeface="Calibri" panose="020F0502020204030204" pitchFamily="34" charset="0"/>
                <a:cs typeface="Arial" panose="020B0604020202020204" pitchFamily="34" charset="0"/>
              </a:rPr>
              <a:t> mai, welcome Jesus, Hosanna!” </a:t>
            </a:r>
          </a:p>
        </p:txBody>
      </p:sp>
      <p:sp>
        <p:nvSpPr>
          <p:cNvPr id="20" name="R Page 2">
            <a:extLst>
              <a:ext uri="{FF2B5EF4-FFF2-40B4-BE49-F238E27FC236}">
                <a16:creationId xmlns:a16="http://schemas.microsoft.com/office/drawing/2014/main" id="{F99F3D55-58E6-4AC7-8543-1F6DCE2959F7}"/>
              </a:ext>
            </a:extLst>
          </p:cNvPr>
          <p:cNvSpPr/>
          <p:nvPr/>
        </p:nvSpPr>
        <p:spPr>
          <a:xfrm>
            <a:off x="6238816" y="1541281"/>
            <a:ext cx="4794302" cy="4170176"/>
          </a:xfrm>
          <a:prstGeom prst="flowChartPunchedTape">
            <a:avLst/>
          </a:prstGeom>
          <a:solidFill>
            <a:srgbClr val="E8D9F3"/>
          </a:solidFill>
          <a:ln>
            <a:solidFill>
              <a:srgbClr val="621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In our school we act out the Palm Sunday story in the church. We get dressed up like the people in the time of Jesus in Judea where he lived. We feel like it is the real Palm Sunday. It is fun. </a:t>
            </a:r>
            <a:endParaRPr lang="en-NZ" sz="16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R Page 1">
            <a:extLst>
              <a:ext uri="{FF2B5EF4-FFF2-40B4-BE49-F238E27FC236}">
                <a16:creationId xmlns:a16="http://schemas.microsoft.com/office/drawing/2014/main" id="{DB37DFEC-8B39-44C9-A1CE-83A2F2154DE7}"/>
              </a:ext>
            </a:extLst>
          </p:cNvPr>
          <p:cNvSpPr/>
          <p:nvPr/>
        </p:nvSpPr>
        <p:spPr>
          <a:xfrm>
            <a:off x="6247432" y="1541281"/>
            <a:ext cx="4794302" cy="4170176"/>
          </a:xfrm>
          <a:prstGeom prst="flowChartPunchedTape">
            <a:avLst/>
          </a:prstGeom>
          <a:solidFill>
            <a:srgbClr val="E8D9F3"/>
          </a:solidFill>
          <a:ln>
            <a:solidFill>
              <a:srgbClr val="621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In our class we celebrate Palm Sunday by listening to the story of Jesus coming into Jerusalem. We talk about the story and wave palms just like the people did in Jerusalem and we shout, “Hosanna, Hosanna to the King!”. </a:t>
            </a:r>
            <a:endParaRPr lang="en-NZ" sz="16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5A614E0-4603-45B7-9A4D-0E54323E588E}"/>
              </a:ext>
            </a:extLst>
          </p:cNvPr>
          <p:cNvSpPr/>
          <p:nvPr/>
        </p:nvSpPr>
        <p:spPr>
          <a:xfrm>
            <a:off x="4249190" y="6604084"/>
            <a:ext cx="3693640"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page with writing to move through pages (4 total).</a:t>
            </a:r>
          </a:p>
        </p:txBody>
      </p:sp>
    </p:spTree>
    <p:extLst>
      <p:ext uri="{BB962C8B-B14F-4D97-AF65-F5344CB8AC3E}">
        <p14:creationId xmlns:p14="http://schemas.microsoft.com/office/powerpoint/2010/main" val="3425787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2" presetClass="exit" presetSubtype="2" fill="hold" grpId="0" nodeType="clickEffect">
                                  <p:stCondLst>
                                    <p:cond delay="0"/>
                                  </p:stCondLst>
                                  <p:childTnLst>
                                    <p:animEffect transition="out" filter="wipe(right)">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par>
                                <p:cTn id="17" presetID="22" presetClass="exit" presetSubtype="2" fill="hold" grpId="0" nodeType="withEffect">
                                  <p:stCondLst>
                                    <p:cond delay="0"/>
                                  </p:stCondLst>
                                  <p:childTnLst>
                                    <p:animEffect transition="out" filter="wipe(right)">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2" presetClass="exit" presetSubtype="2" fill="hold" grpId="0" nodeType="clickEffect">
                                  <p:stCondLst>
                                    <p:cond delay="0"/>
                                  </p:stCondLst>
                                  <p:childTnLst>
                                    <p:animEffect transition="out" filter="wipe(right)">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22" presetClass="exit" presetSubtype="2" fill="hold" grpId="0" nodeType="withEffect">
                                  <p:stCondLst>
                                    <p:cond delay="0"/>
                                  </p:stCondLst>
                                  <p:childTnLst>
                                    <p:animEffect transition="out" filter="wipe(right)">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2" presetClass="exit" presetSubtype="2" fill="hold" grpId="0" nodeType="clickEffect">
                                  <p:stCondLst>
                                    <p:cond delay="0"/>
                                  </p:stCondLst>
                                  <p:childTnLst>
                                    <p:animEffect transition="out" filter="wipe(right)">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par>
                                <p:cTn id="35" presetID="22" presetClass="exit" presetSubtype="2" fill="hold" grpId="0" nodeType="withEffect">
                                  <p:stCondLst>
                                    <p:cond delay="0"/>
                                  </p:stCondLst>
                                  <p:childTnLst>
                                    <p:animEffect transition="out" filter="wipe(right)">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childTnLst>
              </p:cTn>
              <p:nextCondLst>
                <p:cond evt="onClick" delay="0">
                  <p:tgtEl>
                    <p:spTgt spid="9"/>
                  </p:tgtEl>
                </p:cond>
              </p:nextCondLst>
            </p:seq>
          </p:childTnLst>
        </p:cTn>
      </p:par>
    </p:tnLst>
    <p:bldLst>
      <p:bldP spid="25" grpId="0" animBg="1"/>
      <p:bldP spid="25" grpId="1" animBg="1"/>
      <p:bldP spid="22" grpId="0" animBg="1"/>
      <p:bldP spid="22" grpId="1" animBg="1"/>
      <p:bldP spid="21" grpId="0" animBg="1"/>
      <p:bldP spid="21" grpId="1" animBg="1"/>
      <p:bldP spid="18" grpId="0" animBg="1"/>
      <p:bldP spid="18" grpId="1" animBg="1"/>
      <p:bldP spid="26" grpId="0" animBg="1"/>
      <p:bldP spid="26" grpId="1" animBg="1"/>
      <p:bldP spid="24" grpId="0" animBg="1"/>
      <p:bldP spid="24" grpId="1" animBg="1"/>
      <p:bldP spid="20" grpId="0" animBg="1"/>
      <p:bldP spid="20"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C986-6479-4255-A290-61E398D23059}"/>
              </a:ext>
            </a:extLst>
          </p:cNvPr>
          <p:cNvSpPr>
            <a:spLocks noGrp="1"/>
          </p:cNvSpPr>
          <p:nvPr>
            <p:ph type="title"/>
          </p:nvPr>
        </p:nvSpPr>
        <p:spPr/>
        <p:txBody>
          <a:bodyPr/>
          <a:lstStyle/>
          <a:p>
            <a:pPr algn="ctr"/>
            <a:r>
              <a:rPr lang="en-NZ" dirty="0">
                <a:ln>
                  <a:solidFill>
                    <a:schemeClr val="tx1"/>
                  </a:solidFill>
                </a:ln>
                <a:solidFill>
                  <a:schemeClr val="accent2">
                    <a:lumMod val="20000"/>
                    <a:lumOff val="80000"/>
                  </a:schemeClr>
                </a:solidFill>
                <a:latin typeface="Comic Sans MS" panose="030F0702030302020204" pitchFamily="66" charset="0"/>
              </a:rPr>
              <a:t>Palm Sunday is celebrated </a:t>
            </a:r>
            <a:br>
              <a:rPr lang="en-NZ" dirty="0">
                <a:ln>
                  <a:solidFill>
                    <a:schemeClr val="tx1"/>
                  </a:solidFill>
                </a:ln>
                <a:solidFill>
                  <a:schemeClr val="accent2">
                    <a:lumMod val="20000"/>
                    <a:lumOff val="80000"/>
                  </a:schemeClr>
                </a:solidFill>
                <a:latin typeface="Comic Sans MS" panose="030F0702030302020204" pitchFamily="66" charset="0"/>
              </a:rPr>
            </a:br>
            <a:r>
              <a:rPr lang="en-NZ" dirty="0">
                <a:ln>
                  <a:solidFill>
                    <a:schemeClr val="tx1"/>
                  </a:solidFill>
                </a:ln>
                <a:solidFill>
                  <a:schemeClr val="accent2">
                    <a:lumMod val="20000"/>
                    <a:lumOff val="80000"/>
                  </a:schemeClr>
                </a:solidFill>
                <a:latin typeface="Comic Sans MS" panose="030F0702030302020204" pitchFamily="66" charset="0"/>
              </a:rPr>
              <a:t>in countries all over the world</a:t>
            </a:r>
          </a:p>
        </p:txBody>
      </p:sp>
      <p:pic>
        <p:nvPicPr>
          <p:cNvPr id="4" name="Picture 1">
            <a:extLst>
              <a:ext uri="{FF2B5EF4-FFF2-40B4-BE49-F238E27FC236}">
                <a16:creationId xmlns:a16="http://schemas.microsoft.com/office/drawing/2014/main" id="{E56A8B8F-65A4-43CE-A922-AF8472104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70" y="1865135"/>
            <a:ext cx="4221464" cy="2212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a:extLst>
              <a:ext uri="{FF2B5EF4-FFF2-40B4-BE49-F238E27FC236}">
                <a16:creationId xmlns:a16="http://schemas.microsoft.com/office/drawing/2014/main" id="{212B248E-41D6-4C63-A3E5-A2BF2DC2F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641" y="1796359"/>
            <a:ext cx="3043776" cy="2282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PageNumber">
            <a:extLst>
              <a:ext uri="{FF2B5EF4-FFF2-40B4-BE49-F238E27FC236}">
                <a16:creationId xmlns:a16="http://schemas.microsoft.com/office/drawing/2014/main" id="{2B4D82B1-C155-48B5-9C26-5A2CED392830}"/>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a:t>
            </a:r>
          </a:p>
        </p:txBody>
      </p:sp>
      <p:sp>
        <p:nvSpPr>
          <p:cNvPr id="12" name="Action Button: Forward">
            <a:hlinkClick r:id="" action="ppaction://hlinkshowjump?jump=nextslide" highlightClick="1"/>
            <a:extLst>
              <a:ext uri="{FF2B5EF4-FFF2-40B4-BE49-F238E27FC236}">
                <a16:creationId xmlns:a16="http://schemas.microsoft.com/office/drawing/2014/main" id="{E76D3540-418E-476F-BBC9-726405AEFE7D}"/>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a:extLst>
              <a:ext uri="{FF2B5EF4-FFF2-40B4-BE49-F238E27FC236}">
                <a16:creationId xmlns:a16="http://schemas.microsoft.com/office/drawing/2014/main" id="{20926EEE-FE64-45F3-B505-52708B63E566}"/>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1">
            <a:extLst>
              <a:ext uri="{FF2B5EF4-FFF2-40B4-BE49-F238E27FC236}">
                <a16:creationId xmlns:a16="http://schemas.microsoft.com/office/drawing/2014/main" id="{09517338-5D69-48DE-A9E8-A9C89C06AD0E}"/>
              </a:ext>
            </a:extLst>
          </p:cNvPr>
          <p:cNvSpPr/>
          <p:nvPr/>
        </p:nvSpPr>
        <p:spPr>
          <a:xfrm>
            <a:off x="228989" y="4184864"/>
            <a:ext cx="5668227" cy="2215991"/>
          </a:xfrm>
          <a:prstGeom prst="rect">
            <a:avLst/>
          </a:prstGeom>
          <a:solidFill>
            <a:srgbClr val="E8D9F3"/>
          </a:solidFill>
        </p:spPr>
        <p:txBody>
          <a:bodyPr wrap="squar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There are many people who follow Jesus in different countries all over the world. Some belong to our Church and on Palm Sunday they do just like we do. They have a procession and wave palms, they sing songs of welcome to Jesus and they remember the first Palm Sunday.</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2">
            <a:extLst>
              <a:ext uri="{FF2B5EF4-FFF2-40B4-BE49-F238E27FC236}">
                <a16:creationId xmlns:a16="http://schemas.microsoft.com/office/drawing/2014/main" id="{D5A15B03-4EDA-4CCA-AC0A-B5F74793569B}"/>
              </a:ext>
            </a:extLst>
          </p:cNvPr>
          <p:cNvSpPr/>
          <p:nvPr/>
        </p:nvSpPr>
        <p:spPr>
          <a:xfrm>
            <a:off x="6851375" y="4184863"/>
            <a:ext cx="5111636" cy="2215991"/>
          </a:xfrm>
          <a:prstGeom prst="rect">
            <a:avLst/>
          </a:prstGeom>
          <a:solidFill>
            <a:srgbClr val="E8D9F3"/>
          </a:solidFill>
        </p:spPr>
        <p:txBody>
          <a:bodyPr wrap="squar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These people are in Jerusalem where the first Palm Sunday took place. They will walk in the streets that Jesus walked in a very long time ago. They will be remembering what happened in this special week in Jesus’ life.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D46EDF9-922E-4841-867B-1A9265FFCF14}"/>
              </a:ext>
            </a:extLst>
          </p:cNvPr>
          <p:cNvSpPr/>
          <p:nvPr/>
        </p:nvSpPr>
        <p:spPr>
          <a:xfrm>
            <a:off x="5085948" y="6604084"/>
            <a:ext cx="2020105"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images to reveal text.</a:t>
            </a:r>
          </a:p>
        </p:txBody>
      </p:sp>
    </p:spTree>
    <p:extLst>
      <p:ext uri="{BB962C8B-B14F-4D97-AF65-F5344CB8AC3E}">
        <p14:creationId xmlns:p14="http://schemas.microsoft.com/office/powerpoint/2010/main" val="1864423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5" grpId="0" animBg="1"/>
      <p:bldP spid="5" grpId="1" animBg="1"/>
      <p:bldP spid="5"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Y1-R01-S8B - Sing Hosan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0000" y="418306"/>
            <a:ext cx="609600" cy="609600"/>
          </a:xfrm>
          <a:prstGeom prst="rect">
            <a:avLst/>
          </a:prstGeom>
        </p:spPr>
      </p:pic>
      <p:sp>
        <p:nvSpPr>
          <p:cNvPr id="2" name="Title 1">
            <a:extLst>
              <a:ext uri="{FF2B5EF4-FFF2-40B4-BE49-F238E27FC236}">
                <a16:creationId xmlns:a16="http://schemas.microsoft.com/office/drawing/2014/main" id="{89D2BE3E-E29C-40BD-92EC-FA750BFD4195}"/>
              </a:ext>
            </a:extLst>
          </p:cNvPr>
          <p:cNvSpPr>
            <a:spLocks noGrp="1"/>
          </p:cNvSpPr>
          <p:nvPr>
            <p:ph type="title"/>
          </p:nvPr>
        </p:nvSpPr>
        <p:spPr/>
        <p:txBody>
          <a:bodyPr/>
          <a:lstStyle/>
          <a:p>
            <a:pPr algn="ctr"/>
            <a:r>
              <a:rPr lang="en-NZ" dirty="0">
                <a:ln>
                  <a:solidFill>
                    <a:schemeClr val="tx1"/>
                  </a:solidFill>
                </a:ln>
                <a:solidFill>
                  <a:schemeClr val="accent2">
                    <a:lumMod val="20000"/>
                    <a:lumOff val="80000"/>
                  </a:schemeClr>
                </a:solidFill>
                <a:latin typeface="Comic Sans MS" panose="030F0702030302020204" pitchFamily="66" charset="0"/>
              </a:rPr>
              <a:t>Palm Sunday is celebrated </a:t>
            </a:r>
            <a:br>
              <a:rPr lang="en-NZ" dirty="0">
                <a:ln>
                  <a:solidFill>
                    <a:schemeClr val="tx1"/>
                  </a:solidFill>
                </a:ln>
                <a:solidFill>
                  <a:schemeClr val="accent2">
                    <a:lumMod val="20000"/>
                    <a:lumOff val="80000"/>
                  </a:schemeClr>
                </a:solidFill>
                <a:latin typeface="Comic Sans MS" panose="030F0702030302020204" pitchFamily="66" charset="0"/>
              </a:rPr>
            </a:br>
            <a:r>
              <a:rPr lang="en-NZ" dirty="0">
                <a:ln>
                  <a:solidFill>
                    <a:schemeClr val="tx1"/>
                  </a:solidFill>
                </a:ln>
                <a:solidFill>
                  <a:schemeClr val="accent2">
                    <a:lumMod val="20000"/>
                    <a:lumOff val="80000"/>
                  </a:schemeClr>
                </a:solidFill>
                <a:latin typeface="Comic Sans MS" panose="030F0702030302020204" pitchFamily="66" charset="0"/>
              </a:rPr>
              <a:t>in countries all over the world</a:t>
            </a:r>
            <a:endParaRPr lang="en-NZ" dirty="0"/>
          </a:p>
        </p:txBody>
      </p:sp>
      <p:pic>
        <p:nvPicPr>
          <p:cNvPr id="3" name="Picture 1" descr="A person wearing a red hat&#10;&#10;Description generated with very high confidence">
            <a:extLst>
              <a:ext uri="{FF2B5EF4-FFF2-40B4-BE49-F238E27FC236}">
                <a16:creationId xmlns:a16="http://schemas.microsoft.com/office/drawing/2014/main" id="{8A07D0A2-090A-4FD4-8DAE-2DCA69D1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875" y="2300856"/>
            <a:ext cx="2092534" cy="3023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a:extLst>
              <a:ext uri="{FF2B5EF4-FFF2-40B4-BE49-F238E27FC236}">
                <a16:creationId xmlns:a16="http://schemas.microsoft.com/office/drawing/2014/main" id="{59473AC2-68ED-4499-ADE6-B618CD2238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2306" y="2623652"/>
            <a:ext cx="3170589" cy="2377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1">
            <a:extLst>
              <a:ext uri="{FF2B5EF4-FFF2-40B4-BE49-F238E27FC236}">
                <a16:creationId xmlns:a16="http://schemas.microsoft.com/office/drawing/2014/main" id="{09C6AA91-29C8-49B4-BCE9-118C1372E0CF}"/>
              </a:ext>
            </a:extLst>
          </p:cNvPr>
          <p:cNvSpPr/>
          <p:nvPr/>
        </p:nvSpPr>
        <p:spPr>
          <a:xfrm>
            <a:off x="2584175" y="2011777"/>
            <a:ext cx="3048000" cy="3601692"/>
          </a:xfrm>
          <a:prstGeom prst="rect">
            <a:avLst/>
          </a:prstGeom>
          <a:solidFill>
            <a:srgbClr val="E8D9F3"/>
          </a:solidFill>
        </p:spPr>
        <p:txBody>
          <a:bodyPr wrap="squar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Pope Francis celebrates Palm Sunday by waving a palm and walking in a procession in Rome where he lives. He looks sad because he knows it is the beginning of Holy Week when we remember that Jesus died.</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 2">
            <a:extLst>
              <a:ext uri="{FF2B5EF4-FFF2-40B4-BE49-F238E27FC236}">
                <a16:creationId xmlns:a16="http://schemas.microsoft.com/office/drawing/2014/main" id="{38CD39C8-2619-4A67-9C11-9AD1E2813B4A}"/>
              </a:ext>
            </a:extLst>
          </p:cNvPr>
          <p:cNvSpPr/>
          <p:nvPr/>
        </p:nvSpPr>
        <p:spPr>
          <a:xfrm>
            <a:off x="9133858" y="2173713"/>
            <a:ext cx="2955235" cy="3277820"/>
          </a:xfrm>
          <a:prstGeom prst="rect">
            <a:avLst/>
          </a:prstGeom>
          <a:solidFill>
            <a:srgbClr val="E8D9F3"/>
          </a:solidFill>
        </p:spPr>
        <p:txBody>
          <a:bodyPr wrap="squar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Children like you all over Aotearoa New Zealand will be learning about what happened to Jesus on Palm Sunday and telling him they love him and want to be close to him especially during Holy Week.</a:t>
            </a:r>
            <a:endParaRPr lang="en-NZ" sz="1600" dirty="0">
              <a:latin typeface="Arial" panose="020B0604020202020204" pitchFamily="34" charset="0"/>
              <a:ea typeface="Calibri" panose="020F0502020204030204" pitchFamily="34" charset="0"/>
              <a:cs typeface="Arial" panose="020B0604020202020204" pitchFamily="34" charset="0"/>
            </a:endParaRPr>
          </a:p>
        </p:txBody>
      </p:sp>
      <p:sp>
        <p:nvSpPr>
          <p:cNvPr id="7" name="Action Button: Worksheet">
            <a:hlinkClick r:id="rId8" action="ppaction://hlinksldjump" highlightClick="1"/>
            <a:extLst>
              <a:ext uri="{FF2B5EF4-FFF2-40B4-BE49-F238E27FC236}">
                <a16:creationId xmlns:a16="http://schemas.microsoft.com/office/drawing/2014/main" id="{DA93FFDA-1A73-4928-ACB5-CC559AF26498}"/>
              </a:ext>
            </a:extLst>
          </p:cNvPr>
          <p:cNvSpPr/>
          <p:nvPr/>
        </p:nvSpPr>
        <p:spPr>
          <a:xfrm>
            <a:off x="9883803" y="643448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a:extLst>
              <a:ext uri="{FF2B5EF4-FFF2-40B4-BE49-F238E27FC236}">
                <a16:creationId xmlns:a16="http://schemas.microsoft.com/office/drawing/2014/main" id="{0493C0A5-63F6-4B2C-8705-3B6D5FE02AC9}"/>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Forward">
            <a:hlinkClick r:id="" action="ppaction://hlinkshowjump?jump=nextslide" highlightClick="1"/>
            <a:extLst>
              <a:ext uri="{FF2B5EF4-FFF2-40B4-BE49-F238E27FC236}">
                <a16:creationId xmlns:a16="http://schemas.microsoft.com/office/drawing/2014/main" id="{756B0278-853C-4B67-8129-9BC6D2EB4FC4}"/>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PageNumber">
            <a:extLst>
              <a:ext uri="{FF2B5EF4-FFF2-40B4-BE49-F238E27FC236}">
                <a16:creationId xmlns:a16="http://schemas.microsoft.com/office/drawing/2014/main" id="{2E83C22C-7521-4891-8C92-32D2C3975CA0}"/>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S-08b</a:t>
            </a:r>
          </a:p>
        </p:txBody>
      </p:sp>
      <p:sp>
        <p:nvSpPr>
          <p:cNvPr id="14" name="Action Button: Audio">
            <a:hlinkClick r:id="" action="ppaction://noaction" highlightClick="1"/>
          </p:cNvPr>
          <p:cNvSpPr/>
          <p:nvPr/>
        </p:nvSpPr>
        <p:spPr>
          <a:xfrm>
            <a:off x="10293909" y="643448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
            <a:extLst>
              <a:ext uri="{FF2B5EF4-FFF2-40B4-BE49-F238E27FC236}">
                <a16:creationId xmlns:a16="http://schemas.microsoft.com/office/drawing/2014/main" id="{582D55AB-EE30-4B35-9CF1-D5000DA999CC}"/>
              </a:ext>
            </a:extLst>
          </p:cNvPr>
          <p:cNvSpPr/>
          <p:nvPr/>
        </p:nvSpPr>
        <p:spPr>
          <a:xfrm>
            <a:off x="3591949" y="6442502"/>
            <a:ext cx="5008102" cy="253916"/>
          </a:xfrm>
          <a:prstGeom prst="rect">
            <a:avLst/>
          </a:prstGeom>
        </p:spPr>
        <p:txBody>
          <a:bodyPr wrap="none">
            <a:spAutoFit/>
          </a:bodyPr>
          <a:lstStyle/>
          <a:p>
            <a:pPr lvl="0" algn="ctr"/>
            <a:r>
              <a:rPr lang="en-GB" sz="1050" dirty="0">
                <a:solidFill>
                  <a:prstClr val="white"/>
                </a:solidFill>
                <a:latin typeface="Arial" pitchFamily="34" charset="0"/>
                <a:ea typeface="Segoe UI" pitchFamily="34" charset="0"/>
                <a:cs typeface="Arial" pitchFamily="34" charset="0"/>
              </a:rPr>
              <a:t>Click the Images to reveal </a:t>
            </a:r>
            <a:r>
              <a:rPr lang="en-GB" sz="1050" dirty="0" smtClean="0">
                <a:solidFill>
                  <a:prstClr val="white"/>
                </a:solidFill>
                <a:latin typeface="Arial" pitchFamily="34" charset="0"/>
                <a:ea typeface="Segoe UI" pitchFamily="34" charset="0"/>
                <a:cs typeface="Arial" pitchFamily="34" charset="0"/>
              </a:rPr>
              <a:t>text. Click the </a:t>
            </a:r>
            <a:r>
              <a:rPr lang="en-GB" sz="1050" dirty="0">
                <a:solidFill>
                  <a:prstClr val="white"/>
                </a:solidFill>
                <a:latin typeface="Arial" pitchFamily="34" charset="0"/>
                <a:ea typeface="Segoe UI" pitchFamily="34" charset="0"/>
                <a:cs typeface="Arial" pitchFamily="34" charset="0"/>
              </a:rPr>
              <a:t>worksheet </a:t>
            </a:r>
            <a:r>
              <a:rPr lang="en-GB" sz="1050" dirty="0" smtClean="0">
                <a:solidFill>
                  <a:prstClr val="white"/>
                </a:solidFill>
                <a:latin typeface="Arial" pitchFamily="34" charset="0"/>
                <a:ea typeface="Segoe UI" pitchFamily="34" charset="0"/>
                <a:cs typeface="Arial" pitchFamily="34" charset="0"/>
              </a:rPr>
              <a:t>button to go to the worksheet</a:t>
            </a:r>
            <a:r>
              <a:rPr lang="en-GB" sz="1050" dirty="0">
                <a:solidFill>
                  <a:prstClr val="white"/>
                </a:solidFill>
                <a:latin typeface="Arial" pitchFamily="34" charset="0"/>
                <a:ea typeface="Segoe UI" pitchFamily="34" charset="0"/>
                <a:cs typeface="Arial" pitchFamily="34" charset="0"/>
              </a:rPr>
              <a:t>.</a:t>
            </a:r>
          </a:p>
        </p:txBody>
      </p:sp>
      <p:sp>
        <p:nvSpPr>
          <p:cNvPr id="15" name="TextBox: Tool instructions stop"/>
          <p:cNvSpPr txBox="1"/>
          <p:nvPr/>
        </p:nvSpPr>
        <p:spPr>
          <a:xfrm>
            <a:off x="4660349" y="6604084"/>
            <a:ext cx="2871300" cy="253916"/>
          </a:xfrm>
          <a:prstGeom prst="rect">
            <a:avLst/>
          </a:prstGeom>
          <a:noFill/>
        </p:spPr>
        <p:txBody>
          <a:bodyPr wrap="none" rtlCol="0">
            <a:spAutoFit/>
          </a:bodyPr>
          <a:lstStyle/>
          <a:p>
            <a:pPr algn="ctr"/>
            <a:r>
              <a:rPr lang="en-GB" sz="1050" dirty="0">
                <a:solidFill>
                  <a:schemeClr val="bg1"/>
                </a:solidFill>
                <a:latin typeface="Arial" panose="020B0604020202020204" pitchFamily="34" charset="0"/>
                <a:ea typeface="Segoe UI" pitchFamily="34" charset="0"/>
                <a:cs typeface="Arial" panose="020B0604020202020204" pitchFamily="34" charset="0"/>
              </a:rPr>
              <a:t>Click the audio button to stop </a:t>
            </a:r>
            <a:r>
              <a:rPr lang="en-GB" sz="1050" dirty="0" smtClean="0">
                <a:solidFill>
                  <a:schemeClr val="bg1"/>
                </a:solidFill>
                <a:latin typeface="Arial" panose="020B0604020202020204" pitchFamily="34" charset="0"/>
                <a:ea typeface="Segoe UI" pitchFamily="34" charset="0"/>
                <a:cs typeface="Arial" panose="020B0604020202020204" pitchFamily="34" charset="0"/>
              </a:rPr>
              <a:t>‘Sing Hosanna’</a:t>
            </a:r>
            <a:endParaRPr lang="en-GB" sz="1050" dirty="0">
              <a:solidFill>
                <a:schemeClr val="bg1"/>
              </a:solidFill>
              <a:latin typeface="Arial" panose="020B0604020202020204" pitchFamily="34" charset="0"/>
              <a:ea typeface="Segoe UI" pitchFamily="34" charset="0"/>
              <a:cs typeface="Arial" panose="020B0604020202020204" pitchFamily="34" charset="0"/>
            </a:endParaRPr>
          </a:p>
        </p:txBody>
      </p:sp>
      <p:sp>
        <p:nvSpPr>
          <p:cNvPr id="16" name="TextBox: Tool instructions start"/>
          <p:cNvSpPr txBox="1"/>
          <p:nvPr/>
        </p:nvSpPr>
        <p:spPr>
          <a:xfrm>
            <a:off x="4663555" y="6604084"/>
            <a:ext cx="2864888" cy="253916"/>
          </a:xfrm>
          <a:prstGeom prst="rect">
            <a:avLst/>
          </a:prstGeom>
          <a:noFill/>
        </p:spPr>
        <p:txBody>
          <a:bodyPr wrap="none" rtlCol="0">
            <a:spAutoFit/>
          </a:bodyPr>
          <a:lstStyle/>
          <a:p>
            <a:pPr algn="ctr"/>
            <a:r>
              <a:rPr lang="en-GB" sz="1050" dirty="0">
                <a:solidFill>
                  <a:schemeClr val="bg1"/>
                </a:solidFill>
                <a:latin typeface="Arial" panose="020B0604020202020204" pitchFamily="34" charset="0"/>
                <a:ea typeface="Segoe UI" pitchFamily="34" charset="0"/>
                <a:cs typeface="Arial" panose="020B0604020202020204" pitchFamily="34" charset="0"/>
              </a:rPr>
              <a:t>Click the audio button to play </a:t>
            </a:r>
            <a:r>
              <a:rPr lang="en-GB" sz="1050" dirty="0" smtClean="0">
                <a:solidFill>
                  <a:schemeClr val="bg1"/>
                </a:solidFill>
                <a:latin typeface="Arial" panose="020B0604020202020204" pitchFamily="34" charset="0"/>
                <a:ea typeface="Segoe UI" pitchFamily="34" charset="0"/>
                <a:cs typeface="Arial" panose="020B0604020202020204" pitchFamily="34" charset="0"/>
              </a:rPr>
              <a:t>‘Sing Hosanna’</a:t>
            </a:r>
            <a:endParaRPr lang="en-GB" sz="1050" dirty="0">
              <a:solidFill>
                <a:schemeClr val="bg1"/>
              </a:solidFill>
              <a:latin typeface="Arial" panose="020B0604020202020204" pitchFamily="34" charset="0"/>
              <a:ea typeface="Segoe UI" pitchFamily="34" charset="0"/>
              <a:cs typeface="Arial" panose="020B0604020202020204" pitchFamily="34" charset="0"/>
            </a:endParaRPr>
          </a:p>
        </p:txBody>
      </p:sp>
    </p:spTree>
    <p:extLst>
      <p:ext uri="{BB962C8B-B14F-4D97-AF65-F5344CB8AC3E}">
        <p14:creationId xmlns:p14="http://schemas.microsoft.com/office/powerpoint/2010/main" val="1271346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2"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xit" presetSubtype="0" fill="hold" grpId="1"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 presetClass="mediacall" presetSubtype="0" fill="hold" nodeType="withEffect">
                                  <p:stCondLst>
                                    <p:cond delay="0"/>
                                  </p:stCondLst>
                                  <p:childTnLst>
                                    <p:cmd type="call" cmd="playFrom(0.0)">
                                      <p:cBhvr>
                                        <p:cTn id="43" dur="46964" fill="hold"/>
                                        <p:tgtEl>
                                          <p:spTgt spid="17"/>
                                        </p:tgtEl>
                                      </p:cBhvr>
                                    </p:cmd>
                                  </p:childTnLst>
                                </p:cTn>
                              </p:par>
                              <p:par>
                                <p:cTn id="44" presetID="1" presetClass="emph" presetSubtype="2" fill="hold" nodeType="withEffect">
                                  <p:stCondLst>
                                    <p:cond delay="0"/>
                                  </p:stCondLst>
                                  <p:childTnLst>
                                    <p:animClr clrSpc="rgb" dir="cw">
                                      <p:cBhvr>
                                        <p:cTn id="45" dur="1000" fill="hold"/>
                                        <p:tgtEl>
                                          <p:spTgt spid="14"/>
                                        </p:tgtEl>
                                        <p:attrNameLst>
                                          <p:attrName>fillcolor</p:attrName>
                                        </p:attrNameLst>
                                      </p:cBhvr>
                                      <p:to>
                                        <a:schemeClr val="accent2"/>
                                      </p:to>
                                    </p:animClr>
                                    <p:set>
                                      <p:cBhvr>
                                        <p:cTn id="46" dur="1000" fill="hold"/>
                                        <p:tgtEl>
                                          <p:spTgt spid="14"/>
                                        </p:tgtEl>
                                        <p:attrNameLst>
                                          <p:attrName>fill.type</p:attrName>
                                        </p:attrNameLst>
                                      </p:cBhvr>
                                      <p:to>
                                        <p:strVal val="solid"/>
                                      </p:to>
                                    </p:set>
                                    <p:set>
                                      <p:cBhvr>
                                        <p:cTn id="47" dur="1000" fill="hold"/>
                                        <p:tgtEl>
                                          <p:spTgt spid="1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3" presetClass="mediacall" presetSubtype="0" fill="hold" nodeType="clickEffect">
                                  <p:stCondLst>
                                    <p:cond delay="0"/>
                                  </p:stCondLst>
                                  <p:childTnLst>
                                    <p:cmd type="call" cmd="stop">
                                      <p:cBhvr>
                                        <p:cTn id="51" dur="1" fill="hold"/>
                                        <p:tgtEl>
                                          <p:spTgt spid="17"/>
                                        </p:tgtEl>
                                      </p:cBhvr>
                                    </p:cmd>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ntr" presetSubtype="0" fill="hold" grpId="2"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 presetClass="emph" presetSubtype="2" fill="hold" nodeType="withEffect">
                                  <p:stCondLst>
                                    <p:cond delay="0"/>
                                  </p:stCondLst>
                                  <p:childTnLst>
                                    <p:animClr clrSpc="rgb" dir="cw">
                                      <p:cBhvr>
                                        <p:cTn id="59" dur="2000" fill="hold"/>
                                        <p:tgtEl>
                                          <p:spTgt spid="14"/>
                                        </p:tgtEl>
                                        <p:attrNameLst>
                                          <p:attrName>fillcolor</p:attrName>
                                        </p:attrNameLst>
                                      </p:cBhvr>
                                      <p:to>
                                        <a:schemeClr val="bg1"/>
                                      </p:to>
                                    </p:animClr>
                                    <p:set>
                                      <p:cBhvr>
                                        <p:cTn id="60" dur="2000" fill="hold"/>
                                        <p:tgtEl>
                                          <p:spTgt spid="14"/>
                                        </p:tgtEl>
                                        <p:attrNameLst>
                                          <p:attrName>fill.type</p:attrName>
                                        </p:attrNameLst>
                                      </p:cBhvr>
                                      <p:to>
                                        <p:strVal val="solid"/>
                                      </p:to>
                                    </p:set>
                                    <p:set>
                                      <p:cBhvr>
                                        <p:cTn id="61"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audio>
              <p:cMediaNode vol="80000">
                <p:cTn id="62" fill="hold" display="0">
                  <p:stCondLst>
                    <p:cond delay="indefinite"/>
                  </p:stCondLst>
                  <p:endCondLst>
                    <p:cond evt="onStopAudio" delay="0">
                      <p:tgtEl>
                        <p:sldTgt/>
                      </p:tgtEl>
                    </p:cond>
                  </p:endCondLst>
                </p:cTn>
                <p:tgtEl>
                  <p:spTgt spid="17"/>
                </p:tgtEl>
              </p:cMediaNode>
            </p:audio>
          </p:childTnLst>
        </p:cTn>
      </p:par>
    </p:tnLst>
    <p:bldLst>
      <p:bldP spid="5" grpId="0" animBg="1"/>
      <p:bldP spid="5" grpId="1" animBg="1"/>
      <p:bldP spid="5" grpId="2" animBg="1"/>
      <p:bldP spid="6" grpId="0" animBg="1"/>
      <p:bldP spid="6" grpId="1" animBg="1"/>
      <p:bldP spid="6" grpId="2" animBg="1"/>
      <p:bldP spid="15" grpId="0"/>
      <p:bldP spid="15" grpId="1"/>
      <p:bldP spid="16" grpId="0"/>
      <p:bldP spid="16" grpId="1"/>
      <p:bldP spid="16"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23484</TotalTime>
  <Words>2259</Words>
  <Application>Microsoft Office PowerPoint</Application>
  <PresentationFormat>Widescreen</PresentationFormat>
  <Paragraphs>169</Paragraphs>
  <Slides>13</Slides>
  <Notes>12</Notes>
  <HiddenSlides>2</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4" baseType="lpstr">
      <vt:lpstr>Arial</vt:lpstr>
      <vt:lpstr>Book Antiqua</vt:lpstr>
      <vt:lpstr>Calibri</vt:lpstr>
      <vt:lpstr>Calibri Light</vt:lpstr>
      <vt:lpstr>Comic Sans MS</vt:lpstr>
      <vt:lpstr>Harrington</vt:lpstr>
      <vt:lpstr>Segoe UI</vt:lpstr>
      <vt:lpstr>Times New Roman</vt:lpstr>
      <vt:lpstr>Wingdings</vt:lpstr>
      <vt:lpstr>Office Theme</vt:lpstr>
      <vt:lpstr>Document</vt:lpstr>
      <vt:lpstr>Make way for the King</vt:lpstr>
      <vt:lpstr>Learning Intentions</vt:lpstr>
      <vt:lpstr>The Church has its own special Calendar for the Feasts and Seasons.</vt:lpstr>
      <vt:lpstr>Holy Week is the most important week in the year for people who follow Jesus</vt:lpstr>
      <vt:lpstr>The first story of Holy Week  is the Palm Sunday story</vt:lpstr>
      <vt:lpstr>Getting to know more about Palm Sunday</vt:lpstr>
      <vt:lpstr>Celebrating Palm Sunday  in our school and our parish</vt:lpstr>
      <vt:lpstr>Palm Sunday is celebrated  in countries all over the world</vt:lpstr>
      <vt:lpstr>Palm Sunday is celebrated  in countries all over the world</vt:lpstr>
      <vt:lpstr>Check up</vt:lpstr>
      <vt:lpstr>Time for Reflection</vt:lpstr>
      <vt:lpstr>Here is the Calendar we use to show  the Feasts and Seasons in Our Church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way for the King</dc:title>
  <dc:creator>Jenny McCairn</dc:creator>
  <cp:lastModifiedBy>Pierre Schmits</cp:lastModifiedBy>
  <cp:revision>24</cp:revision>
  <dcterms:created xsi:type="dcterms:W3CDTF">2017-11-17T21:52:47Z</dcterms:created>
  <dcterms:modified xsi:type="dcterms:W3CDTF">2018-02-28T20:38:00Z</dcterms:modified>
</cp:coreProperties>
</file>