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59" r:id="rId4"/>
    <p:sldId id="260" r:id="rId5"/>
    <p:sldId id="261" r:id="rId6"/>
    <p:sldId id="266" r:id="rId7"/>
    <p:sldId id="271" r:id="rId8"/>
    <p:sldId id="262" r:id="rId9"/>
    <p:sldId id="275" r:id="rId10"/>
    <p:sldId id="270" r:id="rId11"/>
    <p:sldId id="276" r:id="rId12"/>
    <p:sldId id="277" r:id="rId13"/>
    <p:sldId id="269" r:id="rId14"/>
  </p:sldIdLst>
  <p:sldSz cx="9144000" cy="5143500" type="screen16x9"/>
  <p:notesSz cx="6858000" cy="9144000"/>
  <p:defaultText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000" autoAdjust="0"/>
  </p:normalViewPr>
  <p:slideViewPr>
    <p:cSldViewPr snapToGrid="0">
      <p:cViewPr>
        <p:scale>
          <a:sx n="80" d="100"/>
          <a:sy n="80" d="100"/>
        </p:scale>
        <p:origin x="720"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FF321-FF0C-47AC-BC59-77970D424E87}"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2BC58-D7CD-4ADF-A482-672D79D61338}" type="slidenum">
              <a:rPr lang="en-NZ" smtClean="0"/>
              <a:t>‹#›</a:t>
            </a:fld>
            <a:endParaRPr lang="en-NZ"/>
          </a:p>
        </p:txBody>
      </p:sp>
    </p:spTree>
    <p:extLst>
      <p:ext uri="{BB962C8B-B14F-4D97-AF65-F5344CB8AC3E}">
        <p14:creationId xmlns:p14="http://schemas.microsoft.com/office/powerpoint/2010/main" val="74014102"/>
      </p:ext>
    </p:extLst>
  </p:cSld>
  <p:clrMap bg1="lt1" tx1="dk1" bg2="lt2" tx2="dk2" accent1="accent1" accent2="accent2" accent3="accent3" accent4="accent4" accent5="accent5" accent6="accent6" hlink="hlink" folHlink="folHlink"/>
  <p:notesStyle>
    <a:lvl1pPr marL="0" algn="l" defTabSz="685644" rtl="0" eaLnBrk="1" latinLnBrk="0" hangingPunct="1">
      <a:defRPr sz="900" kern="1200">
        <a:solidFill>
          <a:schemeClr val="tx1"/>
        </a:solidFill>
        <a:latin typeface="+mn-lt"/>
        <a:ea typeface="+mn-ea"/>
        <a:cs typeface="+mn-cs"/>
      </a:defRPr>
    </a:lvl1pPr>
    <a:lvl2pPr marL="342822" algn="l" defTabSz="685644" rtl="0" eaLnBrk="1" latinLnBrk="0" hangingPunct="1">
      <a:defRPr sz="900" kern="1200">
        <a:solidFill>
          <a:schemeClr val="tx1"/>
        </a:solidFill>
        <a:latin typeface="+mn-lt"/>
        <a:ea typeface="+mn-ea"/>
        <a:cs typeface="+mn-cs"/>
      </a:defRPr>
    </a:lvl2pPr>
    <a:lvl3pPr marL="685644" algn="l" defTabSz="685644" rtl="0" eaLnBrk="1" latinLnBrk="0" hangingPunct="1">
      <a:defRPr sz="900" kern="1200">
        <a:solidFill>
          <a:schemeClr val="tx1"/>
        </a:solidFill>
        <a:latin typeface="+mn-lt"/>
        <a:ea typeface="+mn-ea"/>
        <a:cs typeface="+mn-cs"/>
      </a:defRPr>
    </a:lvl3pPr>
    <a:lvl4pPr marL="1028466" algn="l" defTabSz="685644" rtl="0" eaLnBrk="1" latinLnBrk="0" hangingPunct="1">
      <a:defRPr sz="900" kern="1200">
        <a:solidFill>
          <a:schemeClr val="tx1"/>
        </a:solidFill>
        <a:latin typeface="+mn-lt"/>
        <a:ea typeface="+mn-ea"/>
        <a:cs typeface="+mn-cs"/>
      </a:defRPr>
    </a:lvl4pPr>
    <a:lvl5pPr marL="1371288" algn="l" defTabSz="685644" rtl="0" eaLnBrk="1" latinLnBrk="0" hangingPunct="1">
      <a:defRPr sz="900" kern="1200">
        <a:solidFill>
          <a:schemeClr val="tx1"/>
        </a:solidFill>
        <a:latin typeface="+mn-lt"/>
        <a:ea typeface="+mn-ea"/>
        <a:cs typeface="+mn-cs"/>
      </a:defRPr>
    </a:lvl5pPr>
    <a:lvl6pPr marL="1714110" algn="l" defTabSz="685644" rtl="0" eaLnBrk="1" latinLnBrk="0" hangingPunct="1">
      <a:defRPr sz="900" kern="1200">
        <a:solidFill>
          <a:schemeClr val="tx1"/>
        </a:solidFill>
        <a:latin typeface="+mn-lt"/>
        <a:ea typeface="+mn-ea"/>
        <a:cs typeface="+mn-cs"/>
      </a:defRPr>
    </a:lvl6pPr>
    <a:lvl7pPr marL="2056932" algn="l" defTabSz="685644" rtl="0" eaLnBrk="1" latinLnBrk="0" hangingPunct="1">
      <a:defRPr sz="900" kern="1200">
        <a:solidFill>
          <a:schemeClr val="tx1"/>
        </a:solidFill>
        <a:latin typeface="+mn-lt"/>
        <a:ea typeface="+mn-ea"/>
        <a:cs typeface="+mn-cs"/>
      </a:defRPr>
    </a:lvl7pPr>
    <a:lvl8pPr marL="2399754" algn="l" defTabSz="685644" rtl="0" eaLnBrk="1" latinLnBrk="0" hangingPunct="1">
      <a:defRPr sz="900" kern="1200">
        <a:solidFill>
          <a:schemeClr val="tx1"/>
        </a:solidFill>
        <a:latin typeface="+mn-lt"/>
        <a:ea typeface="+mn-ea"/>
        <a:cs typeface="+mn-cs"/>
      </a:defRPr>
    </a:lvl8pPr>
    <a:lvl9pPr marL="2742576" algn="l" defTabSz="68564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yjogHX4TwQ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r5NoANNe2D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 The Last Supper</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what happened at the Last Supper.</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909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10 Check Up</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Teachers can choose how they use the slide to assess each item.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 worksheet of this slide is available as an option for children to complete.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last two items are feed forward for the teacher.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10</a:t>
            </a:fld>
            <a:endParaRPr lang="en-NZ"/>
          </a:p>
        </p:txBody>
      </p:sp>
    </p:spTree>
    <p:extLst>
      <p:ext uri="{BB962C8B-B14F-4D97-AF65-F5344CB8AC3E}">
        <p14:creationId xmlns:p14="http://schemas.microsoft.com/office/powerpoint/2010/main" val="96639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11 Time for Reflection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MP3 is played to help create a reflective atmosphere and bring the children to stillness and silence as the teacher invites them</a:t>
            </a:r>
            <a:r>
              <a:rPr lang="en-GB" sz="900" i="1" kern="1200" dirty="0" smtClean="0">
                <a:solidFill>
                  <a:schemeClr val="tx1"/>
                </a:solidFill>
                <a:effectLst/>
                <a:latin typeface="+mn-lt"/>
                <a:ea typeface="+mn-ea"/>
                <a:cs typeface="+mn-cs"/>
              </a:rPr>
              <a:t> to think about what Jesus did at the Last Supper to help the disciples remember him. Remind themselves about what the priest does at Mass with the bread and wine to help them remember Jesus. Ask Jesus to help you grow closer to him.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11</a:t>
            </a:fld>
            <a:endParaRPr lang="en-NZ"/>
          </a:p>
        </p:txBody>
      </p:sp>
    </p:spTree>
    <p:extLst>
      <p:ext uri="{BB962C8B-B14F-4D97-AF65-F5344CB8AC3E}">
        <p14:creationId xmlns:p14="http://schemas.microsoft.com/office/powerpoint/2010/main" val="1288889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2 Learning Intentions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On Tuesday move the Palm Sunday images and symbols to the side of the prayer focus. Add some Holy Thursday and Good Friday symbols and images as Holy Week progresses. Include the Holy Week bible stories about these days during prayer time and let the children </a:t>
            </a:r>
            <a:r>
              <a:rPr lang="en-GB" sz="900" kern="1200" dirty="0" err="1" smtClean="0">
                <a:solidFill>
                  <a:schemeClr val="tx1"/>
                </a:solidFill>
                <a:effectLst/>
                <a:latin typeface="+mn-lt"/>
                <a:ea typeface="+mn-ea"/>
                <a:cs typeface="+mn-cs"/>
              </a:rPr>
              <a:t>dramatise</a:t>
            </a:r>
            <a:r>
              <a:rPr lang="en-GB" sz="900" kern="1200" dirty="0" smtClean="0">
                <a:solidFill>
                  <a:schemeClr val="tx1"/>
                </a:solidFill>
                <a:effectLst/>
                <a:latin typeface="+mn-lt"/>
                <a:ea typeface="+mn-ea"/>
                <a:cs typeface="+mn-cs"/>
              </a:rPr>
              <a:t> them and sing the songs they know about them.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Give children some special ‘close to Jesus’ time of quiet. You may like to create a special quiet place for children to go to look at Holy Week books.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Look at the images on the slides and talk about each one with the children and what Holy Week event they are about.</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they learn about them before they celebrate them. Encourage the children to share what they are learning about Holy Week with their family. You may like to provide them with a copy of the parish bulletin with the times of the Easter ceremonies they could attend.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1636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3 Where Holy Week fits in the Liturgical Year</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Adapt Teaching and Learning Experience 1.</a:t>
            </a:r>
          </a:p>
          <a:p>
            <a:r>
              <a:rPr lang="en-GB" sz="900" kern="1200" dirty="0" smtClean="0">
                <a:solidFill>
                  <a:schemeClr val="tx1"/>
                </a:solidFill>
                <a:effectLst/>
                <a:latin typeface="+mn-lt"/>
                <a:ea typeface="+mn-ea"/>
                <a:cs typeface="+mn-cs"/>
              </a:rPr>
              <a:t>Work through each item on the screen – children answer each question and check it by clicking on the icon to reveal the answer.</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Children can colour Holy Week on their worksheet Liturgical Calendar from Resource 1 and refer to it while they are thinking about this slide.</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3660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4 Can you explain the symbols of Holy Week and say what day they go with?</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Look closely at the symbols of Holy Week and share ideas about </a:t>
            </a:r>
            <a:r>
              <a:rPr lang="en-NZ" sz="900" kern="1200" dirty="0" smtClean="0">
                <a:solidFill>
                  <a:schemeClr val="tx1"/>
                </a:solidFill>
                <a:effectLst/>
                <a:latin typeface="+mn-lt"/>
                <a:ea typeface="+mn-ea"/>
                <a:cs typeface="+mn-cs"/>
              </a:rPr>
              <a:t>name of symbol, day and story it relates too and what it symbolises.   Teacher types children’s responses on to white space.</a:t>
            </a:r>
          </a:p>
          <a:p>
            <a:r>
              <a:rPr lang="en-NZ" sz="900" kern="1200" dirty="0" smtClean="0">
                <a:solidFill>
                  <a:schemeClr val="tx1"/>
                </a:solidFill>
                <a:effectLst/>
                <a:latin typeface="+mn-lt"/>
                <a:ea typeface="+mn-ea"/>
                <a:cs typeface="+mn-cs"/>
              </a:rPr>
              <a:t>Adapt Teaching and Learning Experience 4.</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409326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5 The first important thing Jesus did at the Last Supper</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and discuss the text as it is revealed. Share ideas about ways of welcoming people to your home, your classroom and your school. Talk about special ways Māori people and people from other countries welcome people to their place.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Watch the clip </a:t>
            </a:r>
            <a:r>
              <a:rPr lang="en-GB" sz="900" u="sng" kern="1200" dirty="0" smtClean="0">
                <a:solidFill>
                  <a:schemeClr val="tx1"/>
                </a:solidFill>
                <a:effectLst/>
                <a:latin typeface="+mn-lt"/>
                <a:ea typeface="+mn-ea"/>
                <a:cs typeface="+mn-cs"/>
                <a:hlinkClick r:id="rId3"/>
              </a:rPr>
              <a:t>https://www.youtube.com/watch?v=yjogHX4TwQg</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Jesus washing feet (4:37 MINUTES)</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351953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6 The second important thing Jesus did at the Last Supper </a:t>
            </a:r>
            <a:r>
              <a:rPr lang="en-GB" sz="900" kern="1200" dirty="0" smtClean="0">
                <a:solidFill>
                  <a:schemeClr val="tx1"/>
                </a:solidFill>
                <a:effectLst/>
                <a:latin typeface="+mn-lt"/>
                <a:ea typeface="+mn-ea"/>
                <a:cs typeface="+mn-cs"/>
              </a:rPr>
              <a:t>Recall the first important thing Jesus did </a:t>
            </a:r>
            <a:r>
              <a:rPr lang="en-GB" sz="900" u="sng" kern="1200" dirty="0" smtClean="0">
                <a:solidFill>
                  <a:schemeClr val="tx1"/>
                </a:solidFill>
                <a:effectLst/>
                <a:latin typeface="+mn-lt"/>
                <a:ea typeface="+mn-ea"/>
                <a:cs typeface="+mn-cs"/>
              </a:rPr>
              <a:t>before</a:t>
            </a:r>
            <a:r>
              <a:rPr lang="en-GB" sz="900" kern="1200" dirty="0" smtClean="0">
                <a:solidFill>
                  <a:schemeClr val="tx1"/>
                </a:solidFill>
                <a:effectLst/>
                <a:latin typeface="+mn-lt"/>
                <a:ea typeface="+mn-ea"/>
                <a:cs typeface="+mn-cs"/>
              </a:rPr>
              <a:t> the Last Supper.</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Ask children what was the next important thing Jesus did </a:t>
            </a:r>
            <a:r>
              <a:rPr lang="en-GB" sz="900" u="sng" kern="1200" dirty="0" smtClean="0">
                <a:solidFill>
                  <a:schemeClr val="tx1"/>
                </a:solidFill>
                <a:effectLst/>
                <a:latin typeface="+mn-lt"/>
                <a:ea typeface="+mn-ea"/>
                <a:cs typeface="+mn-cs"/>
              </a:rPr>
              <a:t>durin</a:t>
            </a:r>
            <a:r>
              <a:rPr lang="en-GB" sz="900" kern="1200" dirty="0" smtClean="0">
                <a:solidFill>
                  <a:schemeClr val="tx1"/>
                </a:solidFill>
                <a:effectLst/>
                <a:latin typeface="+mn-lt"/>
                <a:ea typeface="+mn-ea"/>
                <a:cs typeface="+mn-cs"/>
              </a:rPr>
              <a:t>g the meal? Read the PINs and talk about what each one is saying. Emphasise the following: how Jesus gave himself to his followers, when and where do we see what Jesus did, explain that the Last Supper was the first Mass and what the symbols of bread and wine became. When people receive the bread and wine we believe they are receiving Jesus’ body and blood because of what he did at the Last Supper. It is holy food to help them to grow in love and kindness and become like Jesus.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Sing ‘The Night before Our Saviour died’</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Watch the clip  </a:t>
            </a:r>
            <a:r>
              <a:rPr lang="en-GB" sz="900" u="sng" kern="1200" dirty="0" smtClean="0">
                <a:solidFill>
                  <a:schemeClr val="tx1"/>
                </a:solidFill>
                <a:effectLst/>
                <a:latin typeface="+mn-lt"/>
                <a:ea typeface="+mn-ea"/>
                <a:cs typeface="+mn-cs"/>
                <a:hlinkClick r:id="rId3"/>
              </a:rPr>
              <a:t>https://www.youtube.com/watch?v=r5NoANNe2DI</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JESUS The Last Supper (2:55 minutes)</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6</a:t>
            </a:fld>
            <a:endParaRPr lang="en-NZ"/>
          </a:p>
        </p:txBody>
      </p:sp>
    </p:spTree>
    <p:extLst>
      <p:ext uri="{BB962C8B-B14F-4D97-AF65-F5344CB8AC3E}">
        <p14:creationId xmlns:p14="http://schemas.microsoft.com/office/powerpoint/2010/main" val="64808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7 The rituals that Jesus shared at the Last Supper we repeat at Mass on Holy Thursday – the washing of the feet.</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Look closely at the image, read the captions then talk about what is happening. Explain that during the Mass in parishes on Holy Thursday evening the priest does just what Jesus did with his disciples in Jerusalem about 2000 years ago. The priest washes some people’s feet to show his work is to serve them. Then he blesses the bread and wine and it becomes the body and blood of Jesus that is given to the people to help them grow more like Jesus in love and kindness. We call these words and actions sacred rituals and they are repeated at every Mass all over the world. This is also called the Sacrament of the Eucharist that children of about your age will soon be preparing to share in on your First Communion day. </a:t>
            </a:r>
            <a:endParaRPr lang="en-NZ" sz="900" kern="1200" dirty="0" smtClean="0">
              <a:solidFill>
                <a:schemeClr val="tx1"/>
              </a:solidFill>
              <a:effectLst/>
              <a:latin typeface="+mn-lt"/>
              <a:ea typeface="+mn-ea"/>
              <a:cs typeface="+mn-cs"/>
            </a:endParaRP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7</a:t>
            </a:fld>
            <a:endParaRPr lang="en-NZ"/>
          </a:p>
        </p:txBody>
      </p:sp>
    </p:spTree>
    <p:extLst>
      <p:ext uri="{BB962C8B-B14F-4D97-AF65-F5344CB8AC3E}">
        <p14:creationId xmlns:p14="http://schemas.microsoft.com/office/powerpoint/2010/main" val="44606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8 The rituals that Jesus shared at the Last Supper we repeat at Mass – the sharing of Jesus’ body and blood</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flip cards and consolidate children’s understanding of what happened at the Last Supper is repeated millions of times because that is what Jesus asked his followers to do. We are his followers who remember him today and gather at the Eucharist today to give thanks to him for giving us his body and blood so that we can grow strong and can share in his work on earth of helping others and telling people about how much God loves us.</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8</a:t>
            </a:fld>
            <a:endParaRPr lang="en-NZ"/>
          </a:p>
        </p:txBody>
      </p:sp>
    </p:spTree>
    <p:extLst>
      <p:ext uri="{BB962C8B-B14F-4D97-AF65-F5344CB8AC3E}">
        <p14:creationId xmlns:p14="http://schemas.microsoft.com/office/powerpoint/2010/main" val="131920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9 In Holy Week we act out the stories to help us understand what happened in this very special week in Jesus’ life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Remind children that the Holy Week stories are very important to the followers of Jesus today. At Mass we re-enact them over and over so they are real to us and this helps us to understand how much Jesus loves us and wants us to close to him. Read the top statements and match them correctly with the ones below – click on them to check them with the floater.</a:t>
            </a:r>
            <a:r>
              <a:rPr lang="en-GB" sz="900" b="1" kern="1200" dirty="0" smtClean="0">
                <a:solidFill>
                  <a:schemeClr val="tx1"/>
                </a:solidFill>
                <a:effectLst/>
                <a:latin typeface="+mn-lt"/>
                <a:ea typeface="+mn-ea"/>
                <a:cs typeface="+mn-cs"/>
              </a:rPr>
              <a:t> </a:t>
            </a:r>
            <a:r>
              <a:rPr lang="en-GB" sz="900" kern="1200" dirty="0" smtClean="0">
                <a:solidFill>
                  <a:schemeClr val="tx1"/>
                </a:solidFill>
                <a:effectLst/>
                <a:latin typeface="+mn-lt"/>
                <a:ea typeface="+mn-ea"/>
                <a:cs typeface="+mn-cs"/>
              </a:rPr>
              <a:t>Talk about what they mean.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ANSWERS 1) D, 2) B, 3) E, 4) A) 5) C</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Make a copy of ‘Symbols and Rituals of Holy Week’ for each child to complete and add to their RE Learning Journal.</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9</a:t>
            </a:fld>
            <a:endParaRPr lang="en-NZ"/>
          </a:p>
        </p:txBody>
      </p:sp>
    </p:spTree>
    <p:extLst>
      <p:ext uri="{BB962C8B-B14F-4D97-AF65-F5344CB8AC3E}">
        <p14:creationId xmlns:p14="http://schemas.microsoft.com/office/powerpoint/2010/main" val="90177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2"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2" y="2701528"/>
            <a:ext cx="6858000" cy="1241822"/>
          </a:xfrm>
        </p:spPr>
        <p:txBody>
          <a:bodyPr/>
          <a:lstStyle>
            <a:lvl1pPr marL="0" indent="0" algn="ctr">
              <a:buNone/>
              <a:defRPr sz="1801"/>
            </a:lvl1pPr>
            <a:lvl2pPr marL="342900" indent="0" algn="ctr">
              <a:buNone/>
              <a:defRPr sz="1500"/>
            </a:lvl2pPr>
            <a:lvl3pPr marL="685801" indent="0" algn="ctr">
              <a:buNone/>
              <a:defRPr sz="1349"/>
            </a:lvl3pPr>
            <a:lvl4pPr marL="1028701" indent="0" algn="ctr">
              <a:buNone/>
              <a:defRPr sz="1200"/>
            </a:lvl4pPr>
            <a:lvl5pPr marL="1371601" indent="0" algn="ctr">
              <a:buNone/>
              <a:defRPr sz="1200"/>
            </a:lvl5pPr>
            <a:lvl6pPr marL="1714501" indent="0" algn="ctr">
              <a:buNone/>
              <a:defRPr sz="1200"/>
            </a:lvl6pPr>
            <a:lvl7pPr marL="2057403" indent="0" algn="ctr">
              <a:buNone/>
              <a:defRPr sz="1200"/>
            </a:lvl7pPr>
            <a:lvl8pPr marL="2400302" indent="0" algn="ctr">
              <a:buNone/>
              <a:defRPr sz="1200"/>
            </a:lvl8pPr>
            <a:lvl9pPr marL="274320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3350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6866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52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0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7195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1"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91" y="3442099"/>
            <a:ext cx="7886700" cy="1125140"/>
          </a:xfrm>
        </p:spPr>
        <p:txBody>
          <a:bodyPr/>
          <a:lstStyle>
            <a:lvl1pPr marL="0" indent="0">
              <a:buNone/>
              <a:defRPr sz="1801">
                <a:solidFill>
                  <a:schemeClr val="tx1">
                    <a:tint val="75000"/>
                  </a:schemeClr>
                </a:solidFill>
              </a:defRPr>
            </a:lvl1pPr>
            <a:lvl2pPr marL="342900" indent="0">
              <a:buNone/>
              <a:defRPr sz="1500">
                <a:solidFill>
                  <a:schemeClr val="tx1">
                    <a:tint val="75000"/>
                  </a:schemeClr>
                </a:solidFill>
              </a:defRPr>
            </a:lvl2pPr>
            <a:lvl3pPr marL="685801" indent="0">
              <a:buNone/>
              <a:defRPr sz="1349">
                <a:solidFill>
                  <a:schemeClr val="tx1">
                    <a:tint val="75000"/>
                  </a:schemeClr>
                </a:solidFill>
              </a:defRPr>
            </a:lvl3pPr>
            <a:lvl4pPr marL="1028701" indent="0">
              <a:buNone/>
              <a:defRPr sz="1200">
                <a:solidFill>
                  <a:schemeClr val="tx1">
                    <a:tint val="75000"/>
                  </a:schemeClr>
                </a:solidFill>
              </a:defRPr>
            </a:lvl4pPr>
            <a:lvl5pPr marL="1371601" indent="0">
              <a:buNone/>
              <a:defRPr sz="1200">
                <a:solidFill>
                  <a:schemeClr val="tx1">
                    <a:tint val="75000"/>
                  </a:schemeClr>
                </a:solidFill>
              </a:defRPr>
            </a:lvl5pPr>
            <a:lvl6pPr marL="1714501" indent="0">
              <a:buNone/>
              <a:defRPr sz="1200">
                <a:solidFill>
                  <a:schemeClr val="tx1">
                    <a:tint val="75000"/>
                  </a:schemeClr>
                </a:solidFill>
              </a:defRPr>
            </a:lvl6pPr>
            <a:lvl7pPr marL="2057403" indent="0">
              <a:buNone/>
              <a:defRPr sz="1200">
                <a:solidFill>
                  <a:schemeClr val="tx1">
                    <a:tint val="75000"/>
                  </a:schemeClr>
                </a:solidFill>
              </a:defRPr>
            </a:lvl7pPr>
            <a:lvl8pPr marL="2400302" indent="0">
              <a:buNone/>
              <a:defRPr sz="1200">
                <a:solidFill>
                  <a:schemeClr val="tx1">
                    <a:tint val="75000"/>
                  </a:schemeClr>
                </a:solidFill>
              </a:defRPr>
            </a:lvl8pPr>
            <a:lvl9pPr marL="274320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4960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3" y="1369219"/>
            <a:ext cx="3886201"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2" y="1369219"/>
            <a:ext cx="3886201"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65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1" b="1"/>
            </a:lvl1pPr>
            <a:lvl2pPr marL="342900" indent="0">
              <a:buNone/>
              <a:defRPr sz="1500" b="1"/>
            </a:lvl2pPr>
            <a:lvl3pPr marL="685801" indent="0">
              <a:buNone/>
              <a:defRPr sz="1349" b="1"/>
            </a:lvl3pPr>
            <a:lvl4pPr marL="1028701" indent="0">
              <a:buNone/>
              <a:defRPr sz="1200" b="1"/>
            </a:lvl4pPr>
            <a:lvl5pPr marL="1371601" indent="0">
              <a:buNone/>
              <a:defRPr sz="1200" b="1"/>
            </a:lvl5pPr>
            <a:lvl6pPr marL="1714501" indent="0">
              <a:buNone/>
              <a:defRPr sz="1200" b="1"/>
            </a:lvl6pPr>
            <a:lvl7pPr marL="2057403" indent="0">
              <a:buNone/>
              <a:defRPr sz="1200" b="1"/>
            </a:lvl7pPr>
            <a:lvl8pPr marL="2400302" indent="0">
              <a:buNone/>
              <a:defRPr sz="1200" b="1"/>
            </a:lvl8pPr>
            <a:lvl9pPr marL="274320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5" y="1260872"/>
            <a:ext cx="3887390" cy="617934"/>
          </a:xfrm>
        </p:spPr>
        <p:txBody>
          <a:bodyPr anchor="b"/>
          <a:lstStyle>
            <a:lvl1pPr marL="0" indent="0">
              <a:buNone/>
              <a:defRPr sz="1801" b="1"/>
            </a:lvl1pPr>
            <a:lvl2pPr marL="342900" indent="0">
              <a:buNone/>
              <a:defRPr sz="1500" b="1"/>
            </a:lvl2pPr>
            <a:lvl3pPr marL="685801" indent="0">
              <a:buNone/>
              <a:defRPr sz="1349" b="1"/>
            </a:lvl3pPr>
            <a:lvl4pPr marL="1028701" indent="0">
              <a:buNone/>
              <a:defRPr sz="1200" b="1"/>
            </a:lvl4pPr>
            <a:lvl5pPr marL="1371601" indent="0">
              <a:buNone/>
              <a:defRPr sz="1200" b="1"/>
            </a:lvl5pPr>
            <a:lvl6pPr marL="1714501" indent="0">
              <a:buNone/>
              <a:defRPr sz="1200" b="1"/>
            </a:lvl6pPr>
            <a:lvl7pPr marL="2057403" indent="0">
              <a:buNone/>
              <a:defRPr sz="1200" b="1"/>
            </a:lvl7pPr>
            <a:lvl8pPr marL="2400302" indent="0">
              <a:buNone/>
              <a:defRPr sz="1200" b="1"/>
            </a:lvl8pPr>
            <a:lvl9pPr marL="2743202" indent="0">
              <a:buNone/>
              <a:defRPr sz="1200" b="1"/>
            </a:lvl9pPr>
          </a:lstStyle>
          <a:p>
            <a:pPr lvl="0"/>
            <a:r>
              <a:rPr lang="en-US"/>
              <a:t>Edit Master text styles</a:t>
            </a:r>
          </a:p>
        </p:txBody>
      </p:sp>
      <p:sp>
        <p:nvSpPr>
          <p:cNvPr id="6" name="Content Placeholder 5"/>
          <p:cNvSpPr>
            <a:spLocks noGrp="1"/>
          </p:cNvSpPr>
          <p:nvPr>
            <p:ph sz="quarter" idx="4"/>
          </p:nvPr>
        </p:nvSpPr>
        <p:spPr>
          <a:xfrm>
            <a:off x="4629155" y="1878809"/>
            <a:ext cx="388739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FC14E-88A4-4D89-BC2D-7CF482FAA261}" type="datetimeFigureOut">
              <a:rPr lang="en-NZ" smtClean="0"/>
              <a:t>1/03/2018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3232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FC14E-88A4-4D89-BC2D-7CF482FAA261}" type="datetimeFigureOut">
              <a:rPr lang="en-NZ" smtClean="0"/>
              <a:t>1/03/2018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6263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FC14E-88A4-4D89-BC2D-7CF482FAA261}" type="datetimeFigureOut">
              <a:rPr lang="en-NZ" smtClean="0"/>
              <a:t>1/03/2018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7142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9"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3" y="740574"/>
            <a:ext cx="4629150" cy="3655219"/>
          </a:xfrm>
        </p:spPr>
        <p:txBody>
          <a:bodyPr/>
          <a:lstStyle>
            <a:lvl1pPr>
              <a:defRPr sz="2400"/>
            </a:lvl1pPr>
            <a:lvl2pPr>
              <a:defRPr sz="2100"/>
            </a:lvl2pPr>
            <a:lvl3pPr>
              <a:defRPr sz="1801"/>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5"/>
            <a:ext cx="2949179" cy="2858691"/>
          </a:xfrm>
        </p:spPr>
        <p:txBody>
          <a:bodyPr/>
          <a:lstStyle>
            <a:lvl1pPr marL="0" indent="0">
              <a:buNone/>
              <a:defRPr sz="1200"/>
            </a:lvl1pPr>
            <a:lvl2pPr marL="342900" indent="0">
              <a:buNone/>
              <a:defRPr sz="1051"/>
            </a:lvl2pPr>
            <a:lvl3pPr marL="685801" indent="0">
              <a:buNone/>
              <a:defRPr sz="900"/>
            </a:lvl3pPr>
            <a:lvl4pPr marL="1028701" indent="0">
              <a:buNone/>
              <a:defRPr sz="750"/>
            </a:lvl4pPr>
            <a:lvl5pPr marL="1371601" indent="0">
              <a:buNone/>
              <a:defRPr sz="750"/>
            </a:lvl5pPr>
            <a:lvl6pPr marL="1714501" indent="0">
              <a:buNone/>
              <a:defRPr sz="750"/>
            </a:lvl6pPr>
            <a:lvl7pPr marL="2057403" indent="0">
              <a:buNone/>
              <a:defRPr sz="750"/>
            </a:lvl7pPr>
            <a:lvl8pPr marL="2400302" indent="0">
              <a:buNone/>
              <a:defRPr sz="750"/>
            </a:lvl8pPr>
            <a:lvl9pPr marL="274320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80053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9"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3" y="740574"/>
            <a:ext cx="4629150" cy="3655219"/>
          </a:xfrm>
        </p:spPr>
        <p:txBody>
          <a:bodyPr anchor="t"/>
          <a:lstStyle>
            <a:lvl1pPr marL="0" indent="0">
              <a:buNone/>
              <a:defRPr sz="2400"/>
            </a:lvl1pPr>
            <a:lvl2pPr marL="342900" indent="0">
              <a:buNone/>
              <a:defRPr sz="2100"/>
            </a:lvl2pPr>
            <a:lvl3pPr marL="685801" indent="0">
              <a:buNone/>
              <a:defRPr sz="1801"/>
            </a:lvl3pPr>
            <a:lvl4pPr marL="1028701" indent="0">
              <a:buNone/>
              <a:defRPr sz="1500"/>
            </a:lvl4pPr>
            <a:lvl5pPr marL="1371601" indent="0">
              <a:buNone/>
              <a:defRPr sz="1500"/>
            </a:lvl5pPr>
            <a:lvl6pPr marL="1714501" indent="0">
              <a:buNone/>
              <a:defRPr sz="1500"/>
            </a:lvl6pPr>
            <a:lvl7pPr marL="2057403" indent="0">
              <a:buNone/>
              <a:defRPr sz="1500"/>
            </a:lvl7pPr>
            <a:lvl8pPr marL="2400302" indent="0">
              <a:buNone/>
              <a:defRPr sz="1500"/>
            </a:lvl8pPr>
            <a:lvl9pPr marL="274320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3" y="1543055"/>
            <a:ext cx="2949179" cy="2858691"/>
          </a:xfrm>
        </p:spPr>
        <p:txBody>
          <a:bodyPr/>
          <a:lstStyle>
            <a:lvl1pPr marL="0" indent="0">
              <a:buNone/>
              <a:defRPr sz="1200"/>
            </a:lvl1pPr>
            <a:lvl2pPr marL="342900" indent="0">
              <a:buNone/>
              <a:defRPr sz="1051"/>
            </a:lvl2pPr>
            <a:lvl3pPr marL="685801" indent="0">
              <a:buNone/>
              <a:defRPr sz="900"/>
            </a:lvl3pPr>
            <a:lvl4pPr marL="1028701" indent="0">
              <a:buNone/>
              <a:defRPr sz="750"/>
            </a:lvl4pPr>
            <a:lvl5pPr marL="1371601" indent="0">
              <a:buNone/>
              <a:defRPr sz="750"/>
            </a:lvl5pPr>
            <a:lvl6pPr marL="1714501" indent="0">
              <a:buNone/>
              <a:defRPr sz="750"/>
            </a:lvl6pPr>
            <a:lvl7pPr marL="2057403" indent="0">
              <a:buNone/>
              <a:defRPr sz="750"/>
            </a:lvl7pPr>
            <a:lvl8pPr marL="2400302" indent="0">
              <a:buNone/>
              <a:defRPr sz="750"/>
            </a:lvl8pPr>
            <a:lvl9pPr marL="274320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59470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5000"/>
            <a:lum/>
            <a:extLst>
              <a:ext uri="{BEBA8EAE-BF5A-486C-A8C5-ECC9F3942E4B}">
                <a14:imgProps xmlns:a14="http://schemas.microsoft.com/office/drawing/2010/main">
                  <a14:imgLayer r:embed="rId15">
                    <a14:imgEffect>
                      <a14:artisticWatercolorSponge/>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4"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4"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3" y="4767264"/>
            <a:ext cx="2057401"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8FC14E-88A4-4D89-BC2D-7CF482FAA261}" type="datetimeFigureOut">
              <a:rPr lang="en-NZ" smtClean="0"/>
              <a:t>1/03/2018</a:t>
            </a:fld>
            <a:endParaRPr lang="en-NZ"/>
          </a:p>
        </p:txBody>
      </p:sp>
      <p:sp>
        <p:nvSpPr>
          <p:cNvPr id="5" name="Footer Placeholder 4"/>
          <p:cNvSpPr>
            <a:spLocks noGrp="1"/>
          </p:cNvSpPr>
          <p:nvPr>
            <p:ph type="ftr" sz="quarter" idx="3"/>
          </p:nvPr>
        </p:nvSpPr>
        <p:spPr>
          <a:xfrm>
            <a:off x="3028954"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2" y="4767264"/>
            <a:ext cx="2057401"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12A37C-9FB7-4B90-BDE2-6DD016956121}" type="slidenum">
              <a:rPr lang="en-NZ" smtClean="0"/>
              <a:t>‹#›</a:t>
            </a:fld>
            <a:endParaRPr lang="en-NZ"/>
          </a:p>
        </p:txBody>
      </p:sp>
    </p:spTree>
    <p:extLst>
      <p:ext uri="{BB962C8B-B14F-4D97-AF65-F5344CB8AC3E}">
        <p14:creationId xmlns:p14="http://schemas.microsoft.com/office/powerpoint/2010/main" val="408930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1" indent="-171451" algn="l" defTabSz="68580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1" indent="-171451" algn="l" defTabSz="685801" rtl="0" eaLnBrk="1" latinLnBrk="0" hangingPunct="1">
        <a:lnSpc>
          <a:spcPct val="90000"/>
        </a:lnSpc>
        <a:spcBef>
          <a:spcPts val="375"/>
        </a:spcBef>
        <a:buFont typeface="Arial" panose="020B0604020202020204" pitchFamily="34" charset="0"/>
        <a:buChar char="•"/>
        <a:defRPr sz="1801" kern="1200">
          <a:solidFill>
            <a:schemeClr val="tx1"/>
          </a:solidFill>
          <a:latin typeface="+mn-lt"/>
          <a:ea typeface="+mn-ea"/>
          <a:cs typeface="+mn-cs"/>
        </a:defRPr>
      </a:lvl2pPr>
      <a:lvl3pPr marL="857250" indent="-171451" algn="l" defTabSz="68580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3052"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952"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854"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1751"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4653" indent="-171451" algn="l" defTabSz="685801"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801" rtl="0" eaLnBrk="1" latinLnBrk="0" hangingPunct="1">
        <a:defRPr sz="1349" kern="1200">
          <a:solidFill>
            <a:schemeClr val="tx1"/>
          </a:solidFill>
          <a:latin typeface="+mn-lt"/>
          <a:ea typeface="+mn-ea"/>
          <a:cs typeface="+mn-cs"/>
        </a:defRPr>
      </a:lvl1pPr>
      <a:lvl2pPr marL="342900" algn="l" defTabSz="685801" rtl="0" eaLnBrk="1" latinLnBrk="0" hangingPunct="1">
        <a:defRPr sz="1349" kern="1200">
          <a:solidFill>
            <a:schemeClr val="tx1"/>
          </a:solidFill>
          <a:latin typeface="+mn-lt"/>
          <a:ea typeface="+mn-ea"/>
          <a:cs typeface="+mn-cs"/>
        </a:defRPr>
      </a:lvl2pPr>
      <a:lvl3pPr marL="685801" algn="l" defTabSz="685801" rtl="0" eaLnBrk="1" latinLnBrk="0" hangingPunct="1">
        <a:defRPr sz="1349" kern="1200">
          <a:solidFill>
            <a:schemeClr val="tx1"/>
          </a:solidFill>
          <a:latin typeface="+mn-lt"/>
          <a:ea typeface="+mn-ea"/>
          <a:cs typeface="+mn-cs"/>
        </a:defRPr>
      </a:lvl3pPr>
      <a:lvl4pPr marL="1028701" algn="l" defTabSz="685801" rtl="0" eaLnBrk="1" latinLnBrk="0" hangingPunct="1">
        <a:defRPr sz="1349" kern="1200">
          <a:solidFill>
            <a:schemeClr val="tx1"/>
          </a:solidFill>
          <a:latin typeface="+mn-lt"/>
          <a:ea typeface="+mn-ea"/>
          <a:cs typeface="+mn-cs"/>
        </a:defRPr>
      </a:lvl4pPr>
      <a:lvl5pPr marL="1371601" algn="l" defTabSz="685801" rtl="0" eaLnBrk="1" latinLnBrk="0" hangingPunct="1">
        <a:defRPr sz="1349" kern="1200">
          <a:solidFill>
            <a:schemeClr val="tx1"/>
          </a:solidFill>
          <a:latin typeface="+mn-lt"/>
          <a:ea typeface="+mn-ea"/>
          <a:cs typeface="+mn-cs"/>
        </a:defRPr>
      </a:lvl5pPr>
      <a:lvl6pPr marL="1714501" algn="l" defTabSz="685801" rtl="0" eaLnBrk="1" latinLnBrk="0" hangingPunct="1">
        <a:defRPr sz="1349" kern="1200">
          <a:solidFill>
            <a:schemeClr val="tx1"/>
          </a:solidFill>
          <a:latin typeface="+mn-lt"/>
          <a:ea typeface="+mn-ea"/>
          <a:cs typeface="+mn-cs"/>
        </a:defRPr>
      </a:lvl6pPr>
      <a:lvl7pPr marL="2057403" algn="l" defTabSz="685801" rtl="0" eaLnBrk="1" latinLnBrk="0" hangingPunct="1">
        <a:defRPr sz="1349" kern="1200">
          <a:solidFill>
            <a:schemeClr val="tx1"/>
          </a:solidFill>
          <a:latin typeface="+mn-lt"/>
          <a:ea typeface="+mn-ea"/>
          <a:cs typeface="+mn-cs"/>
        </a:defRPr>
      </a:lvl7pPr>
      <a:lvl8pPr marL="2400302" algn="l" defTabSz="685801" rtl="0" eaLnBrk="1" latinLnBrk="0" hangingPunct="1">
        <a:defRPr sz="1349" kern="1200">
          <a:solidFill>
            <a:schemeClr val="tx1"/>
          </a:solidFill>
          <a:latin typeface="+mn-lt"/>
          <a:ea typeface="+mn-ea"/>
          <a:cs typeface="+mn-cs"/>
        </a:defRPr>
      </a:lvl8pPr>
      <a:lvl9pPr marL="2743202" algn="l" defTabSz="685801"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2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7.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yjogHX4TwQg"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11" Type="http://schemas.openxmlformats.org/officeDocument/2006/relationships/audio" Target="../media/audio1.wav"/><Relationship Id="rId5" Type="http://schemas.openxmlformats.org/officeDocument/2006/relationships/image" Target="../media/image9.png"/><Relationship Id="rId10" Type="http://schemas.openxmlformats.org/officeDocument/2006/relationships/hyperlink" Target="https://www.youtube.com/watch?v=r5NoANNe2DI" TargetMode="External"/><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914" y="3"/>
            <a:ext cx="8918089" cy="707888"/>
          </a:xfrm>
          <a:prstGeom prst="rect">
            <a:avLst/>
          </a:prstGeom>
          <a:noFill/>
        </p:spPr>
        <p:txBody>
          <a:bodyPr wrap="square" lIns="91440" tIns="45721" rIns="91440" bIns="45721">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Last Supper</a:t>
            </a:r>
          </a:p>
        </p:txBody>
      </p:sp>
      <p:sp>
        <p:nvSpPr>
          <p:cNvPr id="9"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1885246" y="707891"/>
            <a:ext cx="5373511" cy="4030133"/>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10" y="-20535"/>
            <a:ext cx="8918089" cy="707888"/>
          </a:xfrm>
          <a:prstGeom prst="rect">
            <a:avLst/>
          </a:prstGeom>
          <a:noFill/>
        </p:spPr>
        <p:txBody>
          <a:bodyPr wrap="square" lIns="91440" tIns="45721" rIns="91440" bIns="45721">
            <a:spAutoFit/>
          </a:bodyPr>
          <a:lstStyle/>
          <a:p>
            <a:pPr algn="ctr"/>
            <a:r>
              <a:rPr lang="en-US" sz="40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7" name="Action Button: Worksheet">
            <a:hlinkClick r:id="rId3" action="ppaction://hlinksldjump" highlightClick="1"/>
          </p:cNvPr>
          <p:cNvSpPr/>
          <p:nvPr/>
        </p:nvSpPr>
        <p:spPr>
          <a:xfrm>
            <a:off x="7092000" y="4680001"/>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9" name="Check 6"/>
          <p:cNvSpPr/>
          <p:nvPr/>
        </p:nvSpPr>
        <p:spPr>
          <a:xfrm>
            <a:off x="395541" y="4233703"/>
            <a:ext cx="8425317" cy="338554"/>
          </a:xfrm>
          <a:prstGeom prst="rect">
            <a:avLst/>
          </a:prstGeom>
          <a:solidFill>
            <a:schemeClr val="bg1"/>
          </a:solidFill>
          <a:ln w="15875">
            <a:solidFill>
              <a:schemeClr val="tx2">
                <a:lumMod val="60000"/>
                <a:lumOff val="40000"/>
              </a:schemeClr>
            </a:solidFill>
          </a:ln>
        </p:spPr>
        <p:txBody>
          <a:bodyPr wrap="square">
            <a:spAutoFit/>
          </a:bodyPr>
          <a:lstStyle/>
          <a:p>
            <a:pPr lvl="0"/>
            <a:r>
              <a:rPr lang="en-NZ" sz="1600" dirty="0"/>
              <a:t>Questions I would like to ask about the topics in this resource are …</a:t>
            </a:r>
          </a:p>
        </p:txBody>
      </p:sp>
      <p:sp>
        <p:nvSpPr>
          <p:cNvPr id="9" name="Check 5"/>
          <p:cNvSpPr/>
          <p:nvPr/>
        </p:nvSpPr>
        <p:spPr>
          <a:xfrm>
            <a:off x="395541" y="3702946"/>
            <a:ext cx="8425317" cy="338554"/>
          </a:xfrm>
          <a:prstGeom prst="rect">
            <a:avLst/>
          </a:prstGeom>
          <a:solidFill>
            <a:schemeClr val="bg1"/>
          </a:solidFill>
          <a:ln w="15875">
            <a:solidFill>
              <a:schemeClr val="tx2">
                <a:lumMod val="60000"/>
                <a:lumOff val="40000"/>
              </a:schemeClr>
            </a:solidFill>
          </a:ln>
        </p:spPr>
        <p:txBody>
          <a:bodyPr wrap="square">
            <a:spAutoFit/>
          </a:bodyPr>
          <a:lstStyle/>
          <a:p>
            <a:pPr lvl="0"/>
            <a:r>
              <a:rPr lang="en-NZ" sz="1600" dirty="0"/>
              <a:t>Which activity do you think helped you to learn best in this resource?</a:t>
            </a:r>
          </a:p>
        </p:txBody>
      </p:sp>
      <p:sp>
        <p:nvSpPr>
          <p:cNvPr id="22" name="Check 4"/>
          <p:cNvSpPr/>
          <p:nvPr/>
        </p:nvSpPr>
        <p:spPr>
          <a:xfrm>
            <a:off x="395539" y="3046224"/>
            <a:ext cx="6331081" cy="338554"/>
          </a:xfrm>
          <a:prstGeom prst="rect">
            <a:avLst/>
          </a:prstGeom>
          <a:solidFill>
            <a:schemeClr val="bg1"/>
          </a:solidFill>
          <a:ln w="15875">
            <a:solidFill>
              <a:schemeClr val="tx2">
                <a:lumMod val="60000"/>
                <a:lumOff val="40000"/>
              </a:schemeClr>
            </a:solidFill>
          </a:ln>
        </p:spPr>
        <p:txBody>
          <a:bodyPr wrap="square">
            <a:spAutoFit/>
          </a:bodyPr>
          <a:lstStyle/>
          <a:p>
            <a:pPr lvl="0"/>
            <a:r>
              <a:rPr lang="en-NZ" sz="1600" dirty="0"/>
              <a:t>Make up 5 quiz questions about Holy Thursday and the Mass. </a:t>
            </a:r>
          </a:p>
        </p:txBody>
      </p:sp>
      <p:sp>
        <p:nvSpPr>
          <p:cNvPr id="12" name="Check 3"/>
          <p:cNvSpPr/>
          <p:nvPr/>
        </p:nvSpPr>
        <p:spPr>
          <a:xfrm>
            <a:off x="407842" y="2067412"/>
            <a:ext cx="6331081" cy="584775"/>
          </a:xfrm>
          <a:prstGeom prst="rect">
            <a:avLst/>
          </a:prstGeom>
          <a:solidFill>
            <a:schemeClr val="bg1"/>
          </a:solidFill>
          <a:ln w="15875">
            <a:solidFill>
              <a:schemeClr val="tx2">
                <a:lumMod val="60000"/>
                <a:lumOff val="40000"/>
              </a:schemeClr>
            </a:solidFill>
          </a:ln>
        </p:spPr>
        <p:txBody>
          <a:bodyPr wrap="square">
            <a:spAutoFit/>
          </a:bodyPr>
          <a:lstStyle/>
          <a:p>
            <a:r>
              <a:rPr lang="en-NZ" sz="1600" dirty="0"/>
              <a:t>Name two things that happened at the Last Supper that happen at Mass. Put arrows to show how they are alike.</a:t>
            </a:r>
          </a:p>
        </p:txBody>
      </p:sp>
      <p:sp>
        <p:nvSpPr>
          <p:cNvPr id="13" name="Check 2"/>
          <p:cNvSpPr/>
          <p:nvPr/>
        </p:nvSpPr>
        <p:spPr>
          <a:xfrm>
            <a:off x="395539" y="1232052"/>
            <a:ext cx="6331081" cy="584775"/>
          </a:xfrm>
          <a:prstGeom prst="rect">
            <a:avLst/>
          </a:prstGeom>
          <a:solidFill>
            <a:schemeClr val="bg1"/>
          </a:solidFill>
          <a:ln w="15875">
            <a:solidFill>
              <a:schemeClr val="tx2">
                <a:lumMod val="60000"/>
                <a:lumOff val="40000"/>
              </a:schemeClr>
            </a:solidFill>
          </a:ln>
        </p:spPr>
        <p:txBody>
          <a:bodyPr wrap="square">
            <a:spAutoFit/>
          </a:bodyPr>
          <a:lstStyle/>
          <a:p>
            <a:pPr lvl="0"/>
            <a:r>
              <a:rPr lang="en-NZ" sz="1600" dirty="0"/>
              <a:t>Draw and write about 2 symbols and rituals that are part of the Holy Thursday events.</a:t>
            </a:r>
          </a:p>
        </p:txBody>
      </p:sp>
      <p:sp>
        <p:nvSpPr>
          <p:cNvPr id="3" name="Check 1"/>
          <p:cNvSpPr txBox="1"/>
          <p:nvPr/>
        </p:nvSpPr>
        <p:spPr>
          <a:xfrm>
            <a:off x="395541" y="817719"/>
            <a:ext cx="6331081" cy="338554"/>
          </a:xfrm>
          <a:prstGeom prst="rect">
            <a:avLst/>
          </a:prstGeom>
          <a:solidFill>
            <a:schemeClr val="bg1"/>
          </a:solidFill>
          <a:ln w="15875">
            <a:solidFill>
              <a:schemeClr val="tx2">
                <a:lumMod val="60000"/>
                <a:lumOff val="40000"/>
              </a:schemeClr>
            </a:solidFill>
          </a:ln>
        </p:spPr>
        <p:txBody>
          <a:bodyPr wrap="square" rtlCol="0">
            <a:spAutoFit/>
          </a:bodyPr>
          <a:lstStyle/>
          <a:p>
            <a:pPr lvl="0"/>
            <a:r>
              <a:rPr lang="en-NZ" sz="1600" dirty="0"/>
              <a:t>Make a comic strip and tell the story of what happened on Holy Thursday.</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282578"/>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12433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63764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416731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cstate="print">
            <a:extLst>
              <a:ext uri="{28A0092B-C50C-407E-A947-70E740481C1C}">
                <a14:useLocalDpi xmlns:a14="http://schemas.microsoft.com/office/drawing/2010/main" val="0"/>
              </a:ext>
            </a:extLst>
          </a:blip>
          <a:stretch>
            <a:fillRect/>
          </a:stretch>
        </p:blipFill>
        <p:spPr bwMode="auto">
          <a:xfrm>
            <a:off x="6896104" y="1461365"/>
            <a:ext cx="1924756" cy="1443566"/>
          </a:xfrm>
          <a:prstGeom prst="rect">
            <a:avLst/>
          </a:prstGeom>
          <a:noFill/>
          <a:ln>
            <a:noFill/>
          </a:ln>
        </p:spPr>
      </p:pic>
      <p:sp>
        <p:nvSpPr>
          <p:cNvPr id="20" name="Textbox: Tool instructions"/>
          <p:cNvSpPr txBox="1"/>
          <p:nvPr/>
        </p:nvSpPr>
        <p:spPr>
          <a:xfrm>
            <a:off x="3219711" y="4912671"/>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3" name="Shape: Number 3"/>
          <p:cNvSpPr txBox="1"/>
          <p:nvPr/>
        </p:nvSpPr>
        <p:spPr>
          <a:xfrm>
            <a:off x="-36512" y="298004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0649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2">
                                            <p:txEl>
                                              <p:pRg st="0" end="0"/>
                                            </p:txEl>
                                          </p:spTgt>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2">
                                            <p:txEl>
                                              <p:pRg st="0" end="0"/>
                                            </p:txEl>
                                          </p:spTgt>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12"/>
          </a:p>
        </p:txBody>
      </p:sp>
      <p:sp>
        <p:nvSpPr>
          <p:cNvPr id="8" name="Rectangle 7"/>
          <p:cNvSpPr/>
          <p:nvPr/>
        </p:nvSpPr>
        <p:spPr>
          <a:xfrm>
            <a:off x="118408" y="-20535"/>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FF0000"/>
                </a:solidFill>
                <a:effectLst>
                  <a:outerShdw blurRad="38100" dist="38100" dir="2700000" algn="tl">
                    <a:srgbClr val="000000">
                      <a:alpha val="43137"/>
                    </a:srgbClr>
                  </a:outerShdw>
                </a:effectLst>
              </a:rPr>
              <a:t>Time for Reflection</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6" y="814121"/>
            <a:ext cx="2292453" cy="3515258"/>
          </a:xfrm>
          <a:prstGeom prst="rect">
            <a:avLst/>
          </a:prstGeom>
          <a:ln>
            <a:noFill/>
          </a:ln>
          <a:effectLst>
            <a:softEdge rad="112500"/>
          </a:effectLst>
        </p:spPr>
      </p:pic>
      <p:pic>
        <p:nvPicPr>
          <p:cNvPr id="9" name="Picture 8">
            <a:extLst>
              <a:ext uri="{FF2B5EF4-FFF2-40B4-BE49-F238E27FC236}">
                <a16:creationId xmlns:a16="http://schemas.microsoft.com/office/drawing/2014/main" id="{3EF061F5-DB1C-421B-A2EC-8121AB6316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82" t="14651"/>
          <a:stretch/>
        </p:blipFill>
        <p:spPr>
          <a:xfrm>
            <a:off x="3702756" y="818593"/>
            <a:ext cx="2015470" cy="3506603"/>
          </a:xfrm>
          <a:prstGeom prst="rect">
            <a:avLst/>
          </a:prstGeom>
          <a:ln>
            <a:noFill/>
          </a:ln>
          <a:effectLst>
            <a:softEdge rad="112500"/>
          </a:effectLst>
        </p:spPr>
      </p:pic>
      <p:pic>
        <p:nvPicPr>
          <p:cNvPr id="10" name="Picture 9">
            <a:extLst>
              <a:ext uri="{FF2B5EF4-FFF2-40B4-BE49-F238E27FC236}">
                <a16:creationId xmlns:a16="http://schemas.microsoft.com/office/drawing/2014/main" id="{8336EBA1-D538-4E4B-8015-083BCB78B7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096" y="818595"/>
            <a:ext cx="2292453" cy="3506314"/>
          </a:xfrm>
          <a:prstGeom prst="rect">
            <a:avLst/>
          </a:prstGeom>
          <a:ln>
            <a:noFill/>
          </a:ln>
          <a:effectLst>
            <a:softEdge rad="112500"/>
          </a:effectLst>
        </p:spPr>
      </p:pic>
      <p:pic>
        <p:nvPicPr>
          <p:cNvPr id="11" name="Reflective Music - Holy Wee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9063" y="-20535"/>
            <a:ext cx="609600" cy="609600"/>
          </a:xfrm>
          <a:prstGeom prst="rect">
            <a:avLst/>
          </a:prstGeom>
        </p:spPr>
      </p:pic>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2932451" y="4846496"/>
            <a:ext cx="3431517" cy="297004"/>
          </a:xfrm>
          <a:prstGeom prst="rect">
            <a:avLst/>
          </a:prstGeom>
          <a:noFill/>
        </p:spPr>
        <p:txBody>
          <a:bodyPr wrap="none" rtlCol="0">
            <a:spAutoFit/>
          </a:bodyPr>
          <a:lstStyle/>
          <a:p>
            <a:pPr algn="ctr"/>
            <a:r>
              <a:rPr lang="en-GB" sz="1330" dirty="0" smtClean="0">
                <a:ea typeface="Adobe Gothic Std B" panose="020B0800000000000000" pitchFamily="34" charset="-128"/>
                <a:cs typeface="Arial" panose="020B0604020202020204" pitchFamily="34" charset="0"/>
              </a:rPr>
              <a:t>Click the audio button to stop reflective music</a:t>
            </a:r>
            <a:endParaRPr lang="en-GB" sz="1330" dirty="0">
              <a:ea typeface="Adobe Gothic Std B" panose="020B0800000000000000" pitchFamily="34" charset="-128"/>
              <a:cs typeface="Arial" panose="020B0604020202020204" pitchFamily="34" charset="0"/>
            </a:endParaRPr>
          </a:p>
        </p:txBody>
      </p:sp>
      <p:sp>
        <p:nvSpPr>
          <p:cNvPr id="15" name="TextBox: Tool instructions start"/>
          <p:cNvSpPr txBox="1"/>
          <p:nvPr/>
        </p:nvSpPr>
        <p:spPr>
          <a:xfrm>
            <a:off x="2934599" y="4846496"/>
            <a:ext cx="3420808" cy="297004"/>
          </a:xfrm>
          <a:prstGeom prst="rect">
            <a:avLst/>
          </a:prstGeom>
          <a:noFill/>
        </p:spPr>
        <p:txBody>
          <a:bodyPr wrap="none" rtlCol="0">
            <a:spAutoFit/>
          </a:bodyPr>
          <a:lstStyle/>
          <a:p>
            <a:pPr algn="ctr"/>
            <a:r>
              <a:rPr lang="en-GB" sz="1330" dirty="0">
                <a:ea typeface="Adobe Gothic Std B" panose="020B0800000000000000" pitchFamily="34" charset="-128"/>
                <a:cs typeface="Arial" panose="020B0604020202020204" pitchFamily="34" charset="0"/>
              </a:rPr>
              <a:t>Click the audio button to play reflective music</a:t>
            </a:r>
          </a:p>
        </p:txBody>
      </p:sp>
      <p:pic>
        <p:nvPicPr>
          <p:cNvPr id="16"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1647"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4" grpId="0"/>
      <p:bldP spid="14" grpId="1"/>
      <p:bldP spid="15" grpId="0"/>
      <p:bldP spid="15" grpId="1"/>
      <p:bldP spid="15"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Box: PageNumber"/>
          <p:cNvSpPr txBox="1">
            <a:spLocks/>
          </p:cNvSpPr>
          <p:nvPr/>
        </p:nvSpPr>
        <p:spPr>
          <a:xfrm>
            <a:off x="8640000" y="4680001"/>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1"/>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TextBox: Worksheet Indication"/>
          <p:cNvSpPr txBox="1"/>
          <p:nvPr/>
        </p:nvSpPr>
        <p:spPr>
          <a:xfrm>
            <a:off x="0" y="4783499"/>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1"/>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pic>
        <p:nvPicPr>
          <p:cNvPr id="22" name="Picture 21">
            <a:extLst>
              <a:ext uri="{FF2B5EF4-FFF2-40B4-BE49-F238E27FC236}">
                <a16:creationId xmlns:a16="http://schemas.microsoft.com/office/drawing/2014/main" id="{1D5E473E-054B-4325-9E6F-2BC998665AC6}"/>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427" r="1176"/>
          <a:stretch/>
        </p:blipFill>
        <p:spPr bwMode="auto">
          <a:xfrm rot="16200000">
            <a:off x="1909247" y="-1279246"/>
            <a:ext cx="5023017" cy="75815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9371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10" y="-20534"/>
            <a:ext cx="8918089" cy="646333"/>
          </a:xfrm>
          <a:prstGeom prst="rect">
            <a:avLst/>
          </a:prstGeom>
          <a:noFill/>
        </p:spPr>
        <p:txBody>
          <a:bodyPr wrap="square" lIns="91440" tIns="45721" rIns="91440" bIns="45721">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1"/>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S-10</a:t>
            </a:r>
            <a:endParaRPr lang="en-GB" sz="900" b="1" dirty="0">
              <a:solidFill>
                <a:sysClr val="windowText" lastClr="000000"/>
              </a:solidFill>
              <a:latin typeface="Arial" pitchFamily="34" charset="0"/>
              <a:cs typeface="Arial" pitchFamily="34" charset="0"/>
            </a:endParaRPr>
          </a:p>
        </p:txBody>
      </p:sp>
      <p:sp>
        <p:nvSpPr>
          <p:cNvPr id="8" name="Action Button: Up">
            <a:hlinkClick r:id="rId2" action="ppaction://hlinksldjump" highlightClick="1"/>
          </p:cNvPr>
          <p:cNvSpPr/>
          <p:nvPr/>
        </p:nvSpPr>
        <p:spPr>
          <a:xfrm rot="16200000">
            <a:off x="8100000" y="4680001"/>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TextBox: Worksheet Indication"/>
          <p:cNvSpPr txBox="1"/>
          <p:nvPr/>
        </p:nvSpPr>
        <p:spPr>
          <a:xfrm>
            <a:off x="0" y="4783499"/>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1"/>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Rectangle: 3rd Answer"/>
          <p:cNvSpPr/>
          <p:nvPr/>
        </p:nvSpPr>
        <p:spPr>
          <a:xfrm>
            <a:off x="204713" y="2396627"/>
            <a:ext cx="4288348" cy="118655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Name two things that happened at the Last Supper that happen at Mass. Put arrows to show how they are alike.</a:t>
            </a:r>
            <a:endParaRPr lang="en-GB" sz="1200" dirty="0">
              <a:solidFill>
                <a:schemeClr val="tx1"/>
              </a:solidFill>
              <a:cs typeface="Segoe UI" panose="020B0502040204020203" pitchFamily="34" charset="0"/>
            </a:endParaRPr>
          </a:p>
        </p:txBody>
      </p:sp>
      <p:sp>
        <p:nvSpPr>
          <p:cNvPr id="13" name="Rectangle: 2nd Answer"/>
          <p:cNvSpPr/>
          <p:nvPr/>
        </p:nvSpPr>
        <p:spPr>
          <a:xfrm>
            <a:off x="4670683" y="1141892"/>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Draw and write about 2 symbols and rituals that are part of the Holy Thursday events.</a:t>
            </a:r>
          </a:p>
        </p:txBody>
      </p:sp>
      <p:sp>
        <p:nvSpPr>
          <p:cNvPr id="14" name="Rectangle: 1st Answer"/>
          <p:cNvSpPr/>
          <p:nvPr/>
        </p:nvSpPr>
        <p:spPr>
          <a:xfrm>
            <a:off x="204713" y="1141892"/>
            <a:ext cx="4288348"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Make a comic strip and tell the story of what happened on Holy Thursday.</a:t>
            </a:r>
          </a:p>
        </p:txBody>
      </p:sp>
      <p:sp>
        <p:nvSpPr>
          <p:cNvPr id="15" name="TextBox: Date"/>
          <p:cNvSpPr txBox="1"/>
          <p:nvPr/>
        </p:nvSpPr>
        <p:spPr>
          <a:xfrm>
            <a:off x="4822247" y="728237"/>
            <a:ext cx="1910203" cy="369460"/>
          </a:xfrm>
          <a:prstGeom prst="rect">
            <a:avLst/>
          </a:prstGeom>
          <a:noFill/>
        </p:spPr>
        <p:txBody>
          <a:bodyPr wrap="none" rtlCol="0">
            <a:spAutoFit/>
          </a:bodyPr>
          <a:lstStyle/>
          <a:p>
            <a:r>
              <a:rPr lang="en-NZ" sz="1801" b="1" dirty="0">
                <a:latin typeface="Segoe UI" pitchFamily="34" charset="0"/>
                <a:ea typeface="Segoe UI" pitchFamily="34" charset="0"/>
                <a:cs typeface="Segoe UI" pitchFamily="34" charset="0"/>
              </a:rPr>
              <a:t>Date:____________</a:t>
            </a:r>
            <a:endParaRPr lang="en-GB" sz="1801" b="1" dirty="0">
              <a:latin typeface="Segoe UI" pitchFamily="34" charset="0"/>
              <a:ea typeface="Segoe UI" pitchFamily="34" charset="0"/>
              <a:cs typeface="Segoe UI" pitchFamily="34" charset="0"/>
            </a:endParaRPr>
          </a:p>
        </p:txBody>
      </p:sp>
      <p:sp>
        <p:nvSpPr>
          <p:cNvPr id="16" name="TextBox: Name"/>
          <p:cNvSpPr txBox="1"/>
          <p:nvPr/>
        </p:nvSpPr>
        <p:spPr>
          <a:xfrm>
            <a:off x="435668" y="728237"/>
            <a:ext cx="3584636" cy="369460"/>
          </a:xfrm>
          <a:prstGeom prst="rect">
            <a:avLst/>
          </a:prstGeom>
          <a:noFill/>
        </p:spPr>
        <p:txBody>
          <a:bodyPr wrap="none" rtlCol="0">
            <a:spAutoFit/>
          </a:bodyPr>
          <a:lstStyle/>
          <a:p>
            <a:r>
              <a:rPr lang="en-NZ" sz="1801" b="1" dirty="0">
                <a:latin typeface="Segoe UI" pitchFamily="34" charset="0"/>
                <a:ea typeface="Segoe UI" pitchFamily="34" charset="0"/>
                <a:cs typeface="Segoe UI" pitchFamily="34" charset="0"/>
              </a:rPr>
              <a:t>Name:____________________________</a:t>
            </a:r>
            <a:endParaRPr lang="en-GB" sz="1801" b="1" dirty="0">
              <a:latin typeface="Segoe UI" pitchFamily="34" charset="0"/>
              <a:ea typeface="Segoe UI" pitchFamily="34" charset="0"/>
              <a:cs typeface="Segoe UI" pitchFamily="34" charset="0"/>
            </a:endParaRPr>
          </a:p>
        </p:txBody>
      </p:sp>
      <p:sp>
        <p:nvSpPr>
          <p:cNvPr id="20" name="Rectangle: 1st Answer"/>
          <p:cNvSpPr/>
          <p:nvPr/>
        </p:nvSpPr>
        <p:spPr>
          <a:xfrm>
            <a:off x="204711" y="3623071"/>
            <a:ext cx="4285966" cy="97842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1st Answer"/>
          <p:cNvSpPr/>
          <p:nvPr/>
        </p:nvSpPr>
        <p:spPr>
          <a:xfrm>
            <a:off x="4670679" y="3634133"/>
            <a:ext cx="4329323" cy="96736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6) Questions I would like to ask about the topics in this resource are …</a:t>
            </a:r>
          </a:p>
          <a:p>
            <a:pPr lvl="0"/>
            <a:endParaRPr lang="en-GB" sz="1200" dirty="0">
              <a:solidFill>
                <a:schemeClr val="tx1"/>
              </a:solidFill>
              <a:cs typeface="Segoe UI" panose="020B0502040204020203" pitchFamily="34" charset="0"/>
            </a:endParaRPr>
          </a:p>
        </p:txBody>
      </p:sp>
      <p:sp>
        <p:nvSpPr>
          <p:cNvPr id="18" name="Rectangle: 2nd Answer"/>
          <p:cNvSpPr/>
          <p:nvPr/>
        </p:nvSpPr>
        <p:spPr>
          <a:xfrm>
            <a:off x="4670681" y="2379397"/>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Make up 5 quiz questions about Holy Thursday and the Mass. </a:t>
            </a: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6"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bwMode="auto">
          <a:xfrm>
            <a:off x="6279441" y="1856751"/>
            <a:ext cx="2673388" cy="2005042"/>
          </a:xfrm>
          <a:prstGeom prst="rect">
            <a:avLst/>
          </a:prstGeom>
          <a:noFill/>
          <a:ln>
            <a:noFill/>
          </a:ln>
        </p:spPr>
      </p:pic>
      <p:sp>
        <p:nvSpPr>
          <p:cNvPr id="22" name="Shape: Number 1"/>
          <p:cNvSpPr txBox="1"/>
          <p:nvPr/>
        </p:nvSpPr>
        <p:spPr>
          <a:xfrm>
            <a:off x="251522" y="1799314"/>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23" name="Intention 1 Text"/>
          <p:cNvSpPr txBox="1"/>
          <p:nvPr/>
        </p:nvSpPr>
        <p:spPr>
          <a:xfrm>
            <a:off x="695875" y="1647079"/>
            <a:ext cx="5479148"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demonstrate an understanding of Jesus’ Last Supper as an event in Holy Week</a:t>
            </a:r>
          </a:p>
        </p:txBody>
      </p:sp>
      <p:sp>
        <p:nvSpPr>
          <p:cNvPr id="11" name="Textbox: Tool instructions"/>
          <p:cNvSpPr txBox="1"/>
          <p:nvPr/>
        </p:nvSpPr>
        <p:spPr>
          <a:xfrm>
            <a:off x="3338336" y="4912671"/>
            <a:ext cx="246734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7" y="800917"/>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7" y="-18794"/>
            <a:ext cx="8918089" cy="830999"/>
          </a:xfrm>
          <a:prstGeom prst="rect">
            <a:avLst/>
          </a:prstGeom>
          <a:noFill/>
        </p:spPr>
        <p:txBody>
          <a:bodyPr wrap="square" lIns="91440" tIns="45721" rIns="91440" bIns="45721">
            <a:spAutoFit/>
          </a:bodyPr>
          <a:lstStyle/>
          <a:p>
            <a:pPr algn="ctr"/>
            <a:r>
              <a:rPr lang="en-US" sz="4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Learning Intentions</a:t>
            </a:r>
          </a:p>
        </p:txBody>
      </p:sp>
      <p:sp>
        <p:nvSpPr>
          <p:cNvPr id="17" name="Shape: Number 1"/>
          <p:cNvSpPr txBox="1"/>
          <p:nvPr/>
        </p:nvSpPr>
        <p:spPr>
          <a:xfrm>
            <a:off x="251522" y="3200093"/>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19" name="Intention 1 Text"/>
          <p:cNvSpPr txBox="1"/>
          <p:nvPr/>
        </p:nvSpPr>
        <p:spPr>
          <a:xfrm>
            <a:off x="695875" y="2859270"/>
            <a:ext cx="5479148" cy="1200329"/>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recall some of the symbols and rituals which remind us of his action of washing feet at the Last Supper. </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7" y="-18797"/>
            <a:ext cx="8918089" cy="523222"/>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Where Holy Week fits in the Liturgical Year</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36"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7"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pic>
        <p:nvPicPr>
          <p:cNvPr id="7" name="Picture 6">
            <a:extLst>
              <a:ext uri="{FF2B5EF4-FFF2-40B4-BE49-F238E27FC236}">
                <a16:creationId xmlns:a16="http://schemas.microsoft.com/office/drawing/2014/main" id="{208131BF-C094-46CF-9F77-9E000C338DA2}"/>
              </a:ext>
            </a:extLst>
          </p:cNvPr>
          <p:cNvPicPr>
            <a:picLocks noChangeAspect="1"/>
          </p:cNvPicPr>
          <p:nvPr/>
        </p:nvPicPr>
        <p:blipFill rotWithShape="1">
          <a:blip r:embed="rId3">
            <a:extLst>
              <a:ext uri="{28A0092B-C50C-407E-A947-70E740481C1C}">
                <a14:useLocalDpi xmlns:a14="http://schemas.microsoft.com/office/drawing/2010/main" val="0"/>
              </a:ext>
            </a:extLst>
          </a:blip>
          <a:srcRect t="7422" b="6290"/>
          <a:stretch/>
        </p:blipFill>
        <p:spPr>
          <a:xfrm>
            <a:off x="230717" y="745068"/>
            <a:ext cx="2857500" cy="2901244"/>
          </a:xfrm>
          <a:prstGeom prst="rect">
            <a:avLst/>
          </a:prstGeom>
        </p:spPr>
      </p:pic>
      <p:sp>
        <p:nvSpPr>
          <p:cNvPr id="8" name="Rectangle 7">
            <a:extLst>
              <a:ext uri="{FF2B5EF4-FFF2-40B4-BE49-F238E27FC236}">
                <a16:creationId xmlns:a16="http://schemas.microsoft.com/office/drawing/2014/main" id="{4C42004C-4B2C-409F-8F23-6DEE4CA9653E}"/>
              </a:ext>
            </a:extLst>
          </p:cNvPr>
          <p:cNvSpPr/>
          <p:nvPr/>
        </p:nvSpPr>
        <p:spPr>
          <a:xfrm>
            <a:off x="3997230" y="745067"/>
            <a:ext cx="3475054" cy="369460"/>
          </a:xfrm>
          <a:prstGeom prst="rect">
            <a:avLst/>
          </a:prstGeom>
        </p:spPr>
        <p:txBody>
          <a:bodyPr wrap="none">
            <a:spAutoFit/>
          </a:bodyPr>
          <a:lstStyle/>
          <a:p>
            <a:r>
              <a:rPr lang="en-NZ" sz="1801" dirty="0">
                <a:latin typeface="Calibri" panose="020F0502020204030204" pitchFamily="34" charset="0"/>
                <a:ea typeface="Calibri" panose="020F0502020204030204" pitchFamily="34" charset="0"/>
              </a:rPr>
              <a:t>What is the first day of Holy Week?</a:t>
            </a:r>
            <a:endParaRPr lang="en-NZ" sz="1801" dirty="0"/>
          </a:p>
        </p:txBody>
      </p:sp>
      <p:sp>
        <p:nvSpPr>
          <p:cNvPr id="9" name="Rectangle 8">
            <a:extLst>
              <a:ext uri="{FF2B5EF4-FFF2-40B4-BE49-F238E27FC236}">
                <a16:creationId xmlns:a16="http://schemas.microsoft.com/office/drawing/2014/main" id="{DF46C3CA-C0B0-4E95-A276-068DC8B21152}"/>
              </a:ext>
            </a:extLst>
          </p:cNvPr>
          <p:cNvSpPr/>
          <p:nvPr/>
        </p:nvSpPr>
        <p:spPr>
          <a:xfrm>
            <a:off x="3997232" y="1170376"/>
            <a:ext cx="4209037" cy="369460"/>
          </a:xfrm>
          <a:prstGeom prst="rect">
            <a:avLst/>
          </a:prstGeom>
        </p:spPr>
        <p:txBody>
          <a:bodyPr wrap="none">
            <a:spAutoFit/>
          </a:bodyPr>
          <a:lstStyle/>
          <a:p>
            <a:r>
              <a:rPr lang="en-NZ" sz="1801" b="1" dirty="0">
                <a:solidFill>
                  <a:srgbClr val="FFC000"/>
                </a:solidFill>
                <a:latin typeface="Calibri" panose="020F0502020204030204" pitchFamily="34" charset="0"/>
                <a:ea typeface="Calibri" panose="020F0502020204030204" pitchFamily="34" charset="0"/>
              </a:rPr>
              <a:t>Palm Sunday is the first day of Holy Week.</a:t>
            </a:r>
            <a:endParaRPr lang="en-NZ" sz="1801" dirty="0">
              <a:solidFill>
                <a:srgbClr val="FFC000"/>
              </a:solidFill>
            </a:endParaRPr>
          </a:p>
        </p:txBody>
      </p:sp>
      <p:sp>
        <p:nvSpPr>
          <p:cNvPr id="10" name="Rectangle 9">
            <a:extLst>
              <a:ext uri="{FF2B5EF4-FFF2-40B4-BE49-F238E27FC236}">
                <a16:creationId xmlns:a16="http://schemas.microsoft.com/office/drawing/2014/main" id="{742DE6E7-3BED-4F5D-B3BF-7B08CCE28567}"/>
              </a:ext>
            </a:extLst>
          </p:cNvPr>
          <p:cNvSpPr/>
          <p:nvPr/>
        </p:nvSpPr>
        <p:spPr>
          <a:xfrm>
            <a:off x="3997229" y="1595686"/>
            <a:ext cx="3895618" cy="369460"/>
          </a:xfrm>
          <a:prstGeom prst="rect">
            <a:avLst/>
          </a:prstGeom>
        </p:spPr>
        <p:txBody>
          <a:bodyPr wrap="none">
            <a:spAutoFit/>
          </a:bodyPr>
          <a:lstStyle/>
          <a:p>
            <a:r>
              <a:rPr lang="en-NZ" sz="1801" dirty="0">
                <a:latin typeface="Calibri" panose="020F0502020204030204" pitchFamily="34" charset="0"/>
                <a:ea typeface="Calibri" panose="020F0502020204030204" pitchFamily="34" charset="0"/>
              </a:rPr>
              <a:t>What season comes before Holy Week?</a:t>
            </a:r>
            <a:endParaRPr lang="en-NZ" sz="1801" dirty="0"/>
          </a:p>
        </p:txBody>
      </p:sp>
      <p:sp>
        <p:nvSpPr>
          <p:cNvPr id="48" name="Rectangle 47">
            <a:extLst>
              <a:ext uri="{FF2B5EF4-FFF2-40B4-BE49-F238E27FC236}">
                <a16:creationId xmlns:a16="http://schemas.microsoft.com/office/drawing/2014/main" id="{55F4765C-82A6-4EF8-919A-21E01C683395}"/>
              </a:ext>
            </a:extLst>
          </p:cNvPr>
          <p:cNvSpPr/>
          <p:nvPr/>
        </p:nvSpPr>
        <p:spPr>
          <a:xfrm>
            <a:off x="3997230" y="1956982"/>
            <a:ext cx="600934" cy="369460"/>
          </a:xfrm>
          <a:prstGeom prst="rect">
            <a:avLst/>
          </a:prstGeom>
        </p:spPr>
        <p:txBody>
          <a:bodyPr wrap="none">
            <a:spAutoFit/>
          </a:bodyPr>
          <a:lstStyle/>
          <a:p>
            <a:r>
              <a:rPr lang="en-NZ" sz="1801" b="1" dirty="0">
                <a:solidFill>
                  <a:srgbClr val="FFC000"/>
                </a:solidFill>
                <a:latin typeface="Calibri" panose="020F0502020204030204" pitchFamily="34" charset="0"/>
                <a:ea typeface="Calibri" panose="020F0502020204030204" pitchFamily="34" charset="0"/>
              </a:rPr>
              <a:t>Lent</a:t>
            </a:r>
            <a:endParaRPr lang="en-NZ" sz="1801" dirty="0">
              <a:solidFill>
                <a:srgbClr val="FFC000"/>
              </a:solidFill>
            </a:endParaRPr>
          </a:p>
        </p:txBody>
      </p:sp>
      <p:sp>
        <p:nvSpPr>
          <p:cNvPr id="14" name="Rectangle 13">
            <a:extLst>
              <a:ext uri="{FF2B5EF4-FFF2-40B4-BE49-F238E27FC236}">
                <a16:creationId xmlns:a16="http://schemas.microsoft.com/office/drawing/2014/main" id="{272B8234-76F6-4CEA-B98F-269B8815A6D3}"/>
              </a:ext>
            </a:extLst>
          </p:cNvPr>
          <p:cNvSpPr/>
          <p:nvPr/>
        </p:nvSpPr>
        <p:spPr>
          <a:xfrm>
            <a:off x="3997231" y="2387085"/>
            <a:ext cx="3730188" cy="369460"/>
          </a:xfrm>
          <a:prstGeom prst="rect">
            <a:avLst/>
          </a:prstGeom>
        </p:spPr>
        <p:txBody>
          <a:bodyPr wrap="none">
            <a:spAutoFit/>
          </a:bodyPr>
          <a:lstStyle/>
          <a:p>
            <a:r>
              <a:rPr lang="en-NZ" sz="1801" dirty="0">
                <a:latin typeface="Calibri" panose="020F0502020204030204" pitchFamily="34" charset="0"/>
                <a:ea typeface="Calibri" panose="020F0502020204030204" pitchFamily="34" charset="0"/>
              </a:rPr>
              <a:t>What season comes after Holy Week?</a:t>
            </a:r>
            <a:endParaRPr lang="en-NZ" sz="1801" dirty="0"/>
          </a:p>
        </p:txBody>
      </p:sp>
      <p:sp>
        <p:nvSpPr>
          <p:cNvPr id="15" name="Rectangle 14">
            <a:extLst>
              <a:ext uri="{FF2B5EF4-FFF2-40B4-BE49-F238E27FC236}">
                <a16:creationId xmlns:a16="http://schemas.microsoft.com/office/drawing/2014/main" id="{415E45F2-0641-4E86-A18A-2FB9125B0F03}"/>
              </a:ext>
            </a:extLst>
          </p:cNvPr>
          <p:cNvSpPr/>
          <p:nvPr/>
        </p:nvSpPr>
        <p:spPr>
          <a:xfrm>
            <a:off x="3997230" y="2747321"/>
            <a:ext cx="772584" cy="369460"/>
          </a:xfrm>
          <a:prstGeom prst="rect">
            <a:avLst/>
          </a:prstGeom>
        </p:spPr>
        <p:txBody>
          <a:bodyPr wrap="none">
            <a:spAutoFit/>
          </a:bodyPr>
          <a:lstStyle/>
          <a:p>
            <a:r>
              <a:rPr lang="en-NZ" sz="1801" b="1" dirty="0">
                <a:solidFill>
                  <a:srgbClr val="FFC000"/>
                </a:solidFill>
                <a:latin typeface="Calibri" panose="020F0502020204030204" pitchFamily="34" charset="0"/>
                <a:ea typeface="Calibri" panose="020F0502020204030204" pitchFamily="34" charset="0"/>
              </a:rPr>
              <a:t>Easter</a:t>
            </a:r>
            <a:endParaRPr lang="en-NZ" sz="1801" dirty="0">
              <a:solidFill>
                <a:srgbClr val="FFC000"/>
              </a:solidFill>
            </a:endParaRPr>
          </a:p>
        </p:txBody>
      </p:sp>
      <p:sp>
        <p:nvSpPr>
          <p:cNvPr id="16" name="Rectangle 15">
            <a:extLst>
              <a:ext uri="{FF2B5EF4-FFF2-40B4-BE49-F238E27FC236}">
                <a16:creationId xmlns:a16="http://schemas.microsoft.com/office/drawing/2014/main" id="{204D46B3-998C-4E41-B3ED-BDAE68E0CDAE}"/>
              </a:ext>
            </a:extLst>
          </p:cNvPr>
          <p:cNvSpPr/>
          <p:nvPr/>
        </p:nvSpPr>
        <p:spPr>
          <a:xfrm>
            <a:off x="3997231" y="3071877"/>
            <a:ext cx="4916055" cy="369460"/>
          </a:xfrm>
          <a:prstGeom prst="rect">
            <a:avLst/>
          </a:prstGeom>
        </p:spPr>
        <p:txBody>
          <a:bodyPr wrap="square">
            <a:spAutoFit/>
          </a:bodyPr>
          <a:lstStyle/>
          <a:p>
            <a:r>
              <a:rPr lang="en-NZ" sz="1801" dirty="0">
                <a:latin typeface="Calibri" panose="020F0502020204030204" pitchFamily="34" charset="0"/>
                <a:ea typeface="Calibri" panose="020F0502020204030204" pitchFamily="34" charset="0"/>
              </a:rPr>
              <a:t>Can you name 3 special days in Holy Week?</a:t>
            </a:r>
            <a:endParaRPr lang="en-NZ" sz="1801" dirty="0"/>
          </a:p>
        </p:txBody>
      </p:sp>
      <p:sp>
        <p:nvSpPr>
          <p:cNvPr id="17" name="Rectangle 16">
            <a:extLst>
              <a:ext uri="{FF2B5EF4-FFF2-40B4-BE49-F238E27FC236}">
                <a16:creationId xmlns:a16="http://schemas.microsoft.com/office/drawing/2014/main" id="{A4D34E69-85C4-46A1-8757-997A1EB4A121}"/>
              </a:ext>
            </a:extLst>
          </p:cNvPr>
          <p:cNvSpPr/>
          <p:nvPr/>
        </p:nvSpPr>
        <p:spPr>
          <a:xfrm>
            <a:off x="3997228" y="3461645"/>
            <a:ext cx="4093108" cy="369460"/>
          </a:xfrm>
          <a:prstGeom prst="rect">
            <a:avLst/>
          </a:prstGeom>
        </p:spPr>
        <p:txBody>
          <a:bodyPr wrap="none">
            <a:spAutoFit/>
          </a:bodyPr>
          <a:lstStyle/>
          <a:p>
            <a:r>
              <a:rPr lang="en-NZ" sz="1801" b="1" dirty="0">
                <a:solidFill>
                  <a:srgbClr val="FFC000"/>
                </a:solidFill>
                <a:latin typeface="Calibri" panose="020F0502020204030204" pitchFamily="34" charset="0"/>
                <a:ea typeface="Calibri" panose="020F0502020204030204" pitchFamily="34" charset="0"/>
              </a:rPr>
              <a:t>Palm Sunday, Holy Thursday, Good Friday</a:t>
            </a:r>
            <a:endParaRPr lang="en-NZ" sz="1801" dirty="0">
              <a:solidFill>
                <a:srgbClr val="FFC000"/>
              </a:solidFill>
            </a:endParaRPr>
          </a:p>
        </p:txBody>
      </p:sp>
      <p:sp>
        <p:nvSpPr>
          <p:cNvPr id="18" name="Rectangle 17">
            <a:extLst>
              <a:ext uri="{FF2B5EF4-FFF2-40B4-BE49-F238E27FC236}">
                <a16:creationId xmlns:a16="http://schemas.microsoft.com/office/drawing/2014/main" id="{CFC35E09-9408-4986-BDC1-874AA1E817F7}"/>
              </a:ext>
            </a:extLst>
          </p:cNvPr>
          <p:cNvSpPr/>
          <p:nvPr/>
        </p:nvSpPr>
        <p:spPr>
          <a:xfrm>
            <a:off x="3997227" y="3886955"/>
            <a:ext cx="3760838" cy="369460"/>
          </a:xfrm>
          <a:prstGeom prst="rect">
            <a:avLst/>
          </a:prstGeom>
        </p:spPr>
        <p:txBody>
          <a:bodyPr wrap="none">
            <a:spAutoFit/>
          </a:bodyPr>
          <a:lstStyle/>
          <a:p>
            <a:r>
              <a:rPr lang="en-NZ" sz="1801" dirty="0">
                <a:latin typeface="Calibri" panose="020F0502020204030204" pitchFamily="34" charset="0"/>
                <a:ea typeface="Calibri" panose="020F0502020204030204" pitchFamily="34" charset="0"/>
              </a:rPr>
              <a:t>Why is Holy Week called ‘Holy’ Week?</a:t>
            </a:r>
            <a:endParaRPr lang="en-NZ" sz="1801" dirty="0"/>
          </a:p>
        </p:txBody>
      </p:sp>
      <p:sp>
        <p:nvSpPr>
          <p:cNvPr id="19" name="Rectangle 18">
            <a:extLst>
              <a:ext uri="{FF2B5EF4-FFF2-40B4-BE49-F238E27FC236}">
                <a16:creationId xmlns:a16="http://schemas.microsoft.com/office/drawing/2014/main" id="{7201ED2C-7351-4E13-A1F7-C8139FF63422}"/>
              </a:ext>
            </a:extLst>
          </p:cNvPr>
          <p:cNvSpPr/>
          <p:nvPr/>
        </p:nvSpPr>
        <p:spPr>
          <a:xfrm>
            <a:off x="3997229" y="4192811"/>
            <a:ext cx="5002773" cy="411010"/>
          </a:xfrm>
          <a:prstGeom prst="rect">
            <a:avLst/>
          </a:prstGeom>
        </p:spPr>
        <p:txBody>
          <a:bodyPr wrap="square">
            <a:spAutoFit/>
          </a:bodyPr>
          <a:lstStyle/>
          <a:p>
            <a:pPr>
              <a:lnSpc>
                <a:spcPct val="115000"/>
              </a:lnSpc>
              <a:spcAft>
                <a:spcPts val="1001"/>
              </a:spcAft>
            </a:pPr>
            <a:r>
              <a:rPr lang="en-NZ" sz="1801" b="1" dirty="0">
                <a:solidFill>
                  <a:srgbClr val="FFC000"/>
                </a:solidFill>
                <a:latin typeface="Calibri" panose="020F0502020204030204" pitchFamily="34" charset="0"/>
                <a:ea typeface="Calibri" panose="020F0502020204030204" pitchFamily="34" charset="0"/>
                <a:cs typeface="Calibri" panose="020F0502020204030204" pitchFamily="34" charset="0"/>
              </a:rPr>
              <a:t>Because Jesus died on the cross to save all people. </a:t>
            </a:r>
            <a:endParaRPr lang="en-NZ" sz="105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1" name="But1">
            <a:extLst>
              <a:ext uri="{FF2B5EF4-FFF2-40B4-BE49-F238E27FC236}">
                <a16:creationId xmlns:a16="http://schemas.microsoft.com/office/drawing/2014/main" id="{1664530B-C6A7-4669-BDEF-2D578DAA1FD9}"/>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3396633" y="664408"/>
            <a:ext cx="600594" cy="600594"/>
          </a:xfrm>
          <a:prstGeom prst="rect">
            <a:avLst/>
          </a:prstGeom>
        </p:spPr>
      </p:pic>
      <p:pic>
        <p:nvPicPr>
          <p:cNvPr id="57" name="But2">
            <a:extLst>
              <a:ext uri="{FF2B5EF4-FFF2-40B4-BE49-F238E27FC236}">
                <a16:creationId xmlns:a16="http://schemas.microsoft.com/office/drawing/2014/main" id="{0899FF94-2F58-4D30-B68D-FC6CD75B870E}"/>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3396633" y="1494406"/>
            <a:ext cx="600594" cy="600594"/>
          </a:xfrm>
          <a:prstGeom prst="rect">
            <a:avLst/>
          </a:prstGeom>
        </p:spPr>
      </p:pic>
      <p:pic>
        <p:nvPicPr>
          <p:cNvPr id="58" name="But3">
            <a:extLst>
              <a:ext uri="{FF2B5EF4-FFF2-40B4-BE49-F238E27FC236}">
                <a16:creationId xmlns:a16="http://schemas.microsoft.com/office/drawing/2014/main" id="{10A0FFAB-5C2B-4F98-8F36-32C129197698}"/>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3396633" y="2274530"/>
            <a:ext cx="600594" cy="600594"/>
          </a:xfrm>
          <a:prstGeom prst="rect">
            <a:avLst/>
          </a:prstGeom>
        </p:spPr>
      </p:pic>
      <p:pic>
        <p:nvPicPr>
          <p:cNvPr id="59" name="But4">
            <a:extLst>
              <a:ext uri="{FF2B5EF4-FFF2-40B4-BE49-F238E27FC236}">
                <a16:creationId xmlns:a16="http://schemas.microsoft.com/office/drawing/2014/main" id="{9971D5D6-87D0-450F-8DB6-453D45D31581}"/>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3396633" y="3011449"/>
            <a:ext cx="600594" cy="600594"/>
          </a:xfrm>
          <a:prstGeom prst="rect">
            <a:avLst/>
          </a:prstGeom>
        </p:spPr>
      </p:pic>
      <p:pic>
        <p:nvPicPr>
          <p:cNvPr id="60" name="But5">
            <a:extLst>
              <a:ext uri="{FF2B5EF4-FFF2-40B4-BE49-F238E27FC236}">
                <a16:creationId xmlns:a16="http://schemas.microsoft.com/office/drawing/2014/main" id="{726B5C98-1CDA-4E57-BDBF-190236B2D857}"/>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50000"/>
          <a:stretch/>
        </p:blipFill>
        <p:spPr>
          <a:xfrm>
            <a:off x="3396633" y="3771323"/>
            <a:ext cx="600594" cy="600594"/>
          </a:xfrm>
          <a:prstGeom prst="rect">
            <a:avLst/>
          </a:prstGeom>
        </p:spPr>
      </p:pic>
      <p:sp>
        <p:nvSpPr>
          <p:cNvPr id="22" name="Textbox: Tool instructions 2">
            <a:extLst>
              <a:ext uri="{FF2B5EF4-FFF2-40B4-BE49-F238E27FC236}">
                <a16:creationId xmlns:a16="http://schemas.microsoft.com/office/drawing/2014/main" id="{2A45D023-C0DB-4A9A-864D-D695CDBB63B7}"/>
              </a:ext>
            </a:extLst>
          </p:cNvPr>
          <p:cNvSpPr txBox="1"/>
          <p:nvPr/>
        </p:nvSpPr>
        <p:spPr>
          <a:xfrm>
            <a:off x="3376810" y="4906834"/>
            <a:ext cx="239039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icons to make the answer appear.</a:t>
            </a: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5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nextCondLst>
                <p:cond evt="onClick" delay="0">
                  <p:tgtEl>
                    <p:spTgt spid="60"/>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3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9" grpId="0"/>
      <p:bldP spid="9" grpId="1"/>
      <p:bldP spid="9" grpId="2"/>
      <p:bldP spid="48" grpId="0"/>
      <p:bldP spid="48" grpId="1"/>
      <p:bldP spid="48" grpId="2"/>
      <p:bldP spid="15" grpId="0"/>
      <p:bldP spid="15" grpId="1"/>
      <p:bldP spid="15" grpId="2"/>
      <p:bldP spid="17" grpId="0"/>
      <p:bldP spid="17" grpId="1"/>
      <p:bldP spid="17" grpId="2"/>
      <p:bldP spid="19" grpId="0"/>
      <p:bldP spid="19" grpId="1"/>
      <p:bldP spid="1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4" name="Slide Title"/>
          <p:cNvSpPr/>
          <p:nvPr/>
        </p:nvSpPr>
        <p:spPr>
          <a:xfrm>
            <a:off x="0" y="-18798"/>
            <a:ext cx="9144000" cy="954109"/>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Can you explain the symbols of Holy Week and </a:t>
            </a:r>
          </a:p>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say what day they go with?</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4BD5FA9-DF47-41BB-A5C6-50D4F70A1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54" y="1749221"/>
            <a:ext cx="4100448" cy="1517790"/>
          </a:xfrm>
          <a:prstGeom prst="rect">
            <a:avLst/>
          </a:prstGeom>
        </p:spPr>
      </p:pic>
      <p:sp>
        <p:nvSpPr>
          <p:cNvPr id="50" name="Action Button: Forward">
            <a:hlinkClick r:id="" action="ppaction://hlinkshowjump?jump=nextslide" highlightClick="1"/>
            <a:extLst>
              <a:ext uri="{FF2B5EF4-FFF2-40B4-BE49-F238E27FC236}">
                <a16:creationId xmlns:a16="http://schemas.microsoft.com/office/drawing/2014/main" id="{2D08FEE7-02EC-414E-A7B2-6B352FDC2C68}"/>
              </a:ext>
            </a:extLst>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1" name="Action Button: Back">
            <a:hlinkClick r:id="" action="ppaction://hlinkshowjump?jump=previousslide" highlightClick="1"/>
            <a:extLst>
              <a:ext uri="{FF2B5EF4-FFF2-40B4-BE49-F238E27FC236}">
                <a16:creationId xmlns:a16="http://schemas.microsoft.com/office/drawing/2014/main" id="{DA59E2E9-AB13-44E2-9C01-4C00B8000A03}"/>
              </a:ext>
            </a:extLst>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63" name="Textbox: Tool instructions 2">
            <a:extLst>
              <a:ext uri="{FF2B5EF4-FFF2-40B4-BE49-F238E27FC236}">
                <a16:creationId xmlns:a16="http://schemas.microsoft.com/office/drawing/2014/main" id="{75A88FD6-B92C-47A9-A4E3-C669D19C0437}"/>
              </a:ext>
            </a:extLst>
          </p:cNvPr>
          <p:cNvSpPr txBox="1"/>
          <p:nvPr/>
        </p:nvSpPr>
        <p:spPr>
          <a:xfrm>
            <a:off x="3777559" y="4906834"/>
            <a:ext cx="158889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write text in</a:t>
            </a:r>
          </a:p>
        </p:txBody>
      </p:sp>
      <p:sp>
        <p:nvSpPr>
          <p:cNvPr id="2" name="Rectangle 1">
            <a:extLst>
              <a:ext uri="{FF2B5EF4-FFF2-40B4-BE49-F238E27FC236}">
                <a16:creationId xmlns:a16="http://schemas.microsoft.com/office/drawing/2014/main" id="{57B23F2E-FCB0-49AC-9637-59C03865A76D}"/>
              </a:ext>
            </a:extLst>
          </p:cNvPr>
          <p:cNvSpPr/>
          <p:nvPr/>
        </p:nvSpPr>
        <p:spPr>
          <a:xfrm>
            <a:off x="4428000" y="977553"/>
            <a:ext cx="4572000" cy="729687"/>
          </a:xfrm>
          <a:prstGeom prst="rect">
            <a:avLst/>
          </a:prstGeom>
        </p:spPr>
        <p:txBody>
          <a:bodyPr>
            <a:spAutoFit/>
          </a:bodyPr>
          <a:lstStyle/>
          <a:p>
            <a:pPr algn="ctr">
              <a:lnSpc>
                <a:spcPct val="115000"/>
              </a:lnSpc>
              <a:spcAft>
                <a:spcPts val="1001"/>
              </a:spcAft>
            </a:pPr>
            <a:r>
              <a:rPr lang="en-NZ" sz="1801" b="1" dirty="0">
                <a:latin typeface="Calibri" panose="020F0502020204030204" pitchFamily="34" charset="0"/>
                <a:ea typeface="Calibri" panose="020F0502020204030204" pitchFamily="34" charset="0"/>
                <a:cs typeface="Calibri" panose="020F0502020204030204" pitchFamily="34" charset="0"/>
              </a:rPr>
              <a:t>Can you think of some other symbols that could also be used for each day in Holy Week?</a:t>
            </a:r>
            <a:endParaRPr lang="en-NZ" sz="1001" b="1" dirty="0">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1110" name="TextBox1" r:id="rId2" imgW="3381480" imgH="2381400"/>
        </mc:Choice>
        <mc:Fallback>
          <p:control name="TextBox1" r:id="rId2" imgW="3381480" imgH="2381400">
            <p:pic>
              <p:nvPicPr>
                <p:cNvPr id="19" name="TextBox1">
                  <a:extLst>
                    <a:ext uri="{FF2B5EF4-FFF2-40B4-BE49-F238E27FC236}">
                      <a16:creationId xmlns:a16="http://schemas.microsoft.com/office/drawing/2014/main" id="{17E35114-EEA0-4D82-9DE3-C99F0FFF3695}"/>
                    </a:ext>
                  </a:extLst>
                </p:cNvPr>
                <p:cNvPicPr preferRelativeResize="0">
                  <a:picLocks noChangeArrowheads="1" noChangeShapeType="1"/>
                </p:cNvPicPr>
                <p:nvPr/>
              </p:nvPicPr>
              <p:blipFill>
                <a:blip r:embed="rId6"/>
                <a:srcRect/>
                <a:stretch>
                  <a:fillRect/>
                </a:stretch>
              </p:blipFill>
              <p:spPr bwMode="auto">
                <a:xfrm>
                  <a:off x="5152894" y="1749221"/>
                  <a:ext cx="3379550" cy="238010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Title"/>
          <p:cNvSpPr/>
          <p:nvPr/>
        </p:nvSpPr>
        <p:spPr>
          <a:xfrm>
            <a:off x="0" y="-60361"/>
            <a:ext cx="9144000" cy="584777"/>
          </a:xfrm>
          <a:prstGeom prst="rect">
            <a:avLst/>
          </a:prstGeom>
          <a:noFill/>
        </p:spPr>
        <p:txBody>
          <a:bodyPr wrap="square" lIns="91440" tIns="45721" rIns="91440" bIns="45721">
            <a:spAutoFit/>
          </a:bodyPr>
          <a:lstStyle/>
          <a:p>
            <a:pPr algn="ctr"/>
            <a:r>
              <a:rPr lang="en-NZ"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first important thing Jesus did at the Last Supper</a:t>
            </a:r>
            <a:endParaRPr lang="en-US" sz="32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A7155E4E-402A-451C-AB36-C9D1A93FEDE8}"/>
              </a:ext>
            </a:extLst>
          </p:cNvPr>
          <p:cNvSpPr/>
          <p:nvPr/>
        </p:nvSpPr>
        <p:spPr>
          <a:xfrm>
            <a:off x="48271" y="482184"/>
            <a:ext cx="8510444" cy="4526367"/>
          </a:xfrm>
          <a:prstGeom prst="rect">
            <a:avLst/>
          </a:prstGeom>
        </p:spPr>
        <p:txBody>
          <a:bodyPr wrap="square">
            <a:spAutoFit/>
          </a:bodyPr>
          <a:lstStyle/>
          <a:p>
            <a:r>
              <a:rPr lang="en-NZ" sz="1801" dirty="0"/>
              <a:t>Jesus knew now that he would be handed over to the high priests to be put to death. He made arrangements to have a last meal with his friends. </a:t>
            </a:r>
          </a:p>
          <a:p>
            <a:endParaRPr lang="en-NZ" sz="1801" dirty="0"/>
          </a:p>
          <a:p>
            <a:r>
              <a:rPr lang="en-NZ" sz="1801" dirty="0"/>
              <a:t>Before the meal was served Jesus washed his friends’ feet. This was a ritual in the time and place where Jesus lived as the roads were very dry and dusty. Usually it was a servant’s job.</a:t>
            </a:r>
          </a:p>
          <a:p>
            <a:endParaRPr lang="en-NZ" sz="1801" dirty="0"/>
          </a:p>
          <a:p>
            <a:r>
              <a:rPr lang="en-NZ" sz="1801" dirty="0"/>
              <a:t>Jesus washed their feet to show the disciples that they must be the servants of all. They needed to be willing to do things for others.</a:t>
            </a:r>
          </a:p>
          <a:p>
            <a:endParaRPr lang="en-NZ" sz="1801" dirty="0"/>
          </a:p>
          <a:p>
            <a:r>
              <a:rPr lang="en-NZ" sz="1801" dirty="0"/>
              <a:t>This message that Jesus gave his first followers is also a message for all the followers who came after them – including us. We have to be prepared to be ‘servants’ whenever we can, because that’s what Jesus wants. </a:t>
            </a:r>
          </a:p>
          <a:p>
            <a:r>
              <a:rPr lang="en-NZ" sz="1801" dirty="0"/>
              <a:t>In Jesus’ day washing someone’s feet was a way to welcome people to your home. It was a ritual that helped people to feel more comfortable and relaxed when they arrived. What welcome rituals do you have to welcome people to your home?</a:t>
            </a:r>
          </a:p>
        </p:txBody>
      </p:sp>
      <p:pic>
        <p:nvPicPr>
          <p:cNvPr id="4" name="Picture 3">
            <a:extLst>
              <a:ext uri="{FF2B5EF4-FFF2-40B4-BE49-F238E27FC236}">
                <a16:creationId xmlns:a16="http://schemas.microsoft.com/office/drawing/2014/main" id="{533E798D-75B7-44F5-891A-83BE744FE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944"/>
            <a:ext cx="9144000" cy="4621561"/>
          </a:xfrm>
          <a:prstGeom prst="rect">
            <a:avLst/>
          </a:prstGeom>
        </p:spPr>
      </p:pic>
      <p:sp>
        <p:nvSpPr>
          <p:cNvPr id="31"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33"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8" name="Shape: Sider Down 1">
            <a:extLst>
              <a:ext uri="{FF2B5EF4-FFF2-40B4-BE49-F238E27FC236}">
                <a16:creationId xmlns:a16="http://schemas.microsoft.com/office/drawing/2014/main" id="{D367D884-331B-4BD3-86E5-6A7E5850EFA8}"/>
              </a:ext>
            </a:extLst>
          </p:cNvPr>
          <p:cNvSpPr/>
          <p:nvPr/>
        </p:nvSpPr>
        <p:spPr>
          <a:xfrm rot="5400000">
            <a:off x="8393699" y="649932"/>
            <a:ext cx="648073"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9" name="Shape: Slider Up">
            <a:extLst>
              <a:ext uri="{FF2B5EF4-FFF2-40B4-BE49-F238E27FC236}">
                <a16:creationId xmlns:a16="http://schemas.microsoft.com/office/drawing/2014/main" id="{C5571615-9068-4194-8092-9273C42942A6}"/>
              </a:ext>
            </a:extLst>
          </p:cNvPr>
          <p:cNvSpPr/>
          <p:nvPr/>
        </p:nvSpPr>
        <p:spPr>
          <a:xfrm rot="16200000">
            <a:off x="8393701" y="3981414"/>
            <a:ext cx="648073"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0" name="Shape: Sider Down 2">
            <a:extLst>
              <a:ext uri="{FF2B5EF4-FFF2-40B4-BE49-F238E27FC236}">
                <a16:creationId xmlns:a16="http://schemas.microsoft.com/office/drawing/2014/main" id="{0088BBD0-CAF7-41FB-BF53-275429ABCA40}"/>
              </a:ext>
            </a:extLst>
          </p:cNvPr>
          <p:cNvSpPr/>
          <p:nvPr/>
        </p:nvSpPr>
        <p:spPr>
          <a:xfrm rot="5400000">
            <a:off x="8408725" y="1647178"/>
            <a:ext cx="648073"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1" name="Shape: Sider Down 3">
            <a:extLst>
              <a:ext uri="{FF2B5EF4-FFF2-40B4-BE49-F238E27FC236}">
                <a16:creationId xmlns:a16="http://schemas.microsoft.com/office/drawing/2014/main" id="{0776DD69-9357-4BEB-93DB-E9D6DD6CA05E}"/>
              </a:ext>
            </a:extLst>
          </p:cNvPr>
          <p:cNvSpPr/>
          <p:nvPr/>
        </p:nvSpPr>
        <p:spPr>
          <a:xfrm rot="5400000">
            <a:off x="8393699" y="2665926"/>
            <a:ext cx="648073"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3" name="Shape: Sider Down 4">
            <a:extLst>
              <a:ext uri="{FF2B5EF4-FFF2-40B4-BE49-F238E27FC236}">
                <a16:creationId xmlns:a16="http://schemas.microsoft.com/office/drawing/2014/main" id="{0A3FE856-D2DD-44B7-B76C-FF91FA2F86C2}"/>
              </a:ext>
            </a:extLst>
          </p:cNvPr>
          <p:cNvSpPr/>
          <p:nvPr/>
        </p:nvSpPr>
        <p:spPr>
          <a:xfrm rot="5400000">
            <a:off x="8393699" y="3810954"/>
            <a:ext cx="648073"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4" name="Textbox: Tool instructions">
            <a:extLst>
              <a:ext uri="{FF2B5EF4-FFF2-40B4-BE49-F238E27FC236}">
                <a16:creationId xmlns:a16="http://schemas.microsoft.com/office/drawing/2014/main" id="{D3F51D1C-889B-46F1-AC55-E58E84E1DFB8}"/>
              </a:ext>
            </a:extLst>
          </p:cNvPr>
          <p:cNvSpPr txBox="1"/>
          <p:nvPr/>
        </p:nvSpPr>
        <p:spPr>
          <a:xfrm>
            <a:off x="2764459" y="4819323"/>
            <a:ext cx="3615093"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a:p>
            <a:pPr algn="ctr"/>
            <a:r>
              <a:rPr lang="en-GB" sz="900" dirty="0">
                <a:latin typeface="Arial" pitchFamily="34" charset="0"/>
                <a:ea typeface="Segoe UI" pitchFamily="34" charset="0"/>
                <a:cs typeface="Arial" pitchFamily="34" charset="0"/>
              </a:rPr>
              <a:t>click the up-button (appears at bottom) to move the blind to the top.</a:t>
            </a:r>
          </a:p>
        </p:txBody>
      </p:sp>
      <p:sp>
        <p:nvSpPr>
          <p:cNvPr id="15" name="Action Button: Video">
            <a:hlinkClick r:id="rId4" highlightClick="1"/>
            <a:extLst>
              <a:ext uri="{FF2B5EF4-FFF2-40B4-BE49-F238E27FC236}">
                <a16:creationId xmlns:a16="http://schemas.microsoft.com/office/drawing/2014/main" id="{B649D6BF-685C-43D2-A43F-DAA1514494E5}"/>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a:extLst>
              <a:ext uri="{FF2B5EF4-FFF2-40B4-BE49-F238E27FC236}">
                <a16:creationId xmlns:a16="http://schemas.microsoft.com/office/drawing/2014/main" id="{2CCE819D-0974-45E9-9A1F-82870EB384E3}"/>
              </a:ext>
            </a:extLst>
          </p:cNvPr>
          <p:cNvSpPr txBox="1"/>
          <p:nvPr/>
        </p:nvSpPr>
        <p:spPr>
          <a:xfrm>
            <a:off x="3187647" y="4644615"/>
            <a:ext cx="2768708" cy="246221"/>
          </a:xfrm>
          <a:prstGeom prst="rect">
            <a:avLst/>
          </a:prstGeom>
          <a:noFill/>
        </p:spPr>
        <p:txBody>
          <a:bodyPr wrap="none" rtlCol="0">
            <a:spAutoFit/>
          </a:bodyPr>
          <a:lstStyle/>
          <a:p>
            <a:pPr algn="ctr"/>
            <a:r>
              <a:rPr lang="en-GB" sz="1000" dirty="0"/>
              <a:t>Click the video button to play ‘Jesus washing feet’</a:t>
            </a:r>
          </a:p>
        </p:txBody>
      </p:sp>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2.71605E-6 L 0 0.14259 " pathEditMode="relative" rAng="0" ptsTypes="AA">
                                      <p:cBhvr>
                                        <p:cTn id="8" dur="2000" fill="hold"/>
                                        <p:tgtEl>
                                          <p:spTgt spid="4"/>
                                        </p:tgtEl>
                                        <p:attrNameLst>
                                          <p:attrName>ppt_x</p:attrName>
                                          <p:attrName>ppt_y</p:attrName>
                                        </p:attrNameLst>
                                      </p:cBhvr>
                                      <p:rCtr x="0" y="7130"/>
                                    </p:animMotion>
                                  </p:childTnLst>
                                </p:cTn>
                              </p:par>
                            </p:childTnLst>
                          </p:cTn>
                        </p:par>
                        <p:par>
                          <p:cTn id="9" fill="hold">
                            <p:stCondLst>
                              <p:cond delay="2000"/>
                            </p:stCondLst>
                            <p:childTnLst>
                              <p:par>
                                <p:cTn id="10" presetID="1" presetClass="entr" presetSubtype="0" fill="hold" grpId="1"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0 0.14259 L 0 0.34136 " pathEditMode="relative" rAng="0" ptsTypes="AA">
                                      <p:cBhvr>
                                        <p:cTn id="18" dur="2000" fill="hold"/>
                                        <p:tgtEl>
                                          <p:spTgt spid="4"/>
                                        </p:tgtEl>
                                        <p:attrNameLst>
                                          <p:attrName>ppt_x</p:attrName>
                                          <p:attrName>ppt_y</p:attrName>
                                        </p:attrNameLst>
                                      </p:cBhvr>
                                      <p:rCtr x="0" y="10617"/>
                                    </p:animMotion>
                                  </p:childTnLst>
                                </p:cTn>
                              </p:par>
                            </p:childTnLst>
                          </p:cTn>
                        </p:par>
                        <p:par>
                          <p:cTn id="19" fill="hold">
                            <p:stCondLst>
                              <p:cond delay="2000"/>
                            </p:stCondLst>
                            <p:childTnLst>
                              <p:par>
                                <p:cTn id="20" presetID="1" presetClass="entr" presetSubtype="0" fill="hold" grpId="1"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0 0.34136 L 0 0.50339 " pathEditMode="relative" rAng="0" ptsTypes="AA">
                                      <p:cBhvr>
                                        <p:cTn id="28" dur="2000" fill="hold"/>
                                        <p:tgtEl>
                                          <p:spTgt spid="4"/>
                                        </p:tgtEl>
                                        <p:attrNameLst>
                                          <p:attrName>ppt_x</p:attrName>
                                          <p:attrName>ppt_y</p:attrName>
                                        </p:attrNameLst>
                                      </p:cBhvr>
                                      <p:rCtr x="0" y="8086"/>
                                    </p:animMotion>
                                  </p:childTnLst>
                                </p:cTn>
                              </p:par>
                            </p:childTnLst>
                          </p:cTn>
                        </p:par>
                        <p:par>
                          <p:cTn id="29" fill="hold">
                            <p:stCondLst>
                              <p:cond delay="2000"/>
                            </p:stCondLst>
                            <p:childTnLst>
                              <p:par>
                                <p:cTn id="30" presetID="1" presetClass="entr" presetSubtype="0" fill="hold" grpId="1"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withEffect">
                                  <p:stCondLst>
                                    <p:cond delay="0"/>
                                  </p:stCondLst>
                                  <p:childTnLst>
                                    <p:animMotion origin="layout" path="M 0 0.5034 L 0 0.70154 " pathEditMode="relative" rAng="0" ptsTypes="AA">
                                      <p:cBhvr>
                                        <p:cTn id="36" dur="2000" fill="hold"/>
                                        <p:tgtEl>
                                          <p:spTgt spid="4"/>
                                        </p:tgtEl>
                                        <p:attrNameLst>
                                          <p:attrName>ppt_x</p:attrName>
                                          <p:attrName>ppt_y</p:attrName>
                                        </p:attrNameLst>
                                      </p:cBhvr>
                                      <p:rCtr x="0" y="9383"/>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0 0.70154 L 0 0.91975 " pathEditMode="relative" rAng="0" ptsTypes="AA">
                                      <p:cBhvr>
                                        <p:cTn id="42" dur="2000" fill="hold"/>
                                        <p:tgtEl>
                                          <p:spTgt spid="4"/>
                                        </p:tgtEl>
                                        <p:attrNameLst>
                                          <p:attrName>ppt_x</p:attrName>
                                          <p:attrName>ppt_y</p:attrName>
                                        </p:attrNameLst>
                                      </p:cBhvr>
                                      <p:rCtr x="0" y="10895"/>
                                    </p:animMotion>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1"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0 0 L 0 0.25 E" pathEditMode="relative" ptsTypes="">
                                      <p:cBhvr>
                                        <p:cTn id="52" dur="100" spd="-100000" fill="hold"/>
                                        <p:tgtEl>
                                          <p:spTgt spid="4"/>
                                        </p:tgtEl>
                                        <p:attrNameLst>
                                          <p:attrName>ppt_x</p:attrName>
                                          <p:attrName>ppt_y</p:attrName>
                                        </p:attrNameLst>
                                      </p:cBhvr>
                                    </p:animMotion>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withEffect">
                                  <p:stCondLst>
                                    <p:cond delay="0"/>
                                  </p:stCondLst>
                                  <p:childTnLst>
                                    <p:animMotion origin="layout" path="M 0 2.71605E-6 L 0 0.25 " pathEditMode="relative" rAng="0" ptsTypes="AA">
                                      <p:cBhvr>
                                        <p:cTn id="59" dur="100" spd="-100000" fill="hold"/>
                                        <p:tgtEl>
                                          <p:spTgt spid="4"/>
                                        </p:tgtEl>
                                        <p:attrNameLst>
                                          <p:attrName>ppt_x</p:attrName>
                                          <p:attrName>ppt_y</p:attrName>
                                        </p:attrNameLst>
                                      </p:cBhvr>
                                      <p:rCtr x="0" y="12500"/>
                                    </p:animMotion>
                                  </p:childTnLst>
                                </p:cTn>
                              </p:par>
                              <p:par>
                                <p:cTn id="60" presetID="1" presetClass="exit" presetSubtype="0" fill="hold" grpId="3" nodeType="withEffect">
                                  <p:stCondLst>
                                    <p:cond delay="0"/>
                                  </p:stCondLst>
                                  <p:childTnLst>
                                    <p:set>
                                      <p:cBhvr>
                                        <p:cTn id="61" dur="1" fill="hold">
                                          <p:stCondLst>
                                            <p:cond delay="0"/>
                                          </p:stCondLst>
                                        </p:cTn>
                                        <p:tgtEl>
                                          <p:spTgt spid="9"/>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10"/>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1"/>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ntr" presetSubtype="0" fill="hold" grpId="2" nodeType="withEffect">
                                  <p:stCondLst>
                                    <p:cond delay="0"/>
                                  </p:stCondLst>
                                  <p:childTnLst>
                                    <p:set>
                                      <p:cBhvr>
                                        <p:cTn id="69"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42" presetClass="path" presetSubtype="0" accel="50000" decel="50000" fill="hold" nodeType="withEffect">
                                  <p:stCondLst>
                                    <p:cond delay="0"/>
                                  </p:stCondLst>
                                  <p:childTnLst>
                                    <p:animMotion origin="layout" path="M 0 2.71605E-6 L 0 0.25 " pathEditMode="relative" rAng="0" ptsTypes="AA">
                                      <p:cBhvr>
                                        <p:cTn id="74" dur="100" spd="-100000" fill="hold"/>
                                        <p:tgtEl>
                                          <p:spTgt spid="4"/>
                                        </p:tgtEl>
                                        <p:attrNameLst>
                                          <p:attrName>ppt_x</p:attrName>
                                          <p:attrName>ppt_y</p:attrName>
                                        </p:attrNameLst>
                                      </p:cBhvr>
                                      <p:rCtr x="0" y="12500"/>
                                    </p:animMotion>
                                  </p:childTnLst>
                                </p:cTn>
                              </p:par>
                              <p:par>
                                <p:cTn id="75" presetID="1" presetClass="exit" presetSubtype="0" fill="hold" grpId="2"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1" presetClass="entr" presetSubtype="0" fill="hold" grpId="3"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xit" presetSubtype="0" fill="hold" grpId="3"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11"/>
                                        </p:tgtEl>
                                        <p:attrNameLst>
                                          <p:attrName>style.visibility</p:attrName>
                                        </p:attrNameLst>
                                      </p:cBhvr>
                                      <p:to>
                                        <p:strVal val="hidden"/>
                                      </p:to>
                                    </p:set>
                                  </p:childTnLst>
                                </p:cTn>
                              </p:par>
                              <p:par>
                                <p:cTn id="83" presetID="1" presetClass="exit" presetSubtype="0" fill="hold" grpId="3"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3" grpId="0" animBg="1"/>
      <p:bldP spid="13" grpId="1" animBg="1"/>
      <p:bldP spid="13" grpId="2" animBg="1"/>
      <p:bldP spid="13"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ly week - Y3-R02-S06 - The night before our Saviour di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5157" y="13034"/>
            <a:ext cx="609600" cy="609600"/>
          </a:xfrm>
          <a:prstGeom prst="rect">
            <a:avLst/>
          </a:prstGeom>
        </p:spPr>
      </p:pic>
      <p:pic>
        <p:nvPicPr>
          <p:cNvPr id="5" name="Picture 4">
            <a:extLst>
              <a:ext uri="{FF2B5EF4-FFF2-40B4-BE49-F238E27FC236}">
                <a16:creationId xmlns:a16="http://schemas.microsoft.com/office/drawing/2014/main" id="{DB349978-6620-4507-ABAD-35CC19CC8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924" y="919513"/>
            <a:ext cx="5544156" cy="3247813"/>
          </a:xfrm>
          <a:prstGeom prst="rect">
            <a:avLst/>
          </a:prstGeom>
        </p:spPr>
      </p:pic>
      <p:sp>
        <p:nvSpPr>
          <p:cNvPr id="2" name="Rectangle 1"/>
          <p:cNvSpPr/>
          <p:nvPr/>
        </p:nvSpPr>
        <p:spPr>
          <a:xfrm>
            <a:off x="118410" y="-20537"/>
            <a:ext cx="8918089" cy="523222"/>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second important thing Jesus did at the Last Supper</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pic>
        <p:nvPicPr>
          <p:cNvPr id="36" name="Shape: Post-it 5" descr="\\DESKTOP\Users\Public\TCI\Sample Lesson 22-10-2015\Junior Classes - Year 1 - Lesson 4\Images\post-it.png">
            <a:extLst>
              <a:ext uri="{FF2B5EF4-FFF2-40B4-BE49-F238E27FC236}">
                <a16:creationId xmlns:a16="http://schemas.microsoft.com/office/drawing/2014/main" id="{A351AAB6-446D-4D06-9D55-A1D3043135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99333" y="2543844"/>
            <a:ext cx="2393342" cy="21866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5">
            <a:extLst>
              <a:ext uri="{FF2B5EF4-FFF2-40B4-BE49-F238E27FC236}">
                <a16:creationId xmlns:a16="http://schemas.microsoft.com/office/drawing/2014/main" id="{E40D4A11-D61B-4988-B528-0C2A8898E4DE}"/>
              </a:ext>
            </a:extLst>
          </p:cNvPr>
          <p:cNvSpPr txBox="1"/>
          <p:nvPr/>
        </p:nvSpPr>
        <p:spPr>
          <a:xfrm rot="20948926">
            <a:off x="6565092" y="2860657"/>
            <a:ext cx="1964188" cy="1569660"/>
          </a:xfrm>
          <a:prstGeom prst="rect">
            <a:avLst/>
          </a:prstGeom>
          <a:noFill/>
        </p:spPr>
        <p:txBody>
          <a:bodyPr wrap="square" rtlCol="0">
            <a:spAutoFit/>
          </a:bodyPr>
          <a:lstStyle/>
          <a:p>
            <a:r>
              <a:rPr lang="en-NZ" sz="1200" dirty="0"/>
              <a:t>Bread and wine were the symbols Jesus blessed and they became his body and blood. At Mass the priest blesses the bread and wine and we believe they become the body and blood of Jesus for us to eat and drink.</a:t>
            </a:r>
          </a:p>
        </p:txBody>
      </p:sp>
      <p:pic>
        <p:nvPicPr>
          <p:cNvPr id="38" name="Shape: Post-it 4" descr="\\DESKTOP\Users\Public\TCI\Sample Lesson 22-10-2015\Junior Classes - Year 1 - Lesson 4\Images\post-it.png">
            <a:extLst>
              <a:ext uri="{FF2B5EF4-FFF2-40B4-BE49-F238E27FC236}">
                <a16:creationId xmlns:a16="http://schemas.microsoft.com/office/drawing/2014/main" id="{F9EB22AD-41BA-4482-B0C9-85A5276DAF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550351" y="444537"/>
            <a:ext cx="2393342" cy="21866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4">
            <a:extLst>
              <a:ext uri="{FF2B5EF4-FFF2-40B4-BE49-F238E27FC236}">
                <a16:creationId xmlns:a16="http://schemas.microsoft.com/office/drawing/2014/main" id="{4FC6A9FA-9310-4FF6-B87E-37E68B2F6C78}"/>
              </a:ext>
            </a:extLst>
          </p:cNvPr>
          <p:cNvSpPr txBox="1"/>
          <p:nvPr/>
        </p:nvSpPr>
        <p:spPr>
          <a:xfrm rot="20948926">
            <a:off x="6786787" y="642981"/>
            <a:ext cx="1765072" cy="1754326"/>
          </a:xfrm>
          <a:prstGeom prst="rect">
            <a:avLst/>
          </a:prstGeom>
          <a:noFill/>
        </p:spPr>
        <p:txBody>
          <a:bodyPr wrap="square" rtlCol="0">
            <a:spAutoFit/>
          </a:bodyPr>
          <a:lstStyle/>
          <a:p>
            <a:r>
              <a:rPr lang="en-NZ" sz="1200" dirty="0"/>
              <a:t>This was the way Jesus gave himself to his followers for all time. At every Mass Jesus’ followers do just as he told them to do at the Last Supper. The Last Supper was the first Mass. </a:t>
            </a:r>
          </a:p>
        </p:txBody>
      </p:sp>
      <p:pic>
        <p:nvPicPr>
          <p:cNvPr id="42" name="Shape: Post-it 2" descr="\\DESKTOP\Users\Public\TCI\Sample Lesson 22-10-2015\Junior Classes - Year 1 - Lesson 4\Images\post-it.png">
            <a:extLst>
              <a:ext uri="{FF2B5EF4-FFF2-40B4-BE49-F238E27FC236}">
                <a16:creationId xmlns:a16="http://schemas.microsoft.com/office/drawing/2014/main" id="{13E73B29-A38D-46B2-82F0-4E1BB758838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37427" y="2769954"/>
            <a:ext cx="2393342" cy="21866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Line 2">
            <a:extLst>
              <a:ext uri="{FF2B5EF4-FFF2-40B4-BE49-F238E27FC236}">
                <a16:creationId xmlns:a16="http://schemas.microsoft.com/office/drawing/2014/main" id="{DEF1E170-25F6-49B2-96BB-31E9663CAF6E}"/>
              </a:ext>
            </a:extLst>
          </p:cNvPr>
          <p:cNvSpPr txBox="1"/>
          <p:nvPr/>
        </p:nvSpPr>
        <p:spPr>
          <a:xfrm rot="20948926">
            <a:off x="350913" y="2954412"/>
            <a:ext cx="1765072" cy="1815882"/>
          </a:xfrm>
          <a:prstGeom prst="rect">
            <a:avLst/>
          </a:prstGeom>
          <a:noFill/>
        </p:spPr>
        <p:txBody>
          <a:bodyPr wrap="square" rtlCol="0">
            <a:spAutoFit/>
          </a:bodyPr>
          <a:lstStyle/>
          <a:p>
            <a:r>
              <a:rPr lang="en-NZ" sz="1600" dirty="0"/>
              <a:t>Then he took some wine, gave thanks and gave the cup to them saying, “Drink from it all of you, this is my blood.” </a:t>
            </a:r>
          </a:p>
        </p:txBody>
      </p:sp>
      <p:pic>
        <p:nvPicPr>
          <p:cNvPr id="44" name="Shape: Post-it 1" descr="\\DESKTOP\Users\Public\TCI\Sample Lesson 22-10-2015\Junior Classes - Year 1 - Lesson 4\Images\post-it.png">
            <a:extLst>
              <a:ext uri="{FF2B5EF4-FFF2-40B4-BE49-F238E27FC236}">
                <a16:creationId xmlns:a16="http://schemas.microsoft.com/office/drawing/2014/main" id="{DE8250E8-CC6A-4D92-8A41-CC49CD57DBF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30" y="339503"/>
            <a:ext cx="2393342" cy="218661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Line 1">
            <a:extLst>
              <a:ext uri="{FF2B5EF4-FFF2-40B4-BE49-F238E27FC236}">
                <a16:creationId xmlns:a16="http://schemas.microsoft.com/office/drawing/2014/main" id="{74BE79E1-609C-415C-8B53-705ECF790182}"/>
              </a:ext>
            </a:extLst>
          </p:cNvPr>
          <p:cNvSpPr txBox="1"/>
          <p:nvPr/>
        </p:nvSpPr>
        <p:spPr>
          <a:xfrm rot="20948926">
            <a:off x="332282" y="616177"/>
            <a:ext cx="1765072" cy="1569660"/>
          </a:xfrm>
          <a:prstGeom prst="rect">
            <a:avLst/>
          </a:prstGeom>
          <a:noFill/>
        </p:spPr>
        <p:txBody>
          <a:bodyPr wrap="square" rtlCol="0">
            <a:spAutoFit/>
          </a:bodyPr>
          <a:lstStyle/>
          <a:p>
            <a:r>
              <a:rPr lang="en-NZ" sz="1600" dirty="0"/>
              <a:t>At the meal Jesus took some bread, broke it, blessed it and said, “Take, eat, this is my body.” </a:t>
            </a:r>
          </a:p>
        </p:txBody>
      </p:sp>
      <p:pic>
        <p:nvPicPr>
          <p:cNvPr id="46" name="Shape: Pin 5" descr="\\DESKTOP\Users\Public\TCI\Sample Lesson 22-10-2015\Junior Classes - Year 1 - Lesson 4\Images\post-it.png">
            <a:extLst>
              <a:ext uri="{FF2B5EF4-FFF2-40B4-BE49-F238E27FC236}">
                <a16:creationId xmlns:a16="http://schemas.microsoft.com/office/drawing/2014/main" id="{C423F510-3990-4636-BDBE-A3BF65EC419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5" y="394746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7" name="Shape: Pin 4" descr="\\DESKTOP\Users\Public\TCI\Sample Lesson 22-10-2015\Junior Classes - Year 1 - Lesson 4\Images\post-it.png">
            <a:extLst>
              <a:ext uri="{FF2B5EF4-FFF2-40B4-BE49-F238E27FC236}">
                <a16:creationId xmlns:a16="http://schemas.microsoft.com/office/drawing/2014/main" id="{186EFA02-60FE-4724-A194-C146AF89236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5" y="325251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9" name="Shape: Pin 2" descr="\\DESKTOP\Users\Public\TCI\Sample Lesson 22-10-2015\Junior Classes - Year 1 - Lesson 4\Images\post-it.png">
            <a:extLst>
              <a:ext uri="{FF2B5EF4-FFF2-40B4-BE49-F238E27FC236}">
                <a16:creationId xmlns:a16="http://schemas.microsoft.com/office/drawing/2014/main" id="{79CAADA0-4B7A-44A0-80FA-EDE804F4867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5" y="186262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50" name="Shape: Pin 1" descr="\\DESKTOP\Users\Public\TCI\Sample Lesson 22-10-2015\Junior Classes - Year 1 - Lesson 4\Images\post-it.png">
            <a:extLst>
              <a:ext uri="{FF2B5EF4-FFF2-40B4-BE49-F238E27FC236}">
                <a16:creationId xmlns:a16="http://schemas.microsoft.com/office/drawing/2014/main" id="{BE3399DF-68B0-43BB-B007-93396BC74A3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5" y="1167685"/>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51" name="Action Button: Forward">
            <a:hlinkClick r:id="" action="ppaction://hlinkshowjump?jump=nextslide" highlightClick="1"/>
            <a:extLst>
              <a:ext uri="{FF2B5EF4-FFF2-40B4-BE49-F238E27FC236}">
                <a16:creationId xmlns:a16="http://schemas.microsoft.com/office/drawing/2014/main" id="{7FF96C50-1199-4BA8-B335-71D3A380D853}"/>
              </a:ext>
            </a:extLst>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2" name="Action Button: Back">
            <a:hlinkClick r:id="" action="ppaction://hlinkshowjump?jump=previousslide" highlightClick="1"/>
            <a:extLst>
              <a:ext uri="{FF2B5EF4-FFF2-40B4-BE49-F238E27FC236}">
                <a16:creationId xmlns:a16="http://schemas.microsoft.com/office/drawing/2014/main" id="{12412D31-9515-468A-8A9F-9D0EB766045C}"/>
              </a:ext>
            </a:extLst>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53" name="Textbox: Tool instructions">
            <a:extLst>
              <a:ext uri="{FF2B5EF4-FFF2-40B4-BE49-F238E27FC236}">
                <a16:creationId xmlns:a16="http://schemas.microsoft.com/office/drawing/2014/main" id="{51FB96AB-E412-4B36-9D8A-1A58DF48D70A}"/>
              </a:ext>
            </a:extLst>
          </p:cNvPr>
          <p:cNvSpPr txBox="1"/>
          <p:nvPr/>
        </p:nvSpPr>
        <p:spPr>
          <a:xfrm>
            <a:off x="3248573" y="4912669"/>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
        <p:nvSpPr>
          <p:cNvPr id="22" name="Action Button: Video">
            <a:hlinkClick r:id="rId10" highlightClick="1"/>
            <a:extLst>
              <a:ext uri="{FF2B5EF4-FFF2-40B4-BE49-F238E27FC236}">
                <a16:creationId xmlns:a16="http://schemas.microsoft.com/office/drawing/2014/main" id="{EDA5A0A0-B4A7-461B-8A8D-5ECBEFB6170C}"/>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a:extLst>
              <a:ext uri="{FF2B5EF4-FFF2-40B4-BE49-F238E27FC236}">
                <a16:creationId xmlns:a16="http://schemas.microsoft.com/office/drawing/2014/main" id="{9098C22F-BE42-4A78-A6C5-EC9D79C22EF0}"/>
              </a:ext>
            </a:extLst>
          </p:cNvPr>
          <p:cNvSpPr txBox="1"/>
          <p:nvPr/>
        </p:nvSpPr>
        <p:spPr>
          <a:xfrm>
            <a:off x="3089061" y="4529352"/>
            <a:ext cx="2965877" cy="246221"/>
          </a:xfrm>
          <a:prstGeom prst="rect">
            <a:avLst/>
          </a:prstGeom>
          <a:noFill/>
        </p:spPr>
        <p:txBody>
          <a:bodyPr wrap="none" rtlCol="0">
            <a:spAutoFit/>
          </a:bodyPr>
          <a:lstStyle/>
          <a:p>
            <a:pPr algn="ctr"/>
            <a:r>
              <a:rPr lang="en-GB" sz="1000" dirty="0"/>
              <a:t>Click the video button to play ‘JESUS The Last Supper’</a:t>
            </a:r>
          </a:p>
        </p:txBody>
      </p:sp>
      <p:sp>
        <p:nvSpPr>
          <p:cNvPr id="24" name="Action Button: Sound 23">
            <a:hlinkClick r:id="" action="ppaction://noaction" highlightClick="1">
              <a:snd r:embed="rId11" name="applause.wav"/>
            </a:hlinkClick>
            <a:extLst>
              <a:ext uri="{FF2B5EF4-FFF2-40B4-BE49-F238E27FC236}">
                <a16:creationId xmlns:a16="http://schemas.microsoft.com/office/drawing/2014/main" id="{442E1E38-63FE-4481-BF2B-8AFAA68C192B}"/>
              </a:ext>
            </a:extLst>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12"/>
          </a:p>
        </p:txBody>
      </p:sp>
      <p:sp>
        <p:nvSpPr>
          <p:cNvPr id="26"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stop"/>
          <p:cNvSpPr txBox="1"/>
          <p:nvPr/>
        </p:nvSpPr>
        <p:spPr>
          <a:xfrm>
            <a:off x="2831852" y="4742819"/>
            <a:ext cx="3632726" cy="246221"/>
          </a:xfrm>
          <a:prstGeom prst="rect">
            <a:avLst/>
          </a:prstGeom>
          <a:noFill/>
        </p:spPr>
        <p:txBody>
          <a:bodyPr wrap="none" rtlCol="0">
            <a:spAutoFit/>
          </a:bodyPr>
          <a:lstStyle/>
          <a:p>
            <a:pPr algn="ctr"/>
            <a:r>
              <a:rPr lang="en-GB" sz="1000" dirty="0" smtClean="0">
                <a:ea typeface="Adobe Gothic Std B" panose="020B0800000000000000" pitchFamily="34" charset="-128"/>
                <a:cs typeface="Arial" panose="020B0604020202020204" pitchFamily="34" charset="0"/>
              </a:rPr>
              <a:t>Click the audio button to stop </a:t>
            </a:r>
            <a:r>
              <a:rPr lang="en-GB" sz="1000" dirty="0" smtClean="0">
                <a:ea typeface="Adobe Gothic Std B" panose="020B0800000000000000" pitchFamily="34" charset="-128"/>
                <a:cs typeface="Arial" panose="020B0604020202020204" pitchFamily="34" charset="0"/>
              </a:rPr>
              <a:t>‘The Night Before our Saviour died’</a:t>
            </a:r>
            <a:endParaRPr lang="en-GB" sz="1000" dirty="0">
              <a:ea typeface="Adobe Gothic Std B" panose="020B0800000000000000" pitchFamily="34" charset="-128"/>
              <a:cs typeface="Arial" panose="020B0604020202020204" pitchFamily="34" charset="0"/>
            </a:endParaRPr>
          </a:p>
        </p:txBody>
      </p:sp>
      <p:sp>
        <p:nvSpPr>
          <p:cNvPr id="28" name="TextBox: Tool instructions start"/>
          <p:cNvSpPr txBox="1"/>
          <p:nvPr/>
        </p:nvSpPr>
        <p:spPr>
          <a:xfrm>
            <a:off x="2816618" y="4742819"/>
            <a:ext cx="3656770" cy="246221"/>
          </a:xfrm>
          <a:prstGeom prst="rect">
            <a:avLst/>
          </a:prstGeom>
          <a:noFill/>
        </p:spPr>
        <p:txBody>
          <a:bodyPr wrap="none" rtlCol="0">
            <a:spAutoFit/>
          </a:bodyPr>
          <a:lstStyle/>
          <a:p>
            <a:pPr algn="ctr"/>
            <a:r>
              <a:rPr lang="en-GB" sz="1000" dirty="0">
                <a:ea typeface="Adobe Gothic Std B" panose="020B0800000000000000" pitchFamily="34" charset="-128"/>
                <a:cs typeface="Arial" panose="020B0604020202020204" pitchFamily="34" charset="0"/>
              </a:rPr>
              <a:t>Click the audio button to play </a:t>
            </a:r>
            <a:r>
              <a:rPr lang="en-GB" sz="1000" dirty="0">
                <a:ea typeface="Adobe Gothic Std B" panose="020B0800000000000000" pitchFamily="34" charset="-128"/>
                <a:cs typeface="Arial" panose="020B0604020202020204" pitchFamily="34" charset="0"/>
              </a:rPr>
              <a:t>‘The Night Before our Saviour died’</a:t>
            </a:r>
            <a:endParaRPr lang="en-GB" sz="1000" dirty="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0"/>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900" decel="100000" fill="hold"/>
                                        <p:tgtEl>
                                          <p:spTgt spid="4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500"/>
                                        <p:tgtEl>
                                          <p:spTgt spid="45"/>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4" restart="whenNotActive" fill="hold" evtFilter="cancelBubble" nodeType="interactiveSeq">
                <p:stCondLst>
                  <p:cond evt="onClick" delay="0">
                    <p:tgtEl>
                      <p:spTgt spid="49"/>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900" decel="100000" fill="hold"/>
                                        <p:tgtEl>
                                          <p:spTgt spid="4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up)">
                                      <p:cBhvr>
                                        <p:cTn id="36" dur="500"/>
                                        <p:tgtEl>
                                          <p:spTgt spid="43"/>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47"/>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anim calcmode="lin" valueType="num">
                                      <p:cBhvr>
                                        <p:cTn id="47" dur="1000" fill="hold"/>
                                        <p:tgtEl>
                                          <p:spTgt spid="38"/>
                                        </p:tgtEl>
                                        <p:attrNameLst>
                                          <p:attrName>ppt_x</p:attrName>
                                        </p:attrNameLst>
                                      </p:cBhvr>
                                      <p:tavLst>
                                        <p:tav tm="0">
                                          <p:val>
                                            <p:strVal val="#ppt_x"/>
                                          </p:val>
                                        </p:tav>
                                        <p:tav tm="100000">
                                          <p:val>
                                            <p:strVal val="#ppt_x"/>
                                          </p:val>
                                        </p:tav>
                                      </p:tavLst>
                                    </p:anim>
                                    <p:anim calcmode="lin" valueType="num">
                                      <p:cBhvr>
                                        <p:cTn id="48" dur="900" decel="100000" fill="hold"/>
                                        <p:tgtEl>
                                          <p:spTgt spid="3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up)">
                                      <p:cBhvr>
                                        <p:cTn id="53" dur="500"/>
                                        <p:tgtEl>
                                          <p:spTgt spid="39"/>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8" restart="whenNotActive" fill="hold" evtFilter="cancelBubble" nodeType="interactiveSeq">
                <p:stCondLst>
                  <p:cond evt="onClick" delay="0">
                    <p:tgtEl>
                      <p:spTgt spid="46"/>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900" decel="100000" fill="hold"/>
                                        <p:tgtEl>
                                          <p:spTgt spid="36"/>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up)">
                                      <p:cBhvr>
                                        <p:cTn id="70" dur="500"/>
                                        <p:tgtEl>
                                          <p:spTgt spid="37"/>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5" restart="whenNotActive" fill="hold" evtFilter="cancelBubble" nodeType="interactiveSeq">
                <p:stCondLst>
                  <p:cond evt="onClick" delay="0">
                    <p:tgtEl>
                      <p:spTgt spid="51"/>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44"/>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4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43"/>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38"/>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39"/>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6"/>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02" restart="whenNotActive" fill="hold" evtFilter="cancelBubble" nodeType="interactiveSeq">
                <p:stCondLst>
                  <p:cond evt="onClick" delay="0">
                    <p:tgtEl>
                      <p:spTgt spid="5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6"/>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4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5"/>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42"/>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3"/>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8"/>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9"/>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9" restart="whenNotActive" fill="hold" evtFilter="cancelBubble" nodeType="interactiveSeq">
                <p:stCondLst>
                  <p:cond evt="onClick" delay="0">
                    <p:tgtEl>
                      <p:spTgt spid="26"/>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fade">
                                      <p:cBhvr>
                                        <p:cTn id="134" dur="500"/>
                                        <p:tgtEl>
                                          <p:spTgt spid="27"/>
                                        </p:tgtEl>
                                      </p:cBhvr>
                                    </p:animEffect>
                                  </p:childTnLst>
                                </p:cTn>
                              </p:par>
                              <p:par>
                                <p:cTn id="135" presetID="10" presetClass="exit" presetSubtype="0" fill="hold" grpId="1" nodeType="withEffect">
                                  <p:stCondLst>
                                    <p:cond delay="0"/>
                                  </p:stCondLst>
                                  <p:childTnLst>
                                    <p:animEffect transition="out" filter="fade">
                                      <p:cBhvr>
                                        <p:cTn id="136" dur="500"/>
                                        <p:tgtEl>
                                          <p:spTgt spid="28"/>
                                        </p:tgtEl>
                                      </p:cBhvr>
                                    </p:animEffect>
                                    <p:set>
                                      <p:cBhvr>
                                        <p:cTn id="137" dur="1" fill="hold">
                                          <p:stCondLst>
                                            <p:cond delay="499"/>
                                          </p:stCondLst>
                                        </p:cTn>
                                        <p:tgtEl>
                                          <p:spTgt spid="28"/>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135759" fill="hold"/>
                                        <p:tgtEl>
                                          <p:spTgt spid="3"/>
                                        </p:tgtEl>
                                      </p:cBhvr>
                                    </p:cmd>
                                  </p:childTnLst>
                                </p:cTn>
                              </p:par>
                              <p:par>
                                <p:cTn id="140" presetID="1" presetClass="emph" presetSubtype="2" fill="hold" nodeType="withEffect">
                                  <p:stCondLst>
                                    <p:cond delay="0"/>
                                  </p:stCondLst>
                                  <p:childTnLst>
                                    <p:animClr clrSpc="rgb" dir="cw">
                                      <p:cBhvr>
                                        <p:cTn id="141" dur="1000" fill="hold"/>
                                        <p:tgtEl>
                                          <p:spTgt spid="26"/>
                                        </p:tgtEl>
                                        <p:attrNameLst>
                                          <p:attrName>fillcolor</p:attrName>
                                        </p:attrNameLst>
                                      </p:cBhvr>
                                      <p:to>
                                        <a:schemeClr val="accent2"/>
                                      </p:to>
                                    </p:animClr>
                                    <p:set>
                                      <p:cBhvr>
                                        <p:cTn id="142" dur="1000" fill="hold"/>
                                        <p:tgtEl>
                                          <p:spTgt spid="26"/>
                                        </p:tgtEl>
                                        <p:attrNameLst>
                                          <p:attrName>fill.type</p:attrName>
                                        </p:attrNameLst>
                                      </p:cBhvr>
                                      <p:to>
                                        <p:strVal val="solid"/>
                                      </p:to>
                                    </p:set>
                                    <p:set>
                                      <p:cBhvr>
                                        <p:cTn id="143" dur="1000" fill="hold"/>
                                        <p:tgtEl>
                                          <p:spTgt spid="26"/>
                                        </p:tgtEl>
                                        <p:attrNameLst>
                                          <p:attrName>fill.on</p:attrName>
                                        </p:attrNameLst>
                                      </p:cBhvr>
                                      <p:to>
                                        <p:strVal val="true"/>
                                      </p:to>
                                    </p:set>
                                  </p:childTnLst>
                                </p:cTn>
                              </p:par>
                            </p:childTnLst>
                          </p:cTn>
                        </p:par>
                      </p:childTnLst>
                    </p:cTn>
                  </p:par>
                  <p:par>
                    <p:cTn id="144" fill="hold">
                      <p:stCondLst>
                        <p:cond delay="indefinite"/>
                      </p:stCondLst>
                      <p:childTnLst>
                        <p:par>
                          <p:cTn id="145" fill="hold">
                            <p:stCondLst>
                              <p:cond delay="0"/>
                            </p:stCondLst>
                            <p:childTnLst>
                              <p:par>
                                <p:cTn id="146" presetID="3" presetClass="mediacall" presetSubtype="0" fill="hold" nodeType="clickEffect">
                                  <p:stCondLst>
                                    <p:cond delay="0"/>
                                  </p:stCondLst>
                                  <p:childTnLst>
                                    <p:cmd type="call" cmd="stop">
                                      <p:cBhvr>
                                        <p:cTn id="147" dur="1" fill="hold"/>
                                        <p:tgtEl>
                                          <p:spTgt spid="3"/>
                                        </p:tgtEl>
                                      </p:cBhvr>
                                    </p:cmd>
                                  </p:childTnLst>
                                </p:cTn>
                              </p:par>
                              <p:par>
                                <p:cTn id="148" presetID="10" presetClass="exit" presetSubtype="0" fill="hold" grpId="1" nodeType="withEffect">
                                  <p:stCondLst>
                                    <p:cond delay="0"/>
                                  </p:stCondLst>
                                  <p:childTnLst>
                                    <p:animEffect transition="out" filter="fade">
                                      <p:cBhvr>
                                        <p:cTn id="149" dur="500"/>
                                        <p:tgtEl>
                                          <p:spTgt spid="27"/>
                                        </p:tgtEl>
                                      </p:cBhvr>
                                    </p:animEffect>
                                    <p:set>
                                      <p:cBhvr>
                                        <p:cTn id="150" dur="1" fill="hold">
                                          <p:stCondLst>
                                            <p:cond delay="499"/>
                                          </p:stCondLst>
                                        </p:cTn>
                                        <p:tgtEl>
                                          <p:spTgt spid="27"/>
                                        </p:tgtEl>
                                        <p:attrNameLst>
                                          <p:attrName>style.visibility</p:attrName>
                                        </p:attrNameLst>
                                      </p:cBhvr>
                                      <p:to>
                                        <p:strVal val="hidden"/>
                                      </p:to>
                                    </p:set>
                                  </p:childTnLst>
                                </p:cTn>
                              </p:par>
                              <p:par>
                                <p:cTn id="151" presetID="10" presetClass="entr" presetSubtype="0" fill="hold" grpId="2" nodeType="with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fade">
                                      <p:cBhvr>
                                        <p:cTn id="153" dur="500"/>
                                        <p:tgtEl>
                                          <p:spTgt spid="28"/>
                                        </p:tgtEl>
                                      </p:cBhvr>
                                    </p:animEffec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chemeClr val="bg1"/>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37" grpId="0"/>
      <p:bldP spid="37" grpId="1"/>
      <p:bldP spid="37" grpId="2"/>
      <p:bldP spid="39" grpId="0"/>
      <p:bldP spid="39" grpId="1"/>
      <p:bldP spid="39" grpId="2"/>
      <p:bldP spid="43" grpId="0"/>
      <p:bldP spid="43" grpId="1"/>
      <p:bldP spid="43" grpId="2"/>
      <p:bldP spid="45" grpId="0"/>
      <p:bldP spid="45" grpId="1"/>
      <p:bldP spid="45" grpId="2"/>
      <p:bldP spid="27" grpId="0"/>
      <p:bldP spid="27" grpId="1"/>
      <p:bldP spid="28" grpId="0"/>
      <p:bldP spid="28" grpId="1"/>
      <p:bldP spid="2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7" y="-57442"/>
            <a:ext cx="8918089" cy="954109"/>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rituals that Jesus shared at the Last Supper we repeat at Mass on Holy Thursday – the washing of the feet</a:t>
            </a:r>
            <a:endParaRPr lang="en-US"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5" name="Textbox: Tool instructions">
            <a:extLst>
              <a:ext uri="{FF2B5EF4-FFF2-40B4-BE49-F238E27FC236}">
                <a16:creationId xmlns:a16="http://schemas.microsoft.com/office/drawing/2014/main" id="{21E5F1C3-E5B4-4B8B-AB02-0463701D8299}"/>
              </a:ext>
            </a:extLst>
          </p:cNvPr>
          <p:cNvSpPr txBox="1"/>
          <p:nvPr/>
        </p:nvSpPr>
        <p:spPr>
          <a:xfrm>
            <a:off x="3595985" y="4885413"/>
            <a:ext cx="1787669" cy="2135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88" dirty="0">
                <a:latin typeface="Arial" pitchFamily="34" charset="0"/>
                <a:ea typeface="Segoe UI" pitchFamily="34" charset="0"/>
                <a:cs typeface="Arial" pitchFamily="34" charset="0"/>
              </a:rPr>
              <a:t>Click the icons to reveal statements</a:t>
            </a:r>
          </a:p>
        </p:txBody>
      </p:sp>
      <p:pic>
        <p:nvPicPr>
          <p:cNvPr id="18" name="Picture 17">
            <a:extLst>
              <a:ext uri="{FF2B5EF4-FFF2-40B4-BE49-F238E27FC236}">
                <a16:creationId xmlns:a16="http://schemas.microsoft.com/office/drawing/2014/main" id="{5B62E888-AAE7-45EC-8F38-5B37D1C1FBFD}"/>
              </a:ext>
            </a:extLst>
          </p:cNvPr>
          <p:cNvPicPr>
            <a:picLocks noChangeAspect="1"/>
          </p:cNvPicPr>
          <p:nvPr/>
        </p:nvPicPr>
        <p:blipFill rotWithShape="1">
          <a:blip r:embed="rId3">
            <a:extLst>
              <a:ext uri="{28A0092B-C50C-407E-A947-70E740481C1C}">
                <a14:useLocalDpi xmlns:a14="http://schemas.microsoft.com/office/drawing/2010/main" val="0"/>
              </a:ext>
            </a:extLst>
          </a:blip>
          <a:srcRect l="16028" r="16195"/>
          <a:stretch/>
        </p:blipFill>
        <p:spPr>
          <a:xfrm>
            <a:off x="358086" y="1153959"/>
            <a:ext cx="4131733" cy="3429001"/>
          </a:xfrm>
          <a:prstGeom prst="rect">
            <a:avLst/>
          </a:prstGeom>
        </p:spPr>
      </p:pic>
      <p:pic>
        <p:nvPicPr>
          <p:cNvPr id="20" name="Picture 19">
            <a:extLst>
              <a:ext uri="{FF2B5EF4-FFF2-40B4-BE49-F238E27FC236}">
                <a16:creationId xmlns:a16="http://schemas.microsoft.com/office/drawing/2014/main" id="{568B8E55-C6DE-4FF5-8027-E5B7CE4D1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185" y="1603388"/>
            <a:ext cx="1044928" cy="783696"/>
          </a:xfrm>
          <a:prstGeom prst="ellipse">
            <a:avLst/>
          </a:prstGeom>
          <a:ln>
            <a:noFill/>
          </a:ln>
          <a:effectLst>
            <a:softEdge rad="112500"/>
          </a:effectLst>
        </p:spPr>
      </p:pic>
      <p:pic>
        <p:nvPicPr>
          <p:cNvPr id="33" name="Picture 32">
            <a:extLst>
              <a:ext uri="{FF2B5EF4-FFF2-40B4-BE49-F238E27FC236}">
                <a16:creationId xmlns:a16="http://schemas.microsoft.com/office/drawing/2014/main" id="{348BEB54-17E2-4CE3-9622-D0EA131DF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185" y="3102137"/>
            <a:ext cx="1044928" cy="783696"/>
          </a:xfrm>
          <a:prstGeom prst="ellipse">
            <a:avLst/>
          </a:prstGeom>
          <a:ln>
            <a:noFill/>
          </a:ln>
          <a:effectLst>
            <a:softEdge rad="112500"/>
          </a:effectLst>
        </p:spPr>
      </p:pic>
      <p:sp>
        <p:nvSpPr>
          <p:cNvPr id="24" name="Rectangle 23">
            <a:extLst>
              <a:ext uri="{FF2B5EF4-FFF2-40B4-BE49-F238E27FC236}">
                <a16:creationId xmlns:a16="http://schemas.microsoft.com/office/drawing/2014/main" id="{16FCC4E9-FCA2-49F5-941A-AE069E49CF01}"/>
              </a:ext>
            </a:extLst>
          </p:cNvPr>
          <p:cNvSpPr/>
          <p:nvPr/>
        </p:nvSpPr>
        <p:spPr>
          <a:xfrm>
            <a:off x="5863477" y="2832267"/>
            <a:ext cx="2994357" cy="1323439"/>
          </a:xfrm>
          <a:prstGeom prst="rect">
            <a:avLst/>
          </a:prstGeom>
          <a:solidFill>
            <a:schemeClr val="bg2"/>
          </a:solidFill>
        </p:spPr>
        <p:txBody>
          <a:bodyPr wrap="square">
            <a:spAutoFit/>
          </a:bodyPr>
          <a:lstStyle/>
          <a:p>
            <a:r>
              <a:rPr lang="en-NZ" sz="1600" dirty="0">
                <a:latin typeface="Calibri" panose="020F0502020204030204" pitchFamily="34" charset="0"/>
                <a:ea typeface="Calibri" panose="020F0502020204030204" pitchFamily="34" charset="0"/>
              </a:rPr>
              <a:t>The priest is the servant of his people. He is willing to serve his people. He carries out the same ritual with the same symbols as Jesus did. </a:t>
            </a:r>
            <a:endParaRPr lang="en-NZ" sz="1600" dirty="0"/>
          </a:p>
        </p:txBody>
      </p:sp>
      <p:sp>
        <p:nvSpPr>
          <p:cNvPr id="26" name="Rectangle 25">
            <a:extLst>
              <a:ext uri="{FF2B5EF4-FFF2-40B4-BE49-F238E27FC236}">
                <a16:creationId xmlns:a16="http://schemas.microsoft.com/office/drawing/2014/main" id="{9750E312-78EB-4ADF-B346-0EA12660D0F5}"/>
              </a:ext>
            </a:extLst>
          </p:cNvPr>
          <p:cNvSpPr/>
          <p:nvPr/>
        </p:nvSpPr>
        <p:spPr>
          <a:xfrm>
            <a:off x="5863476" y="1583905"/>
            <a:ext cx="3136524" cy="830997"/>
          </a:xfrm>
          <a:prstGeom prst="rect">
            <a:avLst/>
          </a:prstGeom>
          <a:solidFill>
            <a:schemeClr val="bg2"/>
          </a:solidFill>
        </p:spPr>
        <p:txBody>
          <a:bodyPr wrap="square">
            <a:spAutoFit/>
          </a:bodyPr>
          <a:lstStyle/>
          <a:p>
            <a:r>
              <a:rPr lang="en-NZ" sz="1600" dirty="0">
                <a:latin typeface="Calibri" panose="020F0502020204030204" pitchFamily="34" charset="0"/>
                <a:ea typeface="Calibri" panose="020F0502020204030204" pitchFamily="34" charset="0"/>
              </a:rPr>
              <a:t>The priest uses the water, the bowl and towel just as Jesus did to wash the feet of the people in his parish. </a:t>
            </a:r>
            <a:endParaRPr lang="en-NZ" sz="1600" dirty="0"/>
          </a:p>
        </p:txBody>
      </p:sp>
    </p:spTree>
    <p:extLst>
      <p:ext uri="{BB962C8B-B14F-4D97-AF65-F5344CB8AC3E}">
        <p14:creationId xmlns:p14="http://schemas.microsoft.com/office/powerpoint/2010/main" val="144714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4" grpId="0" animBg="1"/>
      <p:bldP spid="24" grpId="1" animBg="1"/>
      <p:bldP spid="24" grpId="2" animBg="1"/>
      <p:bldP spid="26" grpId="0" animBg="1"/>
      <p:bldP spid="26" grpId="1" animBg="1"/>
      <p:bldP spid="2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D11016A-C82F-4233-819F-84091A58FD3E}"/>
              </a:ext>
            </a:extLst>
          </p:cNvPr>
          <p:cNvGrpSpPr/>
          <p:nvPr/>
        </p:nvGrpSpPr>
        <p:grpSpPr>
          <a:xfrm>
            <a:off x="5824865" y="2280787"/>
            <a:ext cx="1086519" cy="964690"/>
            <a:chOff x="7495046" y="1792090"/>
            <a:chExt cx="1086519" cy="964690"/>
          </a:xfrm>
        </p:grpSpPr>
        <p:sp>
          <p:nvSpPr>
            <p:cNvPr id="37" name="Arrow: Curved Left 36">
              <a:extLst>
                <a:ext uri="{FF2B5EF4-FFF2-40B4-BE49-F238E27FC236}">
                  <a16:creationId xmlns:a16="http://schemas.microsoft.com/office/drawing/2014/main" id="{F515E0D1-436B-4775-8BEF-364B84003DCC}"/>
                </a:ext>
              </a:extLst>
            </p:cNvPr>
            <p:cNvSpPr/>
            <p:nvPr/>
          </p:nvSpPr>
          <p:spPr>
            <a:xfrm>
              <a:off x="8100392" y="1802673"/>
              <a:ext cx="481173" cy="95410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NZ" sz="1801">
                <a:solidFill>
                  <a:schemeClr val="tx1"/>
                </a:solidFill>
              </a:endParaRPr>
            </a:p>
          </p:txBody>
        </p:sp>
        <p:sp>
          <p:nvSpPr>
            <p:cNvPr id="41" name="Arrow: Curved Left 40">
              <a:extLst>
                <a:ext uri="{FF2B5EF4-FFF2-40B4-BE49-F238E27FC236}">
                  <a16:creationId xmlns:a16="http://schemas.microsoft.com/office/drawing/2014/main" id="{C0320927-783C-4B3C-9FE7-C64497A5BDFC}"/>
                </a:ext>
              </a:extLst>
            </p:cNvPr>
            <p:cNvSpPr/>
            <p:nvPr/>
          </p:nvSpPr>
          <p:spPr>
            <a:xfrm rot="10800000">
              <a:off x="7495046" y="1792090"/>
              <a:ext cx="481173" cy="95410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NZ" sz="1801">
                <a:solidFill>
                  <a:schemeClr val="tx1"/>
                </a:solidFill>
              </a:endParaRPr>
            </a:p>
          </p:txBody>
        </p:sp>
      </p:grpSp>
      <p:sp>
        <p:nvSpPr>
          <p:cNvPr id="4" name="Slide Title"/>
          <p:cNvSpPr/>
          <p:nvPr/>
        </p:nvSpPr>
        <p:spPr>
          <a:xfrm>
            <a:off x="0" y="-18797"/>
            <a:ext cx="9144000" cy="954109"/>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The rituals that Jesus shared at the Last Supper we repeat at Mass – the sharing of Jesus’ body and blood</a:t>
            </a:r>
          </a:p>
        </p:txBody>
      </p:sp>
      <p:sp>
        <p:nvSpPr>
          <p:cNvPr id="9"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0"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1"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29" name="Textbox: Tool instructions">
            <a:extLst>
              <a:ext uri="{FF2B5EF4-FFF2-40B4-BE49-F238E27FC236}">
                <a16:creationId xmlns:a16="http://schemas.microsoft.com/office/drawing/2014/main" id="{AFBF9EE6-B5DB-4D32-BBE4-B0366B91C0E4}"/>
              </a:ext>
            </a:extLst>
          </p:cNvPr>
          <p:cNvSpPr txBox="1"/>
          <p:nvPr/>
        </p:nvSpPr>
        <p:spPr>
          <a:xfrm>
            <a:off x="3819231" y="4912669"/>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pic>
        <p:nvPicPr>
          <p:cNvPr id="33" name="Picture 32" descr="C:\Users\AnneKennedy\AppData\Local\Microsoft\Windows\INetCache\Content.Word\20140808-DSC_0013.jpg">
            <a:extLst>
              <a:ext uri="{FF2B5EF4-FFF2-40B4-BE49-F238E27FC236}">
                <a16:creationId xmlns:a16="http://schemas.microsoft.com/office/drawing/2014/main" id="{543A4862-7524-47F7-A656-5E5E58F3DAC7}"/>
              </a:ext>
            </a:extLst>
          </p:cNvPr>
          <p:cNvPicPr/>
          <p:nvPr/>
        </p:nvPicPr>
        <p:blipFill rotWithShape="1">
          <a:blip r:embed="rId3" cstate="print">
            <a:extLst>
              <a:ext uri="{28A0092B-C50C-407E-A947-70E740481C1C}">
                <a14:useLocalDpi xmlns:a14="http://schemas.microsoft.com/office/drawing/2010/main" val="0"/>
              </a:ext>
            </a:extLst>
          </a:blip>
          <a:srcRect l="2333" t="6919" r="7001" b="7747"/>
          <a:stretch/>
        </p:blipFill>
        <p:spPr bwMode="auto">
          <a:xfrm>
            <a:off x="981418" y="1188862"/>
            <a:ext cx="2837815" cy="3114676"/>
          </a:xfrm>
          <a:prstGeom prst="rect">
            <a:avLst/>
          </a:prstGeom>
          <a:noFill/>
          <a:ln>
            <a:noFill/>
          </a:ln>
          <a:extLst>
            <a:ext uri="{53640926-AAD7-44D8-BBD7-CCE9431645EC}">
              <a14:shadowObscured xmlns:a14="http://schemas.microsoft.com/office/drawing/2010/main"/>
            </a:ext>
          </a:extLst>
        </p:spPr>
      </p:pic>
      <p:grpSp>
        <p:nvGrpSpPr>
          <p:cNvPr id="47" name="Group 46">
            <a:extLst>
              <a:ext uri="{FF2B5EF4-FFF2-40B4-BE49-F238E27FC236}">
                <a16:creationId xmlns:a16="http://schemas.microsoft.com/office/drawing/2014/main" id="{452B0536-0FBC-4D1E-8579-73D57C72F062}"/>
              </a:ext>
            </a:extLst>
          </p:cNvPr>
          <p:cNvGrpSpPr/>
          <p:nvPr/>
        </p:nvGrpSpPr>
        <p:grpSpPr>
          <a:xfrm>
            <a:off x="4876519" y="1101412"/>
            <a:ext cx="2520281" cy="3168352"/>
            <a:chOff x="5245058" y="1483754"/>
            <a:chExt cx="2520280" cy="3168352"/>
          </a:xfrm>
        </p:grpSpPr>
        <p:sp>
          <p:nvSpPr>
            <p:cNvPr id="52" name="Shape: Card 5">
              <a:extLst>
                <a:ext uri="{FF2B5EF4-FFF2-40B4-BE49-F238E27FC236}">
                  <a16:creationId xmlns:a16="http://schemas.microsoft.com/office/drawing/2014/main" id="{906D3139-1A62-433A-B333-1A59CC3694D5}"/>
                </a:ext>
              </a:extLst>
            </p:cNvPr>
            <p:cNvSpPr/>
            <p:nvPr/>
          </p:nvSpPr>
          <p:spPr>
            <a:xfrm>
              <a:off x="5245058" y="1483754"/>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Jesus is there with us because we are his followers now. He is with us in the bread and wine which have become his body and blood. This is how he helps us and makes us able to live like he did. </a:t>
              </a:r>
            </a:p>
          </p:txBody>
        </p:sp>
        <p:pic>
          <p:nvPicPr>
            <p:cNvPr id="53" name="Picture 52">
              <a:extLst>
                <a:ext uri="{FF2B5EF4-FFF2-40B4-BE49-F238E27FC236}">
                  <a16:creationId xmlns:a16="http://schemas.microsoft.com/office/drawing/2014/main" id="{EFC40EBB-8BDE-4C67-A950-81769A993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753" y="1571411"/>
              <a:ext cx="378297" cy="472871"/>
            </a:xfrm>
            <a:prstGeom prst="rect">
              <a:avLst/>
            </a:prstGeom>
          </p:spPr>
        </p:pic>
      </p:grpSp>
      <p:grpSp>
        <p:nvGrpSpPr>
          <p:cNvPr id="46" name="Group 45">
            <a:extLst>
              <a:ext uri="{FF2B5EF4-FFF2-40B4-BE49-F238E27FC236}">
                <a16:creationId xmlns:a16="http://schemas.microsoft.com/office/drawing/2014/main" id="{9A848305-A2B6-4AFD-843F-96E2D37D5890}"/>
              </a:ext>
            </a:extLst>
          </p:cNvPr>
          <p:cNvGrpSpPr/>
          <p:nvPr/>
        </p:nvGrpSpPr>
        <p:grpSpPr>
          <a:xfrm>
            <a:off x="4916031" y="1139244"/>
            <a:ext cx="2520281" cy="3168352"/>
            <a:chOff x="5397458" y="1636154"/>
            <a:chExt cx="2520280" cy="3168352"/>
          </a:xfrm>
        </p:grpSpPr>
        <p:sp>
          <p:nvSpPr>
            <p:cNvPr id="54" name="Shape: Card 5">
              <a:extLst>
                <a:ext uri="{FF2B5EF4-FFF2-40B4-BE49-F238E27FC236}">
                  <a16:creationId xmlns:a16="http://schemas.microsoft.com/office/drawing/2014/main" id="{8714896E-A574-481A-AA3A-99A66A608BEE}"/>
                </a:ext>
              </a:extLst>
            </p:cNvPr>
            <p:cNvSpPr/>
            <p:nvPr/>
          </p:nvSpPr>
          <p:spPr>
            <a:xfrm>
              <a:off x="5397458" y="1636154"/>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The priest repeats at Mass what Jesus did at the Last Supper. He uses the words that Jesus used to change the bread into his body and the wine into his blood. </a:t>
              </a:r>
            </a:p>
          </p:txBody>
        </p:sp>
        <p:pic>
          <p:nvPicPr>
            <p:cNvPr id="55" name="Picture 54">
              <a:extLst>
                <a:ext uri="{FF2B5EF4-FFF2-40B4-BE49-F238E27FC236}">
                  <a16:creationId xmlns:a16="http://schemas.microsoft.com/office/drawing/2014/main" id="{D4A036D8-695E-4866-A0E5-16563BDB3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2025" y="1739228"/>
              <a:ext cx="481173" cy="601466"/>
            </a:xfrm>
            <a:prstGeom prst="rect">
              <a:avLst/>
            </a:prstGeom>
          </p:spPr>
        </p:pic>
      </p:grpSp>
      <p:grpSp>
        <p:nvGrpSpPr>
          <p:cNvPr id="45" name="Group 44">
            <a:extLst>
              <a:ext uri="{FF2B5EF4-FFF2-40B4-BE49-F238E27FC236}">
                <a16:creationId xmlns:a16="http://schemas.microsoft.com/office/drawing/2014/main" id="{4E2DDDAB-B675-428D-972C-602AED2C3617}"/>
              </a:ext>
            </a:extLst>
          </p:cNvPr>
          <p:cNvGrpSpPr/>
          <p:nvPr/>
        </p:nvGrpSpPr>
        <p:grpSpPr>
          <a:xfrm>
            <a:off x="4940260" y="1178956"/>
            <a:ext cx="2520281" cy="3168352"/>
            <a:chOff x="4940258" y="1178954"/>
            <a:chExt cx="2520280" cy="3168352"/>
          </a:xfrm>
        </p:grpSpPr>
        <p:sp>
          <p:nvSpPr>
            <p:cNvPr id="23" name="Shape: Card 5">
              <a:extLst>
                <a:ext uri="{FF2B5EF4-FFF2-40B4-BE49-F238E27FC236}">
                  <a16:creationId xmlns:a16="http://schemas.microsoft.com/office/drawing/2014/main" id="{76499E0E-3F55-4E24-B41D-1CB5F05AA1D0}"/>
                </a:ext>
              </a:extLst>
            </p:cNvPr>
            <p:cNvSpPr/>
            <p:nvPr/>
          </p:nvSpPr>
          <p:spPr>
            <a:xfrm>
              <a:off x="4940258" y="1178954"/>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801" dirty="0">
                  <a:solidFill>
                    <a:schemeClr val="tx1"/>
                  </a:solidFill>
                </a:rPr>
                <a:t>We believe the wine become Jesus’ blood and when we drink it we become more like him. The Last Supper was the first Mass. </a:t>
              </a:r>
            </a:p>
          </p:txBody>
        </p:sp>
        <p:pic>
          <p:nvPicPr>
            <p:cNvPr id="39" name="Picture 38">
              <a:extLst>
                <a:ext uri="{FF2B5EF4-FFF2-40B4-BE49-F238E27FC236}">
                  <a16:creationId xmlns:a16="http://schemas.microsoft.com/office/drawing/2014/main" id="{1DBFB016-64D3-420E-8A03-3BD83A91FE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426" r="29307"/>
            <a:stretch/>
          </p:blipFill>
          <p:spPr>
            <a:xfrm>
              <a:off x="6015422" y="1285551"/>
              <a:ext cx="313509" cy="517122"/>
            </a:xfrm>
            <a:prstGeom prst="rect">
              <a:avLst/>
            </a:prstGeom>
          </p:spPr>
        </p:pic>
      </p:grpSp>
      <p:grpSp>
        <p:nvGrpSpPr>
          <p:cNvPr id="44" name="Group 43">
            <a:extLst>
              <a:ext uri="{FF2B5EF4-FFF2-40B4-BE49-F238E27FC236}">
                <a16:creationId xmlns:a16="http://schemas.microsoft.com/office/drawing/2014/main" id="{9BA04873-D688-4B0A-A998-AE71CAC93183}"/>
              </a:ext>
            </a:extLst>
          </p:cNvPr>
          <p:cNvGrpSpPr/>
          <p:nvPr/>
        </p:nvGrpSpPr>
        <p:grpSpPr>
          <a:xfrm>
            <a:off x="4979767" y="1207178"/>
            <a:ext cx="2520281" cy="3168352"/>
            <a:chOff x="4979768" y="1207175"/>
            <a:chExt cx="2520280" cy="3168352"/>
          </a:xfrm>
        </p:grpSpPr>
        <p:sp>
          <p:nvSpPr>
            <p:cNvPr id="24" name="Shape: Card 4">
              <a:extLst>
                <a:ext uri="{FF2B5EF4-FFF2-40B4-BE49-F238E27FC236}">
                  <a16:creationId xmlns:a16="http://schemas.microsoft.com/office/drawing/2014/main" id="{F1EDF802-F4EA-4BD5-9A4B-CE70548EE932}"/>
                </a:ext>
              </a:extLst>
            </p:cNvPr>
            <p:cNvSpPr/>
            <p:nvPr/>
          </p:nvSpPr>
          <p:spPr>
            <a:xfrm>
              <a:off x="4979768" y="1207175"/>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Then the priest takes the chalice or cup of wine, he gives thanks to God and says to the people, “Drink from it, all of you, for this is my blood.” and the people drink it. </a:t>
              </a:r>
            </a:p>
          </p:txBody>
        </p:sp>
        <p:pic>
          <p:nvPicPr>
            <p:cNvPr id="34" name="Picture 33">
              <a:extLst>
                <a:ext uri="{FF2B5EF4-FFF2-40B4-BE49-F238E27FC236}">
                  <a16:creationId xmlns:a16="http://schemas.microsoft.com/office/drawing/2014/main" id="{70DD9177-E60C-40EC-B4E3-53EA64A6C1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426" r="29307"/>
            <a:stretch/>
          </p:blipFill>
          <p:spPr>
            <a:xfrm>
              <a:off x="6015422" y="1324740"/>
              <a:ext cx="313509" cy="517122"/>
            </a:xfrm>
            <a:prstGeom prst="rect">
              <a:avLst/>
            </a:prstGeom>
          </p:spPr>
        </p:pic>
      </p:grpSp>
      <p:grpSp>
        <p:nvGrpSpPr>
          <p:cNvPr id="43" name="Group 42">
            <a:extLst>
              <a:ext uri="{FF2B5EF4-FFF2-40B4-BE49-F238E27FC236}">
                <a16:creationId xmlns:a16="http://schemas.microsoft.com/office/drawing/2014/main" id="{020F1FF1-B335-4DA0-AE6B-CA88514FA434}"/>
              </a:ext>
            </a:extLst>
          </p:cNvPr>
          <p:cNvGrpSpPr/>
          <p:nvPr/>
        </p:nvGrpSpPr>
        <p:grpSpPr>
          <a:xfrm>
            <a:off x="5007989" y="1224109"/>
            <a:ext cx="2520281" cy="3168352"/>
            <a:chOff x="5007989" y="1224107"/>
            <a:chExt cx="2520280" cy="3168352"/>
          </a:xfrm>
        </p:grpSpPr>
        <p:sp>
          <p:nvSpPr>
            <p:cNvPr id="25" name="Shape: Card 3">
              <a:extLst>
                <a:ext uri="{FF2B5EF4-FFF2-40B4-BE49-F238E27FC236}">
                  <a16:creationId xmlns:a16="http://schemas.microsoft.com/office/drawing/2014/main" id="{C8416F40-9D03-48C5-B6A6-BF799C3A135C}"/>
                </a:ext>
              </a:extLst>
            </p:cNvPr>
            <p:cNvSpPr/>
            <p:nvPr/>
          </p:nvSpPr>
          <p:spPr>
            <a:xfrm>
              <a:off x="5007989" y="1224107"/>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solidFill>
                    <a:schemeClr val="tx1"/>
                  </a:solidFill>
                </a:rPr>
                <a:t>We call this, receiving Holy Communion. We believe the bread becomes Jesus’ body and when we eat it we grow to be more like him. 	</a:t>
              </a:r>
              <a:endParaRPr lang="en-GB" sz="3600" b="1" dirty="0">
                <a:solidFill>
                  <a:schemeClr val="tx1"/>
                </a:solidFill>
              </a:endParaRPr>
            </a:p>
          </p:txBody>
        </p:sp>
        <p:pic>
          <p:nvPicPr>
            <p:cNvPr id="36" name="Picture 35">
              <a:extLst>
                <a:ext uri="{FF2B5EF4-FFF2-40B4-BE49-F238E27FC236}">
                  <a16:creationId xmlns:a16="http://schemas.microsoft.com/office/drawing/2014/main" id="{6A89FC19-4D8D-4BE5-A2EB-7AB124C7E6E5}"/>
                </a:ext>
              </a:extLst>
            </p:cNvPr>
            <p:cNvPicPr>
              <a:picLocks noChangeAspect="1"/>
            </p:cNvPicPr>
            <p:nvPr/>
          </p:nvPicPr>
          <p:blipFill rotWithShape="1">
            <a:blip r:embed="rId8">
              <a:extLst>
                <a:ext uri="{28A0092B-C50C-407E-A947-70E740481C1C}">
                  <a14:useLocalDpi xmlns:a14="http://schemas.microsoft.com/office/drawing/2010/main" val="0"/>
                </a:ext>
              </a:extLst>
            </a:blip>
            <a:srcRect l="30905" t="22091" r="29095" b="11186"/>
            <a:stretch/>
          </p:blipFill>
          <p:spPr>
            <a:xfrm>
              <a:off x="6054612" y="1341429"/>
              <a:ext cx="313508" cy="582229"/>
            </a:xfrm>
            <a:prstGeom prst="rect">
              <a:avLst/>
            </a:prstGeom>
          </p:spPr>
        </p:pic>
      </p:grpSp>
      <p:grpSp>
        <p:nvGrpSpPr>
          <p:cNvPr id="42" name="Group 41">
            <a:extLst>
              <a:ext uri="{FF2B5EF4-FFF2-40B4-BE49-F238E27FC236}">
                <a16:creationId xmlns:a16="http://schemas.microsoft.com/office/drawing/2014/main" id="{FD250E1C-483C-49B2-920A-A85B4FFAECB7}"/>
              </a:ext>
            </a:extLst>
          </p:cNvPr>
          <p:cNvGrpSpPr/>
          <p:nvPr/>
        </p:nvGrpSpPr>
        <p:grpSpPr>
          <a:xfrm>
            <a:off x="5047501" y="1252328"/>
            <a:ext cx="2520281" cy="3168352"/>
            <a:chOff x="5047499" y="1252328"/>
            <a:chExt cx="2520280" cy="3168352"/>
          </a:xfrm>
        </p:grpSpPr>
        <p:sp>
          <p:nvSpPr>
            <p:cNvPr id="26" name="Shape: Card 2">
              <a:extLst>
                <a:ext uri="{FF2B5EF4-FFF2-40B4-BE49-F238E27FC236}">
                  <a16:creationId xmlns:a16="http://schemas.microsoft.com/office/drawing/2014/main" id="{7B14F55C-08E2-4548-A3A5-B7C0967C452E}"/>
                </a:ext>
              </a:extLst>
            </p:cNvPr>
            <p:cNvSpPr/>
            <p:nvPr/>
          </p:nvSpPr>
          <p:spPr>
            <a:xfrm>
              <a:off x="5047499" y="1252328"/>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1" dirty="0">
                  <a:solidFill>
                    <a:schemeClr val="tx1"/>
                  </a:solidFill>
                </a:rPr>
                <a:t>At every Mass the priest takes the place of Jesus. He carries out the same ritual that Jesus did at the table at the Last Supper.    He takes the bread, blesses it and says, “Take, eat, this is my body.” just as Jesus did, and shares it with the people. </a:t>
              </a:r>
              <a:endParaRPr lang="en-GB" sz="1401" dirty="0">
                <a:solidFill>
                  <a:schemeClr val="tx1"/>
                </a:solidFill>
              </a:endParaRPr>
            </a:p>
          </p:txBody>
        </p:sp>
        <p:pic>
          <p:nvPicPr>
            <p:cNvPr id="13" name="Picture 12">
              <a:extLst>
                <a:ext uri="{FF2B5EF4-FFF2-40B4-BE49-F238E27FC236}">
                  <a16:creationId xmlns:a16="http://schemas.microsoft.com/office/drawing/2014/main" id="{87C114E1-9439-4A88-BF00-17203373F581}"/>
                </a:ext>
              </a:extLst>
            </p:cNvPr>
            <p:cNvPicPr>
              <a:picLocks noChangeAspect="1"/>
            </p:cNvPicPr>
            <p:nvPr/>
          </p:nvPicPr>
          <p:blipFill rotWithShape="1">
            <a:blip r:embed="rId8">
              <a:extLst>
                <a:ext uri="{28A0092B-C50C-407E-A947-70E740481C1C}">
                  <a14:useLocalDpi xmlns:a14="http://schemas.microsoft.com/office/drawing/2010/main" val="0"/>
                </a:ext>
              </a:extLst>
            </a:blip>
            <a:srcRect l="30905" t="22091" r="29095" b="11186"/>
            <a:stretch/>
          </p:blipFill>
          <p:spPr>
            <a:xfrm>
              <a:off x="6111375" y="1317643"/>
              <a:ext cx="313508" cy="582229"/>
            </a:xfrm>
            <a:prstGeom prst="rect">
              <a:avLst/>
            </a:prstGeom>
          </p:spPr>
        </p:pic>
      </p:grpSp>
      <p:grpSp>
        <p:nvGrpSpPr>
          <p:cNvPr id="40" name="Group 39">
            <a:extLst>
              <a:ext uri="{FF2B5EF4-FFF2-40B4-BE49-F238E27FC236}">
                <a16:creationId xmlns:a16="http://schemas.microsoft.com/office/drawing/2014/main" id="{FA0A4562-A399-481F-B4BC-3A7B47C24D82}"/>
              </a:ext>
            </a:extLst>
          </p:cNvPr>
          <p:cNvGrpSpPr/>
          <p:nvPr/>
        </p:nvGrpSpPr>
        <p:grpSpPr>
          <a:xfrm>
            <a:off x="5075719" y="1280548"/>
            <a:ext cx="2520281" cy="3168352"/>
            <a:chOff x="5075720" y="1280549"/>
            <a:chExt cx="2520280" cy="3168352"/>
          </a:xfrm>
        </p:grpSpPr>
        <p:sp>
          <p:nvSpPr>
            <p:cNvPr id="28" name="Shape: Card 1 (top)">
              <a:extLst>
                <a:ext uri="{FF2B5EF4-FFF2-40B4-BE49-F238E27FC236}">
                  <a16:creationId xmlns:a16="http://schemas.microsoft.com/office/drawing/2014/main" id="{A1C26640-04E6-43E0-B5E8-379A90C15D48}"/>
                </a:ext>
              </a:extLst>
            </p:cNvPr>
            <p:cNvSpPr/>
            <p:nvPr/>
          </p:nvSpPr>
          <p:spPr>
            <a:xfrm>
              <a:off x="5075720" y="1280549"/>
              <a:ext cx="2520280" cy="3168352"/>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Card 1</a:t>
              </a:r>
            </a:p>
          </p:txBody>
        </p:sp>
        <p:pic>
          <p:nvPicPr>
            <p:cNvPr id="32" name="Picture 31" descr="C:\Users\AnneKennedy\AppData\Local\Microsoft\Windows\INetCache\Content.Word\20140808-DSC_0015.jpg">
              <a:extLst>
                <a:ext uri="{FF2B5EF4-FFF2-40B4-BE49-F238E27FC236}">
                  <a16:creationId xmlns:a16="http://schemas.microsoft.com/office/drawing/2014/main" id="{4ED40624-C2A9-4E4D-B0D9-95CE4B09B21A}"/>
                </a:ext>
              </a:extLst>
            </p:cNvPr>
            <p:cNvPicPr/>
            <p:nvPr/>
          </p:nvPicPr>
          <p:blipFill rotWithShape="1">
            <a:blip r:embed="rId9" cstate="print">
              <a:extLst>
                <a:ext uri="{28A0092B-C50C-407E-A947-70E740481C1C}">
                  <a14:useLocalDpi xmlns:a14="http://schemas.microsoft.com/office/drawing/2010/main" val="0"/>
                </a:ext>
              </a:extLst>
            </a:blip>
            <a:srcRect r="4361" b="8802"/>
            <a:stretch/>
          </p:blipFill>
          <p:spPr bwMode="auto">
            <a:xfrm>
              <a:off x="5209309" y="1399077"/>
              <a:ext cx="2262518" cy="2931297"/>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1+ppt_w/2"/>
                                          </p:val>
                                        </p:tav>
                                      </p:tavLst>
                                    </p:anim>
                                    <p:anim calcmode="lin" valueType="num">
                                      <p:cBhvr additive="base">
                                        <p:cTn id="7" dur="500"/>
                                        <p:tgtEl>
                                          <p:spTgt spid="40"/>
                                        </p:tgtEl>
                                        <p:attrNameLst>
                                          <p:attrName>ppt_y</p:attrName>
                                        </p:attrNameLst>
                                      </p:cBhvr>
                                      <p:tavLst>
                                        <p:tav tm="0">
                                          <p:val>
                                            <p:strVal val="ppt_y"/>
                                          </p:val>
                                        </p:tav>
                                        <p:tav tm="100000">
                                          <p:val>
                                            <p:strVal val="0-ppt_h/2"/>
                                          </p:val>
                                        </p:tav>
                                      </p:tavLst>
                                    </p:anim>
                                    <p:set>
                                      <p:cBhvr>
                                        <p:cTn id="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 restart="whenNotActive" fill="hold" evtFilter="cancelBubble" nodeType="interactiveSeq">
                <p:stCondLst>
                  <p:cond evt="onClick" delay="0">
                    <p:tgtEl>
                      <p:spTgt spid="42"/>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nodeType="clickEffect">
                                  <p:stCondLst>
                                    <p:cond delay="0"/>
                                  </p:stCondLst>
                                  <p:childTnLst>
                                    <p:anim calcmode="lin" valueType="num">
                                      <p:cBhvr additive="base">
                                        <p:cTn id="13" dur="500"/>
                                        <p:tgtEl>
                                          <p:spTgt spid="42"/>
                                        </p:tgtEl>
                                        <p:attrNameLst>
                                          <p:attrName>ppt_x</p:attrName>
                                        </p:attrNameLst>
                                      </p:cBhvr>
                                      <p:tavLst>
                                        <p:tav tm="0">
                                          <p:val>
                                            <p:strVal val="ppt_x"/>
                                          </p:val>
                                        </p:tav>
                                        <p:tav tm="100000">
                                          <p:val>
                                            <p:strVal val="1+ppt_w/2"/>
                                          </p:val>
                                        </p:tav>
                                      </p:tavLst>
                                    </p:anim>
                                    <p:anim calcmode="lin" valueType="num">
                                      <p:cBhvr additive="base">
                                        <p:cTn id="14" dur="500"/>
                                        <p:tgtEl>
                                          <p:spTgt spid="42"/>
                                        </p:tgtEl>
                                        <p:attrNameLst>
                                          <p:attrName>ppt_y</p:attrName>
                                        </p:attrNameLst>
                                      </p:cBhvr>
                                      <p:tavLst>
                                        <p:tav tm="0">
                                          <p:val>
                                            <p:strVal val="ppt_y"/>
                                          </p:val>
                                        </p:tav>
                                        <p:tav tm="100000">
                                          <p:val>
                                            <p:strVal val="0-ppt_h/2"/>
                                          </p:val>
                                        </p:tav>
                                      </p:tavLst>
                                    </p:anim>
                                    <p:set>
                                      <p:cBhvr>
                                        <p:cTn id="1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 restart="whenNotActive" fill="hold" evtFilter="cancelBubble" nodeType="interactiveSeq">
                <p:stCondLst>
                  <p:cond evt="onClick" delay="0">
                    <p:tgtEl>
                      <p:spTgt spid="43"/>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nodeType="clickEffect">
                                  <p:stCondLst>
                                    <p:cond delay="0"/>
                                  </p:stCondLst>
                                  <p:childTnLst>
                                    <p:anim calcmode="lin" valueType="num">
                                      <p:cBhvr additive="base">
                                        <p:cTn id="20" dur="500"/>
                                        <p:tgtEl>
                                          <p:spTgt spid="43"/>
                                        </p:tgtEl>
                                        <p:attrNameLst>
                                          <p:attrName>ppt_x</p:attrName>
                                        </p:attrNameLst>
                                      </p:cBhvr>
                                      <p:tavLst>
                                        <p:tav tm="0">
                                          <p:val>
                                            <p:strVal val="ppt_x"/>
                                          </p:val>
                                        </p:tav>
                                        <p:tav tm="100000">
                                          <p:val>
                                            <p:strVal val="1+ppt_w/2"/>
                                          </p:val>
                                        </p:tav>
                                      </p:tavLst>
                                    </p:anim>
                                    <p:anim calcmode="lin" valueType="num">
                                      <p:cBhvr additive="base">
                                        <p:cTn id="21" dur="500"/>
                                        <p:tgtEl>
                                          <p:spTgt spid="43"/>
                                        </p:tgtEl>
                                        <p:attrNameLst>
                                          <p:attrName>ppt_y</p:attrName>
                                        </p:attrNameLst>
                                      </p:cBhvr>
                                      <p:tavLst>
                                        <p:tav tm="0">
                                          <p:val>
                                            <p:strVal val="ppt_y"/>
                                          </p:val>
                                        </p:tav>
                                        <p:tav tm="100000">
                                          <p:val>
                                            <p:strVal val="0-ppt_h/2"/>
                                          </p:val>
                                        </p:tav>
                                      </p:tavLst>
                                    </p:anim>
                                    <p:set>
                                      <p:cBhvr>
                                        <p:cTn id="22"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3" restart="whenNotActive" fill="hold" evtFilter="cancelBubble" nodeType="interactiveSeq">
                <p:stCondLst>
                  <p:cond evt="onClick" delay="0">
                    <p:tgtEl>
                      <p:spTgt spid="44"/>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nodeType="clickEffect">
                                  <p:stCondLst>
                                    <p:cond delay="0"/>
                                  </p:stCondLst>
                                  <p:childTnLst>
                                    <p:anim calcmode="lin" valueType="num">
                                      <p:cBhvr additive="base">
                                        <p:cTn id="27" dur="500"/>
                                        <p:tgtEl>
                                          <p:spTgt spid="44"/>
                                        </p:tgtEl>
                                        <p:attrNameLst>
                                          <p:attrName>ppt_x</p:attrName>
                                        </p:attrNameLst>
                                      </p:cBhvr>
                                      <p:tavLst>
                                        <p:tav tm="0">
                                          <p:val>
                                            <p:strVal val="ppt_x"/>
                                          </p:val>
                                        </p:tav>
                                        <p:tav tm="100000">
                                          <p:val>
                                            <p:strVal val="1+ppt_w/2"/>
                                          </p:val>
                                        </p:tav>
                                      </p:tavLst>
                                    </p:anim>
                                    <p:anim calcmode="lin" valueType="num">
                                      <p:cBhvr additive="base">
                                        <p:cTn id="28" dur="500"/>
                                        <p:tgtEl>
                                          <p:spTgt spid="44"/>
                                        </p:tgtEl>
                                        <p:attrNameLst>
                                          <p:attrName>ppt_y</p:attrName>
                                        </p:attrNameLst>
                                      </p:cBhvr>
                                      <p:tavLst>
                                        <p:tav tm="0">
                                          <p:val>
                                            <p:strVal val="ppt_y"/>
                                          </p:val>
                                        </p:tav>
                                        <p:tav tm="100000">
                                          <p:val>
                                            <p:strVal val="0-ppt_h/2"/>
                                          </p:val>
                                        </p:tav>
                                      </p:tavLst>
                                    </p:anim>
                                    <p:set>
                                      <p:cBhvr>
                                        <p:cTn id="2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5"/>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nodeType="clickEffect">
                                  <p:stCondLst>
                                    <p:cond delay="0"/>
                                  </p:stCondLst>
                                  <p:childTnLst>
                                    <p:anim calcmode="lin" valueType="num">
                                      <p:cBhvr additive="base">
                                        <p:cTn id="34" dur="500"/>
                                        <p:tgtEl>
                                          <p:spTgt spid="45"/>
                                        </p:tgtEl>
                                        <p:attrNameLst>
                                          <p:attrName>ppt_x</p:attrName>
                                        </p:attrNameLst>
                                      </p:cBhvr>
                                      <p:tavLst>
                                        <p:tav tm="0">
                                          <p:val>
                                            <p:strVal val="ppt_x"/>
                                          </p:val>
                                        </p:tav>
                                        <p:tav tm="100000">
                                          <p:val>
                                            <p:strVal val="1+ppt_w/2"/>
                                          </p:val>
                                        </p:tav>
                                      </p:tavLst>
                                    </p:anim>
                                    <p:anim calcmode="lin" valueType="num">
                                      <p:cBhvr additive="base">
                                        <p:cTn id="35" dur="500"/>
                                        <p:tgtEl>
                                          <p:spTgt spid="45"/>
                                        </p:tgtEl>
                                        <p:attrNameLst>
                                          <p:attrName>ppt_y</p:attrName>
                                        </p:attrNameLst>
                                      </p:cBhvr>
                                      <p:tavLst>
                                        <p:tav tm="0">
                                          <p:val>
                                            <p:strVal val="ppt_y"/>
                                          </p:val>
                                        </p:tav>
                                        <p:tav tm="100000">
                                          <p:val>
                                            <p:strVal val="0-ppt_h/2"/>
                                          </p:val>
                                        </p:tav>
                                      </p:tavLst>
                                    </p:anim>
                                    <p:set>
                                      <p:cBhvr>
                                        <p:cTn id="3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46"/>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nodeType="clickEffect">
                                  <p:stCondLst>
                                    <p:cond delay="0"/>
                                  </p:stCondLst>
                                  <p:childTnLst>
                                    <p:anim calcmode="lin" valueType="num">
                                      <p:cBhvr additive="base">
                                        <p:cTn id="41" dur="500"/>
                                        <p:tgtEl>
                                          <p:spTgt spid="46"/>
                                        </p:tgtEl>
                                        <p:attrNameLst>
                                          <p:attrName>ppt_x</p:attrName>
                                        </p:attrNameLst>
                                      </p:cBhvr>
                                      <p:tavLst>
                                        <p:tav tm="0">
                                          <p:val>
                                            <p:strVal val="ppt_x"/>
                                          </p:val>
                                        </p:tav>
                                        <p:tav tm="100000">
                                          <p:val>
                                            <p:strVal val="1+ppt_w/2"/>
                                          </p:val>
                                        </p:tav>
                                      </p:tavLst>
                                    </p:anim>
                                    <p:anim calcmode="lin" valueType="num">
                                      <p:cBhvr additive="base">
                                        <p:cTn id="42" dur="500"/>
                                        <p:tgtEl>
                                          <p:spTgt spid="46"/>
                                        </p:tgtEl>
                                        <p:attrNameLst>
                                          <p:attrName>ppt_y</p:attrName>
                                        </p:attrNameLst>
                                      </p:cBhvr>
                                      <p:tavLst>
                                        <p:tav tm="0">
                                          <p:val>
                                            <p:strVal val="ppt_y"/>
                                          </p:val>
                                        </p:tav>
                                        <p:tav tm="100000">
                                          <p:val>
                                            <p:strVal val="0-ppt_h/2"/>
                                          </p:val>
                                        </p:tav>
                                      </p:tavLst>
                                    </p:anim>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nodeType="clickEffect">
                                  <p:stCondLst>
                                    <p:cond delay="0"/>
                                  </p:stCondLst>
                                  <p:childTnLst>
                                    <p:anim calcmode="lin" valueType="num">
                                      <p:cBhvr additive="base">
                                        <p:cTn id="48" dur="500"/>
                                        <p:tgtEl>
                                          <p:spTgt spid="47"/>
                                        </p:tgtEl>
                                        <p:attrNameLst>
                                          <p:attrName>ppt_x</p:attrName>
                                        </p:attrNameLst>
                                      </p:cBhvr>
                                      <p:tavLst>
                                        <p:tav tm="0">
                                          <p:val>
                                            <p:strVal val="ppt_x"/>
                                          </p:val>
                                        </p:tav>
                                        <p:tav tm="100000">
                                          <p:val>
                                            <p:strVal val="1+ppt_w/2"/>
                                          </p:val>
                                        </p:tav>
                                      </p:tavLst>
                                    </p:anim>
                                    <p:anim calcmode="lin" valueType="num">
                                      <p:cBhvr additive="base">
                                        <p:cTn id="49" dur="500"/>
                                        <p:tgtEl>
                                          <p:spTgt spid="47"/>
                                        </p:tgtEl>
                                        <p:attrNameLst>
                                          <p:attrName>ppt_y</p:attrName>
                                        </p:attrNameLst>
                                      </p:cBhvr>
                                      <p:tavLst>
                                        <p:tav tm="0">
                                          <p:val>
                                            <p:strVal val="ppt_y"/>
                                          </p:val>
                                        </p:tav>
                                        <p:tav tm="100000">
                                          <p:val>
                                            <p:strVal val="0-ppt_h/2"/>
                                          </p:val>
                                        </p:tav>
                                      </p:tavLst>
                                    </p:anim>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38"/>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ppt_x"/>
                                          </p:val>
                                        </p:tav>
                                        <p:tav tm="100000">
                                          <p:val>
                                            <p:strVal val="#ppt_x"/>
                                          </p:val>
                                        </p:tav>
                                      </p:tavLst>
                                    </p:anim>
                                    <p:anim calcmode="lin" valueType="num">
                                      <p:cBhvr additive="base">
                                        <p:cTn id="57" dur="500" fill="hold"/>
                                        <p:tgtEl>
                                          <p:spTgt spid="4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500" fill="hold"/>
                                        <p:tgtEl>
                                          <p:spTgt spid="43"/>
                                        </p:tgtEl>
                                        <p:attrNameLst>
                                          <p:attrName>ppt_x</p:attrName>
                                        </p:attrNameLst>
                                      </p:cBhvr>
                                      <p:tavLst>
                                        <p:tav tm="0">
                                          <p:val>
                                            <p:strVal val="#ppt_x"/>
                                          </p:val>
                                        </p:tav>
                                        <p:tav tm="100000">
                                          <p:val>
                                            <p:strVal val="#ppt_x"/>
                                          </p:val>
                                        </p:tav>
                                      </p:tavLst>
                                    </p:anim>
                                    <p:anim calcmode="lin" valueType="num">
                                      <p:cBhvr additive="base">
                                        <p:cTn id="65" dur="500" fill="hold"/>
                                        <p:tgtEl>
                                          <p:spTgt spid="4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500" fill="hold"/>
                                        <p:tgtEl>
                                          <p:spTgt spid="45"/>
                                        </p:tgtEl>
                                        <p:attrNameLst>
                                          <p:attrName>ppt_x</p:attrName>
                                        </p:attrNameLst>
                                      </p:cBhvr>
                                      <p:tavLst>
                                        <p:tav tm="0">
                                          <p:val>
                                            <p:strVal val="#ppt_x"/>
                                          </p:val>
                                        </p:tav>
                                        <p:tav tm="100000">
                                          <p:val>
                                            <p:strVal val="#ppt_x"/>
                                          </p:val>
                                        </p:tav>
                                      </p:tavLst>
                                    </p:anim>
                                    <p:anim calcmode="lin" valueType="num">
                                      <p:cBhvr additive="base">
                                        <p:cTn id="73" dur="500" fill="hold"/>
                                        <p:tgtEl>
                                          <p:spTgt spid="4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additive="base">
                                        <p:cTn id="76" dur="500" fill="hold"/>
                                        <p:tgtEl>
                                          <p:spTgt spid="46"/>
                                        </p:tgtEl>
                                        <p:attrNameLst>
                                          <p:attrName>ppt_x</p:attrName>
                                        </p:attrNameLst>
                                      </p:cBhvr>
                                      <p:tavLst>
                                        <p:tav tm="0">
                                          <p:val>
                                            <p:strVal val="#ppt_x"/>
                                          </p:val>
                                        </p:tav>
                                        <p:tav tm="100000">
                                          <p:val>
                                            <p:strVal val="#ppt_x"/>
                                          </p:val>
                                        </p:tav>
                                      </p:tavLst>
                                    </p:anim>
                                    <p:anim calcmode="lin" valueType="num">
                                      <p:cBhvr additive="base">
                                        <p:cTn id="77" dur="500" fill="hold"/>
                                        <p:tgtEl>
                                          <p:spTgt spid="4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additive="base">
                                        <p:cTn id="80" dur="500" fill="hold"/>
                                        <p:tgtEl>
                                          <p:spTgt spid="47"/>
                                        </p:tgtEl>
                                        <p:attrNameLst>
                                          <p:attrName>ppt_x</p:attrName>
                                        </p:attrNameLst>
                                      </p:cBhvr>
                                      <p:tavLst>
                                        <p:tav tm="0">
                                          <p:val>
                                            <p:strVal val="#ppt_x"/>
                                          </p:val>
                                        </p:tav>
                                        <p:tav tm="100000">
                                          <p:val>
                                            <p:strVal val="#ppt_x"/>
                                          </p:val>
                                        </p:tav>
                                      </p:tavLst>
                                    </p:anim>
                                    <p:anim calcmode="lin" valueType="num">
                                      <p:cBhvr additive="base">
                                        <p:cTn id="8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99" restart="whenNotActive" fill="hold" evtFilter="cancelBubble" nodeType="interactiveSeq">
                <p:stCondLst>
                  <p:cond evt="onClick" delay="0">
                    <p:tgtEl>
                      <p:spTgt spid="9"/>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6"/>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5"/>
            <a:ext cx="9144000" cy="954109"/>
          </a:xfrm>
          <a:prstGeom prst="rect">
            <a:avLst/>
          </a:prstGeom>
          <a:noFill/>
        </p:spPr>
        <p:txBody>
          <a:bodyPr wrap="square" lIns="91440" tIns="45721" rIns="91440" bIns="45721">
            <a:spAutoFit/>
          </a:bodyPr>
          <a:lstStyle/>
          <a:p>
            <a:pPr algn="ctr"/>
            <a:r>
              <a:rPr lang="en-NZ" sz="2800" b="1" dirty="0">
                <a:ln w="12700" cmpd="sng">
                  <a:solidFill>
                    <a:schemeClr val="tx1">
                      <a:lumMod val="95000"/>
                      <a:lumOff val="5000"/>
                    </a:schemeClr>
                  </a:solidFill>
                  <a:prstDash val="solid"/>
                </a:ln>
                <a:solidFill>
                  <a:schemeClr val="accent4">
                    <a:lumMod val="75000"/>
                  </a:schemeClr>
                </a:solidFill>
                <a:effectLst>
                  <a:outerShdw blurRad="38100" dist="38100" dir="2700000" algn="tl">
                    <a:srgbClr val="000000">
                      <a:alpha val="43137"/>
                    </a:srgbClr>
                  </a:outerShdw>
                </a:effectLst>
              </a:rPr>
              <a:t>In Holy Week we act out the stories to help us understand what happened in this very special week in Jesus’ life</a:t>
            </a:r>
          </a:p>
        </p:txBody>
      </p:sp>
      <p:sp>
        <p:nvSpPr>
          <p:cNvPr id="9" name="Action Button: Forward">
            <a:hlinkClick r:id="" action="ppaction://hlinkshowjump?jump=nextslide" highlightClick="1"/>
          </p:cNvPr>
          <p:cNvSpPr/>
          <p:nvPr/>
        </p:nvSpPr>
        <p:spPr>
          <a:xfrm>
            <a:off x="8100394" y="4680001"/>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0" name="Action Button: Back">
            <a:hlinkClick r:id="" action="ppaction://hlinkshowjump?jump=previousslide" highlightClick="1"/>
          </p:cNvPr>
          <p:cNvSpPr/>
          <p:nvPr/>
        </p:nvSpPr>
        <p:spPr>
          <a:xfrm>
            <a:off x="7596001" y="4680001"/>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11" name="TextBox: PageNumber"/>
          <p:cNvSpPr txBox="1">
            <a:spLocks/>
          </p:cNvSpPr>
          <p:nvPr/>
        </p:nvSpPr>
        <p:spPr>
          <a:xfrm>
            <a:off x="8640000" y="4680001"/>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717" y="2877786"/>
            <a:ext cx="2277552" cy="1713867"/>
          </a:xfrm>
          <a:prstGeom prst="rect">
            <a:avLst/>
          </a:prstGeom>
        </p:spPr>
      </p:pic>
      <p:sp>
        <p:nvSpPr>
          <p:cNvPr id="20" name="Textbox: Tool instructions2">
            <a:extLst>
              <a:ext uri="{FF2B5EF4-FFF2-40B4-BE49-F238E27FC236}">
                <a16:creationId xmlns:a16="http://schemas.microsoft.com/office/drawing/2014/main" id="{B48EF581-3E0F-4BFB-AA93-4FB2A6BCF154}"/>
              </a:ext>
            </a:extLst>
          </p:cNvPr>
          <p:cNvSpPr txBox="1"/>
          <p:nvPr/>
        </p:nvSpPr>
        <p:spPr>
          <a:xfrm>
            <a:off x="2536829" y="4859002"/>
            <a:ext cx="319189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statement below to complete the sentence correctly</a:t>
            </a:r>
          </a:p>
        </p:txBody>
      </p:sp>
      <p:sp>
        <p:nvSpPr>
          <p:cNvPr id="3" name="Rectangle 2">
            <a:extLst>
              <a:ext uri="{FF2B5EF4-FFF2-40B4-BE49-F238E27FC236}">
                <a16:creationId xmlns:a16="http://schemas.microsoft.com/office/drawing/2014/main" id="{A0240D29-2C28-4A1C-81A7-D057B9829EF8}"/>
              </a:ext>
            </a:extLst>
          </p:cNvPr>
          <p:cNvSpPr/>
          <p:nvPr/>
        </p:nvSpPr>
        <p:spPr>
          <a:xfrm>
            <a:off x="144378" y="1053618"/>
            <a:ext cx="4001929" cy="375487"/>
          </a:xfrm>
          <a:prstGeom prst="rect">
            <a:avLst/>
          </a:prstGeom>
        </p:spPr>
        <p:txBody>
          <a:bodyPr wrap="none">
            <a:spAutoFit/>
          </a:bodyPr>
          <a:lstStyle/>
          <a:p>
            <a:pPr marL="342900" indent="-342900">
              <a:lnSpc>
                <a:spcPct val="115000"/>
              </a:lnSpc>
              <a:spcAft>
                <a:spcPts val="1001"/>
              </a:spcAft>
              <a:buFont typeface="+mj-lt"/>
              <a:buAutoNum type="arabicParenR"/>
            </a:pPr>
            <a:r>
              <a:rPr lang="en-NZ" sz="1600" dirty="0">
                <a:latin typeface="Calibri" panose="020F0502020204030204" pitchFamily="34" charset="0"/>
                <a:ea typeface="Calibri" panose="020F0502020204030204" pitchFamily="34" charset="0"/>
                <a:cs typeface="Calibri" panose="020F0502020204030204" pitchFamily="34" charset="0"/>
              </a:rPr>
              <a:t>Before the disciples had their meal at the </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CBFBC45-A0DB-4BBD-AD37-925B01212F8B}"/>
              </a:ext>
            </a:extLst>
          </p:cNvPr>
          <p:cNvSpPr/>
          <p:nvPr/>
        </p:nvSpPr>
        <p:spPr>
          <a:xfrm>
            <a:off x="144380" y="1377360"/>
            <a:ext cx="3712427" cy="375487"/>
          </a:xfrm>
          <a:prstGeom prst="rect">
            <a:avLst/>
          </a:prstGeom>
        </p:spPr>
        <p:txBody>
          <a:bodyPr wrap="none">
            <a:spAutoFit/>
          </a:bodyPr>
          <a:lstStyle/>
          <a:p>
            <a:pPr marL="342900" indent="-342900">
              <a:lnSpc>
                <a:spcPct val="115000"/>
              </a:lnSpc>
              <a:spcAft>
                <a:spcPts val="1001"/>
              </a:spcAft>
              <a:buFont typeface="+mj-lt"/>
              <a:buAutoNum type="arabicParenR" startAt="2"/>
            </a:pPr>
            <a:r>
              <a:rPr lang="en-NZ" sz="1600" dirty="0">
                <a:latin typeface="Calibri" panose="020F0502020204030204" pitchFamily="34" charset="0"/>
                <a:ea typeface="Calibri" panose="020F0502020204030204" pitchFamily="34" charset="0"/>
                <a:cs typeface="Calibri" panose="020F0502020204030204" pitchFamily="34" charset="0"/>
              </a:rPr>
              <a:t>Jesus wanted to show his friends how </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17182F8-A8A5-4B52-A317-3BC7FC0B919E}"/>
              </a:ext>
            </a:extLst>
          </p:cNvPr>
          <p:cNvSpPr/>
          <p:nvPr/>
        </p:nvSpPr>
        <p:spPr>
          <a:xfrm>
            <a:off x="144380" y="1701105"/>
            <a:ext cx="4990011" cy="375487"/>
          </a:xfrm>
          <a:prstGeom prst="rect">
            <a:avLst/>
          </a:prstGeom>
        </p:spPr>
        <p:txBody>
          <a:bodyPr wrap="square">
            <a:spAutoFit/>
          </a:bodyPr>
          <a:lstStyle/>
          <a:p>
            <a:pPr marL="342900" indent="-342900">
              <a:lnSpc>
                <a:spcPct val="115000"/>
              </a:lnSpc>
              <a:spcAft>
                <a:spcPts val="1001"/>
              </a:spcAft>
              <a:buFont typeface="+mj-lt"/>
              <a:buAutoNum type="arabicParenR" startAt="3"/>
            </a:pPr>
            <a:r>
              <a:rPr lang="en-NZ" sz="1600" dirty="0">
                <a:latin typeface="Calibri" panose="020F0502020204030204" pitchFamily="34" charset="0"/>
                <a:ea typeface="Calibri" panose="020F0502020204030204" pitchFamily="34" charset="0"/>
                <a:cs typeface="Calibri" panose="020F0502020204030204" pitchFamily="34" charset="0"/>
              </a:rPr>
              <a:t>Jesus changed the bread into his body and the </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1065F05-D8C1-465A-885F-18247DEB937B}"/>
              </a:ext>
            </a:extLst>
          </p:cNvPr>
          <p:cNvSpPr/>
          <p:nvPr/>
        </p:nvSpPr>
        <p:spPr>
          <a:xfrm>
            <a:off x="144380" y="2024852"/>
            <a:ext cx="3401059" cy="375487"/>
          </a:xfrm>
          <a:prstGeom prst="rect">
            <a:avLst/>
          </a:prstGeom>
        </p:spPr>
        <p:txBody>
          <a:bodyPr wrap="none">
            <a:spAutoFit/>
          </a:bodyPr>
          <a:lstStyle/>
          <a:p>
            <a:pPr marL="342900" indent="-342900">
              <a:lnSpc>
                <a:spcPct val="115000"/>
              </a:lnSpc>
              <a:spcAft>
                <a:spcPts val="1001"/>
              </a:spcAft>
              <a:buFont typeface="+mj-lt"/>
              <a:buAutoNum type="arabicParenR" startAt="4"/>
            </a:pPr>
            <a:r>
              <a:rPr lang="en-NZ" sz="1600" dirty="0">
                <a:latin typeface="Calibri" panose="020F0502020204030204" pitchFamily="34" charset="0"/>
                <a:ea typeface="Calibri" panose="020F0502020204030204" pitchFamily="34" charset="0"/>
                <a:cs typeface="Calibri" panose="020F0502020204030204" pitchFamily="34" charset="0"/>
              </a:rPr>
              <a:t>The Last Supper was the first Mass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E5365E-CDC2-4993-BD15-3B1341F1770B}"/>
              </a:ext>
            </a:extLst>
          </p:cNvPr>
          <p:cNvSpPr/>
          <p:nvPr/>
        </p:nvSpPr>
        <p:spPr>
          <a:xfrm>
            <a:off x="144378" y="2348597"/>
            <a:ext cx="5066341" cy="375487"/>
          </a:xfrm>
          <a:prstGeom prst="rect">
            <a:avLst/>
          </a:prstGeom>
        </p:spPr>
        <p:txBody>
          <a:bodyPr wrap="square">
            <a:spAutoFit/>
          </a:bodyPr>
          <a:lstStyle/>
          <a:p>
            <a:pPr marL="342900" indent="-342900">
              <a:lnSpc>
                <a:spcPct val="115000"/>
              </a:lnSpc>
              <a:spcAft>
                <a:spcPts val="1001"/>
              </a:spcAft>
              <a:buFont typeface="+mj-lt"/>
              <a:buAutoNum type="arabicParenR" startAt="5"/>
            </a:pPr>
            <a:r>
              <a:rPr lang="en-NZ" sz="1600" dirty="0">
                <a:latin typeface="Calibri" panose="020F0502020204030204" pitchFamily="34" charset="0"/>
                <a:ea typeface="Calibri" panose="020F0502020204030204" pitchFamily="34" charset="0"/>
                <a:cs typeface="Calibri" panose="020F0502020204030204" pitchFamily="34" charset="0"/>
              </a:rPr>
              <a:t>The priest takes the place of Jesus and he speaks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33EE52EE-4AB5-42F5-8C42-5C87B38F6816}"/>
              </a:ext>
            </a:extLst>
          </p:cNvPr>
          <p:cNvSpPr/>
          <p:nvPr/>
        </p:nvSpPr>
        <p:spPr>
          <a:xfrm>
            <a:off x="145066" y="2907273"/>
            <a:ext cx="3531223"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A)	with the same rituals and symbols.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7AF1869-7A72-4B67-817C-89799D9FFBD5}"/>
              </a:ext>
            </a:extLst>
          </p:cNvPr>
          <p:cNvSpPr/>
          <p:nvPr/>
        </p:nvSpPr>
        <p:spPr>
          <a:xfrm>
            <a:off x="3424555" y="2024853"/>
            <a:ext cx="3069558"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with the same rituals and symbols.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21176AC7-9A91-4DB6-ADEC-823245971D35}"/>
              </a:ext>
            </a:extLst>
          </p:cNvPr>
          <p:cNvSpPr/>
          <p:nvPr/>
        </p:nvSpPr>
        <p:spPr>
          <a:xfrm>
            <a:off x="144380" y="3214329"/>
            <a:ext cx="2681247"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B)	to be servants to others.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5DF5420-08E1-4E30-86CB-351F41524490}"/>
              </a:ext>
            </a:extLst>
          </p:cNvPr>
          <p:cNvSpPr/>
          <p:nvPr/>
        </p:nvSpPr>
        <p:spPr>
          <a:xfrm>
            <a:off x="3678828" y="1373661"/>
            <a:ext cx="2219582"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to be servants to others.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FE95BA13-6A50-4E67-9595-01CA4AF48362}"/>
              </a:ext>
            </a:extLst>
          </p:cNvPr>
          <p:cNvSpPr/>
          <p:nvPr/>
        </p:nvSpPr>
        <p:spPr>
          <a:xfrm>
            <a:off x="144378" y="3540897"/>
            <a:ext cx="6517680" cy="375487"/>
          </a:xfrm>
          <a:prstGeom prst="rect">
            <a:avLst/>
          </a:prstGeom>
        </p:spPr>
        <p:txBody>
          <a:bodyPr wrap="squar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C)	the words and does what Jesus did at the Last Supper.</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B8F16686-D153-4C6E-AED5-4435C03D6C8E}"/>
              </a:ext>
            </a:extLst>
          </p:cNvPr>
          <p:cNvSpPr/>
          <p:nvPr/>
        </p:nvSpPr>
        <p:spPr>
          <a:xfrm>
            <a:off x="4532812" y="2348719"/>
            <a:ext cx="4961307" cy="375487"/>
          </a:xfrm>
          <a:prstGeom prst="rect">
            <a:avLst/>
          </a:prstGeom>
        </p:spPr>
        <p:txBody>
          <a:bodyPr wrap="squar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the words and does what Jesus did at the Last Supper.</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F059D409-A21A-45F0-A63B-58B140DD3405}"/>
              </a:ext>
            </a:extLst>
          </p:cNvPr>
          <p:cNvSpPr/>
          <p:nvPr/>
        </p:nvSpPr>
        <p:spPr>
          <a:xfrm>
            <a:off x="135459" y="3869457"/>
            <a:ext cx="3703643"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D)	Last Supper Jesus washed their feet. </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969CF405-253B-4946-B7A2-FDF6D4DF1200}"/>
              </a:ext>
            </a:extLst>
          </p:cNvPr>
          <p:cNvSpPr/>
          <p:nvPr/>
        </p:nvSpPr>
        <p:spPr>
          <a:xfrm>
            <a:off x="3953688" y="1047127"/>
            <a:ext cx="3241978" cy="375487"/>
          </a:xfrm>
          <a:prstGeom prst="rect">
            <a:avLst/>
          </a:prstGeom>
        </p:spPr>
        <p:txBody>
          <a:bodyPr wrap="non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Last Supper Jesus washed their feet. </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2FFAC56D-924B-45CE-931E-77CA8CDB0AAA}"/>
              </a:ext>
            </a:extLst>
          </p:cNvPr>
          <p:cNvSpPr/>
          <p:nvPr/>
        </p:nvSpPr>
        <p:spPr>
          <a:xfrm>
            <a:off x="144001" y="4229313"/>
            <a:ext cx="4990388" cy="375487"/>
          </a:xfrm>
          <a:prstGeom prst="rect">
            <a:avLst/>
          </a:prstGeom>
        </p:spPr>
        <p:txBody>
          <a:bodyPr wrap="squar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E)	wine into his blood and gave it to the disciples.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EAB8990A-FA23-4FBB-BB04-1B62D7A6A5D4}"/>
              </a:ext>
            </a:extLst>
          </p:cNvPr>
          <p:cNvSpPr/>
          <p:nvPr/>
        </p:nvSpPr>
        <p:spPr>
          <a:xfrm>
            <a:off x="4413690" y="1710468"/>
            <a:ext cx="5066341" cy="375487"/>
          </a:xfrm>
          <a:prstGeom prst="rect">
            <a:avLst/>
          </a:prstGeom>
        </p:spPr>
        <p:txBody>
          <a:bodyPr wrap="square">
            <a:spAutoFit/>
          </a:bodyPr>
          <a:lstStyle/>
          <a:p>
            <a:pPr>
              <a:lnSpc>
                <a:spcPct val="115000"/>
              </a:lnSpc>
              <a:spcAft>
                <a:spcPts val="1001"/>
              </a:spcAft>
            </a:pPr>
            <a:r>
              <a:rPr lang="en-NZ" sz="1600" dirty="0">
                <a:latin typeface="Calibri" panose="020F0502020204030204" pitchFamily="34" charset="0"/>
                <a:ea typeface="Calibri" panose="020F0502020204030204" pitchFamily="34" charset="0"/>
                <a:cs typeface="Calibri" panose="020F0502020204030204" pitchFamily="34" charset="0"/>
              </a:rPr>
              <a:t>wine into his blood and gave it to the disciples.</a:t>
            </a:r>
            <a:endParaRPr lang="en-NZ"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Action Button: Worksheet">
            <a:hlinkClick r:id="rId4" action="ppaction://hlinksldjump" highlightClick="1"/>
            <a:extLst>
              <a:ext uri="{FF2B5EF4-FFF2-40B4-BE49-F238E27FC236}">
                <a16:creationId xmlns:a16="http://schemas.microsoft.com/office/drawing/2014/main" id="{D5CC43CD-05B5-4165-AF18-BB06A6541007}"/>
              </a:ext>
            </a:extLst>
          </p:cNvPr>
          <p:cNvSpPr/>
          <p:nvPr/>
        </p:nvSpPr>
        <p:spPr>
          <a:xfrm>
            <a:off x="7092000" y="4680001"/>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spTree>
    <p:extLst>
      <p:ext uri="{BB962C8B-B14F-4D97-AF65-F5344CB8AC3E}">
        <p14:creationId xmlns:p14="http://schemas.microsoft.com/office/powerpoint/2010/main" val="1062010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path" presetSubtype="0" accel="50000" decel="50000" fill="hold" grpId="3" nodeType="withEffect">
                                  <p:stCondLst>
                                    <p:cond delay="0"/>
                                  </p:stCondLst>
                                  <p:childTnLst>
                                    <p:animMotion origin="layout" path="M -1.11111E-6 4.93827E-6 L -0.30781 0.17098 " pathEditMode="relative" rAng="0" ptsTypes="AA">
                                      <p:cBhvr>
                                        <p:cTn id="8" dur="2000" spd="-100000" fill="hold"/>
                                        <p:tgtEl>
                                          <p:spTgt spid="13"/>
                                        </p:tgtEl>
                                        <p:attrNameLst>
                                          <p:attrName>ppt_x</p:attrName>
                                          <p:attrName>ppt_y</p:attrName>
                                        </p:attrNameLst>
                                      </p:cBhvr>
                                      <p:rCtr x="-15399" y="8549"/>
                                    </p:animMotion>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42" presetClass="path" presetSubtype="0" accel="50000" decel="50000" fill="hold" grpId="3" nodeType="withEffect">
                                  <p:stCondLst>
                                    <p:cond delay="0"/>
                                  </p:stCondLst>
                                  <p:childTnLst>
                                    <p:animMotion origin="layout" path="M -1.11111E-6 -1.85185E-6 L -0.33576 0.3605 " pathEditMode="relative" rAng="0" ptsTypes="AA">
                                      <p:cBhvr>
                                        <p:cTn id="17" dur="2000" spd="-100000" fill="hold"/>
                                        <p:tgtEl>
                                          <p:spTgt spid="19"/>
                                        </p:tgtEl>
                                        <p:attrNameLst>
                                          <p:attrName>ppt_x</p:attrName>
                                          <p:attrName>ppt_y</p:attrName>
                                        </p:attrNameLst>
                                      </p:cBhvr>
                                      <p:rCtr x="-16788" y="18025"/>
                                    </p:animMotion>
                                  </p:childTnLst>
                                </p:cTn>
                              </p:par>
                              <p:par>
                                <p:cTn id="18" presetID="1" presetClass="exit"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42" presetClass="path" presetSubtype="0" accel="50000" decel="50000" fill="hold" grpId="3" nodeType="withEffect">
                                  <p:stCondLst>
                                    <p:cond delay="0"/>
                                  </p:stCondLst>
                                  <p:childTnLst>
                                    <p:animMotion origin="layout" path="M -3.88889E-6 1.23457E-7 L -0.425 0.22284 " pathEditMode="relative" rAng="0" ptsTypes="AA">
                                      <p:cBhvr>
                                        <p:cTn id="26" dur="2000" spd="-100000" fill="hold"/>
                                        <p:tgtEl>
                                          <p:spTgt spid="24"/>
                                        </p:tgtEl>
                                        <p:attrNameLst>
                                          <p:attrName>ppt_x</p:attrName>
                                          <p:attrName>ppt_y</p:attrName>
                                        </p:attrNameLst>
                                      </p:cBhvr>
                                      <p:rCtr x="-21250" y="11142"/>
                                    </p:animMotion>
                                  </p:childTnLst>
                                </p:cTn>
                              </p:par>
                              <p:par>
                                <p:cTn id="27" presetID="1" presetClass="exit"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42" presetClass="path" presetSubtype="0" accel="50000" decel="50000" fill="hold" grpId="3" nodeType="withEffect">
                                  <p:stCondLst>
                                    <p:cond delay="0"/>
                                  </p:stCondLst>
                                  <p:childTnLst>
                                    <p:animMotion origin="layout" path="M -2.22222E-6 -2.46914E-7 L -0.37066 0.55648 " pathEditMode="relative" rAng="0" ptsTypes="AA">
                                      <p:cBhvr>
                                        <p:cTn id="35" dur="2000" spd="-100000" fill="hold"/>
                                        <p:tgtEl>
                                          <p:spTgt spid="26"/>
                                        </p:tgtEl>
                                        <p:attrNameLst>
                                          <p:attrName>ppt_x</p:attrName>
                                          <p:attrName>ppt_y</p:attrName>
                                        </p:attrNameLst>
                                      </p:cBhvr>
                                      <p:rCtr x="-18542" y="27809"/>
                                    </p:animMotion>
                                  </p:childTnLst>
                                </p:cTn>
                              </p:par>
                              <p:par>
                                <p:cTn id="36" presetID="1" presetClass="exit"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42" presetClass="path" presetSubtype="0" accel="50000" decel="50000" fill="hold" grpId="3" nodeType="withEffect">
                                  <p:stCondLst>
                                    <p:cond delay="0"/>
                                  </p:stCondLst>
                                  <p:childTnLst>
                                    <p:animMotion origin="layout" path="M -2.22222E-6 -3.95062E-6 L -0.41771 0.49074 " pathEditMode="relative" rAng="0" ptsTypes="AA">
                                      <p:cBhvr>
                                        <p:cTn id="44" dur="2000" spd="-100000" fill="hold"/>
                                        <p:tgtEl>
                                          <p:spTgt spid="28"/>
                                        </p:tgtEl>
                                        <p:attrNameLst>
                                          <p:attrName>ppt_x</p:attrName>
                                          <p:attrName>ppt_y</p:attrName>
                                        </p:attrNameLst>
                                      </p:cBhvr>
                                      <p:rCtr x="-20885" y="24537"/>
                                    </p:animMotion>
                                  </p:childTnLst>
                                </p:cTn>
                              </p:par>
                              <p:par>
                                <p:cTn id="45" presetID="1" presetClass="exit"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withEffect">
                                  <p:stCondLst>
                                    <p:cond delay="0"/>
                                  </p:stCondLst>
                                  <p:childTnLst>
                                    <p:set>
                                      <p:cBhvr>
                                        <p:cTn id="51" dur="1" fill="hold">
                                          <p:stCondLst>
                                            <p:cond delay="0"/>
                                          </p:stCondLst>
                                        </p:cTn>
                                        <p:tgtEl>
                                          <p:spTgt spid="26"/>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ntr" presetSubtype="0" fill="hold" grpId="1"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1" nodeType="withEffect">
                                  <p:stCondLst>
                                    <p:cond delay="0"/>
                                  </p:stCondLst>
                                  <p:childTnLst>
                                    <p:set>
                                      <p:cBhvr>
                                        <p:cTn id="74" dur="1" fill="hold">
                                          <p:stCondLst>
                                            <p:cond delay="0"/>
                                          </p:stCondLst>
                                        </p:cTn>
                                        <p:tgtEl>
                                          <p:spTgt spid="2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ntr" presetSubtype="0" fill="hold" grpId="2"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12" grpId="0"/>
      <p:bldP spid="12" grpId="1"/>
      <p:bldP spid="12" grpId="2"/>
      <p:bldP spid="13" grpId="0"/>
      <p:bldP spid="13" grpId="1"/>
      <p:bldP spid="13" grpId="2"/>
      <p:bldP spid="13" grpId="3"/>
      <p:bldP spid="17" grpId="0"/>
      <p:bldP spid="17" grpId="1"/>
      <p:bldP spid="17" grpId="2"/>
      <p:bldP spid="19" grpId="0"/>
      <p:bldP spid="19" grpId="1"/>
      <p:bldP spid="19" grpId="2"/>
      <p:bldP spid="19" grpId="3"/>
      <p:bldP spid="23" grpId="0"/>
      <p:bldP spid="23" grpId="1"/>
      <p:bldP spid="23" grpId="2"/>
      <p:bldP spid="24" grpId="0"/>
      <p:bldP spid="24" grpId="1"/>
      <p:bldP spid="24" grpId="2"/>
      <p:bldP spid="24" grpId="3"/>
      <p:bldP spid="25" grpId="0"/>
      <p:bldP spid="25" grpId="1"/>
      <p:bldP spid="25" grpId="2"/>
      <p:bldP spid="26" grpId="0"/>
      <p:bldP spid="26" grpId="1"/>
      <p:bldP spid="26" grpId="2"/>
      <p:bldP spid="26" grpId="3"/>
      <p:bldP spid="27" grpId="0"/>
      <p:bldP spid="27" grpId="1"/>
      <p:bldP spid="27" grpId="2"/>
      <p:bldP spid="28" grpId="0"/>
      <p:bldP spid="28" grpId="1"/>
      <p:bldP spid="28" grpId="2"/>
      <p:bldP spid="28" grpId="3"/>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7099</TotalTime>
  <Words>2596</Words>
  <Application>Microsoft Office PowerPoint</Application>
  <PresentationFormat>On-screen Show (16:9)</PresentationFormat>
  <Paragraphs>181</Paragraphs>
  <Slides>13</Slides>
  <Notes>11</Notes>
  <HiddenSlides>2</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Gothic Std B</vt: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203</cp:revision>
  <dcterms:created xsi:type="dcterms:W3CDTF">2017-05-11T04:44:35Z</dcterms:created>
  <dcterms:modified xsi:type="dcterms:W3CDTF">2018-02-28T23:48:32Z</dcterms:modified>
</cp:coreProperties>
</file>