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58" r:id="rId3"/>
    <p:sldId id="259" r:id="rId4"/>
    <p:sldId id="272" r:id="rId5"/>
    <p:sldId id="260" r:id="rId6"/>
    <p:sldId id="261" r:id="rId7"/>
    <p:sldId id="266" r:id="rId8"/>
    <p:sldId id="271" r:id="rId9"/>
    <p:sldId id="262" r:id="rId10"/>
    <p:sldId id="270" r:id="rId11"/>
    <p:sldId id="275" r:id="rId12"/>
    <p:sldId id="276" r:id="rId13"/>
    <p:sldId id="269" r:id="rId14"/>
    <p:sldId id="277"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8" autoAdjust="0"/>
    <p:restoredTop sz="66744" autoAdjust="0"/>
  </p:normalViewPr>
  <p:slideViewPr>
    <p:cSldViewPr snapToGrid="0">
      <p:cViewPr varScale="1">
        <p:scale>
          <a:sx n="96" d="100"/>
          <a:sy n="96" d="100"/>
        </p:scale>
        <p:origin x="28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AFF321-FF0C-47AC-BC59-77970D424E87}" type="datetimeFigureOut">
              <a:rPr lang="en-NZ" smtClean="0"/>
              <a:t>1/03/2018</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12BC58-D7CD-4ADF-A482-672D79D61338}" type="slidenum">
              <a:rPr lang="en-NZ" smtClean="0"/>
              <a:t>‹#›</a:t>
            </a:fld>
            <a:endParaRPr lang="en-NZ"/>
          </a:p>
        </p:txBody>
      </p:sp>
    </p:spTree>
    <p:extLst>
      <p:ext uri="{BB962C8B-B14F-4D97-AF65-F5344CB8AC3E}">
        <p14:creationId xmlns:p14="http://schemas.microsoft.com/office/powerpoint/2010/main" val="7401410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JMVec-dUer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kern="1200" dirty="0" smtClean="0">
                <a:solidFill>
                  <a:schemeClr val="tx1"/>
                </a:solidFill>
                <a:effectLst/>
                <a:latin typeface="+mn-lt"/>
                <a:ea typeface="+mn-ea"/>
                <a:cs typeface="+mn-cs"/>
              </a:rPr>
              <a:t>Slide 1 The Death of Jesus</a:t>
            </a:r>
            <a:r>
              <a:rPr lang="en-GB" sz="900" kern="1200" dirty="0" smtClean="0">
                <a:solidFill>
                  <a:schemeClr val="tx1"/>
                </a:solidFill>
                <a:effectLst/>
                <a:latin typeface="+mn-lt"/>
                <a:ea typeface="+mn-ea"/>
                <a:cs typeface="+mn-cs"/>
              </a:rPr>
              <a:t> </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Use this slide as a focussing strategy to introduce the resource topic. Read the title together and invite children to share something they know about what happened on Good Friday and what symbols are used to remind us of Jesus’ death in Holy Week. </a:t>
            </a:r>
            <a:endParaRPr lang="en-NZ"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DC93ED-3E72-41D6-AF2D-8E10C9CD9475}" type="slidenum">
              <a:rPr lang="en-NZ" smtClean="0"/>
              <a:t>1</a:t>
            </a:fld>
            <a:endParaRPr lang="en-NZ"/>
          </a:p>
        </p:txBody>
      </p:sp>
    </p:spTree>
    <p:extLst>
      <p:ext uri="{BB962C8B-B14F-4D97-AF65-F5344CB8AC3E}">
        <p14:creationId xmlns:p14="http://schemas.microsoft.com/office/powerpoint/2010/main" val="1909311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kern="1200" dirty="0" smtClean="0">
                <a:solidFill>
                  <a:schemeClr val="tx1"/>
                </a:solidFill>
                <a:effectLst/>
                <a:latin typeface="+mn-lt"/>
                <a:ea typeface="+mn-ea"/>
                <a:cs typeface="+mn-cs"/>
              </a:rPr>
              <a:t>Slide 10 Check Up</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This formative assessment strategy will help teachers to identify how well children have achieved the Learning Intentions of the resource. </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Teachers can choose how they use the slide to assess each item. </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A worksheet of this slide is available as an option for children to complete.</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The last two items are feed forward for the teacher. </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Recording the children’s responses to these items is recommended as it will enable teachers to adjust their learning strategies for future resources and target the areas that need further attention.</a:t>
            </a:r>
            <a:endParaRPr lang="en-NZ"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DC93ED-3E72-41D6-AF2D-8E10C9CD9475}" type="slidenum">
              <a:rPr lang="en-NZ" smtClean="0"/>
              <a:t>10</a:t>
            </a:fld>
            <a:endParaRPr lang="en-NZ"/>
          </a:p>
        </p:txBody>
      </p:sp>
    </p:spTree>
    <p:extLst>
      <p:ext uri="{BB962C8B-B14F-4D97-AF65-F5344CB8AC3E}">
        <p14:creationId xmlns:p14="http://schemas.microsoft.com/office/powerpoint/2010/main" val="966391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kern="1200" dirty="0" smtClean="0">
                <a:solidFill>
                  <a:schemeClr val="tx1"/>
                </a:solidFill>
                <a:effectLst/>
                <a:latin typeface="+mn-lt"/>
                <a:ea typeface="+mn-ea"/>
                <a:cs typeface="+mn-cs"/>
              </a:rPr>
              <a:t>Slide 11 Sharing our Learning</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This slide provides some choices for children to show and share what they have learned. Examples could be photographed as evidence of children’s learning. </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You may like to put a copy of the Sharing our Learning page in children’s RE Learning Journals. You could talk through the choices using the slide and let children make their choice from their own copy. </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Children could work on their choice at school and/or at home and you may like to set a day for sharing. Please let parents and </a:t>
            </a:r>
            <a:r>
              <a:rPr lang="en-GB" sz="900" kern="1200" dirty="0" err="1" smtClean="0">
                <a:solidFill>
                  <a:schemeClr val="tx1"/>
                </a:solidFill>
                <a:effectLst/>
                <a:latin typeface="+mn-lt"/>
                <a:ea typeface="+mn-ea"/>
                <a:cs typeface="+mn-cs"/>
              </a:rPr>
              <a:t>whānau</a:t>
            </a:r>
            <a:r>
              <a:rPr lang="en-GB" sz="900" kern="1200" dirty="0" smtClean="0">
                <a:solidFill>
                  <a:schemeClr val="tx1"/>
                </a:solidFill>
                <a:effectLst/>
                <a:latin typeface="+mn-lt"/>
                <a:ea typeface="+mn-ea"/>
                <a:cs typeface="+mn-cs"/>
              </a:rPr>
              <a:t> know what you expect them to do with this. </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The slide is focussed on Year 3 Holy Week Achievement Objective which is covered in Resources 1-3</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AO Yr. 3) Children will be able to:  recall the stories and rituals of Holy Week.</a:t>
            </a:r>
            <a:endParaRPr lang="en-NZ"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D80744A-1B97-45A0-A1DA-953796DCCE59}" type="slidenum">
              <a:rPr lang="en-NZ" smtClean="0"/>
              <a:t>11</a:t>
            </a:fld>
            <a:endParaRPr lang="en-NZ"/>
          </a:p>
        </p:txBody>
      </p:sp>
    </p:spTree>
    <p:extLst>
      <p:ext uri="{BB962C8B-B14F-4D97-AF65-F5344CB8AC3E}">
        <p14:creationId xmlns:p14="http://schemas.microsoft.com/office/powerpoint/2010/main" val="901775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kern="1200" dirty="0" smtClean="0">
                <a:solidFill>
                  <a:schemeClr val="tx1"/>
                </a:solidFill>
                <a:effectLst/>
                <a:latin typeface="+mn-lt"/>
                <a:ea typeface="+mn-ea"/>
                <a:cs typeface="+mn-cs"/>
              </a:rPr>
              <a:t>Slide 12 Time for Reflection</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The MP3 is played to help create a reflective atmosphere and bring the children to stillness and silence as the teacher invites them to </a:t>
            </a:r>
            <a:r>
              <a:rPr lang="en-GB" sz="900" i="1" kern="1200" dirty="0" smtClean="0">
                <a:solidFill>
                  <a:schemeClr val="tx1"/>
                </a:solidFill>
                <a:effectLst/>
                <a:latin typeface="+mn-lt"/>
                <a:ea typeface="+mn-ea"/>
                <a:cs typeface="+mn-cs"/>
              </a:rPr>
              <a:t>think about what Jesus did at the Last Supper to help the apostles remember him. Remind themselves about what the priest does at mass with the bread and wine to help them remember Jesus.</a:t>
            </a:r>
            <a:endParaRPr lang="en-NZ"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C1CC480-14FB-4702-8C20-323E44CFCC31}" type="slidenum">
              <a:rPr lang="en-NZ" smtClean="0"/>
              <a:t>12</a:t>
            </a:fld>
            <a:endParaRPr lang="en-NZ"/>
          </a:p>
        </p:txBody>
      </p:sp>
    </p:spTree>
    <p:extLst>
      <p:ext uri="{BB962C8B-B14F-4D97-AF65-F5344CB8AC3E}">
        <p14:creationId xmlns:p14="http://schemas.microsoft.com/office/powerpoint/2010/main" val="1142592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kern="1200" dirty="0" smtClean="0">
                <a:solidFill>
                  <a:schemeClr val="tx1"/>
                </a:solidFill>
                <a:effectLst/>
                <a:latin typeface="+mn-lt"/>
                <a:ea typeface="+mn-ea"/>
                <a:cs typeface="+mn-cs"/>
              </a:rPr>
              <a:t>Slide 2 Learning Intentions</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As you move closer to Good Friday change the images and symbols on the prayer focus to create a sense of what is going to happen to Jesus on Good Friday. Use images from bible stories about Jesus’ betrayal and trial and the other events that happened after the Last Supper. Give children a time of quiet each day with some reflective music.  Children need to recognise that Holy Week is different from all other weeks in the year. </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Look at the images on the slides and talk about each one with the children. </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Explain that Easter Sunday is not really in Holy Week because it is the beginning of the Easter Season. Mention that Good Friday and Easter Sunday are holidays, so they learn about them before they celebrate them. Encourage the children to share what they are learning about Holy Week with their family. You may like to provide them with a copy of the parish bulletin with the times of the Easter ceremonies they could attend. They will have their Sharing our Learning ideas to take home on Holy Thursday. </a:t>
            </a:r>
            <a:endParaRPr lang="en-NZ"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DC93ED-3E72-41D6-AF2D-8E10C9CD9475}" type="slidenum">
              <a:rPr lang="en-NZ" smtClean="0"/>
              <a:t>2</a:t>
            </a:fld>
            <a:endParaRPr lang="en-NZ"/>
          </a:p>
        </p:txBody>
      </p:sp>
    </p:spTree>
    <p:extLst>
      <p:ext uri="{BB962C8B-B14F-4D97-AF65-F5344CB8AC3E}">
        <p14:creationId xmlns:p14="http://schemas.microsoft.com/office/powerpoint/2010/main" val="163690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kern="1200" dirty="0" smtClean="0">
                <a:solidFill>
                  <a:schemeClr val="tx1"/>
                </a:solidFill>
                <a:effectLst/>
                <a:latin typeface="+mn-lt"/>
                <a:ea typeface="+mn-ea"/>
                <a:cs typeface="+mn-cs"/>
              </a:rPr>
              <a:t>Slide 3 Remembering the events of the first Holy Week</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Follow the instructions on the slide. Then name all the days of Holy Week and have a quiet time to think about each day.</a:t>
            </a:r>
            <a:endParaRPr lang="en-NZ" sz="900" kern="1200" dirty="0" smtClean="0">
              <a:solidFill>
                <a:schemeClr val="tx1"/>
              </a:solidFill>
              <a:effectLst/>
              <a:latin typeface="+mn-lt"/>
              <a:ea typeface="+mn-ea"/>
              <a:cs typeface="+mn-cs"/>
            </a:endParaRPr>
          </a:p>
          <a:p>
            <a:r>
              <a:rPr lang="en-NZ" sz="900" kern="1200" dirty="0" smtClean="0">
                <a:solidFill>
                  <a:schemeClr val="tx1"/>
                </a:solidFill>
                <a:effectLst/>
                <a:latin typeface="+mn-lt"/>
                <a:ea typeface="+mn-ea"/>
                <a:cs typeface="+mn-cs"/>
              </a:rPr>
              <a:t>Remind the children that Easter is not in Holy Week – it is the start of the new week and the new season.</a:t>
            </a:r>
            <a:endParaRPr lang="en-NZ"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A22E9F3-4B73-464C-9938-9260F376746B}" type="slidenum">
              <a:rPr lang="en-NZ" smtClean="0"/>
              <a:t>3</a:t>
            </a:fld>
            <a:endParaRPr lang="en-NZ"/>
          </a:p>
        </p:txBody>
      </p:sp>
    </p:spTree>
    <p:extLst>
      <p:ext uri="{BB962C8B-B14F-4D97-AF65-F5344CB8AC3E}">
        <p14:creationId xmlns:p14="http://schemas.microsoft.com/office/powerpoint/2010/main" val="1366032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kern="1200" dirty="0" smtClean="0">
                <a:solidFill>
                  <a:schemeClr val="tx1"/>
                </a:solidFill>
                <a:effectLst/>
                <a:latin typeface="+mn-lt"/>
                <a:ea typeface="+mn-ea"/>
                <a:cs typeface="+mn-cs"/>
              </a:rPr>
              <a:t>Slide 4 Do you know The Liturgical colours and seasons?</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Work through each item</a:t>
            </a:r>
            <a:endParaRPr lang="en-NZ" sz="900" kern="1200" dirty="0" smtClean="0">
              <a:solidFill>
                <a:schemeClr val="tx1"/>
              </a:solidFill>
              <a:effectLst/>
              <a:latin typeface="+mn-lt"/>
              <a:ea typeface="+mn-ea"/>
              <a:cs typeface="+mn-cs"/>
            </a:endParaRPr>
          </a:p>
          <a:p>
            <a:r>
              <a:rPr lang="en-NZ" sz="900" b="1" kern="1200" dirty="0" smtClean="0">
                <a:solidFill>
                  <a:schemeClr val="tx1"/>
                </a:solidFill>
                <a:effectLst/>
                <a:latin typeface="+mn-lt"/>
                <a:ea typeface="+mn-ea"/>
                <a:cs typeface="+mn-cs"/>
              </a:rPr>
              <a:t>C</a:t>
            </a:r>
            <a:r>
              <a:rPr lang="en-NZ" sz="900" kern="1200" dirty="0" smtClean="0">
                <a:solidFill>
                  <a:schemeClr val="tx1"/>
                </a:solidFill>
                <a:effectLst/>
                <a:latin typeface="+mn-lt"/>
                <a:ea typeface="+mn-ea"/>
                <a:cs typeface="+mn-cs"/>
              </a:rPr>
              <a:t>olour, </a:t>
            </a:r>
            <a:r>
              <a:rPr lang="en-NZ" sz="900" b="1" kern="1200" dirty="0" smtClean="0">
                <a:solidFill>
                  <a:schemeClr val="tx1"/>
                </a:solidFill>
                <a:effectLst/>
                <a:latin typeface="+mn-lt"/>
                <a:ea typeface="+mn-ea"/>
                <a:cs typeface="+mn-cs"/>
              </a:rPr>
              <a:t>w</a:t>
            </a:r>
            <a:r>
              <a:rPr lang="en-NZ" sz="900" kern="1200" dirty="0" smtClean="0">
                <a:solidFill>
                  <a:schemeClr val="tx1"/>
                </a:solidFill>
                <a:effectLst/>
                <a:latin typeface="+mn-lt"/>
                <a:ea typeface="+mn-ea"/>
                <a:cs typeface="+mn-cs"/>
              </a:rPr>
              <a:t>hite, </a:t>
            </a:r>
            <a:r>
              <a:rPr lang="en-NZ" sz="900" b="1" kern="1200" dirty="0" smtClean="0">
                <a:solidFill>
                  <a:schemeClr val="tx1"/>
                </a:solidFill>
                <a:effectLst/>
                <a:latin typeface="+mn-lt"/>
                <a:ea typeface="+mn-ea"/>
                <a:cs typeface="+mn-cs"/>
              </a:rPr>
              <a:t>g</a:t>
            </a:r>
            <a:r>
              <a:rPr lang="en-NZ" sz="900" kern="1200" dirty="0" smtClean="0">
                <a:solidFill>
                  <a:schemeClr val="tx1"/>
                </a:solidFill>
                <a:effectLst/>
                <a:latin typeface="+mn-lt"/>
                <a:ea typeface="+mn-ea"/>
                <a:cs typeface="+mn-cs"/>
              </a:rPr>
              <a:t>old, </a:t>
            </a:r>
            <a:r>
              <a:rPr lang="en-NZ" sz="900" b="1" kern="1200" dirty="0" smtClean="0">
                <a:solidFill>
                  <a:schemeClr val="tx1"/>
                </a:solidFill>
                <a:effectLst/>
                <a:latin typeface="+mn-lt"/>
                <a:ea typeface="+mn-ea"/>
                <a:cs typeface="+mn-cs"/>
              </a:rPr>
              <a:t>y</a:t>
            </a:r>
            <a:r>
              <a:rPr lang="en-NZ" sz="900" kern="1200" dirty="0" smtClean="0">
                <a:solidFill>
                  <a:schemeClr val="tx1"/>
                </a:solidFill>
                <a:effectLst/>
                <a:latin typeface="+mn-lt"/>
                <a:ea typeface="+mn-ea"/>
                <a:cs typeface="+mn-cs"/>
              </a:rPr>
              <a:t>ellow,</a:t>
            </a:r>
            <a:r>
              <a:rPr lang="en-NZ" sz="900" b="1" kern="1200" dirty="0" smtClean="0">
                <a:solidFill>
                  <a:schemeClr val="tx1"/>
                </a:solidFill>
                <a:effectLst/>
                <a:latin typeface="+mn-lt"/>
                <a:ea typeface="+mn-ea"/>
                <a:cs typeface="+mn-cs"/>
              </a:rPr>
              <a:t> g</a:t>
            </a:r>
            <a:r>
              <a:rPr lang="en-NZ" sz="900" kern="1200" dirty="0" smtClean="0">
                <a:solidFill>
                  <a:schemeClr val="tx1"/>
                </a:solidFill>
                <a:effectLst/>
                <a:latin typeface="+mn-lt"/>
                <a:ea typeface="+mn-ea"/>
                <a:cs typeface="+mn-cs"/>
              </a:rPr>
              <a:t>reen, </a:t>
            </a:r>
            <a:r>
              <a:rPr lang="en-NZ" sz="900" b="1" kern="1200" dirty="0" smtClean="0">
                <a:solidFill>
                  <a:schemeClr val="tx1"/>
                </a:solidFill>
                <a:effectLst/>
                <a:latin typeface="+mn-lt"/>
                <a:ea typeface="+mn-ea"/>
                <a:cs typeface="+mn-cs"/>
              </a:rPr>
              <a:t>p</a:t>
            </a:r>
            <a:r>
              <a:rPr lang="en-NZ" sz="900" kern="1200" dirty="0" smtClean="0">
                <a:solidFill>
                  <a:schemeClr val="tx1"/>
                </a:solidFill>
                <a:effectLst/>
                <a:latin typeface="+mn-lt"/>
                <a:ea typeface="+mn-ea"/>
                <a:cs typeface="+mn-cs"/>
              </a:rPr>
              <a:t>urple, </a:t>
            </a:r>
            <a:r>
              <a:rPr lang="en-NZ" sz="900" b="1" kern="1200" dirty="0" smtClean="0">
                <a:solidFill>
                  <a:schemeClr val="tx1"/>
                </a:solidFill>
                <a:effectLst/>
                <a:latin typeface="+mn-lt"/>
                <a:ea typeface="+mn-ea"/>
                <a:cs typeface="+mn-cs"/>
              </a:rPr>
              <a:t>v</a:t>
            </a:r>
            <a:r>
              <a:rPr lang="en-NZ" sz="900" kern="1200" dirty="0" smtClean="0">
                <a:solidFill>
                  <a:schemeClr val="tx1"/>
                </a:solidFill>
                <a:effectLst/>
                <a:latin typeface="+mn-lt"/>
                <a:ea typeface="+mn-ea"/>
                <a:cs typeface="+mn-cs"/>
              </a:rPr>
              <a:t>iolet, </a:t>
            </a:r>
            <a:r>
              <a:rPr lang="en-NZ" sz="900" b="1" kern="1200" dirty="0" smtClean="0">
                <a:solidFill>
                  <a:schemeClr val="tx1"/>
                </a:solidFill>
                <a:effectLst/>
                <a:latin typeface="+mn-lt"/>
                <a:ea typeface="+mn-ea"/>
                <a:cs typeface="+mn-cs"/>
              </a:rPr>
              <a:t>r</a:t>
            </a:r>
            <a:r>
              <a:rPr lang="en-NZ" sz="900" kern="1200" dirty="0" smtClean="0">
                <a:solidFill>
                  <a:schemeClr val="tx1"/>
                </a:solidFill>
                <a:effectLst/>
                <a:latin typeface="+mn-lt"/>
                <a:ea typeface="+mn-ea"/>
                <a:cs typeface="+mn-cs"/>
              </a:rPr>
              <a:t>ed, </a:t>
            </a:r>
            <a:r>
              <a:rPr lang="en-NZ" sz="900" b="1" kern="1200" dirty="0" smtClean="0">
                <a:solidFill>
                  <a:schemeClr val="tx1"/>
                </a:solidFill>
                <a:effectLst/>
                <a:latin typeface="+mn-lt"/>
                <a:ea typeface="+mn-ea"/>
                <a:cs typeface="+mn-cs"/>
              </a:rPr>
              <a:t>M</a:t>
            </a:r>
            <a:r>
              <a:rPr lang="en-NZ" sz="900" kern="1200" dirty="0" smtClean="0">
                <a:solidFill>
                  <a:schemeClr val="tx1"/>
                </a:solidFill>
                <a:effectLst/>
                <a:latin typeface="+mn-lt"/>
                <a:ea typeface="+mn-ea"/>
                <a:cs typeface="+mn-cs"/>
              </a:rPr>
              <a:t>ass.</a:t>
            </a:r>
          </a:p>
          <a:p>
            <a:r>
              <a:rPr lang="en-NZ" sz="900" kern="1200" dirty="0" smtClean="0">
                <a:solidFill>
                  <a:schemeClr val="tx1"/>
                </a:solidFill>
                <a:effectLst/>
                <a:latin typeface="+mn-lt"/>
                <a:ea typeface="+mn-ea"/>
                <a:cs typeface="+mn-cs"/>
              </a:rPr>
              <a:t>Talk with children where they will see these colours in the church during the seasons of the Liturgical Year: the priest’s vestments, on the altar frontispiece and on the cloth on the lectern. Maybe on the banner, the flowers or the candles.  Remind children to notice which colour the priest is wearing, and the colour of the altar frontispiece and what it tells them.</a:t>
            </a:r>
            <a:endParaRPr lang="en-NZ"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A22E9F3-4B73-464C-9938-9260F376746B}" type="slidenum">
              <a:rPr lang="en-NZ" smtClean="0"/>
              <a:t>4</a:t>
            </a:fld>
            <a:endParaRPr lang="en-NZ"/>
          </a:p>
        </p:txBody>
      </p:sp>
    </p:spTree>
    <p:extLst>
      <p:ext uri="{BB962C8B-B14F-4D97-AF65-F5344CB8AC3E}">
        <p14:creationId xmlns:p14="http://schemas.microsoft.com/office/powerpoint/2010/main" val="2355863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kern="1200" dirty="0" smtClean="0">
                <a:solidFill>
                  <a:schemeClr val="tx1"/>
                </a:solidFill>
                <a:effectLst/>
                <a:latin typeface="+mn-lt"/>
                <a:ea typeface="+mn-ea"/>
                <a:cs typeface="+mn-cs"/>
              </a:rPr>
              <a:t>Slide 5 The story about what happened after the Last Supper</a:t>
            </a:r>
            <a:endParaRPr lang="en-NZ" sz="900" kern="1200" dirty="0" smtClean="0">
              <a:solidFill>
                <a:schemeClr val="tx1"/>
              </a:solidFill>
              <a:effectLst/>
              <a:latin typeface="+mn-lt"/>
              <a:ea typeface="+mn-ea"/>
              <a:cs typeface="+mn-cs"/>
            </a:endParaRPr>
          </a:p>
          <a:p>
            <a:r>
              <a:rPr lang="en-NZ" sz="900" kern="1200" dirty="0" smtClean="0">
                <a:solidFill>
                  <a:schemeClr val="tx1"/>
                </a:solidFill>
                <a:effectLst/>
                <a:latin typeface="+mn-lt"/>
                <a:ea typeface="+mn-ea"/>
                <a:cs typeface="+mn-cs"/>
              </a:rPr>
              <a:t>Use the flip cards to help the children understand what happened between the Last Supper and when Jesus died on the cross. You will notice not all incidents of the story are necessary for children at this age.  (30 pieces of silver is about $600 now).</a:t>
            </a:r>
            <a:endParaRPr lang="en-NZ"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87E6324-96D2-4F68-AB6E-99EF2AD1FB4B}" type="slidenum">
              <a:rPr lang="en-NZ" smtClean="0"/>
              <a:t>5</a:t>
            </a:fld>
            <a:endParaRPr lang="en-NZ"/>
          </a:p>
        </p:txBody>
      </p:sp>
    </p:spTree>
    <p:extLst>
      <p:ext uri="{BB962C8B-B14F-4D97-AF65-F5344CB8AC3E}">
        <p14:creationId xmlns:p14="http://schemas.microsoft.com/office/powerpoint/2010/main" val="4093260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kern="1200" dirty="0" smtClean="0">
                <a:solidFill>
                  <a:schemeClr val="tx1"/>
                </a:solidFill>
                <a:effectLst/>
                <a:latin typeface="+mn-lt"/>
                <a:ea typeface="+mn-ea"/>
                <a:cs typeface="+mn-cs"/>
              </a:rPr>
              <a:t>Slide 6 What happened on Good Friday</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Read the PINs and have a quiet time before watching the clip.</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The clip is an animated version of the story for children of this age. An outline of what is covered is included below.</a:t>
            </a:r>
            <a:endParaRPr lang="en-NZ" sz="900" kern="1200" dirty="0" smtClean="0">
              <a:solidFill>
                <a:schemeClr val="tx1"/>
              </a:solidFill>
              <a:effectLst/>
              <a:latin typeface="+mn-lt"/>
              <a:ea typeface="+mn-ea"/>
              <a:cs typeface="+mn-cs"/>
            </a:endParaRPr>
          </a:p>
          <a:p>
            <a:r>
              <a:rPr lang="en-GB" sz="900" u="sng" kern="1200" dirty="0" smtClean="0">
                <a:solidFill>
                  <a:schemeClr val="tx1"/>
                </a:solidFill>
                <a:effectLst/>
                <a:latin typeface="+mn-lt"/>
                <a:ea typeface="+mn-ea"/>
                <a:cs typeface="+mn-cs"/>
                <a:hlinkClick r:id="rId3"/>
              </a:rPr>
              <a:t>https://www.youtube.com/watch?v=JMVec-dUers</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Animated Easter play (crucifixion)</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4:02 minutes</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Covers scenes about Jesus’ trial and condemnation.</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Carrying of the cross </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The death of Jesus</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Jesus’ burial </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Following the clip have a time of silence for children to reflect on the story and ask questions if they have some. You may like to take children to the church to walk around the Stations of the Cross and explain how they tell the Good Friday story for people to pray with especially in Holy Week. </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Adapt Teaching and Learning Experience 6.</a:t>
            </a:r>
            <a:endParaRPr lang="en-NZ"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87E6324-96D2-4F68-AB6E-99EF2AD1FB4B}" type="slidenum">
              <a:rPr lang="en-NZ" smtClean="0"/>
              <a:t>6</a:t>
            </a:fld>
            <a:endParaRPr lang="en-NZ"/>
          </a:p>
        </p:txBody>
      </p:sp>
    </p:spTree>
    <p:extLst>
      <p:ext uri="{BB962C8B-B14F-4D97-AF65-F5344CB8AC3E}">
        <p14:creationId xmlns:p14="http://schemas.microsoft.com/office/powerpoint/2010/main" val="3519532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kern="1200" dirty="0" smtClean="0">
                <a:solidFill>
                  <a:schemeClr val="tx1"/>
                </a:solidFill>
                <a:effectLst/>
                <a:latin typeface="+mn-lt"/>
                <a:ea typeface="+mn-ea"/>
                <a:cs typeface="+mn-cs"/>
              </a:rPr>
              <a:t>Slide 7 Walking with Jesus through Holy Week</a:t>
            </a:r>
            <a:endParaRPr lang="en-NZ" sz="900" kern="1200" dirty="0" smtClean="0">
              <a:solidFill>
                <a:schemeClr val="tx1"/>
              </a:solidFill>
              <a:effectLst/>
              <a:latin typeface="+mn-lt"/>
              <a:ea typeface="+mn-ea"/>
              <a:cs typeface="+mn-cs"/>
            </a:endParaRPr>
          </a:p>
          <a:p>
            <a:r>
              <a:rPr lang="en-NZ" sz="900" kern="1200" dirty="0" smtClean="0">
                <a:solidFill>
                  <a:schemeClr val="tx1"/>
                </a:solidFill>
                <a:effectLst/>
                <a:latin typeface="+mn-lt"/>
                <a:ea typeface="+mn-ea"/>
                <a:cs typeface="+mn-cs"/>
              </a:rPr>
              <a:t>Talk to the children about the importance of this week and especially Good Friday. Invite them to imagine that they are all going to keep Jesus company during this Holy Week as they learn about what happened to him. Remind them that they are his friends and he wants them to spend some time with him during this sad week – just like he wanted his first followers to.</a:t>
            </a:r>
          </a:p>
          <a:p>
            <a:r>
              <a:rPr lang="en-NZ" sz="900" kern="1200" dirty="0" smtClean="0">
                <a:solidFill>
                  <a:schemeClr val="tx1"/>
                </a:solidFill>
                <a:effectLst/>
                <a:latin typeface="+mn-lt"/>
                <a:ea typeface="+mn-ea"/>
                <a:cs typeface="+mn-cs"/>
              </a:rPr>
              <a:t>In prayer this week use a red cloth and create a Holy Week Symbols display spread out on the cloth. </a:t>
            </a:r>
          </a:p>
          <a:p>
            <a:r>
              <a:rPr lang="en-NZ" sz="900" kern="1200" dirty="0" smtClean="0">
                <a:solidFill>
                  <a:schemeClr val="tx1"/>
                </a:solidFill>
                <a:effectLst/>
                <a:latin typeface="+mn-lt"/>
                <a:ea typeface="+mn-ea"/>
                <a:cs typeface="+mn-cs"/>
              </a:rPr>
              <a:t>You can decide what symbols to include such as: palms, a purple cloth (the cloak that the soldiers put around Jesus), some nails, some pictures of various parts of the story (laminated), a cross, a crown, a small bowl and towel, 30 pieces of silver in a bag (old florins are good) some caption cards with text for the story e.g. “Crucify him. Crucify him!”; “Are you the Messiah?”; Jesus said, “I am.” or “Jesus of Nazareth. King of the Jews.” </a:t>
            </a:r>
          </a:p>
          <a:p>
            <a:r>
              <a:rPr lang="en-NZ" sz="900" kern="1200" dirty="0" smtClean="0">
                <a:solidFill>
                  <a:schemeClr val="tx1"/>
                </a:solidFill>
                <a:effectLst/>
                <a:latin typeface="+mn-lt"/>
                <a:ea typeface="+mn-ea"/>
                <a:cs typeface="+mn-cs"/>
              </a:rPr>
              <a:t>A red cloth. A cup for a chalice and a piece of bread. </a:t>
            </a:r>
          </a:p>
          <a:p>
            <a:r>
              <a:rPr lang="en-NZ" sz="900" kern="1200" dirty="0" smtClean="0">
                <a:solidFill>
                  <a:schemeClr val="tx1"/>
                </a:solidFill>
                <a:effectLst/>
                <a:latin typeface="+mn-lt"/>
                <a:ea typeface="+mn-ea"/>
                <a:cs typeface="+mn-cs"/>
              </a:rPr>
              <a:t>Spread the symbols out on a red cloth on the floor and have the children make a prayer circle around it. Let each child choose a symbol and retell the story starting with the palms. Include a simple prayer – Thank you Jesus for dying on the cross for us.  I am sorry for the times I have been selfish and mean.</a:t>
            </a:r>
          </a:p>
          <a:p>
            <a:r>
              <a:rPr lang="en-NZ" sz="900" kern="1200" dirty="0" smtClean="0">
                <a:solidFill>
                  <a:schemeClr val="tx1"/>
                </a:solidFill>
                <a:effectLst/>
                <a:latin typeface="+mn-lt"/>
                <a:ea typeface="+mn-ea"/>
                <a:cs typeface="+mn-cs"/>
              </a:rPr>
              <a:t>Holy Week is a very good week for saying sorry prayers to Jesus.   Remind children to take time to talk to Jesus this week and be close to him. Recap what happened after the Last Supper when Jesus needed his friends to be close to him. Leave the symbols out for children to handle and reflect quietly in a special quiet place in the room.</a:t>
            </a:r>
          </a:p>
          <a:p>
            <a:r>
              <a:rPr lang="en-NZ" sz="900" kern="1200" dirty="0" smtClean="0">
                <a:solidFill>
                  <a:schemeClr val="tx1"/>
                </a:solidFill>
                <a:effectLst/>
                <a:latin typeface="+mn-lt"/>
                <a:ea typeface="+mn-ea"/>
                <a:cs typeface="+mn-cs"/>
              </a:rPr>
              <a:t>Adapt Teaching and Learning Experience 4.</a:t>
            </a:r>
            <a:endParaRPr lang="en-NZ"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DC93ED-3E72-41D6-AF2D-8E10C9CD9475}" type="slidenum">
              <a:rPr lang="en-NZ" smtClean="0"/>
              <a:t>7</a:t>
            </a:fld>
            <a:endParaRPr lang="en-NZ"/>
          </a:p>
        </p:txBody>
      </p:sp>
    </p:spTree>
    <p:extLst>
      <p:ext uri="{BB962C8B-B14F-4D97-AF65-F5344CB8AC3E}">
        <p14:creationId xmlns:p14="http://schemas.microsoft.com/office/powerpoint/2010/main" val="648081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kern="1200" dirty="0" smtClean="0">
                <a:solidFill>
                  <a:schemeClr val="tx1"/>
                </a:solidFill>
                <a:effectLst/>
                <a:latin typeface="+mn-lt"/>
                <a:ea typeface="+mn-ea"/>
                <a:cs typeface="+mn-cs"/>
              </a:rPr>
              <a:t>Slide 8 How we celebrate the events of Good Friday at school </a:t>
            </a:r>
            <a:r>
              <a:rPr lang="en-GB" sz="900" kern="1200" dirty="0" smtClean="0">
                <a:solidFill>
                  <a:schemeClr val="tx1"/>
                </a:solidFill>
                <a:effectLst/>
                <a:latin typeface="+mn-lt"/>
                <a:ea typeface="+mn-ea"/>
                <a:cs typeface="+mn-cs"/>
              </a:rPr>
              <a:t>Share the story in the text and look closely at the images.</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Explain to the children that the cross that Jesus carried was a symbol of all crosses people have to carry in their lives. This does not mean heavy wooden crosses like Jesus carried but things that are part of their lives that are hard to cope with. Invite them to think of some examples pf hard things in their lives that they have to deal with – there might be family troubles, health problems, people who are not kind to them. Then think of the crosses children in other places in the world have to carry – having to leave their homes, not having enough food to eat, being treated badly, being frightened, sickness and death. Encourage the children to talk to Jesus about this and he will help you to cope with it and be strong.</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Share how your school celebrates the events of Holy Week. Take pictures to use as a resource next year. </a:t>
            </a:r>
            <a:endParaRPr lang="en-NZ"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DC93ED-3E72-41D6-AF2D-8E10C9CD9475}" type="slidenum">
              <a:rPr lang="en-NZ" smtClean="0"/>
              <a:t>8</a:t>
            </a:fld>
            <a:endParaRPr lang="en-NZ"/>
          </a:p>
        </p:txBody>
      </p:sp>
    </p:spTree>
    <p:extLst>
      <p:ext uri="{BB962C8B-B14F-4D97-AF65-F5344CB8AC3E}">
        <p14:creationId xmlns:p14="http://schemas.microsoft.com/office/powerpoint/2010/main" val="446065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kern="1200" dirty="0" smtClean="0">
                <a:solidFill>
                  <a:schemeClr val="tx1"/>
                </a:solidFill>
                <a:effectLst/>
                <a:latin typeface="+mn-lt"/>
                <a:ea typeface="+mn-ea"/>
                <a:cs typeface="+mn-cs"/>
              </a:rPr>
              <a:t>Slide 9 How we celebrate Good Friday in our parish</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Children share how Good Friday is celebrated in their parish and note the time the liturgy starts – usually at 3:00 the time that Jesus died. Read the text about the parish celebration.</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Remind children that Good Friday is a public holiday when most people do not go to work, and schools are closed. It is a quiet day to be at home and think about what Jesus did for us on this day and what we can do for others. Remind the children that this is not the end of the story.</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Share what happens next.</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Adapt Teaching and Learning Experience 5.</a:t>
            </a:r>
            <a:endParaRPr lang="en-NZ"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D80744A-1B97-45A0-A1DA-953796DCCE59}" type="slidenum">
              <a:rPr lang="en-NZ" smtClean="0"/>
              <a:t>9</a:t>
            </a:fld>
            <a:endParaRPr lang="en-NZ"/>
          </a:p>
        </p:txBody>
      </p:sp>
    </p:spTree>
    <p:extLst>
      <p:ext uri="{BB962C8B-B14F-4D97-AF65-F5344CB8AC3E}">
        <p14:creationId xmlns:p14="http://schemas.microsoft.com/office/powerpoint/2010/main" val="1319209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8FC14E-88A4-4D89-BC2D-7CF482FAA261}" type="datetimeFigureOut">
              <a:rPr lang="en-NZ" smtClean="0"/>
              <a:t>1/03/2018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212A37C-9FB7-4B90-BDE2-6DD016956121}" type="slidenum">
              <a:rPr lang="en-NZ" smtClean="0"/>
              <a:t>‹#›</a:t>
            </a:fld>
            <a:endParaRPr lang="en-NZ"/>
          </a:p>
        </p:txBody>
      </p:sp>
    </p:spTree>
    <p:extLst>
      <p:ext uri="{BB962C8B-B14F-4D97-AF65-F5344CB8AC3E}">
        <p14:creationId xmlns:p14="http://schemas.microsoft.com/office/powerpoint/2010/main" val="2335028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8FC14E-88A4-4D89-BC2D-7CF482FAA261}" type="datetimeFigureOut">
              <a:rPr lang="en-NZ" smtClean="0"/>
              <a:t>1/03/2018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212A37C-9FB7-4B90-BDE2-6DD016956121}" type="slidenum">
              <a:rPr lang="en-NZ" smtClean="0"/>
              <a:t>‹#›</a:t>
            </a:fld>
            <a:endParaRPr lang="en-NZ"/>
          </a:p>
        </p:txBody>
      </p:sp>
    </p:spTree>
    <p:extLst>
      <p:ext uri="{BB962C8B-B14F-4D97-AF65-F5344CB8AC3E}">
        <p14:creationId xmlns:p14="http://schemas.microsoft.com/office/powerpoint/2010/main" val="3686668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8FC14E-88A4-4D89-BC2D-7CF482FAA261}" type="datetimeFigureOut">
              <a:rPr lang="en-NZ" smtClean="0"/>
              <a:t>1/03/2018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212A37C-9FB7-4B90-BDE2-6DD016956121}" type="slidenum">
              <a:rPr lang="en-NZ" smtClean="0"/>
              <a:t>‹#›</a:t>
            </a:fld>
            <a:endParaRPr lang="en-NZ"/>
          </a:p>
        </p:txBody>
      </p:sp>
    </p:spTree>
    <p:extLst>
      <p:ext uri="{BB962C8B-B14F-4D97-AF65-F5344CB8AC3E}">
        <p14:creationId xmlns:p14="http://schemas.microsoft.com/office/powerpoint/2010/main" val="845232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65007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8FC14E-88A4-4D89-BC2D-7CF482FAA261}" type="datetimeFigureOut">
              <a:rPr lang="en-NZ" smtClean="0"/>
              <a:t>1/03/2018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212A37C-9FB7-4B90-BDE2-6DD016956121}" type="slidenum">
              <a:rPr lang="en-NZ" smtClean="0"/>
              <a:t>‹#›</a:t>
            </a:fld>
            <a:endParaRPr lang="en-NZ"/>
          </a:p>
        </p:txBody>
      </p:sp>
    </p:spTree>
    <p:extLst>
      <p:ext uri="{BB962C8B-B14F-4D97-AF65-F5344CB8AC3E}">
        <p14:creationId xmlns:p14="http://schemas.microsoft.com/office/powerpoint/2010/main" val="2719531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8FC14E-88A4-4D89-BC2D-7CF482FAA261}" type="datetimeFigureOut">
              <a:rPr lang="en-NZ" smtClean="0"/>
              <a:t>1/03/2018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212A37C-9FB7-4B90-BDE2-6DD016956121}" type="slidenum">
              <a:rPr lang="en-NZ" smtClean="0"/>
              <a:t>‹#›</a:t>
            </a:fld>
            <a:endParaRPr lang="en-NZ"/>
          </a:p>
        </p:txBody>
      </p:sp>
    </p:spTree>
    <p:extLst>
      <p:ext uri="{BB962C8B-B14F-4D97-AF65-F5344CB8AC3E}">
        <p14:creationId xmlns:p14="http://schemas.microsoft.com/office/powerpoint/2010/main" val="1249607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8FC14E-88A4-4D89-BC2D-7CF482FAA261}" type="datetimeFigureOut">
              <a:rPr lang="en-NZ" smtClean="0"/>
              <a:t>1/03/2018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212A37C-9FB7-4B90-BDE2-6DD016956121}" type="slidenum">
              <a:rPr lang="en-NZ" smtClean="0"/>
              <a:t>‹#›</a:t>
            </a:fld>
            <a:endParaRPr lang="en-NZ"/>
          </a:p>
        </p:txBody>
      </p:sp>
    </p:spTree>
    <p:extLst>
      <p:ext uri="{BB962C8B-B14F-4D97-AF65-F5344CB8AC3E}">
        <p14:creationId xmlns:p14="http://schemas.microsoft.com/office/powerpoint/2010/main" val="846539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8FC14E-88A4-4D89-BC2D-7CF482FAA261}" type="datetimeFigureOut">
              <a:rPr lang="en-NZ" smtClean="0"/>
              <a:t>1/03/2018</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8212A37C-9FB7-4B90-BDE2-6DD016956121}" type="slidenum">
              <a:rPr lang="en-NZ" smtClean="0"/>
              <a:t>‹#›</a:t>
            </a:fld>
            <a:endParaRPr lang="en-NZ"/>
          </a:p>
        </p:txBody>
      </p:sp>
    </p:spTree>
    <p:extLst>
      <p:ext uri="{BB962C8B-B14F-4D97-AF65-F5344CB8AC3E}">
        <p14:creationId xmlns:p14="http://schemas.microsoft.com/office/powerpoint/2010/main" val="3323259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8FC14E-88A4-4D89-BC2D-7CF482FAA261}" type="datetimeFigureOut">
              <a:rPr lang="en-NZ" smtClean="0"/>
              <a:t>1/03/2018</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8212A37C-9FB7-4B90-BDE2-6DD016956121}" type="slidenum">
              <a:rPr lang="en-NZ" smtClean="0"/>
              <a:t>‹#›</a:t>
            </a:fld>
            <a:endParaRPr lang="en-NZ"/>
          </a:p>
        </p:txBody>
      </p:sp>
    </p:spTree>
    <p:extLst>
      <p:ext uri="{BB962C8B-B14F-4D97-AF65-F5344CB8AC3E}">
        <p14:creationId xmlns:p14="http://schemas.microsoft.com/office/powerpoint/2010/main" val="1262630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8FC14E-88A4-4D89-BC2D-7CF482FAA261}" type="datetimeFigureOut">
              <a:rPr lang="en-NZ" smtClean="0"/>
              <a:t>1/03/2018</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8212A37C-9FB7-4B90-BDE2-6DD016956121}" type="slidenum">
              <a:rPr lang="en-NZ" smtClean="0"/>
              <a:t>‹#›</a:t>
            </a:fld>
            <a:endParaRPr lang="en-NZ"/>
          </a:p>
        </p:txBody>
      </p:sp>
    </p:spTree>
    <p:extLst>
      <p:ext uri="{BB962C8B-B14F-4D97-AF65-F5344CB8AC3E}">
        <p14:creationId xmlns:p14="http://schemas.microsoft.com/office/powerpoint/2010/main" val="3714202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48FC14E-88A4-4D89-BC2D-7CF482FAA261}" type="datetimeFigureOut">
              <a:rPr lang="en-NZ" smtClean="0"/>
              <a:t>1/03/2018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212A37C-9FB7-4B90-BDE2-6DD016956121}" type="slidenum">
              <a:rPr lang="en-NZ" smtClean="0"/>
              <a:t>‹#›</a:t>
            </a:fld>
            <a:endParaRPr lang="en-NZ"/>
          </a:p>
        </p:txBody>
      </p:sp>
    </p:spTree>
    <p:extLst>
      <p:ext uri="{BB962C8B-B14F-4D97-AF65-F5344CB8AC3E}">
        <p14:creationId xmlns:p14="http://schemas.microsoft.com/office/powerpoint/2010/main" val="1800536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48FC14E-88A4-4D89-BC2D-7CF482FAA261}" type="datetimeFigureOut">
              <a:rPr lang="en-NZ" smtClean="0"/>
              <a:t>1/03/2018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212A37C-9FB7-4B90-BDE2-6DD016956121}" type="slidenum">
              <a:rPr lang="en-NZ" smtClean="0"/>
              <a:t>‹#›</a:t>
            </a:fld>
            <a:endParaRPr lang="en-NZ"/>
          </a:p>
        </p:txBody>
      </p:sp>
    </p:spTree>
    <p:extLst>
      <p:ext uri="{BB962C8B-B14F-4D97-AF65-F5344CB8AC3E}">
        <p14:creationId xmlns:p14="http://schemas.microsoft.com/office/powerpoint/2010/main" val="2594707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85000"/>
            <a:lum/>
            <a:extLst>
              <a:ext uri="{BEBA8EAE-BF5A-486C-A8C5-ECC9F3942E4B}">
                <a14:imgProps xmlns:a14="http://schemas.microsoft.com/office/drawing/2010/main">
                  <a14:imgLayer r:embed="rId15">
                    <a14:imgEffect>
                      <a14:artisticFilmGrain/>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48FC14E-88A4-4D89-BC2D-7CF482FAA261}" type="datetimeFigureOut">
              <a:rPr lang="en-NZ" smtClean="0"/>
              <a:t>1/03/2018</a:t>
            </a:fld>
            <a:endParaRPr lang="en-NZ"/>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212A37C-9FB7-4B90-BDE2-6DD016956121}" type="slidenum">
              <a:rPr lang="en-NZ" smtClean="0"/>
              <a:t>‹#›</a:t>
            </a:fld>
            <a:endParaRPr lang="en-NZ"/>
          </a:p>
        </p:txBody>
      </p:sp>
    </p:spTree>
    <p:extLst>
      <p:ext uri="{BB962C8B-B14F-4D97-AF65-F5344CB8AC3E}">
        <p14:creationId xmlns:p14="http://schemas.microsoft.com/office/powerpoint/2010/main" val="40893061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slide" Target="slide1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gif"/><Relationship Id="rId5" Type="http://schemas.openxmlformats.org/officeDocument/2006/relationships/image" Target="../media/image26.jpg"/><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slideLayout" Target="../slideLayouts/slideLayout12.xml"/><Relationship Id="rId7" Type="http://schemas.openxmlformats.org/officeDocument/2006/relationships/image" Target="../media/image30.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9.jpeg"/><Relationship Id="rId5" Type="http://schemas.openxmlformats.org/officeDocument/2006/relationships/image" Target="../media/image28.png"/><Relationship Id="rId10" Type="http://schemas.openxmlformats.org/officeDocument/2006/relationships/image" Target="../media/image32.png"/><Relationship Id="rId4" Type="http://schemas.openxmlformats.org/officeDocument/2006/relationships/notesSlide" Target="../notesSlides/notesSlide12.xml"/><Relationship Id="rId9" Type="http://schemas.openxmlformats.org/officeDocument/2006/relationships/hyperlink" Target="http://www.tinyurl.com/NCRSfeedback" TargetMode="External"/></Relationships>
</file>

<file path=ppt/slides/_rels/slide13.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hyperlink" Target="https://www.youtube.com/watch?v=JMVec-dUer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1912" y="0"/>
            <a:ext cx="8918088" cy="707886"/>
          </a:xfrm>
          <a:prstGeom prst="rect">
            <a:avLst/>
          </a:prstGeom>
          <a:noFill/>
        </p:spPr>
        <p:txBody>
          <a:bodyPr wrap="square" lIns="91440" tIns="45720" rIns="91440" bIns="45720">
            <a:spAutoFit/>
          </a:bodyPr>
          <a:lstStyle/>
          <a:p>
            <a:pPr algn="ctr"/>
            <a:r>
              <a:rPr lang="en-US" sz="4000" b="1" dirty="0">
                <a:ln w="12700" cmpd="sng">
                  <a:solidFill>
                    <a:schemeClr val="tx1">
                      <a:lumMod val="95000"/>
                      <a:lumOff val="5000"/>
                    </a:schemeClr>
                  </a:solidFill>
                  <a:prstDash val="solid"/>
                </a:ln>
                <a:solidFill>
                  <a:schemeClr val="accent4">
                    <a:lumMod val="75000"/>
                  </a:schemeClr>
                </a:solidFill>
                <a:effectLst>
                  <a:outerShdw blurRad="38100" dist="38100" dir="2700000" algn="tl">
                    <a:srgbClr val="000000">
                      <a:alpha val="43137"/>
                    </a:srgbClr>
                  </a:outerShdw>
                </a:effectLst>
              </a:rPr>
              <a:t>The Death of Jesus</a:t>
            </a:r>
          </a:p>
        </p:txBody>
      </p:sp>
      <p:sp>
        <p:nvSpPr>
          <p:cNvPr id="9"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R-3</a:t>
            </a:r>
          </a:p>
          <a:p>
            <a:pPr algn="ctr"/>
            <a:r>
              <a:rPr lang="en-GB" sz="900" b="1" dirty="0">
                <a:solidFill>
                  <a:srgbClr val="002060"/>
                </a:solidFill>
                <a:latin typeface="Arial" pitchFamily="34" charset="0"/>
                <a:cs typeface="Arial" pitchFamily="34" charset="0"/>
              </a:rPr>
              <a:t>S-01</a:t>
            </a:r>
          </a:p>
        </p:txBody>
      </p:sp>
      <p:sp>
        <p:nvSpPr>
          <p:cNvPr id="10"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bwMode="auto">
          <a:xfrm>
            <a:off x="1552222" y="663698"/>
            <a:ext cx="6039555" cy="4016302"/>
          </a:xfrm>
          <a:prstGeom prst="rect">
            <a:avLst/>
          </a:prstGeom>
          <a:noFill/>
          <a:ln>
            <a:noFill/>
          </a:ln>
        </p:spPr>
      </p:pic>
    </p:spTree>
    <p:extLst>
      <p:ext uri="{BB962C8B-B14F-4D97-AF65-F5344CB8AC3E}">
        <p14:creationId xmlns:p14="http://schemas.microsoft.com/office/powerpoint/2010/main" val="42442161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408" y="-20538"/>
            <a:ext cx="8918088" cy="707886"/>
          </a:xfrm>
          <a:prstGeom prst="rect">
            <a:avLst/>
          </a:prstGeom>
          <a:noFill/>
        </p:spPr>
        <p:txBody>
          <a:bodyPr wrap="square" lIns="91440" tIns="45720" rIns="91440" bIns="45720">
            <a:spAutoFit/>
          </a:bodyPr>
          <a:lstStyle/>
          <a:p>
            <a:pPr algn="ctr"/>
            <a:r>
              <a:rPr lang="en-US" sz="4000" b="1" dirty="0">
                <a:ln w="12700" cmpd="sng">
                  <a:solidFill>
                    <a:schemeClr val="tx1">
                      <a:lumMod val="95000"/>
                      <a:lumOff val="5000"/>
                    </a:schemeClr>
                  </a:solidFill>
                  <a:prstDash val="solid"/>
                </a:ln>
                <a:solidFill>
                  <a:schemeClr val="accent4">
                    <a:lumMod val="75000"/>
                  </a:schemeClr>
                </a:solidFill>
                <a:effectLst>
                  <a:outerShdw blurRad="38100" dist="38100" dir="2700000" algn="tl">
                    <a:srgbClr val="000000">
                      <a:alpha val="43137"/>
                    </a:srgbClr>
                  </a:outerShdw>
                </a:effectLst>
              </a:rPr>
              <a:t>Check up</a:t>
            </a:r>
          </a:p>
        </p:txBody>
      </p:sp>
      <p:sp>
        <p:nvSpPr>
          <p:cNvPr id="4"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R-3</a:t>
            </a:r>
          </a:p>
          <a:p>
            <a:pPr algn="ctr"/>
            <a:r>
              <a:rPr lang="en-GB" sz="900" b="1" dirty="0">
                <a:solidFill>
                  <a:srgbClr val="002060"/>
                </a:solidFill>
                <a:latin typeface="Arial" pitchFamily="34" charset="0"/>
                <a:cs typeface="Arial" pitchFamily="34" charset="0"/>
              </a:rPr>
              <a:t>S-10</a:t>
            </a:r>
          </a:p>
        </p:txBody>
      </p:sp>
      <p:sp>
        <p:nvSpPr>
          <p:cNvPr id="5"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Action Button: Worksheet">
            <a:hlinkClick r:id="rId3" action="ppaction://hlinksldjump" highlightClick="1"/>
          </p:cNvPr>
          <p:cNvSpPr/>
          <p:nvPr/>
        </p:nvSpPr>
        <p:spPr>
          <a:xfrm>
            <a:off x="7092000" y="4680000"/>
            <a:ext cx="360000" cy="36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Check 6"/>
          <p:cNvSpPr/>
          <p:nvPr/>
        </p:nvSpPr>
        <p:spPr>
          <a:xfrm>
            <a:off x="395537" y="4233701"/>
            <a:ext cx="8425318" cy="338554"/>
          </a:xfrm>
          <a:prstGeom prst="rect">
            <a:avLst/>
          </a:prstGeom>
          <a:solidFill>
            <a:schemeClr val="bg2"/>
          </a:solidFill>
          <a:ln w="15875">
            <a:solidFill>
              <a:schemeClr val="tx2">
                <a:lumMod val="60000"/>
                <a:lumOff val="40000"/>
              </a:schemeClr>
            </a:solidFill>
          </a:ln>
        </p:spPr>
        <p:txBody>
          <a:bodyPr wrap="square">
            <a:spAutoFit/>
          </a:bodyPr>
          <a:lstStyle/>
          <a:p>
            <a:pPr lvl="0"/>
            <a:r>
              <a:rPr lang="en-NZ" sz="1600" dirty="0"/>
              <a:t>Questions I would like to ask about the topics in this resource are …</a:t>
            </a:r>
          </a:p>
        </p:txBody>
      </p:sp>
      <p:sp>
        <p:nvSpPr>
          <p:cNvPr id="9" name="Check 5"/>
          <p:cNvSpPr/>
          <p:nvPr/>
        </p:nvSpPr>
        <p:spPr>
          <a:xfrm>
            <a:off x="395537" y="3702943"/>
            <a:ext cx="8425318" cy="338554"/>
          </a:xfrm>
          <a:prstGeom prst="rect">
            <a:avLst/>
          </a:prstGeom>
          <a:solidFill>
            <a:schemeClr val="bg2"/>
          </a:solidFill>
          <a:ln w="15875">
            <a:solidFill>
              <a:schemeClr val="tx2">
                <a:lumMod val="60000"/>
                <a:lumOff val="40000"/>
              </a:schemeClr>
            </a:solidFill>
          </a:ln>
        </p:spPr>
        <p:txBody>
          <a:bodyPr wrap="square">
            <a:spAutoFit/>
          </a:bodyPr>
          <a:lstStyle/>
          <a:p>
            <a:pPr lvl="0"/>
            <a:r>
              <a:rPr lang="en-NZ" sz="1600" dirty="0"/>
              <a:t>Which activity do you think helped you to learn best in this resource?</a:t>
            </a:r>
          </a:p>
        </p:txBody>
      </p:sp>
      <p:sp>
        <p:nvSpPr>
          <p:cNvPr id="22" name="Check 4"/>
          <p:cNvSpPr/>
          <p:nvPr/>
        </p:nvSpPr>
        <p:spPr>
          <a:xfrm>
            <a:off x="395537" y="2906498"/>
            <a:ext cx="8425318" cy="584775"/>
          </a:xfrm>
          <a:prstGeom prst="rect">
            <a:avLst/>
          </a:prstGeom>
          <a:solidFill>
            <a:schemeClr val="bg2"/>
          </a:solidFill>
          <a:ln w="15875">
            <a:solidFill>
              <a:schemeClr val="tx2">
                <a:lumMod val="60000"/>
                <a:lumOff val="40000"/>
              </a:schemeClr>
            </a:solidFill>
          </a:ln>
        </p:spPr>
        <p:txBody>
          <a:bodyPr wrap="square">
            <a:spAutoFit/>
          </a:bodyPr>
          <a:lstStyle/>
          <a:p>
            <a:pPr lvl="0"/>
            <a:r>
              <a:rPr lang="en-NZ" sz="1600" dirty="0"/>
              <a:t>Create a piece of art to share at home that captures what you have learned about the last week in Jesus’ life. </a:t>
            </a:r>
          </a:p>
        </p:txBody>
      </p:sp>
      <p:sp>
        <p:nvSpPr>
          <p:cNvPr id="12" name="Check 3"/>
          <p:cNvSpPr/>
          <p:nvPr/>
        </p:nvSpPr>
        <p:spPr>
          <a:xfrm>
            <a:off x="407840" y="2157794"/>
            <a:ext cx="5406951" cy="584775"/>
          </a:xfrm>
          <a:prstGeom prst="rect">
            <a:avLst/>
          </a:prstGeom>
          <a:solidFill>
            <a:schemeClr val="bg2"/>
          </a:solidFill>
          <a:ln w="15875">
            <a:solidFill>
              <a:schemeClr val="tx2">
                <a:lumMod val="60000"/>
                <a:lumOff val="40000"/>
              </a:schemeClr>
            </a:solidFill>
          </a:ln>
        </p:spPr>
        <p:txBody>
          <a:bodyPr wrap="square">
            <a:spAutoFit/>
          </a:bodyPr>
          <a:lstStyle/>
          <a:p>
            <a:pPr lvl="0"/>
            <a:r>
              <a:rPr lang="en-NZ" sz="1600" dirty="0"/>
              <a:t>Make a list of all the things that happened after the Last Supper up until Jesus died on the cross. </a:t>
            </a:r>
          </a:p>
        </p:txBody>
      </p:sp>
      <p:sp>
        <p:nvSpPr>
          <p:cNvPr id="13" name="Check 2"/>
          <p:cNvSpPr/>
          <p:nvPr/>
        </p:nvSpPr>
        <p:spPr>
          <a:xfrm>
            <a:off x="395538" y="1468312"/>
            <a:ext cx="5406952" cy="584775"/>
          </a:xfrm>
          <a:prstGeom prst="rect">
            <a:avLst/>
          </a:prstGeom>
          <a:solidFill>
            <a:schemeClr val="bg2"/>
          </a:solidFill>
          <a:ln w="15875">
            <a:solidFill>
              <a:schemeClr val="tx2">
                <a:lumMod val="60000"/>
                <a:lumOff val="40000"/>
              </a:schemeClr>
            </a:solidFill>
          </a:ln>
        </p:spPr>
        <p:txBody>
          <a:bodyPr wrap="square">
            <a:spAutoFit/>
          </a:bodyPr>
          <a:lstStyle/>
          <a:p>
            <a:pPr lvl="0"/>
            <a:r>
              <a:rPr lang="en-NZ" sz="1600" dirty="0"/>
              <a:t>Make a poster with 3 symbols and rituals used in Holy Week and explain how and when they are used. </a:t>
            </a:r>
          </a:p>
        </p:txBody>
      </p:sp>
      <p:sp>
        <p:nvSpPr>
          <p:cNvPr id="3" name="Check 1"/>
          <p:cNvSpPr txBox="1"/>
          <p:nvPr/>
        </p:nvSpPr>
        <p:spPr>
          <a:xfrm>
            <a:off x="395538" y="817718"/>
            <a:ext cx="5406952" cy="584775"/>
          </a:xfrm>
          <a:prstGeom prst="rect">
            <a:avLst/>
          </a:prstGeom>
          <a:solidFill>
            <a:schemeClr val="bg2"/>
          </a:solidFill>
          <a:ln w="15875">
            <a:solidFill>
              <a:schemeClr val="tx2">
                <a:lumMod val="60000"/>
                <a:lumOff val="40000"/>
              </a:schemeClr>
            </a:solidFill>
          </a:ln>
        </p:spPr>
        <p:txBody>
          <a:bodyPr wrap="square" rtlCol="0">
            <a:spAutoFit/>
          </a:bodyPr>
          <a:lstStyle/>
          <a:p>
            <a:pPr lvl="0"/>
            <a:r>
              <a:rPr lang="en-NZ" sz="1600" dirty="0"/>
              <a:t>Write 5 things in your RE Learning Journal you have learned about Good Friday.</a:t>
            </a:r>
          </a:p>
        </p:txBody>
      </p:sp>
      <p:sp>
        <p:nvSpPr>
          <p:cNvPr id="14" name="Shape: Number 1"/>
          <p:cNvSpPr txBox="1"/>
          <p:nvPr/>
        </p:nvSpPr>
        <p:spPr>
          <a:xfrm>
            <a:off x="-36512" y="771552"/>
            <a:ext cx="444352" cy="461665"/>
          </a:xfrm>
          <a:prstGeom prst="rect">
            <a:avLst/>
          </a:prstGeom>
          <a:noFill/>
        </p:spPr>
        <p:txBody>
          <a:bodyPr wrap="none" rtlCol="0">
            <a:spAutoFit/>
          </a:bodyPr>
          <a:lstStyle/>
          <a:p>
            <a:r>
              <a:rPr lang="en-US" sz="2400" i="1" dirty="0">
                <a:latin typeface="Segoe UI" pitchFamily="34" charset="0"/>
                <a:ea typeface="Segoe UI" pitchFamily="34" charset="0"/>
                <a:cs typeface="Segoe UI" pitchFamily="34" charset="0"/>
              </a:rPr>
              <a:t>1)</a:t>
            </a:r>
            <a:endParaRPr lang="en-GB" sz="2400" i="1" dirty="0">
              <a:latin typeface="Segoe UI" pitchFamily="34" charset="0"/>
              <a:ea typeface="Segoe UI" pitchFamily="34" charset="0"/>
              <a:cs typeface="Segoe UI" pitchFamily="34" charset="0"/>
            </a:endParaRPr>
          </a:p>
        </p:txBody>
      </p:sp>
      <p:sp>
        <p:nvSpPr>
          <p:cNvPr id="15" name="Shape: Number 2"/>
          <p:cNvSpPr txBox="1"/>
          <p:nvPr/>
        </p:nvSpPr>
        <p:spPr>
          <a:xfrm>
            <a:off x="-36512" y="1406757"/>
            <a:ext cx="444352" cy="461665"/>
          </a:xfrm>
          <a:prstGeom prst="rect">
            <a:avLst/>
          </a:prstGeom>
          <a:noFill/>
        </p:spPr>
        <p:txBody>
          <a:bodyPr wrap="none" rtlCol="0">
            <a:spAutoFit/>
          </a:bodyPr>
          <a:lstStyle/>
          <a:p>
            <a:r>
              <a:rPr lang="en-US" sz="2400" i="1" dirty="0">
                <a:latin typeface="Segoe UI" pitchFamily="34" charset="0"/>
                <a:ea typeface="Segoe UI" pitchFamily="34" charset="0"/>
                <a:cs typeface="Segoe UI" pitchFamily="34" charset="0"/>
              </a:rPr>
              <a:t>2)</a:t>
            </a:r>
            <a:endParaRPr lang="en-GB" sz="2400" i="1" dirty="0">
              <a:latin typeface="Segoe UI" pitchFamily="34" charset="0"/>
              <a:ea typeface="Segoe UI" pitchFamily="34" charset="0"/>
              <a:cs typeface="Segoe UI" pitchFamily="34" charset="0"/>
            </a:endParaRPr>
          </a:p>
        </p:txBody>
      </p:sp>
      <p:sp>
        <p:nvSpPr>
          <p:cNvPr id="16" name="Shape: Number 3"/>
          <p:cNvSpPr txBox="1"/>
          <p:nvPr/>
        </p:nvSpPr>
        <p:spPr>
          <a:xfrm>
            <a:off x="-36512" y="2359473"/>
            <a:ext cx="444352" cy="461665"/>
          </a:xfrm>
          <a:prstGeom prst="rect">
            <a:avLst/>
          </a:prstGeom>
          <a:noFill/>
        </p:spPr>
        <p:txBody>
          <a:bodyPr wrap="none" rtlCol="0">
            <a:spAutoFit/>
          </a:bodyPr>
          <a:lstStyle/>
          <a:p>
            <a:r>
              <a:rPr lang="en-US" sz="2400" i="1" dirty="0">
                <a:latin typeface="Segoe UI" pitchFamily="34" charset="0"/>
                <a:ea typeface="Segoe UI" pitchFamily="34" charset="0"/>
                <a:cs typeface="Segoe UI" pitchFamily="34" charset="0"/>
              </a:rPr>
              <a:t>3)</a:t>
            </a:r>
            <a:endParaRPr lang="en-GB" sz="2400" i="1" dirty="0">
              <a:latin typeface="Segoe UI" pitchFamily="34" charset="0"/>
              <a:ea typeface="Segoe UI" pitchFamily="34" charset="0"/>
              <a:cs typeface="Segoe UI" pitchFamily="34" charset="0"/>
            </a:endParaRPr>
          </a:p>
        </p:txBody>
      </p:sp>
      <p:sp>
        <p:nvSpPr>
          <p:cNvPr id="17" name="Shape: Number 4"/>
          <p:cNvSpPr txBox="1"/>
          <p:nvPr/>
        </p:nvSpPr>
        <p:spPr>
          <a:xfrm>
            <a:off x="-36512" y="3637642"/>
            <a:ext cx="444352" cy="461665"/>
          </a:xfrm>
          <a:prstGeom prst="rect">
            <a:avLst/>
          </a:prstGeom>
          <a:noFill/>
        </p:spPr>
        <p:txBody>
          <a:bodyPr wrap="none" rtlCol="0">
            <a:spAutoFit/>
          </a:bodyPr>
          <a:lstStyle/>
          <a:p>
            <a:r>
              <a:rPr lang="en-US" sz="2400" i="1" dirty="0">
                <a:latin typeface="Segoe UI" pitchFamily="34" charset="0"/>
                <a:ea typeface="Segoe UI" pitchFamily="34" charset="0"/>
                <a:cs typeface="Segoe UI" pitchFamily="34" charset="0"/>
              </a:rPr>
              <a:t>5)</a:t>
            </a:r>
            <a:endParaRPr lang="en-GB" sz="2400" i="1" dirty="0">
              <a:latin typeface="Segoe UI" pitchFamily="34" charset="0"/>
              <a:ea typeface="Segoe UI" pitchFamily="34" charset="0"/>
              <a:cs typeface="Segoe UI" pitchFamily="34" charset="0"/>
            </a:endParaRPr>
          </a:p>
        </p:txBody>
      </p:sp>
      <p:sp>
        <p:nvSpPr>
          <p:cNvPr id="18" name="Shape: Number 5"/>
          <p:cNvSpPr txBox="1"/>
          <p:nvPr/>
        </p:nvSpPr>
        <p:spPr>
          <a:xfrm>
            <a:off x="-36512" y="4167317"/>
            <a:ext cx="444352" cy="461665"/>
          </a:xfrm>
          <a:prstGeom prst="rect">
            <a:avLst/>
          </a:prstGeom>
          <a:noFill/>
        </p:spPr>
        <p:txBody>
          <a:bodyPr wrap="none" rtlCol="0">
            <a:spAutoFit/>
          </a:bodyPr>
          <a:lstStyle/>
          <a:p>
            <a:r>
              <a:rPr lang="en-US" sz="2400" i="1" dirty="0">
                <a:latin typeface="Segoe UI" pitchFamily="34" charset="0"/>
                <a:ea typeface="Segoe UI" pitchFamily="34" charset="0"/>
                <a:cs typeface="Segoe UI" pitchFamily="34" charset="0"/>
              </a:rPr>
              <a:t>6)</a:t>
            </a:r>
            <a:endParaRPr lang="en-GB" sz="2400" i="1" dirty="0">
              <a:latin typeface="Segoe UI" pitchFamily="34" charset="0"/>
              <a:ea typeface="Segoe UI" pitchFamily="34" charset="0"/>
              <a:cs typeface="Segoe UI" pitchFamily="34" charset="0"/>
            </a:endParaRPr>
          </a:p>
        </p:txBody>
      </p:sp>
      <p:pic>
        <p:nvPicPr>
          <p:cNvPr id="21" name="Picture 20"/>
          <p:cNvPicPr/>
          <p:nvPr/>
        </p:nvPicPr>
        <p:blipFill>
          <a:blip r:embed="rId4" cstate="print">
            <a:extLst>
              <a:ext uri="{28A0092B-C50C-407E-A947-70E740481C1C}">
                <a14:useLocalDpi xmlns:a14="http://schemas.microsoft.com/office/drawing/2010/main" val="0"/>
              </a:ext>
            </a:extLst>
          </a:blip>
          <a:stretch>
            <a:fillRect/>
          </a:stretch>
        </p:blipFill>
        <p:spPr bwMode="auto">
          <a:xfrm>
            <a:off x="5924294" y="815729"/>
            <a:ext cx="3015653" cy="2005409"/>
          </a:xfrm>
          <a:prstGeom prst="rect">
            <a:avLst/>
          </a:prstGeom>
          <a:noFill/>
          <a:ln>
            <a:noFill/>
          </a:ln>
        </p:spPr>
      </p:pic>
      <p:sp>
        <p:nvSpPr>
          <p:cNvPr id="20" name="Textbox: Tool instructions"/>
          <p:cNvSpPr txBox="1"/>
          <p:nvPr/>
        </p:nvSpPr>
        <p:spPr>
          <a:xfrm>
            <a:off x="3219706" y="4912670"/>
            <a:ext cx="2704588"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worksheet button to go to the worksheet</a:t>
            </a:r>
          </a:p>
        </p:txBody>
      </p:sp>
      <p:sp>
        <p:nvSpPr>
          <p:cNvPr id="23" name="Shape: Number 3"/>
          <p:cNvSpPr txBox="1"/>
          <p:nvPr/>
        </p:nvSpPr>
        <p:spPr>
          <a:xfrm>
            <a:off x="-36512" y="2980041"/>
            <a:ext cx="444352" cy="461665"/>
          </a:xfrm>
          <a:prstGeom prst="rect">
            <a:avLst/>
          </a:prstGeom>
          <a:noFill/>
        </p:spPr>
        <p:txBody>
          <a:bodyPr wrap="none" rtlCol="0">
            <a:spAutoFit/>
          </a:bodyPr>
          <a:lstStyle/>
          <a:p>
            <a:r>
              <a:rPr lang="en-US" sz="2400" i="1" dirty="0">
                <a:latin typeface="Segoe UI" pitchFamily="34" charset="0"/>
                <a:ea typeface="Segoe UI" pitchFamily="34" charset="0"/>
                <a:cs typeface="Segoe UI" pitchFamily="34" charset="0"/>
              </a:rPr>
              <a:t>4)</a:t>
            </a:r>
            <a:endParaRPr lang="en-GB" sz="2400" i="1"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2064994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2"/>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500"/>
                                        <p:tgtEl>
                                          <p:spTgt spid="12">
                                            <p:txEl>
                                              <p:pRg st="0" end="0"/>
                                            </p:txEl>
                                          </p:spTgt>
                                        </p:tgtEl>
                                      </p:cBhvr>
                                    </p:animEffect>
                                  </p:childTnLst>
                                </p:cTn>
                              </p:par>
                            </p:childTnLst>
                          </p:cTn>
                        </p:par>
                      </p:childTnLst>
                    </p:cTn>
                  </p:par>
                </p:childTnLst>
              </p:cTn>
              <p:nextCondLst>
                <p:cond evt="onClick" delay="0">
                  <p:tgtEl>
                    <p:spTgt spid="12"/>
                  </p:tgtEl>
                </p:cond>
              </p:nextCondLst>
            </p:seq>
            <p:seq concurrent="1" nextAc="seek">
              <p:cTn id="19" restart="whenNotActive" fill="hold" evtFilter="cancelBubble" nodeType="interactiveSeq">
                <p:stCondLst>
                  <p:cond evt="onClick" delay="0">
                    <p:tgtEl>
                      <p:spTgt spid="22"/>
                    </p:tgtEl>
                  </p:cond>
                </p:stCondLst>
                <p:endSync evt="end" delay="0">
                  <p:rtn val="all"/>
                </p:endSync>
                <p:childTnLst>
                  <p:par>
                    <p:cTn id="20" fill="hold">
                      <p:stCondLst>
                        <p:cond delay="0"/>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2">
                                            <p:txEl>
                                              <p:pRg st="0" end="0"/>
                                            </p:txEl>
                                          </p:spTgt>
                                        </p:tgtEl>
                                        <p:attrNameLst>
                                          <p:attrName>style.visibility</p:attrName>
                                        </p:attrNameLst>
                                      </p:cBhvr>
                                      <p:to>
                                        <p:strVal val="visible"/>
                                      </p:to>
                                    </p:set>
                                    <p:animEffect transition="in" filter="fade">
                                      <p:cBhvr>
                                        <p:cTn id="24" dur="500"/>
                                        <p:tgtEl>
                                          <p:spTgt spid="22">
                                            <p:txEl>
                                              <p:pRg st="0" end="0"/>
                                            </p:txEl>
                                          </p:spTgt>
                                        </p:tgtEl>
                                      </p:cBhvr>
                                    </p:animEffect>
                                  </p:childTnLst>
                                </p:cTn>
                              </p:par>
                            </p:childTnLst>
                          </p:cTn>
                        </p:par>
                      </p:childTnLst>
                    </p:cTn>
                  </p:par>
                </p:childTnLst>
              </p:cTn>
              <p:nextCondLst>
                <p:cond evt="onClick" delay="0">
                  <p:tgtEl>
                    <p:spTgt spid="22"/>
                  </p:tgtEl>
                </p:cond>
              </p:nextCondLst>
            </p:seq>
            <p:seq concurrent="1" nextAc="seek">
              <p:cTn id="25" restart="whenNotActive" fill="hold" evtFilter="cancelBubble" nodeType="interactiveSeq">
                <p:stCondLst>
                  <p:cond evt="onClick" delay="0">
                    <p:tgtEl>
                      <p:spTgt spid="9"/>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500"/>
                                        <p:tgtEl>
                                          <p:spTgt spid="9">
                                            <p:txEl>
                                              <p:pRg st="0" end="0"/>
                                            </p:txEl>
                                          </p:spTgt>
                                        </p:tgtEl>
                                      </p:cBhvr>
                                    </p:animEffect>
                                  </p:childTnLst>
                                </p:cTn>
                              </p:par>
                            </p:childTnLst>
                          </p:cTn>
                        </p:par>
                      </p:childTnLst>
                    </p:cTn>
                  </p:par>
                </p:childTnLst>
              </p:cTn>
              <p:nextCondLst>
                <p:cond evt="onClick" delay="0">
                  <p:tgtEl>
                    <p:spTgt spid="9"/>
                  </p:tgtEl>
                </p:cond>
              </p:nextCondLst>
            </p:seq>
            <p:seq concurrent="1" nextAc="seek">
              <p:cTn id="31" restart="whenNotActive" fill="hold" evtFilter="cancelBubble" nodeType="interactiveSeq">
                <p:stCondLst>
                  <p:cond evt="onClick" delay="0">
                    <p:tgtEl>
                      <p:spTgt spid="19"/>
                    </p:tgtEl>
                  </p:cond>
                </p:stCondLst>
                <p:endSync evt="end" delay="0">
                  <p:rtn val="all"/>
                </p:endSync>
                <p:childTnLst>
                  <p:par>
                    <p:cTn id="32" fill="hold">
                      <p:stCondLst>
                        <p:cond delay="0"/>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fade">
                                      <p:cBhvr>
                                        <p:cTn id="36" dur="500"/>
                                        <p:tgtEl>
                                          <p:spTgt spid="19">
                                            <p:txEl>
                                              <p:pRg st="0" end="0"/>
                                            </p:txEl>
                                          </p:spTgt>
                                        </p:tgtEl>
                                      </p:cBhvr>
                                    </p:animEffect>
                                  </p:childTnLst>
                                </p:cTn>
                              </p:par>
                            </p:childTnLst>
                          </p:cTn>
                        </p:par>
                      </p:childTnLst>
                    </p:cTn>
                  </p:par>
                </p:childTnLst>
              </p:cTn>
              <p:nextCondLst>
                <p:cond evt="onClick" delay="0">
                  <p:tgtEl>
                    <p:spTgt spid="19"/>
                  </p:tgtEl>
                </p:cond>
              </p:nextCondLst>
            </p:seq>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nodeType="withEffect">
                                  <p:stCondLst>
                                    <p:cond delay="0"/>
                                  </p:stCondLst>
                                  <p:childTnLst>
                                    <p:set>
                                      <p:cBhvr>
                                        <p:cTn id="41" dur="1" fill="hold">
                                          <p:stCondLst>
                                            <p:cond delay="0"/>
                                          </p:stCondLst>
                                        </p:cTn>
                                        <p:tgtEl>
                                          <p:spTgt spid="3">
                                            <p:txEl>
                                              <p:pRg st="0" end="0"/>
                                            </p:txEl>
                                          </p:spTgt>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13">
                                            <p:txEl>
                                              <p:pRg st="0" end="0"/>
                                            </p:txEl>
                                          </p:spTgt>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12">
                                            <p:txEl>
                                              <p:pRg st="0" end="0"/>
                                            </p:txEl>
                                          </p:spTgt>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22">
                                            <p:txEl>
                                              <p:pRg st="0" end="0"/>
                                            </p:txEl>
                                          </p:spTgt>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9">
                                            <p:txEl>
                                              <p:pRg st="0" end="0"/>
                                            </p:txEl>
                                          </p:spTgt>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19">
                                            <p:txEl>
                                              <p:pRg st="0" end="0"/>
                                            </p:txEl>
                                          </p:spTgt>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52" restart="whenNotActive" fill="hold" evtFilter="cancelBubble" nodeType="interactiveSeq">
                <p:stCondLst>
                  <p:cond evt="onClick" delay="0">
                    <p:tgtEl>
                      <p:spTgt spid="6"/>
                    </p:tgtEl>
                  </p:cond>
                </p:stCondLst>
                <p:endSync evt="end" delay="0">
                  <p:rtn val="all"/>
                </p:endSync>
                <p:childTnLst>
                  <p:par>
                    <p:cTn id="53" fill="hold">
                      <p:stCondLst>
                        <p:cond delay="0"/>
                      </p:stCondLst>
                      <p:childTnLst>
                        <p:par>
                          <p:cTn id="54" fill="hold">
                            <p:stCondLst>
                              <p:cond delay="0"/>
                            </p:stCondLst>
                            <p:childTnLst>
                              <p:par>
                                <p:cTn id="55" presetID="1" presetClass="exit" presetSubtype="0" fill="hold" nodeType="withEffect">
                                  <p:stCondLst>
                                    <p:cond delay="0"/>
                                  </p:stCondLst>
                                  <p:childTnLst>
                                    <p:set>
                                      <p:cBhvr>
                                        <p:cTn id="56" dur="1" fill="hold">
                                          <p:stCondLst>
                                            <p:cond delay="0"/>
                                          </p:stCondLst>
                                        </p:cTn>
                                        <p:tgtEl>
                                          <p:spTgt spid="3">
                                            <p:txEl>
                                              <p:pRg st="0" end="0"/>
                                            </p:txEl>
                                          </p:spTgt>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3">
                                            <p:txEl>
                                              <p:pRg st="0" end="0"/>
                                            </p:txEl>
                                          </p:spTgt>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2">
                                            <p:txEl>
                                              <p:pRg st="0" end="0"/>
                                            </p:txEl>
                                          </p:spTgt>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22">
                                            <p:txEl>
                                              <p:pRg st="0" end="0"/>
                                            </p:txEl>
                                          </p:spTgt>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9">
                                            <p:txEl>
                                              <p:pRg st="0" end="0"/>
                                            </p:txEl>
                                          </p:spTgt>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9">
                                            <p:txEl>
                                              <p:pRg st="0" end="0"/>
                                            </p:txEl>
                                          </p:spTgt>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Title"/>
          <p:cNvSpPr/>
          <p:nvPr/>
        </p:nvSpPr>
        <p:spPr>
          <a:xfrm>
            <a:off x="0" y="-18797"/>
            <a:ext cx="9144000" cy="584775"/>
          </a:xfrm>
          <a:prstGeom prst="rect">
            <a:avLst/>
          </a:prstGeom>
          <a:noFill/>
        </p:spPr>
        <p:txBody>
          <a:bodyPr wrap="square" lIns="91440" tIns="45720" rIns="91440" bIns="45720">
            <a:spAutoFit/>
          </a:bodyPr>
          <a:lstStyle/>
          <a:p>
            <a:pPr algn="ctr"/>
            <a:r>
              <a:rPr lang="en-NZ" sz="3200" b="1" dirty="0">
                <a:ln w="12700" cmpd="sng">
                  <a:solidFill>
                    <a:schemeClr val="tx1">
                      <a:lumMod val="95000"/>
                      <a:lumOff val="5000"/>
                    </a:schemeClr>
                  </a:solidFill>
                  <a:prstDash val="solid"/>
                </a:ln>
                <a:solidFill>
                  <a:schemeClr val="accent4">
                    <a:lumMod val="75000"/>
                  </a:schemeClr>
                </a:solidFill>
                <a:effectLst>
                  <a:outerShdw blurRad="38100" dist="38100" dir="2700000" algn="tl">
                    <a:srgbClr val="000000">
                      <a:alpha val="43137"/>
                    </a:srgbClr>
                  </a:outerShdw>
                </a:effectLst>
              </a:rPr>
              <a:t>Sharing our Learning</a:t>
            </a:r>
          </a:p>
        </p:txBody>
      </p:sp>
      <p:sp>
        <p:nvSpPr>
          <p:cNvPr id="10"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R-3</a:t>
            </a:r>
          </a:p>
          <a:p>
            <a:pPr algn="ctr"/>
            <a:r>
              <a:rPr lang="en-GB" sz="900" b="1" dirty="0">
                <a:solidFill>
                  <a:srgbClr val="002060"/>
                </a:solidFill>
                <a:latin typeface="Arial" pitchFamily="34" charset="0"/>
                <a:cs typeface="Arial" pitchFamily="34" charset="0"/>
              </a:rPr>
              <a:t>S-11</a:t>
            </a:r>
          </a:p>
        </p:txBody>
      </p:sp>
      <p:pic>
        <p:nvPicPr>
          <p:cNvPr id="3" name="4Picture">
            <a:extLst>
              <a:ext uri="{FF2B5EF4-FFF2-40B4-BE49-F238E27FC236}">
                <a16:creationId xmlns:a16="http://schemas.microsoft.com/office/drawing/2014/main" id="{7314D461-FE16-4DE2-9A0F-E5B635AFC5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7245" y="714842"/>
            <a:ext cx="1625196" cy="1253050"/>
          </a:xfrm>
          <a:prstGeom prst="rect">
            <a:avLst/>
          </a:prstGeom>
        </p:spPr>
      </p:pic>
      <p:pic>
        <p:nvPicPr>
          <p:cNvPr id="8" name="2Picture">
            <a:extLst>
              <a:ext uri="{FF2B5EF4-FFF2-40B4-BE49-F238E27FC236}">
                <a16:creationId xmlns:a16="http://schemas.microsoft.com/office/drawing/2014/main" id="{E9898B35-6083-49A5-9256-4651065DAF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5153" y="714841"/>
            <a:ext cx="1312614" cy="1249837"/>
          </a:xfrm>
          <a:prstGeom prst="rect">
            <a:avLst/>
          </a:prstGeom>
        </p:spPr>
      </p:pic>
      <p:pic>
        <p:nvPicPr>
          <p:cNvPr id="13" name="3Picture">
            <a:extLst>
              <a:ext uri="{FF2B5EF4-FFF2-40B4-BE49-F238E27FC236}">
                <a16:creationId xmlns:a16="http://schemas.microsoft.com/office/drawing/2014/main" id="{3769906E-DF89-4C04-817D-7C229197DA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6752" y="714841"/>
            <a:ext cx="1457064" cy="1249837"/>
          </a:xfrm>
          <a:prstGeom prst="rect">
            <a:avLst/>
          </a:prstGeom>
        </p:spPr>
      </p:pic>
      <p:pic>
        <p:nvPicPr>
          <p:cNvPr id="21" name="1Picture">
            <a:extLst>
              <a:ext uri="{FF2B5EF4-FFF2-40B4-BE49-F238E27FC236}">
                <a16:creationId xmlns:a16="http://schemas.microsoft.com/office/drawing/2014/main" id="{3B10227D-E236-40BA-A4E4-32E5C907623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30470" y="714843"/>
            <a:ext cx="1687011" cy="1249836"/>
          </a:xfrm>
          <a:prstGeom prst="rect">
            <a:avLst/>
          </a:prstGeom>
        </p:spPr>
      </p:pic>
      <p:sp>
        <p:nvSpPr>
          <p:cNvPr id="23" name="1piRectangle 22">
            <a:extLst>
              <a:ext uri="{FF2B5EF4-FFF2-40B4-BE49-F238E27FC236}">
                <a16:creationId xmlns:a16="http://schemas.microsoft.com/office/drawing/2014/main" id="{780BCA54-CDAD-4FAB-AC7F-3DD440704E9B}"/>
              </a:ext>
            </a:extLst>
          </p:cNvPr>
          <p:cNvSpPr/>
          <p:nvPr/>
        </p:nvSpPr>
        <p:spPr>
          <a:xfrm>
            <a:off x="289153" y="2173883"/>
            <a:ext cx="4043696" cy="1323439"/>
          </a:xfrm>
          <a:prstGeom prst="rect">
            <a:avLst/>
          </a:prstGeom>
          <a:solidFill>
            <a:schemeClr val="bg2"/>
          </a:solidFill>
        </p:spPr>
        <p:txBody>
          <a:bodyPr wrap="square">
            <a:spAutoFit/>
          </a:bodyPr>
          <a:lstStyle/>
          <a:p>
            <a:pPr marL="342900" lvl="0" indent="-342900">
              <a:spcAft>
                <a:spcPts val="0"/>
              </a:spcAft>
              <a:buFont typeface="Wingdings" panose="05000000000000000000" pitchFamily="2" charset="2"/>
              <a:buChar char=""/>
              <a:tabLst>
                <a:tab pos="5671185" algn="l"/>
              </a:tabLst>
            </a:pPr>
            <a:r>
              <a:rPr lang="en-NZ" sz="1600" b="1" dirty="0">
                <a:latin typeface="Calibri" panose="020F0502020204030204" pitchFamily="34" charset="0"/>
                <a:ea typeface="Calibri" panose="020F0502020204030204" pitchFamily="34" charset="0"/>
                <a:cs typeface="Calibri" panose="020F0502020204030204" pitchFamily="34" charset="0"/>
              </a:rPr>
              <a:t>Use the Liturgical Year Calendar</a:t>
            </a:r>
            <a:r>
              <a:rPr lang="en-NZ" sz="1600" dirty="0">
                <a:latin typeface="Calibri" panose="020F0502020204030204" pitchFamily="34" charset="0"/>
                <a:ea typeface="Calibri" panose="020F0502020204030204" pitchFamily="34" charset="0"/>
                <a:cs typeface="Calibri" panose="020F0502020204030204" pitchFamily="34" charset="0"/>
              </a:rPr>
              <a:t> in your RE Learning Journal to illustrate what you have learned about Holy Week and describe where it comes in the Liturgical Year.</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1piRectangle 23">
            <a:extLst>
              <a:ext uri="{FF2B5EF4-FFF2-40B4-BE49-F238E27FC236}">
                <a16:creationId xmlns:a16="http://schemas.microsoft.com/office/drawing/2014/main" id="{7D62F1E6-B153-49DD-8BEB-B491D110B8CD}"/>
              </a:ext>
            </a:extLst>
          </p:cNvPr>
          <p:cNvSpPr/>
          <p:nvPr/>
        </p:nvSpPr>
        <p:spPr>
          <a:xfrm>
            <a:off x="4656752" y="2173883"/>
            <a:ext cx="4198095" cy="1077218"/>
          </a:xfrm>
          <a:prstGeom prst="rect">
            <a:avLst/>
          </a:prstGeom>
          <a:solidFill>
            <a:schemeClr val="bg2"/>
          </a:solidFill>
        </p:spPr>
        <p:txBody>
          <a:bodyPr wrap="square">
            <a:spAutoFit/>
          </a:bodyPr>
          <a:lstStyle/>
          <a:p>
            <a:pPr marL="342900" lvl="0" indent="-342900">
              <a:spcAft>
                <a:spcPts val="0"/>
              </a:spcAft>
              <a:buFont typeface="Wingdings" panose="05000000000000000000" pitchFamily="2" charset="2"/>
              <a:buChar char=""/>
            </a:pPr>
            <a:r>
              <a:rPr lang="en-NZ" sz="1600" b="1" dirty="0">
                <a:latin typeface="Calibri" panose="020F0502020204030204" pitchFamily="34" charset="0"/>
                <a:ea typeface="Calibri" panose="020F0502020204030204" pitchFamily="34" charset="0"/>
                <a:cs typeface="Calibri" panose="020F0502020204030204" pitchFamily="34" charset="0"/>
              </a:rPr>
              <a:t>Display the poster you made for Check up item 3 </a:t>
            </a:r>
            <a:r>
              <a:rPr lang="en-NZ" sz="1600" dirty="0">
                <a:latin typeface="Calibri" panose="020F0502020204030204" pitchFamily="34" charset="0"/>
                <a:ea typeface="Calibri" panose="020F0502020204030204" pitchFamily="34" charset="0"/>
                <a:cs typeface="Calibri" panose="020F0502020204030204" pitchFamily="34" charset="0"/>
              </a:rPr>
              <a:t>at home and use it to explain what you learned about Holy Week to your family.</a:t>
            </a:r>
          </a:p>
        </p:txBody>
      </p:sp>
      <p:sp>
        <p:nvSpPr>
          <p:cNvPr id="25" name="1piRectangle 24">
            <a:extLst>
              <a:ext uri="{FF2B5EF4-FFF2-40B4-BE49-F238E27FC236}">
                <a16:creationId xmlns:a16="http://schemas.microsoft.com/office/drawing/2014/main" id="{746C0963-6971-4DC4-AFBC-B38B009728BF}"/>
              </a:ext>
            </a:extLst>
          </p:cNvPr>
          <p:cNvSpPr/>
          <p:nvPr/>
        </p:nvSpPr>
        <p:spPr>
          <a:xfrm>
            <a:off x="4656752" y="3457092"/>
            <a:ext cx="4198095" cy="830997"/>
          </a:xfrm>
          <a:prstGeom prst="rect">
            <a:avLst/>
          </a:prstGeom>
          <a:solidFill>
            <a:schemeClr val="bg2"/>
          </a:solidFill>
        </p:spPr>
        <p:txBody>
          <a:bodyPr wrap="square">
            <a:spAutoFit/>
          </a:bodyPr>
          <a:lstStyle/>
          <a:p>
            <a:pPr marL="342900" lvl="0" indent="-342900">
              <a:spcAft>
                <a:spcPts val="0"/>
              </a:spcAft>
              <a:buFont typeface="Wingdings" panose="05000000000000000000" pitchFamily="2" charset="2"/>
              <a:buChar char=""/>
            </a:pPr>
            <a:r>
              <a:rPr lang="en-NZ" sz="1600" b="1" dirty="0">
                <a:latin typeface="Calibri" panose="020F0502020204030204" pitchFamily="34" charset="0"/>
                <a:ea typeface="Calibri" panose="020F0502020204030204" pitchFamily="34" charset="0"/>
                <a:cs typeface="Calibri" panose="020F0502020204030204" pitchFamily="34" charset="0"/>
              </a:rPr>
              <a:t>Make some word balloons </a:t>
            </a:r>
            <a:r>
              <a:rPr lang="en-NZ" sz="1600" dirty="0">
                <a:latin typeface="Calibri" panose="020F0502020204030204" pitchFamily="34" charset="0"/>
                <a:ea typeface="Calibri" panose="020F0502020204030204" pitchFamily="34" charset="0"/>
                <a:cs typeface="Calibri" panose="020F0502020204030204" pitchFamily="34" charset="0"/>
              </a:rPr>
              <a:t>with some words or quotes from the Good Friday story from the Bible to share. </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2piRectangle 25">
            <a:extLst>
              <a:ext uri="{FF2B5EF4-FFF2-40B4-BE49-F238E27FC236}">
                <a16:creationId xmlns:a16="http://schemas.microsoft.com/office/drawing/2014/main" id="{40396B81-91D9-4EB5-96CB-EFD8161F34A9}"/>
              </a:ext>
            </a:extLst>
          </p:cNvPr>
          <p:cNvSpPr/>
          <p:nvPr/>
        </p:nvSpPr>
        <p:spPr>
          <a:xfrm>
            <a:off x="294682" y="2797896"/>
            <a:ext cx="4038167" cy="1323439"/>
          </a:xfrm>
          <a:prstGeom prst="rect">
            <a:avLst/>
          </a:prstGeom>
          <a:solidFill>
            <a:schemeClr val="bg2"/>
          </a:solidFill>
        </p:spPr>
        <p:txBody>
          <a:bodyPr wrap="square">
            <a:spAutoFit/>
          </a:bodyPr>
          <a:lstStyle/>
          <a:p>
            <a:pPr marL="342900" lvl="0" indent="-342900">
              <a:spcAft>
                <a:spcPts val="0"/>
              </a:spcAft>
              <a:buFont typeface="Wingdings" panose="05000000000000000000" pitchFamily="2" charset="2"/>
              <a:buChar char=""/>
            </a:pPr>
            <a:r>
              <a:rPr lang="en-NZ" sz="1600" b="1" dirty="0">
                <a:latin typeface="Calibri" panose="020F0502020204030204" pitchFamily="34" charset="0"/>
                <a:ea typeface="Calibri" panose="020F0502020204030204" pitchFamily="34" charset="0"/>
                <a:cs typeface="Calibri" panose="020F0502020204030204" pitchFamily="34" charset="0"/>
              </a:rPr>
              <a:t>Go for a walk with your family </a:t>
            </a:r>
            <a:r>
              <a:rPr lang="en-NZ" sz="1600" dirty="0">
                <a:latin typeface="Calibri" panose="020F0502020204030204" pitchFamily="34" charset="0"/>
                <a:ea typeface="Calibri" panose="020F0502020204030204" pitchFamily="34" charset="0"/>
                <a:cs typeface="Calibri" panose="020F0502020204030204" pitchFamily="34" charset="0"/>
              </a:rPr>
              <a:t>and think and talk about some things you could change at home to make time for each other and a way you could show Jesus you are grateful to be one of his followers. </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2piRectangle 26">
            <a:extLst>
              <a:ext uri="{FF2B5EF4-FFF2-40B4-BE49-F238E27FC236}">
                <a16:creationId xmlns:a16="http://schemas.microsoft.com/office/drawing/2014/main" id="{FD31838E-D250-4233-A9EE-137ECDCF0FEF}"/>
              </a:ext>
            </a:extLst>
          </p:cNvPr>
          <p:cNvSpPr/>
          <p:nvPr/>
        </p:nvSpPr>
        <p:spPr>
          <a:xfrm>
            <a:off x="4656752" y="2429337"/>
            <a:ext cx="4192566" cy="1643527"/>
          </a:xfrm>
          <a:prstGeom prst="rect">
            <a:avLst/>
          </a:prstGeom>
          <a:solidFill>
            <a:schemeClr val="bg2"/>
          </a:solidFill>
        </p:spPr>
        <p:txBody>
          <a:bodyPr wrap="square">
            <a:spAutoFit/>
          </a:bodyPr>
          <a:lstStyle/>
          <a:p>
            <a:pPr marL="342900" lvl="0" indent="-342900">
              <a:spcAft>
                <a:spcPts val="0"/>
              </a:spcAft>
              <a:buFont typeface="Wingdings" panose="05000000000000000000" pitchFamily="2" charset="2"/>
              <a:buChar char=""/>
            </a:pPr>
            <a:r>
              <a:rPr lang="en-NZ" sz="1600" b="1" dirty="0">
                <a:latin typeface="Calibri" panose="020F0502020204030204" pitchFamily="34" charset="0"/>
                <a:ea typeface="Calibri" panose="020F0502020204030204" pitchFamily="34" charset="0"/>
                <a:cs typeface="Calibri" panose="020F0502020204030204" pitchFamily="34" charset="0"/>
              </a:rPr>
              <a:t>Make an acrostic for HOLY WEEK </a:t>
            </a:r>
            <a:r>
              <a:rPr lang="en-NZ" sz="1600" dirty="0">
                <a:latin typeface="Calibri" panose="020F0502020204030204" pitchFamily="34" charset="0"/>
                <a:ea typeface="Calibri" panose="020F0502020204030204" pitchFamily="34" charset="0"/>
                <a:cs typeface="Calibri" panose="020F0502020204030204" pitchFamily="34" charset="0"/>
              </a:rPr>
              <a:t>– write the letters in capital letters down the left-hand side of your page and add something about Holy Week.</a:t>
            </a:r>
            <a:endParaRPr lang="en-NZ" sz="12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000"/>
              </a:spcAft>
            </a:pPr>
            <a:r>
              <a:rPr lang="en-NZ" sz="1600" dirty="0">
                <a:latin typeface="Calibri" panose="020F0502020204030204" pitchFamily="34" charset="0"/>
                <a:ea typeface="Calibri" panose="020F0502020204030204" pitchFamily="34" charset="0"/>
                <a:cs typeface="Calibri" panose="020F0502020204030204" pitchFamily="34" charset="0"/>
              </a:rPr>
              <a:t>Decorate with Holy Week symbols. Share it with someone in your family.</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3piRectangle 27">
            <a:extLst>
              <a:ext uri="{FF2B5EF4-FFF2-40B4-BE49-F238E27FC236}">
                <a16:creationId xmlns:a16="http://schemas.microsoft.com/office/drawing/2014/main" id="{07A9A5C0-6FAB-4E2E-A485-6DBDF2C64BFD}"/>
              </a:ext>
            </a:extLst>
          </p:cNvPr>
          <p:cNvSpPr/>
          <p:nvPr/>
        </p:nvSpPr>
        <p:spPr>
          <a:xfrm>
            <a:off x="2286000" y="2190386"/>
            <a:ext cx="4572000" cy="1815882"/>
          </a:xfrm>
          <a:prstGeom prst="rect">
            <a:avLst/>
          </a:prstGeom>
          <a:solidFill>
            <a:schemeClr val="bg2"/>
          </a:solidFill>
        </p:spPr>
        <p:txBody>
          <a:bodyPr>
            <a:spAutoFit/>
          </a:bodyPr>
          <a:lstStyle/>
          <a:p>
            <a:pPr marL="342900" lvl="0" indent="-342900">
              <a:spcAft>
                <a:spcPts val="0"/>
              </a:spcAft>
              <a:buFont typeface="Wingdings" panose="05000000000000000000" pitchFamily="2" charset="2"/>
              <a:buChar char=""/>
            </a:pPr>
            <a:r>
              <a:rPr lang="en-NZ" sz="1600" b="1" dirty="0">
                <a:latin typeface="Calibri" panose="020F0502020204030204" pitchFamily="34" charset="0"/>
                <a:ea typeface="Calibri" panose="020F0502020204030204" pitchFamily="34" charset="0"/>
                <a:cs typeface="Calibri" panose="020F0502020204030204" pitchFamily="34" charset="0"/>
              </a:rPr>
              <a:t>To remind your family it is Holy Week </a:t>
            </a:r>
            <a:r>
              <a:rPr lang="en-NZ" sz="1600" dirty="0">
                <a:latin typeface="Calibri" panose="020F0502020204030204" pitchFamily="34" charset="0"/>
                <a:ea typeface="Calibri" panose="020F0502020204030204" pitchFamily="34" charset="0"/>
                <a:cs typeface="Calibri" panose="020F0502020204030204" pitchFamily="34" charset="0"/>
              </a:rPr>
              <a:t>make a Holy Week centre piece on a table mat</a:t>
            </a:r>
            <a:r>
              <a:rPr lang="en-NZ" sz="1600" b="1" dirty="0">
                <a:latin typeface="Calibri" panose="020F0502020204030204" pitchFamily="34" charset="0"/>
                <a:ea typeface="Calibri" panose="020F0502020204030204" pitchFamily="34" charset="0"/>
                <a:cs typeface="Calibri" panose="020F0502020204030204" pitchFamily="34" charset="0"/>
              </a:rPr>
              <a:t> </a:t>
            </a:r>
            <a:r>
              <a:rPr lang="en-NZ" sz="1600" dirty="0">
                <a:latin typeface="Calibri" panose="020F0502020204030204" pitchFamily="34" charset="0"/>
                <a:ea typeface="Calibri" panose="020F0502020204030204" pitchFamily="34" charset="0"/>
                <a:cs typeface="Calibri" panose="020F0502020204030204" pitchFamily="34" charset="0"/>
              </a:rPr>
              <a:t>and put it on your dining room table. Put a cross in the middle, some palms, some silver coins, a glass and some bread and any other symbols you can think of. Look at the symbols at meal times and think about Jesus in his last week on earth.</a:t>
            </a:r>
            <a:r>
              <a:rPr lang="en-NZ" sz="1200" dirty="0">
                <a:latin typeface="Calibri" panose="020F0502020204030204" pitchFamily="34" charset="0"/>
                <a:ea typeface="Calibri" panose="020F0502020204030204" pitchFamily="34" charset="0"/>
                <a:cs typeface="Times New Roman" panose="02020603050405020304" pitchFamily="18" charset="0"/>
              </a:rPr>
              <a:t> </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4piRectangle 30">
            <a:extLst>
              <a:ext uri="{FF2B5EF4-FFF2-40B4-BE49-F238E27FC236}">
                <a16:creationId xmlns:a16="http://schemas.microsoft.com/office/drawing/2014/main" id="{48C34E7D-DB97-487D-9489-38C8739CFB21}"/>
              </a:ext>
            </a:extLst>
          </p:cNvPr>
          <p:cNvSpPr/>
          <p:nvPr/>
        </p:nvSpPr>
        <p:spPr>
          <a:xfrm>
            <a:off x="2286000" y="2166257"/>
            <a:ext cx="4572000" cy="923330"/>
          </a:xfrm>
          <a:prstGeom prst="rect">
            <a:avLst/>
          </a:prstGeom>
          <a:solidFill>
            <a:schemeClr val="bg2"/>
          </a:solidFill>
        </p:spPr>
        <p:txBody>
          <a:bodyPr>
            <a:spAutoFit/>
          </a:bodyPr>
          <a:lstStyle/>
          <a:p>
            <a:pPr marL="342900" lvl="0" indent="-342900">
              <a:spcAft>
                <a:spcPts val="0"/>
              </a:spcAft>
              <a:buFont typeface="Wingdings" panose="05000000000000000000" pitchFamily="2" charset="2"/>
              <a:buChar char=""/>
            </a:pPr>
            <a:r>
              <a:rPr lang="en-NZ" b="1" dirty="0">
                <a:latin typeface="Calibri" panose="020F0502020204030204" pitchFamily="34" charset="0"/>
                <a:ea typeface="Calibri" panose="020F0502020204030204" pitchFamily="34" charset="0"/>
                <a:cs typeface="Calibri" panose="020F0502020204030204" pitchFamily="34" charset="0"/>
              </a:rPr>
              <a:t>Make up your own way of showing and sharing</a:t>
            </a:r>
            <a:r>
              <a:rPr lang="en-NZ" dirty="0">
                <a:latin typeface="Calibri" panose="020F0502020204030204" pitchFamily="34" charset="0"/>
                <a:ea typeface="Calibri" panose="020F0502020204030204" pitchFamily="34" charset="0"/>
                <a:cs typeface="Calibri" panose="020F0502020204030204" pitchFamily="34" charset="0"/>
              </a:rPr>
              <a:t> what you have learned and decide who you would like to share it with. </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Action Button: Worksheet">
            <a:hlinkClick r:id="rId7" action="ppaction://hlinksldjump" highlightClick="1"/>
            <a:extLst>
              <a:ext uri="{FF2B5EF4-FFF2-40B4-BE49-F238E27FC236}">
                <a16:creationId xmlns:a16="http://schemas.microsoft.com/office/drawing/2014/main" id="{842A6C80-A631-41E2-900D-1C982AE2504B}"/>
              </a:ext>
            </a:extLst>
          </p:cNvPr>
          <p:cNvSpPr/>
          <p:nvPr/>
        </p:nvSpPr>
        <p:spPr>
          <a:xfrm>
            <a:off x="7092000" y="4680000"/>
            <a:ext cx="360000" cy="36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6" name="Action Button: Forward">
            <a:hlinkClick r:id="" action="ppaction://hlinkshowjump?jump=nextslide" highlightClick="1"/>
            <a:extLst>
              <a:ext uri="{FF2B5EF4-FFF2-40B4-BE49-F238E27FC236}">
                <a16:creationId xmlns:a16="http://schemas.microsoft.com/office/drawing/2014/main" id="{E8582A6E-3FA6-498C-A129-BFD31D2F1EC3}"/>
              </a:ext>
            </a:extLst>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Textbox: Tool instructions">
            <a:extLst>
              <a:ext uri="{FF2B5EF4-FFF2-40B4-BE49-F238E27FC236}">
                <a16:creationId xmlns:a16="http://schemas.microsoft.com/office/drawing/2014/main" id="{B2B66C8F-7409-40A7-874B-C289CDE0A155}"/>
              </a:ext>
            </a:extLst>
          </p:cNvPr>
          <p:cNvSpPr txBox="1"/>
          <p:nvPr/>
        </p:nvSpPr>
        <p:spPr>
          <a:xfrm>
            <a:off x="3219706" y="4912670"/>
            <a:ext cx="2704588"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worksheet button to go to the worksheet</a:t>
            </a:r>
          </a:p>
        </p:txBody>
      </p:sp>
      <p:sp>
        <p:nvSpPr>
          <p:cNvPr id="19" name="Textbox: Tool instructions">
            <a:extLst>
              <a:ext uri="{FF2B5EF4-FFF2-40B4-BE49-F238E27FC236}">
                <a16:creationId xmlns:a16="http://schemas.microsoft.com/office/drawing/2014/main" id="{575BAD8F-CC00-4A57-A9C7-6D76A22658AF}"/>
              </a:ext>
            </a:extLst>
          </p:cNvPr>
          <p:cNvSpPr txBox="1"/>
          <p:nvPr/>
        </p:nvSpPr>
        <p:spPr>
          <a:xfrm>
            <a:off x="3094677" y="4696877"/>
            <a:ext cx="2954656"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pictures to reveal ways to share </a:t>
            </a:r>
            <a:r>
              <a:rPr lang="en-GB" sz="900">
                <a:latin typeface="Arial" pitchFamily="34" charset="0"/>
                <a:ea typeface="Segoe UI" pitchFamily="34" charset="0"/>
                <a:cs typeface="Arial" pitchFamily="34" charset="0"/>
              </a:rPr>
              <a:t>our learning</a:t>
            </a:r>
            <a:endParaRPr lang="en-GB" sz="900" dirty="0">
              <a:latin typeface="Arial" pitchFamily="34" charset="0"/>
              <a:ea typeface="Segoe UI" pitchFamily="34" charset="0"/>
              <a:cs typeface="Arial" pitchFamily="34" charset="0"/>
            </a:endParaRPr>
          </a:p>
        </p:txBody>
      </p:sp>
    </p:spTree>
    <p:extLst>
      <p:ext uri="{BB962C8B-B14F-4D97-AF65-F5344CB8AC3E}">
        <p14:creationId xmlns:p14="http://schemas.microsoft.com/office/powerpoint/2010/main" val="10620100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7" nodeType="withEffect">
                                  <p:stCondLst>
                                    <p:cond delay="0"/>
                                  </p:stCondLst>
                                  <p:childTnLst>
                                    <p:set>
                                      <p:cBhvr>
                                        <p:cTn id="6" dur="1" fill="hold">
                                          <p:stCondLst>
                                            <p:cond delay="0"/>
                                          </p:stCondLst>
                                        </p:cTn>
                                        <p:tgtEl>
                                          <p:spTgt spid="25"/>
                                        </p:tgtEl>
                                        <p:attrNameLst>
                                          <p:attrName>style.visibility</p:attrName>
                                        </p:attrNameLst>
                                      </p:cBhvr>
                                      <p:to>
                                        <p:strVal val="hidden"/>
                                      </p:to>
                                    </p:set>
                                  </p:childTnLst>
                                </p:cTn>
                              </p:par>
                              <p:par>
                                <p:cTn id="7" presetID="1" presetClass="exit" presetSubtype="0" fill="hold" grpId="7" nodeType="withEffect">
                                  <p:stCondLst>
                                    <p:cond delay="0"/>
                                  </p:stCondLst>
                                  <p:childTnLst>
                                    <p:set>
                                      <p:cBhvr>
                                        <p:cTn id="8" dur="1" fill="hold">
                                          <p:stCondLst>
                                            <p:cond delay="0"/>
                                          </p:stCondLst>
                                        </p:cTn>
                                        <p:tgtEl>
                                          <p:spTgt spid="24"/>
                                        </p:tgtEl>
                                        <p:attrNameLst>
                                          <p:attrName>style.visibility</p:attrName>
                                        </p:attrNameLst>
                                      </p:cBhvr>
                                      <p:to>
                                        <p:strVal val="hidden"/>
                                      </p:to>
                                    </p:set>
                                  </p:childTnLst>
                                </p:cTn>
                              </p:par>
                              <p:par>
                                <p:cTn id="9" presetID="1" presetClass="exit" presetSubtype="0" fill="hold" grpId="7" nodeType="withEffect">
                                  <p:stCondLst>
                                    <p:cond delay="0"/>
                                  </p:stCondLst>
                                  <p:childTnLst>
                                    <p:set>
                                      <p:cBhvr>
                                        <p:cTn id="10" dur="1" fill="hold">
                                          <p:stCondLst>
                                            <p:cond delay="0"/>
                                          </p:stCondLst>
                                        </p:cTn>
                                        <p:tgtEl>
                                          <p:spTgt spid="23"/>
                                        </p:tgtEl>
                                        <p:attrNameLst>
                                          <p:attrName>style.visibility</p:attrName>
                                        </p:attrNameLst>
                                      </p:cBhvr>
                                      <p:to>
                                        <p:strVal val="hidden"/>
                                      </p:to>
                                    </p:set>
                                  </p:childTnLst>
                                </p:cTn>
                              </p:par>
                              <p:par>
                                <p:cTn id="11" presetID="1" presetClass="exit" presetSubtype="0" fill="hold" grpId="7" nodeType="withEffect">
                                  <p:stCondLst>
                                    <p:cond delay="0"/>
                                  </p:stCondLst>
                                  <p:childTnLst>
                                    <p:set>
                                      <p:cBhvr>
                                        <p:cTn id="12" dur="1" fill="hold">
                                          <p:stCondLst>
                                            <p:cond delay="0"/>
                                          </p:stCondLst>
                                        </p:cTn>
                                        <p:tgtEl>
                                          <p:spTgt spid="31"/>
                                        </p:tgtEl>
                                        <p:attrNameLst>
                                          <p:attrName>style.visibility</p:attrName>
                                        </p:attrNameLst>
                                      </p:cBhvr>
                                      <p:to>
                                        <p:strVal val="hidden"/>
                                      </p:to>
                                    </p:set>
                                  </p:childTnLst>
                                </p:cTn>
                              </p:par>
                              <p:par>
                                <p:cTn id="13" presetID="1" presetClass="exit" presetSubtype="0" fill="hold" grpId="7" nodeType="withEffect">
                                  <p:stCondLst>
                                    <p:cond delay="0"/>
                                  </p:stCondLst>
                                  <p:childTnLst>
                                    <p:set>
                                      <p:cBhvr>
                                        <p:cTn id="14" dur="1" fill="hold">
                                          <p:stCondLst>
                                            <p:cond delay="0"/>
                                          </p:stCondLst>
                                        </p:cTn>
                                        <p:tgtEl>
                                          <p:spTgt spid="28"/>
                                        </p:tgtEl>
                                        <p:attrNameLst>
                                          <p:attrName>style.visibility</p:attrName>
                                        </p:attrNameLst>
                                      </p:cBhvr>
                                      <p:to>
                                        <p:strVal val="hidden"/>
                                      </p:to>
                                    </p:set>
                                  </p:childTnLst>
                                </p:cTn>
                              </p:par>
                              <p:par>
                                <p:cTn id="15" presetID="1" presetClass="exit" presetSubtype="0" fill="hold" grpId="7" nodeType="withEffect">
                                  <p:stCondLst>
                                    <p:cond delay="0"/>
                                  </p:stCondLst>
                                  <p:childTnLst>
                                    <p:set>
                                      <p:cBhvr>
                                        <p:cTn id="16" dur="1" fill="hold">
                                          <p:stCondLst>
                                            <p:cond delay="0"/>
                                          </p:stCondLst>
                                        </p:cTn>
                                        <p:tgtEl>
                                          <p:spTgt spid="27"/>
                                        </p:tgtEl>
                                        <p:attrNameLst>
                                          <p:attrName>style.visibility</p:attrName>
                                        </p:attrNameLst>
                                      </p:cBhvr>
                                      <p:to>
                                        <p:strVal val="hidden"/>
                                      </p:to>
                                    </p:set>
                                  </p:childTnLst>
                                </p:cTn>
                              </p:par>
                              <p:par>
                                <p:cTn id="17" presetID="1" presetClass="exit" presetSubtype="0" fill="hold" grpId="7" nodeType="withEffect">
                                  <p:stCondLst>
                                    <p:cond delay="0"/>
                                  </p:stCondLst>
                                  <p:childTnLst>
                                    <p:set>
                                      <p:cBhvr>
                                        <p:cTn id="18"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1"/>
                    </p:tgtEl>
                  </p:cond>
                </p:stCondLst>
                <p:endSync evt="end" delay="0">
                  <p:rtn val="all"/>
                </p:endSync>
                <p:childTnLst>
                  <p:par>
                    <p:cTn id="20" fill="hold">
                      <p:stCondLst>
                        <p:cond delay="0"/>
                      </p:stCondLst>
                      <p:childTnLst>
                        <p:par>
                          <p:cTn id="21" fill="hold">
                            <p:stCondLst>
                              <p:cond delay="0"/>
                            </p:stCondLst>
                            <p:childTnLst>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 presetClass="exit" presetSubtype="0" fill="hold" grpId="1" nodeType="withEffect">
                                  <p:stCondLst>
                                    <p:cond delay="0"/>
                                  </p:stCondLst>
                                  <p:childTnLst>
                                    <p:set>
                                      <p:cBhvr>
                                        <p:cTn id="32" dur="1" fill="hold">
                                          <p:stCondLst>
                                            <p:cond delay="0"/>
                                          </p:stCondLst>
                                        </p:cTn>
                                        <p:tgtEl>
                                          <p:spTgt spid="31"/>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8"/>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7"/>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10"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par>
                                <p:cTn id="48" presetID="1" presetClass="exit" presetSubtype="0" fill="hold" grpId="1" nodeType="withEffect">
                                  <p:stCondLst>
                                    <p:cond delay="0"/>
                                  </p:stCondLst>
                                  <p:childTnLst>
                                    <p:set>
                                      <p:cBhvr>
                                        <p:cTn id="49" dur="1" fill="hold">
                                          <p:stCondLst>
                                            <p:cond delay="0"/>
                                          </p:stCondLst>
                                        </p:cTn>
                                        <p:tgtEl>
                                          <p:spTgt spid="25"/>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24"/>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23"/>
                                        </p:tgtEl>
                                        <p:attrNameLst>
                                          <p:attrName>style.visibility</p:attrName>
                                        </p:attrNameLst>
                                      </p:cBhvr>
                                      <p:to>
                                        <p:strVal val="hidden"/>
                                      </p:to>
                                    </p:set>
                                  </p:childTnLst>
                                </p:cTn>
                              </p:par>
                              <p:par>
                                <p:cTn id="54" presetID="1" presetClass="exit" presetSubtype="0" fill="hold" grpId="2" nodeType="withEffect">
                                  <p:stCondLst>
                                    <p:cond delay="0"/>
                                  </p:stCondLst>
                                  <p:childTnLst>
                                    <p:set>
                                      <p:cBhvr>
                                        <p:cTn id="55" dur="1" fill="hold">
                                          <p:stCondLst>
                                            <p:cond delay="0"/>
                                          </p:stCondLst>
                                        </p:cTn>
                                        <p:tgtEl>
                                          <p:spTgt spid="31"/>
                                        </p:tgtEl>
                                        <p:attrNameLst>
                                          <p:attrName>style.visibility</p:attrName>
                                        </p:attrNameLst>
                                      </p:cBhvr>
                                      <p:to>
                                        <p:strVal val="hidden"/>
                                      </p:to>
                                    </p:set>
                                  </p:childTnLst>
                                </p:cTn>
                              </p:par>
                              <p:par>
                                <p:cTn id="56" presetID="1" presetClass="exit" presetSubtype="0" fill="hold" grpId="2" nodeType="withEffect">
                                  <p:stCondLst>
                                    <p:cond delay="0"/>
                                  </p:stCondLst>
                                  <p:childTnLst>
                                    <p:set>
                                      <p:cBhvr>
                                        <p:cTn id="57"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8" restart="whenNotActive" fill="hold" evtFilter="cancelBubble" nodeType="interactiveSeq">
                <p:stCondLst>
                  <p:cond evt="onClick" delay="0">
                    <p:tgtEl>
                      <p:spTgt spid="13"/>
                    </p:tgtEl>
                  </p:cond>
                </p:stCondLst>
                <p:endSync evt="end" delay="0">
                  <p:rtn val="all"/>
                </p:endSync>
                <p:childTnLst>
                  <p:par>
                    <p:cTn id="59" fill="hold">
                      <p:stCondLst>
                        <p:cond delay="0"/>
                      </p:stCondLst>
                      <p:childTnLst>
                        <p:par>
                          <p:cTn id="60" fill="hold">
                            <p:stCondLst>
                              <p:cond delay="0"/>
                            </p:stCondLst>
                            <p:childTnLst>
                              <p:par>
                                <p:cTn id="61" presetID="10"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par>
                                <p:cTn id="64" presetID="1" presetClass="exit" presetSubtype="0" fill="hold" grpId="2" nodeType="withEffect">
                                  <p:stCondLst>
                                    <p:cond delay="0"/>
                                  </p:stCondLst>
                                  <p:childTnLst>
                                    <p:set>
                                      <p:cBhvr>
                                        <p:cTn id="65" dur="1" fill="hold">
                                          <p:stCondLst>
                                            <p:cond delay="0"/>
                                          </p:stCondLst>
                                        </p:cTn>
                                        <p:tgtEl>
                                          <p:spTgt spid="27"/>
                                        </p:tgtEl>
                                        <p:attrNameLst>
                                          <p:attrName>style.visibility</p:attrName>
                                        </p:attrNameLst>
                                      </p:cBhvr>
                                      <p:to>
                                        <p:strVal val="hidden"/>
                                      </p:to>
                                    </p:set>
                                  </p:childTnLst>
                                </p:cTn>
                              </p:par>
                              <p:par>
                                <p:cTn id="66" presetID="1" presetClass="exit" presetSubtype="0" fill="hold" grpId="2" nodeType="withEffect">
                                  <p:stCondLst>
                                    <p:cond delay="0"/>
                                  </p:stCondLst>
                                  <p:childTnLst>
                                    <p:set>
                                      <p:cBhvr>
                                        <p:cTn id="67" dur="1" fill="hold">
                                          <p:stCondLst>
                                            <p:cond delay="0"/>
                                          </p:stCondLst>
                                        </p:cTn>
                                        <p:tgtEl>
                                          <p:spTgt spid="26"/>
                                        </p:tgtEl>
                                        <p:attrNameLst>
                                          <p:attrName>style.visibility</p:attrName>
                                        </p:attrNameLst>
                                      </p:cBhvr>
                                      <p:to>
                                        <p:strVal val="hidden"/>
                                      </p:to>
                                    </p:set>
                                  </p:childTnLst>
                                </p:cTn>
                              </p:par>
                              <p:par>
                                <p:cTn id="68" presetID="1" presetClass="exit" presetSubtype="0" fill="hold" grpId="2" nodeType="withEffect">
                                  <p:stCondLst>
                                    <p:cond delay="0"/>
                                  </p:stCondLst>
                                  <p:childTnLst>
                                    <p:set>
                                      <p:cBhvr>
                                        <p:cTn id="69" dur="1" fill="hold">
                                          <p:stCondLst>
                                            <p:cond delay="0"/>
                                          </p:stCondLst>
                                        </p:cTn>
                                        <p:tgtEl>
                                          <p:spTgt spid="25"/>
                                        </p:tgtEl>
                                        <p:attrNameLst>
                                          <p:attrName>style.visibility</p:attrName>
                                        </p:attrNameLst>
                                      </p:cBhvr>
                                      <p:to>
                                        <p:strVal val="hidden"/>
                                      </p:to>
                                    </p:set>
                                  </p:childTnLst>
                                </p:cTn>
                              </p:par>
                              <p:par>
                                <p:cTn id="70" presetID="1" presetClass="exit" presetSubtype="0" fill="hold" grpId="2" nodeType="withEffect">
                                  <p:stCondLst>
                                    <p:cond delay="0"/>
                                  </p:stCondLst>
                                  <p:childTnLst>
                                    <p:set>
                                      <p:cBhvr>
                                        <p:cTn id="71" dur="1" fill="hold">
                                          <p:stCondLst>
                                            <p:cond delay="0"/>
                                          </p:stCondLst>
                                        </p:cTn>
                                        <p:tgtEl>
                                          <p:spTgt spid="24"/>
                                        </p:tgtEl>
                                        <p:attrNameLst>
                                          <p:attrName>style.visibility</p:attrName>
                                        </p:attrNameLst>
                                      </p:cBhvr>
                                      <p:to>
                                        <p:strVal val="hidden"/>
                                      </p:to>
                                    </p:set>
                                  </p:childTnLst>
                                </p:cTn>
                              </p:par>
                              <p:par>
                                <p:cTn id="72" presetID="1" presetClass="exit" presetSubtype="0" fill="hold" grpId="2" nodeType="withEffect">
                                  <p:stCondLst>
                                    <p:cond delay="0"/>
                                  </p:stCondLst>
                                  <p:childTnLst>
                                    <p:set>
                                      <p:cBhvr>
                                        <p:cTn id="73" dur="1" fill="hold">
                                          <p:stCondLst>
                                            <p:cond delay="0"/>
                                          </p:stCondLst>
                                        </p:cTn>
                                        <p:tgtEl>
                                          <p:spTgt spid="23"/>
                                        </p:tgtEl>
                                        <p:attrNameLst>
                                          <p:attrName>style.visibility</p:attrName>
                                        </p:attrNameLst>
                                      </p:cBhvr>
                                      <p:to>
                                        <p:strVal val="hidden"/>
                                      </p:to>
                                    </p:set>
                                  </p:childTnLst>
                                </p:cTn>
                              </p:par>
                              <p:par>
                                <p:cTn id="74" presetID="1" presetClass="exit" presetSubtype="0" fill="hold" grpId="3" nodeType="withEffect">
                                  <p:stCondLst>
                                    <p:cond delay="0"/>
                                  </p:stCondLst>
                                  <p:childTnLst>
                                    <p:set>
                                      <p:cBhvr>
                                        <p:cTn id="75"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76" restart="whenNotActive" fill="hold" evtFilter="cancelBubble" nodeType="interactiveSeq">
                <p:stCondLst>
                  <p:cond evt="onClick" delay="0">
                    <p:tgtEl>
                      <p:spTgt spid="3"/>
                    </p:tgtEl>
                  </p:cond>
                </p:stCondLst>
                <p:endSync evt="end" delay="0">
                  <p:rtn val="all"/>
                </p:endSync>
                <p:childTnLst>
                  <p:par>
                    <p:cTn id="77" fill="hold">
                      <p:stCondLst>
                        <p:cond delay="0"/>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500"/>
                                        <p:tgtEl>
                                          <p:spTgt spid="31"/>
                                        </p:tgtEl>
                                      </p:cBhvr>
                                    </p:animEffect>
                                  </p:childTnLst>
                                </p:cTn>
                              </p:par>
                              <p:par>
                                <p:cTn id="82" presetID="1" presetClass="exit" presetSubtype="0" fill="hold" grpId="3" nodeType="withEffect">
                                  <p:stCondLst>
                                    <p:cond delay="0"/>
                                  </p:stCondLst>
                                  <p:childTnLst>
                                    <p:set>
                                      <p:cBhvr>
                                        <p:cTn id="83" dur="1" fill="hold">
                                          <p:stCondLst>
                                            <p:cond delay="0"/>
                                          </p:stCondLst>
                                        </p:cTn>
                                        <p:tgtEl>
                                          <p:spTgt spid="28"/>
                                        </p:tgtEl>
                                        <p:attrNameLst>
                                          <p:attrName>style.visibility</p:attrName>
                                        </p:attrNameLst>
                                      </p:cBhvr>
                                      <p:to>
                                        <p:strVal val="hidden"/>
                                      </p:to>
                                    </p:set>
                                  </p:childTnLst>
                                </p:cTn>
                              </p:par>
                              <p:par>
                                <p:cTn id="84" presetID="1" presetClass="exit" presetSubtype="0" fill="hold" grpId="3" nodeType="withEffect">
                                  <p:stCondLst>
                                    <p:cond delay="0"/>
                                  </p:stCondLst>
                                  <p:childTnLst>
                                    <p:set>
                                      <p:cBhvr>
                                        <p:cTn id="85" dur="1" fill="hold">
                                          <p:stCondLst>
                                            <p:cond delay="0"/>
                                          </p:stCondLst>
                                        </p:cTn>
                                        <p:tgtEl>
                                          <p:spTgt spid="27"/>
                                        </p:tgtEl>
                                        <p:attrNameLst>
                                          <p:attrName>style.visibility</p:attrName>
                                        </p:attrNameLst>
                                      </p:cBhvr>
                                      <p:to>
                                        <p:strVal val="hidden"/>
                                      </p:to>
                                    </p:set>
                                  </p:childTnLst>
                                </p:cTn>
                              </p:par>
                              <p:par>
                                <p:cTn id="86" presetID="1" presetClass="exit" presetSubtype="0" fill="hold" grpId="3" nodeType="withEffect">
                                  <p:stCondLst>
                                    <p:cond delay="0"/>
                                  </p:stCondLst>
                                  <p:childTnLst>
                                    <p:set>
                                      <p:cBhvr>
                                        <p:cTn id="87" dur="1" fill="hold">
                                          <p:stCondLst>
                                            <p:cond delay="0"/>
                                          </p:stCondLst>
                                        </p:cTn>
                                        <p:tgtEl>
                                          <p:spTgt spid="26"/>
                                        </p:tgtEl>
                                        <p:attrNameLst>
                                          <p:attrName>style.visibility</p:attrName>
                                        </p:attrNameLst>
                                      </p:cBhvr>
                                      <p:to>
                                        <p:strVal val="hidden"/>
                                      </p:to>
                                    </p:set>
                                  </p:childTnLst>
                                </p:cTn>
                              </p:par>
                              <p:par>
                                <p:cTn id="88" presetID="1" presetClass="exit" presetSubtype="0" fill="hold" grpId="3" nodeType="withEffect">
                                  <p:stCondLst>
                                    <p:cond delay="0"/>
                                  </p:stCondLst>
                                  <p:childTnLst>
                                    <p:set>
                                      <p:cBhvr>
                                        <p:cTn id="89" dur="1" fill="hold">
                                          <p:stCondLst>
                                            <p:cond delay="0"/>
                                          </p:stCondLst>
                                        </p:cTn>
                                        <p:tgtEl>
                                          <p:spTgt spid="25"/>
                                        </p:tgtEl>
                                        <p:attrNameLst>
                                          <p:attrName>style.visibility</p:attrName>
                                        </p:attrNameLst>
                                      </p:cBhvr>
                                      <p:to>
                                        <p:strVal val="hidden"/>
                                      </p:to>
                                    </p:set>
                                  </p:childTnLst>
                                </p:cTn>
                              </p:par>
                              <p:par>
                                <p:cTn id="90" presetID="1" presetClass="exit" presetSubtype="0" fill="hold" grpId="3" nodeType="withEffect">
                                  <p:stCondLst>
                                    <p:cond delay="0"/>
                                  </p:stCondLst>
                                  <p:childTnLst>
                                    <p:set>
                                      <p:cBhvr>
                                        <p:cTn id="91" dur="1" fill="hold">
                                          <p:stCondLst>
                                            <p:cond delay="0"/>
                                          </p:stCondLst>
                                        </p:cTn>
                                        <p:tgtEl>
                                          <p:spTgt spid="24"/>
                                        </p:tgtEl>
                                        <p:attrNameLst>
                                          <p:attrName>style.visibility</p:attrName>
                                        </p:attrNameLst>
                                      </p:cBhvr>
                                      <p:to>
                                        <p:strVal val="hidden"/>
                                      </p:to>
                                    </p:set>
                                  </p:childTnLst>
                                </p:cTn>
                              </p:par>
                              <p:par>
                                <p:cTn id="92" presetID="1" presetClass="exit" presetSubtype="0" fill="hold" grpId="3" nodeType="withEffect">
                                  <p:stCondLst>
                                    <p:cond delay="0"/>
                                  </p:stCondLst>
                                  <p:childTnLst>
                                    <p:set>
                                      <p:cBhvr>
                                        <p:cTn id="93"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94" restart="whenNotActive" fill="hold" evtFilter="cancelBubble" nodeType="interactiveSeq">
                <p:stCondLst>
                  <p:cond evt="onClick" delay="0">
                    <p:tgtEl>
                      <p:spTgt spid="10"/>
                    </p:tgtEl>
                  </p:cond>
                </p:stCondLst>
                <p:endSync evt="end" delay="0">
                  <p:rtn val="all"/>
                </p:endSync>
                <p:childTnLst>
                  <p:par>
                    <p:cTn id="95" fill="hold">
                      <p:stCondLst>
                        <p:cond delay="0"/>
                      </p:stCondLst>
                      <p:childTnLst>
                        <p:par>
                          <p:cTn id="96" fill="hold">
                            <p:stCondLst>
                              <p:cond delay="0"/>
                            </p:stCondLst>
                            <p:childTnLst>
                              <p:par>
                                <p:cTn id="97" presetID="1" presetClass="exit" presetSubtype="0" fill="hold" grpId="5" nodeType="clickEffect">
                                  <p:stCondLst>
                                    <p:cond delay="0"/>
                                  </p:stCondLst>
                                  <p:childTnLst>
                                    <p:set>
                                      <p:cBhvr>
                                        <p:cTn id="98" dur="1" fill="hold">
                                          <p:stCondLst>
                                            <p:cond delay="0"/>
                                          </p:stCondLst>
                                        </p:cTn>
                                        <p:tgtEl>
                                          <p:spTgt spid="31"/>
                                        </p:tgtEl>
                                        <p:attrNameLst>
                                          <p:attrName>style.visibility</p:attrName>
                                        </p:attrNameLst>
                                      </p:cBhvr>
                                      <p:to>
                                        <p:strVal val="hidden"/>
                                      </p:to>
                                    </p:set>
                                  </p:childTnLst>
                                </p:cTn>
                              </p:par>
                              <p:par>
                                <p:cTn id="99" presetID="1" presetClass="exit" presetSubtype="0" fill="hold" grpId="5" nodeType="withEffect">
                                  <p:stCondLst>
                                    <p:cond delay="0"/>
                                  </p:stCondLst>
                                  <p:childTnLst>
                                    <p:set>
                                      <p:cBhvr>
                                        <p:cTn id="100" dur="1" fill="hold">
                                          <p:stCondLst>
                                            <p:cond delay="0"/>
                                          </p:stCondLst>
                                        </p:cTn>
                                        <p:tgtEl>
                                          <p:spTgt spid="28"/>
                                        </p:tgtEl>
                                        <p:attrNameLst>
                                          <p:attrName>style.visibility</p:attrName>
                                        </p:attrNameLst>
                                      </p:cBhvr>
                                      <p:to>
                                        <p:strVal val="hidden"/>
                                      </p:to>
                                    </p:set>
                                  </p:childTnLst>
                                </p:cTn>
                              </p:par>
                              <p:par>
                                <p:cTn id="101" presetID="1" presetClass="exit" presetSubtype="0" fill="hold" grpId="5" nodeType="withEffect">
                                  <p:stCondLst>
                                    <p:cond delay="0"/>
                                  </p:stCondLst>
                                  <p:childTnLst>
                                    <p:set>
                                      <p:cBhvr>
                                        <p:cTn id="102" dur="1" fill="hold">
                                          <p:stCondLst>
                                            <p:cond delay="0"/>
                                          </p:stCondLst>
                                        </p:cTn>
                                        <p:tgtEl>
                                          <p:spTgt spid="27"/>
                                        </p:tgtEl>
                                        <p:attrNameLst>
                                          <p:attrName>style.visibility</p:attrName>
                                        </p:attrNameLst>
                                      </p:cBhvr>
                                      <p:to>
                                        <p:strVal val="hidden"/>
                                      </p:to>
                                    </p:set>
                                  </p:childTnLst>
                                </p:cTn>
                              </p:par>
                              <p:par>
                                <p:cTn id="103" presetID="1" presetClass="exit" presetSubtype="0" fill="hold" grpId="5" nodeType="withEffect">
                                  <p:stCondLst>
                                    <p:cond delay="0"/>
                                  </p:stCondLst>
                                  <p:childTnLst>
                                    <p:set>
                                      <p:cBhvr>
                                        <p:cTn id="104" dur="1" fill="hold">
                                          <p:stCondLst>
                                            <p:cond delay="0"/>
                                          </p:stCondLst>
                                        </p:cTn>
                                        <p:tgtEl>
                                          <p:spTgt spid="26"/>
                                        </p:tgtEl>
                                        <p:attrNameLst>
                                          <p:attrName>style.visibility</p:attrName>
                                        </p:attrNameLst>
                                      </p:cBhvr>
                                      <p:to>
                                        <p:strVal val="hidden"/>
                                      </p:to>
                                    </p:set>
                                  </p:childTnLst>
                                </p:cTn>
                              </p:par>
                              <p:par>
                                <p:cTn id="105" presetID="1" presetClass="exit" presetSubtype="0" fill="hold" grpId="5" nodeType="withEffect">
                                  <p:stCondLst>
                                    <p:cond delay="0"/>
                                  </p:stCondLst>
                                  <p:childTnLst>
                                    <p:set>
                                      <p:cBhvr>
                                        <p:cTn id="106" dur="1" fill="hold">
                                          <p:stCondLst>
                                            <p:cond delay="0"/>
                                          </p:stCondLst>
                                        </p:cTn>
                                        <p:tgtEl>
                                          <p:spTgt spid="25"/>
                                        </p:tgtEl>
                                        <p:attrNameLst>
                                          <p:attrName>style.visibility</p:attrName>
                                        </p:attrNameLst>
                                      </p:cBhvr>
                                      <p:to>
                                        <p:strVal val="hidden"/>
                                      </p:to>
                                    </p:set>
                                  </p:childTnLst>
                                </p:cTn>
                              </p:par>
                              <p:par>
                                <p:cTn id="107" presetID="1" presetClass="exit" presetSubtype="0" fill="hold" grpId="5" nodeType="withEffect">
                                  <p:stCondLst>
                                    <p:cond delay="0"/>
                                  </p:stCondLst>
                                  <p:childTnLst>
                                    <p:set>
                                      <p:cBhvr>
                                        <p:cTn id="108" dur="1" fill="hold">
                                          <p:stCondLst>
                                            <p:cond delay="0"/>
                                          </p:stCondLst>
                                        </p:cTn>
                                        <p:tgtEl>
                                          <p:spTgt spid="24"/>
                                        </p:tgtEl>
                                        <p:attrNameLst>
                                          <p:attrName>style.visibility</p:attrName>
                                        </p:attrNameLst>
                                      </p:cBhvr>
                                      <p:to>
                                        <p:strVal val="hidden"/>
                                      </p:to>
                                    </p:set>
                                  </p:childTnLst>
                                </p:cTn>
                              </p:par>
                              <p:par>
                                <p:cTn id="109" presetID="1" presetClass="exit" presetSubtype="0" fill="hold" grpId="5" nodeType="withEffect">
                                  <p:stCondLst>
                                    <p:cond delay="0"/>
                                  </p:stCondLst>
                                  <p:childTnLst>
                                    <p:set>
                                      <p:cBhvr>
                                        <p:cTn id="110"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11" restart="whenNotActive" fill="hold" evtFilter="cancelBubble" nodeType="interactiveSeq">
                <p:stCondLst>
                  <p:cond evt="onClick" delay="0">
                    <p:tgtEl>
                      <p:spTgt spid="36"/>
                    </p:tgtEl>
                  </p:cond>
                </p:stCondLst>
                <p:endSync evt="end" delay="0">
                  <p:rtn val="all"/>
                </p:endSync>
                <p:childTnLst>
                  <p:par>
                    <p:cTn id="112" fill="hold">
                      <p:stCondLst>
                        <p:cond delay="0"/>
                      </p:stCondLst>
                      <p:childTnLst>
                        <p:par>
                          <p:cTn id="113" fill="hold">
                            <p:stCondLst>
                              <p:cond delay="0"/>
                            </p:stCondLst>
                            <p:childTnLst>
                              <p:par>
                                <p:cTn id="114" presetID="1" presetClass="exit" presetSubtype="0" fill="hold" grpId="6" nodeType="clickEffect">
                                  <p:stCondLst>
                                    <p:cond delay="0"/>
                                  </p:stCondLst>
                                  <p:childTnLst>
                                    <p:set>
                                      <p:cBhvr>
                                        <p:cTn id="115" dur="1" fill="hold">
                                          <p:stCondLst>
                                            <p:cond delay="0"/>
                                          </p:stCondLst>
                                        </p:cTn>
                                        <p:tgtEl>
                                          <p:spTgt spid="25"/>
                                        </p:tgtEl>
                                        <p:attrNameLst>
                                          <p:attrName>style.visibility</p:attrName>
                                        </p:attrNameLst>
                                      </p:cBhvr>
                                      <p:to>
                                        <p:strVal val="hidden"/>
                                      </p:to>
                                    </p:set>
                                  </p:childTnLst>
                                </p:cTn>
                              </p:par>
                              <p:par>
                                <p:cTn id="116" presetID="1" presetClass="exit" presetSubtype="0" fill="hold" grpId="6" nodeType="withEffect">
                                  <p:stCondLst>
                                    <p:cond delay="0"/>
                                  </p:stCondLst>
                                  <p:childTnLst>
                                    <p:set>
                                      <p:cBhvr>
                                        <p:cTn id="117" dur="1" fill="hold">
                                          <p:stCondLst>
                                            <p:cond delay="0"/>
                                          </p:stCondLst>
                                        </p:cTn>
                                        <p:tgtEl>
                                          <p:spTgt spid="24"/>
                                        </p:tgtEl>
                                        <p:attrNameLst>
                                          <p:attrName>style.visibility</p:attrName>
                                        </p:attrNameLst>
                                      </p:cBhvr>
                                      <p:to>
                                        <p:strVal val="hidden"/>
                                      </p:to>
                                    </p:set>
                                  </p:childTnLst>
                                </p:cTn>
                              </p:par>
                              <p:par>
                                <p:cTn id="118" presetID="1" presetClass="exit" presetSubtype="0" fill="hold" grpId="6" nodeType="withEffect">
                                  <p:stCondLst>
                                    <p:cond delay="0"/>
                                  </p:stCondLst>
                                  <p:childTnLst>
                                    <p:set>
                                      <p:cBhvr>
                                        <p:cTn id="119" dur="1" fill="hold">
                                          <p:stCondLst>
                                            <p:cond delay="0"/>
                                          </p:stCondLst>
                                        </p:cTn>
                                        <p:tgtEl>
                                          <p:spTgt spid="23"/>
                                        </p:tgtEl>
                                        <p:attrNameLst>
                                          <p:attrName>style.visibility</p:attrName>
                                        </p:attrNameLst>
                                      </p:cBhvr>
                                      <p:to>
                                        <p:strVal val="hidden"/>
                                      </p:to>
                                    </p:set>
                                  </p:childTnLst>
                                </p:cTn>
                              </p:par>
                              <p:par>
                                <p:cTn id="120" presetID="1" presetClass="exit" presetSubtype="0" fill="hold" grpId="6" nodeType="withEffect">
                                  <p:stCondLst>
                                    <p:cond delay="0"/>
                                  </p:stCondLst>
                                  <p:childTnLst>
                                    <p:set>
                                      <p:cBhvr>
                                        <p:cTn id="121" dur="1" fill="hold">
                                          <p:stCondLst>
                                            <p:cond delay="0"/>
                                          </p:stCondLst>
                                        </p:cTn>
                                        <p:tgtEl>
                                          <p:spTgt spid="31"/>
                                        </p:tgtEl>
                                        <p:attrNameLst>
                                          <p:attrName>style.visibility</p:attrName>
                                        </p:attrNameLst>
                                      </p:cBhvr>
                                      <p:to>
                                        <p:strVal val="hidden"/>
                                      </p:to>
                                    </p:set>
                                  </p:childTnLst>
                                </p:cTn>
                              </p:par>
                              <p:par>
                                <p:cTn id="122" presetID="1" presetClass="exit" presetSubtype="0" fill="hold" grpId="6" nodeType="withEffect">
                                  <p:stCondLst>
                                    <p:cond delay="0"/>
                                  </p:stCondLst>
                                  <p:childTnLst>
                                    <p:set>
                                      <p:cBhvr>
                                        <p:cTn id="123" dur="1" fill="hold">
                                          <p:stCondLst>
                                            <p:cond delay="0"/>
                                          </p:stCondLst>
                                        </p:cTn>
                                        <p:tgtEl>
                                          <p:spTgt spid="28"/>
                                        </p:tgtEl>
                                        <p:attrNameLst>
                                          <p:attrName>style.visibility</p:attrName>
                                        </p:attrNameLst>
                                      </p:cBhvr>
                                      <p:to>
                                        <p:strVal val="hidden"/>
                                      </p:to>
                                    </p:set>
                                  </p:childTnLst>
                                </p:cTn>
                              </p:par>
                              <p:par>
                                <p:cTn id="124" presetID="1" presetClass="exit" presetSubtype="0" fill="hold" grpId="6" nodeType="withEffect">
                                  <p:stCondLst>
                                    <p:cond delay="0"/>
                                  </p:stCondLst>
                                  <p:childTnLst>
                                    <p:set>
                                      <p:cBhvr>
                                        <p:cTn id="125" dur="1" fill="hold">
                                          <p:stCondLst>
                                            <p:cond delay="0"/>
                                          </p:stCondLst>
                                        </p:cTn>
                                        <p:tgtEl>
                                          <p:spTgt spid="27"/>
                                        </p:tgtEl>
                                        <p:attrNameLst>
                                          <p:attrName>style.visibility</p:attrName>
                                        </p:attrNameLst>
                                      </p:cBhvr>
                                      <p:to>
                                        <p:strVal val="hidden"/>
                                      </p:to>
                                    </p:set>
                                  </p:childTnLst>
                                </p:cTn>
                              </p:par>
                              <p:par>
                                <p:cTn id="126" presetID="1" presetClass="exit" presetSubtype="0" fill="hold" grpId="6" nodeType="withEffect">
                                  <p:stCondLst>
                                    <p:cond delay="0"/>
                                  </p:stCondLst>
                                  <p:childTnLst>
                                    <p:set>
                                      <p:cBhvr>
                                        <p:cTn id="127"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23" grpId="0" animBg="1"/>
      <p:bldP spid="23" grpId="1" animBg="1"/>
      <p:bldP spid="23" grpId="2" animBg="1"/>
      <p:bldP spid="23" grpId="3" animBg="1"/>
      <p:bldP spid="23" grpId="5" animBg="1"/>
      <p:bldP spid="23" grpId="6" animBg="1"/>
      <p:bldP spid="23" grpId="7" animBg="1"/>
      <p:bldP spid="24" grpId="0" animBg="1"/>
      <p:bldP spid="24" grpId="1" animBg="1"/>
      <p:bldP spid="24" grpId="2" animBg="1"/>
      <p:bldP spid="24" grpId="3" animBg="1"/>
      <p:bldP spid="24" grpId="5" animBg="1"/>
      <p:bldP spid="24" grpId="6" animBg="1"/>
      <p:bldP spid="24" grpId="7" animBg="1"/>
      <p:bldP spid="25" grpId="0" animBg="1"/>
      <p:bldP spid="25" grpId="1" animBg="1"/>
      <p:bldP spid="25" grpId="2" animBg="1"/>
      <p:bldP spid="25" grpId="3" animBg="1"/>
      <p:bldP spid="25" grpId="5" animBg="1"/>
      <p:bldP spid="25" grpId="6" animBg="1"/>
      <p:bldP spid="25" grpId="7" animBg="1"/>
      <p:bldP spid="26" grpId="0" animBg="1"/>
      <p:bldP spid="26" grpId="1" animBg="1"/>
      <p:bldP spid="26" grpId="2" animBg="1"/>
      <p:bldP spid="26" grpId="3" animBg="1"/>
      <p:bldP spid="26" grpId="5" animBg="1"/>
      <p:bldP spid="26" grpId="6" animBg="1"/>
      <p:bldP spid="26" grpId="7" animBg="1"/>
      <p:bldP spid="27" grpId="0" animBg="1"/>
      <p:bldP spid="27" grpId="1" animBg="1"/>
      <p:bldP spid="27" grpId="2" animBg="1"/>
      <p:bldP spid="27" grpId="3" animBg="1"/>
      <p:bldP spid="27" grpId="5" animBg="1"/>
      <p:bldP spid="27" grpId="6" animBg="1"/>
      <p:bldP spid="27" grpId="7" animBg="1"/>
      <p:bldP spid="28" grpId="0" animBg="1"/>
      <p:bldP spid="28" grpId="1" animBg="1"/>
      <p:bldP spid="28" grpId="2" animBg="1"/>
      <p:bldP spid="28" grpId="3" animBg="1"/>
      <p:bldP spid="28" grpId="5" animBg="1"/>
      <p:bldP spid="28" grpId="6" animBg="1"/>
      <p:bldP spid="28" grpId="7" animBg="1"/>
      <p:bldP spid="31" grpId="0" animBg="1"/>
      <p:bldP spid="31" grpId="1" animBg="1"/>
      <p:bldP spid="31" grpId="2" animBg="1"/>
      <p:bldP spid="31" grpId="3" animBg="1"/>
      <p:bldP spid="31" grpId="5" animBg="1"/>
      <p:bldP spid="31" grpId="6" animBg="1"/>
      <p:bldP spid="31" grpId="7"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flective Music - Holy Week (2.3.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773478" y="-20538"/>
            <a:ext cx="609600" cy="609600"/>
          </a:xfrm>
          <a:prstGeom prst="rect">
            <a:avLst/>
          </a:prstGeom>
        </p:spPr>
      </p:pic>
      <p:sp>
        <p:nvSpPr>
          <p:cNvPr id="3"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R-3</a:t>
            </a:r>
          </a:p>
          <a:p>
            <a:pPr algn="ctr"/>
            <a:r>
              <a:rPr lang="en-GB" sz="900" b="1" dirty="0" smtClean="0">
                <a:solidFill>
                  <a:srgbClr val="002060"/>
                </a:solidFill>
                <a:latin typeface="Arial" pitchFamily="34" charset="0"/>
                <a:cs typeface="Arial" pitchFamily="34" charset="0"/>
              </a:rPr>
              <a:t>S-12</a:t>
            </a:r>
            <a:endParaRPr lang="en-GB" sz="900" b="1" dirty="0">
              <a:solidFill>
                <a:srgbClr val="002060"/>
              </a:solidFill>
              <a:latin typeface="Arial" pitchFamily="34" charset="0"/>
              <a:cs typeface="Arial" pitchFamily="34" charset="0"/>
            </a:endParaRPr>
          </a:p>
        </p:txBody>
      </p:sp>
      <p:sp>
        <p:nvSpPr>
          <p:cNvPr id="5"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7"/>
          <p:cNvSpPr/>
          <p:nvPr/>
        </p:nvSpPr>
        <p:spPr>
          <a:xfrm>
            <a:off x="118408" y="-20538"/>
            <a:ext cx="8918088" cy="707886"/>
          </a:xfrm>
          <a:prstGeom prst="rect">
            <a:avLst/>
          </a:prstGeom>
          <a:noFill/>
        </p:spPr>
        <p:txBody>
          <a:bodyPr wrap="square" lIns="91440" tIns="45720" rIns="91440" bIns="45720">
            <a:spAutoFit/>
          </a:bodyPr>
          <a:lstStyle/>
          <a:p>
            <a:pPr algn="ctr"/>
            <a:r>
              <a:rPr lang="en-US" sz="4000" b="1" dirty="0">
                <a:ln w="12700" cmpd="sng">
                  <a:solidFill>
                    <a:schemeClr val="tx1">
                      <a:lumMod val="95000"/>
                      <a:lumOff val="5000"/>
                    </a:schemeClr>
                  </a:solidFill>
                  <a:prstDash val="solid"/>
                </a:ln>
                <a:solidFill>
                  <a:srgbClr val="FF0000"/>
                </a:solidFill>
                <a:effectLst>
                  <a:outerShdw blurRad="38100" dist="38100" dir="2700000" algn="tl">
                    <a:srgbClr val="000000">
                      <a:alpha val="43137"/>
                    </a:srgbClr>
                  </a:outerShdw>
                </a:effectLst>
              </a:rPr>
              <a:t>Time for Reflection</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0504" y="814121"/>
            <a:ext cx="2292453" cy="3515258"/>
          </a:xfrm>
          <a:prstGeom prst="rect">
            <a:avLst/>
          </a:prstGeom>
          <a:ln>
            <a:noFill/>
          </a:ln>
          <a:effectLst>
            <a:softEdge rad="112500"/>
          </a:effectLst>
        </p:spPr>
      </p:pic>
      <p:pic>
        <p:nvPicPr>
          <p:cNvPr id="9" name="Picture 8">
            <a:extLst>
              <a:ext uri="{FF2B5EF4-FFF2-40B4-BE49-F238E27FC236}">
                <a16:creationId xmlns:a16="http://schemas.microsoft.com/office/drawing/2014/main" id="{3EF061F5-DB1C-421B-A2EC-8121AB63168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2082" t="14651"/>
          <a:stretch/>
        </p:blipFill>
        <p:spPr>
          <a:xfrm>
            <a:off x="3702756" y="818593"/>
            <a:ext cx="2015470" cy="3506603"/>
          </a:xfrm>
          <a:prstGeom prst="rect">
            <a:avLst/>
          </a:prstGeom>
          <a:ln>
            <a:noFill/>
          </a:ln>
          <a:effectLst>
            <a:softEdge rad="112500"/>
          </a:effectLst>
        </p:spPr>
      </p:pic>
      <p:pic>
        <p:nvPicPr>
          <p:cNvPr id="10" name="Picture 9">
            <a:extLst>
              <a:ext uri="{FF2B5EF4-FFF2-40B4-BE49-F238E27FC236}">
                <a16:creationId xmlns:a16="http://schemas.microsoft.com/office/drawing/2014/main" id="{8336EBA1-D538-4E4B-8015-083BCB78B7A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06094" y="818593"/>
            <a:ext cx="2292453" cy="3506314"/>
          </a:xfrm>
          <a:prstGeom prst="rect">
            <a:avLst/>
          </a:prstGeom>
          <a:ln>
            <a:noFill/>
          </a:ln>
          <a:effectLst>
            <a:softEdge rad="112500"/>
          </a:effectLst>
        </p:spPr>
      </p:pic>
      <p:sp>
        <p:nvSpPr>
          <p:cNvPr id="12" name="Action Button: Audio">
            <a:hlinkClick r:id="" action="ppaction://noaction" highlightClick="1"/>
          </p:cNvPr>
          <p:cNvSpPr/>
          <p:nvPr/>
        </p:nvSpPr>
        <p:spPr>
          <a:xfrm>
            <a:off x="7082061" y="4680000"/>
            <a:ext cx="360000" cy="360000"/>
          </a:xfrm>
          <a:prstGeom prst="actionButtonSoun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Tool instructions stop"/>
          <p:cNvSpPr txBox="1"/>
          <p:nvPr/>
        </p:nvSpPr>
        <p:spPr>
          <a:xfrm>
            <a:off x="2932451" y="4846496"/>
            <a:ext cx="3431517" cy="297004"/>
          </a:xfrm>
          <a:prstGeom prst="rect">
            <a:avLst/>
          </a:prstGeom>
          <a:noFill/>
        </p:spPr>
        <p:txBody>
          <a:bodyPr wrap="none" rtlCol="0">
            <a:spAutoFit/>
          </a:bodyPr>
          <a:lstStyle/>
          <a:p>
            <a:pPr algn="ctr"/>
            <a:r>
              <a:rPr lang="en-GB" sz="1330" dirty="0" smtClean="0">
                <a:ea typeface="Adobe Gothic Std B" panose="020B0800000000000000" pitchFamily="34" charset="-128"/>
                <a:cs typeface="Arial" panose="020B0604020202020204" pitchFamily="34" charset="0"/>
              </a:rPr>
              <a:t>Click the audio button to stop reflective music</a:t>
            </a:r>
            <a:endParaRPr lang="en-GB" sz="1330" dirty="0">
              <a:ea typeface="Adobe Gothic Std B" panose="020B0800000000000000" pitchFamily="34" charset="-128"/>
              <a:cs typeface="Arial" panose="020B0604020202020204" pitchFamily="34" charset="0"/>
            </a:endParaRPr>
          </a:p>
        </p:txBody>
      </p:sp>
      <p:sp>
        <p:nvSpPr>
          <p:cNvPr id="15" name="TextBox: Tool instructions start"/>
          <p:cNvSpPr txBox="1"/>
          <p:nvPr/>
        </p:nvSpPr>
        <p:spPr>
          <a:xfrm>
            <a:off x="2934599" y="4846496"/>
            <a:ext cx="3420808" cy="297004"/>
          </a:xfrm>
          <a:prstGeom prst="rect">
            <a:avLst/>
          </a:prstGeom>
          <a:noFill/>
        </p:spPr>
        <p:txBody>
          <a:bodyPr wrap="none" rtlCol="0">
            <a:spAutoFit/>
          </a:bodyPr>
          <a:lstStyle/>
          <a:p>
            <a:pPr algn="ctr"/>
            <a:r>
              <a:rPr lang="en-GB" sz="1330" dirty="0">
                <a:ea typeface="Adobe Gothic Std B" panose="020B0800000000000000" pitchFamily="34" charset="-128"/>
                <a:cs typeface="Arial" panose="020B0604020202020204" pitchFamily="34" charset="0"/>
              </a:rPr>
              <a:t>Click the audio button to play reflective music</a:t>
            </a:r>
          </a:p>
        </p:txBody>
      </p:sp>
      <p:pic>
        <p:nvPicPr>
          <p:cNvPr id="16" name="Feedback">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4204917"/>
            <a:ext cx="1170335" cy="835083"/>
          </a:xfrm>
          <a:prstGeom prst="rect">
            <a:avLst/>
          </a:prstGeom>
        </p:spPr>
      </p:pic>
    </p:spTree>
    <p:extLst>
      <p:ext uri="{BB962C8B-B14F-4D97-AF65-F5344CB8AC3E}">
        <p14:creationId xmlns:p14="http://schemas.microsoft.com/office/powerpoint/2010/main" val="34695210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xit" presetSubtype="0" fill="hold" grpId="1" nodeType="withEffect">
                                  <p:stCondLst>
                                    <p:cond delay="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par>
                                <p:cTn id="16" presetID="1" presetClass="mediacall" presetSubtype="0" fill="hold" nodeType="withEffect">
                                  <p:stCondLst>
                                    <p:cond delay="0"/>
                                  </p:stCondLst>
                                  <p:childTnLst>
                                    <p:cmd type="call" cmd="playFrom(0.0)">
                                      <p:cBhvr>
                                        <p:cTn id="17" dur="317337" fill="hold"/>
                                        <p:tgtEl>
                                          <p:spTgt spid="2"/>
                                        </p:tgtEl>
                                      </p:cBhvr>
                                    </p:cmd>
                                  </p:childTnLst>
                                </p:cTn>
                              </p:par>
                              <p:par>
                                <p:cTn id="18" presetID="1" presetClass="emph" presetSubtype="2" fill="hold" nodeType="withEffect">
                                  <p:stCondLst>
                                    <p:cond delay="0"/>
                                  </p:stCondLst>
                                  <p:childTnLst>
                                    <p:animClr clrSpc="rgb" dir="cw">
                                      <p:cBhvr>
                                        <p:cTn id="19" dur="1000" fill="hold"/>
                                        <p:tgtEl>
                                          <p:spTgt spid="12"/>
                                        </p:tgtEl>
                                        <p:attrNameLst>
                                          <p:attrName>fillcolor</p:attrName>
                                        </p:attrNameLst>
                                      </p:cBhvr>
                                      <p:to>
                                        <a:schemeClr val="accent2"/>
                                      </p:to>
                                    </p:animClr>
                                    <p:set>
                                      <p:cBhvr>
                                        <p:cTn id="20" dur="1000" fill="hold"/>
                                        <p:tgtEl>
                                          <p:spTgt spid="12"/>
                                        </p:tgtEl>
                                        <p:attrNameLst>
                                          <p:attrName>fill.type</p:attrName>
                                        </p:attrNameLst>
                                      </p:cBhvr>
                                      <p:to>
                                        <p:strVal val="solid"/>
                                      </p:to>
                                    </p:set>
                                    <p:set>
                                      <p:cBhvr>
                                        <p:cTn id="21" dur="1000" fill="hold"/>
                                        <p:tgtEl>
                                          <p:spTgt spid="12"/>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3" presetClass="mediacall" presetSubtype="0" fill="hold" nodeType="clickEffect">
                                  <p:stCondLst>
                                    <p:cond delay="0"/>
                                  </p:stCondLst>
                                  <p:childTnLst>
                                    <p:cmd type="call" cmd="stop">
                                      <p:cBhvr>
                                        <p:cTn id="25" dur="1" fill="hold"/>
                                        <p:tgtEl>
                                          <p:spTgt spid="2"/>
                                        </p:tgtEl>
                                      </p:cBhvr>
                                    </p:cmd>
                                  </p:childTnLst>
                                </p:cTn>
                              </p:par>
                              <p:par>
                                <p:cTn id="26" presetID="10" presetClass="exit" presetSubtype="0" fill="hold" grpId="1" nodeType="with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par>
                                <p:cTn id="29" presetID="10" presetClass="entr" presetSubtype="0" fill="hold" grpId="2"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 presetClass="emph" presetSubtype="2" fill="hold" nodeType="withEffect">
                                  <p:stCondLst>
                                    <p:cond delay="0"/>
                                  </p:stCondLst>
                                  <p:childTnLst>
                                    <p:animClr clrSpc="rgb" dir="cw">
                                      <p:cBhvr>
                                        <p:cTn id="33" dur="2000" fill="hold"/>
                                        <p:tgtEl>
                                          <p:spTgt spid="12"/>
                                        </p:tgtEl>
                                        <p:attrNameLst>
                                          <p:attrName>fillcolor</p:attrName>
                                        </p:attrNameLst>
                                      </p:cBhvr>
                                      <p:to>
                                        <a:schemeClr val="bg1"/>
                                      </p:to>
                                    </p:animClr>
                                    <p:set>
                                      <p:cBhvr>
                                        <p:cTn id="34" dur="2000" fill="hold"/>
                                        <p:tgtEl>
                                          <p:spTgt spid="12"/>
                                        </p:tgtEl>
                                        <p:attrNameLst>
                                          <p:attrName>fill.type</p:attrName>
                                        </p:attrNameLst>
                                      </p:cBhvr>
                                      <p:to>
                                        <p:strVal val="solid"/>
                                      </p:to>
                                    </p:set>
                                    <p:set>
                                      <p:cBhvr>
                                        <p:cTn id="3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audio>
              <p:cMediaNode vol="80000">
                <p:cTn id="36" fill="hold" display="0">
                  <p:stCondLst>
                    <p:cond delay="indefinite"/>
                  </p:stCondLst>
                  <p:endCondLst>
                    <p:cond evt="onStopAudio" delay="0">
                      <p:tgtEl>
                        <p:sldTgt/>
                      </p:tgtEl>
                    </p:cond>
                  </p:endCondLst>
                </p:cTn>
                <p:tgtEl>
                  <p:spTgt spid="2"/>
                </p:tgtEl>
              </p:cMediaNode>
            </p:audio>
          </p:childTnLst>
        </p:cTn>
      </p:par>
    </p:tnLst>
    <p:bldLst>
      <p:bldP spid="14" grpId="0"/>
      <p:bldP spid="14" grpId="1"/>
      <p:bldP spid="15" grpId="0"/>
      <p:bldP spid="15" grpId="1"/>
      <p:bldP spid="15" grpId="2"/>
    </p:bldLst>
  </p:timing>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18408" y="-20537"/>
            <a:ext cx="8918088" cy="646331"/>
          </a:xfrm>
          <a:prstGeom prst="rect">
            <a:avLst/>
          </a:prstGeom>
          <a:noFill/>
        </p:spPr>
        <p:txBody>
          <a:bodyPr wrap="square" lIns="91440" tIns="45720" rIns="91440" bIns="45720">
            <a:spAutoFit/>
          </a:bodyPr>
          <a:lstStyle/>
          <a:p>
            <a:pPr algn="ctr"/>
            <a:r>
              <a:rPr lang="en-US" sz="3600" b="1">
                <a:ln w="12700" cmpd="sng">
                  <a:solidFill>
                    <a:schemeClr val="tx1">
                      <a:lumMod val="95000"/>
                      <a:lumOff val="5000"/>
                    </a:schemeClr>
                  </a:solidFill>
                  <a:prstDash val="solid"/>
                </a:ln>
                <a:solidFill>
                  <a:schemeClr val="bg2"/>
                </a:solidFill>
                <a:effectLst>
                  <a:outerShdw blurRad="38100" dist="38100" dir="2700000" algn="tl">
                    <a:srgbClr val="000000">
                      <a:alpha val="43137"/>
                    </a:srgbClr>
                  </a:outerShdw>
                </a:effectLst>
              </a:rPr>
              <a:t>Check up</a:t>
            </a:r>
            <a:endParaRPr lang="en-US" sz="3600" b="1" dirty="0">
              <a:ln w="12700" cmpd="sng">
                <a:solidFill>
                  <a:schemeClr val="tx1">
                    <a:lumMod val="95000"/>
                    <a:lumOff val="5000"/>
                  </a:schemeClr>
                </a:solidFill>
                <a:prstDash val="solid"/>
              </a:ln>
              <a:solidFill>
                <a:schemeClr val="bg2"/>
              </a:solidFill>
              <a:effectLst>
                <a:outerShdw blurRad="38100" dist="38100" dir="2700000" algn="tl">
                  <a:srgbClr val="000000">
                    <a:alpha val="43137"/>
                  </a:srgbClr>
                </a:outerShdw>
              </a:effectLst>
            </a:endParaRPr>
          </a:p>
        </p:txBody>
      </p:sp>
      <p:sp>
        <p:nvSpPr>
          <p:cNvPr id="4" name="TextBox: PageNumber"/>
          <p:cNvSpPr txBox="1">
            <a:spLocks/>
          </p:cNvSpPr>
          <p:nvPr/>
        </p:nvSpPr>
        <p:spPr>
          <a:xfrm>
            <a:off x="8640000" y="4680000"/>
            <a:ext cx="360000" cy="360000"/>
          </a:xfrm>
          <a:prstGeom prst="rect">
            <a:avLst/>
          </a:prstGeom>
          <a:solidFill>
            <a:schemeClr val="bg1"/>
          </a:solidFill>
          <a:ln w="25400">
            <a:solidFill>
              <a:schemeClr val="tx1"/>
            </a:solidFill>
          </a:ln>
        </p:spPr>
        <p:txBody>
          <a:bodyPr wrap="none" rtlCol="0" anchor="ctr" anchorCtr="1">
            <a:noAutofit/>
          </a:bodyPr>
          <a:lstStyle/>
          <a:p>
            <a:pPr algn="ctr"/>
            <a:r>
              <a:rPr lang="en-GB" sz="900" b="1" dirty="0">
                <a:solidFill>
                  <a:sysClr val="windowText" lastClr="000000"/>
                </a:solidFill>
                <a:latin typeface="Arial" pitchFamily="34" charset="0"/>
                <a:cs typeface="Arial" pitchFamily="34" charset="0"/>
              </a:rPr>
              <a:t>R-3</a:t>
            </a:r>
          </a:p>
          <a:p>
            <a:pPr algn="ctr"/>
            <a:r>
              <a:rPr lang="en-GB" sz="900" b="1" dirty="0">
                <a:solidFill>
                  <a:sysClr val="windowText" lastClr="000000"/>
                </a:solidFill>
                <a:latin typeface="Arial" pitchFamily="34" charset="0"/>
                <a:cs typeface="Arial" pitchFamily="34" charset="0"/>
              </a:rPr>
              <a:t>S-10</a:t>
            </a:r>
          </a:p>
        </p:txBody>
      </p:sp>
      <p:sp>
        <p:nvSpPr>
          <p:cNvPr id="8" name="Action Button: Up">
            <a:hlinkClick r:id="rId2" action="ppaction://hlinksldjump" highlightClick="1"/>
          </p:cNvPr>
          <p:cNvSpPr/>
          <p:nvPr/>
        </p:nvSpPr>
        <p:spPr>
          <a:xfrm rot="16200000">
            <a:off x="8100000" y="4680000"/>
            <a:ext cx="360000" cy="360000"/>
          </a:xfrm>
          <a:prstGeom prst="actionButtonForwardNex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Worksheet Indication"/>
          <p:cNvSpPr txBox="1"/>
          <p:nvPr/>
        </p:nvSpPr>
        <p:spPr>
          <a:xfrm>
            <a:off x="0" y="4783500"/>
            <a:ext cx="1260000" cy="360000"/>
          </a:xfrm>
          <a:prstGeom prst="rect">
            <a:avLst/>
          </a:prstGeom>
          <a:noFill/>
          <a:ln w="0">
            <a:noFill/>
          </a:ln>
        </p:spPr>
        <p:txBody>
          <a:bodyPr wrap="square" rtlCol="0">
            <a:noAutofit/>
          </a:bodyPr>
          <a:lstStyle/>
          <a:p>
            <a:r>
              <a:rPr lang="en-GB" sz="1600" b="1" dirty="0">
                <a:latin typeface="Arial" pitchFamily="34" charset="0"/>
                <a:cs typeface="Arial" pitchFamily="34" charset="0"/>
              </a:rPr>
              <a:t>Worksheet</a:t>
            </a:r>
          </a:p>
        </p:txBody>
      </p:sp>
      <p:sp>
        <p:nvSpPr>
          <p:cNvPr id="10" name="Textbox: Tool instructions"/>
          <p:cNvSpPr txBox="1"/>
          <p:nvPr/>
        </p:nvSpPr>
        <p:spPr>
          <a:xfrm>
            <a:off x="3293459" y="4912670"/>
            <a:ext cx="2557110"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up arrow to return to the presentation</a:t>
            </a:r>
          </a:p>
        </p:txBody>
      </p:sp>
      <p:sp>
        <p:nvSpPr>
          <p:cNvPr id="12" name="Rectangle: 3rd Answer"/>
          <p:cNvSpPr/>
          <p:nvPr/>
        </p:nvSpPr>
        <p:spPr>
          <a:xfrm>
            <a:off x="204712" y="2396626"/>
            <a:ext cx="4288349" cy="1186559"/>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NZ" sz="1200" dirty="0">
                <a:solidFill>
                  <a:schemeClr val="tx1"/>
                </a:solidFill>
                <a:cs typeface="Segoe UI" panose="020B0502040204020203" pitchFamily="34" charset="0"/>
              </a:rPr>
              <a:t>3) Make a list of all the things that happened after the Last Supper up until Jesus died on the cross. </a:t>
            </a:r>
            <a:endParaRPr lang="en-GB" sz="1200" dirty="0">
              <a:solidFill>
                <a:schemeClr val="tx1"/>
              </a:solidFill>
              <a:cs typeface="Segoe UI" panose="020B0502040204020203" pitchFamily="34" charset="0"/>
            </a:endParaRPr>
          </a:p>
        </p:txBody>
      </p:sp>
      <p:sp>
        <p:nvSpPr>
          <p:cNvPr id="13" name="Rectangle: 2nd Answer"/>
          <p:cNvSpPr/>
          <p:nvPr/>
        </p:nvSpPr>
        <p:spPr>
          <a:xfrm>
            <a:off x="4670679" y="1141891"/>
            <a:ext cx="4329323" cy="1203788"/>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NZ" sz="1200" dirty="0">
                <a:solidFill>
                  <a:schemeClr val="tx1"/>
                </a:solidFill>
              </a:rPr>
              <a:t>2) Make a poster with 3 symbols and rituals used in Holy Week and explain how and when they are used. </a:t>
            </a:r>
          </a:p>
        </p:txBody>
      </p:sp>
      <p:sp>
        <p:nvSpPr>
          <p:cNvPr id="14" name="Rectangle: 1st Answer"/>
          <p:cNvSpPr/>
          <p:nvPr/>
        </p:nvSpPr>
        <p:spPr>
          <a:xfrm>
            <a:off x="204712" y="1141891"/>
            <a:ext cx="4288349" cy="1203788"/>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NZ" sz="1200" dirty="0">
                <a:solidFill>
                  <a:schemeClr val="tx1"/>
                </a:solidFill>
              </a:rPr>
              <a:t>1) Write 5 things in your RE Learning Journal you have learned about Good Friday.</a:t>
            </a:r>
          </a:p>
        </p:txBody>
      </p:sp>
      <p:sp>
        <p:nvSpPr>
          <p:cNvPr id="15" name="TextBox: Date"/>
          <p:cNvSpPr txBox="1"/>
          <p:nvPr/>
        </p:nvSpPr>
        <p:spPr>
          <a:xfrm>
            <a:off x="4822241" y="728237"/>
            <a:ext cx="1908599" cy="369332"/>
          </a:xfrm>
          <a:prstGeom prst="rect">
            <a:avLst/>
          </a:prstGeom>
          <a:noFill/>
        </p:spPr>
        <p:txBody>
          <a:bodyPr wrap="none" rtlCol="0">
            <a:spAutoFit/>
          </a:bodyPr>
          <a:lstStyle/>
          <a:p>
            <a:r>
              <a:rPr lang="en-NZ" sz="1800" b="1" dirty="0">
                <a:latin typeface="Segoe UI" pitchFamily="34" charset="0"/>
                <a:ea typeface="Segoe UI" pitchFamily="34" charset="0"/>
                <a:cs typeface="Segoe UI" pitchFamily="34" charset="0"/>
              </a:rPr>
              <a:t>Date:____________</a:t>
            </a:r>
            <a:endParaRPr lang="en-GB" sz="1800" b="1" dirty="0">
              <a:latin typeface="Segoe UI" pitchFamily="34" charset="0"/>
              <a:ea typeface="Segoe UI" pitchFamily="34" charset="0"/>
              <a:cs typeface="Segoe UI" pitchFamily="34" charset="0"/>
            </a:endParaRPr>
          </a:p>
        </p:txBody>
      </p:sp>
      <p:sp>
        <p:nvSpPr>
          <p:cNvPr id="16" name="TextBox: Name"/>
          <p:cNvSpPr txBox="1"/>
          <p:nvPr/>
        </p:nvSpPr>
        <p:spPr>
          <a:xfrm>
            <a:off x="435667" y="728237"/>
            <a:ext cx="3583032" cy="369332"/>
          </a:xfrm>
          <a:prstGeom prst="rect">
            <a:avLst/>
          </a:prstGeom>
          <a:noFill/>
        </p:spPr>
        <p:txBody>
          <a:bodyPr wrap="none" rtlCol="0">
            <a:spAutoFit/>
          </a:bodyPr>
          <a:lstStyle/>
          <a:p>
            <a:r>
              <a:rPr lang="en-NZ" sz="1800" b="1" dirty="0">
                <a:latin typeface="Segoe UI" pitchFamily="34" charset="0"/>
                <a:ea typeface="Segoe UI" pitchFamily="34" charset="0"/>
                <a:cs typeface="Segoe UI" pitchFamily="34" charset="0"/>
              </a:rPr>
              <a:t>Name:____________________________</a:t>
            </a:r>
            <a:endParaRPr lang="en-GB" sz="1800" b="1" dirty="0">
              <a:latin typeface="Segoe UI" pitchFamily="34" charset="0"/>
              <a:ea typeface="Segoe UI" pitchFamily="34" charset="0"/>
              <a:cs typeface="Segoe UI" pitchFamily="34" charset="0"/>
            </a:endParaRPr>
          </a:p>
        </p:txBody>
      </p:sp>
      <p:sp>
        <p:nvSpPr>
          <p:cNvPr id="20" name="Rectangle: 1st Answer"/>
          <p:cNvSpPr/>
          <p:nvPr/>
        </p:nvSpPr>
        <p:spPr>
          <a:xfrm>
            <a:off x="204712" y="3623070"/>
            <a:ext cx="4285966" cy="978429"/>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NZ" sz="1200" dirty="0">
                <a:solidFill>
                  <a:schemeClr val="tx1"/>
                </a:solidFill>
              </a:rPr>
              <a:t>5) Which activity do you think helped you to learn best in this resource?</a:t>
            </a:r>
          </a:p>
          <a:p>
            <a:endParaRPr lang="en-NZ" sz="1200" dirty="0">
              <a:solidFill>
                <a:schemeClr val="tx1"/>
              </a:solidFill>
            </a:endParaRPr>
          </a:p>
          <a:p>
            <a:pPr lvl="0"/>
            <a:endParaRPr lang="en-GB" sz="1200" dirty="0">
              <a:solidFill>
                <a:schemeClr val="tx1"/>
              </a:solidFill>
              <a:cs typeface="Segoe UI" panose="020B0502040204020203" pitchFamily="34" charset="0"/>
            </a:endParaRPr>
          </a:p>
        </p:txBody>
      </p:sp>
      <p:sp>
        <p:nvSpPr>
          <p:cNvPr id="17" name="Rectangle: 1st Answer"/>
          <p:cNvSpPr/>
          <p:nvPr/>
        </p:nvSpPr>
        <p:spPr>
          <a:xfrm>
            <a:off x="4670678" y="3634131"/>
            <a:ext cx="4329322" cy="967368"/>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NZ" sz="1200" dirty="0">
                <a:solidFill>
                  <a:schemeClr val="tx1"/>
                </a:solidFill>
              </a:rPr>
              <a:t>6) Questions I would like to ask about the topics in this resource are …</a:t>
            </a:r>
          </a:p>
          <a:p>
            <a:pPr lvl="0"/>
            <a:endParaRPr lang="en-GB" sz="1200" dirty="0">
              <a:solidFill>
                <a:schemeClr val="tx1"/>
              </a:solidFill>
              <a:cs typeface="Segoe UI" panose="020B0502040204020203" pitchFamily="34" charset="0"/>
            </a:endParaRPr>
          </a:p>
        </p:txBody>
      </p:sp>
      <p:sp>
        <p:nvSpPr>
          <p:cNvPr id="18" name="Rectangle: 2nd Answer"/>
          <p:cNvSpPr/>
          <p:nvPr/>
        </p:nvSpPr>
        <p:spPr>
          <a:xfrm>
            <a:off x="4670677" y="2379397"/>
            <a:ext cx="4329323" cy="1203788"/>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NZ" sz="1200" dirty="0">
                <a:solidFill>
                  <a:schemeClr val="tx1"/>
                </a:solidFill>
              </a:rPr>
              <a:t>4) Create a piece of art to share at home that captures what you have learned about the last week in Jesus’ life. </a:t>
            </a:r>
          </a:p>
        </p:txBody>
      </p:sp>
    </p:spTree>
    <p:extLst>
      <p:ext uri="{BB962C8B-B14F-4D97-AF65-F5344CB8AC3E}">
        <p14:creationId xmlns:p14="http://schemas.microsoft.com/office/powerpoint/2010/main" val="16171121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18408" y="-20537"/>
            <a:ext cx="8918088" cy="646331"/>
          </a:xfrm>
          <a:prstGeom prst="rect">
            <a:avLst/>
          </a:prstGeom>
          <a:noFill/>
        </p:spPr>
        <p:txBody>
          <a:bodyPr wrap="square" lIns="91440" tIns="45720" rIns="91440" bIns="45720">
            <a:spAutoFit/>
          </a:bodyPr>
          <a:lstStyle/>
          <a:p>
            <a:pPr algn="ctr"/>
            <a:r>
              <a:rPr lang="en-US" sz="3600" b="1" dirty="0">
                <a:ln w="12700" cmpd="sng">
                  <a:solidFill>
                    <a:schemeClr val="tx1">
                      <a:lumMod val="95000"/>
                      <a:lumOff val="5000"/>
                    </a:schemeClr>
                  </a:solidFill>
                  <a:prstDash val="solid"/>
                </a:ln>
                <a:solidFill>
                  <a:schemeClr val="bg2"/>
                </a:solidFill>
                <a:effectLst>
                  <a:outerShdw blurRad="38100" dist="38100" dir="2700000" algn="tl">
                    <a:srgbClr val="000000">
                      <a:alpha val="43137"/>
                    </a:srgbClr>
                  </a:outerShdw>
                </a:effectLst>
              </a:rPr>
              <a:t>Sharing our Learning</a:t>
            </a:r>
          </a:p>
        </p:txBody>
      </p:sp>
      <p:sp>
        <p:nvSpPr>
          <p:cNvPr id="4" name="TextBox: PageNumber"/>
          <p:cNvSpPr txBox="1">
            <a:spLocks/>
          </p:cNvSpPr>
          <p:nvPr/>
        </p:nvSpPr>
        <p:spPr>
          <a:xfrm>
            <a:off x="8640000" y="4680000"/>
            <a:ext cx="360000" cy="360000"/>
          </a:xfrm>
          <a:prstGeom prst="rect">
            <a:avLst/>
          </a:prstGeom>
          <a:solidFill>
            <a:schemeClr val="bg1"/>
          </a:solidFill>
          <a:ln w="25400">
            <a:solidFill>
              <a:schemeClr val="tx1"/>
            </a:solidFill>
          </a:ln>
        </p:spPr>
        <p:txBody>
          <a:bodyPr wrap="none" rtlCol="0" anchor="ctr" anchorCtr="1">
            <a:noAutofit/>
          </a:bodyPr>
          <a:lstStyle/>
          <a:p>
            <a:pPr algn="ctr"/>
            <a:r>
              <a:rPr lang="en-GB" sz="900" b="1" dirty="0">
                <a:solidFill>
                  <a:sysClr val="windowText" lastClr="000000"/>
                </a:solidFill>
                <a:latin typeface="Arial" pitchFamily="34" charset="0"/>
                <a:cs typeface="Arial" pitchFamily="34" charset="0"/>
              </a:rPr>
              <a:t>R-3</a:t>
            </a:r>
          </a:p>
          <a:p>
            <a:pPr algn="ctr"/>
            <a:r>
              <a:rPr lang="en-GB" sz="900" b="1" dirty="0">
                <a:solidFill>
                  <a:sysClr val="windowText" lastClr="000000"/>
                </a:solidFill>
                <a:latin typeface="Arial" pitchFamily="34" charset="0"/>
                <a:cs typeface="Arial" pitchFamily="34" charset="0"/>
              </a:rPr>
              <a:t>S-11</a:t>
            </a:r>
          </a:p>
        </p:txBody>
      </p:sp>
      <p:sp>
        <p:nvSpPr>
          <p:cNvPr id="8" name="Action Button: Up">
            <a:hlinkClick r:id="rId2" action="ppaction://hlinksldjump" highlightClick="1"/>
          </p:cNvPr>
          <p:cNvSpPr/>
          <p:nvPr/>
        </p:nvSpPr>
        <p:spPr>
          <a:xfrm rot="16200000">
            <a:off x="8100000" y="4680000"/>
            <a:ext cx="360000" cy="360000"/>
          </a:xfrm>
          <a:prstGeom prst="actionButtonForwardNex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Worksheet Indication"/>
          <p:cNvSpPr txBox="1"/>
          <p:nvPr/>
        </p:nvSpPr>
        <p:spPr>
          <a:xfrm>
            <a:off x="0" y="4783500"/>
            <a:ext cx="1260000" cy="360000"/>
          </a:xfrm>
          <a:prstGeom prst="rect">
            <a:avLst/>
          </a:prstGeom>
          <a:noFill/>
          <a:ln w="0">
            <a:noFill/>
          </a:ln>
        </p:spPr>
        <p:txBody>
          <a:bodyPr wrap="square" rtlCol="0">
            <a:noAutofit/>
          </a:bodyPr>
          <a:lstStyle/>
          <a:p>
            <a:r>
              <a:rPr lang="en-GB" sz="1600" b="1" dirty="0">
                <a:latin typeface="Arial" pitchFamily="34" charset="0"/>
                <a:cs typeface="Arial" pitchFamily="34" charset="0"/>
              </a:rPr>
              <a:t>Worksheet</a:t>
            </a:r>
          </a:p>
        </p:txBody>
      </p:sp>
      <p:sp>
        <p:nvSpPr>
          <p:cNvPr id="10" name="Textbox: Tool instructions"/>
          <p:cNvSpPr txBox="1"/>
          <p:nvPr/>
        </p:nvSpPr>
        <p:spPr>
          <a:xfrm>
            <a:off x="3293459" y="4912670"/>
            <a:ext cx="2557110"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up arrow to return to the presentation</a:t>
            </a:r>
          </a:p>
        </p:txBody>
      </p:sp>
      <p:sp>
        <p:nvSpPr>
          <p:cNvPr id="12" name="Rectangle: 3rd Answer"/>
          <p:cNvSpPr/>
          <p:nvPr/>
        </p:nvSpPr>
        <p:spPr>
          <a:xfrm>
            <a:off x="204712" y="2083612"/>
            <a:ext cx="4288349" cy="868225"/>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NZ" sz="1200" dirty="0">
                <a:solidFill>
                  <a:schemeClr val="tx1"/>
                </a:solidFill>
                <a:cs typeface="Segoe UI" panose="020B0502040204020203" pitchFamily="34" charset="0"/>
              </a:rPr>
              <a:t>Go for a walk with your family and think and talk about some things you could change at home to make time for each other and a way you could show Jesus you are grateful to be one of his followers. </a:t>
            </a:r>
            <a:endParaRPr lang="en-GB" sz="1200" dirty="0">
              <a:solidFill>
                <a:schemeClr val="tx1"/>
              </a:solidFill>
              <a:cs typeface="Segoe UI" panose="020B0502040204020203" pitchFamily="34" charset="0"/>
            </a:endParaRPr>
          </a:p>
        </p:txBody>
      </p:sp>
      <p:sp>
        <p:nvSpPr>
          <p:cNvPr id="13" name="Rectangle: 2nd Answer"/>
          <p:cNvSpPr/>
          <p:nvPr/>
        </p:nvSpPr>
        <p:spPr>
          <a:xfrm>
            <a:off x="4670679" y="1141891"/>
            <a:ext cx="4329323" cy="1203788"/>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NZ" sz="1200" dirty="0">
                <a:solidFill>
                  <a:schemeClr val="tx1"/>
                </a:solidFill>
              </a:rPr>
              <a:t>Display the poster you made for Check up item 3 at home and use it to explain what you learned about Holy Week to your family.</a:t>
            </a:r>
          </a:p>
        </p:txBody>
      </p:sp>
      <p:sp>
        <p:nvSpPr>
          <p:cNvPr id="14" name="Rectangle: 1st Answer"/>
          <p:cNvSpPr/>
          <p:nvPr/>
        </p:nvSpPr>
        <p:spPr>
          <a:xfrm>
            <a:off x="204712" y="1217231"/>
            <a:ext cx="4288349" cy="868224"/>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NZ" sz="1200" dirty="0">
                <a:solidFill>
                  <a:schemeClr val="tx1"/>
                </a:solidFill>
              </a:rPr>
              <a:t>Use the Liturgical Year Calendar in your RE Learning Journal to illustrate what you have learned about Holy Week and describe where it comes in the Liturgical Year.</a:t>
            </a:r>
          </a:p>
        </p:txBody>
      </p:sp>
      <p:sp>
        <p:nvSpPr>
          <p:cNvPr id="15" name="TextBox: Date"/>
          <p:cNvSpPr txBox="1"/>
          <p:nvPr/>
        </p:nvSpPr>
        <p:spPr>
          <a:xfrm>
            <a:off x="4822241" y="728237"/>
            <a:ext cx="1908599" cy="369332"/>
          </a:xfrm>
          <a:prstGeom prst="rect">
            <a:avLst/>
          </a:prstGeom>
          <a:noFill/>
        </p:spPr>
        <p:txBody>
          <a:bodyPr wrap="none" rtlCol="0">
            <a:spAutoFit/>
          </a:bodyPr>
          <a:lstStyle/>
          <a:p>
            <a:r>
              <a:rPr lang="en-NZ" sz="1800" b="1" dirty="0">
                <a:latin typeface="Segoe UI" pitchFamily="34" charset="0"/>
                <a:ea typeface="Segoe UI" pitchFamily="34" charset="0"/>
                <a:cs typeface="Segoe UI" pitchFamily="34" charset="0"/>
              </a:rPr>
              <a:t>Date:____________</a:t>
            </a:r>
            <a:endParaRPr lang="en-GB" sz="1800" b="1" dirty="0">
              <a:latin typeface="Segoe UI" pitchFamily="34" charset="0"/>
              <a:ea typeface="Segoe UI" pitchFamily="34" charset="0"/>
              <a:cs typeface="Segoe UI" pitchFamily="34" charset="0"/>
            </a:endParaRPr>
          </a:p>
        </p:txBody>
      </p:sp>
      <p:sp>
        <p:nvSpPr>
          <p:cNvPr id="16" name="TextBox: Name"/>
          <p:cNvSpPr txBox="1"/>
          <p:nvPr/>
        </p:nvSpPr>
        <p:spPr>
          <a:xfrm>
            <a:off x="435667" y="728237"/>
            <a:ext cx="3583032" cy="369332"/>
          </a:xfrm>
          <a:prstGeom prst="rect">
            <a:avLst/>
          </a:prstGeom>
          <a:noFill/>
        </p:spPr>
        <p:txBody>
          <a:bodyPr wrap="none" rtlCol="0">
            <a:spAutoFit/>
          </a:bodyPr>
          <a:lstStyle/>
          <a:p>
            <a:r>
              <a:rPr lang="en-NZ" sz="1800" b="1" dirty="0">
                <a:latin typeface="Segoe UI" pitchFamily="34" charset="0"/>
                <a:ea typeface="Segoe UI" pitchFamily="34" charset="0"/>
                <a:cs typeface="Segoe UI" pitchFamily="34" charset="0"/>
              </a:rPr>
              <a:t>Name:____________________________</a:t>
            </a:r>
            <a:endParaRPr lang="en-GB" sz="1800" b="1" dirty="0">
              <a:latin typeface="Segoe UI" pitchFamily="34" charset="0"/>
              <a:ea typeface="Segoe UI" pitchFamily="34" charset="0"/>
              <a:cs typeface="Segoe UI" pitchFamily="34" charset="0"/>
            </a:endParaRPr>
          </a:p>
        </p:txBody>
      </p:sp>
      <p:sp>
        <p:nvSpPr>
          <p:cNvPr id="20" name="Rectangle: 1st Answer"/>
          <p:cNvSpPr/>
          <p:nvPr/>
        </p:nvSpPr>
        <p:spPr>
          <a:xfrm>
            <a:off x="207095" y="2947719"/>
            <a:ext cx="4285966" cy="1126123"/>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NZ" sz="1200" dirty="0">
                <a:solidFill>
                  <a:schemeClr val="tx1"/>
                </a:solidFill>
              </a:rPr>
              <a:t>Make an acrostic for HOLY WEEK – write the letters in capital letters down the left-hand side of your page and add something about Holy Week.</a:t>
            </a:r>
          </a:p>
          <a:p>
            <a:r>
              <a:rPr lang="en-NZ" sz="1200" dirty="0">
                <a:solidFill>
                  <a:schemeClr val="tx1"/>
                </a:solidFill>
              </a:rPr>
              <a:t>Decorate with Holy Week symbols. Share it with someone in your family.</a:t>
            </a:r>
          </a:p>
        </p:txBody>
      </p:sp>
      <p:sp>
        <p:nvSpPr>
          <p:cNvPr id="17" name="Rectangle: 1st Answer"/>
          <p:cNvSpPr/>
          <p:nvPr/>
        </p:nvSpPr>
        <p:spPr>
          <a:xfrm>
            <a:off x="4670678" y="2957416"/>
            <a:ext cx="4329322" cy="1116426"/>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NZ" sz="1200" dirty="0">
                <a:solidFill>
                  <a:schemeClr val="tx1"/>
                </a:solidFill>
              </a:rPr>
              <a:t>To remind your family it is Holy Week make a Holy Week centre piece on a table mat and put it on your dining room table. Put a cross in the middle, some palms, some silver coins, a glass and some bread and any other symbols you can think of. Look at the symbols at meal times and think about Jesus in his last week on earth. </a:t>
            </a:r>
            <a:endParaRPr lang="en-GB" sz="1200" dirty="0">
              <a:solidFill>
                <a:schemeClr val="tx1"/>
              </a:solidFill>
              <a:cs typeface="Segoe UI" panose="020B0502040204020203" pitchFamily="34" charset="0"/>
            </a:endParaRPr>
          </a:p>
        </p:txBody>
      </p:sp>
      <p:sp>
        <p:nvSpPr>
          <p:cNvPr id="18" name="Rectangle: 2nd Answer"/>
          <p:cNvSpPr/>
          <p:nvPr/>
        </p:nvSpPr>
        <p:spPr>
          <a:xfrm>
            <a:off x="4670677" y="2085455"/>
            <a:ext cx="4329323" cy="866382"/>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NZ" sz="1200" dirty="0">
                <a:solidFill>
                  <a:schemeClr val="tx1"/>
                </a:solidFill>
              </a:rPr>
              <a:t>Make some word balloons with some words or quotes from the Good Friday story from the Bible to share. </a:t>
            </a:r>
          </a:p>
        </p:txBody>
      </p:sp>
      <p:sp>
        <p:nvSpPr>
          <p:cNvPr id="19" name="Rectangle: 2nd Answer">
            <a:extLst>
              <a:ext uri="{FF2B5EF4-FFF2-40B4-BE49-F238E27FC236}">
                <a16:creationId xmlns:a16="http://schemas.microsoft.com/office/drawing/2014/main" id="{D41D7D69-324F-439C-94EA-6721C12336D3}"/>
              </a:ext>
            </a:extLst>
          </p:cNvPr>
          <p:cNvSpPr/>
          <p:nvPr/>
        </p:nvSpPr>
        <p:spPr>
          <a:xfrm>
            <a:off x="2417208" y="4092225"/>
            <a:ext cx="4329323" cy="866382"/>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NZ" sz="1200" dirty="0">
                <a:solidFill>
                  <a:schemeClr val="tx1"/>
                </a:solidFill>
              </a:rPr>
              <a:t>Make up your own way of showing and sharing what you have learned and decide who you would like to share it with. </a:t>
            </a:r>
          </a:p>
        </p:txBody>
      </p:sp>
    </p:spTree>
    <p:extLst>
      <p:ext uri="{BB962C8B-B14F-4D97-AF65-F5344CB8AC3E}">
        <p14:creationId xmlns:p14="http://schemas.microsoft.com/office/powerpoint/2010/main" val="26526654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R-3</a:t>
            </a:r>
          </a:p>
          <a:p>
            <a:pPr algn="ctr"/>
            <a:r>
              <a:rPr lang="en-GB" sz="900" b="1" dirty="0">
                <a:solidFill>
                  <a:srgbClr val="002060"/>
                </a:solidFill>
                <a:latin typeface="Arial" pitchFamily="34" charset="0"/>
                <a:cs typeface="Arial" pitchFamily="34" charset="0"/>
              </a:rPr>
              <a:t>S-02</a:t>
            </a:r>
          </a:p>
        </p:txBody>
      </p:sp>
      <p:sp>
        <p:nvSpPr>
          <p:cNvPr id="15"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8" name="Picture 17"/>
          <p:cNvPicPr/>
          <p:nvPr/>
        </p:nvPicPr>
        <p:blipFill>
          <a:blip r:embed="rId3" cstate="print">
            <a:extLst>
              <a:ext uri="{28A0092B-C50C-407E-A947-70E740481C1C}">
                <a14:useLocalDpi xmlns:a14="http://schemas.microsoft.com/office/drawing/2010/main" val="0"/>
              </a:ext>
            </a:extLst>
          </a:blip>
          <a:stretch>
            <a:fillRect/>
          </a:stretch>
        </p:blipFill>
        <p:spPr bwMode="auto">
          <a:xfrm>
            <a:off x="6439820" y="1799314"/>
            <a:ext cx="2312360" cy="1537719"/>
          </a:xfrm>
          <a:prstGeom prst="rect">
            <a:avLst/>
          </a:prstGeom>
          <a:noFill/>
          <a:ln>
            <a:noFill/>
          </a:ln>
        </p:spPr>
      </p:pic>
      <p:sp>
        <p:nvSpPr>
          <p:cNvPr id="22" name="Shape: Number 1"/>
          <p:cNvSpPr txBox="1"/>
          <p:nvPr/>
        </p:nvSpPr>
        <p:spPr>
          <a:xfrm>
            <a:off x="251522" y="1799314"/>
            <a:ext cx="487634" cy="523220"/>
          </a:xfrm>
          <a:prstGeom prst="rect">
            <a:avLst/>
          </a:prstGeom>
          <a:noFill/>
        </p:spPr>
        <p:txBody>
          <a:bodyPr wrap="none" rtlCol="0">
            <a:spAutoFit/>
          </a:bodyPr>
          <a:lstStyle/>
          <a:p>
            <a:r>
              <a:rPr lang="en-US" sz="2800" i="1" dirty="0">
                <a:latin typeface="Segoe UI" pitchFamily="34" charset="0"/>
                <a:ea typeface="Segoe UI" pitchFamily="34" charset="0"/>
                <a:cs typeface="Segoe UI" pitchFamily="34" charset="0"/>
              </a:rPr>
              <a:t>1)</a:t>
            </a:r>
            <a:endParaRPr lang="en-GB" sz="2800" i="1" dirty="0">
              <a:latin typeface="Segoe UI" pitchFamily="34" charset="0"/>
              <a:ea typeface="Segoe UI" pitchFamily="34" charset="0"/>
              <a:cs typeface="Segoe UI" pitchFamily="34" charset="0"/>
            </a:endParaRPr>
          </a:p>
        </p:txBody>
      </p:sp>
      <p:sp>
        <p:nvSpPr>
          <p:cNvPr id="23" name="Intention 1 Text"/>
          <p:cNvSpPr txBox="1"/>
          <p:nvPr/>
        </p:nvSpPr>
        <p:spPr>
          <a:xfrm>
            <a:off x="695874" y="1719359"/>
            <a:ext cx="5479148" cy="646331"/>
          </a:xfrm>
          <a:prstGeom prst="rect">
            <a:avLst/>
          </a:prstGeom>
          <a:solidFill>
            <a:schemeClr val="bg1"/>
          </a:solidFill>
          <a:ln w="25400">
            <a:solidFill>
              <a:srgbClr val="5598F3">
                <a:alpha val="50000"/>
              </a:srgbClr>
            </a:solidFill>
          </a:ln>
        </p:spPr>
        <p:txBody>
          <a:bodyPr wrap="square" rtlCol="0">
            <a:spAutoFit/>
          </a:bodyPr>
          <a:lstStyle/>
          <a:p>
            <a:pPr lvl="0"/>
            <a:r>
              <a:rPr lang="en-NZ" dirty="0"/>
              <a:t>demonstrate an understanding of the death of Jesus as an event in Holy Week</a:t>
            </a:r>
            <a:endParaRPr lang="en-NZ" sz="2400" dirty="0"/>
          </a:p>
        </p:txBody>
      </p:sp>
      <p:sp>
        <p:nvSpPr>
          <p:cNvPr id="11" name="Textbox: Tool instructions"/>
          <p:cNvSpPr txBox="1"/>
          <p:nvPr/>
        </p:nvSpPr>
        <p:spPr>
          <a:xfrm>
            <a:off x="3309481" y="4912670"/>
            <a:ext cx="2525050"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box to reveal the Learning Intentions</a:t>
            </a:r>
          </a:p>
        </p:txBody>
      </p:sp>
      <p:sp>
        <p:nvSpPr>
          <p:cNvPr id="12" name="Shape: Number 1"/>
          <p:cNvSpPr txBox="1"/>
          <p:nvPr/>
        </p:nvSpPr>
        <p:spPr>
          <a:xfrm>
            <a:off x="695874" y="800915"/>
            <a:ext cx="2315827" cy="461665"/>
          </a:xfrm>
          <a:prstGeom prst="rect">
            <a:avLst/>
          </a:prstGeom>
          <a:noFill/>
        </p:spPr>
        <p:txBody>
          <a:bodyPr wrap="none" rtlCol="0">
            <a:spAutoFit/>
          </a:bodyPr>
          <a:lstStyle/>
          <a:p>
            <a:r>
              <a:rPr lang="en-US" sz="2400" dirty="0">
                <a:ea typeface="Segoe UI" pitchFamily="34" charset="0"/>
                <a:cs typeface="Segoe UI" pitchFamily="34" charset="0"/>
              </a:rPr>
              <a:t>The children will:</a:t>
            </a:r>
            <a:endParaRPr lang="en-GB" sz="2400" dirty="0">
              <a:ea typeface="Segoe UI" pitchFamily="34" charset="0"/>
              <a:cs typeface="Segoe UI" pitchFamily="34" charset="0"/>
            </a:endParaRPr>
          </a:p>
        </p:txBody>
      </p:sp>
      <p:sp>
        <p:nvSpPr>
          <p:cNvPr id="13" name="Rectangle 12"/>
          <p:cNvSpPr/>
          <p:nvPr/>
        </p:nvSpPr>
        <p:spPr>
          <a:xfrm>
            <a:off x="107504" y="-18795"/>
            <a:ext cx="8918088" cy="830997"/>
          </a:xfrm>
          <a:prstGeom prst="rect">
            <a:avLst/>
          </a:prstGeom>
          <a:noFill/>
        </p:spPr>
        <p:txBody>
          <a:bodyPr wrap="square" lIns="91440" tIns="45720" rIns="91440" bIns="45720">
            <a:spAutoFit/>
          </a:bodyPr>
          <a:lstStyle/>
          <a:p>
            <a:pPr algn="ctr"/>
            <a:r>
              <a:rPr lang="en-US" sz="4800" b="1" dirty="0">
                <a:ln w="12700" cmpd="sng">
                  <a:solidFill>
                    <a:schemeClr val="tx1">
                      <a:lumMod val="95000"/>
                      <a:lumOff val="5000"/>
                    </a:schemeClr>
                  </a:solidFill>
                  <a:prstDash val="solid"/>
                </a:ln>
                <a:solidFill>
                  <a:schemeClr val="accent4">
                    <a:lumMod val="75000"/>
                  </a:schemeClr>
                </a:solidFill>
                <a:effectLst>
                  <a:outerShdw blurRad="38100" dist="38100" dir="2700000" algn="tl">
                    <a:srgbClr val="000000">
                      <a:alpha val="43137"/>
                    </a:srgbClr>
                  </a:outerShdw>
                </a:effectLst>
              </a:rPr>
              <a:t>Learning Intentions</a:t>
            </a:r>
          </a:p>
        </p:txBody>
      </p:sp>
      <p:sp>
        <p:nvSpPr>
          <p:cNvPr id="17" name="Shape: Number 1"/>
          <p:cNvSpPr txBox="1"/>
          <p:nvPr/>
        </p:nvSpPr>
        <p:spPr>
          <a:xfrm>
            <a:off x="251522" y="3200093"/>
            <a:ext cx="487634" cy="523220"/>
          </a:xfrm>
          <a:prstGeom prst="rect">
            <a:avLst/>
          </a:prstGeom>
          <a:noFill/>
        </p:spPr>
        <p:txBody>
          <a:bodyPr wrap="none" rtlCol="0">
            <a:spAutoFit/>
          </a:bodyPr>
          <a:lstStyle/>
          <a:p>
            <a:r>
              <a:rPr lang="en-US" sz="2800" i="1" dirty="0">
                <a:latin typeface="Segoe UI" pitchFamily="34" charset="0"/>
                <a:ea typeface="Segoe UI" pitchFamily="34" charset="0"/>
                <a:cs typeface="Segoe UI" pitchFamily="34" charset="0"/>
              </a:rPr>
              <a:t>2)</a:t>
            </a:r>
            <a:endParaRPr lang="en-GB" sz="2800" i="1" dirty="0">
              <a:latin typeface="Segoe UI" pitchFamily="34" charset="0"/>
              <a:ea typeface="Segoe UI" pitchFamily="34" charset="0"/>
              <a:cs typeface="Segoe UI" pitchFamily="34" charset="0"/>
            </a:endParaRPr>
          </a:p>
        </p:txBody>
      </p:sp>
      <p:sp>
        <p:nvSpPr>
          <p:cNvPr id="19" name="Intention 1 Text"/>
          <p:cNvSpPr txBox="1"/>
          <p:nvPr/>
        </p:nvSpPr>
        <p:spPr>
          <a:xfrm>
            <a:off x="739156" y="3136665"/>
            <a:ext cx="5479148" cy="646331"/>
          </a:xfrm>
          <a:prstGeom prst="rect">
            <a:avLst/>
          </a:prstGeom>
          <a:solidFill>
            <a:schemeClr val="bg1"/>
          </a:solidFill>
          <a:ln w="25400">
            <a:solidFill>
              <a:srgbClr val="5598F3">
                <a:alpha val="50000"/>
              </a:srgbClr>
            </a:solidFill>
          </a:ln>
        </p:spPr>
        <p:txBody>
          <a:bodyPr wrap="square" rtlCol="0">
            <a:spAutoFit/>
          </a:bodyPr>
          <a:lstStyle/>
          <a:p>
            <a:pPr lvl="0"/>
            <a:r>
              <a:rPr lang="en-NZ" dirty="0"/>
              <a:t>recall some of the rituals and symbols which we use in Holy Week to remind us of the death of Jesus.</a:t>
            </a:r>
            <a:endParaRPr lang="en-NZ" sz="2400" dirty="0"/>
          </a:p>
        </p:txBody>
      </p:sp>
    </p:spTree>
    <p:extLst>
      <p:ext uri="{BB962C8B-B14F-4D97-AF65-F5344CB8AC3E}">
        <p14:creationId xmlns:p14="http://schemas.microsoft.com/office/powerpoint/2010/main" val="4049781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childTnLst>
              </p:cTn>
              <p:nextCondLst>
                <p:cond evt="onClick" delay="0">
                  <p:tgtEl>
                    <p:spTgt spid="23"/>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fade">
                                      <p:cBhvr>
                                        <p:cTn id="13" dur="500"/>
                                        <p:tgtEl>
                                          <p:spTgt spid="19">
                                            <p:txEl>
                                              <p:pRg st="0" end="0"/>
                                            </p:txEl>
                                          </p:spTgt>
                                        </p:tgtEl>
                                      </p:cBhvr>
                                    </p:animEffec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 presetClass="exit" presetSubtype="0" fill="hold" nodeType="withEffect">
                                  <p:stCondLst>
                                    <p:cond delay="0"/>
                                  </p:stCondLst>
                                  <p:childTnLst>
                                    <p:set>
                                      <p:cBhvr>
                                        <p:cTn id="18" dur="1" fill="hold">
                                          <p:stCondLst>
                                            <p:cond delay="0"/>
                                          </p:stCondLst>
                                        </p:cTn>
                                        <p:tgtEl>
                                          <p:spTgt spid="23">
                                            <p:txEl>
                                              <p:pRg st="0" end="0"/>
                                            </p:txEl>
                                          </p:spTgt>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9">
                                            <p:txEl>
                                              <p:pRg st="0" end="0"/>
                                            </p:txEl>
                                          </p:spTgt>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1" restart="whenNotActive" fill="hold" evtFilter="cancelBubble" nodeType="interactiveSeq">
                <p:stCondLst>
                  <p:cond evt="onClick" delay="0">
                    <p:tgtEl>
                      <p:spTgt spid="15"/>
                    </p:tgtEl>
                  </p:cond>
                </p:stCondLst>
                <p:endSync evt="end" delay="0">
                  <p:rtn val="all"/>
                </p:endSync>
                <p:childTnLst>
                  <p:par>
                    <p:cTn id="22" fill="hold">
                      <p:stCondLst>
                        <p:cond delay="0"/>
                      </p:stCondLst>
                      <p:childTnLst>
                        <p:par>
                          <p:cTn id="23" fill="hold">
                            <p:stCondLst>
                              <p:cond delay="0"/>
                            </p:stCondLst>
                            <p:childTnLst>
                              <p:par>
                                <p:cTn id="24" presetID="1" presetClass="exit" presetSubtype="0" fill="hold" nodeType="withEffect">
                                  <p:stCondLst>
                                    <p:cond delay="0"/>
                                  </p:stCondLst>
                                  <p:childTnLst>
                                    <p:set>
                                      <p:cBhvr>
                                        <p:cTn id="25" dur="1" fill="hold">
                                          <p:stCondLst>
                                            <p:cond delay="0"/>
                                          </p:stCondLst>
                                        </p:cTn>
                                        <p:tgtEl>
                                          <p:spTgt spid="23">
                                            <p:txEl>
                                              <p:pRg st="0" end="0"/>
                                            </p:txEl>
                                          </p:spTgt>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19">
                                            <p:txEl>
                                              <p:pRg st="0" end="0"/>
                                            </p:txEl>
                                          </p:spTgt>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18797"/>
            <a:ext cx="8918088" cy="523220"/>
          </a:xfrm>
          <a:prstGeom prst="rect">
            <a:avLst/>
          </a:prstGeom>
          <a:noFill/>
        </p:spPr>
        <p:txBody>
          <a:bodyPr wrap="square" lIns="91440" tIns="45720" rIns="91440" bIns="45720">
            <a:spAutoFit/>
          </a:bodyPr>
          <a:lstStyle/>
          <a:p>
            <a:pPr algn="ctr"/>
            <a:r>
              <a:rPr lang="en-NZ" sz="2800" b="1" dirty="0">
                <a:ln w="12700" cmpd="sng">
                  <a:solidFill>
                    <a:schemeClr val="tx1">
                      <a:lumMod val="95000"/>
                      <a:lumOff val="5000"/>
                    </a:schemeClr>
                  </a:solidFill>
                  <a:prstDash val="solid"/>
                </a:ln>
                <a:solidFill>
                  <a:schemeClr val="accent4">
                    <a:lumMod val="75000"/>
                  </a:schemeClr>
                </a:solidFill>
                <a:effectLst>
                  <a:outerShdw blurRad="38100" dist="38100" dir="2700000" algn="tl">
                    <a:srgbClr val="000000">
                      <a:alpha val="43137"/>
                    </a:srgbClr>
                  </a:outerShdw>
                </a:effectLst>
              </a:rPr>
              <a:t>Remembering the events of the first Holy Week</a:t>
            </a:r>
            <a:endParaRPr lang="en-US" sz="2800" b="1" dirty="0">
              <a:ln w="12700" cmpd="sng">
                <a:solidFill>
                  <a:schemeClr val="tx1">
                    <a:lumMod val="95000"/>
                    <a:lumOff val="5000"/>
                  </a:schemeClr>
                </a:solidFill>
                <a:prstDash val="solid"/>
              </a:ln>
              <a:solidFill>
                <a:schemeClr val="accent4">
                  <a:lumMod val="75000"/>
                </a:schemeClr>
              </a:solidFill>
              <a:effectLst>
                <a:outerShdw blurRad="38100" dist="38100" dir="2700000" algn="tl">
                  <a:srgbClr val="000000">
                    <a:alpha val="43137"/>
                  </a:srgbClr>
                </a:outerShdw>
              </a:effectLst>
            </a:endParaRPr>
          </a:p>
        </p:txBody>
      </p:sp>
      <p:sp>
        <p:nvSpPr>
          <p:cNvPr id="5"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R-3</a:t>
            </a:r>
          </a:p>
          <a:p>
            <a:pPr algn="ctr"/>
            <a:r>
              <a:rPr lang="en-GB" sz="900" b="1" dirty="0">
                <a:solidFill>
                  <a:srgbClr val="002060"/>
                </a:solidFill>
                <a:latin typeface="Arial" pitchFamily="34" charset="0"/>
                <a:cs typeface="Arial" pitchFamily="34" charset="0"/>
              </a:rPr>
              <a:t>S-03</a:t>
            </a:r>
          </a:p>
        </p:txBody>
      </p:sp>
      <p:sp>
        <p:nvSpPr>
          <p:cNvPr id="36"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7"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6" name="Picture 5">
            <a:extLst>
              <a:ext uri="{FF2B5EF4-FFF2-40B4-BE49-F238E27FC236}">
                <a16:creationId xmlns:a16="http://schemas.microsoft.com/office/drawing/2014/main" id="{18EC2C84-24C0-45FE-9E60-6D53DF18FE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730" y="1568368"/>
            <a:ext cx="3637636" cy="2317211"/>
          </a:xfrm>
          <a:prstGeom prst="rect">
            <a:avLst/>
          </a:prstGeom>
        </p:spPr>
      </p:pic>
      <p:sp>
        <p:nvSpPr>
          <p:cNvPr id="39" name="Textbox: Tool instructions">
            <a:extLst>
              <a:ext uri="{FF2B5EF4-FFF2-40B4-BE49-F238E27FC236}">
                <a16:creationId xmlns:a16="http://schemas.microsoft.com/office/drawing/2014/main" id="{92182205-258F-4F54-AC9B-4F2D788822CC}"/>
              </a:ext>
            </a:extLst>
          </p:cNvPr>
          <p:cNvSpPr txBox="1"/>
          <p:nvPr/>
        </p:nvSpPr>
        <p:spPr>
          <a:xfrm>
            <a:off x="3803203" y="4912670"/>
            <a:ext cx="1537600"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pictures to reveal</a:t>
            </a:r>
          </a:p>
        </p:txBody>
      </p:sp>
      <p:sp>
        <p:nvSpPr>
          <p:cNvPr id="3" name="Rectangle 2">
            <a:extLst>
              <a:ext uri="{FF2B5EF4-FFF2-40B4-BE49-F238E27FC236}">
                <a16:creationId xmlns:a16="http://schemas.microsoft.com/office/drawing/2014/main" id="{0DA0F8F8-5224-49BE-8AC5-0FA97A1BA6D2}"/>
              </a:ext>
            </a:extLst>
          </p:cNvPr>
          <p:cNvSpPr/>
          <p:nvPr/>
        </p:nvSpPr>
        <p:spPr>
          <a:xfrm>
            <a:off x="5157225" y="1346848"/>
            <a:ext cx="3868367" cy="369332"/>
          </a:xfrm>
          <a:prstGeom prst="rect">
            <a:avLst/>
          </a:prstGeom>
          <a:solidFill>
            <a:schemeClr val="bg1">
              <a:lumMod val="95000"/>
            </a:schemeClr>
          </a:solidFill>
        </p:spPr>
        <p:txBody>
          <a:bodyPr wrap="none">
            <a:spAutoFit/>
          </a:bodyPr>
          <a:lstStyle/>
          <a:p>
            <a:r>
              <a:rPr lang="en-NZ" i="1" dirty="0">
                <a:latin typeface="Calibri" panose="020F0502020204030204" pitchFamily="34" charset="0"/>
                <a:ea typeface="Calibri" panose="020F0502020204030204" pitchFamily="34" charset="0"/>
              </a:rPr>
              <a:t>Look closely at the people in the image.</a:t>
            </a:r>
            <a:endParaRPr lang="en-NZ" dirty="0"/>
          </a:p>
        </p:txBody>
      </p:sp>
      <p:sp>
        <p:nvSpPr>
          <p:cNvPr id="7" name="Rectangle 6">
            <a:extLst>
              <a:ext uri="{FF2B5EF4-FFF2-40B4-BE49-F238E27FC236}">
                <a16:creationId xmlns:a16="http://schemas.microsoft.com/office/drawing/2014/main" id="{129F2ACE-C27C-49CE-8DFB-2C3A13E314AA}"/>
              </a:ext>
            </a:extLst>
          </p:cNvPr>
          <p:cNvSpPr/>
          <p:nvPr/>
        </p:nvSpPr>
        <p:spPr>
          <a:xfrm>
            <a:off x="5157225" y="2512662"/>
            <a:ext cx="3868367" cy="369332"/>
          </a:xfrm>
          <a:prstGeom prst="rect">
            <a:avLst/>
          </a:prstGeom>
          <a:solidFill>
            <a:schemeClr val="bg1">
              <a:lumMod val="95000"/>
            </a:schemeClr>
          </a:solidFill>
        </p:spPr>
        <p:txBody>
          <a:bodyPr wrap="square">
            <a:spAutoFit/>
          </a:bodyPr>
          <a:lstStyle/>
          <a:p>
            <a:r>
              <a:rPr lang="en-NZ" i="1" dirty="0">
                <a:latin typeface="Calibri" panose="020F0502020204030204" pitchFamily="34" charset="0"/>
                <a:ea typeface="Calibri" panose="020F0502020204030204" pitchFamily="34" charset="0"/>
              </a:rPr>
              <a:t>Say what each one is doing </a:t>
            </a:r>
            <a:endParaRPr lang="en-NZ" dirty="0"/>
          </a:p>
        </p:txBody>
      </p:sp>
      <p:sp>
        <p:nvSpPr>
          <p:cNvPr id="8" name="Rectangle 7">
            <a:extLst>
              <a:ext uri="{FF2B5EF4-FFF2-40B4-BE49-F238E27FC236}">
                <a16:creationId xmlns:a16="http://schemas.microsoft.com/office/drawing/2014/main" id="{AA3CB9D6-752D-4B59-9DFC-00276A6F2D61}"/>
              </a:ext>
            </a:extLst>
          </p:cNvPr>
          <p:cNvSpPr/>
          <p:nvPr/>
        </p:nvSpPr>
        <p:spPr>
          <a:xfrm>
            <a:off x="5157225" y="3658099"/>
            <a:ext cx="3868367" cy="646331"/>
          </a:xfrm>
          <a:prstGeom prst="rect">
            <a:avLst/>
          </a:prstGeom>
          <a:solidFill>
            <a:schemeClr val="bg1">
              <a:lumMod val="95000"/>
            </a:schemeClr>
          </a:solidFill>
        </p:spPr>
        <p:txBody>
          <a:bodyPr wrap="square">
            <a:spAutoFit/>
          </a:bodyPr>
          <a:lstStyle/>
          <a:p>
            <a:r>
              <a:rPr lang="en-NZ" i="1" dirty="0">
                <a:latin typeface="Calibri" panose="020F0502020204030204" pitchFamily="34" charset="0"/>
                <a:ea typeface="Calibri" panose="020F0502020204030204" pitchFamily="34" charset="0"/>
              </a:rPr>
              <a:t>Say the name of the story and the day it took place in Holy Week.</a:t>
            </a:r>
            <a:endParaRPr lang="en-NZ" dirty="0"/>
          </a:p>
        </p:txBody>
      </p:sp>
      <p:pic>
        <p:nvPicPr>
          <p:cNvPr id="10" name="Picture 9">
            <a:extLst>
              <a:ext uri="{FF2B5EF4-FFF2-40B4-BE49-F238E27FC236}">
                <a16:creationId xmlns:a16="http://schemas.microsoft.com/office/drawing/2014/main" id="{73E5493F-37DB-4FF5-8054-2A0C0695399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97" r="53343"/>
          <a:stretch/>
        </p:blipFill>
        <p:spPr>
          <a:xfrm>
            <a:off x="4410984" y="1119955"/>
            <a:ext cx="688622" cy="823118"/>
          </a:xfrm>
          <a:prstGeom prst="rect">
            <a:avLst/>
          </a:prstGeom>
        </p:spPr>
      </p:pic>
      <p:pic>
        <p:nvPicPr>
          <p:cNvPr id="45" name="Picture 44">
            <a:extLst>
              <a:ext uri="{FF2B5EF4-FFF2-40B4-BE49-F238E27FC236}">
                <a16:creationId xmlns:a16="http://schemas.microsoft.com/office/drawing/2014/main" id="{A3A2DCA0-BB95-4AE8-953B-8FFC4DD5074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97" r="53343"/>
          <a:stretch/>
        </p:blipFill>
        <p:spPr>
          <a:xfrm>
            <a:off x="4410984" y="2285769"/>
            <a:ext cx="688622" cy="823118"/>
          </a:xfrm>
          <a:prstGeom prst="rect">
            <a:avLst/>
          </a:prstGeom>
        </p:spPr>
      </p:pic>
      <p:pic>
        <p:nvPicPr>
          <p:cNvPr id="46" name="Picture 45">
            <a:extLst>
              <a:ext uri="{FF2B5EF4-FFF2-40B4-BE49-F238E27FC236}">
                <a16:creationId xmlns:a16="http://schemas.microsoft.com/office/drawing/2014/main" id="{FBEDDFBA-87AF-488D-B489-11A3A9E8365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97" r="53343"/>
          <a:stretch/>
        </p:blipFill>
        <p:spPr>
          <a:xfrm>
            <a:off x="4408600" y="3569705"/>
            <a:ext cx="688622" cy="823118"/>
          </a:xfrm>
          <a:prstGeom prst="rect">
            <a:avLst/>
          </a:prstGeom>
        </p:spPr>
      </p:pic>
    </p:spTree>
    <p:extLst>
      <p:ext uri="{BB962C8B-B14F-4D97-AF65-F5344CB8AC3E}">
        <p14:creationId xmlns:p14="http://schemas.microsoft.com/office/powerpoint/2010/main" val="22746688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45"/>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nextCondLst>
                <p:cond evt="onClick" delay="0">
                  <p:tgtEl>
                    <p:spTgt spid="45"/>
                  </p:tgtEl>
                </p:cond>
              </p:nextCondLst>
            </p:seq>
            <p:seq concurrent="1" nextAc="seek">
              <p:cTn id="14" restart="whenNotActive" fill="hold" evtFilter="cancelBubble" nodeType="interactiveSeq">
                <p:stCondLst>
                  <p:cond evt="onClick" delay="0">
                    <p:tgtEl>
                      <p:spTgt spid="46"/>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nextCondLst>
                <p:cond evt="onClick" delay="0">
                  <p:tgtEl>
                    <p:spTgt spid="46"/>
                  </p:tgtEl>
                </p:cond>
              </p:nextCondLst>
            </p:seq>
            <p:seq concurrent="1" nextAc="seek">
              <p:cTn id="20" restart="whenNotActive" fill="hold" evtFilter="cancelBubble" nodeType="interactiveSeq">
                <p:stCondLst>
                  <p:cond evt="onClick" delay="0">
                    <p:tgtEl>
                      <p:spTgt spid="36"/>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3"/>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29" restart="whenNotActive" fill="hold" evtFilter="cancelBubble" nodeType="interactiveSeq">
                <p:stCondLst>
                  <p:cond evt="onClick" delay="0">
                    <p:tgtEl>
                      <p:spTgt spid="37"/>
                    </p:tgtEl>
                  </p:cond>
                </p:stCondLst>
                <p:endSync evt="end" delay="0">
                  <p:rtn val="all"/>
                </p:endSync>
                <p:childTnLst>
                  <p:par>
                    <p:cTn id="30" fill="hold">
                      <p:stCondLst>
                        <p:cond delay="0"/>
                      </p:stCondLst>
                      <p:childTnLst>
                        <p:par>
                          <p:cTn id="31" fill="hold">
                            <p:stCondLst>
                              <p:cond delay="0"/>
                            </p:stCondLst>
                            <p:childTnLst>
                              <p:par>
                                <p:cTn id="32" presetID="1" presetClass="exit" presetSubtype="0" fill="hold" grpId="2" nodeType="clickEffect">
                                  <p:stCondLst>
                                    <p:cond delay="0"/>
                                  </p:stCondLst>
                                  <p:childTnLst>
                                    <p:set>
                                      <p:cBhvr>
                                        <p:cTn id="33" dur="1" fill="hold">
                                          <p:stCondLst>
                                            <p:cond delay="0"/>
                                          </p:stCondLst>
                                        </p:cTn>
                                        <p:tgtEl>
                                          <p:spTgt spid="3"/>
                                        </p:tgtEl>
                                        <p:attrNameLst>
                                          <p:attrName>style.visibility</p:attrName>
                                        </p:attrNameLst>
                                      </p:cBhvr>
                                      <p:to>
                                        <p:strVal val="hidden"/>
                                      </p:to>
                                    </p:set>
                                  </p:childTnLst>
                                </p:cTn>
                              </p:par>
                              <p:par>
                                <p:cTn id="34" presetID="1" presetClass="exit" presetSubtype="0" fill="hold" grpId="2" nodeType="withEffect">
                                  <p:stCondLst>
                                    <p:cond delay="0"/>
                                  </p:stCondLst>
                                  <p:childTnLst>
                                    <p:set>
                                      <p:cBhvr>
                                        <p:cTn id="35" dur="1" fill="hold">
                                          <p:stCondLst>
                                            <p:cond delay="0"/>
                                          </p:stCondLst>
                                        </p:cTn>
                                        <p:tgtEl>
                                          <p:spTgt spid="7"/>
                                        </p:tgtEl>
                                        <p:attrNameLst>
                                          <p:attrName>style.visibility</p:attrName>
                                        </p:attrNameLst>
                                      </p:cBhvr>
                                      <p:to>
                                        <p:strVal val="hidden"/>
                                      </p:to>
                                    </p:set>
                                  </p:childTnLst>
                                </p:cTn>
                              </p:par>
                              <p:par>
                                <p:cTn id="36" presetID="1" presetClass="exit" presetSubtype="0" fill="hold" grpId="2" nodeType="withEffect">
                                  <p:stCondLst>
                                    <p:cond delay="0"/>
                                  </p:stCondLst>
                                  <p:childTnLst>
                                    <p:set>
                                      <p:cBhvr>
                                        <p:cTn id="37"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3" grpId="0" animBg="1"/>
      <p:bldP spid="3" grpId="1" animBg="1"/>
      <p:bldP spid="3" grpId="2" animBg="1"/>
      <p:bldP spid="7" grpId="0" animBg="1"/>
      <p:bldP spid="7" grpId="1" animBg="1"/>
      <p:bldP spid="7" grpId="2" animBg="1"/>
      <p:bldP spid="8" grpId="0" animBg="1"/>
      <p:bldP spid="8" grpId="1" animBg="1"/>
      <p:bldP spid="8"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812558-2699-4524-819D-3335A2EE6E42}"/>
              </a:ext>
            </a:extLst>
          </p:cNvPr>
          <p:cNvSpPr/>
          <p:nvPr/>
        </p:nvSpPr>
        <p:spPr>
          <a:xfrm>
            <a:off x="1001194" y="2207035"/>
            <a:ext cx="7452430" cy="2155021"/>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Rectangle 3"/>
          <p:cNvSpPr/>
          <p:nvPr/>
        </p:nvSpPr>
        <p:spPr>
          <a:xfrm>
            <a:off x="107504" y="-18797"/>
            <a:ext cx="8918088" cy="523220"/>
          </a:xfrm>
          <a:prstGeom prst="rect">
            <a:avLst/>
          </a:prstGeom>
          <a:noFill/>
        </p:spPr>
        <p:txBody>
          <a:bodyPr wrap="square" lIns="91440" tIns="45720" rIns="91440" bIns="45720">
            <a:spAutoFit/>
          </a:bodyPr>
          <a:lstStyle/>
          <a:p>
            <a:pPr algn="ctr"/>
            <a:r>
              <a:rPr lang="en-NZ" sz="2800" b="1" dirty="0">
                <a:ln w="12700" cmpd="sng">
                  <a:solidFill>
                    <a:schemeClr val="tx1">
                      <a:lumMod val="95000"/>
                      <a:lumOff val="5000"/>
                    </a:schemeClr>
                  </a:solidFill>
                  <a:prstDash val="solid"/>
                </a:ln>
                <a:solidFill>
                  <a:schemeClr val="accent4">
                    <a:lumMod val="75000"/>
                  </a:schemeClr>
                </a:solidFill>
                <a:effectLst>
                  <a:outerShdw blurRad="38100" dist="38100" dir="2700000" algn="tl">
                    <a:srgbClr val="000000">
                      <a:alpha val="43137"/>
                    </a:srgbClr>
                  </a:outerShdw>
                </a:effectLst>
              </a:rPr>
              <a:t>Do you know The Liturgical colours and seasons? </a:t>
            </a:r>
            <a:endParaRPr lang="en-US" sz="2800" b="1" dirty="0">
              <a:ln w="12700" cmpd="sng">
                <a:solidFill>
                  <a:schemeClr val="tx1">
                    <a:lumMod val="95000"/>
                    <a:lumOff val="5000"/>
                  </a:schemeClr>
                </a:solidFill>
                <a:prstDash val="solid"/>
              </a:ln>
              <a:solidFill>
                <a:schemeClr val="accent4">
                  <a:lumMod val="75000"/>
                </a:schemeClr>
              </a:solidFill>
              <a:effectLst>
                <a:outerShdw blurRad="38100" dist="38100" dir="2700000" algn="tl">
                  <a:srgbClr val="000000">
                    <a:alpha val="43137"/>
                  </a:srgbClr>
                </a:outerShdw>
              </a:effectLst>
            </a:endParaRPr>
          </a:p>
        </p:txBody>
      </p:sp>
      <p:sp>
        <p:nvSpPr>
          <p:cNvPr id="5"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R-3</a:t>
            </a:r>
          </a:p>
          <a:p>
            <a:pPr algn="ctr"/>
            <a:r>
              <a:rPr lang="en-GB" sz="900" b="1" dirty="0">
                <a:solidFill>
                  <a:srgbClr val="002060"/>
                </a:solidFill>
                <a:latin typeface="Arial" pitchFamily="34" charset="0"/>
                <a:cs typeface="Arial" pitchFamily="34" charset="0"/>
              </a:rPr>
              <a:t>S-04</a:t>
            </a:r>
          </a:p>
        </p:txBody>
      </p:sp>
      <p:sp>
        <p:nvSpPr>
          <p:cNvPr id="41" name="Action Button: Forward">
            <a:hlinkClick r:id="" action="ppaction://hlinkshowjump?jump=nextslide" highlightClick="1"/>
            <a:extLst>
              <a:ext uri="{FF2B5EF4-FFF2-40B4-BE49-F238E27FC236}">
                <a16:creationId xmlns:a16="http://schemas.microsoft.com/office/drawing/2014/main" id="{9DBB04AC-A5E9-4486-A85B-A33F7CE0F009}"/>
              </a:ext>
            </a:extLst>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2" name="Action Button: Back">
            <a:hlinkClick r:id="" action="ppaction://hlinkshowjump?jump=previousslide" highlightClick="1"/>
            <a:extLst>
              <a:ext uri="{FF2B5EF4-FFF2-40B4-BE49-F238E27FC236}">
                <a16:creationId xmlns:a16="http://schemas.microsoft.com/office/drawing/2014/main" id="{E66528E4-96C3-4CD2-9E5C-D114363C6324}"/>
              </a:ext>
            </a:extLst>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9" name="Textbox: Tool instructions">
            <a:extLst>
              <a:ext uri="{FF2B5EF4-FFF2-40B4-BE49-F238E27FC236}">
                <a16:creationId xmlns:a16="http://schemas.microsoft.com/office/drawing/2014/main" id="{3EA7280E-73CC-49A0-A991-7909E3EC75D3}"/>
              </a:ext>
            </a:extLst>
          </p:cNvPr>
          <p:cNvSpPr txBox="1"/>
          <p:nvPr/>
        </p:nvSpPr>
        <p:spPr>
          <a:xfrm>
            <a:off x="3354363" y="4912670"/>
            <a:ext cx="2435283"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incomplete words to reveal answer</a:t>
            </a:r>
          </a:p>
        </p:txBody>
      </p:sp>
      <p:pic>
        <p:nvPicPr>
          <p:cNvPr id="40" name="Picture 39">
            <a:extLst>
              <a:ext uri="{FF2B5EF4-FFF2-40B4-BE49-F238E27FC236}">
                <a16:creationId xmlns:a16="http://schemas.microsoft.com/office/drawing/2014/main" id="{D47E1750-E1A9-448D-AB48-92118B049D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8498" y="457597"/>
            <a:ext cx="2559931" cy="1553355"/>
          </a:xfrm>
          <a:prstGeom prst="rect">
            <a:avLst/>
          </a:prstGeom>
        </p:spPr>
      </p:pic>
      <p:sp>
        <p:nvSpPr>
          <p:cNvPr id="3" name="state1">
            <a:extLst>
              <a:ext uri="{FF2B5EF4-FFF2-40B4-BE49-F238E27FC236}">
                <a16:creationId xmlns:a16="http://schemas.microsoft.com/office/drawing/2014/main" id="{D89DD82F-2DD4-45A1-9DC7-FCF7156B35F4}"/>
              </a:ext>
            </a:extLst>
          </p:cNvPr>
          <p:cNvSpPr/>
          <p:nvPr/>
        </p:nvSpPr>
        <p:spPr>
          <a:xfrm>
            <a:off x="1005840" y="2207035"/>
            <a:ext cx="5852160" cy="392159"/>
          </a:xfrm>
          <a:prstGeom prst="rect">
            <a:avLst/>
          </a:prstGeom>
        </p:spPr>
        <p:txBody>
          <a:bodyPr wrap="square">
            <a:spAutoFit/>
          </a:bodyPr>
          <a:lstStyle/>
          <a:p>
            <a:pPr marL="361950" lvl="0" indent="-361950">
              <a:lnSpc>
                <a:spcPct val="115000"/>
              </a:lnSpc>
              <a:spcAft>
                <a:spcPts val="1000"/>
              </a:spcAft>
              <a:buFont typeface="Wingdings" panose="05000000000000000000" pitchFamily="2" charset="2"/>
              <a:buChar char=""/>
            </a:pPr>
            <a:r>
              <a:rPr lang="en-NZ" dirty="0">
                <a:latin typeface="Calibri" panose="020F0502020204030204" pitchFamily="34" charset="0"/>
                <a:ea typeface="Calibri" panose="020F0502020204030204" pitchFamily="34" charset="0"/>
                <a:cs typeface="Calibri" panose="020F0502020204030204" pitchFamily="34" charset="0"/>
              </a:rPr>
              <a:t>Each Liturgical season of the year has its own special </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state2">
            <a:extLst>
              <a:ext uri="{FF2B5EF4-FFF2-40B4-BE49-F238E27FC236}">
                <a16:creationId xmlns:a16="http://schemas.microsoft.com/office/drawing/2014/main" id="{2D19EB27-A022-4209-8211-EB534243D2A1}"/>
              </a:ext>
            </a:extLst>
          </p:cNvPr>
          <p:cNvSpPr/>
          <p:nvPr/>
        </p:nvSpPr>
        <p:spPr>
          <a:xfrm>
            <a:off x="1005839" y="2571750"/>
            <a:ext cx="5385951" cy="410882"/>
          </a:xfrm>
          <a:prstGeom prst="rect">
            <a:avLst/>
          </a:prstGeom>
        </p:spPr>
        <p:txBody>
          <a:bodyPr wrap="square">
            <a:spAutoFit/>
          </a:bodyPr>
          <a:lstStyle/>
          <a:p>
            <a:pPr marL="361950" lvl="0" indent="-361950">
              <a:lnSpc>
                <a:spcPct val="115000"/>
              </a:lnSpc>
              <a:spcAft>
                <a:spcPts val="1000"/>
              </a:spcAft>
              <a:buFont typeface="Wingdings" panose="05000000000000000000" pitchFamily="2" charset="2"/>
              <a:buChar char=""/>
            </a:pPr>
            <a:r>
              <a:rPr lang="en-NZ" dirty="0">
                <a:latin typeface="Calibri" panose="020F0502020204030204" pitchFamily="34" charset="0"/>
                <a:ea typeface="Calibri" panose="020F0502020204030204" pitchFamily="34" charset="0"/>
                <a:cs typeface="Calibri" panose="020F0502020204030204" pitchFamily="34" charset="0"/>
              </a:rPr>
              <a:t>The colours for celebration feasts and seasons are</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state3">
            <a:extLst>
              <a:ext uri="{FF2B5EF4-FFF2-40B4-BE49-F238E27FC236}">
                <a16:creationId xmlns:a16="http://schemas.microsoft.com/office/drawing/2014/main" id="{B8456D2D-BC31-4D88-BD56-453321AB7995}"/>
              </a:ext>
            </a:extLst>
          </p:cNvPr>
          <p:cNvSpPr/>
          <p:nvPr/>
        </p:nvSpPr>
        <p:spPr>
          <a:xfrm>
            <a:off x="1005840" y="2978015"/>
            <a:ext cx="3442802" cy="369332"/>
          </a:xfrm>
          <a:prstGeom prst="rect">
            <a:avLst/>
          </a:prstGeom>
        </p:spPr>
        <p:txBody>
          <a:bodyPr wrap="none">
            <a:spAutoFit/>
          </a:bodyPr>
          <a:lstStyle/>
          <a:p>
            <a:pPr marL="361950" indent="-361950">
              <a:buFont typeface="Wingdings" panose="05000000000000000000" pitchFamily="2" charset="2"/>
              <a:buChar char="v"/>
            </a:pPr>
            <a:r>
              <a:rPr lang="en-NZ" dirty="0">
                <a:latin typeface="Calibri" panose="020F0502020204030204" pitchFamily="34" charset="0"/>
                <a:ea typeface="Calibri" panose="020F0502020204030204" pitchFamily="34" charset="0"/>
              </a:rPr>
              <a:t>The colour for ordinary time is </a:t>
            </a:r>
            <a:endParaRPr lang="en-NZ" dirty="0"/>
          </a:p>
        </p:txBody>
      </p:sp>
      <p:sp>
        <p:nvSpPr>
          <p:cNvPr id="13" name="State4">
            <a:extLst>
              <a:ext uri="{FF2B5EF4-FFF2-40B4-BE49-F238E27FC236}">
                <a16:creationId xmlns:a16="http://schemas.microsoft.com/office/drawing/2014/main" id="{38236D0B-00BC-49C3-A4E6-22F792285D5A}"/>
              </a:ext>
            </a:extLst>
          </p:cNvPr>
          <p:cNvSpPr/>
          <p:nvPr/>
        </p:nvSpPr>
        <p:spPr>
          <a:xfrm>
            <a:off x="1001195" y="3324262"/>
            <a:ext cx="3694165" cy="410882"/>
          </a:xfrm>
          <a:prstGeom prst="rect">
            <a:avLst/>
          </a:prstGeom>
        </p:spPr>
        <p:txBody>
          <a:bodyPr wrap="square">
            <a:spAutoFit/>
          </a:bodyPr>
          <a:lstStyle/>
          <a:p>
            <a:pPr marL="361950" lvl="0" indent="-361950">
              <a:lnSpc>
                <a:spcPct val="115000"/>
              </a:lnSpc>
              <a:spcAft>
                <a:spcPts val="1000"/>
              </a:spcAft>
              <a:buFont typeface="Wingdings" panose="05000000000000000000" pitchFamily="2" charset="2"/>
              <a:buChar char=""/>
            </a:pPr>
            <a:r>
              <a:rPr lang="en-NZ" dirty="0">
                <a:latin typeface="Calibri" panose="020F0502020204030204" pitchFamily="34" charset="0"/>
                <a:ea typeface="Calibri" panose="020F0502020204030204" pitchFamily="34" charset="0"/>
                <a:cs typeface="Calibri" panose="020F0502020204030204" pitchFamily="34" charset="0"/>
              </a:rPr>
              <a:t>The colour for Lent and Advent is</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State5">
            <a:extLst>
              <a:ext uri="{FF2B5EF4-FFF2-40B4-BE49-F238E27FC236}">
                <a16:creationId xmlns:a16="http://schemas.microsoft.com/office/drawing/2014/main" id="{01258A31-F06E-4738-8DA1-DCA8F9BB4080}"/>
              </a:ext>
            </a:extLst>
          </p:cNvPr>
          <p:cNvSpPr/>
          <p:nvPr/>
        </p:nvSpPr>
        <p:spPr>
          <a:xfrm>
            <a:off x="1001195" y="3667817"/>
            <a:ext cx="4485206" cy="410882"/>
          </a:xfrm>
          <a:prstGeom prst="rect">
            <a:avLst/>
          </a:prstGeom>
        </p:spPr>
        <p:txBody>
          <a:bodyPr wrap="square">
            <a:spAutoFit/>
          </a:bodyPr>
          <a:lstStyle/>
          <a:p>
            <a:pPr marL="361950" lvl="0" indent="-361950">
              <a:lnSpc>
                <a:spcPct val="115000"/>
              </a:lnSpc>
              <a:spcAft>
                <a:spcPts val="1000"/>
              </a:spcAft>
              <a:buFont typeface="Wingdings" panose="05000000000000000000" pitchFamily="2" charset="2"/>
              <a:buChar char=""/>
            </a:pPr>
            <a:r>
              <a:rPr lang="en-NZ" dirty="0">
                <a:latin typeface="Calibri" panose="020F0502020204030204" pitchFamily="34" charset="0"/>
                <a:ea typeface="Calibri" panose="020F0502020204030204" pitchFamily="34" charset="0"/>
                <a:cs typeface="Calibri" panose="020F0502020204030204" pitchFamily="34" charset="0"/>
              </a:rPr>
              <a:t>The colour for Holy Week and Pentecost is</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State6">
            <a:extLst>
              <a:ext uri="{FF2B5EF4-FFF2-40B4-BE49-F238E27FC236}">
                <a16:creationId xmlns:a16="http://schemas.microsoft.com/office/drawing/2014/main" id="{C9EDCE4E-0BC3-43DB-AD59-94643E548FE8}"/>
              </a:ext>
            </a:extLst>
          </p:cNvPr>
          <p:cNvSpPr/>
          <p:nvPr/>
        </p:nvSpPr>
        <p:spPr>
          <a:xfrm>
            <a:off x="1001194" y="3951174"/>
            <a:ext cx="6234984" cy="410882"/>
          </a:xfrm>
          <a:prstGeom prst="rect">
            <a:avLst/>
          </a:prstGeom>
        </p:spPr>
        <p:txBody>
          <a:bodyPr wrap="square">
            <a:spAutoFit/>
          </a:bodyPr>
          <a:lstStyle/>
          <a:p>
            <a:pPr marL="361950" lvl="0" indent="-361950">
              <a:lnSpc>
                <a:spcPct val="115000"/>
              </a:lnSpc>
              <a:spcAft>
                <a:spcPts val="1000"/>
              </a:spcAft>
              <a:buFont typeface="Wingdings" panose="05000000000000000000" pitchFamily="2" charset="2"/>
              <a:buChar char=""/>
            </a:pPr>
            <a:r>
              <a:rPr lang="en-NZ" dirty="0">
                <a:latin typeface="Calibri" panose="020F0502020204030204" pitchFamily="34" charset="0"/>
                <a:ea typeface="Calibri" panose="020F0502020204030204" pitchFamily="34" charset="0"/>
                <a:cs typeface="Calibri" panose="020F0502020204030204" pitchFamily="34" charset="0"/>
              </a:rPr>
              <a:t>The priest wears vestments that are the Liturgical colours at</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4" name="Pre1">
            <a:extLst>
              <a:ext uri="{FF2B5EF4-FFF2-40B4-BE49-F238E27FC236}">
                <a16:creationId xmlns:a16="http://schemas.microsoft.com/office/drawing/2014/main" id="{9DA7321B-F566-4CE2-B339-37B9F94B08E3}"/>
              </a:ext>
            </a:extLst>
          </p:cNvPr>
          <p:cNvSpPr/>
          <p:nvPr/>
        </p:nvSpPr>
        <p:spPr>
          <a:xfrm>
            <a:off x="6270978" y="2211710"/>
            <a:ext cx="886178" cy="392159"/>
          </a:xfrm>
          <a:prstGeom prst="rect">
            <a:avLst/>
          </a:prstGeom>
        </p:spPr>
        <p:txBody>
          <a:bodyPr wrap="square">
            <a:spAutoFit/>
          </a:bodyPr>
          <a:lstStyle/>
          <a:p>
            <a:pPr lvl="0">
              <a:lnSpc>
                <a:spcPct val="115000"/>
              </a:lnSpc>
              <a:spcAft>
                <a:spcPts val="1000"/>
              </a:spcAft>
            </a:pPr>
            <a:r>
              <a:rPr lang="en-NZ" dirty="0">
                <a:latin typeface="Calibri" panose="020F0502020204030204" pitchFamily="34" charset="0"/>
                <a:ea typeface="Calibri" panose="020F0502020204030204" pitchFamily="34" charset="0"/>
                <a:cs typeface="Calibri" panose="020F0502020204030204" pitchFamily="34" charset="0"/>
              </a:rPr>
              <a:t>c_____</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Pre2">
            <a:extLst>
              <a:ext uri="{FF2B5EF4-FFF2-40B4-BE49-F238E27FC236}">
                <a16:creationId xmlns:a16="http://schemas.microsoft.com/office/drawing/2014/main" id="{417E927E-41D6-4AF6-88AD-D7444E795D05}"/>
              </a:ext>
            </a:extLst>
          </p:cNvPr>
          <p:cNvSpPr/>
          <p:nvPr/>
        </p:nvSpPr>
        <p:spPr>
          <a:xfrm>
            <a:off x="6149788" y="2576117"/>
            <a:ext cx="2222083" cy="392159"/>
          </a:xfrm>
          <a:prstGeom prst="rect">
            <a:avLst/>
          </a:prstGeom>
        </p:spPr>
        <p:txBody>
          <a:bodyPr wrap="none">
            <a:spAutoFit/>
          </a:bodyPr>
          <a:lstStyle/>
          <a:p>
            <a:pPr lvl="0">
              <a:lnSpc>
                <a:spcPct val="115000"/>
              </a:lnSpc>
              <a:spcAft>
                <a:spcPts val="1000"/>
              </a:spcAft>
              <a:tabLst>
                <a:tab pos="631825" algn="l"/>
                <a:tab pos="1343025" algn="l"/>
              </a:tabLst>
            </a:pPr>
            <a:r>
              <a:rPr lang="en-NZ" dirty="0">
                <a:latin typeface="Calibri" panose="020F0502020204030204" pitchFamily="34" charset="0"/>
                <a:ea typeface="Calibri" panose="020F0502020204030204" pitchFamily="34" charset="0"/>
                <a:cs typeface="Calibri" panose="020F0502020204030204" pitchFamily="34" charset="0"/>
              </a:rPr>
              <a:t>w___,	g__  or	y_____</a:t>
            </a:r>
            <a:endParaRPr lang="en-NZ"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pre3">
            <a:extLst>
              <a:ext uri="{FF2B5EF4-FFF2-40B4-BE49-F238E27FC236}">
                <a16:creationId xmlns:a16="http://schemas.microsoft.com/office/drawing/2014/main" id="{5216EAED-3C52-47C6-9B6C-26D6C8EDABCE}"/>
              </a:ext>
            </a:extLst>
          </p:cNvPr>
          <p:cNvSpPr/>
          <p:nvPr/>
        </p:nvSpPr>
        <p:spPr>
          <a:xfrm>
            <a:off x="4231432" y="2973398"/>
            <a:ext cx="755335" cy="369332"/>
          </a:xfrm>
          <a:prstGeom prst="rect">
            <a:avLst/>
          </a:prstGeom>
        </p:spPr>
        <p:txBody>
          <a:bodyPr wrap="none">
            <a:spAutoFit/>
          </a:bodyPr>
          <a:lstStyle/>
          <a:p>
            <a:r>
              <a:rPr lang="en-NZ" dirty="0">
                <a:latin typeface="Calibri" panose="020F0502020204030204" pitchFamily="34" charset="0"/>
                <a:ea typeface="Calibri" panose="020F0502020204030204" pitchFamily="34" charset="0"/>
              </a:rPr>
              <a:t>g____</a:t>
            </a:r>
            <a:endParaRPr lang="en-NZ" dirty="0"/>
          </a:p>
        </p:txBody>
      </p:sp>
      <p:sp>
        <p:nvSpPr>
          <p:cNvPr id="14" name="Pre4">
            <a:extLst>
              <a:ext uri="{FF2B5EF4-FFF2-40B4-BE49-F238E27FC236}">
                <a16:creationId xmlns:a16="http://schemas.microsoft.com/office/drawing/2014/main" id="{DDD7332D-927E-4F0E-B5CA-EA75E54B1B81}"/>
              </a:ext>
            </a:extLst>
          </p:cNvPr>
          <p:cNvSpPr/>
          <p:nvPr/>
        </p:nvSpPr>
        <p:spPr>
          <a:xfrm>
            <a:off x="4566548" y="3316703"/>
            <a:ext cx="1850507" cy="392159"/>
          </a:xfrm>
          <a:prstGeom prst="rect">
            <a:avLst/>
          </a:prstGeom>
        </p:spPr>
        <p:txBody>
          <a:bodyPr wrap="none">
            <a:spAutoFit/>
          </a:bodyPr>
          <a:lstStyle/>
          <a:p>
            <a:pPr marL="722313" lvl="0" indent="-722313">
              <a:lnSpc>
                <a:spcPct val="115000"/>
              </a:lnSpc>
              <a:spcAft>
                <a:spcPts val="1000"/>
              </a:spcAft>
            </a:pPr>
            <a:r>
              <a:rPr lang="en-NZ" dirty="0">
                <a:latin typeface="Calibri" panose="020F0502020204030204" pitchFamily="34" charset="0"/>
                <a:ea typeface="Calibri" panose="020F0502020204030204" pitchFamily="34" charset="0"/>
                <a:cs typeface="Calibri" panose="020F0502020204030204" pitchFamily="34" charset="0"/>
              </a:rPr>
              <a:t>p____	or v_____</a:t>
            </a:r>
            <a:endParaRPr lang="en-NZ"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Pre5">
            <a:extLst>
              <a:ext uri="{FF2B5EF4-FFF2-40B4-BE49-F238E27FC236}">
                <a16:creationId xmlns:a16="http://schemas.microsoft.com/office/drawing/2014/main" id="{204EAC2B-78A3-4FA9-98A3-004120E42F1C}"/>
              </a:ext>
            </a:extLst>
          </p:cNvPr>
          <p:cNvSpPr/>
          <p:nvPr/>
        </p:nvSpPr>
        <p:spPr>
          <a:xfrm>
            <a:off x="5339491" y="3666604"/>
            <a:ext cx="495649" cy="392159"/>
          </a:xfrm>
          <a:prstGeom prst="rect">
            <a:avLst/>
          </a:prstGeom>
        </p:spPr>
        <p:txBody>
          <a:bodyPr wrap="none">
            <a:spAutoFit/>
          </a:bodyPr>
          <a:lstStyle/>
          <a:p>
            <a:pPr lvl="0">
              <a:lnSpc>
                <a:spcPct val="115000"/>
              </a:lnSpc>
              <a:spcAft>
                <a:spcPts val="1000"/>
              </a:spcAft>
            </a:pPr>
            <a:r>
              <a:rPr lang="en-NZ" dirty="0">
                <a:latin typeface="Calibri" panose="020F0502020204030204" pitchFamily="34" charset="0"/>
                <a:ea typeface="Calibri" panose="020F0502020204030204" pitchFamily="34" charset="0"/>
                <a:cs typeface="Calibri" panose="020F0502020204030204" pitchFamily="34" charset="0"/>
              </a:rPr>
              <a:t>r__</a:t>
            </a:r>
            <a:endParaRPr lang="en-NZ"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8" name="Pre6">
            <a:extLst>
              <a:ext uri="{FF2B5EF4-FFF2-40B4-BE49-F238E27FC236}">
                <a16:creationId xmlns:a16="http://schemas.microsoft.com/office/drawing/2014/main" id="{D668C7E0-42E6-427C-81E2-26A4294BCA51}"/>
              </a:ext>
            </a:extLst>
          </p:cNvPr>
          <p:cNvSpPr/>
          <p:nvPr/>
        </p:nvSpPr>
        <p:spPr>
          <a:xfrm>
            <a:off x="6914104" y="3992724"/>
            <a:ext cx="780983" cy="369332"/>
          </a:xfrm>
          <a:prstGeom prst="rect">
            <a:avLst/>
          </a:prstGeom>
        </p:spPr>
        <p:txBody>
          <a:bodyPr wrap="none">
            <a:spAutoFit/>
          </a:bodyPr>
          <a:lstStyle/>
          <a:p>
            <a:r>
              <a:rPr lang="en-NZ" dirty="0">
                <a:latin typeface="Calibri" panose="020F0502020204030204" pitchFamily="34" charset="0"/>
                <a:ea typeface="Calibri" panose="020F0502020204030204" pitchFamily="34" charset="0"/>
                <a:cs typeface="Calibri" panose="020F0502020204030204" pitchFamily="34" charset="0"/>
              </a:rPr>
              <a:t> M___</a:t>
            </a:r>
            <a:endParaRPr lang="en-NZ" dirty="0"/>
          </a:p>
        </p:txBody>
      </p:sp>
      <p:sp>
        <p:nvSpPr>
          <p:cNvPr id="6" name="Ans1">
            <a:extLst>
              <a:ext uri="{FF2B5EF4-FFF2-40B4-BE49-F238E27FC236}">
                <a16:creationId xmlns:a16="http://schemas.microsoft.com/office/drawing/2014/main" id="{BCD5CD5B-40CF-404F-8DEC-D3F580B10887}"/>
              </a:ext>
            </a:extLst>
          </p:cNvPr>
          <p:cNvSpPr/>
          <p:nvPr/>
        </p:nvSpPr>
        <p:spPr>
          <a:xfrm>
            <a:off x="6270978" y="2216077"/>
            <a:ext cx="886178" cy="392159"/>
          </a:xfrm>
          <a:prstGeom prst="rect">
            <a:avLst/>
          </a:prstGeom>
        </p:spPr>
        <p:txBody>
          <a:bodyPr wrap="square">
            <a:spAutoFit/>
          </a:bodyPr>
          <a:lstStyle/>
          <a:p>
            <a:pPr lvl="0">
              <a:lnSpc>
                <a:spcPct val="115000"/>
              </a:lnSpc>
              <a:spcAft>
                <a:spcPts val="1000"/>
              </a:spcAft>
            </a:pPr>
            <a:r>
              <a:rPr lang="en-NZ" dirty="0">
                <a:latin typeface="Calibri" panose="020F0502020204030204" pitchFamily="34" charset="0"/>
                <a:ea typeface="Calibri" panose="020F0502020204030204" pitchFamily="34" charset="0"/>
                <a:cs typeface="Calibri" panose="020F0502020204030204" pitchFamily="34" charset="0"/>
              </a:rPr>
              <a:t>colour</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5" name="Ans2">
            <a:extLst>
              <a:ext uri="{FF2B5EF4-FFF2-40B4-BE49-F238E27FC236}">
                <a16:creationId xmlns:a16="http://schemas.microsoft.com/office/drawing/2014/main" id="{21E4E66F-CA72-43D4-9F46-6BE2EA4D1D99}"/>
              </a:ext>
            </a:extLst>
          </p:cNvPr>
          <p:cNvSpPr/>
          <p:nvPr/>
        </p:nvSpPr>
        <p:spPr>
          <a:xfrm>
            <a:off x="6149788" y="2570009"/>
            <a:ext cx="2251129" cy="392159"/>
          </a:xfrm>
          <a:prstGeom prst="rect">
            <a:avLst/>
          </a:prstGeom>
        </p:spPr>
        <p:txBody>
          <a:bodyPr wrap="square">
            <a:spAutoFit/>
          </a:bodyPr>
          <a:lstStyle/>
          <a:p>
            <a:pPr lvl="0">
              <a:lnSpc>
                <a:spcPct val="115000"/>
              </a:lnSpc>
              <a:spcAft>
                <a:spcPts val="1000"/>
              </a:spcAft>
              <a:tabLst>
                <a:tab pos="631825" algn="l"/>
                <a:tab pos="1343025" algn="l"/>
              </a:tabLst>
            </a:pPr>
            <a:r>
              <a:rPr lang="en-NZ" dirty="0">
                <a:latin typeface="Calibri" panose="020F0502020204030204" pitchFamily="34" charset="0"/>
                <a:ea typeface="Calibri" panose="020F0502020204030204" pitchFamily="34" charset="0"/>
                <a:cs typeface="Calibri" panose="020F0502020204030204" pitchFamily="34" charset="0"/>
              </a:rPr>
              <a:t>white,	gold or	yellow</a:t>
            </a:r>
            <a:endParaRPr lang="en-NZ"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6" name="Ans3">
            <a:extLst>
              <a:ext uri="{FF2B5EF4-FFF2-40B4-BE49-F238E27FC236}">
                <a16:creationId xmlns:a16="http://schemas.microsoft.com/office/drawing/2014/main" id="{4E6CE258-69B3-4F87-8C21-C96864C19CAC}"/>
              </a:ext>
            </a:extLst>
          </p:cNvPr>
          <p:cNvSpPr/>
          <p:nvPr/>
        </p:nvSpPr>
        <p:spPr>
          <a:xfrm>
            <a:off x="4231432" y="2968781"/>
            <a:ext cx="723468" cy="369332"/>
          </a:xfrm>
          <a:prstGeom prst="rect">
            <a:avLst/>
          </a:prstGeom>
        </p:spPr>
        <p:txBody>
          <a:bodyPr wrap="none">
            <a:spAutoFit/>
          </a:bodyPr>
          <a:lstStyle/>
          <a:p>
            <a:r>
              <a:rPr lang="en-NZ" dirty="0">
                <a:latin typeface="Calibri" panose="020F0502020204030204" pitchFamily="34" charset="0"/>
                <a:ea typeface="Calibri" panose="020F0502020204030204" pitchFamily="34" charset="0"/>
              </a:rPr>
              <a:t>green</a:t>
            </a:r>
            <a:endParaRPr lang="en-NZ" dirty="0"/>
          </a:p>
        </p:txBody>
      </p:sp>
      <p:sp>
        <p:nvSpPr>
          <p:cNvPr id="77" name="Ans4">
            <a:extLst>
              <a:ext uri="{FF2B5EF4-FFF2-40B4-BE49-F238E27FC236}">
                <a16:creationId xmlns:a16="http://schemas.microsoft.com/office/drawing/2014/main" id="{2069AA1F-4531-497E-A767-2854D728108E}"/>
              </a:ext>
            </a:extLst>
          </p:cNvPr>
          <p:cNvSpPr/>
          <p:nvPr/>
        </p:nvSpPr>
        <p:spPr>
          <a:xfrm>
            <a:off x="4566548" y="3323049"/>
            <a:ext cx="1692195" cy="410882"/>
          </a:xfrm>
          <a:prstGeom prst="rect">
            <a:avLst/>
          </a:prstGeom>
        </p:spPr>
        <p:txBody>
          <a:bodyPr wrap="none">
            <a:spAutoFit/>
          </a:bodyPr>
          <a:lstStyle/>
          <a:p>
            <a:pPr marL="722313" lvl="0" indent="-722313">
              <a:lnSpc>
                <a:spcPct val="115000"/>
              </a:lnSpc>
              <a:spcAft>
                <a:spcPts val="1000"/>
              </a:spcAft>
            </a:pPr>
            <a:r>
              <a:rPr lang="en-NZ" dirty="0">
                <a:latin typeface="Calibri" panose="020F0502020204030204" pitchFamily="34" charset="0"/>
                <a:ea typeface="Calibri" panose="020F0502020204030204" pitchFamily="34" charset="0"/>
                <a:cs typeface="Calibri" panose="020F0502020204030204" pitchFamily="34" charset="0"/>
              </a:rPr>
              <a:t>purple	or violet</a:t>
            </a:r>
            <a:endParaRPr lang="en-NZ"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8" name="Ans5">
            <a:extLst>
              <a:ext uri="{FF2B5EF4-FFF2-40B4-BE49-F238E27FC236}">
                <a16:creationId xmlns:a16="http://schemas.microsoft.com/office/drawing/2014/main" id="{E5611BF8-FC11-4371-A5F3-17BEF6FD6C22}"/>
              </a:ext>
            </a:extLst>
          </p:cNvPr>
          <p:cNvSpPr/>
          <p:nvPr/>
        </p:nvSpPr>
        <p:spPr>
          <a:xfrm>
            <a:off x="5339491" y="3676572"/>
            <a:ext cx="499047" cy="392159"/>
          </a:xfrm>
          <a:prstGeom prst="rect">
            <a:avLst/>
          </a:prstGeom>
        </p:spPr>
        <p:txBody>
          <a:bodyPr wrap="none">
            <a:spAutoFit/>
          </a:bodyPr>
          <a:lstStyle/>
          <a:p>
            <a:pPr lvl="0">
              <a:lnSpc>
                <a:spcPct val="115000"/>
              </a:lnSpc>
              <a:spcAft>
                <a:spcPts val="1000"/>
              </a:spcAft>
            </a:pPr>
            <a:r>
              <a:rPr lang="en-NZ" dirty="0">
                <a:latin typeface="Calibri" panose="020F0502020204030204" pitchFamily="34" charset="0"/>
                <a:ea typeface="Calibri" panose="020F0502020204030204" pitchFamily="34" charset="0"/>
                <a:cs typeface="Calibri" panose="020F0502020204030204" pitchFamily="34" charset="0"/>
              </a:rPr>
              <a:t>red</a:t>
            </a:r>
            <a:endParaRPr lang="en-NZ"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9" name="Ans6">
            <a:extLst>
              <a:ext uri="{FF2B5EF4-FFF2-40B4-BE49-F238E27FC236}">
                <a16:creationId xmlns:a16="http://schemas.microsoft.com/office/drawing/2014/main" id="{154B9C62-0A72-4CCA-B6E3-AE9BC47090C1}"/>
              </a:ext>
            </a:extLst>
          </p:cNvPr>
          <p:cNvSpPr/>
          <p:nvPr/>
        </p:nvSpPr>
        <p:spPr>
          <a:xfrm>
            <a:off x="6915128" y="3992724"/>
            <a:ext cx="724878" cy="369332"/>
          </a:xfrm>
          <a:prstGeom prst="rect">
            <a:avLst/>
          </a:prstGeom>
        </p:spPr>
        <p:txBody>
          <a:bodyPr wrap="none">
            <a:spAutoFit/>
          </a:bodyPr>
          <a:lstStyle/>
          <a:p>
            <a:r>
              <a:rPr lang="en-NZ" dirty="0">
                <a:latin typeface="Calibri" panose="020F0502020204030204" pitchFamily="34" charset="0"/>
                <a:ea typeface="Calibri" panose="020F0502020204030204" pitchFamily="34" charset="0"/>
                <a:cs typeface="Calibri" panose="020F0502020204030204" pitchFamily="34" charset="0"/>
              </a:rPr>
              <a:t> Mass</a:t>
            </a:r>
            <a:endParaRPr lang="en-NZ" dirty="0"/>
          </a:p>
        </p:txBody>
      </p:sp>
    </p:spTree>
    <p:extLst>
      <p:ext uri="{BB962C8B-B14F-4D97-AF65-F5344CB8AC3E}">
        <p14:creationId xmlns:p14="http://schemas.microsoft.com/office/powerpoint/2010/main" val="34365905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xit" presetSubtype="0" fill="hold" grpId="0" nodeType="withEffect">
                                  <p:stCondLst>
                                    <p:cond delay="0"/>
                                  </p:stCondLst>
                                  <p:childTnLst>
                                    <p:set>
                                      <p:cBhvr>
                                        <p:cTn id="9" dur="1" fill="hold">
                                          <p:stCondLst>
                                            <p:cond delay="0"/>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10" restart="whenNotActive" fill="hold" evtFilter="cancelBubble" nodeType="interactiveSeq">
                <p:stCondLst>
                  <p:cond evt="onClick" delay="0">
                    <p:tgtEl>
                      <p:spTgt spid="8"/>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fade">
                                      <p:cBhvr>
                                        <p:cTn id="15" dur="500"/>
                                        <p:tgtEl>
                                          <p:spTgt spid="75"/>
                                        </p:tgtEl>
                                      </p:cBhvr>
                                    </p:animEffect>
                                  </p:childTnLst>
                                </p:cTn>
                              </p:par>
                              <p:par>
                                <p:cTn id="16" presetID="1" presetClass="exit"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8" restart="whenNotActive" fill="hold" evtFilter="cancelBubble" nodeType="interactiveSeq">
                <p:stCondLst>
                  <p:cond evt="onClick" delay="0">
                    <p:tgtEl>
                      <p:spTgt spid="12"/>
                    </p:tgtEl>
                  </p:cond>
                </p:stCondLst>
                <p:endSync evt="end" delay="0">
                  <p:rtn val="all"/>
                </p:endSync>
                <p:childTnLst>
                  <p:par>
                    <p:cTn id="19" fill="hold">
                      <p:stCondLst>
                        <p:cond delay="0"/>
                      </p:stCondLst>
                      <p:childTnLst>
                        <p:par>
                          <p:cTn id="20" fill="hold">
                            <p:stCondLst>
                              <p:cond delay="0"/>
                            </p:stCondLst>
                            <p:childTnLst>
                              <p:par>
                                <p:cTn id="21" presetID="10" presetClass="entr" presetSubtype="0" fill="hold" grpId="0" nodeType="with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500"/>
                                        <p:tgtEl>
                                          <p:spTgt spid="76"/>
                                        </p:tgtEl>
                                      </p:cBhvr>
                                    </p:animEffect>
                                  </p:childTnLst>
                                </p:cTn>
                              </p:par>
                              <p:par>
                                <p:cTn id="24" presetID="1" presetClass="exit"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fade">
                                      <p:cBhvr>
                                        <p:cTn id="31" dur="500"/>
                                        <p:tgtEl>
                                          <p:spTgt spid="77"/>
                                        </p:tgtEl>
                                      </p:cBhvr>
                                    </p:animEffect>
                                  </p:childTnLst>
                                </p:cTn>
                              </p:par>
                              <p:par>
                                <p:cTn id="32" presetID="1" presetClass="exit"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6"/>
                    </p:tgtEl>
                  </p:cond>
                </p:stCondLst>
                <p:endSync evt="end" delay="0">
                  <p:rtn val="all"/>
                </p:endSync>
                <p:childTnLst>
                  <p:par>
                    <p:cTn id="35" fill="hold">
                      <p:stCondLst>
                        <p:cond delay="0"/>
                      </p:stCondLst>
                      <p:childTnLst>
                        <p:par>
                          <p:cTn id="36" fill="hold">
                            <p:stCondLst>
                              <p:cond delay="0"/>
                            </p:stCondLst>
                            <p:childTnLst>
                              <p:par>
                                <p:cTn id="37" presetID="10" presetClass="entr" presetSubtype="0" fill="hold" grpId="0" nodeType="with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fade">
                                      <p:cBhvr>
                                        <p:cTn id="39" dur="500"/>
                                        <p:tgtEl>
                                          <p:spTgt spid="78"/>
                                        </p:tgtEl>
                                      </p:cBhvr>
                                    </p:animEffect>
                                  </p:childTnLst>
                                </p:cTn>
                              </p:par>
                              <p:par>
                                <p:cTn id="40" presetID="1" presetClass="exit"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2" restart="whenNotActive" fill="hold" evtFilter="cancelBubble" nodeType="interactiveSeq">
                <p:stCondLst>
                  <p:cond evt="onClick" delay="0">
                    <p:tgtEl>
                      <p:spTgt spid="18"/>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grpId="0" nodeType="with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fade">
                                      <p:cBhvr>
                                        <p:cTn id="47" dur="500"/>
                                        <p:tgtEl>
                                          <p:spTgt spid="79"/>
                                        </p:tgtEl>
                                      </p:cBhvr>
                                    </p:animEffect>
                                  </p:childTnLst>
                                </p:cTn>
                              </p:par>
                              <p:par>
                                <p:cTn id="48" presetID="1" presetClass="exit"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50" restart="whenNotActive" fill="hold" evtFilter="cancelBubble" nodeType="interactiveSeq">
                <p:stCondLst>
                  <p:cond evt="onClick" delay="0">
                    <p:tgtEl>
                      <p:spTgt spid="41"/>
                    </p:tgtEl>
                  </p:cond>
                </p:stCondLst>
                <p:endSync evt="end" delay="0">
                  <p:rtn val="all"/>
                </p:endSync>
                <p:childTnLst>
                  <p:par>
                    <p:cTn id="51" fill="hold">
                      <p:stCondLst>
                        <p:cond delay="0"/>
                      </p:stCondLst>
                      <p:childTnLst>
                        <p:par>
                          <p:cTn id="52" fill="hold">
                            <p:stCondLst>
                              <p:cond delay="0"/>
                            </p:stCondLst>
                            <p:childTnLst>
                              <p:par>
                                <p:cTn id="53" presetID="1" presetClass="exit" presetSubtype="0" fill="hold" grpId="2" nodeType="withEffect">
                                  <p:stCondLst>
                                    <p:cond delay="0"/>
                                  </p:stCondLst>
                                  <p:childTnLst>
                                    <p:set>
                                      <p:cBhvr>
                                        <p:cTn id="54" dur="1" fill="hold">
                                          <p:stCondLst>
                                            <p:cond delay="0"/>
                                          </p:stCondLst>
                                        </p:cTn>
                                        <p:tgtEl>
                                          <p:spTgt spid="79"/>
                                        </p:tgtEl>
                                        <p:attrNameLst>
                                          <p:attrName>style.visibility</p:attrName>
                                        </p:attrNameLst>
                                      </p:cBhvr>
                                      <p:to>
                                        <p:strVal val="hidden"/>
                                      </p:to>
                                    </p:set>
                                  </p:childTnLst>
                                </p:cTn>
                              </p:par>
                              <p:par>
                                <p:cTn id="55" presetID="1" presetClass="exit" presetSubtype="0" fill="hold" grpId="2" nodeType="withEffect">
                                  <p:stCondLst>
                                    <p:cond delay="0"/>
                                  </p:stCondLst>
                                  <p:childTnLst>
                                    <p:set>
                                      <p:cBhvr>
                                        <p:cTn id="56" dur="1" fill="hold">
                                          <p:stCondLst>
                                            <p:cond delay="0"/>
                                          </p:stCondLst>
                                        </p:cTn>
                                        <p:tgtEl>
                                          <p:spTgt spid="78"/>
                                        </p:tgtEl>
                                        <p:attrNameLst>
                                          <p:attrName>style.visibility</p:attrName>
                                        </p:attrNameLst>
                                      </p:cBhvr>
                                      <p:to>
                                        <p:strVal val="hidden"/>
                                      </p:to>
                                    </p:set>
                                  </p:childTnLst>
                                </p:cTn>
                              </p:par>
                              <p:par>
                                <p:cTn id="57" presetID="1" presetClass="exit" presetSubtype="0" fill="hold" grpId="2" nodeType="withEffect">
                                  <p:stCondLst>
                                    <p:cond delay="0"/>
                                  </p:stCondLst>
                                  <p:childTnLst>
                                    <p:set>
                                      <p:cBhvr>
                                        <p:cTn id="58" dur="1" fill="hold">
                                          <p:stCondLst>
                                            <p:cond delay="0"/>
                                          </p:stCondLst>
                                        </p:cTn>
                                        <p:tgtEl>
                                          <p:spTgt spid="77"/>
                                        </p:tgtEl>
                                        <p:attrNameLst>
                                          <p:attrName>style.visibility</p:attrName>
                                        </p:attrNameLst>
                                      </p:cBhvr>
                                      <p:to>
                                        <p:strVal val="hidden"/>
                                      </p:to>
                                    </p:set>
                                  </p:childTnLst>
                                </p:cTn>
                              </p:par>
                              <p:par>
                                <p:cTn id="59" presetID="1" presetClass="exit" presetSubtype="0" fill="hold" grpId="2" nodeType="withEffect">
                                  <p:stCondLst>
                                    <p:cond delay="0"/>
                                  </p:stCondLst>
                                  <p:childTnLst>
                                    <p:set>
                                      <p:cBhvr>
                                        <p:cTn id="60" dur="1" fill="hold">
                                          <p:stCondLst>
                                            <p:cond delay="0"/>
                                          </p:stCondLst>
                                        </p:cTn>
                                        <p:tgtEl>
                                          <p:spTgt spid="76"/>
                                        </p:tgtEl>
                                        <p:attrNameLst>
                                          <p:attrName>style.visibility</p:attrName>
                                        </p:attrNameLst>
                                      </p:cBhvr>
                                      <p:to>
                                        <p:strVal val="hidden"/>
                                      </p:to>
                                    </p:set>
                                  </p:childTnLst>
                                </p:cTn>
                              </p:par>
                              <p:par>
                                <p:cTn id="61" presetID="1" presetClass="exit" presetSubtype="0" fill="hold" grpId="2" nodeType="withEffect">
                                  <p:stCondLst>
                                    <p:cond delay="0"/>
                                  </p:stCondLst>
                                  <p:childTnLst>
                                    <p:set>
                                      <p:cBhvr>
                                        <p:cTn id="62" dur="1" fill="hold">
                                          <p:stCondLst>
                                            <p:cond delay="0"/>
                                          </p:stCondLst>
                                        </p:cTn>
                                        <p:tgtEl>
                                          <p:spTgt spid="75"/>
                                        </p:tgtEl>
                                        <p:attrNameLst>
                                          <p:attrName>style.visibility</p:attrName>
                                        </p:attrNameLst>
                                      </p:cBhvr>
                                      <p:to>
                                        <p:strVal val="hidden"/>
                                      </p:to>
                                    </p:set>
                                  </p:childTnLst>
                                </p:cTn>
                              </p:par>
                              <p:par>
                                <p:cTn id="63" presetID="1" presetClass="exit" presetSubtype="0" fill="hold" grpId="2" nodeType="withEffect">
                                  <p:stCondLst>
                                    <p:cond delay="0"/>
                                  </p:stCondLst>
                                  <p:childTnLst>
                                    <p:set>
                                      <p:cBhvr>
                                        <p:cTn id="64" dur="1" fill="hold">
                                          <p:stCondLst>
                                            <p:cond delay="0"/>
                                          </p:stCondLst>
                                        </p:cTn>
                                        <p:tgtEl>
                                          <p:spTgt spid="6"/>
                                        </p:tgtEl>
                                        <p:attrNameLst>
                                          <p:attrName>style.visibility</p:attrName>
                                        </p:attrNameLst>
                                      </p:cBhvr>
                                      <p:to>
                                        <p:strVal val="hidden"/>
                                      </p:to>
                                    </p:set>
                                  </p:childTnLst>
                                </p:cTn>
                              </p:par>
                              <p:par>
                                <p:cTn id="65" presetID="1" presetClass="entr" presetSubtype="0" fill="hold" grpId="1" nodeType="withEffect">
                                  <p:stCondLst>
                                    <p:cond delay="0"/>
                                  </p:stCondLst>
                                  <p:childTnLst>
                                    <p:set>
                                      <p:cBhvr>
                                        <p:cTn id="66" dur="1" fill="hold">
                                          <p:stCondLst>
                                            <p:cond delay="0"/>
                                          </p:stCondLst>
                                        </p:cTn>
                                        <p:tgtEl>
                                          <p:spTgt spid="74"/>
                                        </p:tgtEl>
                                        <p:attrNameLst>
                                          <p:attrName>style.visibility</p:attrName>
                                        </p:attrNameLst>
                                      </p:cBhvr>
                                      <p:to>
                                        <p:strVal val="visible"/>
                                      </p:to>
                                    </p:set>
                                  </p:childTnLst>
                                </p:cTn>
                              </p:par>
                              <p:par>
                                <p:cTn id="67" presetID="1" presetClass="entr" presetSubtype="0" fill="hold" grpId="1" nodeType="withEffect">
                                  <p:stCondLst>
                                    <p:cond delay="0"/>
                                  </p:stCondLst>
                                  <p:childTnLst>
                                    <p:set>
                                      <p:cBhvr>
                                        <p:cTn id="68" dur="1" fill="hold">
                                          <p:stCondLst>
                                            <p:cond delay="0"/>
                                          </p:stCondLst>
                                        </p:cTn>
                                        <p:tgtEl>
                                          <p:spTgt spid="8"/>
                                        </p:tgtEl>
                                        <p:attrNameLst>
                                          <p:attrName>style.visibility</p:attrName>
                                        </p:attrNameLst>
                                      </p:cBhvr>
                                      <p:to>
                                        <p:strVal val="visible"/>
                                      </p:to>
                                    </p:set>
                                  </p:childTnLst>
                                </p:cTn>
                              </p:par>
                              <p:par>
                                <p:cTn id="69" presetID="1" presetClass="entr" presetSubtype="0" fill="hold" grpId="1" nodeType="withEffect">
                                  <p:stCondLst>
                                    <p:cond delay="0"/>
                                  </p:stCondLst>
                                  <p:childTnLst>
                                    <p:set>
                                      <p:cBhvr>
                                        <p:cTn id="70" dur="1" fill="hold">
                                          <p:stCondLst>
                                            <p:cond delay="0"/>
                                          </p:stCondLst>
                                        </p:cTn>
                                        <p:tgtEl>
                                          <p:spTgt spid="12"/>
                                        </p:tgtEl>
                                        <p:attrNameLst>
                                          <p:attrName>style.visibility</p:attrName>
                                        </p:attrNameLst>
                                      </p:cBhvr>
                                      <p:to>
                                        <p:strVal val="visible"/>
                                      </p:to>
                                    </p:set>
                                  </p:childTnLst>
                                </p:cTn>
                              </p:par>
                              <p:par>
                                <p:cTn id="71" presetID="1" presetClass="entr" presetSubtype="0" fill="hold" grpId="1" nodeType="withEffect">
                                  <p:stCondLst>
                                    <p:cond delay="0"/>
                                  </p:stCondLst>
                                  <p:childTnLst>
                                    <p:set>
                                      <p:cBhvr>
                                        <p:cTn id="72" dur="1" fill="hold">
                                          <p:stCondLst>
                                            <p:cond delay="0"/>
                                          </p:stCondLst>
                                        </p:cTn>
                                        <p:tgtEl>
                                          <p:spTgt spid="14"/>
                                        </p:tgtEl>
                                        <p:attrNameLst>
                                          <p:attrName>style.visibility</p:attrName>
                                        </p:attrNameLst>
                                      </p:cBhvr>
                                      <p:to>
                                        <p:strVal val="visible"/>
                                      </p:to>
                                    </p:set>
                                  </p:childTnLst>
                                </p:cTn>
                              </p:par>
                              <p:par>
                                <p:cTn id="73" presetID="1" presetClass="entr" presetSubtype="0" fill="hold" grpId="1" nodeType="with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par>
                                <p:cTn id="75" presetID="1" presetClass="entr" presetSubtype="0" fill="hold" grpId="1" nodeType="withEffect">
                                  <p:stCondLst>
                                    <p:cond delay="0"/>
                                  </p:stCondLst>
                                  <p:childTnLst>
                                    <p:set>
                                      <p:cBhvr>
                                        <p:cTn id="76"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41"/>
                  </p:tgtEl>
                </p:cond>
              </p:nextCondLst>
            </p:seq>
            <p:seq concurrent="1" nextAc="seek">
              <p:cTn id="77" restart="whenNotActive" fill="hold" evtFilter="cancelBubble" nodeType="interactiveSeq">
                <p:stCondLst>
                  <p:cond evt="onClick" delay="0">
                    <p:tgtEl>
                      <p:spTgt spid="42"/>
                    </p:tgtEl>
                  </p:cond>
                </p:stCondLst>
                <p:endSync evt="end" delay="0">
                  <p:rtn val="all"/>
                </p:endSync>
                <p:childTnLst>
                  <p:par>
                    <p:cTn id="78" fill="hold">
                      <p:stCondLst>
                        <p:cond delay="0"/>
                      </p:stCondLst>
                      <p:childTnLst>
                        <p:par>
                          <p:cTn id="79" fill="hold">
                            <p:stCondLst>
                              <p:cond delay="0"/>
                            </p:stCondLst>
                            <p:childTnLst>
                              <p:par>
                                <p:cTn id="80" presetID="1" presetClass="exit" presetSubtype="0" fill="hold" grpId="1" nodeType="withEffect">
                                  <p:stCondLst>
                                    <p:cond delay="0"/>
                                  </p:stCondLst>
                                  <p:childTnLst>
                                    <p:set>
                                      <p:cBhvr>
                                        <p:cTn id="81" dur="1" fill="hold">
                                          <p:stCondLst>
                                            <p:cond delay="0"/>
                                          </p:stCondLst>
                                        </p:cTn>
                                        <p:tgtEl>
                                          <p:spTgt spid="79"/>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78"/>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77"/>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76"/>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75"/>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6"/>
                                        </p:tgtEl>
                                        <p:attrNameLst>
                                          <p:attrName>style.visibility</p:attrName>
                                        </p:attrNameLst>
                                      </p:cBhvr>
                                      <p:to>
                                        <p:strVal val="hidden"/>
                                      </p:to>
                                    </p:set>
                                  </p:childTnLst>
                                </p:cTn>
                              </p:par>
                              <p:par>
                                <p:cTn id="92" presetID="1" presetClass="entr" presetSubtype="0" fill="hold" grpId="2" nodeType="withEffect">
                                  <p:stCondLst>
                                    <p:cond delay="0"/>
                                  </p:stCondLst>
                                  <p:childTnLst>
                                    <p:set>
                                      <p:cBhvr>
                                        <p:cTn id="93" dur="1" fill="hold">
                                          <p:stCondLst>
                                            <p:cond delay="0"/>
                                          </p:stCondLst>
                                        </p:cTn>
                                        <p:tgtEl>
                                          <p:spTgt spid="74"/>
                                        </p:tgtEl>
                                        <p:attrNameLst>
                                          <p:attrName>style.visibility</p:attrName>
                                        </p:attrNameLst>
                                      </p:cBhvr>
                                      <p:to>
                                        <p:strVal val="visible"/>
                                      </p:to>
                                    </p:set>
                                  </p:childTnLst>
                                </p:cTn>
                              </p:par>
                              <p:par>
                                <p:cTn id="94" presetID="1" presetClass="entr" presetSubtype="0" fill="hold" grpId="2" nodeType="withEffect">
                                  <p:stCondLst>
                                    <p:cond delay="0"/>
                                  </p:stCondLst>
                                  <p:childTnLst>
                                    <p:set>
                                      <p:cBhvr>
                                        <p:cTn id="95" dur="1" fill="hold">
                                          <p:stCondLst>
                                            <p:cond delay="0"/>
                                          </p:stCondLst>
                                        </p:cTn>
                                        <p:tgtEl>
                                          <p:spTgt spid="8"/>
                                        </p:tgtEl>
                                        <p:attrNameLst>
                                          <p:attrName>style.visibility</p:attrName>
                                        </p:attrNameLst>
                                      </p:cBhvr>
                                      <p:to>
                                        <p:strVal val="visible"/>
                                      </p:to>
                                    </p:set>
                                  </p:childTnLst>
                                </p:cTn>
                              </p:par>
                              <p:par>
                                <p:cTn id="96" presetID="1" presetClass="entr" presetSubtype="0" fill="hold" grpId="2" nodeType="withEffect">
                                  <p:stCondLst>
                                    <p:cond delay="0"/>
                                  </p:stCondLst>
                                  <p:childTnLst>
                                    <p:set>
                                      <p:cBhvr>
                                        <p:cTn id="97" dur="1" fill="hold">
                                          <p:stCondLst>
                                            <p:cond delay="0"/>
                                          </p:stCondLst>
                                        </p:cTn>
                                        <p:tgtEl>
                                          <p:spTgt spid="12"/>
                                        </p:tgtEl>
                                        <p:attrNameLst>
                                          <p:attrName>style.visibility</p:attrName>
                                        </p:attrNameLst>
                                      </p:cBhvr>
                                      <p:to>
                                        <p:strVal val="visible"/>
                                      </p:to>
                                    </p:set>
                                  </p:childTnLst>
                                </p:cTn>
                              </p:par>
                              <p:par>
                                <p:cTn id="98" presetID="1" presetClass="entr" presetSubtype="0" fill="hold" grpId="2" nodeType="withEffect">
                                  <p:stCondLst>
                                    <p:cond delay="0"/>
                                  </p:stCondLst>
                                  <p:childTnLst>
                                    <p:set>
                                      <p:cBhvr>
                                        <p:cTn id="99" dur="1" fill="hold">
                                          <p:stCondLst>
                                            <p:cond delay="0"/>
                                          </p:stCondLst>
                                        </p:cTn>
                                        <p:tgtEl>
                                          <p:spTgt spid="14"/>
                                        </p:tgtEl>
                                        <p:attrNameLst>
                                          <p:attrName>style.visibility</p:attrName>
                                        </p:attrNameLst>
                                      </p:cBhvr>
                                      <p:to>
                                        <p:strVal val="visible"/>
                                      </p:to>
                                    </p:set>
                                  </p:childTnLst>
                                </p:cTn>
                              </p:par>
                              <p:par>
                                <p:cTn id="100" presetID="1" presetClass="entr" presetSubtype="0" fill="hold" grpId="2" nodeType="withEffect">
                                  <p:stCondLst>
                                    <p:cond delay="0"/>
                                  </p:stCondLst>
                                  <p:childTnLst>
                                    <p:set>
                                      <p:cBhvr>
                                        <p:cTn id="101" dur="1" fill="hold">
                                          <p:stCondLst>
                                            <p:cond delay="0"/>
                                          </p:stCondLst>
                                        </p:cTn>
                                        <p:tgtEl>
                                          <p:spTgt spid="16"/>
                                        </p:tgtEl>
                                        <p:attrNameLst>
                                          <p:attrName>style.visibility</p:attrName>
                                        </p:attrNameLst>
                                      </p:cBhvr>
                                      <p:to>
                                        <p:strVal val="visible"/>
                                      </p:to>
                                    </p:set>
                                  </p:childTnLst>
                                </p:cTn>
                              </p:par>
                              <p:par>
                                <p:cTn id="102" presetID="1" presetClass="entr" presetSubtype="0" fill="hold" grpId="2" nodeType="withEffect">
                                  <p:stCondLst>
                                    <p:cond delay="0"/>
                                  </p:stCondLst>
                                  <p:childTnLst>
                                    <p:set>
                                      <p:cBhvr>
                                        <p:cTn id="103"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42"/>
                  </p:tgtEl>
                </p:cond>
              </p:nextCondLst>
            </p:seq>
          </p:childTnLst>
        </p:cTn>
      </p:par>
    </p:tnLst>
    <p:bldLst>
      <p:bldP spid="74" grpId="0"/>
      <p:bldP spid="74" grpId="1"/>
      <p:bldP spid="74" grpId="2"/>
      <p:bldP spid="8" grpId="0"/>
      <p:bldP spid="8" grpId="1"/>
      <p:bldP spid="8" grpId="2"/>
      <p:bldP spid="12" grpId="0"/>
      <p:bldP spid="12" grpId="1"/>
      <p:bldP spid="12" grpId="2"/>
      <p:bldP spid="14" grpId="0"/>
      <p:bldP spid="14" grpId="1"/>
      <p:bldP spid="14" grpId="2"/>
      <p:bldP spid="16" grpId="0"/>
      <p:bldP spid="16" grpId="1"/>
      <p:bldP spid="16" grpId="2"/>
      <p:bldP spid="18" grpId="0"/>
      <p:bldP spid="18" grpId="1"/>
      <p:bldP spid="18" grpId="2"/>
      <p:bldP spid="6" grpId="0"/>
      <p:bldP spid="6" grpId="1"/>
      <p:bldP spid="6" grpId="2"/>
      <p:bldP spid="75" grpId="0"/>
      <p:bldP spid="75" grpId="1"/>
      <p:bldP spid="75" grpId="2"/>
      <p:bldP spid="76" grpId="0"/>
      <p:bldP spid="76" grpId="1"/>
      <p:bldP spid="76" grpId="2"/>
      <p:bldP spid="77" grpId="0"/>
      <p:bldP spid="77" grpId="1"/>
      <p:bldP spid="77" grpId="2"/>
      <p:bldP spid="78" grpId="0"/>
      <p:bldP spid="78" grpId="1"/>
      <p:bldP spid="78" grpId="2"/>
      <p:bldP spid="79" grpId="0"/>
      <p:bldP spid="79" grpId="1"/>
      <p:bldP spid="79"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R-3</a:t>
            </a:r>
          </a:p>
          <a:p>
            <a:pPr algn="ctr"/>
            <a:r>
              <a:rPr lang="en-GB" sz="900" b="1" dirty="0">
                <a:solidFill>
                  <a:srgbClr val="002060"/>
                </a:solidFill>
                <a:latin typeface="Arial" pitchFamily="34" charset="0"/>
                <a:cs typeface="Arial" pitchFamily="34" charset="0"/>
              </a:rPr>
              <a:t>S-05</a:t>
            </a:r>
          </a:p>
        </p:txBody>
      </p:sp>
      <p:sp>
        <p:nvSpPr>
          <p:cNvPr id="14" name="Slide Title"/>
          <p:cNvSpPr/>
          <p:nvPr/>
        </p:nvSpPr>
        <p:spPr>
          <a:xfrm>
            <a:off x="0" y="-18797"/>
            <a:ext cx="9144000" cy="523220"/>
          </a:xfrm>
          <a:prstGeom prst="rect">
            <a:avLst/>
          </a:prstGeom>
          <a:noFill/>
        </p:spPr>
        <p:txBody>
          <a:bodyPr wrap="square" lIns="91440" tIns="45720" rIns="91440" bIns="45720">
            <a:spAutoFit/>
          </a:bodyPr>
          <a:lstStyle/>
          <a:p>
            <a:pPr algn="ctr"/>
            <a:r>
              <a:rPr lang="en-NZ" sz="2800" b="1" dirty="0">
                <a:ln w="12700" cmpd="sng">
                  <a:solidFill>
                    <a:schemeClr val="tx1">
                      <a:lumMod val="95000"/>
                      <a:lumOff val="5000"/>
                    </a:schemeClr>
                  </a:solidFill>
                  <a:prstDash val="solid"/>
                </a:ln>
                <a:solidFill>
                  <a:schemeClr val="accent4">
                    <a:lumMod val="75000"/>
                  </a:schemeClr>
                </a:solidFill>
                <a:effectLst>
                  <a:outerShdw blurRad="38100" dist="38100" dir="2700000" algn="tl">
                    <a:srgbClr val="000000">
                      <a:alpha val="43137"/>
                    </a:srgbClr>
                  </a:outerShdw>
                </a:effectLst>
              </a:rPr>
              <a:t>The story about what happened after the Last Supper</a:t>
            </a:r>
            <a:endParaRPr lang="en-US" sz="2800" b="1" dirty="0">
              <a:ln w="12700" cmpd="sng">
                <a:solidFill>
                  <a:schemeClr val="tx1">
                    <a:lumMod val="95000"/>
                    <a:lumOff val="5000"/>
                  </a:schemeClr>
                </a:solidFill>
                <a:prstDash val="solid"/>
              </a:ln>
              <a:solidFill>
                <a:schemeClr val="accent4">
                  <a:lumMod val="75000"/>
                </a:schemeClr>
              </a:solidFill>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F4BD5FA9-DF47-41BB-A5C6-50D4F70A1590}"/>
              </a:ext>
            </a:extLst>
          </p:cNvPr>
          <p:cNvPicPr>
            <a:picLocks noChangeAspect="1"/>
          </p:cNvPicPr>
          <p:nvPr/>
        </p:nvPicPr>
        <p:blipFill rotWithShape="1">
          <a:blip r:embed="rId3">
            <a:extLst>
              <a:ext uri="{28A0092B-C50C-407E-A947-70E740481C1C}">
                <a14:useLocalDpi xmlns:a14="http://schemas.microsoft.com/office/drawing/2010/main" val="0"/>
              </a:ext>
            </a:extLst>
          </a:blip>
          <a:srcRect l="15178" r="19720" b="17700"/>
          <a:stretch/>
        </p:blipFill>
        <p:spPr>
          <a:xfrm>
            <a:off x="138731" y="1164534"/>
            <a:ext cx="2965268" cy="2814431"/>
          </a:xfrm>
          <a:prstGeom prst="rect">
            <a:avLst/>
          </a:prstGeom>
        </p:spPr>
      </p:pic>
      <p:sp>
        <p:nvSpPr>
          <p:cNvPr id="50" name="Action Button: Forward">
            <a:hlinkClick r:id="" action="ppaction://hlinkshowjump?jump=nextslide" highlightClick="1"/>
            <a:extLst>
              <a:ext uri="{FF2B5EF4-FFF2-40B4-BE49-F238E27FC236}">
                <a16:creationId xmlns:a16="http://schemas.microsoft.com/office/drawing/2014/main" id="{2D08FEE7-02EC-414E-A7B2-6B352FDC2C68}"/>
              </a:ext>
            </a:extLst>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1" name="Action Button: Back">
            <a:hlinkClick r:id="" action="ppaction://hlinkshowjump?jump=previousslide" highlightClick="1"/>
            <a:extLst>
              <a:ext uri="{FF2B5EF4-FFF2-40B4-BE49-F238E27FC236}">
                <a16:creationId xmlns:a16="http://schemas.microsoft.com/office/drawing/2014/main" id="{DA59E2E9-AB13-44E2-9C01-4C00B8000A03}"/>
              </a:ext>
            </a:extLst>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52" name="Group 51">
            <a:extLst>
              <a:ext uri="{FF2B5EF4-FFF2-40B4-BE49-F238E27FC236}">
                <a16:creationId xmlns:a16="http://schemas.microsoft.com/office/drawing/2014/main" id="{B30234C4-1507-4743-AEE0-B1D0C13E5296}"/>
              </a:ext>
            </a:extLst>
          </p:cNvPr>
          <p:cNvGrpSpPr/>
          <p:nvPr/>
        </p:nvGrpSpPr>
        <p:grpSpPr>
          <a:xfrm>
            <a:off x="4225360" y="1914348"/>
            <a:ext cx="778935" cy="778933"/>
            <a:chOff x="5339643" y="1817511"/>
            <a:chExt cx="778935" cy="778933"/>
          </a:xfrm>
        </p:grpSpPr>
        <p:sp>
          <p:nvSpPr>
            <p:cNvPr id="53" name="Arrow: Curved Left 52">
              <a:extLst>
                <a:ext uri="{FF2B5EF4-FFF2-40B4-BE49-F238E27FC236}">
                  <a16:creationId xmlns:a16="http://schemas.microsoft.com/office/drawing/2014/main" id="{3A405352-C45C-40CF-AB88-470B970FC382}"/>
                </a:ext>
              </a:extLst>
            </p:cNvPr>
            <p:cNvSpPr/>
            <p:nvPr/>
          </p:nvSpPr>
          <p:spPr>
            <a:xfrm>
              <a:off x="5779911" y="1851378"/>
              <a:ext cx="338667" cy="74506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54" name="Arrow: Curved Left 53">
              <a:extLst>
                <a:ext uri="{FF2B5EF4-FFF2-40B4-BE49-F238E27FC236}">
                  <a16:creationId xmlns:a16="http://schemas.microsoft.com/office/drawing/2014/main" id="{D2C5E930-6823-47DE-AC75-A82888E6AC1B}"/>
                </a:ext>
              </a:extLst>
            </p:cNvPr>
            <p:cNvSpPr/>
            <p:nvPr/>
          </p:nvSpPr>
          <p:spPr>
            <a:xfrm rot="10800000">
              <a:off x="5339643" y="1817511"/>
              <a:ext cx="378178" cy="74506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grpSp>
      <p:sp>
        <p:nvSpPr>
          <p:cNvPr id="21" name="Shape: Card 8 (bottom)">
            <a:extLst>
              <a:ext uri="{FF2B5EF4-FFF2-40B4-BE49-F238E27FC236}">
                <a16:creationId xmlns:a16="http://schemas.microsoft.com/office/drawing/2014/main" id="{CDCEBE41-6C1D-4813-A038-6F578BA37353}"/>
              </a:ext>
            </a:extLst>
          </p:cNvPr>
          <p:cNvSpPr/>
          <p:nvPr/>
        </p:nvSpPr>
        <p:spPr>
          <a:xfrm>
            <a:off x="3220639" y="451263"/>
            <a:ext cx="2648069" cy="3618076"/>
          </a:xfrm>
          <a:prstGeom prst="roundRect">
            <a:avLst/>
          </a:prstGeom>
          <a:blipFill>
            <a:blip r:embed="rId4" cstate="print"/>
            <a:tile tx="0" ty="0" sx="100000" sy="100000" flip="none" algn="tl"/>
          </a:blip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1600" dirty="0">
                <a:solidFill>
                  <a:schemeClr val="tx1"/>
                </a:solidFill>
              </a:rPr>
              <a:t>Many people told lies against him. The chief priests asked him questions and he did not answer. Then they said, “Are you the Messiah?” Jesus answered, “I am”. </a:t>
            </a:r>
            <a:endParaRPr lang="en-NZ" sz="1600" dirty="0">
              <a:solidFill>
                <a:srgbClr val="FF0000"/>
              </a:solidFill>
            </a:endParaRPr>
          </a:p>
        </p:txBody>
      </p:sp>
      <p:sp>
        <p:nvSpPr>
          <p:cNvPr id="20" name="Shape: Card 7">
            <a:extLst>
              <a:ext uri="{FF2B5EF4-FFF2-40B4-BE49-F238E27FC236}">
                <a16:creationId xmlns:a16="http://schemas.microsoft.com/office/drawing/2014/main" id="{230CE1A2-6331-4821-A85C-E6CD60F9410F}"/>
              </a:ext>
            </a:extLst>
          </p:cNvPr>
          <p:cNvSpPr/>
          <p:nvPr/>
        </p:nvSpPr>
        <p:spPr>
          <a:xfrm>
            <a:off x="3247965" y="477843"/>
            <a:ext cx="2648069" cy="3618076"/>
          </a:xfrm>
          <a:prstGeom prst="roundRect">
            <a:avLst/>
          </a:prstGeom>
          <a:blipFill>
            <a:blip r:embed="rId4" cstate="print"/>
            <a:tile tx="0" ty="0" sx="100000" sy="100000" flip="none" algn="tl"/>
          </a:blip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1600" dirty="0">
                <a:solidFill>
                  <a:schemeClr val="tx1"/>
                </a:solidFill>
              </a:rPr>
              <a:t>The soldiers arrested Jesus immediately and led him away. He was taken before the chief priests. Peter watched from a distance as Jesus was accused and put on trial.</a:t>
            </a:r>
            <a:endParaRPr lang="en-NZ" sz="1600" dirty="0">
              <a:solidFill>
                <a:srgbClr val="FF0000"/>
              </a:solidFill>
            </a:endParaRPr>
          </a:p>
        </p:txBody>
      </p:sp>
      <p:sp>
        <p:nvSpPr>
          <p:cNvPr id="55" name="Shape: Card 6">
            <a:extLst>
              <a:ext uri="{FF2B5EF4-FFF2-40B4-BE49-F238E27FC236}">
                <a16:creationId xmlns:a16="http://schemas.microsoft.com/office/drawing/2014/main" id="{AE268B0D-9831-42D5-90E9-6682F8785E43}"/>
              </a:ext>
            </a:extLst>
          </p:cNvPr>
          <p:cNvSpPr/>
          <p:nvPr/>
        </p:nvSpPr>
        <p:spPr>
          <a:xfrm>
            <a:off x="3280993" y="504423"/>
            <a:ext cx="2648069" cy="3618076"/>
          </a:xfrm>
          <a:prstGeom prst="roundRect">
            <a:avLst/>
          </a:prstGeom>
          <a:blipFill>
            <a:blip r:embed="rId4" cstate="print"/>
            <a:tile tx="0" ty="0" sx="100000" sy="100000" flip="none" algn="tl"/>
          </a:blip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1600" dirty="0">
                <a:solidFill>
                  <a:schemeClr val="tx1"/>
                </a:solidFill>
              </a:rPr>
              <a:t>Judas went forward and kissed Jesus – this was the secret sign he would give to the soldiers so they would know which man was Jesus.</a:t>
            </a:r>
            <a:endParaRPr lang="en-NZ" sz="1600" dirty="0">
              <a:solidFill>
                <a:srgbClr val="FF0000"/>
              </a:solidFill>
            </a:endParaRPr>
          </a:p>
        </p:txBody>
      </p:sp>
      <p:sp>
        <p:nvSpPr>
          <p:cNvPr id="58" name="Shape: Card 5">
            <a:extLst>
              <a:ext uri="{FF2B5EF4-FFF2-40B4-BE49-F238E27FC236}">
                <a16:creationId xmlns:a16="http://schemas.microsoft.com/office/drawing/2014/main" id="{77EA380D-B1DA-49C0-B88A-F0FE5E532877}"/>
              </a:ext>
            </a:extLst>
          </p:cNvPr>
          <p:cNvSpPr/>
          <p:nvPr/>
        </p:nvSpPr>
        <p:spPr>
          <a:xfrm>
            <a:off x="3308354" y="536472"/>
            <a:ext cx="2648069" cy="3617168"/>
          </a:xfrm>
          <a:prstGeom prst="roundRect">
            <a:avLst/>
          </a:prstGeom>
          <a:blipFill>
            <a:blip r:embed="rId4" cstate="print"/>
            <a:tile tx="0" ty="0" sx="100000" sy="100000" flip="none" algn="tl"/>
          </a:blip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1600" dirty="0">
                <a:solidFill>
                  <a:schemeClr val="tx1"/>
                </a:solidFill>
              </a:rPr>
              <a:t>At around midnight Judas arrived with a group of soldiers with swords and clubs. Judas had betrayed Jesus and told the soldiers where Jesus was. The soldiers paid Judas 30 pieces of silver. </a:t>
            </a:r>
            <a:endParaRPr lang="en-NZ" sz="1600" dirty="0">
              <a:solidFill>
                <a:srgbClr val="FF0000"/>
              </a:solidFill>
            </a:endParaRPr>
          </a:p>
        </p:txBody>
      </p:sp>
      <p:sp>
        <p:nvSpPr>
          <p:cNvPr id="59" name="Shape: Card 4">
            <a:extLst>
              <a:ext uri="{FF2B5EF4-FFF2-40B4-BE49-F238E27FC236}">
                <a16:creationId xmlns:a16="http://schemas.microsoft.com/office/drawing/2014/main" id="{CB13E7B5-2458-448D-A52F-C7D1A6B94855}"/>
              </a:ext>
            </a:extLst>
          </p:cNvPr>
          <p:cNvSpPr/>
          <p:nvPr/>
        </p:nvSpPr>
        <p:spPr>
          <a:xfrm>
            <a:off x="3341593" y="546713"/>
            <a:ext cx="2648069" cy="3719192"/>
          </a:xfrm>
          <a:prstGeom prst="roundRect">
            <a:avLst/>
          </a:prstGeom>
          <a:blipFill>
            <a:blip r:embed="rId4" cstate="print"/>
            <a:tile tx="0" ty="0" sx="100000" sy="100000" flip="none" algn="tl"/>
          </a:blip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1600" dirty="0">
                <a:solidFill>
                  <a:schemeClr val="tx1"/>
                </a:solidFill>
              </a:rPr>
              <a:t>But they could not stay awake and all of them slept. Jesus came back and asked them again, “Could you not stay one hour with me?” This happened three times.</a:t>
            </a:r>
            <a:endParaRPr lang="en-NZ" sz="1600" dirty="0">
              <a:solidFill>
                <a:srgbClr val="FF0000"/>
              </a:solidFill>
            </a:endParaRPr>
          </a:p>
        </p:txBody>
      </p:sp>
      <p:sp>
        <p:nvSpPr>
          <p:cNvPr id="60" name="Shape: Card 3">
            <a:extLst>
              <a:ext uri="{FF2B5EF4-FFF2-40B4-BE49-F238E27FC236}">
                <a16:creationId xmlns:a16="http://schemas.microsoft.com/office/drawing/2014/main" id="{40E13C4B-764C-4217-89B1-59A20474A0DC}"/>
              </a:ext>
            </a:extLst>
          </p:cNvPr>
          <p:cNvSpPr/>
          <p:nvPr/>
        </p:nvSpPr>
        <p:spPr>
          <a:xfrm>
            <a:off x="3374832" y="580861"/>
            <a:ext cx="2648069" cy="3700665"/>
          </a:xfrm>
          <a:prstGeom prst="roundRect">
            <a:avLst/>
          </a:prstGeom>
          <a:blipFill>
            <a:blip r:embed="rId4" cstate="print"/>
            <a:tile tx="0" ty="0" sx="100000" sy="100000" flip="none" algn="tl"/>
          </a:blip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1600" dirty="0">
                <a:solidFill>
                  <a:schemeClr val="tx1"/>
                </a:solidFill>
              </a:rPr>
              <a:t>He took Peter, James and John further into the garden with him and he became very upset and needed his friends to support him. He said,</a:t>
            </a:r>
          </a:p>
          <a:p>
            <a:r>
              <a:rPr lang="en-NZ" sz="1600" dirty="0">
                <a:solidFill>
                  <a:schemeClr val="tx1"/>
                </a:solidFill>
              </a:rPr>
              <a:t>“I am very sad. Stay here and keep awake.”</a:t>
            </a:r>
            <a:endParaRPr lang="en-NZ" sz="1600" dirty="0">
              <a:solidFill>
                <a:srgbClr val="FF0000"/>
              </a:solidFill>
            </a:endParaRPr>
          </a:p>
        </p:txBody>
      </p:sp>
      <p:sp>
        <p:nvSpPr>
          <p:cNvPr id="61" name="Shape: Card 2">
            <a:extLst>
              <a:ext uri="{FF2B5EF4-FFF2-40B4-BE49-F238E27FC236}">
                <a16:creationId xmlns:a16="http://schemas.microsoft.com/office/drawing/2014/main" id="{F129B72D-E2AB-429B-B19F-BF8E9ADF06F5}"/>
              </a:ext>
            </a:extLst>
          </p:cNvPr>
          <p:cNvSpPr/>
          <p:nvPr/>
        </p:nvSpPr>
        <p:spPr>
          <a:xfrm>
            <a:off x="3391934" y="623226"/>
            <a:ext cx="2648069" cy="3658402"/>
          </a:xfrm>
          <a:prstGeom prst="roundRect">
            <a:avLst/>
          </a:prstGeom>
          <a:blipFill>
            <a:blip r:embed="rId4" cstate="print"/>
            <a:tile tx="0" ty="0" sx="100000" sy="100000" flip="none" algn="tl"/>
          </a:blip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1600" dirty="0">
                <a:solidFill>
                  <a:schemeClr val="tx1"/>
                </a:solidFill>
              </a:rPr>
              <a:t>They left the upper room and walked to a place called the Garden of Gethsemane and Jesus told the disciples to wait while he prayed. </a:t>
            </a:r>
          </a:p>
        </p:txBody>
      </p:sp>
      <p:sp>
        <p:nvSpPr>
          <p:cNvPr id="62" name="Shape: Card 1 (top)">
            <a:extLst>
              <a:ext uri="{FF2B5EF4-FFF2-40B4-BE49-F238E27FC236}">
                <a16:creationId xmlns:a16="http://schemas.microsoft.com/office/drawing/2014/main" id="{EFA0897D-6912-4A3C-9076-84A33C9920FB}"/>
              </a:ext>
            </a:extLst>
          </p:cNvPr>
          <p:cNvSpPr/>
          <p:nvPr/>
        </p:nvSpPr>
        <p:spPr>
          <a:xfrm>
            <a:off x="3408071" y="623227"/>
            <a:ext cx="2648069" cy="3700688"/>
          </a:xfrm>
          <a:prstGeom prst="roundRect">
            <a:avLst/>
          </a:prstGeom>
          <a:blipFill>
            <a:blip r:embed="rId4" cstate="print"/>
            <a:tile tx="0" ty="0" sx="100000" sy="100000" flip="none" algn="tl"/>
          </a:blip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1600" dirty="0">
                <a:solidFill>
                  <a:schemeClr val="tx1"/>
                </a:solidFill>
              </a:rPr>
              <a:t>The Last Supper finished about 9 o’clock when Jesus gave his final teaching to the disciples and they all sang a hymn together except for Judas who had left earlier.</a:t>
            </a:r>
          </a:p>
        </p:txBody>
      </p:sp>
      <p:sp>
        <p:nvSpPr>
          <p:cNvPr id="63" name="Textbox: Tool instructions 2">
            <a:extLst>
              <a:ext uri="{FF2B5EF4-FFF2-40B4-BE49-F238E27FC236}">
                <a16:creationId xmlns:a16="http://schemas.microsoft.com/office/drawing/2014/main" id="{75A88FD6-B92C-47A9-A4E3-C669D19C0437}"/>
              </a:ext>
            </a:extLst>
          </p:cNvPr>
          <p:cNvSpPr txBox="1"/>
          <p:nvPr/>
        </p:nvSpPr>
        <p:spPr>
          <a:xfrm>
            <a:off x="3694198" y="4906835"/>
            <a:ext cx="1755610"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reset button to restart</a:t>
            </a:r>
          </a:p>
        </p:txBody>
      </p:sp>
      <p:sp>
        <p:nvSpPr>
          <p:cNvPr id="64" name="Textbox: Tool instructions 1">
            <a:extLst>
              <a:ext uri="{FF2B5EF4-FFF2-40B4-BE49-F238E27FC236}">
                <a16:creationId xmlns:a16="http://schemas.microsoft.com/office/drawing/2014/main" id="{DF731CCE-D1E8-4DC0-85E2-3DF14BB17FA9}"/>
              </a:ext>
            </a:extLst>
          </p:cNvPr>
          <p:cNvSpPr txBox="1"/>
          <p:nvPr/>
        </p:nvSpPr>
        <p:spPr>
          <a:xfrm>
            <a:off x="3716640" y="4793400"/>
            <a:ext cx="1710726"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top card to reveal others</a:t>
            </a:r>
          </a:p>
        </p:txBody>
      </p:sp>
      <p:pic>
        <p:nvPicPr>
          <p:cNvPr id="4" name="Picture 3">
            <a:extLst>
              <a:ext uri="{FF2B5EF4-FFF2-40B4-BE49-F238E27FC236}">
                <a16:creationId xmlns:a16="http://schemas.microsoft.com/office/drawing/2014/main" id="{1108EB2E-502B-419E-BCC5-638013E6AE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9000" y="1490988"/>
            <a:ext cx="2893999" cy="2161523"/>
          </a:xfrm>
          <a:prstGeom prst="rect">
            <a:avLst/>
          </a:prstGeom>
        </p:spPr>
      </p:pic>
    </p:spTree>
    <p:extLst>
      <p:ext uri="{BB962C8B-B14F-4D97-AF65-F5344CB8AC3E}">
        <p14:creationId xmlns:p14="http://schemas.microsoft.com/office/powerpoint/2010/main" val="9999506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2"/>
                    </p:tgtEl>
                  </p:cond>
                </p:stCondLst>
                <p:endSync evt="end" delay="0">
                  <p:rtn val="all"/>
                </p:endSync>
                <p:childTnLst>
                  <p:par>
                    <p:cTn id="3" fill="hold">
                      <p:stCondLst>
                        <p:cond delay="0"/>
                      </p:stCondLst>
                      <p:childTnLst>
                        <p:par>
                          <p:cTn id="4" fill="hold">
                            <p:stCondLst>
                              <p:cond delay="0"/>
                            </p:stCondLst>
                            <p:childTnLst>
                              <p:par>
                                <p:cTn id="5" presetID="2" presetClass="exit" presetSubtype="3" fill="hold" grpId="0" nodeType="clickEffect">
                                  <p:stCondLst>
                                    <p:cond delay="0"/>
                                  </p:stCondLst>
                                  <p:childTnLst>
                                    <p:anim calcmode="lin" valueType="num">
                                      <p:cBhvr additive="base">
                                        <p:cTn id="6" dur="1000"/>
                                        <p:tgtEl>
                                          <p:spTgt spid="62"/>
                                        </p:tgtEl>
                                        <p:attrNameLst>
                                          <p:attrName>ppt_x</p:attrName>
                                        </p:attrNameLst>
                                      </p:cBhvr>
                                      <p:tavLst>
                                        <p:tav tm="0">
                                          <p:val>
                                            <p:strVal val="ppt_x"/>
                                          </p:val>
                                        </p:tav>
                                        <p:tav tm="100000">
                                          <p:val>
                                            <p:strVal val="1+ppt_w/2"/>
                                          </p:val>
                                        </p:tav>
                                      </p:tavLst>
                                    </p:anim>
                                    <p:anim calcmode="lin" valueType="num">
                                      <p:cBhvr additive="base">
                                        <p:cTn id="7" dur="1000"/>
                                        <p:tgtEl>
                                          <p:spTgt spid="62"/>
                                        </p:tgtEl>
                                        <p:attrNameLst>
                                          <p:attrName>ppt_y</p:attrName>
                                        </p:attrNameLst>
                                      </p:cBhvr>
                                      <p:tavLst>
                                        <p:tav tm="0">
                                          <p:val>
                                            <p:strVal val="ppt_y"/>
                                          </p:val>
                                        </p:tav>
                                        <p:tav tm="100000">
                                          <p:val>
                                            <p:strVal val="0-ppt_h/2"/>
                                          </p:val>
                                        </p:tav>
                                      </p:tavLst>
                                    </p:anim>
                                    <p:set>
                                      <p:cBhvr>
                                        <p:cTn id="8" dur="1" fill="hold">
                                          <p:stCondLst>
                                            <p:cond delay="9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9" restart="whenNotActive" fill="hold" evtFilter="cancelBubble" nodeType="interactiveSeq">
                <p:stCondLst>
                  <p:cond evt="onClick" delay="0">
                    <p:tgtEl>
                      <p:spTgt spid="61"/>
                    </p:tgtEl>
                  </p:cond>
                </p:stCondLst>
                <p:endSync evt="end" delay="0">
                  <p:rtn val="all"/>
                </p:endSync>
                <p:childTnLst>
                  <p:par>
                    <p:cTn id="10" fill="hold">
                      <p:stCondLst>
                        <p:cond delay="0"/>
                      </p:stCondLst>
                      <p:childTnLst>
                        <p:par>
                          <p:cTn id="11" fill="hold">
                            <p:stCondLst>
                              <p:cond delay="0"/>
                            </p:stCondLst>
                            <p:childTnLst>
                              <p:par>
                                <p:cTn id="12" presetID="2" presetClass="exit" presetSubtype="3" fill="hold" grpId="0" nodeType="clickEffect">
                                  <p:stCondLst>
                                    <p:cond delay="0"/>
                                  </p:stCondLst>
                                  <p:childTnLst>
                                    <p:anim calcmode="lin" valueType="num">
                                      <p:cBhvr additive="base">
                                        <p:cTn id="13" dur="1000"/>
                                        <p:tgtEl>
                                          <p:spTgt spid="61"/>
                                        </p:tgtEl>
                                        <p:attrNameLst>
                                          <p:attrName>ppt_x</p:attrName>
                                        </p:attrNameLst>
                                      </p:cBhvr>
                                      <p:tavLst>
                                        <p:tav tm="0">
                                          <p:val>
                                            <p:strVal val="ppt_x"/>
                                          </p:val>
                                        </p:tav>
                                        <p:tav tm="100000">
                                          <p:val>
                                            <p:strVal val="1+ppt_w/2"/>
                                          </p:val>
                                        </p:tav>
                                      </p:tavLst>
                                    </p:anim>
                                    <p:anim calcmode="lin" valueType="num">
                                      <p:cBhvr additive="base">
                                        <p:cTn id="14" dur="1000"/>
                                        <p:tgtEl>
                                          <p:spTgt spid="61"/>
                                        </p:tgtEl>
                                        <p:attrNameLst>
                                          <p:attrName>ppt_y</p:attrName>
                                        </p:attrNameLst>
                                      </p:cBhvr>
                                      <p:tavLst>
                                        <p:tav tm="0">
                                          <p:val>
                                            <p:strVal val="ppt_y"/>
                                          </p:val>
                                        </p:tav>
                                        <p:tav tm="100000">
                                          <p:val>
                                            <p:strVal val="0-ppt_h/2"/>
                                          </p:val>
                                        </p:tav>
                                      </p:tavLst>
                                    </p:anim>
                                    <p:set>
                                      <p:cBhvr>
                                        <p:cTn id="15" dur="1" fill="hold">
                                          <p:stCondLst>
                                            <p:cond delay="9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6" restart="whenNotActive" fill="hold" evtFilter="cancelBubble" nodeType="interactiveSeq">
                <p:stCondLst>
                  <p:cond evt="onClick" delay="0">
                    <p:tgtEl>
                      <p:spTgt spid="60"/>
                    </p:tgtEl>
                  </p:cond>
                </p:stCondLst>
                <p:endSync evt="end" delay="0">
                  <p:rtn val="all"/>
                </p:endSync>
                <p:childTnLst>
                  <p:par>
                    <p:cTn id="17" fill="hold">
                      <p:stCondLst>
                        <p:cond delay="0"/>
                      </p:stCondLst>
                      <p:childTnLst>
                        <p:par>
                          <p:cTn id="18" fill="hold">
                            <p:stCondLst>
                              <p:cond delay="0"/>
                            </p:stCondLst>
                            <p:childTnLst>
                              <p:par>
                                <p:cTn id="19" presetID="2" presetClass="exit" presetSubtype="3" fill="hold" grpId="0" nodeType="clickEffect">
                                  <p:stCondLst>
                                    <p:cond delay="0"/>
                                  </p:stCondLst>
                                  <p:childTnLst>
                                    <p:anim calcmode="lin" valueType="num">
                                      <p:cBhvr additive="base">
                                        <p:cTn id="20" dur="1000"/>
                                        <p:tgtEl>
                                          <p:spTgt spid="60"/>
                                        </p:tgtEl>
                                        <p:attrNameLst>
                                          <p:attrName>ppt_x</p:attrName>
                                        </p:attrNameLst>
                                      </p:cBhvr>
                                      <p:tavLst>
                                        <p:tav tm="0">
                                          <p:val>
                                            <p:strVal val="ppt_x"/>
                                          </p:val>
                                        </p:tav>
                                        <p:tav tm="100000">
                                          <p:val>
                                            <p:strVal val="1+ppt_w/2"/>
                                          </p:val>
                                        </p:tav>
                                      </p:tavLst>
                                    </p:anim>
                                    <p:anim calcmode="lin" valueType="num">
                                      <p:cBhvr additive="base">
                                        <p:cTn id="21" dur="1000"/>
                                        <p:tgtEl>
                                          <p:spTgt spid="60"/>
                                        </p:tgtEl>
                                        <p:attrNameLst>
                                          <p:attrName>ppt_y</p:attrName>
                                        </p:attrNameLst>
                                      </p:cBhvr>
                                      <p:tavLst>
                                        <p:tav tm="0">
                                          <p:val>
                                            <p:strVal val="ppt_y"/>
                                          </p:val>
                                        </p:tav>
                                        <p:tav tm="100000">
                                          <p:val>
                                            <p:strVal val="0-ppt_h/2"/>
                                          </p:val>
                                        </p:tav>
                                      </p:tavLst>
                                    </p:anim>
                                    <p:set>
                                      <p:cBhvr>
                                        <p:cTn id="22" dur="1" fill="hold">
                                          <p:stCondLst>
                                            <p:cond delay="9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23" restart="whenNotActive" fill="hold" evtFilter="cancelBubble" nodeType="interactiveSeq">
                <p:stCondLst>
                  <p:cond evt="onClick" delay="0">
                    <p:tgtEl>
                      <p:spTgt spid="59"/>
                    </p:tgtEl>
                  </p:cond>
                </p:stCondLst>
                <p:endSync evt="end" delay="0">
                  <p:rtn val="all"/>
                </p:endSync>
                <p:childTnLst>
                  <p:par>
                    <p:cTn id="24" fill="hold">
                      <p:stCondLst>
                        <p:cond delay="0"/>
                      </p:stCondLst>
                      <p:childTnLst>
                        <p:par>
                          <p:cTn id="25" fill="hold">
                            <p:stCondLst>
                              <p:cond delay="0"/>
                            </p:stCondLst>
                            <p:childTnLst>
                              <p:par>
                                <p:cTn id="26" presetID="2" presetClass="exit" presetSubtype="3" fill="hold" grpId="0" nodeType="clickEffect">
                                  <p:stCondLst>
                                    <p:cond delay="0"/>
                                  </p:stCondLst>
                                  <p:childTnLst>
                                    <p:anim calcmode="lin" valueType="num">
                                      <p:cBhvr additive="base">
                                        <p:cTn id="27" dur="1000"/>
                                        <p:tgtEl>
                                          <p:spTgt spid="59"/>
                                        </p:tgtEl>
                                        <p:attrNameLst>
                                          <p:attrName>ppt_x</p:attrName>
                                        </p:attrNameLst>
                                      </p:cBhvr>
                                      <p:tavLst>
                                        <p:tav tm="0">
                                          <p:val>
                                            <p:strVal val="ppt_x"/>
                                          </p:val>
                                        </p:tav>
                                        <p:tav tm="100000">
                                          <p:val>
                                            <p:strVal val="1+ppt_w/2"/>
                                          </p:val>
                                        </p:tav>
                                      </p:tavLst>
                                    </p:anim>
                                    <p:anim calcmode="lin" valueType="num">
                                      <p:cBhvr additive="base">
                                        <p:cTn id="28" dur="1000"/>
                                        <p:tgtEl>
                                          <p:spTgt spid="59"/>
                                        </p:tgtEl>
                                        <p:attrNameLst>
                                          <p:attrName>ppt_y</p:attrName>
                                        </p:attrNameLst>
                                      </p:cBhvr>
                                      <p:tavLst>
                                        <p:tav tm="0">
                                          <p:val>
                                            <p:strVal val="ppt_y"/>
                                          </p:val>
                                        </p:tav>
                                        <p:tav tm="100000">
                                          <p:val>
                                            <p:strVal val="0-ppt_h/2"/>
                                          </p:val>
                                        </p:tav>
                                      </p:tavLst>
                                    </p:anim>
                                    <p:set>
                                      <p:cBhvr>
                                        <p:cTn id="29" dur="1" fill="hold">
                                          <p:stCondLst>
                                            <p:cond delay="9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30" restart="whenNotActive" fill="hold" evtFilter="cancelBubble" nodeType="interactiveSeq">
                <p:stCondLst>
                  <p:cond evt="onClick" delay="0">
                    <p:tgtEl>
                      <p:spTgt spid="58"/>
                    </p:tgtEl>
                  </p:cond>
                </p:stCondLst>
                <p:endSync evt="end" delay="0">
                  <p:rtn val="all"/>
                </p:endSync>
                <p:childTnLst>
                  <p:par>
                    <p:cTn id="31" fill="hold">
                      <p:stCondLst>
                        <p:cond delay="0"/>
                      </p:stCondLst>
                      <p:childTnLst>
                        <p:par>
                          <p:cTn id="32" fill="hold">
                            <p:stCondLst>
                              <p:cond delay="0"/>
                            </p:stCondLst>
                            <p:childTnLst>
                              <p:par>
                                <p:cTn id="33" presetID="2" presetClass="exit" presetSubtype="3" fill="hold" grpId="0" nodeType="clickEffect">
                                  <p:stCondLst>
                                    <p:cond delay="0"/>
                                  </p:stCondLst>
                                  <p:childTnLst>
                                    <p:anim calcmode="lin" valueType="num">
                                      <p:cBhvr additive="base">
                                        <p:cTn id="34" dur="1000"/>
                                        <p:tgtEl>
                                          <p:spTgt spid="58"/>
                                        </p:tgtEl>
                                        <p:attrNameLst>
                                          <p:attrName>ppt_x</p:attrName>
                                        </p:attrNameLst>
                                      </p:cBhvr>
                                      <p:tavLst>
                                        <p:tav tm="0">
                                          <p:val>
                                            <p:strVal val="ppt_x"/>
                                          </p:val>
                                        </p:tav>
                                        <p:tav tm="100000">
                                          <p:val>
                                            <p:strVal val="1+ppt_w/2"/>
                                          </p:val>
                                        </p:tav>
                                      </p:tavLst>
                                    </p:anim>
                                    <p:anim calcmode="lin" valueType="num">
                                      <p:cBhvr additive="base">
                                        <p:cTn id="35" dur="1000"/>
                                        <p:tgtEl>
                                          <p:spTgt spid="58"/>
                                        </p:tgtEl>
                                        <p:attrNameLst>
                                          <p:attrName>ppt_y</p:attrName>
                                        </p:attrNameLst>
                                      </p:cBhvr>
                                      <p:tavLst>
                                        <p:tav tm="0">
                                          <p:val>
                                            <p:strVal val="ppt_y"/>
                                          </p:val>
                                        </p:tav>
                                        <p:tav tm="100000">
                                          <p:val>
                                            <p:strVal val="0-ppt_h/2"/>
                                          </p:val>
                                        </p:tav>
                                      </p:tavLst>
                                    </p:anim>
                                    <p:set>
                                      <p:cBhvr>
                                        <p:cTn id="36" dur="1" fill="hold">
                                          <p:stCondLst>
                                            <p:cond delay="9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37" restart="whenNotActive" fill="hold" evtFilter="cancelBubble" nodeType="interactiveSeq">
                <p:stCondLst>
                  <p:cond evt="onClick" delay="0">
                    <p:tgtEl>
                      <p:spTgt spid="55"/>
                    </p:tgtEl>
                  </p:cond>
                </p:stCondLst>
                <p:endSync evt="end" delay="0">
                  <p:rtn val="all"/>
                </p:endSync>
                <p:childTnLst>
                  <p:par>
                    <p:cTn id="38" fill="hold">
                      <p:stCondLst>
                        <p:cond delay="0"/>
                      </p:stCondLst>
                      <p:childTnLst>
                        <p:par>
                          <p:cTn id="39" fill="hold">
                            <p:stCondLst>
                              <p:cond delay="0"/>
                            </p:stCondLst>
                            <p:childTnLst>
                              <p:par>
                                <p:cTn id="40" presetID="2" presetClass="exit" presetSubtype="3" fill="hold" grpId="0" nodeType="clickEffect">
                                  <p:stCondLst>
                                    <p:cond delay="0"/>
                                  </p:stCondLst>
                                  <p:childTnLst>
                                    <p:anim calcmode="lin" valueType="num">
                                      <p:cBhvr additive="base">
                                        <p:cTn id="41" dur="1000"/>
                                        <p:tgtEl>
                                          <p:spTgt spid="55"/>
                                        </p:tgtEl>
                                        <p:attrNameLst>
                                          <p:attrName>ppt_x</p:attrName>
                                        </p:attrNameLst>
                                      </p:cBhvr>
                                      <p:tavLst>
                                        <p:tav tm="0">
                                          <p:val>
                                            <p:strVal val="ppt_x"/>
                                          </p:val>
                                        </p:tav>
                                        <p:tav tm="100000">
                                          <p:val>
                                            <p:strVal val="1+ppt_w/2"/>
                                          </p:val>
                                        </p:tav>
                                      </p:tavLst>
                                    </p:anim>
                                    <p:anim calcmode="lin" valueType="num">
                                      <p:cBhvr additive="base">
                                        <p:cTn id="42" dur="1000"/>
                                        <p:tgtEl>
                                          <p:spTgt spid="55"/>
                                        </p:tgtEl>
                                        <p:attrNameLst>
                                          <p:attrName>ppt_y</p:attrName>
                                        </p:attrNameLst>
                                      </p:cBhvr>
                                      <p:tavLst>
                                        <p:tav tm="0">
                                          <p:val>
                                            <p:strVal val="ppt_y"/>
                                          </p:val>
                                        </p:tav>
                                        <p:tav tm="100000">
                                          <p:val>
                                            <p:strVal val="0-ppt_h/2"/>
                                          </p:val>
                                        </p:tav>
                                      </p:tavLst>
                                    </p:anim>
                                    <p:set>
                                      <p:cBhvr>
                                        <p:cTn id="43" dur="1" fill="hold">
                                          <p:stCondLst>
                                            <p:cond delay="9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44" restart="whenNotActive" fill="hold" evtFilter="cancelBubble" nodeType="interactiveSeq">
                <p:stCondLst>
                  <p:cond evt="onClick" delay="0">
                    <p:tgtEl>
                      <p:spTgt spid="20"/>
                    </p:tgtEl>
                  </p:cond>
                </p:stCondLst>
                <p:endSync evt="end" delay="0">
                  <p:rtn val="all"/>
                </p:endSync>
                <p:childTnLst>
                  <p:par>
                    <p:cTn id="45" fill="hold">
                      <p:stCondLst>
                        <p:cond delay="0"/>
                      </p:stCondLst>
                      <p:childTnLst>
                        <p:par>
                          <p:cTn id="46" fill="hold">
                            <p:stCondLst>
                              <p:cond delay="0"/>
                            </p:stCondLst>
                            <p:childTnLst>
                              <p:par>
                                <p:cTn id="47" presetID="2" presetClass="exit" presetSubtype="3" fill="hold" grpId="0" nodeType="clickEffect">
                                  <p:stCondLst>
                                    <p:cond delay="0"/>
                                  </p:stCondLst>
                                  <p:childTnLst>
                                    <p:anim calcmode="lin" valueType="num">
                                      <p:cBhvr additive="base">
                                        <p:cTn id="48" dur="1000"/>
                                        <p:tgtEl>
                                          <p:spTgt spid="20"/>
                                        </p:tgtEl>
                                        <p:attrNameLst>
                                          <p:attrName>ppt_x</p:attrName>
                                        </p:attrNameLst>
                                      </p:cBhvr>
                                      <p:tavLst>
                                        <p:tav tm="0">
                                          <p:val>
                                            <p:strVal val="ppt_x"/>
                                          </p:val>
                                        </p:tav>
                                        <p:tav tm="100000">
                                          <p:val>
                                            <p:strVal val="1+ppt_w/2"/>
                                          </p:val>
                                        </p:tav>
                                      </p:tavLst>
                                    </p:anim>
                                    <p:anim calcmode="lin" valueType="num">
                                      <p:cBhvr additive="base">
                                        <p:cTn id="49" dur="1000"/>
                                        <p:tgtEl>
                                          <p:spTgt spid="20"/>
                                        </p:tgtEl>
                                        <p:attrNameLst>
                                          <p:attrName>ppt_y</p:attrName>
                                        </p:attrNameLst>
                                      </p:cBhvr>
                                      <p:tavLst>
                                        <p:tav tm="0">
                                          <p:val>
                                            <p:strVal val="ppt_y"/>
                                          </p:val>
                                        </p:tav>
                                        <p:tav tm="100000">
                                          <p:val>
                                            <p:strVal val="0-ppt_h/2"/>
                                          </p:val>
                                        </p:tav>
                                      </p:tavLst>
                                    </p:anim>
                                    <p:set>
                                      <p:cBhvr>
                                        <p:cTn id="50"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1" restart="whenNotActive" fill="hold" evtFilter="cancelBubble" nodeType="interactiveSeq">
                <p:stCondLst>
                  <p:cond evt="onClick" delay="0">
                    <p:tgtEl>
                      <p:spTgt spid="21"/>
                    </p:tgtEl>
                  </p:cond>
                </p:stCondLst>
                <p:endSync evt="end" delay="0">
                  <p:rtn val="all"/>
                </p:endSync>
                <p:childTnLst>
                  <p:par>
                    <p:cTn id="52" fill="hold">
                      <p:stCondLst>
                        <p:cond delay="0"/>
                      </p:stCondLst>
                      <p:childTnLst>
                        <p:par>
                          <p:cTn id="53" fill="hold">
                            <p:stCondLst>
                              <p:cond delay="0"/>
                            </p:stCondLst>
                            <p:childTnLst>
                              <p:par>
                                <p:cTn id="54" presetID="2" presetClass="exit" presetSubtype="3" fill="hold" grpId="0" nodeType="clickEffect">
                                  <p:stCondLst>
                                    <p:cond delay="0"/>
                                  </p:stCondLst>
                                  <p:childTnLst>
                                    <p:anim calcmode="lin" valueType="num">
                                      <p:cBhvr additive="base">
                                        <p:cTn id="55" dur="1000"/>
                                        <p:tgtEl>
                                          <p:spTgt spid="21"/>
                                        </p:tgtEl>
                                        <p:attrNameLst>
                                          <p:attrName>ppt_x</p:attrName>
                                        </p:attrNameLst>
                                      </p:cBhvr>
                                      <p:tavLst>
                                        <p:tav tm="0">
                                          <p:val>
                                            <p:strVal val="ppt_x"/>
                                          </p:val>
                                        </p:tav>
                                        <p:tav tm="100000">
                                          <p:val>
                                            <p:strVal val="1+ppt_w/2"/>
                                          </p:val>
                                        </p:tav>
                                      </p:tavLst>
                                    </p:anim>
                                    <p:anim calcmode="lin" valueType="num">
                                      <p:cBhvr additive="base">
                                        <p:cTn id="56" dur="1000"/>
                                        <p:tgtEl>
                                          <p:spTgt spid="21"/>
                                        </p:tgtEl>
                                        <p:attrNameLst>
                                          <p:attrName>ppt_y</p:attrName>
                                        </p:attrNameLst>
                                      </p:cBhvr>
                                      <p:tavLst>
                                        <p:tav tm="0">
                                          <p:val>
                                            <p:strVal val="ppt_y"/>
                                          </p:val>
                                        </p:tav>
                                        <p:tav tm="100000">
                                          <p:val>
                                            <p:strVal val="0-ppt_h/2"/>
                                          </p:val>
                                        </p:tav>
                                      </p:tavLst>
                                    </p:anim>
                                    <p:set>
                                      <p:cBhvr>
                                        <p:cTn id="57" dur="1" fill="hold">
                                          <p:stCondLst>
                                            <p:cond delay="999"/>
                                          </p:stCondLst>
                                        </p:cTn>
                                        <p:tgtEl>
                                          <p:spTgt spid="21"/>
                                        </p:tgtEl>
                                        <p:attrNameLst>
                                          <p:attrName>style.visibility</p:attrName>
                                        </p:attrNameLst>
                                      </p:cBhvr>
                                      <p:to>
                                        <p:strVal val="hidden"/>
                                      </p:to>
                                    </p:set>
                                  </p:childTnLst>
                                </p:cTn>
                              </p:par>
                              <p:par>
                                <p:cTn id="58" presetID="1" presetClass="entr" presetSubtype="0" fill="hold" grpId="0" nodeType="withEffect">
                                  <p:stCondLst>
                                    <p:cond delay="0"/>
                                  </p:stCondLst>
                                  <p:childTnLst>
                                    <p:set>
                                      <p:cBhvr>
                                        <p:cTn id="59" dur="1" fill="hold">
                                          <p:stCondLst>
                                            <p:cond delay="0"/>
                                          </p:stCondLst>
                                        </p:cTn>
                                        <p:tgtEl>
                                          <p:spTgt spid="63"/>
                                        </p:tgtEl>
                                        <p:attrNameLst>
                                          <p:attrName>style.visibility</p:attrName>
                                        </p:attrNameLst>
                                      </p:cBhvr>
                                      <p:to>
                                        <p:strVal val="visible"/>
                                      </p:to>
                                    </p:set>
                                  </p:childTnLst>
                                </p:cTn>
                              </p:par>
                              <p:par>
                                <p:cTn id="60" presetID="1" presetClass="exit" presetSubtype="0" fill="hold" grpId="0" nodeType="withEffect">
                                  <p:stCondLst>
                                    <p:cond delay="0"/>
                                  </p:stCondLst>
                                  <p:childTnLst>
                                    <p:set>
                                      <p:cBhvr>
                                        <p:cTn id="61" dur="1" fill="hold">
                                          <p:stCondLst>
                                            <p:cond delay="0"/>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2" restart="whenNotActive" fill="hold" evtFilter="cancelBubble" nodeType="interactiveSeq">
                <p:stCondLst>
                  <p:cond evt="onClick" delay="0">
                    <p:tgtEl>
                      <p:spTgt spid="52"/>
                    </p:tgtEl>
                  </p:cond>
                </p:stCondLst>
                <p:endSync evt="end" delay="0">
                  <p:rtn val="all"/>
                </p:endSync>
                <p:childTnLst>
                  <p:par>
                    <p:cTn id="63" fill="hold">
                      <p:stCondLst>
                        <p:cond delay="0"/>
                      </p:stCondLst>
                      <p:childTnLst>
                        <p:par>
                          <p:cTn id="64" fill="hold">
                            <p:stCondLst>
                              <p:cond delay="0"/>
                            </p:stCondLst>
                            <p:childTnLst>
                              <p:par>
                                <p:cTn id="65" presetID="2" presetClass="entr" presetSubtype="4" fill="hold" grpId="1" nodeType="click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500" fill="hold"/>
                                        <p:tgtEl>
                                          <p:spTgt spid="62"/>
                                        </p:tgtEl>
                                        <p:attrNameLst>
                                          <p:attrName>ppt_x</p:attrName>
                                        </p:attrNameLst>
                                      </p:cBhvr>
                                      <p:tavLst>
                                        <p:tav tm="0">
                                          <p:val>
                                            <p:strVal val="#ppt_x"/>
                                          </p:val>
                                        </p:tav>
                                        <p:tav tm="100000">
                                          <p:val>
                                            <p:strVal val="#ppt_x"/>
                                          </p:val>
                                        </p:tav>
                                      </p:tavLst>
                                    </p:anim>
                                    <p:anim calcmode="lin" valueType="num">
                                      <p:cBhvr additive="base">
                                        <p:cTn id="68" dur="500" fill="hold"/>
                                        <p:tgtEl>
                                          <p:spTgt spid="62"/>
                                        </p:tgtEl>
                                        <p:attrNameLst>
                                          <p:attrName>ppt_y</p:attrName>
                                        </p:attrNameLst>
                                      </p:cBhvr>
                                      <p:tavLst>
                                        <p:tav tm="0">
                                          <p:val>
                                            <p:strVal val="1+#ppt_h/2"/>
                                          </p:val>
                                        </p:tav>
                                        <p:tav tm="100000">
                                          <p:val>
                                            <p:strVal val="#ppt_y"/>
                                          </p:val>
                                        </p:tav>
                                      </p:tavLst>
                                    </p:anim>
                                  </p:childTnLst>
                                </p:cTn>
                              </p:par>
                              <p:par>
                                <p:cTn id="69" presetID="2" presetClass="entr" presetSubtype="4" fill="hold" grpId="1" nodeType="with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500" fill="hold"/>
                                        <p:tgtEl>
                                          <p:spTgt spid="61"/>
                                        </p:tgtEl>
                                        <p:attrNameLst>
                                          <p:attrName>ppt_x</p:attrName>
                                        </p:attrNameLst>
                                      </p:cBhvr>
                                      <p:tavLst>
                                        <p:tav tm="0">
                                          <p:val>
                                            <p:strVal val="#ppt_x"/>
                                          </p:val>
                                        </p:tav>
                                        <p:tav tm="100000">
                                          <p:val>
                                            <p:strVal val="#ppt_x"/>
                                          </p:val>
                                        </p:tav>
                                      </p:tavLst>
                                    </p:anim>
                                    <p:anim calcmode="lin" valueType="num">
                                      <p:cBhvr additive="base">
                                        <p:cTn id="72" dur="500" fill="hold"/>
                                        <p:tgtEl>
                                          <p:spTgt spid="61"/>
                                        </p:tgtEl>
                                        <p:attrNameLst>
                                          <p:attrName>ppt_y</p:attrName>
                                        </p:attrNameLst>
                                      </p:cBhvr>
                                      <p:tavLst>
                                        <p:tav tm="0">
                                          <p:val>
                                            <p:strVal val="1+#ppt_h/2"/>
                                          </p:val>
                                        </p:tav>
                                        <p:tav tm="100000">
                                          <p:val>
                                            <p:strVal val="#ppt_y"/>
                                          </p:val>
                                        </p:tav>
                                      </p:tavLst>
                                    </p:anim>
                                  </p:childTnLst>
                                </p:cTn>
                              </p:par>
                              <p:par>
                                <p:cTn id="73" presetID="2" presetClass="entr" presetSubtype="4" fill="hold" grpId="1" nodeType="withEffect">
                                  <p:stCondLst>
                                    <p:cond delay="0"/>
                                  </p:stCondLst>
                                  <p:childTnLst>
                                    <p:set>
                                      <p:cBhvr>
                                        <p:cTn id="74" dur="1" fill="hold">
                                          <p:stCondLst>
                                            <p:cond delay="0"/>
                                          </p:stCondLst>
                                        </p:cTn>
                                        <p:tgtEl>
                                          <p:spTgt spid="60"/>
                                        </p:tgtEl>
                                        <p:attrNameLst>
                                          <p:attrName>style.visibility</p:attrName>
                                        </p:attrNameLst>
                                      </p:cBhvr>
                                      <p:to>
                                        <p:strVal val="visible"/>
                                      </p:to>
                                    </p:set>
                                    <p:anim calcmode="lin" valueType="num">
                                      <p:cBhvr additive="base">
                                        <p:cTn id="75" dur="500" fill="hold"/>
                                        <p:tgtEl>
                                          <p:spTgt spid="60"/>
                                        </p:tgtEl>
                                        <p:attrNameLst>
                                          <p:attrName>ppt_x</p:attrName>
                                        </p:attrNameLst>
                                      </p:cBhvr>
                                      <p:tavLst>
                                        <p:tav tm="0">
                                          <p:val>
                                            <p:strVal val="#ppt_x"/>
                                          </p:val>
                                        </p:tav>
                                        <p:tav tm="100000">
                                          <p:val>
                                            <p:strVal val="#ppt_x"/>
                                          </p:val>
                                        </p:tav>
                                      </p:tavLst>
                                    </p:anim>
                                    <p:anim calcmode="lin" valueType="num">
                                      <p:cBhvr additive="base">
                                        <p:cTn id="76" dur="500" fill="hold"/>
                                        <p:tgtEl>
                                          <p:spTgt spid="60"/>
                                        </p:tgtEl>
                                        <p:attrNameLst>
                                          <p:attrName>ppt_y</p:attrName>
                                        </p:attrNameLst>
                                      </p:cBhvr>
                                      <p:tavLst>
                                        <p:tav tm="0">
                                          <p:val>
                                            <p:strVal val="1+#ppt_h/2"/>
                                          </p:val>
                                        </p:tav>
                                        <p:tav tm="100000">
                                          <p:val>
                                            <p:strVal val="#ppt_y"/>
                                          </p:val>
                                        </p:tav>
                                      </p:tavLst>
                                    </p:anim>
                                  </p:childTnLst>
                                </p:cTn>
                              </p:par>
                              <p:par>
                                <p:cTn id="77" presetID="2" presetClass="entr" presetSubtype="4" fill="hold" grpId="1" nodeType="withEffect">
                                  <p:stCondLst>
                                    <p:cond delay="0"/>
                                  </p:stCondLst>
                                  <p:childTnLst>
                                    <p:set>
                                      <p:cBhvr>
                                        <p:cTn id="78" dur="1" fill="hold">
                                          <p:stCondLst>
                                            <p:cond delay="0"/>
                                          </p:stCondLst>
                                        </p:cTn>
                                        <p:tgtEl>
                                          <p:spTgt spid="59"/>
                                        </p:tgtEl>
                                        <p:attrNameLst>
                                          <p:attrName>style.visibility</p:attrName>
                                        </p:attrNameLst>
                                      </p:cBhvr>
                                      <p:to>
                                        <p:strVal val="visible"/>
                                      </p:to>
                                    </p:set>
                                    <p:anim calcmode="lin" valueType="num">
                                      <p:cBhvr additive="base">
                                        <p:cTn id="79" dur="500" fill="hold"/>
                                        <p:tgtEl>
                                          <p:spTgt spid="59"/>
                                        </p:tgtEl>
                                        <p:attrNameLst>
                                          <p:attrName>ppt_x</p:attrName>
                                        </p:attrNameLst>
                                      </p:cBhvr>
                                      <p:tavLst>
                                        <p:tav tm="0">
                                          <p:val>
                                            <p:strVal val="#ppt_x"/>
                                          </p:val>
                                        </p:tav>
                                        <p:tav tm="100000">
                                          <p:val>
                                            <p:strVal val="#ppt_x"/>
                                          </p:val>
                                        </p:tav>
                                      </p:tavLst>
                                    </p:anim>
                                    <p:anim calcmode="lin" valueType="num">
                                      <p:cBhvr additive="base">
                                        <p:cTn id="80" dur="500" fill="hold"/>
                                        <p:tgtEl>
                                          <p:spTgt spid="59"/>
                                        </p:tgtEl>
                                        <p:attrNameLst>
                                          <p:attrName>ppt_y</p:attrName>
                                        </p:attrNameLst>
                                      </p:cBhvr>
                                      <p:tavLst>
                                        <p:tav tm="0">
                                          <p:val>
                                            <p:strVal val="1+#ppt_h/2"/>
                                          </p:val>
                                        </p:tav>
                                        <p:tav tm="100000">
                                          <p:val>
                                            <p:strVal val="#ppt_y"/>
                                          </p:val>
                                        </p:tav>
                                      </p:tavLst>
                                    </p:anim>
                                  </p:childTnLst>
                                </p:cTn>
                              </p:par>
                              <p:par>
                                <p:cTn id="81" presetID="2" presetClass="entr" presetSubtype="4" fill="hold" grpId="1" nodeType="withEffect">
                                  <p:stCondLst>
                                    <p:cond delay="0"/>
                                  </p:stCondLst>
                                  <p:childTnLst>
                                    <p:set>
                                      <p:cBhvr>
                                        <p:cTn id="82" dur="1" fill="hold">
                                          <p:stCondLst>
                                            <p:cond delay="0"/>
                                          </p:stCondLst>
                                        </p:cTn>
                                        <p:tgtEl>
                                          <p:spTgt spid="58"/>
                                        </p:tgtEl>
                                        <p:attrNameLst>
                                          <p:attrName>style.visibility</p:attrName>
                                        </p:attrNameLst>
                                      </p:cBhvr>
                                      <p:to>
                                        <p:strVal val="visible"/>
                                      </p:to>
                                    </p:set>
                                    <p:anim calcmode="lin" valueType="num">
                                      <p:cBhvr additive="base">
                                        <p:cTn id="83" dur="500" fill="hold"/>
                                        <p:tgtEl>
                                          <p:spTgt spid="58"/>
                                        </p:tgtEl>
                                        <p:attrNameLst>
                                          <p:attrName>ppt_x</p:attrName>
                                        </p:attrNameLst>
                                      </p:cBhvr>
                                      <p:tavLst>
                                        <p:tav tm="0">
                                          <p:val>
                                            <p:strVal val="#ppt_x"/>
                                          </p:val>
                                        </p:tav>
                                        <p:tav tm="100000">
                                          <p:val>
                                            <p:strVal val="#ppt_x"/>
                                          </p:val>
                                        </p:tav>
                                      </p:tavLst>
                                    </p:anim>
                                    <p:anim calcmode="lin" valueType="num">
                                      <p:cBhvr additive="base">
                                        <p:cTn id="84" dur="500" fill="hold"/>
                                        <p:tgtEl>
                                          <p:spTgt spid="58"/>
                                        </p:tgtEl>
                                        <p:attrNameLst>
                                          <p:attrName>ppt_y</p:attrName>
                                        </p:attrNameLst>
                                      </p:cBhvr>
                                      <p:tavLst>
                                        <p:tav tm="0">
                                          <p:val>
                                            <p:strVal val="1+#ppt_h/2"/>
                                          </p:val>
                                        </p:tav>
                                        <p:tav tm="100000">
                                          <p:val>
                                            <p:strVal val="#ppt_y"/>
                                          </p:val>
                                        </p:tav>
                                      </p:tavLst>
                                    </p:anim>
                                  </p:childTnLst>
                                </p:cTn>
                              </p:par>
                              <p:par>
                                <p:cTn id="85" presetID="2" presetClass="entr" presetSubtype="4" fill="hold" grpId="3" nodeType="withEffect">
                                  <p:stCondLst>
                                    <p:cond delay="0"/>
                                  </p:stCondLst>
                                  <p:childTnLst>
                                    <p:set>
                                      <p:cBhvr>
                                        <p:cTn id="86" dur="1" fill="hold">
                                          <p:stCondLst>
                                            <p:cond delay="0"/>
                                          </p:stCondLst>
                                        </p:cTn>
                                        <p:tgtEl>
                                          <p:spTgt spid="55"/>
                                        </p:tgtEl>
                                        <p:attrNameLst>
                                          <p:attrName>style.visibility</p:attrName>
                                        </p:attrNameLst>
                                      </p:cBhvr>
                                      <p:to>
                                        <p:strVal val="visible"/>
                                      </p:to>
                                    </p:set>
                                    <p:anim calcmode="lin" valueType="num">
                                      <p:cBhvr additive="base">
                                        <p:cTn id="87" dur="500" fill="hold"/>
                                        <p:tgtEl>
                                          <p:spTgt spid="55"/>
                                        </p:tgtEl>
                                        <p:attrNameLst>
                                          <p:attrName>ppt_x</p:attrName>
                                        </p:attrNameLst>
                                      </p:cBhvr>
                                      <p:tavLst>
                                        <p:tav tm="0">
                                          <p:val>
                                            <p:strVal val="#ppt_x"/>
                                          </p:val>
                                        </p:tav>
                                        <p:tav tm="100000">
                                          <p:val>
                                            <p:strVal val="#ppt_x"/>
                                          </p:val>
                                        </p:tav>
                                      </p:tavLst>
                                    </p:anim>
                                    <p:anim calcmode="lin" valueType="num">
                                      <p:cBhvr additive="base">
                                        <p:cTn id="88" dur="500" fill="hold"/>
                                        <p:tgtEl>
                                          <p:spTgt spid="55"/>
                                        </p:tgtEl>
                                        <p:attrNameLst>
                                          <p:attrName>ppt_y</p:attrName>
                                        </p:attrNameLst>
                                      </p:cBhvr>
                                      <p:tavLst>
                                        <p:tav tm="0">
                                          <p:val>
                                            <p:strVal val="1+#ppt_h/2"/>
                                          </p:val>
                                        </p:tav>
                                        <p:tav tm="100000">
                                          <p:val>
                                            <p:strVal val="#ppt_y"/>
                                          </p:val>
                                        </p:tav>
                                      </p:tavLst>
                                    </p:anim>
                                  </p:childTnLst>
                                </p:cTn>
                              </p:par>
                              <p:par>
                                <p:cTn id="89" presetID="2" presetClass="entr" presetSubtype="4" fill="hold" grpId="3" nodeType="with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additive="base">
                                        <p:cTn id="91" dur="500" fill="hold"/>
                                        <p:tgtEl>
                                          <p:spTgt spid="20"/>
                                        </p:tgtEl>
                                        <p:attrNameLst>
                                          <p:attrName>ppt_x</p:attrName>
                                        </p:attrNameLst>
                                      </p:cBhvr>
                                      <p:tavLst>
                                        <p:tav tm="0">
                                          <p:val>
                                            <p:strVal val="#ppt_x"/>
                                          </p:val>
                                        </p:tav>
                                        <p:tav tm="100000">
                                          <p:val>
                                            <p:strVal val="#ppt_x"/>
                                          </p:val>
                                        </p:tav>
                                      </p:tavLst>
                                    </p:anim>
                                    <p:anim calcmode="lin" valueType="num">
                                      <p:cBhvr additive="base">
                                        <p:cTn id="92" dur="500" fill="hold"/>
                                        <p:tgtEl>
                                          <p:spTgt spid="20"/>
                                        </p:tgtEl>
                                        <p:attrNameLst>
                                          <p:attrName>ppt_y</p:attrName>
                                        </p:attrNameLst>
                                      </p:cBhvr>
                                      <p:tavLst>
                                        <p:tav tm="0">
                                          <p:val>
                                            <p:strVal val="1+#ppt_h/2"/>
                                          </p:val>
                                        </p:tav>
                                        <p:tav tm="100000">
                                          <p:val>
                                            <p:strVal val="#ppt_y"/>
                                          </p:val>
                                        </p:tav>
                                      </p:tavLst>
                                    </p:anim>
                                  </p:childTnLst>
                                </p:cTn>
                              </p:par>
                              <p:par>
                                <p:cTn id="93" presetID="2" presetClass="entr" presetSubtype="4" fill="hold" grpId="3" nodeType="withEffect">
                                  <p:stCondLst>
                                    <p:cond delay="0"/>
                                  </p:stCondLst>
                                  <p:childTnLst>
                                    <p:set>
                                      <p:cBhvr>
                                        <p:cTn id="94" dur="1" fill="hold">
                                          <p:stCondLst>
                                            <p:cond delay="0"/>
                                          </p:stCondLst>
                                        </p:cTn>
                                        <p:tgtEl>
                                          <p:spTgt spid="21"/>
                                        </p:tgtEl>
                                        <p:attrNameLst>
                                          <p:attrName>style.visibility</p:attrName>
                                        </p:attrNameLst>
                                      </p:cBhvr>
                                      <p:to>
                                        <p:strVal val="visible"/>
                                      </p:to>
                                    </p:set>
                                    <p:anim calcmode="lin" valueType="num">
                                      <p:cBhvr additive="base">
                                        <p:cTn id="95" dur="500" fill="hold"/>
                                        <p:tgtEl>
                                          <p:spTgt spid="21"/>
                                        </p:tgtEl>
                                        <p:attrNameLst>
                                          <p:attrName>ppt_x</p:attrName>
                                        </p:attrNameLst>
                                      </p:cBhvr>
                                      <p:tavLst>
                                        <p:tav tm="0">
                                          <p:val>
                                            <p:strVal val="#ppt_x"/>
                                          </p:val>
                                        </p:tav>
                                        <p:tav tm="100000">
                                          <p:val>
                                            <p:strVal val="#ppt_x"/>
                                          </p:val>
                                        </p:tav>
                                      </p:tavLst>
                                    </p:anim>
                                    <p:anim calcmode="lin" valueType="num">
                                      <p:cBhvr additive="base">
                                        <p:cTn id="96" dur="500" fill="hold"/>
                                        <p:tgtEl>
                                          <p:spTgt spid="21"/>
                                        </p:tgtEl>
                                        <p:attrNameLst>
                                          <p:attrName>ppt_y</p:attrName>
                                        </p:attrNameLst>
                                      </p:cBhvr>
                                      <p:tavLst>
                                        <p:tav tm="0">
                                          <p:val>
                                            <p:strVal val="1+#ppt_h/2"/>
                                          </p:val>
                                        </p:tav>
                                        <p:tav tm="100000">
                                          <p:val>
                                            <p:strVal val="#ppt_y"/>
                                          </p:val>
                                        </p:tav>
                                      </p:tavLst>
                                    </p:anim>
                                  </p:childTnLst>
                                </p:cTn>
                              </p:par>
                              <p:par>
                                <p:cTn id="97" presetID="1" presetClass="exit" presetSubtype="0" fill="hold" grpId="1" nodeType="withEffect">
                                  <p:stCondLst>
                                    <p:cond delay="0"/>
                                  </p:stCondLst>
                                  <p:childTnLst>
                                    <p:set>
                                      <p:cBhvr>
                                        <p:cTn id="98" dur="1" fill="hold">
                                          <p:stCondLst>
                                            <p:cond delay="0"/>
                                          </p:stCondLst>
                                        </p:cTn>
                                        <p:tgtEl>
                                          <p:spTgt spid="63"/>
                                        </p:tgtEl>
                                        <p:attrNameLst>
                                          <p:attrName>style.visibility</p:attrName>
                                        </p:attrNameLst>
                                      </p:cBhvr>
                                      <p:to>
                                        <p:strVal val="hidden"/>
                                      </p:to>
                                    </p:set>
                                  </p:childTnLst>
                                </p:cTn>
                              </p:par>
                              <p:par>
                                <p:cTn id="99" presetID="1" presetClass="entr" presetSubtype="0" fill="hold" grpId="1" nodeType="withEffect">
                                  <p:stCondLst>
                                    <p:cond delay="0"/>
                                  </p:stCondLst>
                                  <p:childTnLst>
                                    <p:set>
                                      <p:cBhvr>
                                        <p:cTn id="100" dur="1" fill="hold">
                                          <p:stCondLst>
                                            <p:cond delay="0"/>
                                          </p:stCondLst>
                                        </p:cTn>
                                        <p:tgtEl>
                                          <p:spTgt spid="64"/>
                                        </p:tgtEl>
                                        <p:attrNameLst>
                                          <p:attrName>style.visibility</p:attrName>
                                        </p:attrNameLst>
                                      </p:cBhvr>
                                      <p:to>
                                        <p:strVal val="visible"/>
                                      </p:to>
                                    </p:set>
                                  </p:childTnLst>
                                </p:cTn>
                              </p:par>
                            </p:childTnLst>
                          </p:cTn>
                        </p:par>
                      </p:childTnLst>
                    </p:cTn>
                  </p:par>
                </p:childTnLst>
              </p:cTn>
              <p:nextCondLst>
                <p:cond evt="onClick" delay="0">
                  <p:tgtEl>
                    <p:spTgt spid="52"/>
                  </p:tgtEl>
                </p:cond>
              </p:nextCondLst>
            </p:seq>
            <p:seq concurrent="1" nextAc="seek">
              <p:cTn id="101" restart="whenNotActive" fill="hold" evtFilter="cancelBubble" nodeType="interactiveSeq">
                <p:stCondLst>
                  <p:cond evt="onClick" delay="0">
                    <p:tgtEl>
                      <p:spTgt spid="51"/>
                    </p:tgtEl>
                  </p:cond>
                </p:stCondLst>
                <p:endSync evt="end" delay="0">
                  <p:rtn val="all"/>
                </p:endSync>
                <p:childTnLst>
                  <p:par>
                    <p:cTn id="102" fill="hold">
                      <p:stCondLst>
                        <p:cond delay="0"/>
                      </p:stCondLst>
                      <p:childTnLst>
                        <p:par>
                          <p:cTn id="103" fill="hold">
                            <p:stCondLst>
                              <p:cond delay="0"/>
                            </p:stCondLst>
                            <p:childTnLst>
                              <p:par>
                                <p:cTn id="104" presetID="1" presetClass="entr" presetSubtype="0" fill="hold" grpId="2" nodeType="clickEffect">
                                  <p:stCondLst>
                                    <p:cond delay="0"/>
                                  </p:stCondLst>
                                  <p:childTnLst>
                                    <p:set>
                                      <p:cBhvr>
                                        <p:cTn id="105" dur="1" fill="hold">
                                          <p:stCondLst>
                                            <p:cond delay="0"/>
                                          </p:stCondLst>
                                        </p:cTn>
                                        <p:tgtEl>
                                          <p:spTgt spid="62"/>
                                        </p:tgtEl>
                                        <p:attrNameLst>
                                          <p:attrName>style.visibility</p:attrName>
                                        </p:attrNameLst>
                                      </p:cBhvr>
                                      <p:to>
                                        <p:strVal val="visible"/>
                                      </p:to>
                                    </p:set>
                                  </p:childTnLst>
                                </p:cTn>
                              </p:par>
                              <p:par>
                                <p:cTn id="106" presetID="1" presetClass="entr" presetSubtype="0" fill="hold" grpId="2" nodeType="withEffect">
                                  <p:stCondLst>
                                    <p:cond delay="0"/>
                                  </p:stCondLst>
                                  <p:childTnLst>
                                    <p:set>
                                      <p:cBhvr>
                                        <p:cTn id="107" dur="1" fill="hold">
                                          <p:stCondLst>
                                            <p:cond delay="0"/>
                                          </p:stCondLst>
                                        </p:cTn>
                                        <p:tgtEl>
                                          <p:spTgt spid="61"/>
                                        </p:tgtEl>
                                        <p:attrNameLst>
                                          <p:attrName>style.visibility</p:attrName>
                                        </p:attrNameLst>
                                      </p:cBhvr>
                                      <p:to>
                                        <p:strVal val="visible"/>
                                      </p:to>
                                    </p:set>
                                  </p:childTnLst>
                                </p:cTn>
                              </p:par>
                              <p:par>
                                <p:cTn id="108" presetID="1" presetClass="entr" presetSubtype="0" fill="hold" grpId="2" nodeType="withEffect">
                                  <p:stCondLst>
                                    <p:cond delay="0"/>
                                  </p:stCondLst>
                                  <p:childTnLst>
                                    <p:set>
                                      <p:cBhvr>
                                        <p:cTn id="109" dur="1" fill="hold">
                                          <p:stCondLst>
                                            <p:cond delay="0"/>
                                          </p:stCondLst>
                                        </p:cTn>
                                        <p:tgtEl>
                                          <p:spTgt spid="60"/>
                                        </p:tgtEl>
                                        <p:attrNameLst>
                                          <p:attrName>style.visibility</p:attrName>
                                        </p:attrNameLst>
                                      </p:cBhvr>
                                      <p:to>
                                        <p:strVal val="visible"/>
                                      </p:to>
                                    </p:set>
                                  </p:childTnLst>
                                </p:cTn>
                              </p:par>
                              <p:par>
                                <p:cTn id="110" presetID="1" presetClass="entr" presetSubtype="0" fill="hold" grpId="2" nodeType="withEffect">
                                  <p:stCondLst>
                                    <p:cond delay="0"/>
                                  </p:stCondLst>
                                  <p:childTnLst>
                                    <p:set>
                                      <p:cBhvr>
                                        <p:cTn id="111" dur="1" fill="hold">
                                          <p:stCondLst>
                                            <p:cond delay="0"/>
                                          </p:stCondLst>
                                        </p:cTn>
                                        <p:tgtEl>
                                          <p:spTgt spid="59"/>
                                        </p:tgtEl>
                                        <p:attrNameLst>
                                          <p:attrName>style.visibility</p:attrName>
                                        </p:attrNameLst>
                                      </p:cBhvr>
                                      <p:to>
                                        <p:strVal val="visible"/>
                                      </p:to>
                                    </p:set>
                                  </p:childTnLst>
                                </p:cTn>
                              </p:par>
                              <p:par>
                                <p:cTn id="112" presetID="1" presetClass="entr" presetSubtype="0" fill="hold" grpId="2" nodeType="withEffect">
                                  <p:stCondLst>
                                    <p:cond delay="0"/>
                                  </p:stCondLst>
                                  <p:childTnLst>
                                    <p:set>
                                      <p:cBhvr>
                                        <p:cTn id="113" dur="1" fill="hold">
                                          <p:stCondLst>
                                            <p:cond delay="0"/>
                                          </p:stCondLst>
                                        </p:cTn>
                                        <p:tgtEl>
                                          <p:spTgt spid="58"/>
                                        </p:tgtEl>
                                        <p:attrNameLst>
                                          <p:attrName>style.visibility</p:attrName>
                                        </p:attrNameLst>
                                      </p:cBhvr>
                                      <p:to>
                                        <p:strVal val="visible"/>
                                      </p:to>
                                    </p:set>
                                  </p:childTnLst>
                                </p:cTn>
                              </p:par>
                              <p:par>
                                <p:cTn id="114" presetID="1" presetClass="entr" presetSubtype="0" fill="hold" grpId="1" nodeType="withEffect">
                                  <p:stCondLst>
                                    <p:cond delay="0"/>
                                  </p:stCondLst>
                                  <p:childTnLst>
                                    <p:set>
                                      <p:cBhvr>
                                        <p:cTn id="115" dur="1" fill="hold">
                                          <p:stCondLst>
                                            <p:cond delay="0"/>
                                          </p:stCondLst>
                                        </p:cTn>
                                        <p:tgtEl>
                                          <p:spTgt spid="55"/>
                                        </p:tgtEl>
                                        <p:attrNameLst>
                                          <p:attrName>style.visibility</p:attrName>
                                        </p:attrNameLst>
                                      </p:cBhvr>
                                      <p:to>
                                        <p:strVal val="visible"/>
                                      </p:to>
                                    </p:set>
                                  </p:childTnLst>
                                </p:cTn>
                              </p:par>
                              <p:par>
                                <p:cTn id="116" presetID="1" presetClass="entr" presetSubtype="0" fill="hold" grpId="2" nodeType="withEffect">
                                  <p:stCondLst>
                                    <p:cond delay="0"/>
                                  </p:stCondLst>
                                  <p:childTnLst>
                                    <p:set>
                                      <p:cBhvr>
                                        <p:cTn id="117" dur="1" fill="hold">
                                          <p:stCondLst>
                                            <p:cond delay="0"/>
                                          </p:stCondLst>
                                        </p:cTn>
                                        <p:tgtEl>
                                          <p:spTgt spid="20"/>
                                        </p:tgtEl>
                                        <p:attrNameLst>
                                          <p:attrName>style.visibility</p:attrName>
                                        </p:attrNameLst>
                                      </p:cBhvr>
                                      <p:to>
                                        <p:strVal val="visible"/>
                                      </p:to>
                                    </p:set>
                                  </p:childTnLst>
                                </p:cTn>
                              </p:par>
                              <p:par>
                                <p:cTn id="118" presetID="1" presetClass="entr" presetSubtype="0" fill="hold" grpId="1" nodeType="withEffect">
                                  <p:stCondLst>
                                    <p:cond delay="0"/>
                                  </p:stCondLst>
                                  <p:childTnLst>
                                    <p:set>
                                      <p:cBhvr>
                                        <p:cTn id="119" dur="1" fill="hold">
                                          <p:stCondLst>
                                            <p:cond delay="0"/>
                                          </p:stCondLst>
                                        </p:cTn>
                                        <p:tgtEl>
                                          <p:spTgt spid="21"/>
                                        </p:tgtEl>
                                        <p:attrNameLst>
                                          <p:attrName>style.visibility</p:attrName>
                                        </p:attrNameLst>
                                      </p:cBhvr>
                                      <p:to>
                                        <p:strVal val="visible"/>
                                      </p:to>
                                    </p:set>
                                  </p:childTnLst>
                                </p:cTn>
                              </p:par>
                              <p:par>
                                <p:cTn id="120" presetID="1" presetClass="exit" presetSubtype="0" fill="hold" grpId="2" nodeType="withEffect">
                                  <p:stCondLst>
                                    <p:cond delay="0"/>
                                  </p:stCondLst>
                                  <p:childTnLst>
                                    <p:set>
                                      <p:cBhvr>
                                        <p:cTn id="121" dur="1" fill="hold">
                                          <p:stCondLst>
                                            <p:cond delay="0"/>
                                          </p:stCondLst>
                                        </p:cTn>
                                        <p:tgtEl>
                                          <p:spTgt spid="63"/>
                                        </p:tgtEl>
                                        <p:attrNameLst>
                                          <p:attrName>style.visibility</p:attrName>
                                        </p:attrNameLst>
                                      </p:cBhvr>
                                      <p:to>
                                        <p:strVal val="hidden"/>
                                      </p:to>
                                    </p:set>
                                  </p:childTnLst>
                                </p:cTn>
                              </p:par>
                              <p:par>
                                <p:cTn id="122" presetID="1" presetClass="entr" presetSubtype="0" fill="hold" grpId="2" nodeType="withEffect">
                                  <p:stCondLst>
                                    <p:cond delay="0"/>
                                  </p:stCondLst>
                                  <p:childTnLst>
                                    <p:set>
                                      <p:cBhvr>
                                        <p:cTn id="123" dur="1" fill="hold">
                                          <p:stCondLst>
                                            <p:cond delay="0"/>
                                          </p:stCondLst>
                                        </p:cTn>
                                        <p:tgtEl>
                                          <p:spTgt spid="64"/>
                                        </p:tgtEl>
                                        <p:attrNameLst>
                                          <p:attrName>style.visibility</p:attrName>
                                        </p:attrNameLst>
                                      </p:cBhvr>
                                      <p:to>
                                        <p:strVal val="visible"/>
                                      </p:to>
                                    </p:set>
                                  </p:childTnLst>
                                </p:cTn>
                              </p:par>
                            </p:childTnLst>
                          </p:cTn>
                        </p:par>
                      </p:childTnLst>
                    </p:cTn>
                  </p:par>
                </p:childTnLst>
              </p:cTn>
              <p:nextCondLst>
                <p:cond evt="onClick" delay="0">
                  <p:tgtEl>
                    <p:spTgt spid="51"/>
                  </p:tgtEl>
                </p:cond>
              </p:nextCondLst>
            </p:seq>
            <p:seq concurrent="1" nextAc="seek">
              <p:cTn id="124" restart="whenNotActive" fill="hold" evtFilter="cancelBubble" nodeType="interactiveSeq">
                <p:stCondLst>
                  <p:cond evt="onClick" delay="0">
                    <p:tgtEl>
                      <p:spTgt spid="50"/>
                    </p:tgtEl>
                  </p:cond>
                </p:stCondLst>
                <p:endSync evt="end" delay="0">
                  <p:rtn val="all"/>
                </p:endSync>
                <p:childTnLst>
                  <p:par>
                    <p:cTn id="125" fill="hold">
                      <p:stCondLst>
                        <p:cond delay="0"/>
                      </p:stCondLst>
                      <p:childTnLst>
                        <p:par>
                          <p:cTn id="126" fill="hold">
                            <p:stCondLst>
                              <p:cond delay="0"/>
                            </p:stCondLst>
                            <p:childTnLst>
                              <p:par>
                                <p:cTn id="127" presetID="1" presetClass="entr" presetSubtype="0" fill="hold" grpId="3" nodeType="clickEffect">
                                  <p:stCondLst>
                                    <p:cond delay="0"/>
                                  </p:stCondLst>
                                  <p:childTnLst>
                                    <p:set>
                                      <p:cBhvr>
                                        <p:cTn id="128" dur="1" fill="hold">
                                          <p:stCondLst>
                                            <p:cond delay="0"/>
                                          </p:stCondLst>
                                        </p:cTn>
                                        <p:tgtEl>
                                          <p:spTgt spid="62"/>
                                        </p:tgtEl>
                                        <p:attrNameLst>
                                          <p:attrName>style.visibility</p:attrName>
                                        </p:attrNameLst>
                                      </p:cBhvr>
                                      <p:to>
                                        <p:strVal val="visible"/>
                                      </p:to>
                                    </p:set>
                                  </p:childTnLst>
                                </p:cTn>
                              </p:par>
                              <p:par>
                                <p:cTn id="129" presetID="1" presetClass="entr" presetSubtype="0" fill="hold" grpId="3" nodeType="withEffect">
                                  <p:stCondLst>
                                    <p:cond delay="0"/>
                                  </p:stCondLst>
                                  <p:childTnLst>
                                    <p:set>
                                      <p:cBhvr>
                                        <p:cTn id="130" dur="1" fill="hold">
                                          <p:stCondLst>
                                            <p:cond delay="0"/>
                                          </p:stCondLst>
                                        </p:cTn>
                                        <p:tgtEl>
                                          <p:spTgt spid="61"/>
                                        </p:tgtEl>
                                        <p:attrNameLst>
                                          <p:attrName>style.visibility</p:attrName>
                                        </p:attrNameLst>
                                      </p:cBhvr>
                                      <p:to>
                                        <p:strVal val="visible"/>
                                      </p:to>
                                    </p:set>
                                  </p:childTnLst>
                                </p:cTn>
                              </p:par>
                              <p:par>
                                <p:cTn id="131" presetID="1" presetClass="entr" presetSubtype="0" fill="hold" grpId="3" nodeType="withEffect">
                                  <p:stCondLst>
                                    <p:cond delay="0"/>
                                  </p:stCondLst>
                                  <p:childTnLst>
                                    <p:set>
                                      <p:cBhvr>
                                        <p:cTn id="132" dur="1" fill="hold">
                                          <p:stCondLst>
                                            <p:cond delay="0"/>
                                          </p:stCondLst>
                                        </p:cTn>
                                        <p:tgtEl>
                                          <p:spTgt spid="60"/>
                                        </p:tgtEl>
                                        <p:attrNameLst>
                                          <p:attrName>style.visibility</p:attrName>
                                        </p:attrNameLst>
                                      </p:cBhvr>
                                      <p:to>
                                        <p:strVal val="visible"/>
                                      </p:to>
                                    </p:set>
                                  </p:childTnLst>
                                </p:cTn>
                              </p:par>
                              <p:par>
                                <p:cTn id="133" presetID="1" presetClass="entr" presetSubtype="0" fill="hold" grpId="3" nodeType="withEffect">
                                  <p:stCondLst>
                                    <p:cond delay="0"/>
                                  </p:stCondLst>
                                  <p:childTnLst>
                                    <p:set>
                                      <p:cBhvr>
                                        <p:cTn id="134" dur="1" fill="hold">
                                          <p:stCondLst>
                                            <p:cond delay="0"/>
                                          </p:stCondLst>
                                        </p:cTn>
                                        <p:tgtEl>
                                          <p:spTgt spid="59"/>
                                        </p:tgtEl>
                                        <p:attrNameLst>
                                          <p:attrName>style.visibility</p:attrName>
                                        </p:attrNameLst>
                                      </p:cBhvr>
                                      <p:to>
                                        <p:strVal val="visible"/>
                                      </p:to>
                                    </p:set>
                                  </p:childTnLst>
                                </p:cTn>
                              </p:par>
                              <p:par>
                                <p:cTn id="135" presetID="1" presetClass="entr" presetSubtype="0" fill="hold" grpId="3" nodeType="withEffect">
                                  <p:stCondLst>
                                    <p:cond delay="0"/>
                                  </p:stCondLst>
                                  <p:childTnLst>
                                    <p:set>
                                      <p:cBhvr>
                                        <p:cTn id="136" dur="1" fill="hold">
                                          <p:stCondLst>
                                            <p:cond delay="0"/>
                                          </p:stCondLst>
                                        </p:cTn>
                                        <p:tgtEl>
                                          <p:spTgt spid="58"/>
                                        </p:tgtEl>
                                        <p:attrNameLst>
                                          <p:attrName>style.visibility</p:attrName>
                                        </p:attrNameLst>
                                      </p:cBhvr>
                                      <p:to>
                                        <p:strVal val="visible"/>
                                      </p:to>
                                    </p:set>
                                  </p:childTnLst>
                                </p:cTn>
                              </p:par>
                              <p:par>
                                <p:cTn id="137" presetID="1" presetClass="entr" presetSubtype="0" fill="hold" grpId="2" nodeType="withEffect">
                                  <p:stCondLst>
                                    <p:cond delay="0"/>
                                  </p:stCondLst>
                                  <p:childTnLst>
                                    <p:set>
                                      <p:cBhvr>
                                        <p:cTn id="138" dur="1" fill="hold">
                                          <p:stCondLst>
                                            <p:cond delay="0"/>
                                          </p:stCondLst>
                                        </p:cTn>
                                        <p:tgtEl>
                                          <p:spTgt spid="55"/>
                                        </p:tgtEl>
                                        <p:attrNameLst>
                                          <p:attrName>style.visibility</p:attrName>
                                        </p:attrNameLst>
                                      </p:cBhvr>
                                      <p:to>
                                        <p:strVal val="visible"/>
                                      </p:to>
                                    </p:set>
                                  </p:childTnLst>
                                </p:cTn>
                              </p:par>
                              <p:par>
                                <p:cTn id="139" presetID="1" presetClass="entr" presetSubtype="0" fill="hold" grpId="1" nodeType="withEffect">
                                  <p:stCondLst>
                                    <p:cond delay="0"/>
                                  </p:stCondLst>
                                  <p:childTnLst>
                                    <p:set>
                                      <p:cBhvr>
                                        <p:cTn id="140" dur="1" fill="hold">
                                          <p:stCondLst>
                                            <p:cond delay="0"/>
                                          </p:stCondLst>
                                        </p:cTn>
                                        <p:tgtEl>
                                          <p:spTgt spid="20"/>
                                        </p:tgtEl>
                                        <p:attrNameLst>
                                          <p:attrName>style.visibility</p:attrName>
                                        </p:attrNameLst>
                                      </p:cBhvr>
                                      <p:to>
                                        <p:strVal val="visible"/>
                                      </p:to>
                                    </p:set>
                                  </p:childTnLst>
                                </p:cTn>
                              </p:par>
                              <p:par>
                                <p:cTn id="141" presetID="1" presetClass="entr" presetSubtype="0" fill="hold" grpId="2" nodeType="withEffect">
                                  <p:stCondLst>
                                    <p:cond delay="0"/>
                                  </p:stCondLst>
                                  <p:childTnLst>
                                    <p:set>
                                      <p:cBhvr>
                                        <p:cTn id="142" dur="1" fill="hold">
                                          <p:stCondLst>
                                            <p:cond delay="0"/>
                                          </p:stCondLst>
                                        </p:cTn>
                                        <p:tgtEl>
                                          <p:spTgt spid="21"/>
                                        </p:tgtEl>
                                        <p:attrNameLst>
                                          <p:attrName>style.visibility</p:attrName>
                                        </p:attrNameLst>
                                      </p:cBhvr>
                                      <p:to>
                                        <p:strVal val="visible"/>
                                      </p:to>
                                    </p:set>
                                  </p:childTnLst>
                                </p:cTn>
                              </p:par>
                              <p:par>
                                <p:cTn id="143" presetID="1" presetClass="entr" presetSubtype="0" fill="hold" grpId="3" nodeType="withEffect">
                                  <p:stCondLst>
                                    <p:cond delay="0"/>
                                  </p:stCondLst>
                                  <p:childTnLst>
                                    <p:set>
                                      <p:cBhvr>
                                        <p:cTn id="144" dur="1" fill="hold">
                                          <p:stCondLst>
                                            <p:cond delay="0"/>
                                          </p:stCondLst>
                                        </p:cTn>
                                        <p:tgtEl>
                                          <p:spTgt spid="64"/>
                                        </p:tgtEl>
                                        <p:attrNameLst>
                                          <p:attrName>style.visibility</p:attrName>
                                        </p:attrNameLst>
                                      </p:cBhvr>
                                      <p:to>
                                        <p:strVal val="visible"/>
                                      </p:to>
                                    </p:set>
                                  </p:childTnLst>
                                </p:cTn>
                              </p:par>
                              <p:par>
                                <p:cTn id="145" presetID="1" presetClass="exit" presetSubtype="0" fill="hold" grpId="3" nodeType="withEffect">
                                  <p:stCondLst>
                                    <p:cond delay="0"/>
                                  </p:stCondLst>
                                  <p:childTnLst>
                                    <p:set>
                                      <p:cBhvr>
                                        <p:cTn id="146" dur="1" fill="hold">
                                          <p:stCondLst>
                                            <p:cond delay="0"/>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bldLst>
      <p:bldP spid="21" grpId="0" animBg="1"/>
      <p:bldP spid="21" grpId="1" animBg="1"/>
      <p:bldP spid="21" grpId="2" animBg="1"/>
      <p:bldP spid="21" grpId="3" animBg="1"/>
      <p:bldP spid="20" grpId="0" animBg="1"/>
      <p:bldP spid="20" grpId="1" animBg="1"/>
      <p:bldP spid="20" grpId="2" animBg="1"/>
      <p:bldP spid="20" grpId="3" animBg="1"/>
      <p:bldP spid="55" grpId="0" animBg="1"/>
      <p:bldP spid="55" grpId="1" animBg="1"/>
      <p:bldP spid="55" grpId="2" animBg="1"/>
      <p:bldP spid="55" grpId="3" animBg="1"/>
      <p:bldP spid="58" grpId="0" animBg="1"/>
      <p:bldP spid="58" grpId="1" animBg="1"/>
      <p:bldP spid="58" grpId="2" animBg="1"/>
      <p:bldP spid="58" grpId="3" animBg="1"/>
      <p:bldP spid="59" grpId="0" animBg="1"/>
      <p:bldP spid="59" grpId="1" animBg="1"/>
      <p:bldP spid="59" grpId="2" animBg="1"/>
      <p:bldP spid="59" grpId="3" animBg="1"/>
      <p:bldP spid="60" grpId="0" animBg="1"/>
      <p:bldP spid="60" grpId="1" animBg="1"/>
      <p:bldP spid="60" grpId="2" animBg="1"/>
      <p:bldP spid="60" grpId="3" animBg="1"/>
      <p:bldP spid="61" grpId="0" animBg="1"/>
      <p:bldP spid="61" grpId="1" animBg="1"/>
      <p:bldP spid="61" grpId="2" animBg="1"/>
      <p:bldP spid="61" grpId="3" animBg="1"/>
      <p:bldP spid="62" grpId="0" animBg="1"/>
      <p:bldP spid="62" grpId="1" animBg="1"/>
      <p:bldP spid="62" grpId="2" animBg="1"/>
      <p:bldP spid="62" grpId="3" animBg="1"/>
      <p:bldP spid="63" grpId="0"/>
      <p:bldP spid="63" grpId="1"/>
      <p:bldP spid="63" grpId="2"/>
      <p:bldP spid="63" grpId="3"/>
      <p:bldP spid="64" grpId="0"/>
      <p:bldP spid="64" grpId="1"/>
      <p:bldP spid="64" grpId="2"/>
      <p:bldP spid="64" grpId="3"/>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Title"/>
          <p:cNvSpPr/>
          <p:nvPr/>
        </p:nvSpPr>
        <p:spPr>
          <a:xfrm>
            <a:off x="0" y="-99551"/>
            <a:ext cx="9144000" cy="584775"/>
          </a:xfrm>
          <a:prstGeom prst="rect">
            <a:avLst/>
          </a:prstGeom>
          <a:noFill/>
        </p:spPr>
        <p:txBody>
          <a:bodyPr wrap="square" lIns="91440" tIns="45720" rIns="91440" bIns="45720">
            <a:spAutoFit/>
          </a:bodyPr>
          <a:lstStyle/>
          <a:p>
            <a:pPr algn="ctr"/>
            <a:r>
              <a:rPr lang="en-NZ" sz="3200" b="1" dirty="0">
                <a:ln w="12700" cmpd="sng">
                  <a:solidFill>
                    <a:schemeClr val="tx1">
                      <a:lumMod val="95000"/>
                      <a:lumOff val="5000"/>
                    </a:schemeClr>
                  </a:solidFill>
                  <a:prstDash val="solid"/>
                </a:ln>
                <a:solidFill>
                  <a:schemeClr val="accent4">
                    <a:lumMod val="75000"/>
                  </a:schemeClr>
                </a:solidFill>
                <a:effectLst>
                  <a:outerShdw blurRad="38100" dist="38100" dir="2700000" algn="tl">
                    <a:srgbClr val="000000">
                      <a:alpha val="43137"/>
                    </a:srgbClr>
                  </a:outerShdw>
                </a:effectLst>
              </a:rPr>
              <a:t>What happened on Good Friday</a:t>
            </a:r>
            <a:endParaRPr lang="en-US" sz="3200" b="1" dirty="0">
              <a:ln w="12700" cmpd="sng">
                <a:solidFill>
                  <a:schemeClr val="tx1">
                    <a:lumMod val="95000"/>
                    <a:lumOff val="5000"/>
                  </a:schemeClr>
                </a:solidFill>
                <a:prstDash val="solid"/>
              </a:ln>
              <a:solidFill>
                <a:schemeClr val="accent4">
                  <a:lumMod val="75000"/>
                </a:schemeClr>
              </a:solidFill>
              <a:effectLst>
                <a:outerShdw blurRad="38100" dist="38100" dir="2700000" algn="tl">
                  <a:srgbClr val="000000">
                    <a:alpha val="43137"/>
                  </a:srgbClr>
                </a:outerShdw>
              </a:effectLst>
            </a:endParaRPr>
          </a:p>
        </p:txBody>
      </p:sp>
      <p:sp>
        <p:nvSpPr>
          <p:cNvPr id="31"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R-3</a:t>
            </a:r>
          </a:p>
          <a:p>
            <a:pPr algn="ctr"/>
            <a:r>
              <a:rPr lang="en-GB" sz="900" b="1" dirty="0">
                <a:solidFill>
                  <a:srgbClr val="002060"/>
                </a:solidFill>
                <a:latin typeface="Arial" pitchFamily="34" charset="0"/>
                <a:cs typeface="Arial" pitchFamily="34" charset="0"/>
              </a:rPr>
              <a:t>S-06</a:t>
            </a:r>
          </a:p>
        </p:txBody>
      </p:sp>
      <p:pic>
        <p:nvPicPr>
          <p:cNvPr id="15" name="Picture 14">
            <a:extLst>
              <a:ext uri="{FF2B5EF4-FFF2-40B4-BE49-F238E27FC236}">
                <a16:creationId xmlns:a16="http://schemas.microsoft.com/office/drawing/2014/main" id="{0C8FF1CF-A63A-4AF7-A190-AB88882328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6140" y="919513"/>
            <a:ext cx="4871719" cy="3247813"/>
          </a:xfrm>
          <a:prstGeom prst="rect">
            <a:avLst/>
          </a:prstGeom>
        </p:spPr>
      </p:pic>
      <p:pic>
        <p:nvPicPr>
          <p:cNvPr id="18" name="Shape: Post-it 5" descr="\\DESKTOP\Users\Public\TCI\Sample Lesson 22-10-2015\Junior Classes - Year 1 - Lesson 4\Images\post-it.png">
            <a:extLst>
              <a:ext uri="{FF2B5EF4-FFF2-40B4-BE49-F238E27FC236}">
                <a16:creationId xmlns:a16="http://schemas.microsoft.com/office/drawing/2014/main" id="{8EFC23B8-A77B-401F-A553-532CBAB83272}"/>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6399331" y="2543844"/>
            <a:ext cx="2393342" cy="218661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Line 5">
            <a:extLst>
              <a:ext uri="{FF2B5EF4-FFF2-40B4-BE49-F238E27FC236}">
                <a16:creationId xmlns:a16="http://schemas.microsoft.com/office/drawing/2014/main" id="{B1FD91B3-01B2-42C3-B3FF-2E11D519A7BD}"/>
              </a:ext>
            </a:extLst>
          </p:cNvPr>
          <p:cNvSpPr txBox="1"/>
          <p:nvPr/>
        </p:nvSpPr>
        <p:spPr>
          <a:xfrm rot="20948926">
            <a:off x="6565092" y="3168434"/>
            <a:ext cx="1964188" cy="954107"/>
          </a:xfrm>
          <a:prstGeom prst="rect">
            <a:avLst/>
          </a:prstGeom>
          <a:noFill/>
        </p:spPr>
        <p:txBody>
          <a:bodyPr wrap="square" rtlCol="0">
            <a:spAutoFit/>
          </a:bodyPr>
          <a:lstStyle/>
          <a:p>
            <a:r>
              <a:rPr lang="en-NZ" sz="1400" dirty="0"/>
              <a:t>Then they gave Jesus his cross to carry up the hill of Calvary where he was to die. </a:t>
            </a:r>
          </a:p>
        </p:txBody>
      </p:sp>
      <p:pic>
        <p:nvPicPr>
          <p:cNvPr id="20" name="Shape: Post-it 4" descr="\\DESKTOP\Users\Public\TCI\Sample Lesson 22-10-2015\Junior Classes - Year 1 - Lesson 4\Images\post-it.png">
            <a:extLst>
              <a:ext uri="{FF2B5EF4-FFF2-40B4-BE49-F238E27FC236}">
                <a16:creationId xmlns:a16="http://schemas.microsoft.com/office/drawing/2014/main" id="{60577781-96A2-4AED-864B-EB25B077AAD2}"/>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6550349" y="444537"/>
            <a:ext cx="2393342" cy="218661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Line 4">
            <a:extLst>
              <a:ext uri="{FF2B5EF4-FFF2-40B4-BE49-F238E27FC236}">
                <a16:creationId xmlns:a16="http://schemas.microsoft.com/office/drawing/2014/main" id="{0023AADC-C033-4E11-925C-DD2EA218458C}"/>
              </a:ext>
            </a:extLst>
          </p:cNvPr>
          <p:cNvSpPr txBox="1"/>
          <p:nvPr/>
        </p:nvSpPr>
        <p:spPr>
          <a:xfrm rot="20948926">
            <a:off x="6786785" y="612203"/>
            <a:ext cx="1765072" cy="1815882"/>
          </a:xfrm>
          <a:prstGeom prst="rect">
            <a:avLst/>
          </a:prstGeom>
          <a:noFill/>
        </p:spPr>
        <p:txBody>
          <a:bodyPr wrap="square" rtlCol="0">
            <a:spAutoFit/>
          </a:bodyPr>
          <a:lstStyle/>
          <a:p>
            <a:r>
              <a:rPr lang="en-NZ" sz="1400" dirty="0"/>
              <a:t>The soldiers led Jesus away and put a crown of thorns on his head and a purple cloak around him and made fun of him saying, “Hail King of the Jews!” </a:t>
            </a:r>
          </a:p>
        </p:txBody>
      </p:sp>
      <p:pic>
        <p:nvPicPr>
          <p:cNvPr id="22" name="Shape: Post-it 2" descr="\\DESKTOP\Users\Public\TCI\Sample Lesson 22-10-2015\Junior Classes - Year 1 - Lesson 4\Images\post-it.png">
            <a:extLst>
              <a:ext uri="{FF2B5EF4-FFF2-40B4-BE49-F238E27FC236}">
                <a16:creationId xmlns:a16="http://schemas.microsoft.com/office/drawing/2014/main" id="{B3579029-F4C7-4DD4-A2ED-EC64F08A25D4}"/>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137426" y="2769954"/>
            <a:ext cx="2803205" cy="218661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Line 2">
            <a:extLst>
              <a:ext uri="{FF2B5EF4-FFF2-40B4-BE49-F238E27FC236}">
                <a16:creationId xmlns:a16="http://schemas.microsoft.com/office/drawing/2014/main" id="{6FC7B4A7-9CF7-462F-9BFA-0613722906A7}"/>
              </a:ext>
            </a:extLst>
          </p:cNvPr>
          <p:cNvSpPr txBox="1"/>
          <p:nvPr/>
        </p:nvSpPr>
        <p:spPr>
          <a:xfrm rot="20948926">
            <a:off x="346867" y="2911840"/>
            <a:ext cx="2217341" cy="1815882"/>
          </a:xfrm>
          <a:prstGeom prst="rect">
            <a:avLst/>
          </a:prstGeom>
          <a:noFill/>
        </p:spPr>
        <p:txBody>
          <a:bodyPr wrap="square" rtlCol="0">
            <a:spAutoFit/>
          </a:bodyPr>
          <a:lstStyle/>
          <a:p>
            <a:r>
              <a:rPr lang="en-NZ" sz="1400" dirty="0"/>
              <a:t>But the people wanted Jesus to be crucified and they shouted, “Crucify him, crucify him!”  Pilate did not want to go against the people’s wishes so he agreed Jesus should be crucified.</a:t>
            </a:r>
          </a:p>
        </p:txBody>
      </p:sp>
      <p:pic>
        <p:nvPicPr>
          <p:cNvPr id="24" name="Shape: Post-it 1" descr="\\DESKTOP\Users\Public\TCI\Sample Lesson 22-10-2015\Junior Classes - Year 1 - Lesson 4\Images\post-it.png">
            <a:extLst>
              <a:ext uri="{FF2B5EF4-FFF2-40B4-BE49-F238E27FC236}">
                <a16:creationId xmlns:a16="http://schemas.microsoft.com/office/drawing/2014/main" id="{E4BF4333-0624-4877-87E2-DB2BE8F24B77}"/>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43386" y="188520"/>
            <a:ext cx="2654242" cy="2424974"/>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Line 1">
            <a:extLst>
              <a:ext uri="{FF2B5EF4-FFF2-40B4-BE49-F238E27FC236}">
                <a16:creationId xmlns:a16="http://schemas.microsoft.com/office/drawing/2014/main" id="{E5E6D865-25BD-4D49-AF62-1E0D4C5D7329}"/>
              </a:ext>
            </a:extLst>
          </p:cNvPr>
          <p:cNvSpPr txBox="1"/>
          <p:nvPr/>
        </p:nvSpPr>
        <p:spPr>
          <a:xfrm rot="20948926">
            <a:off x="332282" y="385345"/>
            <a:ext cx="1765072" cy="2031325"/>
          </a:xfrm>
          <a:prstGeom prst="rect">
            <a:avLst/>
          </a:prstGeom>
          <a:noFill/>
        </p:spPr>
        <p:txBody>
          <a:bodyPr wrap="square" rtlCol="0">
            <a:spAutoFit/>
          </a:bodyPr>
          <a:lstStyle/>
          <a:p>
            <a:r>
              <a:rPr lang="en-NZ" sz="1400" dirty="0"/>
              <a:t>Early on Good Friday morning they brought Jesus before Pilate, the Roman governor, to judge Jesus. Pilate could find nothing that Jesus had done wrong.</a:t>
            </a:r>
          </a:p>
        </p:txBody>
      </p:sp>
      <p:pic>
        <p:nvPicPr>
          <p:cNvPr id="26" name="Shape: Pin 5" descr="\\DESKTOP\Users\Public\TCI\Sample Lesson 22-10-2015\Junior Classes - Year 1 - Lesson 4\Images\post-it.png">
            <a:extLst>
              <a:ext uri="{FF2B5EF4-FFF2-40B4-BE49-F238E27FC236}">
                <a16:creationId xmlns:a16="http://schemas.microsoft.com/office/drawing/2014/main" id="{CE6E8C34-C2A2-4E0D-87E6-8A5F032C612F}"/>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3" y="3947458"/>
            <a:ext cx="542441" cy="706864"/>
          </a:xfrm>
          <a:prstGeom prst="rect">
            <a:avLst/>
          </a:prstGeom>
          <a:noFill/>
          <a:extLst>
            <a:ext uri="{909E8E84-426E-40DD-AFC4-6F175D3DCCD1}">
              <a14:hiddenFill xmlns:a14="http://schemas.microsoft.com/office/drawing/2010/main">
                <a:solidFill>
                  <a:srgbClr val="FFFFFF"/>
                </a:solidFill>
              </a14:hiddenFill>
            </a:ext>
          </a:extLst>
        </p:spPr>
      </p:pic>
      <p:pic>
        <p:nvPicPr>
          <p:cNvPr id="27" name="Shape: Pin 4" descr="\\DESKTOP\Users\Public\TCI\Sample Lesson 22-10-2015\Junior Classes - Year 1 - Lesson 4\Images\post-it.png">
            <a:extLst>
              <a:ext uri="{FF2B5EF4-FFF2-40B4-BE49-F238E27FC236}">
                <a16:creationId xmlns:a16="http://schemas.microsoft.com/office/drawing/2014/main" id="{B68D1614-231D-4398-AE4C-050BDE6B57A2}"/>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3" y="3252515"/>
            <a:ext cx="542441" cy="706864"/>
          </a:xfrm>
          <a:prstGeom prst="rect">
            <a:avLst/>
          </a:prstGeom>
          <a:noFill/>
          <a:extLst>
            <a:ext uri="{909E8E84-426E-40DD-AFC4-6F175D3DCCD1}">
              <a14:hiddenFill xmlns:a14="http://schemas.microsoft.com/office/drawing/2010/main">
                <a:solidFill>
                  <a:srgbClr val="FFFFFF"/>
                </a:solidFill>
              </a14:hiddenFill>
            </a:ext>
          </a:extLst>
        </p:spPr>
      </p:pic>
      <p:pic>
        <p:nvPicPr>
          <p:cNvPr id="28" name="Shape: Pin 2" descr="\\DESKTOP\Users\Public\TCI\Sample Lesson 22-10-2015\Junior Classes - Year 1 - Lesson 4\Images\post-it.png">
            <a:extLst>
              <a:ext uri="{FF2B5EF4-FFF2-40B4-BE49-F238E27FC236}">
                <a16:creationId xmlns:a16="http://schemas.microsoft.com/office/drawing/2014/main" id="{96737316-A265-4992-8F6E-B7644341BF4F}"/>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3" y="1862627"/>
            <a:ext cx="542441" cy="706864"/>
          </a:xfrm>
          <a:prstGeom prst="rect">
            <a:avLst/>
          </a:prstGeom>
          <a:noFill/>
          <a:extLst>
            <a:ext uri="{909E8E84-426E-40DD-AFC4-6F175D3DCCD1}">
              <a14:hiddenFill xmlns:a14="http://schemas.microsoft.com/office/drawing/2010/main">
                <a:solidFill>
                  <a:srgbClr val="FFFFFF"/>
                </a:solidFill>
              </a14:hiddenFill>
            </a:ext>
          </a:extLst>
        </p:spPr>
      </p:pic>
      <p:pic>
        <p:nvPicPr>
          <p:cNvPr id="29" name="Shape: Pin 1" descr="\\DESKTOP\Users\Public\TCI\Sample Lesson 22-10-2015\Junior Classes - Year 1 - Lesson 4\Images\post-it.png">
            <a:extLst>
              <a:ext uri="{FF2B5EF4-FFF2-40B4-BE49-F238E27FC236}">
                <a16:creationId xmlns:a16="http://schemas.microsoft.com/office/drawing/2014/main" id="{9BC82B61-CBC7-4A75-92DD-419E77AE018C}"/>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3" y="1167683"/>
            <a:ext cx="542441" cy="706864"/>
          </a:xfrm>
          <a:prstGeom prst="rect">
            <a:avLst/>
          </a:prstGeom>
          <a:noFill/>
          <a:extLst>
            <a:ext uri="{909E8E84-426E-40DD-AFC4-6F175D3DCCD1}">
              <a14:hiddenFill xmlns:a14="http://schemas.microsoft.com/office/drawing/2010/main">
                <a:solidFill>
                  <a:srgbClr val="FFFFFF"/>
                </a:solidFill>
              </a14:hiddenFill>
            </a:ext>
          </a:extLst>
        </p:spPr>
      </p:pic>
      <p:sp>
        <p:nvSpPr>
          <p:cNvPr id="30" name="Action Button: Forward">
            <a:hlinkClick r:id="" action="ppaction://hlinkshowjump?jump=nextslide" highlightClick="1"/>
            <a:extLst>
              <a:ext uri="{FF2B5EF4-FFF2-40B4-BE49-F238E27FC236}">
                <a16:creationId xmlns:a16="http://schemas.microsoft.com/office/drawing/2014/main" id="{85346A82-079E-49AB-B11B-1150229C2F81}"/>
              </a:ext>
            </a:extLst>
          </p:cNvPr>
          <p:cNvSpPr/>
          <p:nvPr/>
        </p:nvSpPr>
        <p:spPr>
          <a:xfrm>
            <a:off x="8100394" y="4680001"/>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34" name="Action Button: Back">
            <a:hlinkClick r:id="" action="ppaction://hlinkshowjump?jump=previousslide" highlightClick="1"/>
            <a:extLst>
              <a:ext uri="{FF2B5EF4-FFF2-40B4-BE49-F238E27FC236}">
                <a16:creationId xmlns:a16="http://schemas.microsoft.com/office/drawing/2014/main" id="{45C049F1-7953-4B96-93D2-B74595E27C66}"/>
              </a:ext>
            </a:extLst>
          </p:cNvPr>
          <p:cNvSpPr/>
          <p:nvPr/>
        </p:nvSpPr>
        <p:spPr>
          <a:xfrm>
            <a:off x="7596001" y="4680001"/>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35" name="Textbox: Tool instructions">
            <a:extLst>
              <a:ext uri="{FF2B5EF4-FFF2-40B4-BE49-F238E27FC236}">
                <a16:creationId xmlns:a16="http://schemas.microsoft.com/office/drawing/2014/main" id="{9BA8A410-CB72-4161-8A92-E22A15E7EA1C}"/>
              </a:ext>
            </a:extLst>
          </p:cNvPr>
          <p:cNvSpPr txBox="1"/>
          <p:nvPr/>
        </p:nvSpPr>
        <p:spPr>
          <a:xfrm>
            <a:off x="3248573" y="4912669"/>
            <a:ext cx="2646878" cy="230832"/>
          </a:xfrm>
          <a:prstGeom prst="rect">
            <a:avLst/>
          </a:prstGeom>
          <a:noFill/>
        </p:spPr>
        <p:txBody>
          <a:bodyPr wrap="none" rtlCol="0">
            <a:spAutoFit/>
          </a:bodyPr>
          <a:lstStyle/>
          <a:p>
            <a:pPr algn="ctr"/>
            <a:r>
              <a:rPr lang="en-GB" sz="900">
                <a:latin typeface="Arial" pitchFamily="34" charset="0"/>
                <a:ea typeface="Segoe UI" pitchFamily="34" charset="0"/>
                <a:cs typeface="Arial" pitchFamily="34" charset="0"/>
              </a:rPr>
              <a:t>Click the pins on the right to reveal post-it notes.</a:t>
            </a:r>
          </a:p>
        </p:txBody>
      </p:sp>
      <p:sp>
        <p:nvSpPr>
          <p:cNvPr id="37" name="TextBox: Tool instructions">
            <a:extLst>
              <a:ext uri="{FF2B5EF4-FFF2-40B4-BE49-F238E27FC236}">
                <a16:creationId xmlns:a16="http://schemas.microsoft.com/office/drawing/2014/main" id="{A117C2BB-D55F-4689-8D97-E85BF6D304AB}"/>
              </a:ext>
            </a:extLst>
          </p:cNvPr>
          <p:cNvSpPr txBox="1"/>
          <p:nvPr/>
        </p:nvSpPr>
        <p:spPr>
          <a:xfrm>
            <a:off x="3015326" y="4713607"/>
            <a:ext cx="3113353" cy="246349"/>
          </a:xfrm>
          <a:prstGeom prst="rect">
            <a:avLst/>
          </a:prstGeom>
          <a:noFill/>
        </p:spPr>
        <p:txBody>
          <a:bodyPr wrap="none" rtlCol="0">
            <a:spAutoFit/>
          </a:bodyPr>
          <a:lstStyle/>
          <a:p>
            <a:pPr algn="ctr"/>
            <a:r>
              <a:rPr lang="en-GB" sz="1001" dirty="0"/>
              <a:t>Click the video button to play “Easter play ( crucifixion )”</a:t>
            </a:r>
          </a:p>
        </p:txBody>
      </p:sp>
      <p:sp>
        <p:nvSpPr>
          <p:cNvPr id="38" name="Action Button: Video">
            <a:hlinkClick r:id="rId7" highlightClick="1"/>
            <a:extLst>
              <a:ext uri="{FF2B5EF4-FFF2-40B4-BE49-F238E27FC236}">
                <a16:creationId xmlns:a16="http://schemas.microsoft.com/office/drawing/2014/main" id="{68070C18-2867-4477-BE95-BF46AFD3D5BD}"/>
              </a:ext>
            </a:extLst>
          </p:cNvPr>
          <p:cNvSpPr/>
          <p:nvPr/>
        </p:nvSpPr>
        <p:spPr>
          <a:xfrm>
            <a:off x="7092000" y="4680000"/>
            <a:ext cx="360000" cy="360000"/>
          </a:xfrm>
          <a:prstGeom prst="actionButtonMovi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5020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900" decel="100000" fill="hold"/>
                                        <p:tgtEl>
                                          <p:spTgt spid="2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up)">
                                      <p:cBhvr>
                                        <p:cTn id="14" dur="500"/>
                                        <p:tgtEl>
                                          <p:spTgt spid="25"/>
                                        </p:tgtEl>
                                      </p:cBhvr>
                                    </p:animEffect>
                                  </p:childTnLst>
                                </p:cTn>
                              </p:par>
                            </p:childTnLst>
                          </p:cTn>
                        </p:par>
                        <p:par>
                          <p:cTn id="15" fill="hold">
                            <p:stCondLst>
                              <p:cond delay="1500"/>
                            </p:stCondLst>
                            <p:childTnLst>
                              <p:par>
                                <p:cTn id="16" presetID="10" presetClass="exit" presetSubtype="0" fill="hold" nodeType="afterEffect">
                                  <p:stCondLst>
                                    <p:cond delay="0"/>
                                  </p:stCondLst>
                                  <p:childTnLst>
                                    <p:animEffect transition="out" filter="fade">
                                      <p:cBhvr>
                                        <p:cTn id="17" dur="500"/>
                                        <p:tgtEl>
                                          <p:spTgt spid="29"/>
                                        </p:tgtEl>
                                      </p:cBhvr>
                                    </p:animEffect>
                                    <p:set>
                                      <p:cBhvr>
                                        <p:cTn id="18"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9" restart="whenNotActive" fill="hold" evtFilter="cancelBubble" nodeType="interactiveSeq">
                <p:stCondLst>
                  <p:cond evt="onClick" delay="0">
                    <p:tgtEl>
                      <p:spTgt spid="28"/>
                    </p:tgtEl>
                  </p:cond>
                </p:stCondLst>
                <p:endSync evt="end" delay="0">
                  <p:rtn val="all"/>
                </p:endSync>
                <p:childTnLst>
                  <p:par>
                    <p:cTn id="20" fill="hold">
                      <p:stCondLst>
                        <p:cond delay="0"/>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900" decel="100000" fill="hold"/>
                                        <p:tgtEl>
                                          <p:spTgt spid="2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1500"/>
                            </p:stCondLst>
                            <p:childTnLst>
                              <p:par>
                                <p:cTn id="33" presetID="10" presetClass="exit" presetSubtype="0" fill="hold" nodeType="after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36" restart="whenNotActive" fill="hold" evtFilter="cancelBubble" nodeType="interactiveSeq">
                <p:stCondLst>
                  <p:cond evt="onClick" delay="0">
                    <p:tgtEl>
                      <p:spTgt spid="27"/>
                    </p:tgtEl>
                  </p:cond>
                </p:stCondLst>
                <p:endSync evt="end" delay="0">
                  <p:rtn val="all"/>
                </p:endSync>
                <p:childTnLst>
                  <p:par>
                    <p:cTn id="37" fill="hold">
                      <p:stCondLst>
                        <p:cond delay="0"/>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
                                          </p:val>
                                        </p:tav>
                                        <p:tav tm="100000">
                                          <p:val>
                                            <p:strVal val="#ppt_x"/>
                                          </p:val>
                                        </p:tav>
                                      </p:tavLst>
                                    </p:anim>
                                    <p:anim calcmode="lin" valueType="num">
                                      <p:cBhvr>
                                        <p:cTn id="43" dur="900" decel="100000" fill="hold"/>
                                        <p:tgtEl>
                                          <p:spTgt spid="20"/>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45" fill="hold">
                            <p:stCondLst>
                              <p:cond delay="1000"/>
                            </p:stCondLst>
                            <p:childTnLst>
                              <p:par>
                                <p:cTn id="46" presetID="22" presetClass="entr" presetSubtype="1"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up)">
                                      <p:cBhvr>
                                        <p:cTn id="48" dur="500"/>
                                        <p:tgtEl>
                                          <p:spTgt spid="21"/>
                                        </p:tgtEl>
                                      </p:cBhvr>
                                    </p:animEffect>
                                  </p:childTnLst>
                                </p:cTn>
                              </p:par>
                            </p:childTnLst>
                          </p:cTn>
                        </p:par>
                        <p:par>
                          <p:cTn id="49" fill="hold">
                            <p:stCondLst>
                              <p:cond delay="1500"/>
                            </p:stCondLst>
                            <p:childTnLst>
                              <p:par>
                                <p:cTn id="50" presetID="10" presetClass="exit" presetSubtype="0" fill="hold" nodeType="afterEffect">
                                  <p:stCondLst>
                                    <p:cond delay="0"/>
                                  </p:stCondLst>
                                  <p:childTnLst>
                                    <p:animEffect transition="out" filter="fade">
                                      <p:cBhvr>
                                        <p:cTn id="51" dur="500"/>
                                        <p:tgtEl>
                                          <p:spTgt spid="27"/>
                                        </p:tgtEl>
                                      </p:cBhvr>
                                    </p:animEffect>
                                    <p:set>
                                      <p:cBhvr>
                                        <p:cTn id="52"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3" restart="whenNotActive" fill="hold" evtFilter="cancelBubble" nodeType="interactiveSeq">
                <p:stCondLst>
                  <p:cond evt="onClick" delay="0">
                    <p:tgtEl>
                      <p:spTgt spid="26"/>
                    </p:tgtEl>
                  </p:cond>
                </p:stCondLst>
                <p:endSync evt="end" delay="0">
                  <p:rtn val="all"/>
                </p:endSync>
                <p:childTnLst>
                  <p:par>
                    <p:cTn id="54" fill="hold">
                      <p:stCondLst>
                        <p:cond delay="0"/>
                      </p:stCondLst>
                      <p:childTnLst>
                        <p:par>
                          <p:cTn id="55" fill="hold">
                            <p:stCondLst>
                              <p:cond delay="0"/>
                            </p:stCondLst>
                            <p:childTnLst>
                              <p:par>
                                <p:cTn id="56" presetID="37" presetClass="entr" presetSubtype="0"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1000"/>
                            </p:stCondLst>
                            <p:childTnLst>
                              <p:par>
                                <p:cTn id="63" presetID="22" presetClass="entr" presetSubtype="1"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up)">
                                      <p:cBhvr>
                                        <p:cTn id="65" dur="500"/>
                                        <p:tgtEl>
                                          <p:spTgt spid="19"/>
                                        </p:tgtEl>
                                      </p:cBhvr>
                                    </p:animEffect>
                                  </p:childTnLst>
                                </p:cTn>
                              </p:par>
                            </p:childTnLst>
                          </p:cTn>
                        </p:par>
                        <p:par>
                          <p:cTn id="66" fill="hold">
                            <p:stCondLst>
                              <p:cond delay="1500"/>
                            </p:stCondLst>
                            <p:childTnLst>
                              <p:par>
                                <p:cTn id="67" presetID="10" presetClass="exit" presetSubtype="0" fill="hold" nodeType="afterEffect">
                                  <p:stCondLst>
                                    <p:cond delay="0"/>
                                  </p:stCondLst>
                                  <p:childTnLst>
                                    <p:animEffect transition="out" filter="fade">
                                      <p:cBhvr>
                                        <p:cTn id="68" dur="500"/>
                                        <p:tgtEl>
                                          <p:spTgt spid="26"/>
                                        </p:tgtEl>
                                      </p:cBhvr>
                                    </p:animEffect>
                                    <p:set>
                                      <p:cBhvr>
                                        <p:cTn id="6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70" restart="whenNotActive" fill="hold" evtFilter="cancelBubble" nodeType="interactiveSeq">
                <p:stCondLst>
                  <p:cond evt="onClick" delay="0">
                    <p:tgtEl>
                      <p:spTgt spid="30"/>
                    </p:tgtEl>
                  </p:cond>
                </p:stCondLst>
                <p:endSync evt="end" delay="0">
                  <p:rtn val="all"/>
                </p:endSync>
                <p:childTnLst>
                  <p:par>
                    <p:cTn id="71" fill="hold">
                      <p:stCondLst>
                        <p:cond delay="0"/>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6"/>
                                        </p:tgtEl>
                                        <p:attrNameLst>
                                          <p:attrName>style.visibility</p:attrName>
                                        </p:attrNameLst>
                                      </p:cBhvr>
                                      <p:to>
                                        <p:strVal val="visible"/>
                                      </p:to>
                                    </p:set>
                                  </p:childTnLst>
                                </p:cTn>
                              </p:par>
                              <p:par>
                                <p:cTn id="81" presetID="1" presetClass="exit" presetSubtype="0" fill="hold" nodeType="withEffect">
                                  <p:stCondLst>
                                    <p:cond delay="0"/>
                                  </p:stCondLst>
                                  <p:childTnLst>
                                    <p:set>
                                      <p:cBhvr>
                                        <p:cTn id="82" dur="1" fill="hold">
                                          <p:stCondLst>
                                            <p:cond delay="0"/>
                                          </p:stCondLst>
                                        </p:cTn>
                                        <p:tgtEl>
                                          <p:spTgt spid="24"/>
                                        </p:tgtEl>
                                        <p:attrNameLst>
                                          <p:attrName>style.visibility</p:attrName>
                                        </p:attrNameLst>
                                      </p:cBhvr>
                                      <p:to>
                                        <p:strVal val="hidden"/>
                                      </p:to>
                                    </p:set>
                                  </p:childTnLst>
                                </p:cTn>
                              </p:par>
                              <p:par>
                                <p:cTn id="83" presetID="1" presetClass="exit" presetSubtype="0" fill="hold" grpId="2" nodeType="withEffect">
                                  <p:stCondLst>
                                    <p:cond delay="0"/>
                                  </p:stCondLst>
                                  <p:childTnLst>
                                    <p:set>
                                      <p:cBhvr>
                                        <p:cTn id="84" dur="1" fill="hold">
                                          <p:stCondLst>
                                            <p:cond delay="0"/>
                                          </p:stCondLst>
                                        </p:cTn>
                                        <p:tgtEl>
                                          <p:spTgt spid="25"/>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22"/>
                                        </p:tgtEl>
                                        <p:attrNameLst>
                                          <p:attrName>style.visibility</p:attrName>
                                        </p:attrNameLst>
                                      </p:cBhvr>
                                      <p:to>
                                        <p:strVal val="hidden"/>
                                      </p:to>
                                    </p:set>
                                  </p:childTnLst>
                                </p:cTn>
                              </p:par>
                              <p:par>
                                <p:cTn id="87" presetID="1" presetClass="exit" presetSubtype="0" fill="hold" grpId="2" nodeType="withEffect">
                                  <p:stCondLst>
                                    <p:cond delay="0"/>
                                  </p:stCondLst>
                                  <p:childTnLst>
                                    <p:set>
                                      <p:cBhvr>
                                        <p:cTn id="88" dur="1" fill="hold">
                                          <p:stCondLst>
                                            <p:cond delay="0"/>
                                          </p:stCondLst>
                                        </p:cTn>
                                        <p:tgtEl>
                                          <p:spTgt spid="23"/>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20"/>
                                        </p:tgtEl>
                                        <p:attrNameLst>
                                          <p:attrName>style.visibility</p:attrName>
                                        </p:attrNameLst>
                                      </p:cBhvr>
                                      <p:to>
                                        <p:strVal val="hidden"/>
                                      </p:to>
                                    </p:set>
                                  </p:childTnLst>
                                </p:cTn>
                              </p:par>
                              <p:par>
                                <p:cTn id="91" presetID="1" presetClass="exit" presetSubtype="0" fill="hold" grpId="2" nodeType="withEffect">
                                  <p:stCondLst>
                                    <p:cond delay="0"/>
                                  </p:stCondLst>
                                  <p:childTnLst>
                                    <p:set>
                                      <p:cBhvr>
                                        <p:cTn id="92" dur="1" fill="hold">
                                          <p:stCondLst>
                                            <p:cond delay="0"/>
                                          </p:stCondLst>
                                        </p:cTn>
                                        <p:tgtEl>
                                          <p:spTgt spid="21"/>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18"/>
                                        </p:tgtEl>
                                        <p:attrNameLst>
                                          <p:attrName>style.visibility</p:attrName>
                                        </p:attrNameLst>
                                      </p:cBhvr>
                                      <p:to>
                                        <p:strVal val="hidden"/>
                                      </p:to>
                                    </p:set>
                                  </p:childTnLst>
                                </p:cTn>
                              </p:par>
                              <p:par>
                                <p:cTn id="95" presetID="1" presetClass="exit" presetSubtype="0" fill="hold" grpId="2" nodeType="withEffect">
                                  <p:stCondLst>
                                    <p:cond delay="0"/>
                                  </p:stCondLst>
                                  <p:childTnLst>
                                    <p:set>
                                      <p:cBhvr>
                                        <p:cTn id="96"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97" restart="whenNotActive" fill="hold" evtFilter="cancelBubble" nodeType="interactiveSeq">
                <p:stCondLst>
                  <p:cond evt="onClick" delay="0">
                    <p:tgtEl>
                      <p:spTgt spid="34"/>
                    </p:tgtEl>
                  </p:cond>
                </p:stCondLst>
                <p:endSync evt="end" delay="0">
                  <p:rtn val="all"/>
                </p:endSync>
                <p:childTnLst>
                  <p:par>
                    <p:cTn id="98" fill="hold">
                      <p:stCondLst>
                        <p:cond delay="0"/>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29"/>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28"/>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27"/>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26"/>
                                        </p:tgtEl>
                                        <p:attrNameLst>
                                          <p:attrName>style.visibility</p:attrName>
                                        </p:attrNameLst>
                                      </p:cBhvr>
                                      <p:to>
                                        <p:strVal val="visible"/>
                                      </p:to>
                                    </p:set>
                                  </p:childTnLst>
                                </p:cTn>
                              </p:par>
                              <p:par>
                                <p:cTn id="108" presetID="1" presetClass="exit" presetSubtype="0" fill="hold" nodeType="withEffect">
                                  <p:stCondLst>
                                    <p:cond delay="0"/>
                                  </p:stCondLst>
                                  <p:childTnLst>
                                    <p:set>
                                      <p:cBhvr>
                                        <p:cTn id="109" dur="1" fill="hold">
                                          <p:stCondLst>
                                            <p:cond delay="0"/>
                                          </p:stCondLst>
                                        </p:cTn>
                                        <p:tgtEl>
                                          <p:spTgt spid="24"/>
                                        </p:tgtEl>
                                        <p:attrNameLst>
                                          <p:attrName>style.visibility</p:attrName>
                                        </p:attrNameLst>
                                      </p:cBhvr>
                                      <p:to>
                                        <p:strVal val="hidden"/>
                                      </p:to>
                                    </p:set>
                                  </p:childTnLst>
                                </p:cTn>
                              </p:par>
                              <p:par>
                                <p:cTn id="110" presetID="1" presetClass="exit" presetSubtype="0" fill="hold" grpId="1" nodeType="withEffect">
                                  <p:stCondLst>
                                    <p:cond delay="0"/>
                                  </p:stCondLst>
                                  <p:childTnLst>
                                    <p:set>
                                      <p:cBhvr>
                                        <p:cTn id="111" dur="1" fill="hold">
                                          <p:stCondLst>
                                            <p:cond delay="0"/>
                                          </p:stCondLst>
                                        </p:cTn>
                                        <p:tgtEl>
                                          <p:spTgt spid="25"/>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22"/>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23"/>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20"/>
                                        </p:tgtEl>
                                        <p:attrNameLst>
                                          <p:attrName>style.visibility</p:attrName>
                                        </p:attrNameLst>
                                      </p:cBhvr>
                                      <p:to>
                                        <p:strVal val="hidden"/>
                                      </p:to>
                                    </p:set>
                                  </p:childTnLst>
                                </p:cTn>
                              </p:par>
                              <p:par>
                                <p:cTn id="118" presetID="1" presetClass="exit" presetSubtype="0" fill="hold" grpId="1" nodeType="withEffect">
                                  <p:stCondLst>
                                    <p:cond delay="0"/>
                                  </p:stCondLst>
                                  <p:childTnLst>
                                    <p:set>
                                      <p:cBhvr>
                                        <p:cTn id="119" dur="1" fill="hold">
                                          <p:stCondLst>
                                            <p:cond delay="0"/>
                                          </p:stCondLst>
                                        </p:cTn>
                                        <p:tgtEl>
                                          <p:spTgt spid="21"/>
                                        </p:tgtEl>
                                        <p:attrNameLst>
                                          <p:attrName>style.visibility</p:attrName>
                                        </p:attrNameLst>
                                      </p:cBhvr>
                                      <p:to>
                                        <p:strVal val="hidden"/>
                                      </p:to>
                                    </p:set>
                                  </p:childTnLst>
                                </p:cTn>
                              </p:par>
                              <p:par>
                                <p:cTn id="120" presetID="1" presetClass="exit" presetSubtype="0" fill="hold" nodeType="withEffect">
                                  <p:stCondLst>
                                    <p:cond delay="0"/>
                                  </p:stCondLst>
                                  <p:childTnLst>
                                    <p:set>
                                      <p:cBhvr>
                                        <p:cTn id="121" dur="1" fill="hold">
                                          <p:stCondLst>
                                            <p:cond delay="0"/>
                                          </p:stCondLst>
                                        </p:cTn>
                                        <p:tgtEl>
                                          <p:spTgt spid="18"/>
                                        </p:tgtEl>
                                        <p:attrNameLst>
                                          <p:attrName>style.visibility</p:attrName>
                                        </p:attrNameLst>
                                      </p:cBhvr>
                                      <p:to>
                                        <p:strVal val="hidden"/>
                                      </p:to>
                                    </p:set>
                                  </p:childTnLst>
                                </p:cTn>
                              </p:par>
                              <p:par>
                                <p:cTn id="122" presetID="1" presetClass="exit" presetSubtype="0" fill="hold" grpId="1" nodeType="withEffect">
                                  <p:stCondLst>
                                    <p:cond delay="0"/>
                                  </p:stCondLst>
                                  <p:childTnLst>
                                    <p:set>
                                      <p:cBhvr>
                                        <p:cTn id="123"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19" grpId="0"/>
      <p:bldP spid="19" grpId="1"/>
      <p:bldP spid="19" grpId="2"/>
      <p:bldP spid="21" grpId="0"/>
      <p:bldP spid="21" grpId="1"/>
      <p:bldP spid="21" grpId="2"/>
      <p:bldP spid="23" grpId="0"/>
      <p:bldP spid="23" grpId="1"/>
      <p:bldP spid="23" grpId="2"/>
      <p:bldP spid="25" grpId="0"/>
      <p:bldP spid="25" grpId="1"/>
      <p:bldP spid="25"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408" y="-20538"/>
            <a:ext cx="8918088" cy="707886"/>
          </a:xfrm>
          <a:prstGeom prst="rect">
            <a:avLst/>
          </a:prstGeom>
          <a:noFill/>
        </p:spPr>
        <p:txBody>
          <a:bodyPr wrap="square" lIns="91440" tIns="45720" rIns="91440" bIns="45720">
            <a:spAutoFit/>
          </a:bodyPr>
          <a:lstStyle/>
          <a:p>
            <a:pPr algn="ctr"/>
            <a:r>
              <a:rPr lang="en-NZ" sz="4000" b="1" dirty="0">
                <a:ln w="12700" cmpd="sng">
                  <a:solidFill>
                    <a:schemeClr val="tx1">
                      <a:lumMod val="95000"/>
                      <a:lumOff val="5000"/>
                    </a:schemeClr>
                  </a:solidFill>
                  <a:prstDash val="solid"/>
                </a:ln>
                <a:solidFill>
                  <a:schemeClr val="accent4">
                    <a:lumMod val="75000"/>
                  </a:schemeClr>
                </a:solidFill>
                <a:effectLst>
                  <a:outerShdw blurRad="38100" dist="38100" dir="2700000" algn="tl">
                    <a:srgbClr val="000000">
                      <a:alpha val="43137"/>
                    </a:srgbClr>
                  </a:outerShdw>
                </a:effectLst>
              </a:rPr>
              <a:t>Walking with Jesus through Holy Week</a:t>
            </a:r>
            <a:endParaRPr lang="en-US" sz="4000" b="1" dirty="0">
              <a:ln w="12700" cmpd="sng">
                <a:solidFill>
                  <a:schemeClr val="tx1">
                    <a:lumMod val="95000"/>
                    <a:lumOff val="5000"/>
                  </a:schemeClr>
                </a:solidFill>
                <a:prstDash val="solid"/>
              </a:ln>
              <a:solidFill>
                <a:schemeClr val="accent4">
                  <a:lumMod val="75000"/>
                </a:schemeClr>
              </a:solidFill>
              <a:effectLst>
                <a:outerShdw blurRad="38100" dist="38100" dir="2700000" algn="tl">
                  <a:srgbClr val="000000">
                    <a:alpha val="43137"/>
                  </a:srgbClr>
                </a:outerShdw>
              </a:effectLst>
            </a:endParaRPr>
          </a:p>
        </p:txBody>
      </p:sp>
      <p:sp>
        <p:nvSpPr>
          <p:cNvPr id="4"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R-3</a:t>
            </a:r>
          </a:p>
          <a:p>
            <a:pPr algn="ctr"/>
            <a:r>
              <a:rPr lang="en-GB" sz="900" b="1" dirty="0">
                <a:solidFill>
                  <a:srgbClr val="002060"/>
                </a:solidFill>
                <a:latin typeface="Arial" pitchFamily="34" charset="0"/>
                <a:cs typeface="Arial" pitchFamily="34" charset="0"/>
              </a:rPr>
              <a:t>S-07</a:t>
            </a:r>
          </a:p>
        </p:txBody>
      </p:sp>
      <p:pic>
        <p:nvPicPr>
          <p:cNvPr id="21" name="Picture 20"/>
          <p:cNvPicPr/>
          <p:nvPr/>
        </p:nvPicPr>
        <p:blipFill>
          <a:blip r:embed="rId3">
            <a:extLst>
              <a:ext uri="{28A0092B-C50C-407E-A947-70E740481C1C}">
                <a14:useLocalDpi xmlns:a14="http://schemas.microsoft.com/office/drawing/2010/main" val="0"/>
              </a:ext>
            </a:extLst>
          </a:blip>
          <a:stretch>
            <a:fillRect/>
          </a:stretch>
        </p:blipFill>
        <p:spPr bwMode="auto">
          <a:xfrm>
            <a:off x="1815306" y="1004218"/>
            <a:ext cx="5513388" cy="3135063"/>
          </a:xfrm>
          <a:prstGeom prst="rect">
            <a:avLst/>
          </a:prstGeom>
          <a:noFill/>
          <a:ln>
            <a:noFill/>
          </a:ln>
        </p:spPr>
      </p:pic>
      <p:sp>
        <p:nvSpPr>
          <p:cNvPr id="27" name="Action Button: Forward">
            <a:hlinkClick r:id="" action="ppaction://hlinkshowjump?jump=nextslide" highlightClick="1"/>
            <a:extLst>
              <a:ext uri="{FF2B5EF4-FFF2-40B4-BE49-F238E27FC236}">
                <a16:creationId xmlns:a16="http://schemas.microsoft.com/office/drawing/2014/main" id="{EC73975F-3078-49C3-AC8D-8405ABF7556C}"/>
              </a:ext>
            </a:extLst>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ction Button: Back">
            <a:hlinkClick r:id="" action="ppaction://hlinkshowjump?jump=previousslide" highlightClick="1"/>
            <a:extLst>
              <a:ext uri="{FF2B5EF4-FFF2-40B4-BE49-F238E27FC236}">
                <a16:creationId xmlns:a16="http://schemas.microsoft.com/office/drawing/2014/main" id="{68272E65-BFE8-4D93-AF6E-BA417DF19B5F}"/>
              </a:ext>
            </a:extLst>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367780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5" y="-102599"/>
            <a:ext cx="8918088" cy="523220"/>
          </a:xfrm>
          <a:prstGeom prst="rect">
            <a:avLst/>
          </a:prstGeom>
          <a:noFill/>
        </p:spPr>
        <p:txBody>
          <a:bodyPr wrap="square" lIns="91440" tIns="45720" rIns="91440" bIns="45720">
            <a:spAutoFit/>
          </a:bodyPr>
          <a:lstStyle/>
          <a:p>
            <a:pPr algn="ctr"/>
            <a:r>
              <a:rPr lang="en-NZ" sz="2800" b="1" dirty="0">
                <a:ln w="12700" cmpd="sng">
                  <a:solidFill>
                    <a:schemeClr val="tx1">
                      <a:lumMod val="95000"/>
                      <a:lumOff val="5000"/>
                    </a:schemeClr>
                  </a:solidFill>
                  <a:prstDash val="solid"/>
                </a:ln>
                <a:solidFill>
                  <a:schemeClr val="accent4">
                    <a:lumMod val="75000"/>
                  </a:schemeClr>
                </a:solidFill>
                <a:effectLst>
                  <a:outerShdw blurRad="38100" dist="38100" dir="2700000" algn="tl">
                    <a:srgbClr val="000000">
                      <a:alpha val="43137"/>
                    </a:srgbClr>
                  </a:outerShdw>
                </a:effectLst>
              </a:rPr>
              <a:t>How we celebrate the events of Good Friday at school</a:t>
            </a:r>
            <a:endParaRPr lang="en-US" sz="2800" b="1" dirty="0">
              <a:ln w="12700" cmpd="sng">
                <a:solidFill>
                  <a:schemeClr val="tx1">
                    <a:lumMod val="95000"/>
                    <a:lumOff val="5000"/>
                  </a:schemeClr>
                </a:solidFill>
                <a:prstDash val="solid"/>
              </a:ln>
              <a:solidFill>
                <a:schemeClr val="accent4">
                  <a:lumMod val="75000"/>
                </a:schemeClr>
              </a:solidFill>
              <a:effectLst>
                <a:outerShdw blurRad="38100" dist="38100" dir="2700000" algn="tl">
                  <a:srgbClr val="000000">
                    <a:alpha val="43137"/>
                  </a:srgbClr>
                </a:outerShdw>
              </a:effectLst>
            </a:endParaRPr>
          </a:p>
        </p:txBody>
      </p:sp>
      <p:sp>
        <p:nvSpPr>
          <p:cNvPr id="4"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R-3</a:t>
            </a:r>
          </a:p>
          <a:p>
            <a:pPr algn="ctr"/>
            <a:r>
              <a:rPr lang="en-GB" sz="900" b="1" dirty="0">
                <a:solidFill>
                  <a:srgbClr val="002060"/>
                </a:solidFill>
                <a:latin typeface="Arial" pitchFamily="34" charset="0"/>
                <a:cs typeface="Arial" pitchFamily="34" charset="0"/>
              </a:rPr>
              <a:t>S-08</a:t>
            </a:r>
          </a:p>
        </p:txBody>
      </p:sp>
      <p:sp>
        <p:nvSpPr>
          <p:cNvPr id="27" name="Action Button: Forward">
            <a:hlinkClick r:id="" action="ppaction://hlinkshowjump?jump=nextslide" highlightClick="1"/>
            <a:extLst>
              <a:ext uri="{FF2B5EF4-FFF2-40B4-BE49-F238E27FC236}">
                <a16:creationId xmlns:a16="http://schemas.microsoft.com/office/drawing/2014/main" id="{EC73975F-3078-49C3-AC8D-8405ABF7556C}"/>
              </a:ext>
            </a:extLst>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ction Button: Back">
            <a:hlinkClick r:id="" action="ppaction://hlinkshowjump?jump=previousslide" highlightClick="1"/>
            <a:extLst>
              <a:ext uri="{FF2B5EF4-FFF2-40B4-BE49-F238E27FC236}">
                <a16:creationId xmlns:a16="http://schemas.microsoft.com/office/drawing/2014/main" id="{68272E65-BFE8-4D93-AF6E-BA417DF19B5F}"/>
              </a:ext>
            </a:extLst>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Tool instructions">
            <a:extLst>
              <a:ext uri="{FF2B5EF4-FFF2-40B4-BE49-F238E27FC236}">
                <a16:creationId xmlns:a16="http://schemas.microsoft.com/office/drawing/2014/main" id="{21E5F1C3-E5B4-4B8B-AB02-0463701D8299}"/>
              </a:ext>
            </a:extLst>
          </p:cNvPr>
          <p:cNvSpPr txBox="1"/>
          <p:nvPr/>
        </p:nvSpPr>
        <p:spPr>
          <a:xfrm>
            <a:off x="3771510" y="4885406"/>
            <a:ext cx="1436612" cy="21358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88" dirty="0">
                <a:latin typeface="Arial" pitchFamily="34" charset="0"/>
                <a:ea typeface="Segoe UI" pitchFamily="34" charset="0"/>
                <a:cs typeface="Arial" pitchFamily="34" charset="0"/>
              </a:rPr>
              <a:t>Click text to reveal pictures</a:t>
            </a:r>
          </a:p>
        </p:txBody>
      </p:sp>
      <p:sp>
        <p:nvSpPr>
          <p:cNvPr id="17" name="Textbox: Tool instructions">
            <a:extLst>
              <a:ext uri="{FF2B5EF4-FFF2-40B4-BE49-F238E27FC236}">
                <a16:creationId xmlns:a16="http://schemas.microsoft.com/office/drawing/2014/main" id="{F2E770FB-45F4-4825-916D-F59424C67709}"/>
              </a:ext>
            </a:extLst>
          </p:cNvPr>
          <p:cNvSpPr txBox="1"/>
          <p:nvPr/>
        </p:nvSpPr>
        <p:spPr>
          <a:xfrm>
            <a:off x="3590375" y="4671821"/>
            <a:ext cx="1798890" cy="21358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88" dirty="0">
                <a:latin typeface="Arial" pitchFamily="34" charset="0"/>
                <a:ea typeface="Segoe UI" pitchFamily="34" charset="0"/>
                <a:cs typeface="Arial" pitchFamily="34" charset="0"/>
              </a:rPr>
              <a:t>Click pictures to reveal different text</a:t>
            </a:r>
          </a:p>
        </p:txBody>
      </p:sp>
      <p:sp>
        <p:nvSpPr>
          <p:cNvPr id="8" name="tex 5">
            <a:extLst>
              <a:ext uri="{FF2B5EF4-FFF2-40B4-BE49-F238E27FC236}">
                <a16:creationId xmlns:a16="http://schemas.microsoft.com/office/drawing/2014/main" id="{59776D8D-9396-48B0-8E0B-43FC5E9768F4}"/>
              </a:ext>
            </a:extLst>
          </p:cNvPr>
          <p:cNvSpPr/>
          <p:nvPr/>
        </p:nvSpPr>
        <p:spPr>
          <a:xfrm>
            <a:off x="3225869" y="1131142"/>
            <a:ext cx="5594131" cy="1200329"/>
          </a:xfrm>
          <a:prstGeom prst="rect">
            <a:avLst/>
          </a:prstGeom>
          <a:solidFill>
            <a:schemeClr val="bg2"/>
          </a:solidFill>
        </p:spPr>
        <p:txBody>
          <a:bodyPr wrap="square">
            <a:spAutoFit/>
          </a:bodyPr>
          <a:lstStyle/>
          <a:p>
            <a:r>
              <a:rPr lang="en-NZ" dirty="0"/>
              <a:t>This is a very sad part of the story. </a:t>
            </a:r>
          </a:p>
          <a:p>
            <a:r>
              <a:rPr lang="en-NZ" dirty="0"/>
              <a:t>Look at the children’s faces.</a:t>
            </a:r>
          </a:p>
          <a:p>
            <a:r>
              <a:rPr lang="en-NZ" dirty="0"/>
              <a:t>Can you say what part of the story this picture is about?</a:t>
            </a:r>
          </a:p>
          <a:p>
            <a:r>
              <a:rPr lang="en-NZ" dirty="0"/>
              <a:t>Do you know what happens next?</a:t>
            </a:r>
          </a:p>
        </p:txBody>
      </p:sp>
      <p:pic>
        <p:nvPicPr>
          <p:cNvPr id="10" name="Picture 5">
            <a:extLst>
              <a:ext uri="{FF2B5EF4-FFF2-40B4-BE49-F238E27FC236}">
                <a16:creationId xmlns:a16="http://schemas.microsoft.com/office/drawing/2014/main" id="{3F4ABC7E-3B99-4419-AC44-D38627C03F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925" y="755605"/>
            <a:ext cx="1464608" cy="1940035"/>
          </a:xfrm>
          <a:prstGeom prst="rect">
            <a:avLst/>
          </a:prstGeom>
        </p:spPr>
      </p:pic>
      <p:grpSp>
        <p:nvGrpSpPr>
          <p:cNvPr id="30" name="Group tex 3 4">
            <a:extLst>
              <a:ext uri="{FF2B5EF4-FFF2-40B4-BE49-F238E27FC236}">
                <a16:creationId xmlns:a16="http://schemas.microsoft.com/office/drawing/2014/main" id="{22A03E1E-0E3D-4F6E-8CDE-3C49EAE47067}"/>
              </a:ext>
            </a:extLst>
          </p:cNvPr>
          <p:cNvGrpSpPr/>
          <p:nvPr/>
        </p:nvGrpSpPr>
        <p:grpSpPr>
          <a:xfrm>
            <a:off x="3240024" y="1131142"/>
            <a:ext cx="5579976" cy="3268117"/>
            <a:chOff x="3240024" y="1131142"/>
            <a:chExt cx="5579976" cy="3268117"/>
          </a:xfrm>
        </p:grpSpPr>
        <p:sp>
          <p:nvSpPr>
            <p:cNvPr id="13" name="Rectangle 12">
              <a:extLst>
                <a:ext uri="{FF2B5EF4-FFF2-40B4-BE49-F238E27FC236}">
                  <a16:creationId xmlns:a16="http://schemas.microsoft.com/office/drawing/2014/main" id="{7B4B592E-B06E-4381-9703-90CE29FD606B}"/>
                </a:ext>
              </a:extLst>
            </p:cNvPr>
            <p:cNvSpPr/>
            <p:nvPr/>
          </p:nvSpPr>
          <p:spPr>
            <a:xfrm>
              <a:off x="3240024" y="2921931"/>
              <a:ext cx="5579976" cy="1477328"/>
            </a:xfrm>
            <a:prstGeom prst="rect">
              <a:avLst/>
            </a:prstGeom>
            <a:solidFill>
              <a:schemeClr val="bg2"/>
            </a:solidFill>
          </p:spPr>
          <p:txBody>
            <a:bodyPr wrap="square">
              <a:spAutoFit/>
            </a:bodyPr>
            <a:lstStyle/>
            <a:p>
              <a:r>
                <a:rPr lang="en-NZ" dirty="0"/>
                <a:t>After each story there is time to think about what it means and why we call Jesus our Saviour. </a:t>
              </a:r>
            </a:p>
            <a:p>
              <a:r>
                <a:rPr lang="en-NZ" dirty="0"/>
                <a:t>There is time for prayer and singing also.                              </a:t>
              </a:r>
            </a:p>
            <a:p>
              <a:r>
                <a:rPr lang="en-NZ" dirty="0"/>
                <a:t>What part of the story is this picture about and what comes next?</a:t>
              </a:r>
            </a:p>
          </p:txBody>
        </p:sp>
        <p:sp>
          <p:nvSpPr>
            <p:cNvPr id="21" name="Rectangle 20">
              <a:extLst>
                <a:ext uri="{FF2B5EF4-FFF2-40B4-BE49-F238E27FC236}">
                  <a16:creationId xmlns:a16="http://schemas.microsoft.com/office/drawing/2014/main" id="{8EAFA48F-421E-4691-A777-E8CF726BBF35}"/>
                </a:ext>
              </a:extLst>
            </p:cNvPr>
            <p:cNvSpPr/>
            <p:nvPr/>
          </p:nvSpPr>
          <p:spPr>
            <a:xfrm>
              <a:off x="3254155" y="1131142"/>
              <a:ext cx="5551714" cy="1200329"/>
            </a:xfrm>
            <a:prstGeom prst="rect">
              <a:avLst/>
            </a:prstGeom>
            <a:solidFill>
              <a:schemeClr val="bg2"/>
            </a:solidFill>
          </p:spPr>
          <p:txBody>
            <a:bodyPr wrap="square">
              <a:spAutoFit/>
            </a:bodyPr>
            <a:lstStyle/>
            <a:p>
              <a:r>
                <a:rPr lang="en-NZ" dirty="0"/>
                <a:t>The children act out the parts of the story. </a:t>
              </a:r>
            </a:p>
            <a:p>
              <a:r>
                <a:rPr lang="en-NZ" dirty="0"/>
                <a:t>They portray the characters very well and their costumes make them look very realistic.                                                </a:t>
              </a:r>
            </a:p>
            <a:p>
              <a:r>
                <a:rPr lang="en-NZ" dirty="0"/>
                <a:t>What part of the story is this picture about?</a:t>
              </a:r>
            </a:p>
          </p:txBody>
        </p:sp>
      </p:grpSp>
      <p:grpSp>
        <p:nvGrpSpPr>
          <p:cNvPr id="24" name="Group pic 3 4">
            <a:extLst>
              <a:ext uri="{FF2B5EF4-FFF2-40B4-BE49-F238E27FC236}">
                <a16:creationId xmlns:a16="http://schemas.microsoft.com/office/drawing/2014/main" id="{9C584AF4-D95E-4F17-B2A0-740B8F0B5B87}"/>
              </a:ext>
            </a:extLst>
          </p:cNvPr>
          <p:cNvGrpSpPr/>
          <p:nvPr/>
        </p:nvGrpSpPr>
        <p:grpSpPr>
          <a:xfrm>
            <a:off x="717525" y="755606"/>
            <a:ext cx="2239018" cy="3643653"/>
            <a:chOff x="717525" y="755606"/>
            <a:chExt cx="2239018" cy="3643653"/>
          </a:xfrm>
        </p:grpSpPr>
        <p:pic>
          <p:nvPicPr>
            <p:cNvPr id="15" name="Picture 14">
              <a:extLst>
                <a:ext uri="{FF2B5EF4-FFF2-40B4-BE49-F238E27FC236}">
                  <a16:creationId xmlns:a16="http://schemas.microsoft.com/office/drawing/2014/main" id="{EEF64E64-7805-4FFC-A1F0-C66101DF657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644" b="23489"/>
            <a:stretch/>
          </p:blipFill>
          <p:spPr>
            <a:xfrm>
              <a:off x="735916" y="2923259"/>
              <a:ext cx="2220627" cy="1476000"/>
            </a:xfrm>
            <a:prstGeom prst="rect">
              <a:avLst/>
            </a:prstGeom>
          </p:spPr>
        </p:pic>
        <p:pic>
          <p:nvPicPr>
            <p:cNvPr id="23" name="Picture 22">
              <a:extLst>
                <a:ext uri="{FF2B5EF4-FFF2-40B4-BE49-F238E27FC236}">
                  <a16:creationId xmlns:a16="http://schemas.microsoft.com/office/drawing/2014/main" id="{D3F2307E-5B6D-420A-975B-55ADD763526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791" t="21554" r="15147" b="5103"/>
            <a:stretch/>
          </p:blipFill>
          <p:spPr>
            <a:xfrm>
              <a:off x="717525" y="755606"/>
              <a:ext cx="2198819" cy="1951400"/>
            </a:xfrm>
            <a:prstGeom prst="rect">
              <a:avLst/>
            </a:prstGeom>
          </p:spPr>
        </p:pic>
      </p:grpSp>
      <p:grpSp>
        <p:nvGrpSpPr>
          <p:cNvPr id="45" name="Group tex 1 2">
            <a:extLst>
              <a:ext uri="{FF2B5EF4-FFF2-40B4-BE49-F238E27FC236}">
                <a16:creationId xmlns:a16="http://schemas.microsoft.com/office/drawing/2014/main" id="{292C4A15-BD4A-4860-BE8E-5BB1A6FC17FB}"/>
              </a:ext>
            </a:extLst>
          </p:cNvPr>
          <p:cNvGrpSpPr/>
          <p:nvPr/>
        </p:nvGrpSpPr>
        <p:grpSpPr>
          <a:xfrm>
            <a:off x="3225869" y="1133677"/>
            <a:ext cx="5594131" cy="3270653"/>
            <a:chOff x="3225869" y="1133677"/>
            <a:chExt cx="5594131" cy="3270653"/>
          </a:xfrm>
        </p:grpSpPr>
        <p:sp>
          <p:nvSpPr>
            <p:cNvPr id="32" name="Rectangle 31">
              <a:extLst>
                <a:ext uri="{FF2B5EF4-FFF2-40B4-BE49-F238E27FC236}">
                  <a16:creationId xmlns:a16="http://schemas.microsoft.com/office/drawing/2014/main" id="{5274DE66-1C89-4918-947D-AA6754ACFAE9}"/>
                </a:ext>
              </a:extLst>
            </p:cNvPr>
            <p:cNvSpPr/>
            <p:nvPr/>
          </p:nvSpPr>
          <p:spPr>
            <a:xfrm>
              <a:off x="3240000" y="2928330"/>
              <a:ext cx="5580000" cy="1476000"/>
            </a:xfrm>
            <a:prstGeom prst="rect">
              <a:avLst/>
            </a:prstGeom>
            <a:solidFill>
              <a:schemeClr val="bg2"/>
            </a:solidFill>
          </p:spPr>
          <p:txBody>
            <a:bodyPr>
              <a:spAutoFit/>
            </a:bodyPr>
            <a:lstStyle/>
            <a:p>
              <a:r>
                <a:rPr lang="en-NZ" dirty="0"/>
                <a:t>During the telling of the stories the children reflect on what Jesus did for all people when he died on the cross.                                                                          There is time for children to be silent and pray to Jesus in their hearts. </a:t>
              </a:r>
            </a:p>
          </p:txBody>
        </p:sp>
        <p:sp>
          <p:nvSpPr>
            <p:cNvPr id="41" name="Rectangle 40">
              <a:extLst>
                <a:ext uri="{FF2B5EF4-FFF2-40B4-BE49-F238E27FC236}">
                  <a16:creationId xmlns:a16="http://schemas.microsoft.com/office/drawing/2014/main" id="{DC7B42E5-8B6F-4208-8D29-FDCF93F8757C}"/>
                </a:ext>
              </a:extLst>
            </p:cNvPr>
            <p:cNvSpPr/>
            <p:nvPr/>
          </p:nvSpPr>
          <p:spPr>
            <a:xfrm>
              <a:off x="3225869" y="1133677"/>
              <a:ext cx="5580000" cy="1200329"/>
            </a:xfrm>
            <a:prstGeom prst="rect">
              <a:avLst/>
            </a:prstGeom>
            <a:solidFill>
              <a:schemeClr val="bg2"/>
            </a:solidFill>
          </p:spPr>
          <p:txBody>
            <a:bodyPr>
              <a:spAutoFit/>
            </a:bodyPr>
            <a:lstStyle/>
            <a:p>
              <a:r>
                <a:rPr lang="en-NZ" dirty="0"/>
                <a:t>Schools dramatise the stories of Good Friday and share them with the whole school and the parish. This helps to bring the stories to life. What part of the story is this picture about?</a:t>
              </a:r>
            </a:p>
          </p:txBody>
        </p:sp>
      </p:grpSp>
      <p:grpSp>
        <p:nvGrpSpPr>
          <p:cNvPr id="44" name="Group pix 1 2">
            <a:extLst>
              <a:ext uri="{FF2B5EF4-FFF2-40B4-BE49-F238E27FC236}">
                <a16:creationId xmlns:a16="http://schemas.microsoft.com/office/drawing/2014/main" id="{706E9A6F-0826-423F-96C8-BBD4BFB2E739}"/>
              </a:ext>
            </a:extLst>
          </p:cNvPr>
          <p:cNvGrpSpPr/>
          <p:nvPr/>
        </p:nvGrpSpPr>
        <p:grpSpPr>
          <a:xfrm>
            <a:off x="698713" y="887362"/>
            <a:ext cx="2257830" cy="3518296"/>
            <a:chOff x="698713" y="887362"/>
            <a:chExt cx="2257830" cy="3518296"/>
          </a:xfrm>
        </p:grpSpPr>
        <p:pic>
          <p:nvPicPr>
            <p:cNvPr id="36" name="Picture 35">
              <a:extLst>
                <a:ext uri="{FF2B5EF4-FFF2-40B4-BE49-F238E27FC236}">
                  <a16:creationId xmlns:a16="http://schemas.microsoft.com/office/drawing/2014/main" id="{47DB2E94-355D-4CE3-AA4E-F1539454DF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9152" b="19752"/>
            <a:stretch/>
          </p:blipFill>
          <p:spPr>
            <a:xfrm>
              <a:off x="735916" y="2928330"/>
              <a:ext cx="2220627" cy="1477328"/>
            </a:xfrm>
            <a:prstGeom prst="rect">
              <a:avLst/>
            </a:prstGeom>
          </p:spPr>
        </p:pic>
        <p:pic>
          <p:nvPicPr>
            <p:cNvPr id="43" name="Picture 42">
              <a:extLst>
                <a:ext uri="{FF2B5EF4-FFF2-40B4-BE49-F238E27FC236}">
                  <a16:creationId xmlns:a16="http://schemas.microsoft.com/office/drawing/2014/main" id="{51AB123D-9297-4D72-BBDD-E6352FAF83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8713" y="887362"/>
              <a:ext cx="2236442" cy="1676520"/>
            </a:xfrm>
            <a:prstGeom prst="rect">
              <a:avLst/>
            </a:prstGeom>
          </p:spPr>
        </p:pic>
      </p:grpSp>
    </p:spTree>
    <p:extLst>
      <p:ext uri="{BB962C8B-B14F-4D97-AF65-F5344CB8AC3E}">
        <p14:creationId xmlns:p14="http://schemas.microsoft.com/office/powerpoint/2010/main" val="14471486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 presetClass="entr" presetSubtype="0" fill="hold" grpId="2" nodeType="withEffect">
                                  <p:stCondLst>
                                    <p:cond delay="0"/>
                                  </p:stCondLst>
                                  <p:childTnLst>
                                    <p:set>
                                      <p:cBhvr>
                                        <p:cTn id="9"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45"/>
                  </p:tgtEl>
                </p:cond>
              </p:nextCondLst>
            </p:seq>
            <p:seq concurrent="1" nextAc="seek">
              <p:cTn id="10" restart="whenNotActive" fill="hold" evtFilter="cancelBubble" nodeType="interactiveSeq">
                <p:stCondLst>
                  <p:cond evt="onClick" delay="0">
                    <p:tgtEl>
                      <p:spTgt spid="44"/>
                    </p:tgtEl>
                  </p:cond>
                </p:stCondLst>
                <p:endSync evt="end" delay="0">
                  <p:rtn val="all"/>
                </p:endSync>
                <p:childTnLst>
                  <p:par>
                    <p:cTn id="11" fill="hold">
                      <p:stCondLst>
                        <p:cond delay="0"/>
                      </p:stCondLst>
                      <p:childTnLst>
                        <p:par>
                          <p:cTn id="12" fill="hold">
                            <p:stCondLst>
                              <p:cond delay="0"/>
                            </p:stCondLst>
                            <p:childTnLst>
                              <p:par>
                                <p:cTn id="13" presetID="1" presetClass="exit" presetSubtype="0" fill="hold" nodeType="withEffect">
                                  <p:stCondLst>
                                    <p:cond delay="0"/>
                                  </p:stCondLst>
                                  <p:childTnLst>
                                    <p:set>
                                      <p:cBhvr>
                                        <p:cTn id="14" dur="1" fill="hold">
                                          <p:stCondLst>
                                            <p:cond delay="0"/>
                                          </p:stCondLst>
                                        </p:cTn>
                                        <p:tgtEl>
                                          <p:spTgt spid="45"/>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44"/>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childTnLst>
                    </p:cTn>
                  </p:par>
                </p:childTnLst>
              </p:cTn>
              <p:nextCondLst>
                <p:cond evt="onClick" delay="0">
                  <p:tgtEl>
                    <p:spTgt spid="44"/>
                  </p:tgtEl>
                </p:cond>
              </p:nextCondLst>
            </p:seq>
            <p:seq concurrent="1" nextAc="seek">
              <p:cTn id="20" restart="whenNotActive" fill="hold" evtFilter="cancelBubble" nodeType="interactiveSeq">
                <p:stCondLst>
                  <p:cond evt="onClick" delay="0">
                    <p:tgtEl>
                      <p:spTgt spid="30"/>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 presetClass="entr" presetSubtype="0" fill="hold" grpId="1"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28" restart="whenNotActive" fill="hold" evtFilter="cancelBubble" nodeType="interactiveSeq">
                <p:stCondLst>
                  <p:cond evt="onClick" delay="0">
                    <p:tgtEl>
                      <p:spTgt spid="24"/>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nodeType="withEffect">
                                  <p:stCondLst>
                                    <p:cond delay="0"/>
                                  </p:stCondLst>
                                  <p:childTnLst>
                                    <p:set>
                                      <p:cBhvr>
                                        <p:cTn id="32" dur="1" fill="hold">
                                          <p:stCondLst>
                                            <p:cond delay="0"/>
                                          </p:stCondLst>
                                        </p:cTn>
                                        <p:tgtEl>
                                          <p:spTgt spid="30"/>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4"/>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nextCondLst>
                <p:cond evt="onClick" delay="0">
                  <p:tgtEl>
                    <p:spTgt spid="24"/>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10"/>
                    </p:tgtEl>
                  </p:cond>
                </p:stCondLst>
                <p:endSync evt="end" delay="0">
                  <p:rtn val="all"/>
                </p:endSync>
                <p:childTnLst>
                  <p:par>
                    <p:cTn id="47" fill="hold">
                      <p:stCondLst>
                        <p:cond delay="0"/>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8"/>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10"/>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500"/>
                                        <p:tgtEl>
                                          <p:spTgt spid="45"/>
                                        </p:tgtEl>
                                      </p:cBhvr>
                                    </p:animEffect>
                                  </p:childTnLst>
                                </p:cTn>
                              </p:par>
                            </p:childTnLst>
                          </p:cTn>
                        </p:par>
                      </p:childTnLst>
                    </p:cTn>
                  </p:par>
                </p:childTnLst>
              </p:cTn>
              <p:nextCondLst>
                <p:cond evt="onClick" delay="0">
                  <p:tgtEl>
                    <p:spTgt spid="10"/>
                  </p:tgtEl>
                </p:cond>
              </p:nextCondLst>
            </p:seq>
            <p:seq concurrent="1" nextAc="seek">
              <p:cTn id="56" restart="whenNotActive" fill="hold" evtFilter="cancelBubble" nodeType="interactiveSeq">
                <p:stCondLst>
                  <p:cond evt="onClick" delay="0">
                    <p:tgtEl>
                      <p:spTgt spid="27"/>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par>
                                <p:cTn id="61" presetID="1" presetClass="exit" presetSubtype="0" fill="hold" nodeType="withEffect">
                                  <p:stCondLst>
                                    <p:cond delay="0"/>
                                  </p:stCondLst>
                                  <p:childTnLst>
                                    <p:set>
                                      <p:cBhvr>
                                        <p:cTn id="62" dur="1" fill="hold">
                                          <p:stCondLst>
                                            <p:cond delay="0"/>
                                          </p:stCondLst>
                                        </p:cTn>
                                        <p:tgtEl>
                                          <p:spTgt spid="44"/>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30"/>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24"/>
                                        </p:tgtEl>
                                        <p:attrNameLst>
                                          <p:attrName>style.visibility</p:attrName>
                                        </p:attrNameLst>
                                      </p:cBhvr>
                                      <p:to>
                                        <p:strVal val="hidden"/>
                                      </p:to>
                                    </p:set>
                                  </p:childTnLst>
                                </p:cTn>
                              </p:par>
                              <p:par>
                                <p:cTn id="67" presetID="1" presetClass="exit" presetSubtype="0" fill="hold" grpId="3" nodeType="withEffect">
                                  <p:stCondLst>
                                    <p:cond delay="0"/>
                                  </p:stCondLst>
                                  <p:childTnLst>
                                    <p:set>
                                      <p:cBhvr>
                                        <p:cTn id="68" dur="1" fill="hold">
                                          <p:stCondLst>
                                            <p:cond delay="0"/>
                                          </p:stCondLst>
                                        </p:cTn>
                                        <p:tgtEl>
                                          <p:spTgt spid="8"/>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71" restart="whenNotActive" fill="hold" evtFilter="cancelBubble" nodeType="interactiveSeq">
                <p:stCondLst>
                  <p:cond evt="onClick" delay="0">
                    <p:tgtEl>
                      <p:spTgt spid="28"/>
                    </p:tgtEl>
                  </p:cond>
                </p:stCondLst>
                <p:endSync evt="end" delay="0">
                  <p:rtn val="all"/>
                </p:endSync>
                <p:childTnLst>
                  <p:par>
                    <p:cTn id="72" fill="hold">
                      <p:stCondLst>
                        <p:cond delay="0"/>
                      </p:stCondLst>
                      <p:childTnLst>
                        <p:par>
                          <p:cTn id="73" fill="hold">
                            <p:stCondLst>
                              <p:cond delay="0"/>
                            </p:stCondLst>
                            <p:childTnLst>
                              <p:par>
                                <p:cTn id="74" presetID="1" presetClass="entr" presetSubtype="0" fill="hold" nodeType="withEffect">
                                  <p:stCondLst>
                                    <p:cond delay="0"/>
                                  </p:stCondLst>
                                  <p:childTnLst>
                                    <p:set>
                                      <p:cBhvr>
                                        <p:cTn id="75" dur="1" fill="hold">
                                          <p:stCondLst>
                                            <p:cond delay="0"/>
                                          </p:stCondLst>
                                        </p:cTn>
                                        <p:tgtEl>
                                          <p:spTgt spid="45"/>
                                        </p:tgtEl>
                                        <p:attrNameLst>
                                          <p:attrName>style.visibility</p:attrName>
                                        </p:attrNameLst>
                                      </p:cBhvr>
                                      <p:to>
                                        <p:strVal val="visible"/>
                                      </p:to>
                                    </p:set>
                                  </p:childTnLst>
                                </p:cTn>
                              </p:par>
                              <p:par>
                                <p:cTn id="76" presetID="1" presetClass="exit" presetSubtype="0" fill="hold" nodeType="withEffect">
                                  <p:stCondLst>
                                    <p:cond delay="0"/>
                                  </p:stCondLst>
                                  <p:childTnLst>
                                    <p:set>
                                      <p:cBhvr>
                                        <p:cTn id="77" dur="1" fill="hold">
                                          <p:stCondLst>
                                            <p:cond delay="0"/>
                                          </p:stCondLst>
                                        </p:cTn>
                                        <p:tgtEl>
                                          <p:spTgt spid="44"/>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30"/>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24"/>
                                        </p:tgtEl>
                                        <p:attrNameLst>
                                          <p:attrName>style.visibility</p:attrName>
                                        </p:attrNameLst>
                                      </p:cBhvr>
                                      <p:to>
                                        <p:strVal val="hidden"/>
                                      </p:to>
                                    </p:set>
                                  </p:childTnLst>
                                </p:cTn>
                              </p:par>
                              <p:par>
                                <p:cTn id="82" presetID="1" presetClass="exit" presetSubtype="0" fill="hold" grpId="2" nodeType="withEffect">
                                  <p:stCondLst>
                                    <p:cond delay="0"/>
                                  </p:stCondLst>
                                  <p:childTnLst>
                                    <p:set>
                                      <p:cBhvr>
                                        <p:cTn id="83" dur="1" fill="hold">
                                          <p:stCondLst>
                                            <p:cond delay="0"/>
                                          </p:stCondLst>
                                        </p:cTn>
                                        <p:tgtEl>
                                          <p:spTgt spid="8"/>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17" grpId="0"/>
      <p:bldP spid="17" grpId="1"/>
      <p:bldP spid="17" grpId="2"/>
      <p:bldP spid="8" grpId="0" animBg="1"/>
      <p:bldP spid="8" grpId="1" animBg="1"/>
      <p:bldP spid="8" grpId="2" animBg="1"/>
      <p:bldP spid="8" grpId="3"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Title"/>
          <p:cNvSpPr/>
          <p:nvPr/>
        </p:nvSpPr>
        <p:spPr>
          <a:xfrm>
            <a:off x="0" y="-18797"/>
            <a:ext cx="9144000" cy="584775"/>
          </a:xfrm>
          <a:prstGeom prst="rect">
            <a:avLst/>
          </a:prstGeom>
          <a:noFill/>
        </p:spPr>
        <p:txBody>
          <a:bodyPr wrap="square" lIns="91440" tIns="45720" rIns="91440" bIns="45720">
            <a:spAutoFit/>
          </a:bodyPr>
          <a:lstStyle/>
          <a:p>
            <a:pPr algn="ctr"/>
            <a:r>
              <a:rPr lang="en-NZ" sz="3200" b="1" dirty="0">
                <a:ln w="12700" cmpd="sng">
                  <a:solidFill>
                    <a:schemeClr val="tx1">
                      <a:lumMod val="95000"/>
                      <a:lumOff val="5000"/>
                    </a:schemeClr>
                  </a:solidFill>
                  <a:prstDash val="solid"/>
                </a:ln>
                <a:solidFill>
                  <a:schemeClr val="accent4">
                    <a:lumMod val="75000"/>
                  </a:schemeClr>
                </a:solidFill>
                <a:effectLst>
                  <a:outerShdw blurRad="38100" dist="38100" dir="2700000" algn="tl">
                    <a:srgbClr val="000000">
                      <a:alpha val="43137"/>
                    </a:srgbClr>
                  </a:outerShdw>
                </a:effectLst>
              </a:rPr>
              <a:t>How we celebrate Good Friday in our parish</a:t>
            </a:r>
          </a:p>
        </p:txBody>
      </p:sp>
      <p:sp>
        <p:nvSpPr>
          <p:cNvPr id="9"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R-3</a:t>
            </a:r>
          </a:p>
          <a:p>
            <a:pPr algn="ctr"/>
            <a:r>
              <a:rPr lang="en-GB" sz="900" b="1" dirty="0">
                <a:solidFill>
                  <a:srgbClr val="002060"/>
                </a:solidFill>
                <a:latin typeface="Arial" pitchFamily="34" charset="0"/>
                <a:cs typeface="Arial" pitchFamily="34" charset="0"/>
              </a:rPr>
              <a:t>S-09</a:t>
            </a:r>
          </a:p>
        </p:txBody>
      </p:sp>
      <p:sp>
        <p:nvSpPr>
          <p:cNvPr id="35" name="Textbox: Tool instructions"/>
          <p:cNvSpPr txBox="1"/>
          <p:nvPr/>
        </p:nvSpPr>
        <p:spPr>
          <a:xfrm>
            <a:off x="3214400" y="4913334"/>
            <a:ext cx="1755609"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pictures to reveal text</a:t>
            </a:r>
          </a:p>
        </p:txBody>
      </p:sp>
      <p:pic>
        <p:nvPicPr>
          <p:cNvPr id="6" name="ture4">
            <a:extLst>
              <a:ext uri="{FF2B5EF4-FFF2-40B4-BE49-F238E27FC236}">
                <a16:creationId xmlns:a16="http://schemas.microsoft.com/office/drawing/2014/main" id="{252CEE1F-0B67-4CCD-811B-CA51A9F6E3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126" y="2684892"/>
            <a:ext cx="2206692" cy="1468453"/>
          </a:xfrm>
          <a:prstGeom prst="rect">
            <a:avLst/>
          </a:prstGeom>
        </p:spPr>
      </p:pic>
      <p:pic>
        <p:nvPicPr>
          <p:cNvPr id="12" name="ture3">
            <a:extLst>
              <a:ext uri="{FF2B5EF4-FFF2-40B4-BE49-F238E27FC236}">
                <a16:creationId xmlns:a16="http://schemas.microsoft.com/office/drawing/2014/main" id="{899C6E35-F7E8-4F76-8F58-6F8A19E64E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300" y="2571750"/>
            <a:ext cx="1826827" cy="1581595"/>
          </a:xfrm>
          <a:prstGeom prst="rect">
            <a:avLst/>
          </a:prstGeom>
        </p:spPr>
      </p:pic>
      <p:pic>
        <p:nvPicPr>
          <p:cNvPr id="15" name="ture2">
            <a:extLst>
              <a:ext uri="{FF2B5EF4-FFF2-40B4-BE49-F238E27FC236}">
                <a16:creationId xmlns:a16="http://schemas.microsoft.com/office/drawing/2014/main" id="{C8FBCC59-08A6-4700-B1E0-8DF30C2CD8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7127" y="1214846"/>
            <a:ext cx="2206692" cy="1470046"/>
          </a:xfrm>
          <a:prstGeom prst="rect">
            <a:avLst/>
          </a:prstGeom>
        </p:spPr>
      </p:pic>
      <p:pic>
        <p:nvPicPr>
          <p:cNvPr id="23" name="ture1">
            <a:extLst>
              <a:ext uri="{FF2B5EF4-FFF2-40B4-BE49-F238E27FC236}">
                <a16:creationId xmlns:a16="http://schemas.microsoft.com/office/drawing/2014/main" id="{E7CE68CC-03BF-47EE-80C9-2B6F8AD755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0300" y="1214846"/>
            <a:ext cx="1826828" cy="1356904"/>
          </a:xfrm>
          <a:prstGeom prst="rect">
            <a:avLst/>
          </a:prstGeom>
        </p:spPr>
      </p:pic>
      <p:sp>
        <p:nvSpPr>
          <p:cNvPr id="24" name="re4">
            <a:extLst>
              <a:ext uri="{FF2B5EF4-FFF2-40B4-BE49-F238E27FC236}">
                <a16:creationId xmlns:a16="http://schemas.microsoft.com/office/drawing/2014/main" id="{D22C45C5-E19E-4928-B102-0F61761C269C}"/>
              </a:ext>
            </a:extLst>
          </p:cNvPr>
          <p:cNvSpPr/>
          <p:nvPr/>
        </p:nvSpPr>
        <p:spPr>
          <a:xfrm>
            <a:off x="4441371" y="3671622"/>
            <a:ext cx="4558629" cy="941796"/>
          </a:xfrm>
          <a:prstGeom prst="rect">
            <a:avLst/>
          </a:prstGeom>
          <a:solidFill>
            <a:schemeClr val="bg2"/>
          </a:solidFill>
        </p:spPr>
        <p:txBody>
          <a:bodyPr wrap="square">
            <a:spAutoFit/>
          </a:bodyPr>
          <a:lstStyle/>
          <a:p>
            <a:pPr>
              <a:lnSpc>
                <a:spcPct val="115000"/>
              </a:lnSpc>
              <a:spcAft>
                <a:spcPts val="1000"/>
              </a:spcAft>
            </a:pPr>
            <a:r>
              <a:rPr lang="en-NZ" sz="1200" dirty="0">
                <a:latin typeface="Calibri" panose="020F0502020204030204" pitchFamily="34" charset="0"/>
                <a:ea typeface="Calibri" panose="020F0502020204030204" pitchFamily="34" charset="0"/>
                <a:cs typeface="Calibri" panose="020F0502020204030204" pitchFamily="34" charset="0"/>
              </a:rPr>
              <a:t>Pope Francis venerates the cross and leads all the people of Rome to show special honour to Jesus on Good Friday. It is a holy day for people to be close to Jesus and remember the times they have not spoken or acted with love and to tell Jesus they are sorry for this. </a:t>
            </a:r>
            <a:endParaRPr lang="en-NZ"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3">
            <a:extLst>
              <a:ext uri="{FF2B5EF4-FFF2-40B4-BE49-F238E27FC236}">
                <a16:creationId xmlns:a16="http://schemas.microsoft.com/office/drawing/2014/main" id="{E18A1C77-7551-4102-9995-46071C073034}"/>
              </a:ext>
            </a:extLst>
          </p:cNvPr>
          <p:cNvSpPr/>
          <p:nvPr/>
        </p:nvSpPr>
        <p:spPr>
          <a:xfrm>
            <a:off x="4441371" y="2663191"/>
            <a:ext cx="4572000" cy="929357"/>
          </a:xfrm>
          <a:prstGeom prst="rect">
            <a:avLst/>
          </a:prstGeom>
          <a:solidFill>
            <a:schemeClr val="bg2"/>
          </a:solidFill>
        </p:spPr>
        <p:txBody>
          <a:bodyPr>
            <a:spAutoFit/>
          </a:bodyPr>
          <a:lstStyle/>
          <a:p>
            <a:pPr>
              <a:lnSpc>
                <a:spcPct val="115000"/>
              </a:lnSpc>
              <a:spcAft>
                <a:spcPts val="1000"/>
              </a:spcAft>
            </a:pPr>
            <a:r>
              <a:rPr lang="en-NZ" sz="1200" dirty="0">
                <a:latin typeface="Calibri" panose="020F0502020204030204" pitchFamily="34" charset="0"/>
                <a:ea typeface="Calibri" panose="020F0502020204030204" pitchFamily="34" charset="0"/>
                <a:cs typeface="Calibri" panose="020F0502020204030204" pitchFamily="34" charset="0"/>
              </a:rPr>
              <a:t>Sometimes people come up and place their hands on the cross to show it is a very special symbol to think about today. This is called venerating the cross. It is done in different ways by Christians all over the world on Good Friday.</a:t>
            </a:r>
            <a:endParaRPr lang="en-NZ"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re2">
            <a:extLst>
              <a:ext uri="{FF2B5EF4-FFF2-40B4-BE49-F238E27FC236}">
                <a16:creationId xmlns:a16="http://schemas.microsoft.com/office/drawing/2014/main" id="{3DEEE1E3-DDCA-4C97-B89E-6C37E658CF52}"/>
              </a:ext>
            </a:extLst>
          </p:cNvPr>
          <p:cNvSpPr/>
          <p:nvPr/>
        </p:nvSpPr>
        <p:spPr>
          <a:xfrm>
            <a:off x="4428000" y="1644156"/>
            <a:ext cx="4572000" cy="929357"/>
          </a:xfrm>
          <a:prstGeom prst="rect">
            <a:avLst/>
          </a:prstGeom>
          <a:solidFill>
            <a:schemeClr val="bg2"/>
          </a:solidFill>
        </p:spPr>
        <p:txBody>
          <a:bodyPr>
            <a:spAutoFit/>
          </a:bodyPr>
          <a:lstStyle/>
          <a:p>
            <a:pPr>
              <a:lnSpc>
                <a:spcPct val="115000"/>
              </a:lnSpc>
              <a:spcAft>
                <a:spcPts val="1000"/>
              </a:spcAft>
            </a:pPr>
            <a:r>
              <a:rPr lang="en-NZ" sz="1200" dirty="0">
                <a:latin typeface="Calibri" panose="020F0502020204030204" pitchFamily="34" charset="0"/>
                <a:ea typeface="Calibri" panose="020F0502020204030204" pitchFamily="34" charset="0"/>
                <a:cs typeface="Calibri" panose="020F0502020204030204" pitchFamily="34" charset="0"/>
              </a:rPr>
              <a:t>People come to the church to honour the cross. Parishes have their own rituals but most have a time for the people to come forward to kiss the cross to show how much they love Jesus and appreciate that he died to save us.</a:t>
            </a:r>
            <a:endParaRPr lang="en-NZ"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re1">
            <a:extLst>
              <a:ext uri="{FF2B5EF4-FFF2-40B4-BE49-F238E27FC236}">
                <a16:creationId xmlns:a16="http://schemas.microsoft.com/office/drawing/2014/main" id="{C4943CE4-3144-4703-9F62-7E22CD1497E1}"/>
              </a:ext>
            </a:extLst>
          </p:cNvPr>
          <p:cNvSpPr/>
          <p:nvPr/>
        </p:nvSpPr>
        <p:spPr>
          <a:xfrm>
            <a:off x="4428000" y="629541"/>
            <a:ext cx="4572000" cy="929357"/>
          </a:xfrm>
          <a:prstGeom prst="rect">
            <a:avLst/>
          </a:prstGeom>
          <a:solidFill>
            <a:schemeClr val="bg2"/>
          </a:solidFill>
        </p:spPr>
        <p:txBody>
          <a:bodyPr>
            <a:spAutoFit/>
          </a:bodyPr>
          <a:lstStyle/>
          <a:p>
            <a:pPr>
              <a:lnSpc>
                <a:spcPct val="115000"/>
              </a:lnSpc>
              <a:spcAft>
                <a:spcPts val="1000"/>
              </a:spcAft>
            </a:pPr>
            <a:r>
              <a:rPr lang="en-NZ" sz="1200" dirty="0">
                <a:latin typeface="Calibri" panose="020F0502020204030204" pitchFamily="34" charset="0"/>
                <a:ea typeface="Calibri" panose="020F0502020204030204" pitchFamily="34" charset="0"/>
                <a:cs typeface="Calibri" panose="020F0502020204030204" pitchFamily="34" charset="0"/>
              </a:rPr>
              <a:t>Usually there is a procession with the cross being brought into the church and placed in a place of honour. The cross used to be a sign of shame but since Jesus died on a cross it has become a holy symbol to be treated with great respect.</a:t>
            </a:r>
            <a:endParaRPr lang="en-NZ"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06676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xEl>
                                              <p:pRg st="0" end="0"/>
                                            </p:txEl>
                                          </p:spTgt>
                                        </p:tgtEl>
                                        <p:attrNameLst>
                                          <p:attrName>style.visibility</p:attrName>
                                        </p:attrNameLst>
                                      </p:cBhvr>
                                      <p:to>
                                        <p:strVal val="visible"/>
                                      </p:to>
                                    </p:set>
                                  </p:childTnLst>
                                </p:cTn>
                              </p:par>
                              <p:par>
                                <p:cTn id="9" presetID="14" presetClass="entr" presetSubtype="10" fill="hold" nodeType="with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randombar(horizontal)">
                                      <p:cBhvr>
                                        <p:cTn id="11" dur="500"/>
                                        <p:tgtEl>
                                          <p:spTgt spid="28">
                                            <p:txEl>
                                              <p:pRg st="0" end="0"/>
                                            </p:txEl>
                                          </p:spTgt>
                                        </p:tgtEl>
                                      </p:cBhvr>
                                    </p:animEffect>
                                  </p:childTnLst>
                                </p:cTn>
                              </p:par>
                            </p:childTnLst>
                          </p:cTn>
                        </p:par>
                      </p:childTnLst>
                    </p:cTn>
                  </p:par>
                </p:childTnLst>
              </p:cTn>
              <p:nextCondLst>
                <p:cond evt="onClick" delay="0">
                  <p:tgtEl>
                    <p:spTgt spid="23"/>
                  </p:tgtEl>
                </p:cond>
              </p:nextCondLst>
            </p:seq>
            <p:seq concurrent="1" nextAc="seek">
              <p:cTn id="12" restart="whenNotActive" fill="hold" evtFilter="cancelBubble" nodeType="interactiveSeq">
                <p:stCondLst>
                  <p:cond evt="onClick" delay="0">
                    <p:tgtEl>
                      <p:spTgt spid="15"/>
                    </p:tgtEl>
                  </p:cond>
                </p:stCondLst>
                <p:endSync evt="end" delay="0">
                  <p:rtn val="all"/>
                </p:endSync>
                <p:childTnLst>
                  <p:par>
                    <p:cTn id="13" fill="hold">
                      <p:stCondLst>
                        <p:cond delay="0"/>
                      </p:stCondLst>
                      <p:childTnLst>
                        <p:par>
                          <p:cTn id="14" fill="hold">
                            <p:stCondLst>
                              <p:cond delay="0"/>
                            </p:stCondLst>
                            <p:childTnLst>
                              <p:par>
                                <p:cTn id="15" presetID="14" presetClass="entr" presetSubtype="10" fill="hold" nodeType="with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17" dur="500"/>
                                        <p:tgtEl>
                                          <p:spTgt spid="26">
                                            <p:txEl>
                                              <p:pRg st="0" end="0"/>
                                            </p:txEl>
                                          </p:spTgt>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26">
                                            <p:bg/>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14" presetClass="entr" presetSubtype="10" fill="hold" nodeType="with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27" dur="500"/>
                                        <p:tgtEl>
                                          <p:spTgt spid="25">
                                            <p:txEl>
                                              <p:pRg st="0" end="0"/>
                                            </p:txEl>
                                          </p:spTgt>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25">
                                            <p:bg/>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6"/>
                    </p:tgtEl>
                  </p:cond>
                </p:stCondLst>
                <p:endSync evt="end" delay="0">
                  <p:rtn val="all"/>
                </p:endSync>
                <p:childTnLst>
                  <p:par>
                    <p:cTn id="33" fill="hold">
                      <p:stCondLst>
                        <p:cond delay="0"/>
                      </p:stCondLst>
                      <p:childTnLst>
                        <p:par>
                          <p:cTn id="34" fill="hold">
                            <p:stCondLst>
                              <p:cond delay="0"/>
                            </p:stCondLst>
                            <p:childTnLst>
                              <p:par>
                                <p:cTn id="35" presetID="14" presetClass="entr" presetSubtype="10" fill="hold" nodeType="withEffect">
                                  <p:stCondLst>
                                    <p:cond delay="0"/>
                                  </p:stCondLst>
                                  <p:childTnLst>
                                    <p:set>
                                      <p:cBhvr>
                                        <p:cTn id="36"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37" dur="500"/>
                                        <p:tgtEl>
                                          <p:spTgt spid="24">
                                            <p:txEl>
                                              <p:pRg st="0" end="0"/>
                                            </p:txEl>
                                          </p:spTgt>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24">
                                            <p:bg/>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42" restart="whenNotActive" fill="hold" evtFilter="cancelBubble" nodeType="interactiveSeq">
                <p:stCondLst>
                  <p:cond evt="onClick" delay="0">
                    <p:tgtEl>
                      <p:spTgt spid="9"/>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grpId="1" nodeType="withEffect">
                                  <p:stCondLst>
                                    <p:cond delay="0"/>
                                  </p:stCondLst>
                                  <p:childTnLst>
                                    <p:set>
                                      <p:cBhvr>
                                        <p:cTn id="46" dur="1" fill="hold">
                                          <p:stCondLst>
                                            <p:cond delay="0"/>
                                          </p:stCondLst>
                                        </p:cTn>
                                        <p:tgtEl>
                                          <p:spTgt spid="28">
                                            <p:txEl>
                                              <p:pRg st="0" end="0"/>
                                            </p:txEl>
                                          </p:spTgt>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8">
                                            <p:bg/>
                                          </p:spTgt>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26">
                                            <p:txEl>
                                              <p:pRg st="0" end="0"/>
                                            </p:txEl>
                                          </p:spTgt>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26">
                                            <p:bg/>
                                          </p:spTgt>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5">
                                            <p:txEl>
                                              <p:pRg st="0" end="0"/>
                                            </p:txEl>
                                          </p:spTgt>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25">
                                            <p:bg/>
                                          </p:spTgt>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24">
                                            <p:txEl>
                                              <p:pRg st="0" end="0"/>
                                            </p:txEl>
                                          </p:spTgt>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24">
                                            <p:bg/>
                                          </p:spTgt>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1" presetClass="exit" presetSubtype="0" fill="hold" grpId="2" nodeType="withEffect">
                                  <p:stCondLst>
                                    <p:cond delay="0"/>
                                  </p:stCondLst>
                                  <p:childTnLst>
                                    <p:set>
                                      <p:cBhvr>
                                        <p:cTn id="65" dur="1" fill="hold">
                                          <p:stCondLst>
                                            <p:cond delay="0"/>
                                          </p:stCondLst>
                                        </p:cTn>
                                        <p:tgtEl>
                                          <p:spTgt spid="28">
                                            <p:txEl>
                                              <p:pRg st="0" end="0"/>
                                            </p:txEl>
                                          </p:spTgt>
                                        </p:tgtEl>
                                        <p:attrNameLst>
                                          <p:attrName>style.visibility</p:attrName>
                                        </p:attrNameLst>
                                      </p:cBhvr>
                                      <p:to>
                                        <p:strVal val="hidden"/>
                                      </p:to>
                                    </p:set>
                                  </p:childTnLst>
                                </p:cTn>
                              </p:par>
                              <p:par>
                                <p:cTn id="66" presetID="1" presetClass="exit" presetSubtype="0" fill="hold" grpId="2" nodeType="withEffect">
                                  <p:stCondLst>
                                    <p:cond delay="0"/>
                                  </p:stCondLst>
                                  <p:childTnLst>
                                    <p:set>
                                      <p:cBhvr>
                                        <p:cTn id="67" dur="1" fill="hold">
                                          <p:stCondLst>
                                            <p:cond delay="0"/>
                                          </p:stCondLst>
                                        </p:cTn>
                                        <p:tgtEl>
                                          <p:spTgt spid="28">
                                            <p:bg/>
                                          </p:spTgt>
                                        </p:tgtEl>
                                        <p:attrNameLst>
                                          <p:attrName>style.visibility</p:attrName>
                                        </p:attrNameLst>
                                      </p:cBhvr>
                                      <p:to>
                                        <p:strVal val="hidden"/>
                                      </p:to>
                                    </p:set>
                                  </p:childTnLst>
                                </p:cTn>
                              </p:par>
                              <p:par>
                                <p:cTn id="68" presetID="1" presetClass="exit" presetSubtype="0" fill="hold" grpId="2" nodeType="withEffect">
                                  <p:stCondLst>
                                    <p:cond delay="0"/>
                                  </p:stCondLst>
                                  <p:childTnLst>
                                    <p:set>
                                      <p:cBhvr>
                                        <p:cTn id="69" dur="1" fill="hold">
                                          <p:stCondLst>
                                            <p:cond delay="0"/>
                                          </p:stCondLst>
                                        </p:cTn>
                                        <p:tgtEl>
                                          <p:spTgt spid="26">
                                            <p:txEl>
                                              <p:pRg st="0" end="0"/>
                                            </p:txEl>
                                          </p:spTgt>
                                        </p:tgtEl>
                                        <p:attrNameLst>
                                          <p:attrName>style.visibility</p:attrName>
                                        </p:attrNameLst>
                                      </p:cBhvr>
                                      <p:to>
                                        <p:strVal val="hidden"/>
                                      </p:to>
                                    </p:set>
                                  </p:childTnLst>
                                </p:cTn>
                              </p:par>
                              <p:par>
                                <p:cTn id="70" presetID="1" presetClass="exit" presetSubtype="0" fill="hold" grpId="2" nodeType="withEffect">
                                  <p:stCondLst>
                                    <p:cond delay="0"/>
                                  </p:stCondLst>
                                  <p:childTnLst>
                                    <p:set>
                                      <p:cBhvr>
                                        <p:cTn id="71" dur="1" fill="hold">
                                          <p:stCondLst>
                                            <p:cond delay="0"/>
                                          </p:stCondLst>
                                        </p:cTn>
                                        <p:tgtEl>
                                          <p:spTgt spid="26">
                                            <p:bg/>
                                          </p:spTgt>
                                        </p:tgtEl>
                                        <p:attrNameLst>
                                          <p:attrName>style.visibility</p:attrName>
                                        </p:attrNameLst>
                                      </p:cBhvr>
                                      <p:to>
                                        <p:strVal val="hidden"/>
                                      </p:to>
                                    </p:set>
                                  </p:childTnLst>
                                </p:cTn>
                              </p:par>
                              <p:par>
                                <p:cTn id="72" presetID="1" presetClass="exit" presetSubtype="0" fill="hold" grpId="2" nodeType="withEffect">
                                  <p:stCondLst>
                                    <p:cond delay="0"/>
                                  </p:stCondLst>
                                  <p:childTnLst>
                                    <p:set>
                                      <p:cBhvr>
                                        <p:cTn id="73" dur="1" fill="hold">
                                          <p:stCondLst>
                                            <p:cond delay="0"/>
                                          </p:stCondLst>
                                        </p:cTn>
                                        <p:tgtEl>
                                          <p:spTgt spid="25">
                                            <p:txEl>
                                              <p:pRg st="0" end="0"/>
                                            </p:txEl>
                                          </p:spTgt>
                                        </p:tgtEl>
                                        <p:attrNameLst>
                                          <p:attrName>style.visibility</p:attrName>
                                        </p:attrNameLst>
                                      </p:cBhvr>
                                      <p:to>
                                        <p:strVal val="hidden"/>
                                      </p:to>
                                    </p:set>
                                  </p:childTnLst>
                                </p:cTn>
                              </p:par>
                              <p:par>
                                <p:cTn id="74" presetID="1" presetClass="exit" presetSubtype="0" fill="hold" grpId="2" nodeType="withEffect">
                                  <p:stCondLst>
                                    <p:cond delay="0"/>
                                  </p:stCondLst>
                                  <p:childTnLst>
                                    <p:set>
                                      <p:cBhvr>
                                        <p:cTn id="75" dur="1" fill="hold">
                                          <p:stCondLst>
                                            <p:cond delay="0"/>
                                          </p:stCondLst>
                                        </p:cTn>
                                        <p:tgtEl>
                                          <p:spTgt spid="25">
                                            <p:bg/>
                                          </p:spTgt>
                                        </p:tgtEl>
                                        <p:attrNameLst>
                                          <p:attrName>style.visibility</p:attrName>
                                        </p:attrNameLst>
                                      </p:cBhvr>
                                      <p:to>
                                        <p:strVal val="hidden"/>
                                      </p:to>
                                    </p:set>
                                  </p:childTnLst>
                                </p:cTn>
                              </p:par>
                              <p:par>
                                <p:cTn id="76" presetID="1" presetClass="exit" presetSubtype="0" fill="hold" grpId="2" nodeType="withEffect">
                                  <p:stCondLst>
                                    <p:cond delay="0"/>
                                  </p:stCondLst>
                                  <p:childTnLst>
                                    <p:set>
                                      <p:cBhvr>
                                        <p:cTn id="77" dur="1" fill="hold">
                                          <p:stCondLst>
                                            <p:cond delay="0"/>
                                          </p:stCondLst>
                                        </p:cTn>
                                        <p:tgtEl>
                                          <p:spTgt spid="24">
                                            <p:txEl>
                                              <p:pRg st="0" end="0"/>
                                            </p:txEl>
                                          </p:spTgt>
                                        </p:tgtEl>
                                        <p:attrNameLst>
                                          <p:attrName>style.visibility</p:attrName>
                                        </p:attrNameLst>
                                      </p:cBhvr>
                                      <p:to>
                                        <p:strVal val="hidden"/>
                                      </p:to>
                                    </p:set>
                                  </p:childTnLst>
                                </p:cTn>
                              </p:par>
                              <p:par>
                                <p:cTn id="78" presetID="1" presetClass="exit" presetSubtype="0" fill="hold" grpId="2" nodeType="withEffect">
                                  <p:stCondLst>
                                    <p:cond delay="0"/>
                                  </p:stCondLst>
                                  <p:childTnLst>
                                    <p:set>
                                      <p:cBhvr>
                                        <p:cTn id="79" dur="1" fill="hold">
                                          <p:stCondLst>
                                            <p:cond delay="0"/>
                                          </p:stCondLst>
                                        </p:cTn>
                                        <p:tgtEl>
                                          <p:spTgt spid="24">
                                            <p:bg/>
                                          </p:spTgt>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24" grpId="0" build="allAtOnce" animBg="1"/>
      <p:bldP spid="24" grpId="1" build="allAtOnce" animBg="1"/>
      <p:bldP spid="24" grpId="2" build="allAtOnce" animBg="1"/>
      <p:bldP spid="25" grpId="0" build="allAtOnce" animBg="1"/>
      <p:bldP spid="25" grpId="1" build="allAtOnce" animBg="1"/>
      <p:bldP spid="25" grpId="2" build="allAtOnce" animBg="1"/>
      <p:bldP spid="26" grpId="0" build="allAtOnce" animBg="1"/>
      <p:bldP spid="26" grpId="1" build="allAtOnce" animBg="1"/>
      <p:bldP spid="26" grpId="2" build="allAtOnce" animBg="1"/>
      <p:bldP spid="28" grpId="0" build="allAtOnce" animBg="1"/>
      <p:bldP spid="28" grpId="1" build="allAtOnce" animBg="1"/>
      <p:bldP spid="28" grpId="2" build="allAtOnce"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4236</TotalTime>
  <Words>3531</Words>
  <Application>Microsoft Office PowerPoint</Application>
  <PresentationFormat>On-screen Show (16:9)</PresentationFormat>
  <Paragraphs>223</Paragraphs>
  <Slides>14</Slides>
  <Notes>12</Notes>
  <HiddenSlides>2</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Adobe Gothic Std B</vt:lpstr>
      <vt:lpstr>Arial</vt:lpstr>
      <vt:lpstr>Calibri</vt:lpstr>
      <vt:lpstr>Calibri Light</vt:lpstr>
      <vt:lpstr>Segoe UI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GM</dc:creator>
  <cp:lastModifiedBy>Pierre Schmits</cp:lastModifiedBy>
  <cp:revision>198</cp:revision>
  <dcterms:created xsi:type="dcterms:W3CDTF">2017-05-11T04:44:35Z</dcterms:created>
  <dcterms:modified xsi:type="dcterms:W3CDTF">2018-03-01T05:45:58Z</dcterms:modified>
</cp:coreProperties>
</file>