
<file path=[Content_Types].xml><?xml version="1.0" encoding="utf-8"?>
<Types xmlns="http://schemas.openxmlformats.org/package/2006/content-types">
  <Default Extension="png" ContentType="image/png"/>
  <Default Extension="bin" ContentType="application/vnd.ms-office.activeX"/>
  <Default Extension="mp3" ContentType="audio/mpe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7.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2.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sldIdLst>
    <p:sldId id="257" r:id="rId2"/>
    <p:sldId id="258" r:id="rId3"/>
    <p:sldId id="259" r:id="rId4"/>
    <p:sldId id="260" r:id="rId5"/>
    <p:sldId id="261" r:id="rId6"/>
    <p:sldId id="262" r:id="rId7"/>
    <p:sldId id="263" r:id="rId8"/>
    <p:sldId id="265" r:id="rId9"/>
    <p:sldId id="266" r:id="rId10"/>
    <p:sldId id="267" r:id="rId11"/>
    <p:sldId id="268" r:id="rId12"/>
    <p:sldId id="269" r:id="rId13"/>
    <p:sldId id="270" r:id="rId14"/>
    <p:sldId id="271"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Bradley Hand ITC" panose="03070402050302030203" pitchFamily="66" charset="0"/>
      <p:regular r:id="rId21"/>
    </p:embeddedFont>
    <p:embeddedFont>
      <p:font typeface="Segoe UI" panose="020B0502040204020203" pitchFamily="34" charset="0"/>
      <p:regular r:id="rId22"/>
      <p:bold r:id="rId23"/>
      <p:italic r:id="rId24"/>
      <p:boldItalic r:id="rId25"/>
    </p:embeddedFont>
    <p:embeddedFont>
      <p:font typeface="Lucida Calligraphy" panose="03010101010101010101" pitchFamily="66" charset="0"/>
      <p:regular r:id="rId26"/>
    </p:embeddedFont>
    <p:embeddedFont>
      <p:font typeface="Tempus Sans ITC" panose="04020404030D07020202" pitchFamily="82" charset="0"/>
      <p:regular r:id="rId27"/>
    </p:embeddedFont>
    <p:embeddedFont>
      <p:font typeface="Brush Script MT" panose="03060802040406070304" pitchFamily="66" charset="0"/>
      <p:italic r:id="rId28"/>
    </p:embeddedFont>
    <p:embeddedFont>
      <p:font typeface="Calibri Light" panose="020F0302020204030204" pitchFamily="34"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814" autoAdjust="0"/>
  </p:normalViewPr>
  <p:slideViewPr>
    <p:cSldViewPr snapToGrid="0">
      <p:cViewPr>
        <p:scale>
          <a:sx n="70" d="100"/>
          <a:sy n="70" d="100"/>
        </p:scale>
        <p:origin x="115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microsoft.com/office/2015/10/relationships/revisionInfo" Target="revisionInfo.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26551-BD81-4EA7-B425-518B8AAE94C2}" type="datetimeFigureOut">
              <a:rPr lang="en-NZ" smtClean="0"/>
              <a:t>1/03/2018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D3655-8C77-448A-ADE9-C69EF560C32A}" type="slidenum">
              <a:rPr lang="en-NZ" smtClean="0"/>
              <a:t>‹#›</a:t>
            </a:fld>
            <a:endParaRPr lang="en-NZ"/>
          </a:p>
        </p:txBody>
      </p:sp>
    </p:spTree>
    <p:extLst>
      <p:ext uri="{BB962C8B-B14F-4D97-AF65-F5344CB8AC3E}">
        <p14:creationId xmlns:p14="http://schemas.microsoft.com/office/powerpoint/2010/main" val="3086334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14rSHAnFW3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Palm Sunday – Jesus is Hailed as King</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event in Jesus’ life that is celebrated on Palm Sunday. Look at the image and ask children to describe what it is about, what is happening and where you would find this story. </a:t>
            </a:r>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29C4C4-1C0B-4A09-9EA5-F64E0C5E122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4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949D3655-8C77-448A-ADE9-C69EF560C32A}" type="slidenum">
              <a:rPr lang="en-NZ" smtClean="0"/>
              <a:t>10</a:t>
            </a:fld>
            <a:endParaRPr lang="en-NZ"/>
          </a:p>
        </p:txBody>
      </p:sp>
    </p:spTree>
    <p:extLst>
      <p:ext uri="{BB962C8B-B14F-4D97-AF65-F5344CB8AC3E}">
        <p14:creationId xmlns:p14="http://schemas.microsoft.com/office/powerpoint/2010/main" val="74934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spend time this week thinking about Jesus and telling him they want to be close to him this week as he begins his journey to his cross and death. Try to focus on Jesus and spend some quiet moments this week with him.</a:t>
            </a:r>
            <a:endParaRPr lang="en-NZ" dirty="0"/>
          </a:p>
        </p:txBody>
      </p:sp>
      <p:sp>
        <p:nvSpPr>
          <p:cNvPr id="4" name="Slide Number Placeholder 3"/>
          <p:cNvSpPr>
            <a:spLocks noGrp="1"/>
          </p:cNvSpPr>
          <p:nvPr>
            <p:ph type="sldNum" sz="quarter" idx="10"/>
          </p:nvPr>
        </p:nvSpPr>
        <p:spPr/>
        <p:txBody>
          <a:bodyPr/>
          <a:lstStyle/>
          <a:p>
            <a:fld id="{8DF6F5CA-8902-4F67-8235-9A28BC837DDC}" type="slidenum">
              <a:rPr lang="en-NZ" smtClean="0"/>
              <a:t>11</a:t>
            </a:fld>
            <a:endParaRPr lang="en-NZ"/>
          </a:p>
        </p:txBody>
      </p:sp>
    </p:spTree>
    <p:extLst>
      <p:ext uri="{BB962C8B-B14F-4D97-AF65-F5344CB8AC3E}">
        <p14:creationId xmlns:p14="http://schemas.microsoft.com/office/powerpoint/2010/main" val="2650885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F6F5CA-8902-4F67-8235-9A28BC837DD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41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F6F5CA-8902-4F67-8235-9A28BC837DD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66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F6F5CA-8902-4F67-8235-9A28BC837DD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88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Create a Palm Sunday prayer focus the week before Palm Sunday using suitable images and symbols. Add to these during Holy Week. Read the Holy Week bible stories during prayer time and let the children </a:t>
            </a:r>
            <a:r>
              <a:rPr lang="en-NZ" sz="1200" kern="1200" dirty="0" err="1" smtClean="0">
                <a:solidFill>
                  <a:schemeClr val="tx1"/>
                </a:solidFill>
                <a:effectLst/>
                <a:latin typeface="+mn-lt"/>
                <a:ea typeface="+mn-ea"/>
                <a:cs typeface="+mn-cs"/>
              </a:rPr>
              <a:t>dramatise</a:t>
            </a:r>
            <a:r>
              <a:rPr lang="en-NZ" sz="1200" kern="1200" dirty="0" smtClean="0">
                <a:solidFill>
                  <a:schemeClr val="tx1"/>
                </a:solidFill>
                <a:effectLst/>
                <a:latin typeface="+mn-lt"/>
                <a:ea typeface="+mn-ea"/>
                <a:cs typeface="+mn-cs"/>
              </a:rPr>
              <a:t> them and sing the songs they know related to them. </a:t>
            </a:r>
          </a:p>
          <a:p>
            <a:r>
              <a:rPr lang="en-NZ" sz="1200" kern="1200" dirty="0" smtClean="0">
                <a:solidFill>
                  <a:schemeClr val="tx1"/>
                </a:solidFill>
                <a:effectLst/>
                <a:latin typeface="+mn-lt"/>
                <a:ea typeface="+mn-ea"/>
                <a:cs typeface="+mn-cs"/>
              </a:rPr>
              <a:t>Give children some special ‘close to Jesus’ time of quiet. You may like to create a special quiet place for children to go to look at Holy Week books and symbols.</a:t>
            </a:r>
          </a:p>
          <a:p>
            <a:r>
              <a:rPr lang="en-NZ" sz="1200" kern="1200" dirty="0" smtClean="0">
                <a:solidFill>
                  <a:schemeClr val="tx1"/>
                </a:solidFill>
                <a:effectLst/>
                <a:latin typeface="+mn-lt"/>
                <a:ea typeface="+mn-ea"/>
                <a:cs typeface="+mn-cs"/>
              </a:rPr>
              <a:t>Look at the images on the slides and talk about each one with the children to give them a sense of what the events of Holy Week are about.</a:t>
            </a:r>
          </a:p>
          <a:p>
            <a:r>
              <a:rPr lang="en-NZ" sz="1200" kern="1200" dirty="0" smtClean="0">
                <a:solidFill>
                  <a:schemeClr val="tx1"/>
                </a:solidFill>
                <a:effectLst/>
                <a:latin typeface="+mn-lt"/>
                <a:ea typeface="+mn-ea"/>
                <a:cs typeface="+mn-cs"/>
              </a:rPr>
              <a:t>Explain that Easter Sunday is not really in Holy Week because it is the beginning of the Easter Season. Mention that Good Friday and Easter Sunday are holidays, so children learn about them before they celebrate them. Encourage the children to share what they are learning about Holy Week with their family by using the Sharing our Learning worksheet (Slide 12, Resource 3). You may like to give the children a copy of the parish bulletin and work through it with them marking the times of the Easter ceremonies they could attend.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F6F5CA-8902-4F67-8235-9A28BC837DDC}"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2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first day of Holy Week is known as Passion Sunday or Palm Sunday</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ANSWERS </a:t>
            </a:r>
            <a:r>
              <a:rPr lang="en-NZ" sz="1200" kern="1200" dirty="0" smtClean="0">
                <a:solidFill>
                  <a:schemeClr val="tx1"/>
                </a:solidFill>
                <a:effectLst/>
                <a:latin typeface="+mn-lt"/>
                <a:ea typeface="+mn-ea"/>
                <a:cs typeface="+mn-cs"/>
              </a:rPr>
              <a:t>1) C, 2) E, 3) B, 4) D, 5) A</a:t>
            </a:r>
          </a:p>
          <a:p>
            <a:r>
              <a:rPr lang="en-NZ" sz="1200" kern="1200" dirty="0" smtClean="0">
                <a:solidFill>
                  <a:schemeClr val="tx1"/>
                </a:solidFill>
                <a:effectLst/>
                <a:latin typeface="+mn-lt"/>
                <a:ea typeface="+mn-ea"/>
                <a:cs typeface="+mn-cs"/>
              </a:rPr>
              <a:t>Adapt Teaching and Learning Experience 1.</a:t>
            </a:r>
          </a:p>
          <a:p>
            <a:r>
              <a:rPr lang="en-NZ" sz="1200" kern="1200" dirty="0" smtClean="0">
                <a:solidFill>
                  <a:schemeClr val="tx1"/>
                </a:solidFill>
                <a:effectLst/>
                <a:latin typeface="+mn-lt"/>
                <a:ea typeface="+mn-ea"/>
                <a:cs typeface="+mn-cs"/>
              </a:rPr>
              <a:t>Look at the image and name the symbols and name which day in Holy Week they relate to.</a:t>
            </a:r>
          </a:p>
          <a:p>
            <a:r>
              <a:rPr lang="en-NZ" sz="1200" kern="1200" dirty="0" smtClean="0">
                <a:solidFill>
                  <a:schemeClr val="tx1"/>
                </a:solidFill>
                <a:effectLst/>
                <a:latin typeface="+mn-lt"/>
                <a:ea typeface="+mn-ea"/>
                <a:cs typeface="+mn-cs"/>
              </a:rPr>
              <a:t>Encourage the children to match the statements before they check them with the floater tool. Use the statements to generate questions and discussion.</a:t>
            </a:r>
            <a:endParaRPr lang="en-NZ" dirty="0"/>
          </a:p>
        </p:txBody>
      </p:sp>
      <p:sp>
        <p:nvSpPr>
          <p:cNvPr id="4" name="Slide Number Placeholder 3"/>
          <p:cNvSpPr>
            <a:spLocks noGrp="1"/>
          </p:cNvSpPr>
          <p:nvPr>
            <p:ph type="sldNum" sz="quarter" idx="10"/>
          </p:nvPr>
        </p:nvSpPr>
        <p:spPr/>
        <p:txBody>
          <a:bodyPr/>
          <a:lstStyle/>
          <a:p>
            <a:fld id="{8DF6F5CA-8902-4F67-8235-9A28BC837DDC}" type="slidenum">
              <a:rPr lang="en-NZ" smtClean="0"/>
              <a:t>3</a:t>
            </a:fld>
            <a:endParaRPr lang="en-NZ"/>
          </a:p>
        </p:txBody>
      </p:sp>
    </p:spTree>
    <p:extLst>
      <p:ext uri="{BB962C8B-B14F-4D97-AF65-F5344CB8AC3E}">
        <p14:creationId xmlns:p14="http://schemas.microsoft.com/office/powerpoint/2010/main" val="378848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Jesus begins his last week on earth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PINs and after each one ask if how what it said applied to Jesus?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Experiences 2, 3, 4.</a:t>
            </a:r>
          </a:p>
          <a:p>
            <a:r>
              <a:rPr lang="en-NZ" sz="1200" kern="1200" dirty="0" smtClean="0">
                <a:solidFill>
                  <a:schemeClr val="tx1"/>
                </a:solidFill>
                <a:effectLst/>
                <a:latin typeface="+mn-lt"/>
                <a:ea typeface="+mn-ea"/>
                <a:cs typeface="+mn-cs"/>
              </a:rPr>
              <a:t>Select the version of the story for the Liturgical Year you are in</a:t>
            </a:r>
          </a:p>
          <a:p>
            <a:r>
              <a:rPr lang="en-NZ" sz="1200" kern="1200" dirty="0" smtClean="0">
                <a:solidFill>
                  <a:schemeClr val="tx1"/>
                </a:solidFill>
                <a:effectLst/>
                <a:latin typeface="+mn-lt"/>
                <a:ea typeface="+mn-ea"/>
                <a:cs typeface="+mn-cs"/>
              </a:rPr>
              <a:t>Year A Matthew 21:1-11, Year B Mark: 11:1-10, or John 12:12-17, Year C Luke 19:21-40</a:t>
            </a:r>
          </a:p>
          <a:p>
            <a:r>
              <a:rPr lang="en-NZ" sz="1200" kern="1200" dirty="0" smtClean="0">
                <a:solidFill>
                  <a:schemeClr val="tx1"/>
                </a:solidFill>
                <a:effectLst/>
                <a:latin typeface="+mn-lt"/>
                <a:ea typeface="+mn-ea"/>
                <a:cs typeface="+mn-cs"/>
              </a:rPr>
              <a:t>As you read it to the class ask children to listen closely for something they hadn’t heard before. Before you start reading, share ideas about what was happening at this time and what people might be thinking and talking about. The ideas below will help children create some statements to write in their word balloons on the worksheet on the next slide.</a:t>
            </a:r>
          </a:p>
          <a:p>
            <a:r>
              <a:rPr lang="en-NZ" sz="1200" u="sng" kern="1200" dirty="0" smtClean="0">
                <a:solidFill>
                  <a:schemeClr val="tx1"/>
                </a:solidFill>
                <a:effectLst/>
                <a:latin typeface="+mn-lt"/>
                <a:ea typeface="+mn-ea"/>
                <a:cs typeface="+mn-cs"/>
              </a:rPr>
              <a:t>Mary and the disciples</a:t>
            </a:r>
            <a:r>
              <a:rPr lang="en-NZ" sz="1200" kern="1200" dirty="0" smtClean="0">
                <a:solidFill>
                  <a:schemeClr val="tx1"/>
                </a:solidFill>
                <a:effectLst/>
                <a:latin typeface="+mn-lt"/>
                <a:ea typeface="+mn-ea"/>
                <a:cs typeface="+mn-cs"/>
              </a:rPr>
              <a:t> – they were frightened for Jesus, they were unsure of what some of his warnings about the future meant, they knew he was a threat to the chief priests.</a:t>
            </a:r>
          </a:p>
          <a:p>
            <a:r>
              <a:rPr lang="en-NZ" sz="1200" u="sng" kern="1200" dirty="0" smtClean="0">
                <a:solidFill>
                  <a:schemeClr val="tx1"/>
                </a:solidFill>
                <a:effectLst/>
                <a:latin typeface="+mn-lt"/>
                <a:ea typeface="+mn-ea"/>
                <a:cs typeface="+mn-cs"/>
              </a:rPr>
              <a:t>Jesus and the crowd – </a:t>
            </a:r>
            <a:r>
              <a:rPr lang="en-NZ" sz="1200" kern="1200" dirty="0" smtClean="0">
                <a:solidFill>
                  <a:schemeClr val="tx1"/>
                </a:solidFill>
                <a:effectLst/>
                <a:latin typeface="+mn-lt"/>
                <a:ea typeface="+mn-ea"/>
                <a:cs typeface="+mn-cs"/>
              </a:rPr>
              <a:t>the crowd knew Jesus because they had heard him teaching and seen him healing people who were disabled or sick. They had learnt from him what God was like – loving, caring and wanting them to be happy. They were full of hope that he was the Messiah they had been waiting for and would change things and make their lives better.</a:t>
            </a:r>
          </a:p>
          <a:p>
            <a:r>
              <a:rPr lang="en-NZ" sz="1200" u="sng" kern="1200" dirty="0" smtClean="0">
                <a:solidFill>
                  <a:schemeClr val="tx1"/>
                </a:solidFill>
                <a:effectLst/>
                <a:latin typeface="+mn-lt"/>
                <a:ea typeface="+mn-ea"/>
                <a:cs typeface="+mn-cs"/>
              </a:rPr>
              <a:t>The Roman Soldiers</a:t>
            </a:r>
            <a:r>
              <a:rPr lang="en-NZ" sz="1200" kern="1200" dirty="0" smtClean="0">
                <a:solidFill>
                  <a:schemeClr val="tx1"/>
                </a:solidFill>
                <a:effectLst/>
                <a:latin typeface="+mn-lt"/>
                <a:ea typeface="+mn-ea"/>
                <a:cs typeface="+mn-cs"/>
              </a:rPr>
              <a:t> – The Roman soldiers thought Jesus was a trouble maker. He was popular with the people and was beginning to challenge their power and threaten their authority. It was time to do something about him.</a:t>
            </a:r>
          </a:p>
          <a:p>
            <a:r>
              <a:rPr lang="en-NZ" sz="1200" u="sng" kern="1200" dirty="0" smtClean="0">
                <a:solidFill>
                  <a:schemeClr val="tx1"/>
                </a:solidFill>
                <a:effectLst/>
                <a:latin typeface="+mn-lt"/>
                <a:ea typeface="+mn-ea"/>
                <a:cs typeface="+mn-cs"/>
              </a:rPr>
              <a:t>Caiaphas and the chief priests -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man Jesus is threatening our Jewish was of life and undermining our laws and authority. He thinks he is the Son of God the promised Messiah sent to save us. He attracts great crowds when he comes into town and people see his kindness and love and want him to be with their king. He is trouble and we need to get rid of him soon.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F6F5CA-8902-4F67-8235-9A28BC837DDC}" type="slidenum">
              <a:rPr lang="en-NZ" smtClean="0"/>
              <a:t>4</a:t>
            </a:fld>
            <a:endParaRPr lang="en-NZ"/>
          </a:p>
        </p:txBody>
      </p:sp>
    </p:spTree>
    <p:extLst>
      <p:ext uri="{BB962C8B-B14F-4D97-AF65-F5344CB8AC3E}">
        <p14:creationId xmlns:p14="http://schemas.microsoft.com/office/powerpoint/2010/main" val="255404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Experiencing Palm Sunday from Different People’s Point of View</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Print a worksheet for each child to complete and add to their RE Learning Journal.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Explain what the title of the slide means and note the people in the images who might see what is happening differently. Discuss this and encourage children to suggest what the people in the images might be saying.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Watch the clip  </a:t>
            </a:r>
            <a:r>
              <a:rPr lang="en-NZ" sz="1200" u="sng" kern="1200" dirty="0" smtClean="0">
                <a:solidFill>
                  <a:schemeClr val="tx1"/>
                </a:solidFill>
                <a:effectLst/>
                <a:latin typeface="+mn-lt"/>
                <a:ea typeface="+mn-ea"/>
                <a:cs typeface="+mn-cs"/>
                <a:hlinkClick r:id="rId3"/>
              </a:rPr>
              <a:t>https://www.youtube.com/watch?v=14rSHAnFW3E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Jesus Christ Superstar – Hosanna    2: 48 minutes</a:t>
            </a:r>
          </a:p>
          <a:p>
            <a:r>
              <a:rPr lang="en-NZ" sz="1200" kern="1200" dirty="0" smtClean="0">
                <a:solidFill>
                  <a:schemeClr val="tx1"/>
                </a:solidFill>
                <a:effectLst/>
                <a:latin typeface="+mn-lt"/>
                <a:ea typeface="+mn-ea"/>
                <a:cs typeface="+mn-cs"/>
              </a:rPr>
              <a:t>Children complete the worksheet and share what they have written.</a:t>
            </a:r>
            <a:endParaRPr lang="en-NZ" dirty="0"/>
          </a:p>
        </p:txBody>
      </p:sp>
      <p:sp>
        <p:nvSpPr>
          <p:cNvPr id="4" name="Slide Number Placeholder 3"/>
          <p:cNvSpPr>
            <a:spLocks noGrp="1"/>
          </p:cNvSpPr>
          <p:nvPr>
            <p:ph type="sldNum" sz="quarter" idx="10"/>
          </p:nvPr>
        </p:nvSpPr>
        <p:spPr/>
        <p:txBody>
          <a:bodyPr/>
          <a:lstStyle/>
          <a:p>
            <a:fld id="{8DF6F5CA-8902-4F67-8235-9A28BC837DDC}" type="slidenum">
              <a:rPr lang="en-NZ" smtClean="0"/>
              <a:t>5</a:t>
            </a:fld>
            <a:endParaRPr lang="en-NZ"/>
          </a:p>
        </p:txBody>
      </p:sp>
    </p:spTree>
    <p:extLst>
      <p:ext uri="{BB962C8B-B14F-4D97-AF65-F5344CB8AC3E}">
        <p14:creationId xmlns:p14="http://schemas.microsoft.com/office/powerpoint/2010/main" val="17707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How Christians today celebrate Palm Sunday in their parish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read the text in the boxes and share their experiences of what happens in their parish on Palm Sunday.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Ask children to explain why this is done on Palm Sunday, what is going to happen next and how might the disciples be feeling?</a:t>
            </a:r>
            <a:endParaRPr lang="en-NZ" dirty="0"/>
          </a:p>
        </p:txBody>
      </p:sp>
      <p:sp>
        <p:nvSpPr>
          <p:cNvPr id="4" name="Slide Number Placeholder 3"/>
          <p:cNvSpPr>
            <a:spLocks noGrp="1"/>
          </p:cNvSpPr>
          <p:nvPr>
            <p:ph type="sldNum" sz="quarter" idx="10"/>
          </p:nvPr>
        </p:nvSpPr>
        <p:spPr/>
        <p:txBody>
          <a:bodyPr/>
          <a:lstStyle/>
          <a:p>
            <a:fld id="{8DF6F5CA-8902-4F67-8235-9A28BC837DDC}" type="slidenum">
              <a:rPr lang="en-NZ" smtClean="0"/>
              <a:t>6</a:t>
            </a:fld>
            <a:endParaRPr lang="en-NZ"/>
          </a:p>
        </p:txBody>
      </p:sp>
    </p:spTree>
    <p:extLst>
      <p:ext uri="{BB962C8B-B14F-4D97-AF65-F5344CB8AC3E}">
        <p14:creationId xmlns:p14="http://schemas.microsoft.com/office/powerpoint/2010/main" val="40829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How children today celebrate Palm Sunday at school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text using the red pointer and respond to the questions.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Children share their experiences of Palm Sunday Liturgies.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Take photographs of the liturgy and make them into a book to share as a resource for future use. Record the liturgy and add it to the school website to share with family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Sing ‘Sing it Hosanna” </a:t>
            </a:r>
            <a:endParaRPr lang="en-NZ" dirty="0"/>
          </a:p>
        </p:txBody>
      </p:sp>
      <p:sp>
        <p:nvSpPr>
          <p:cNvPr id="4" name="Slide Number Placeholder 3"/>
          <p:cNvSpPr>
            <a:spLocks noGrp="1"/>
          </p:cNvSpPr>
          <p:nvPr>
            <p:ph type="sldNum" sz="quarter" idx="10"/>
          </p:nvPr>
        </p:nvSpPr>
        <p:spPr/>
        <p:txBody>
          <a:bodyPr/>
          <a:lstStyle/>
          <a:p>
            <a:fld id="{8DF6F5CA-8902-4F67-8235-9A28BC837DDC}" type="slidenum">
              <a:rPr lang="en-NZ" smtClean="0"/>
              <a:t>7</a:t>
            </a:fld>
            <a:endParaRPr lang="en-NZ"/>
          </a:p>
        </p:txBody>
      </p:sp>
    </p:spTree>
    <p:extLst>
      <p:ext uri="{BB962C8B-B14F-4D97-AF65-F5344CB8AC3E}">
        <p14:creationId xmlns:p14="http://schemas.microsoft.com/office/powerpoint/2010/main" val="409848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How Christians in other countries celebrate Palm Sunday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Experiences 5, 6, 8, 9. Make a copy of the worksheet for children to complete and add to their RE Learning Journal. Children share the ideas on their worksheets. </a:t>
            </a:r>
            <a:endParaRPr lang="en-NZ" dirty="0"/>
          </a:p>
        </p:txBody>
      </p:sp>
      <p:sp>
        <p:nvSpPr>
          <p:cNvPr id="4" name="Slide Number Placeholder 3"/>
          <p:cNvSpPr>
            <a:spLocks noGrp="1"/>
          </p:cNvSpPr>
          <p:nvPr>
            <p:ph type="sldNum" sz="quarter" idx="10"/>
          </p:nvPr>
        </p:nvSpPr>
        <p:spPr/>
        <p:txBody>
          <a:bodyPr/>
          <a:lstStyle/>
          <a:p>
            <a:fld id="{8DF6F5CA-8902-4F67-8235-9A28BC837DDC}" type="slidenum">
              <a:rPr lang="en-NZ" smtClean="0"/>
              <a:t>8</a:t>
            </a:fld>
            <a:endParaRPr lang="en-NZ"/>
          </a:p>
        </p:txBody>
      </p:sp>
    </p:spTree>
    <p:extLst>
      <p:ext uri="{BB962C8B-B14F-4D97-AF65-F5344CB8AC3E}">
        <p14:creationId xmlns:p14="http://schemas.microsoft.com/office/powerpoint/2010/main" val="1537988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BEFORE Palm Sunday, DURING Palm Sunday, AFTER Palm Sunday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Teachers please print a copy of the worksheet for each child.</a:t>
            </a:r>
            <a:r>
              <a:rPr lang="en-GB" sz="1200"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When they have completed their sheet use the screen version for them to check their responses and their spelling.</a:t>
            </a:r>
          </a:p>
          <a:p>
            <a:r>
              <a:rPr lang="en-NZ" sz="1200" kern="1200" dirty="0" smtClean="0">
                <a:solidFill>
                  <a:schemeClr val="tx1"/>
                </a:solidFill>
                <a:effectLst/>
                <a:latin typeface="+mn-lt"/>
                <a:ea typeface="+mn-ea"/>
                <a:cs typeface="+mn-cs"/>
              </a:rPr>
              <a:t>ANSWERS 1) teacher, 2) miracles, 3) Messiah, 4) Hosanna, 5) taxes, 6) God, 7) earth, 8) die, 9) Crucify him, 10) year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F6F5CA-8902-4F67-8235-9A28BC837DDC}" type="slidenum">
              <a:rPr lang="en-NZ" smtClean="0"/>
              <a:t>9</a:t>
            </a:fld>
            <a:endParaRPr lang="en-NZ"/>
          </a:p>
        </p:txBody>
      </p:sp>
    </p:spTree>
    <p:extLst>
      <p:ext uri="{BB962C8B-B14F-4D97-AF65-F5344CB8AC3E}">
        <p14:creationId xmlns:p14="http://schemas.microsoft.com/office/powerpoint/2010/main" val="4213579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B6B034-6263-4924-8DC4-68FC00B906FE}"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320700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B6B034-6263-4924-8DC4-68FC00B906FE}"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594528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B6B034-6263-4924-8DC4-68FC00B906FE}"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2709607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B6B034-6263-4924-8DC4-68FC00B906FE}"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247650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B6B034-6263-4924-8DC4-68FC00B906FE}" type="datetimeFigureOut">
              <a:rPr lang="en-NZ" smtClean="0"/>
              <a:t>1/03/2018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275732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B6B034-6263-4924-8DC4-68FC00B906FE}"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3279082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B6B034-6263-4924-8DC4-68FC00B906FE}" type="datetimeFigureOut">
              <a:rPr lang="en-NZ" smtClean="0"/>
              <a:t>1/03/2018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1480368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B6B034-6263-4924-8DC4-68FC00B906FE}" type="datetimeFigureOut">
              <a:rPr lang="en-NZ" smtClean="0"/>
              <a:t>1/03/2018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262102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6B034-6263-4924-8DC4-68FC00B906FE}" type="datetimeFigureOut">
              <a:rPr lang="en-NZ" smtClean="0"/>
              <a:t>1/03/2018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335113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B6B034-6263-4924-8DC4-68FC00B906FE}"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3304339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B6B034-6263-4924-8DC4-68FC00B906FE}" type="datetimeFigureOut">
              <a:rPr lang="en-NZ" smtClean="0"/>
              <a:t>1/03/2018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E6AC54C-B41D-45C9-9C42-EB54F6878C4D}" type="slidenum">
              <a:rPr lang="en-NZ" smtClean="0"/>
              <a:t>‹#›</a:t>
            </a:fld>
            <a:endParaRPr lang="en-NZ"/>
          </a:p>
        </p:txBody>
      </p:sp>
    </p:spTree>
    <p:extLst>
      <p:ext uri="{BB962C8B-B14F-4D97-AF65-F5344CB8AC3E}">
        <p14:creationId xmlns:p14="http://schemas.microsoft.com/office/powerpoint/2010/main" val="306219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Glass trans="2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6B034-6263-4924-8DC4-68FC00B906FE}" type="datetimeFigureOut">
              <a:rPr lang="en-NZ" smtClean="0"/>
              <a:t>1/03/2018</a:t>
            </a:fld>
            <a:endParaRPr lang="en-NZ"/>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AC54C-B41D-45C9-9C42-EB54F6878C4D}" type="slidenum">
              <a:rPr lang="en-NZ" smtClean="0"/>
              <a:t>‹#›</a:t>
            </a:fld>
            <a:endParaRPr lang="en-NZ"/>
          </a:p>
        </p:txBody>
      </p:sp>
    </p:spTree>
    <p:extLst>
      <p:ext uri="{BB962C8B-B14F-4D97-AF65-F5344CB8AC3E}">
        <p14:creationId xmlns:p14="http://schemas.microsoft.com/office/powerpoint/2010/main" val="3837932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slide" Target="slide6.xml"/><Relationship Id="rId5" Type="http://schemas.openxmlformats.org/officeDocument/2006/relationships/image" Target="../media/image28.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slide" Target="slide9.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slide" Target="slide10.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12.xml"/><Relationship Id="rId3" Type="http://schemas.openxmlformats.org/officeDocument/2006/relationships/control" Target="../activeX/activeX2.xml"/><Relationship Id="rId7" Type="http://schemas.openxmlformats.org/officeDocument/2006/relationships/notesSlide" Target="../notesSlides/notesSlide5.xml"/><Relationship Id="rId12" Type="http://schemas.openxmlformats.org/officeDocument/2006/relationships/hyperlink" Target="https://www.youtube.com/watch?v=14rSHAnFW3E" TargetMode="External"/><Relationship Id="rId17" Type="http://schemas.openxmlformats.org/officeDocument/2006/relationships/image" Target="../media/image11.wmf"/><Relationship Id="rId2" Type="http://schemas.openxmlformats.org/officeDocument/2006/relationships/control" Target="../activeX/activeX1.xml"/><Relationship Id="rId16" Type="http://schemas.openxmlformats.org/officeDocument/2006/relationships/image" Target="../media/image10.wmf"/><Relationship Id="rId1" Type="http://schemas.openxmlformats.org/officeDocument/2006/relationships/vmlDrawing" Target="../drawings/vmlDrawing1.vml"/><Relationship Id="rId6" Type="http://schemas.openxmlformats.org/officeDocument/2006/relationships/slideLayout" Target="../slideLayouts/slideLayout6.xml"/><Relationship Id="rId11" Type="http://schemas.openxmlformats.org/officeDocument/2006/relationships/image" Target="../media/image15.png"/><Relationship Id="rId5" Type="http://schemas.openxmlformats.org/officeDocument/2006/relationships/control" Target="../activeX/activeX4.xml"/><Relationship Id="rId15" Type="http://schemas.openxmlformats.org/officeDocument/2006/relationships/image" Target="../media/image9.wmf"/><Relationship Id="rId10" Type="http://schemas.openxmlformats.org/officeDocument/2006/relationships/image" Target="../media/image14.jpg"/><Relationship Id="rId4" Type="http://schemas.openxmlformats.org/officeDocument/2006/relationships/control" Target="../activeX/activeX3.xml"/><Relationship Id="rId9" Type="http://schemas.openxmlformats.org/officeDocument/2006/relationships/image" Target="../media/image13.jpeg"/><Relationship Id="rId1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6.xml"/><Relationship Id="rId7" Type="http://schemas.openxmlformats.org/officeDocument/2006/relationships/image" Target="../media/image2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slide" Target="slide1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generated with very high confidence">
            <a:extLst>
              <a:ext uri="{FF2B5EF4-FFF2-40B4-BE49-F238E27FC236}">
                <a16:creationId xmlns:a16="http://schemas.microsoft.com/office/drawing/2014/main" id="{A8113DEA-64FD-4FCE-A3B2-617A66E6944E}"/>
              </a:ext>
            </a:extLst>
          </p:cNvPr>
          <p:cNvPicPr>
            <a:picLocks noChangeAspect="1"/>
          </p:cNvPicPr>
          <p:nvPr/>
        </p:nvPicPr>
        <p:blipFill rotWithShape="1">
          <a:blip r:embed="rId3">
            <a:extLst>
              <a:ext uri="{28A0092B-C50C-407E-A947-70E740481C1C}">
                <a14:useLocalDpi xmlns:a14="http://schemas.microsoft.com/office/drawing/2010/main" val="0"/>
              </a:ext>
            </a:extLst>
          </a:blip>
          <a:srcRect r="10666" b="-1"/>
          <a:stretch/>
        </p:blipFill>
        <p:spPr>
          <a:xfrm>
            <a:off x="21" y="10"/>
            <a:ext cx="12191980" cy="6857991"/>
          </a:xfrm>
          <a:prstGeom prst="rect">
            <a:avLst/>
          </a:prstGeom>
        </p:spPr>
      </p:pic>
      <p:sp>
        <p:nvSpPr>
          <p:cNvPr id="2" name="Rectangle 1">
            <a:extLst>
              <a:ext uri="{FF2B5EF4-FFF2-40B4-BE49-F238E27FC236}">
                <a16:creationId xmlns:a16="http://schemas.microsoft.com/office/drawing/2014/main" id="{9656A328-E7AC-4933-99A3-380E5AAA0283}"/>
              </a:ext>
            </a:extLst>
          </p:cNvPr>
          <p:cNvSpPr/>
          <p:nvPr/>
        </p:nvSpPr>
        <p:spPr>
          <a:xfrm>
            <a:off x="0" y="5317241"/>
            <a:ext cx="12192000" cy="744836"/>
          </a:xfrm>
          <a:prstGeom prst="rect">
            <a:avLst/>
          </a:prstGeom>
          <a:solidFill>
            <a:srgbClr val="CBA9E5">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sz="2400">
              <a:solidFill>
                <a:prstClr val="white"/>
              </a:solidFill>
              <a:latin typeface="Calibri" panose="020F0502020204030204"/>
            </a:endParaRPr>
          </a:p>
        </p:txBody>
      </p:sp>
      <p:sp>
        <p:nvSpPr>
          <p:cNvPr id="4" name="Title 3">
            <a:extLst>
              <a:ext uri="{FF2B5EF4-FFF2-40B4-BE49-F238E27FC236}">
                <a16:creationId xmlns:a16="http://schemas.microsoft.com/office/drawing/2014/main" id="{BCEBCDFD-9DBF-4853-AB1B-66FD24642DA5}"/>
              </a:ext>
            </a:extLst>
          </p:cNvPr>
          <p:cNvSpPr>
            <a:spLocks noGrp="1"/>
          </p:cNvSpPr>
          <p:nvPr>
            <p:ph type="title"/>
          </p:nvPr>
        </p:nvSpPr>
        <p:spPr>
          <a:xfrm>
            <a:off x="523876" y="5317241"/>
            <a:ext cx="11210925" cy="744836"/>
          </a:xfrm>
        </p:spPr>
        <p:txBody>
          <a:bodyPr>
            <a:normAutofit/>
          </a:bodyPr>
          <a:lstStyle/>
          <a:p>
            <a:pPr algn="ctr"/>
            <a:r>
              <a:rPr lang="en-NZ" sz="3600" b="1" dirty="0">
                <a:solidFill>
                  <a:srgbClr val="4C216D"/>
                </a:solidFill>
                <a:latin typeface="Lucida Calligraphy" panose="03010101010101010101" pitchFamily="66" charset="0"/>
              </a:rPr>
              <a:t>Palm Sunday – Jesus is Hailed as King</a:t>
            </a:r>
          </a:p>
        </p:txBody>
      </p:sp>
      <p:sp>
        <p:nvSpPr>
          <p:cNvPr id="10" name="TextBox: PageNumber">
            <a:extLst>
              <a:ext uri="{FF2B5EF4-FFF2-40B4-BE49-F238E27FC236}">
                <a16:creationId xmlns:a16="http://schemas.microsoft.com/office/drawing/2014/main" id="{5D4CDB57-D4FB-471D-A0BD-B036D7389618}"/>
              </a:ext>
            </a:extLst>
          </p:cNvPr>
          <p:cNvSpPr txBox="1">
            <a:spLocks/>
          </p:cNvSpPr>
          <p:nvPr/>
        </p:nvSpPr>
        <p:spPr>
          <a:xfrm>
            <a:off x="11696700" y="6434480"/>
            <a:ext cx="381000" cy="360000"/>
          </a:xfrm>
          <a:prstGeom prst="rect">
            <a:avLst/>
          </a:prstGeom>
          <a:solidFill>
            <a:srgbClr val="BA8CDC"/>
          </a:solidFill>
          <a:ln w="25400">
            <a:solidFill>
              <a:srgbClr val="4C216D"/>
            </a:solidFill>
          </a:ln>
        </p:spPr>
        <p:txBody>
          <a:bodyPr wrap="none" rtlCol="0" anchor="ctr" anchorCtr="1">
            <a:noAutofit/>
          </a:bodyPr>
          <a:lstStyle/>
          <a:p>
            <a:pPr algn="ctr" defTabSz="609585"/>
            <a:r>
              <a:rPr lang="en-GB" sz="900" b="1" dirty="0">
                <a:solidFill>
                  <a:prstClr val="white"/>
                </a:solidFill>
                <a:latin typeface="Arial" pitchFamily="34" charset="0"/>
                <a:cs typeface="Arial" pitchFamily="34" charset="0"/>
              </a:rPr>
              <a:t>R-1</a:t>
            </a:r>
          </a:p>
          <a:p>
            <a:pPr algn="ctr" defTabSz="609585"/>
            <a:r>
              <a:rPr lang="en-GB" sz="900" b="1" dirty="0">
                <a:solidFill>
                  <a:prstClr val="white"/>
                </a:solidFill>
                <a:latin typeface="Arial" pitchFamily="34" charset="0"/>
                <a:cs typeface="Arial" pitchFamily="34" charset="0"/>
              </a:rPr>
              <a:t>S-01</a:t>
            </a:r>
          </a:p>
        </p:txBody>
      </p:sp>
      <p:sp>
        <p:nvSpPr>
          <p:cNvPr id="12" name="Action Button: Forward">
            <a:hlinkClick r:id="" action="ppaction://hlinkshowjump?jump=nextslide" highlightClick="1"/>
            <a:extLst>
              <a:ext uri="{FF2B5EF4-FFF2-40B4-BE49-F238E27FC236}">
                <a16:creationId xmlns:a16="http://schemas.microsoft.com/office/drawing/2014/main" id="{E4BDDAC4-F7C2-41E4-97CC-26DA1889F003}"/>
              </a:ext>
            </a:extLst>
          </p:cNvPr>
          <p:cNvSpPr/>
          <p:nvPr/>
        </p:nvSpPr>
        <p:spPr>
          <a:xfrm>
            <a:off x="11194925" y="6434480"/>
            <a:ext cx="432048" cy="360000"/>
          </a:xfrm>
          <a:prstGeom prst="actionButtonForwardNext">
            <a:avLst/>
          </a:prstGeom>
          <a:solidFill>
            <a:srgbClr val="BA8CDC"/>
          </a:solidFill>
          <a:ln>
            <a:solidFill>
              <a:srgbClr val="4C21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cxnSp>
        <p:nvCxnSpPr>
          <p:cNvPr id="5" name="Straight Connector 4">
            <a:extLst>
              <a:ext uri="{FF2B5EF4-FFF2-40B4-BE49-F238E27FC236}">
                <a16:creationId xmlns:a16="http://schemas.microsoft.com/office/drawing/2014/main" id="{69597407-D3E1-431F-90BE-DC8C5DD3E344}"/>
              </a:ext>
            </a:extLst>
          </p:cNvPr>
          <p:cNvCxnSpPr/>
          <p:nvPr/>
        </p:nvCxnSpPr>
        <p:spPr>
          <a:xfrm>
            <a:off x="0" y="5110887"/>
            <a:ext cx="12192000" cy="0"/>
          </a:xfrm>
          <a:prstGeom prst="line">
            <a:avLst/>
          </a:prstGeom>
          <a:ln w="53975">
            <a:solidFill>
              <a:srgbClr val="4C216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A88558-5FF2-4372-9E3D-847DFAB78E2A}"/>
              </a:ext>
            </a:extLst>
          </p:cNvPr>
          <p:cNvCxnSpPr/>
          <p:nvPr/>
        </p:nvCxnSpPr>
        <p:spPr>
          <a:xfrm>
            <a:off x="0" y="6260185"/>
            <a:ext cx="12192000" cy="0"/>
          </a:xfrm>
          <a:prstGeom prst="line">
            <a:avLst/>
          </a:prstGeom>
          <a:ln w="53975">
            <a:solidFill>
              <a:srgbClr val="4C21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024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0528-105A-40F2-BC0C-C2F47E695B95}"/>
              </a:ext>
            </a:extLst>
          </p:cNvPr>
          <p:cNvSpPr>
            <a:spLocks noGrp="1"/>
          </p:cNvSpPr>
          <p:nvPr>
            <p:ph type="title"/>
          </p:nvPr>
        </p:nvSpPr>
        <p:spPr/>
        <p:txBody>
          <a:bodyPr/>
          <a:lstStyle/>
          <a:p>
            <a:pPr algn="ct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Check Up</a:t>
            </a:r>
          </a:p>
        </p:txBody>
      </p:sp>
      <p:pic>
        <p:nvPicPr>
          <p:cNvPr id="4" name="Picture">
            <a:extLst>
              <a:ext uri="{FF2B5EF4-FFF2-40B4-BE49-F238E27FC236}">
                <a16:creationId xmlns:a16="http://schemas.microsoft.com/office/drawing/2014/main" id="{49B540AF-4F7F-41E6-B8D5-7B97ABEF6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4269" y="365126"/>
            <a:ext cx="2122667" cy="1066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
            <a:extLst>
              <a:ext uri="{FF2B5EF4-FFF2-40B4-BE49-F238E27FC236}">
                <a16:creationId xmlns:a16="http://schemas.microsoft.com/office/drawing/2014/main" id="{7A3708D6-3D9B-4EB0-9CAE-6224C01473E2}"/>
              </a:ext>
            </a:extLst>
          </p:cNvPr>
          <p:cNvSpPr/>
          <p:nvPr/>
        </p:nvSpPr>
        <p:spPr>
          <a:xfrm>
            <a:off x="1773717" y="1931334"/>
            <a:ext cx="9350567" cy="560071"/>
          </a:xfrm>
          <a:prstGeom prst="rect">
            <a:avLst/>
          </a:prstGeom>
          <a:solidFill>
            <a:srgbClr val="FFDDD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Make a list of 4 key moments in the Palm Sunday story. (Slides 3&amp;4)</a:t>
            </a:r>
          </a:p>
        </p:txBody>
      </p:sp>
      <p:sp>
        <p:nvSpPr>
          <p:cNvPr id="6" name="Rectangle 2">
            <a:extLst>
              <a:ext uri="{FF2B5EF4-FFF2-40B4-BE49-F238E27FC236}">
                <a16:creationId xmlns:a16="http://schemas.microsoft.com/office/drawing/2014/main" id="{D382BFDC-B35D-40FC-AFB4-3CCCC86B6A5C}"/>
              </a:ext>
            </a:extLst>
          </p:cNvPr>
          <p:cNvSpPr/>
          <p:nvPr/>
        </p:nvSpPr>
        <p:spPr>
          <a:xfrm>
            <a:off x="1773717" y="2618442"/>
            <a:ext cx="9350567" cy="659079"/>
          </a:xfrm>
          <a:prstGeom prst="rect">
            <a:avLst/>
          </a:prstGeom>
          <a:solidFill>
            <a:srgbClr val="FFDDD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Name the groups of people who wanted Jesus to be their king and the groups who did not want Jesus to be their king. (Slides 4&amp;5)</a:t>
            </a:r>
          </a:p>
        </p:txBody>
      </p:sp>
      <p:sp>
        <p:nvSpPr>
          <p:cNvPr id="7" name="Rectangle 3">
            <a:extLst>
              <a:ext uri="{FF2B5EF4-FFF2-40B4-BE49-F238E27FC236}">
                <a16:creationId xmlns:a16="http://schemas.microsoft.com/office/drawing/2014/main" id="{22F32753-BD63-405B-BFEE-E8F871DE9DB1}"/>
              </a:ext>
            </a:extLst>
          </p:cNvPr>
          <p:cNvSpPr/>
          <p:nvPr/>
        </p:nvSpPr>
        <p:spPr>
          <a:xfrm>
            <a:off x="1773717" y="3404557"/>
            <a:ext cx="9350567" cy="748803"/>
          </a:xfrm>
          <a:prstGeom prst="rect">
            <a:avLst/>
          </a:prstGeom>
          <a:solidFill>
            <a:srgbClr val="FFDDD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Name 3 special things people do to recall the Palm Sunday story today in their schools and parishes and write 2 sentences about your experience of this celebration. (Slide 6&amp;7)</a:t>
            </a:r>
          </a:p>
        </p:txBody>
      </p:sp>
      <p:sp>
        <p:nvSpPr>
          <p:cNvPr id="8" name="Rectangle 4">
            <a:extLst>
              <a:ext uri="{FF2B5EF4-FFF2-40B4-BE49-F238E27FC236}">
                <a16:creationId xmlns:a16="http://schemas.microsoft.com/office/drawing/2014/main" id="{B3E83B4D-6E26-4BD5-B140-25EFEBCC7CD0}"/>
              </a:ext>
            </a:extLst>
          </p:cNvPr>
          <p:cNvSpPr/>
          <p:nvPr/>
        </p:nvSpPr>
        <p:spPr>
          <a:xfrm>
            <a:off x="1773717" y="4280397"/>
            <a:ext cx="9350567" cy="701843"/>
          </a:xfrm>
          <a:prstGeom prst="rect">
            <a:avLst/>
          </a:prstGeom>
          <a:solidFill>
            <a:srgbClr val="FFDDD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dirty="0">
                <a:solidFill>
                  <a:schemeClr val="tx1"/>
                </a:solidFill>
                <a:latin typeface="Arial" panose="020B0604020202020204" pitchFamily="34" charset="0"/>
                <a:cs typeface="Arial" panose="020B0604020202020204" pitchFamily="34" charset="0"/>
              </a:rPr>
              <a:t>Imagine what a photograph of the first Palm Sunday would look like and draw it. Display the pictures in your church foyer for your community to share. </a:t>
            </a:r>
          </a:p>
        </p:txBody>
      </p:sp>
      <p:sp>
        <p:nvSpPr>
          <p:cNvPr id="9" name="Rectangle 5">
            <a:extLst>
              <a:ext uri="{FF2B5EF4-FFF2-40B4-BE49-F238E27FC236}">
                <a16:creationId xmlns:a16="http://schemas.microsoft.com/office/drawing/2014/main" id="{547B68CB-BF37-432E-95DD-EFB18E023117}"/>
              </a:ext>
            </a:extLst>
          </p:cNvPr>
          <p:cNvSpPr/>
          <p:nvPr/>
        </p:nvSpPr>
        <p:spPr>
          <a:xfrm>
            <a:off x="1773717" y="5109277"/>
            <a:ext cx="9350567" cy="465259"/>
          </a:xfrm>
          <a:prstGeom prst="rect">
            <a:avLst/>
          </a:prstGeom>
          <a:solidFill>
            <a:srgbClr val="FFDDD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Which activity do you think helped you to learn best in this resource?</a:t>
            </a:r>
          </a:p>
        </p:txBody>
      </p:sp>
      <p:sp>
        <p:nvSpPr>
          <p:cNvPr id="10" name="Rectangle 6">
            <a:extLst>
              <a:ext uri="{FF2B5EF4-FFF2-40B4-BE49-F238E27FC236}">
                <a16:creationId xmlns:a16="http://schemas.microsoft.com/office/drawing/2014/main" id="{19DE4983-1F24-4697-A12F-64CE48C31640}"/>
              </a:ext>
            </a:extLst>
          </p:cNvPr>
          <p:cNvSpPr/>
          <p:nvPr/>
        </p:nvSpPr>
        <p:spPr>
          <a:xfrm>
            <a:off x="1773717" y="5705633"/>
            <a:ext cx="9350567" cy="465259"/>
          </a:xfrm>
          <a:prstGeom prst="rect">
            <a:avLst/>
          </a:prstGeom>
          <a:solidFill>
            <a:srgbClr val="FFDDD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Questions I would like to ask about the topics in this resource are …</a:t>
            </a:r>
          </a:p>
        </p:txBody>
      </p:sp>
      <p:sp>
        <p:nvSpPr>
          <p:cNvPr id="11" name="Action Button: Forward">
            <a:hlinkClick r:id="" action="ppaction://hlinkshowjump?jump=nextslide" highlightClick="1"/>
            <a:extLst>
              <a:ext uri="{FF2B5EF4-FFF2-40B4-BE49-F238E27FC236}">
                <a16:creationId xmlns:a16="http://schemas.microsoft.com/office/drawing/2014/main" id="{4D927F70-9188-4202-A3B5-9FC5B6A8EE7F}"/>
              </a:ext>
            </a:extLst>
          </p:cNvPr>
          <p:cNvSpPr/>
          <p:nvPr/>
        </p:nvSpPr>
        <p:spPr>
          <a:xfrm>
            <a:off x="11105002" y="6420536"/>
            <a:ext cx="464823" cy="360000"/>
          </a:xfrm>
          <a:prstGeom prst="actionButtonForwardNex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PageNumber">
            <a:extLst>
              <a:ext uri="{FF2B5EF4-FFF2-40B4-BE49-F238E27FC236}">
                <a16:creationId xmlns:a16="http://schemas.microsoft.com/office/drawing/2014/main" id="{7ADBFCA5-4484-4BB7-88DF-A4940A779C6F}"/>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S-10</a:t>
            </a:r>
          </a:p>
        </p:txBody>
      </p:sp>
      <p:sp>
        <p:nvSpPr>
          <p:cNvPr id="13" name="Action Button: Back">
            <a:hlinkClick r:id="" action="ppaction://hlinkshowjump?jump=previousslide" highlightClick="1"/>
            <a:extLst>
              <a:ext uri="{FF2B5EF4-FFF2-40B4-BE49-F238E27FC236}">
                <a16:creationId xmlns:a16="http://schemas.microsoft.com/office/drawing/2014/main" id="{3B71CD40-5F62-4BCB-9557-1DDA360EE998}"/>
              </a:ext>
            </a:extLst>
          </p:cNvPr>
          <p:cNvSpPr/>
          <p:nvPr/>
        </p:nvSpPr>
        <p:spPr>
          <a:xfrm>
            <a:off x="10609516" y="6420536"/>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1">
            <a:extLst>
              <a:ext uri="{FF2B5EF4-FFF2-40B4-BE49-F238E27FC236}">
                <a16:creationId xmlns:a16="http://schemas.microsoft.com/office/drawing/2014/main" id="{3310A813-9282-4458-A031-61556E382951}"/>
              </a:ext>
            </a:extLst>
          </p:cNvPr>
          <p:cNvSpPr/>
          <p:nvPr/>
        </p:nvSpPr>
        <p:spPr>
          <a:xfrm>
            <a:off x="1133659" y="2011313"/>
            <a:ext cx="412292" cy="400110"/>
          </a:xfrm>
          <a:prstGeom prst="rect">
            <a:avLst/>
          </a:prstGeom>
        </p:spPr>
        <p:txBody>
          <a:bodyPr wrap="none">
            <a:spAutoFit/>
          </a:bodyPr>
          <a:lstStyle/>
          <a:p>
            <a:r>
              <a:rPr lang="en-NZ" sz="2000" b="1" dirty="0">
                <a:solidFill>
                  <a:schemeClr val="bg1"/>
                </a:solidFill>
                <a:latin typeface="Arial" panose="020B0604020202020204" pitchFamily="34" charset="0"/>
                <a:ea typeface="Calibri" panose="020F0502020204030204" pitchFamily="34" charset="0"/>
                <a:cs typeface="Arial" panose="020B0604020202020204" pitchFamily="34" charset="0"/>
              </a:rPr>
              <a:t>1)</a:t>
            </a:r>
            <a:endParaRPr lang="en-NZ" sz="2000" b="1" dirty="0">
              <a:solidFill>
                <a:schemeClr val="bg1"/>
              </a:solidFill>
              <a:latin typeface="Arial" panose="020B0604020202020204" pitchFamily="34" charset="0"/>
              <a:cs typeface="Arial" panose="020B0604020202020204" pitchFamily="34" charset="0"/>
            </a:endParaRPr>
          </a:p>
        </p:txBody>
      </p:sp>
      <p:sp>
        <p:nvSpPr>
          <p:cNvPr id="15" name="2">
            <a:extLst>
              <a:ext uri="{FF2B5EF4-FFF2-40B4-BE49-F238E27FC236}">
                <a16:creationId xmlns:a16="http://schemas.microsoft.com/office/drawing/2014/main" id="{2A09C53D-9E54-4B61-8592-98E5A269B4D3}"/>
              </a:ext>
            </a:extLst>
          </p:cNvPr>
          <p:cNvSpPr/>
          <p:nvPr/>
        </p:nvSpPr>
        <p:spPr>
          <a:xfrm>
            <a:off x="1133659" y="2618440"/>
            <a:ext cx="412292" cy="400110"/>
          </a:xfrm>
          <a:prstGeom prst="rect">
            <a:avLst/>
          </a:prstGeom>
        </p:spPr>
        <p:txBody>
          <a:bodyPr wrap="none">
            <a:spAutoFit/>
          </a:bodyPr>
          <a:lstStyle/>
          <a:p>
            <a:r>
              <a:rPr lang="en-NZ" sz="2000" b="1" dirty="0">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n-NZ" sz="2000" b="1" dirty="0">
              <a:solidFill>
                <a:schemeClr val="bg1"/>
              </a:solidFill>
              <a:latin typeface="Arial" panose="020B0604020202020204" pitchFamily="34" charset="0"/>
              <a:cs typeface="Arial" panose="020B0604020202020204" pitchFamily="34" charset="0"/>
            </a:endParaRPr>
          </a:p>
        </p:txBody>
      </p:sp>
      <p:sp>
        <p:nvSpPr>
          <p:cNvPr id="16" name="3">
            <a:extLst>
              <a:ext uri="{FF2B5EF4-FFF2-40B4-BE49-F238E27FC236}">
                <a16:creationId xmlns:a16="http://schemas.microsoft.com/office/drawing/2014/main" id="{8238AB8F-5036-426D-9C29-E1B0F16189D4}"/>
              </a:ext>
            </a:extLst>
          </p:cNvPr>
          <p:cNvSpPr/>
          <p:nvPr/>
        </p:nvSpPr>
        <p:spPr>
          <a:xfrm>
            <a:off x="1133659" y="3428528"/>
            <a:ext cx="412292" cy="400110"/>
          </a:xfrm>
          <a:prstGeom prst="rect">
            <a:avLst/>
          </a:prstGeom>
        </p:spPr>
        <p:txBody>
          <a:bodyPr wrap="none">
            <a:spAutoFit/>
          </a:bodyPr>
          <a:lstStyle/>
          <a:p>
            <a:r>
              <a:rPr lang="en-NZ" sz="2000" b="1" dirty="0">
                <a:solidFill>
                  <a:schemeClr val="bg1"/>
                </a:solidFill>
                <a:latin typeface="Arial" panose="020B0604020202020204" pitchFamily="34" charset="0"/>
                <a:ea typeface="Calibri" panose="020F0502020204030204" pitchFamily="34" charset="0"/>
                <a:cs typeface="Arial" panose="020B0604020202020204" pitchFamily="34" charset="0"/>
              </a:rPr>
              <a:t>3)</a:t>
            </a:r>
            <a:endParaRPr lang="en-NZ" sz="2000" b="1" dirty="0">
              <a:solidFill>
                <a:schemeClr val="bg1"/>
              </a:solidFill>
              <a:latin typeface="Arial" panose="020B0604020202020204" pitchFamily="34" charset="0"/>
              <a:cs typeface="Arial" panose="020B0604020202020204" pitchFamily="34" charset="0"/>
            </a:endParaRPr>
          </a:p>
        </p:txBody>
      </p:sp>
      <p:sp>
        <p:nvSpPr>
          <p:cNvPr id="17" name="4">
            <a:extLst>
              <a:ext uri="{FF2B5EF4-FFF2-40B4-BE49-F238E27FC236}">
                <a16:creationId xmlns:a16="http://schemas.microsoft.com/office/drawing/2014/main" id="{5A783E41-0CF0-4628-B3BF-A58EA62C72AF}"/>
              </a:ext>
            </a:extLst>
          </p:cNvPr>
          <p:cNvSpPr/>
          <p:nvPr/>
        </p:nvSpPr>
        <p:spPr>
          <a:xfrm>
            <a:off x="1133659" y="4293371"/>
            <a:ext cx="412292" cy="400110"/>
          </a:xfrm>
          <a:prstGeom prst="rect">
            <a:avLst/>
          </a:prstGeom>
        </p:spPr>
        <p:txBody>
          <a:bodyPr wrap="none">
            <a:spAutoFit/>
          </a:bodyPr>
          <a:lstStyle/>
          <a:p>
            <a:r>
              <a:rPr lang="en-NZ" sz="2000" b="1" dirty="0">
                <a:solidFill>
                  <a:schemeClr val="bg1"/>
                </a:solidFill>
                <a:latin typeface="Arial" panose="020B0604020202020204" pitchFamily="34" charset="0"/>
                <a:ea typeface="Calibri" panose="020F0502020204030204" pitchFamily="34" charset="0"/>
                <a:cs typeface="Arial" panose="020B0604020202020204" pitchFamily="34" charset="0"/>
              </a:rPr>
              <a:t>4)</a:t>
            </a:r>
            <a:endParaRPr lang="en-NZ" sz="2000" b="1" dirty="0">
              <a:solidFill>
                <a:schemeClr val="bg1"/>
              </a:solidFill>
              <a:latin typeface="Arial" panose="020B0604020202020204" pitchFamily="34" charset="0"/>
              <a:cs typeface="Arial" panose="020B0604020202020204" pitchFamily="34" charset="0"/>
            </a:endParaRPr>
          </a:p>
        </p:txBody>
      </p:sp>
      <p:sp>
        <p:nvSpPr>
          <p:cNvPr id="18" name="5">
            <a:extLst>
              <a:ext uri="{FF2B5EF4-FFF2-40B4-BE49-F238E27FC236}">
                <a16:creationId xmlns:a16="http://schemas.microsoft.com/office/drawing/2014/main" id="{F6F12B9B-62A1-45FB-B6A5-47601E1CF1EA}"/>
              </a:ext>
            </a:extLst>
          </p:cNvPr>
          <p:cNvSpPr/>
          <p:nvPr/>
        </p:nvSpPr>
        <p:spPr>
          <a:xfrm>
            <a:off x="1133659" y="5109276"/>
            <a:ext cx="412292" cy="400110"/>
          </a:xfrm>
          <a:prstGeom prst="rect">
            <a:avLst/>
          </a:prstGeom>
        </p:spPr>
        <p:txBody>
          <a:bodyPr wrap="none">
            <a:spAutoFit/>
          </a:bodyPr>
          <a:lstStyle/>
          <a:p>
            <a:r>
              <a:rPr lang="en-NZ" sz="2000" b="1" dirty="0">
                <a:solidFill>
                  <a:schemeClr val="bg1"/>
                </a:solidFill>
                <a:latin typeface="Arial" panose="020B0604020202020204" pitchFamily="34" charset="0"/>
                <a:ea typeface="Calibri" panose="020F0502020204030204" pitchFamily="34" charset="0"/>
                <a:cs typeface="Arial" panose="020B0604020202020204" pitchFamily="34" charset="0"/>
              </a:rPr>
              <a:t>5)</a:t>
            </a:r>
            <a:endParaRPr lang="en-NZ" sz="2000" b="1" dirty="0">
              <a:solidFill>
                <a:schemeClr val="bg1"/>
              </a:solidFill>
              <a:latin typeface="Arial" panose="020B0604020202020204" pitchFamily="34" charset="0"/>
              <a:cs typeface="Arial" panose="020B0604020202020204" pitchFamily="34" charset="0"/>
            </a:endParaRPr>
          </a:p>
        </p:txBody>
      </p:sp>
      <p:sp>
        <p:nvSpPr>
          <p:cNvPr id="19" name="6">
            <a:extLst>
              <a:ext uri="{FF2B5EF4-FFF2-40B4-BE49-F238E27FC236}">
                <a16:creationId xmlns:a16="http://schemas.microsoft.com/office/drawing/2014/main" id="{D5D3C0A1-8B57-4EF4-8683-EA871BC7BB98}"/>
              </a:ext>
            </a:extLst>
          </p:cNvPr>
          <p:cNvSpPr/>
          <p:nvPr/>
        </p:nvSpPr>
        <p:spPr>
          <a:xfrm>
            <a:off x="1133659" y="5738208"/>
            <a:ext cx="412292" cy="400110"/>
          </a:xfrm>
          <a:prstGeom prst="rect">
            <a:avLst/>
          </a:prstGeom>
        </p:spPr>
        <p:txBody>
          <a:bodyPr wrap="none">
            <a:spAutoFit/>
          </a:bodyPr>
          <a:lstStyle/>
          <a:p>
            <a:r>
              <a:rPr lang="en-NZ" sz="2000" b="1" dirty="0">
                <a:solidFill>
                  <a:schemeClr val="bg1"/>
                </a:solidFill>
                <a:latin typeface="Arial" panose="020B0604020202020204" pitchFamily="34" charset="0"/>
                <a:ea typeface="Calibri" panose="020F0502020204030204" pitchFamily="34" charset="0"/>
                <a:cs typeface="Arial" panose="020B0604020202020204" pitchFamily="34" charset="0"/>
              </a:rPr>
              <a:t>6)</a:t>
            </a:r>
            <a:endParaRPr lang="en-NZ" sz="2000" b="1" dirty="0">
              <a:solidFill>
                <a:schemeClr val="bg1"/>
              </a:solidFill>
              <a:latin typeface="Arial" panose="020B0604020202020204" pitchFamily="34" charset="0"/>
              <a:cs typeface="Arial" panose="020B0604020202020204" pitchFamily="34" charset="0"/>
            </a:endParaRPr>
          </a:p>
        </p:txBody>
      </p:sp>
      <p:sp>
        <p:nvSpPr>
          <p:cNvPr id="20" name="Textbox: Tool instructions">
            <a:extLst>
              <a:ext uri="{FF2B5EF4-FFF2-40B4-BE49-F238E27FC236}">
                <a16:creationId xmlns:a16="http://schemas.microsoft.com/office/drawing/2014/main" id="{37BB4D34-1C73-486F-AB3B-9DB1993DDBE5}"/>
              </a:ext>
            </a:extLst>
          </p:cNvPr>
          <p:cNvSpPr txBox="1"/>
          <p:nvPr/>
        </p:nvSpPr>
        <p:spPr>
          <a:xfrm>
            <a:off x="5250256" y="6627168"/>
            <a:ext cx="1691489"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3061899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5">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7">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8">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5">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6">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7">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8">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9">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flective Music - Holy Wee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15081" y="52196"/>
            <a:ext cx="609600" cy="609600"/>
          </a:xfrm>
          <a:prstGeom prst="rect">
            <a:avLst/>
          </a:prstGeom>
        </p:spPr>
      </p:pic>
      <p:sp>
        <p:nvSpPr>
          <p:cNvPr id="2" name="Title 1">
            <a:extLst>
              <a:ext uri="{FF2B5EF4-FFF2-40B4-BE49-F238E27FC236}">
                <a16:creationId xmlns:a16="http://schemas.microsoft.com/office/drawing/2014/main" id="{A5819735-3AC6-4118-947A-11C6B1DFF083}"/>
              </a:ext>
            </a:extLst>
          </p:cNvPr>
          <p:cNvSpPr>
            <a:spLocks noGrp="1"/>
          </p:cNvSpPr>
          <p:nvPr>
            <p:ph type="title"/>
          </p:nvPr>
        </p:nvSpPr>
        <p:spPr>
          <a:xfrm>
            <a:off x="490538" y="82767"/>
            <a:ext cx="11210925" cy="1203109"/>
          </a:xfrm>
          <a:effectLst>
            <a:reflection blurRad="6350" stA="52000" endA="300" endPos="35000" dir="5400000" sy="-100000" algn="bl" rotWithShape="0"/>
          </a:effectLst>
        </p:spPr>
        <p:txBody>
          <a:bodyPr>
            <a:normAutofit/>
          </a:bodyPr>
          <a:lstStyle/>
          <a:p>
            <a:pPr algn="ctr"/>
            <a:r>
              <a:rPr lang="en-NZ" sz="6000" dirty="0">
                <a:solidFill>
                  <a:schemeClr val="bg1"/>
                </a:solidFill>
                <a:effectLst>
                  <a:reflection blurRad="6350" stA="55000" endA="300" endPos="45500" dir="5400000" sy="-100000" algn="bl" rotWithShape="0"/>
                </a:effectLst>
                <a:latin typeface="Brush Script MT" panose="03060802040406070304" pitchFamily="66" charset="0"/>
              </a:rPr>
              <a:t>Time for Reflection</a:t>
            </a:r>
          </a:p>
        </p:txBody>
      </p:sp>
      <p:sp>
        <p:nvSpPr>
          <p:cNvPr id="5" name="Action Button: Back">
            <a:hlinkClick r:id="" action="ppaction://hlinkshowjump?jump=previousslide" highlightClick="1"/>
            <a:extLst>
              <a:ext uri="{FF2B5EF4-FFF2-40B4-BE49-F238E27FC236}">
                <a16:creationId xmlns:a16="http://schemas.microsoft.com/office/drawing/2014/main" id="{DB08587E-6590-4BE3-9147-CD8E754A6A72}"/>
              </a:ext>
            </a:extLst>
          </p:cNvPr>
          <p:cNvSpPr/>
          <p:nvPr/>
        </p:nvSpPr>
        <p:spPr>
          <a:xfrm>
            <a:off x="11160607" y="6434480"/>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PageNumber">
            <a:extLst>
              <a:ext uri="{FF2B5EF4-FFF2-40B4-BE49-F238E27FC236}">
                <a16:creationId xmlns:a16="http://schemas.microsoft.com/office/drawing/2014/main" id="{44C8243E-82EA-4E6C-913B-862B93F94997}"/>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S-11</a:t>
            </a:r>
          </a:p>
        </p:txBody>
      </p:sp>
      <p:pic>
        <p:nvPicPr>
          <p:cNvPr id="10" name="Picture 9" descr="A group of people posing for the camera&#10;&#10;Description generated with very high confidence">
            <a:extLst>
              <a:ext uri="{FF2B5EF4-FFF2-40B4-BE49-F238E27FC236}">
                <a16:creationId xmlns:a16="http://schemas.microsoft.com/office/drawing/2014/main" id="{00C7522D-F36F-41D0-812D-636D6D043306}"/>
              </a:ext>
            </a:extLst>
          </p:cNvPr>
          <p:cNvPicPr>
            <a:picLocks noChangeAspect="1"/>
          </p:cNvPicPr>
          <p:nvPr/>
        </p:nvPicPr>
        <p:blipFill rotWithShape="1">
          <a:blip r:embed="rId6">
            <a:extLst>
              <a:ext uri="{28A0092B-C50C-407E-A947-70E740481C1C}">
                <a14:useLocalDpi xmlns:a14="http://schemas.microsoft.com/office/drawing/2010/main" val="0"/>
              </a:ext>
            </a:extLst>
          </a:blip>
          <a:srcRect t="23787" b="34166"/>
          <a:stretch/>
        </p:blipFill>
        <p:spPr>
          <a:xfrm>
            <a:off x="1031393" y="1219559"/>
            <a:ext cx="9578123" cy="5387696"/>
          </a:xfrm>
          <a:prstGeom prst="rect">
            <a:avLst/>
          </a:prstGeom>
          <a:ln>
            <a:noFill/>
          </a:ln>
          <a:effectLst>
            <a:softEdge rad="112500"/>
          </a:effectLst>
        </p:spPr>
      </p:pic>
      <p:sp>
        <p:nvSpPr>
          <p:cNvPr id="16" name="Action Button: Audio">
            <a:hlinkClick r:id="" action="ppaction://noaction" highlightClick="1"/>
          </p:cNvPr>
          <p:cNvSpPr/>
          <p:nvPr/>
        </p:nvSpPr>
        <p:spPr>
          <a:xfrm>
            <a:off x="10705061" y="643448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Tool instructions stop"/>
          <p:cNvSpPr txBox="1"/>
          <p:nvPr/>
        </p:nvSpPr>
        <p:spPr>
          <a:xfrm>
            <a:off x="4863581" y="6627168"/>
            <a:ext cx="2499402"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audio button to stop reflective music</a:t>
            </a:r>
          </a:p>
        </p:txBody>
      </p:sp>
      <p:sp>
        <p:nvSpPr>
          <p:cNvPr id="18" name="TextBox: Tool instructions start"/>
          <p:cNvSpPr txBox="1"/>
          <p:nvPr/>
        </p:nvSpPr>
        <p:spPr>
          <a:xfrm>
            <a:off x="4863583" y="6627168"/>
            <a:ext cx="2492990"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audio button to play reflective music</a:t>
            </a:r>
          </a:p>
        </p:txBody>
      </p:sp>
      <p:pic>
        <p:nvPicPr>
          <p:cNvPr id="19"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2046280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337570" fill="hold"/>
                                        <p:tgtEl>
                                          <p:spTgt spid="4"/>
                                        </p:tgtEl>
                                      </p:cBhvr>
                                    </p:cmd>
                                  </p:childTnLst>
                                </p:cTn>
                              </p:par>
                              <p:par>
                                <p:cTn id="19" presetID="1" presetClass="emph" presetSubtype="2" fill="hold" nodeType="withEffect">
                                  <p:stCondLst>
                                    <p:cond delay="0"/>
                                  </p:stCondLst>
                                  <p:childTnLst>
                                    <p:animClr clrSpc="rgb" dir="cw">
                                      <p:cBhvr>
                                        <p:cTn id="20" dur="1000" fill="hold"/>
                                        <p:tgtEl>
                                          <p:spTgt spid="16"/>
                                        </p:tgtEl>
                                        <p:attrNameLst>
                                          <p:attrName>fillcolor</p:attrName>
                                        </p:attrNameLst>
                                      </p:cBhvr>
                                      <p:to>
                                        <a:srgbClr val="C0504D"/>
                                      </p:to>
                                    </p:animClr>
                                    <p:set>
                                      <p:cBhvr>
                                        <p:cTn id="21" dur="1000" fill="hold"/>
                                        <p:tgtEl>
                                          <p:spTgt spid="16"/>
                                        </p:tgtEl>
                                        <p:attrNameLst>
                                          <p:attrName>fill.type</p:attrName>
                                        </p:attrNameLst>
                                      </p:cBhvr>
                                      <p:to>
                                        <p:strVal val="solid"/>
                                      </p:to>
                                    </p:set>
                                    <p:set>
                                      <p:cBhvr>
                                        <p:cTn id="22" dur="1000" fill="hold"/>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4"/>
                                        </p:tgtEl>
                                      </p:cBhvr>
                                    </p:cmd>
                                  </p:childTnLst>
                                </p:cTn>
                              </p:par>
                              <p:par>
                                <p:cTn id="27" presetID="1" presetClass="emph" presetSubtype="2" fill="hold" nodeType="withEffect">
                                  <p:stCondLst>
                                    <p:cond delay="0"/>
                                  </p:stCondLst>
                                  <p:childTnLst>
                                    <p:animClr clrSpc="rgb" dir="cw">
                                      <p:cBhvr>
                                        <p:cTn id="28" dur="2000" fill="hold"/>
                                        <p:tgtEl>
                                          <p:spTgt spid="16"/>
                                        </p:tgtEl>
                                        <p:attrNameLst>
                                          <p:attrName>fillcolor</p:attrName>
                                        </p:attrNameLst>
                                      </p:cBhvr>
                                      <p:to>
                                        <a:schemeClr val="bg1"/>
                                      </p:to>
                                    </p:animClr>
                                    <p:set>
                                      <p:cBhvr>
                                        <p:cTn id="29" dur="2000" fill="hold"/>
                                        <p:tgtEl>
                                          <p:spTgt spid="16"/>
                                        </p:tgtEl>
                                        <p:attrNameLst>
                                          <p:attrName>fill.type</p:attrName>
                                        </p:attrNameLst>
                                      </p:cBhvr>
                                      <p:to>
                                        <p:strVal val="solid"/>
                                      </p:to>
                                    </p:set>
                                    <p:set>
                                      <p:cBhvr>
                                        <p:cTn id="30" dur="2000" fill="hold"/>
                                        <p:tgtEl>
                                          <p:spTgt spid="16"/>
                                        </p:tgtEl>
                                        <p:attrNameLst>
                                          <p:attrName>fill.on</p:attrName>
                                        </p:attrNameLst>
                                      </p:cBhvr>
                                      <p:to>
                                        <p:strVal val="true"/>
                                      </p:to>
                                    </p:set>
                                  </p:childTnLst>
                                </p:cTn>
                              </p:par>
                              <p:par>
                                <p:cTn id="31" presetID="10" presetClass="exit" presetSubtype="0" fill="hold" grpId="1" nodeType="with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10" presetClass="entr" presetSubtype="0" fill="hold" grpId="2"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17" grpId="0"/>
      <p:bldP spid="17" grpId="1"/>
      <p:bldP spid="18" grpId="0"/>
      <p:bldP spid="18" grpId="1"/>
      <p:bldP spid="18"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C2EA-D83E-492F-B9E2-9863314790A5}"/>
              </a:ext>
            </a:extLst>
          </p:cNvPr>
          <p:cNvSpPr>
            <a:spLocks noGrp="1"/>
          </p:cNvSpPr>
          <p:nvPr>
            <p:ph type="title"/>
          </p:nvPr>
        </p:nvSpPr>
        <p:spPr>
          <a:xfrm>
            <a:off x="-4651" y="223962"/>
            <a:ext cx="12192000" cy="1076029"/>
          </a:xfrm>
        </p:spPr>
        <p:txBody>
          <a:bodyPr>
            <a:normAutofit/>
          </a:bodyPr>
          <a:lstStyle/>
          <a:p>
            <a:pPr algn="ctr"/>
            <a:r>
              <a:rPr lang="en-NZ" sz="3600" dirty="0">
                <a:ln w="0"/>
                <a:effectLst>
                  <a:outerShdw blurRad="38100" dist="19050" dir="2700000" algn="tl" rotWithShape="0">
                    <a:schemeClr val="dk1">
                      <a:alpha val="40000"/>
                    </a:schemeClr>
                  </a:outerShdw>
                </a:effectLst>
                <a:latin typeface="+mn-lt"/>
              </a:rPr>
              <a:t>Experiencing Palm Sunday from Different People’s Point of View</a:t>
            </a:r>
          </a:p>
        </p:txBody>
      </p:sp>
      <p:pic>
        <p:nvPicPr>
          <p:cNvPr id="4" name="Picture 3" descr="A group of people posing for a photo&#10;&#10;Description generated with very high confidence">
            <a:extLst>
              <a:ext uri="{FF2B5EF4-FFF2-40B4-BE49-F238E27FC236}">
                <a16:creationId xmlns:a16="http://schemas.microsoft.com/office/drawing/2014/main" id="{B2D579F3-9A84-4D20-8D95-D8B780E487D9}"/>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0727" y="1528193"/>
            <a:ext cx="2690253" cy="201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group of people walking down the street&#10;&#10;Description generated with very high confidence">
            <a:extLst>
              <a:ext uri="{FF2B5EF4-FFF2-40B4-BE49-F238E27FC236}">
                <a16:creationId xmlns:a16="http://schemas.microsoft.com/office/drawing/2014/main" id="{C31F5F8E-FBE5-4C85-B1E5-4353E571319D}"/>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49770" y="4142995"/>
            <a:ext cx="2550583"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group of people in uniform&#10;&#10;Description generated with very high confidence">
            <a:extLst>
              <a:ext uri="{FF2B5EF4-FFF2-40B4-BE49-F238E27FC236}">
                <a16:creationId xmlns:a16="http://schemas.microsoft.com/office/drawing/2014/main" id="{7F930A47-73A8-448D-BA2F-AF21433DD59D}"/>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116773" y="1528193"/>
            <a:ext cx="2686051" cy="201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group of people wearing costumes&#10;&#10;Description generated with high confidence">
            <a:extLst>
              <a:ext uri="{FF2B5EF4-FFF2-40B4-BE49-F238E27FC236}">
                <a16:creationId xmlns:a16="http://schemas.microsoft.com/office/drawing/2014/main" id="{616EA3AD-1472-4E63-B2CE-5A5FBAEF392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r="22284"/>
          <a:stretch/>
        </p:blipFill>
        <p:spPr>
          <a:xfrm>
            <a:off x="6096001" y="4142994"/>
            <a:ext cx="2699899" cy="1726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Oval 2">
            <a:extLst>
              <a:ext uri="{FF2B5EF4-FFF2-40B4-BE49-F238E27FC236}">
                <a16:creationId xmlns:a16="http://schemas.microsoft.com/office/drawing/2014/main" id="{BF68BAEF-E26E-45A5-B01C-93F1F930F140}"/>
              </a:ext>
            </a:extLst>
          </p:cNvPr>
          <p:cNvSpPr/>
          <p:nvPr/>
        </p:nvSpPr>
        <p:spPr>
          <a:xfrm>
            <a:off x="3258060" y="1299991"/>
            <a:ext cx="2690253" cy="2665037"/>
          </a:xfrm>
          <a:prstGeom prst="wedgeEllipseCallout">
            <a:avLst>
              <a:gd name="adj1" fmla="val -61480"/>
              <a:gd name="adj2" fmla="val -51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1" name="Speech Bubble: Oval 10">
            <a:extLst>
              <a:ext uri="{FF2B5EF4-FFF2-40B4-BE49-F238E27FC236}">
                <a16:creationId xmlns:a16="http://schemas.microsoft.com/office/drawing/2014/main" id="{50EF3EDD-8080-4255-AFFA-A21C4F3A18E8}"/>
              </a:ext>
            </a:extLst>
          </p:cNvPr>
          <p:cNvSpPr/>
          <p:nvPr/>
        </p:nvSpPr>
        <p:spPr>
          <a:xfrm>
            <a:off x="3258060" y="4065226"/>
            <a:ext cx="2690253" cy="2398103"/>
          </a:xfrm>
          <a:prstGeom prst="wedgeEllipseCallout">
            <a:avLst>
              <a:gd name="adj1" fmla="val -65334"/>
              <a:gd name="adj2" fmla="val -60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4" name="Speech Bubble: Oval 13">
            <a:extLst>
              <a:ext uri="{FF2B5EF4-FFF2-40B4-BE49-F238E27FC236}">
                <a16:creationId xmlns:a16="http://schemas.microsoft.com/office/drawing/2014/main" id="{42174AC9-2F09-467F-ADF6-BE19E73DC091}"/>
              </a:ext>
            </a:extLst>
          </p:cNvPr>
          <p:cNvSpPr/>
          <p:nvPr/>
        </p:nvSpPr>
        <p:spPr>
          <a:xfrm>
            <a:off x="9114191" y="1299991"/>
            <a:ext cx="2690253" cy="2665037"/>
          </a:xfrm>
          <a:prstGeom prst="wedgeEllipseCallout">
            <a:avLst>
              <a:gd name="adj1" fmla="val -62531"/>
              <a:gd name="adj2" fmla="val -2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15" name="Speech Bubble: Oval 14">
            <a:extLst>
              <a:ext uri="{FF2B5EF4-FFF2-40B4-BE49-F238E27FC236}">
                <a16:creationId xmlns:a16="http://schemas.microsoft.com/office/drawing/2014/main" id="{2156CFA5-8D0C-49AF-B28D-E5FAD24B74A0}"/>
              </a:ext>
            </a:extLst>
          </p:cNvPr>
          <p:cNvSpPr/>
          <p:nvPr/>
        </p:nvSpPr>
        <p:spPr>
          <a:xfrm>
            <a:off x="9267456" y="4065226"/>
            <a:ext cx="2690253" cy="2398103"/>
          </a:xfrm>
          <a:prstGeom prst="wedgeEllipseCallout">
            <a:avLst>
              <a:gd name="adj1" fmla="val -66104"/>
              <a:gd name="adj2" fmla="val -58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5" name="Rectangle 4">
            <a:extLst>
              <a:ext uri="{FF2B5EF4-FFF2-40B4-BE49-F238E27FC236}">
                <a16:creationId xmlns:a16="http://schemas.microsoft.com/office/drawing/2014/main" id="{9E221F1D-D755-4572-A6DA-53E503384AB2}"/>
              </a:ext>
            </a:extLst>
          </p:cNvPr>
          <p:cNvSpPr/>
          <p:nvPr/>
        </p:nvSpPr>
        <p:spPr>
          <a:xfrm>
            <a:off x="403718" y="3595695"/>
            <a:ext cx="2303836" cy="369332"/>
          </a:xfrm>
          <a:prstGeom prst="rect">
            <a:avLst/>
          </a:prstGeom>
        </p:spPr>
        <p:txBody>
          <a:bodyPr wrap="none">
            <a:spAutoFit/>
          </a:bodyPr>
          <a:lstStyle/>
          <a:p>
            <a:pPr defTabSz="609585"/>
            <a:r>
              <a:rPr lang="en-NZ" b="1" dirty="0">
                <a:solidFill>
                  <a:prstClr val="black"/>
                </a:solidFill>
                <a:latin typeface="Tempus Sans ITC" panose="04020404030D07020202" pitchFamily="82" charset="0"/>
                <a:ea typeface="Calibri" panose="020F0502020204030204" pitchFamily="34" charset="0"/>
                <a:cs typeface="Times New Roman" panose="02020603050405020304" pitchFamily="18" charset="0"/>
              </a:rPr>
              <a:t>Mary and the disciples</a:t>
            </a:r>
            <a:endParaRPr lang="en-NZ" dirty="0">
              <a:solidFill>
                <a:prstClr val="black"/>
              </a:solidFill>
              <a:latin typeface="Calibri" panose="020F0502020204030204"/>
            </a:endParaRPr>
          </a:p>
        </p:txBody>
      </p:sp>
      <p:sp>
        <p:nvSpPr>
          <p:cNvPr id="17" name="Rectangle 16">
            <a:extLst>
              <a:ext uri="{FF2B5EF4-FFF2-40B4-BE49-F238E27FC236}">
                <a16:creationId xmlns:a16="http://schemas.microsoft.com/office/drawing/2014/main" id="{65D38833-5531-42CE-80F8-48B281E9A33D}"/>
              </a:ext>
            </a:extLst>
          </p:cNvPr>
          <p:cNvSpPr/>
          <p:nvPr/>
        </p:nvSpPr>
        <p:spPr>
          <a:xfrm>
            <a:off x="148143" y="6093995"/>
            <a:ext cx="2935419" cy="369332"/>
          </a:xfrm>
          <a:prstGeom prst="rect">
            <a:avLst/>
          </a:prstGeom>
        </p:spPr>
        <p:txBody>
          <a:bodyPr wrap="none">
            <a:spAutoFit/>
          </a:bodyPr>
          <a:lstStyle/>
          <a:p>
            <a:pPr defTabSz="609585"/>
            <a:r>
              <a:rPr lang="en-NZ" b="1" dirty="0">
                <a:solidFill>
                  <a:prstClr val="black"/>
                </a:solidFill>
                <a:latin typeface="Bradley Hand ITC" panose="03070402050302030203" pitchFamily="66" charset="0"/>
                <a:ea typeface="Calibri" panose="020F0502020204030204" pitchFamily="34" charset="0"/>
                <a:cs typeface="Times New Roman" panose="02020603050405020304" pitchFamily="18" charset="0"/>
              </a:rPr>
              <a:t>Jesus and people in the crowd</a:t>
            </a:r>
            <a:endParaRPr lang="en-NZ" dirty="0">
              <a:solidFill>
                <a:prstClr val="black"/>
              </a:solidFill>
              <a:latin typeface="Calibri" panose="020F0502020204030204"/>
            </a:endParaRPr>
          </a:p>
        </p:txBody>
      </p:sp>
      <p:sp>
        <p:nvSpPr>
          <p:cNvPr id="18" name="Rectangle 17">
            <a:extLst>
              <a:ext uri="{FF2B5EF4-FFF2-40B4-BE49-F238E27FC236}">
                <a16:creationId xmlns:a16="http://schemas.microsoft.com/office/drawing/2014/main" id="{80A972E3-051F-4869-B46A-02465C39BD0B}"/>
              </a:ext>
            </a:extLst>
          </p:cNvPr>
          <p:cNvSpPr/>
          <p:nvPr/>
        </p:nvSpPr>
        <p:spPr>
          <a:xfrm>
            <a:off x="6411274" y="3595695"/>
            <a:ext cx="2097049" cy="369332"/>
          </a:xfrm>
          <a:prstGeom prst="rect">
            <a:avLst/>
          </a:prstGeom>
        </p:spPr>
        <p:txBody>
          <a:bodyPr wrap="none">
            <a:spAutoFit/>
          </a:bodyPr>
          <a:lstStyle/>
          <a:p>
            <a:pPr defTabSz="609585"/>
            <a:r>
              <a:rPr lang="en-NZ" b="1" dirty="0">
                <a:solidFill>
                  <a:prstClr val="black"/>
                </a:solidFill>
                <a:latin typeface="Bradley Hand ITC" panose="03070402050302030203" pitchFamily="66" charset="0"/>
                <a:ea typeface="Calibri" panose="020F0502020204030204" pitchFamily="34" charset="0"/>
                <a:cs typeface="Times New Roman" panose="02020603050405020304" pitchFamily="18" charset="0"/>
              </a:rPr>
              <a:t>The Roman soldiers</a:t>
            </a:r>
            <a:endParaRPr lang="en-NZ" dirty="0">
              <a:solidFill>
                <a:prstClr val="black"/>
              </a:solidFill>
              <a:latin typeface="Calibri" panose="020F0502020204030204"/>
            </a:endParaRPr>
          </a:p>
        </p:txBody>
      </p:sp>
      <p:sp>
        <p:nvSpPr>
          <p:cNvPr id="19" name="Rectangle 18">
            <a:extLst>
              <a:ext uri="{FF2B5EF4-FFF2-40B4-BE49-F238E27FC236}">
                <a16:creationId xmlns:a16="http://schemas.microsoft.com/office/drawing/2014/main" id="{81A9AB4B-01F4-4918-A946-3AEAF92399DF}"/>
              </a:ext>
            </a:extLst>
          </p:cNvPr>
          <p:cNvSpPr/>
          <p:nvPr/>
        </p:nvSpPr>
        <p:spPr>
          <a:xfrm>
            <a:off x="5994426" y="5914837"/>
            <a:ext cx="3119765" cy="369332"/>
          </a:xfrm>
          <a:prstGeom prst="rect">
            <a:avLst/>
          </a:prstGeom>
        </p:spPr>
        <p:txBody>
          <a:bodyPr wrap="none">
            <a:spAutoFit/>
          </a:bodyPr>
          <a:lstStyle/>
          <a:p>
            <a:pPr defTabSz="609585"/>
            <a:r>
              <a:rPr lang="en-NZ" b="1" dirty="0">
                <a:solidFill>
                  <a:prstClr val="black"/>
                </a:solidFill>
                <a:latin typeface="Bradley Hand ITC" panose="03070402050302030203" pitchFamily="66" charset="0"/>
                <a:ea typeface="Calibri" panose="020F0502020204030204" pitchFamily="34" charset="0"/>
                <a:cs typeface="Times New Roman" panose="02020603050405020304" pitchFamily="18" charset="0"/>
              </a:rPr>
              <a:t>Caiaphas and the Chief Priests</a:t>
            </a:r>
            <a:endParaRPr lang="en-NZ" dirty="0">
              <a:solidFill>
                <a:prstClr val="black"/>
              </a:solidFill>
              <a:latin typeface="Calibri" panose="020F0502020204030204"/>
            </a:endParaRPr>
          </a:p>
        </p:txBody>
      </p:sp>
      <p:sp>
        <p:nvSpPr>
          <p:cNvPr id="20" name="TextBox: PageNumber">
            <a:extLst>
              <a:ext uri="{FF2B5EF4-FFF2-40B4-BE49-F238E27FC236}">
                <a16:creationId xmlns:a16="http://schemas.microsoft.com/office/drawing/2014/main" id="{A8320344-BF6A-419C-9E5A-06B5012A9C27}"/>
              </a:ext>
            </a:extLst>
          </p:cNvPr>
          <p:cNvSpPr txBox="1">
            <a:spLocks/>
          </p:cNvSpPr>
          <p:nvPr/>
        </p:nvSpPr>
        <p:spPr>
          <a:xfrm>
            <a:off x="11696700" y="6434480"/>
            <a:ext cx="381000" cy="360000"/>
          </a:xfrm>
          <a:prstGeom prst="rect">
            <a:avLst/>
          </a:prstGeom>
          <a:solidFill>
            <a:schemeClr val="bg1"/>
          </a:solidFill>
          <a:ln w="25400">
            <a:solidFill>
              <a:schemeClr val="tx1"/>
            </a:solidFill>
          </a:ln>
        </p:spPr>
        <p:txBody>
          <a:bodyPr wrap="none" rtlCol="0" anchor="ctr" anchorCtr="1">
            <a:noAutofit/>
          </a:bodyPr>
          <a:lstStyle/>
          <a:p>
            <a:pPr algn="ctr" defTabSz="609585"/>
            <a:r>
              <a:rPr lang="en-GB" sz="900" b="1" dirty="0">
                <a:solidFill>
                  <a:prstClr val="black"/>
                </a:solidFill>
                <a:latin typeface="Arial" pitchFamily="34" charset="0"/>
                <a:cs typeface="Arial" pitchFamily="34" charset="0"/>
              </a:rPr>
              <a:t>R-1</a:t>
            </a:r>
          </a:p>
          <a:p>
            <a:pPr algn="ctr" defTabSz="609585"/>
            <a:r>
              <a:rPr lang="en-GB" sz="900" b="1" dirty="0">
                <a:solidFill>
                  <a:prstClr val="black"/>
                </a:solidFill>
                <a:latin typeface="Arial" pitchFamily="34" charset="0"/>
                <a:cs typeface="Arial" pitchFamily="34" charset="0"/>
              </a:rPr>
              <a:t>S-5</a:t>
            </a:r>
          </a:p>
        </p:txBody>
      </p:sp>
      <p:sp>
        <p:nvSpPr>
          <p:cNvPr id="21" name="TextBox: Worksheet Indication">
            <a:extLst>
              <a:ext uri="{FF2B5EF4-FFF2-40B4-BE49-F238E27FC236}">
                <a16:creationId xmlns:a16="http://schemas.microsoft.com/office/drawing/2014/main" id="{A4D89AEA-22EE-4316-8BB0-8C3581180B7E}"/>
              </a:ext>
            </a:extLst>
          </p:cNvPr>
          <p:cNvSpPr txBox="1"/>
          <p:nvPr/>
        </p:nvSpPr>
        <p:spPr>
          <a:xfrm>
            <a:off x="0" y="6498000"/>
            <a:ext cx="1345997" cy="360000"/>
          </a:xfrm>
          <a:prstGeom prst="rect">
            <a:avLst/>
          </a:prstGeom>
          <a:noFill/>
          <a:ln w="0">
            <a:noFill/>
          </a:ln>
        </p:spPr>
        <p:txBody>
          <a:bodyPr wrap="square" rtlCol="0">
            <a:noAutofit/>
          </a:bodyPr>
          <a:lstStyle/>
          <a:p>
            <a:pPr defTabSz="609585"/>
            <a:r>
              <a:rPr lang="en-GB" sz="1600" b="1" dirty="0">
                <a:solidFill>
                  <a:prstClr val="black"/>
                </a:solidFill>
                <a:latin typeface="Arial" pitchFamily="34" charset="0"/>
                <a:cs typeface="Arial" pitchFamily="34" charset="0"/>
              </a:rPr>
              <a:t>Worksheet</a:t>
            </a:r>
          </a:p>
        </p:txBody>
      </p:sp>
      <p:sp>
        <p:nvSpPr>
          <p:cNvPr id="22" name="TextBox 21">
            <a:extLst>
              <a:ext uri="{FF2B5EF4-FFF2-40B4-BE49-F238E27FC236}">
                <a16:creationId xmlns:a16="http://schemas.microsoft.com/office/drawing/2014/main" id="{F50D21E0-B609-4AAC-999F-9F9CCE282D32}"/>
              </a:ext>
            </a:extLst>
          </p:cNvPr>
          <p:cNvSpPr txBox="1"/>
          <p:nvPr/>
        </p:nvSpPr>
        <p:spPr>
          <a:xfrm>
            <a:off x="0" y="1"/>
            <a:ext cx="12192000" cy="276999"/>
          </a:xfrm>
          <a:prstGeom prst="rect">
            <a:avLst/>
          </a:prstGeom>
          <a:noFill/>
        </p:spPr>
        <p:txBody>
          <a:bodyPr wrap="square" rtlCol="0">
            <a:spAutoFit/>
          </a:bodyPr>
          <a:lstStyle/>
          <a:p>
            <a:pPr algn="ctr" defTabSz="609585"/>
            <a:r>
              <a:rPr lang="en-NZ" sz="1200" dirty="0">
                <a:solidFill>
                  <a:prstClr val="black"/>
                </a:solidFill>
                <a:latin typeface="Arial" panose="020B0604020202020204" pitchFamily="34" charset="0"/>
                <a:cs typeface="Arial" panose="020B0604020202020204" pitchFamily="34" charset="0"/>
              </a:rPr>
              <a:t>Name____________________________________ Date____________</a:t>
            </a:r>
          </a:p>
        </p:txBody>
      </p:sp>
      <p:sp>
        <p:nvSpPr>
          <p:cNvPr id="23" name="Action Button: Up">
            <a:hlinkClick r:id="rId11" action="ppaction://hlinksldjump" highlightClick="1"/>
            <a:extLst>
              <a:ext uri="{FF2B5EF4-FFF2-40B4-BE49-F238E27FC236}">
                <a16:creationId xmlns:a16="http://schemas.microsoft.com/office/drawing/2014/main" id="{87D9D91A-C790-4AC4-BFDF-64EFE0BFD893}"/>
              </a:ext>
            </a:extLst>
          </p:cNvPr>
          <p:cNvSpPr/>
          <p:nvPr/>
        </p:nvSpPr>
        <p:spPr>
          <a:xfrm rot="16200000">
            <a:off x="11260047" y="6434460"/>
            <a:ext cx="360000" cy="360040"/>
          </a:xfrm>
          <a:prstGeom prst="actionButtonForwardNext">
            <a:avLst/>
          </a:prstGeom>
          <a:solidFill>
            <a:srgbClr val="FEFE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24" name="Textbox: Tool instructions">
            <a:extLst>
              <a:ext uri="{FF2B5EF4-FFF2-40B4-BE49-F238E27FC236}">
                <a16:creationId xmlns:a16="http://schemas.microsoft.com/office/drawing/2014/main" id="{E8586E12-5F9B-4980-A4E3-272E0D297005}"/>
              </a:ext>
            </a:extLst>
          </p:cNvPr>
          <p:cNvSpPr txBox="1"/>
          <p:nvPr/>
        </p:nvSpPr>
        <p:spPr>
          <a:xfrm>
            <a:off x="4812794" y="6627168"/>
            <a:ext cx="2557110" cy="230832"/>
          </a:xfrm>
          <a:prstGeom prst="rect">
            <a:avLst/>
          </a:prstGeom>
          <a:noFill/>
        </p:spPr>
        <p:txBody>
          <a:bodyPr wrap="none" rtlCol="0">
            <a:spAutoFit/>
          </a:bodyPr>
          <a:lstStyle/>
          <a:p>
            <a:pPr algn="ctr" defTabSz="609585"/>
            <a:r>
              <a:rPr lang="en-GB" sz="900" dirty="0">
                <a:solidFill>
                  <a:prstClr val="black"/>
                </a:solidFill>
                <a:latin typeface="Arial" pitchFamily="34" charset="0"/>
                <a:ea typeface="Segoe UI" pitchFamily="34" charset="0"/>
                <a:cs typeface="Arial" pitchFamily="34" charset="0"/>
              </a:rPr>
              <a:t>Click the up arrow to return to the presentation</a:t>
            </a:r>
          </a:p>
        </p:txBody>
      </p:sp>
    </p:spTree>
    <p:extLst>
      <p:ext uri="{BB962C8B-B14F-4D97-AF65-F5344CB8AC3E}">
        <p14:creationId xmlns:p14="http://schemas.microsoft.com/office/powerpoint/2010/main" val="2848177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054B-70F1-438D-8347-2B851B7FD303}"/>
              </a:ext>
            </a:extLst>
          </p:cNvPr>
          <p:cNvSpPr>
            <a:spLocks noGrp="1"/>
          </p:cNvSpPr>
          <p:nvPr>
            <p:ph type="title"/>
          </p:nvPr>
        </p:nvSpPr>
        <p:spPr>
          <a:xfrm>
            <a:off x="0" y="53529"/>
            <a:ext cx="12192000" cy="1325563"/>
          </a:xfrm>
        </p:spPr>
        <p:txBody>
          <a:bodyPr>
            <a:normAutofit/>
          </a:bodyPr>
          <a:lstStyle/>
          <a:p>
            <a:pPr algn="ctr"/>
            <a:r>
              <a:rPr lang="en-NZ" sz="4000" dirty="0">
                <a:ln w="0"/>
                <a:effectLst>
                  <a:outerShdw blurRad="38100" dist="19050" dir="2700000" algn="tl" rotWithShape="0">
                    <a:schemeClr val="dk1">
                      <a:alpha val="40000"/>
                    </a:schemeClr>
                  </a:outerShdw>
                </a:effectLst>
                <a:latin typeface="+mn-lt"/>
              </a:rPr>
              <a:t>How Christians in other countries celebrate Palm Sunday</a:t>
            </a:r>
          </a:p>
        </p:txBody>
      </p:sp>
      <p:pic>
        <p:nvPicPr>
          <p:cNvPr id="4" name="Picture 3" descr="A group of people standing in front of a crowd&#10;&#10;Description generated with very high confidence">
            <a:extLst>
              <a:ext uri="{FF2B5EF4-FFF2-40B4-BE49-F238E27FC236}">
                <a16:creationId xmlns:a16="http://schemas.microsoft.com/office/drawing/2014/main" id="{9E86D98E-8662-48D7-8DDD-24EDAE9C163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95840" y="2082401"/>
            <a:ext cx="5047341" cy="3583612"/>
          </a:xfrm>
          <a:prstGeom prst="rect">
            <a:avLst/>
          </a:prstGeom>
        </p:spPr>
      </p:pic>
      <p:sp>
        <p:nvSpPr>
          <p:cNvPr id="5" name="Rectangle 4">
            <a:extLst>
              <a:ext uri="{FF2B5EF4-FFF2-40B4-BE49-F238E27FC236}">
                <a16:creationId xmlns:a16="http://schemas.microsoft.com/office/drawing/2014/main" id="{0006431A-57E9-4A03-A354-DB61A7F293C4}"/>
              </a:ext>
            </a:extLst>
          </p:cNvPr>
          <p:cNvSpPr/>
          <p:nvPr/>
        </p:nvSpPr>
        <p:spPr>
          <a:xfrm>
            <a:off x="5552502" y="1612425"/>
            <a:ext cx="6235551" cy="4725396"/>
          </a:xfrm>
          <a:prstGeom prst="rect">
            <a:avLst/>
          </a:prstGeom>
          <a:solidFill>
            <a:schemeClr val="bg1"/>
          </a:solidFill>
        </p:spPr>
        <p:txBody>
          <a:bodyPr wrap="square">
            <a:spAutoFit/>
          </a:bodyPr>
          <a:lstStyle/>
          <a:p>
            <a:pPr defTabSz="609585">
              <a:lnSpc>
                <a:spcPct val="115000"/>
              </a:lnSpc>
              <a:spcAft>
                <a:spcPts val="1000"/>
              </a:spcAft>
              <a:tabLst>
                <a:tab pos="4860804" algn="l"/>
              </a:tabLst>
            </a:pPr>
            <a:r>
              <a:rPr lang="en-NZ" b="1" dirty="0">
                <a:solidFill>
                  <a:prstClr val="black"/>
                </a:solidFill>
                <a:latin typeface="Arial" panose="020B0604020202020204" pitchFamily="34" charset="0"/>
                <a:ea typeface="Calibri" panose="020F0502020204030204" pitchFamily="34" charset="0"/>
                <a:cs typeface="Arial" panose="020B0604020202020204" pitchFamily="34" charset="0"/>
              </a:rPr>
              <a:t>Complete the sentences </a:t>
            </a:r>
            <a:endParaRPr lang="en-NZ"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09585">
              <a:lnSpc>
                <a:spcPct val="115000"/>
              </a:lnSpc>
              <a:spcAft>
                <a:spcPts val="1000"/>
              </a:spcAft>
              <a:tabLst>
                <a:tab pos="4860804" algn="l"/>
              </a:tabLst>
            </a:pPr>
            <a:r>
              <a:rPr lang="en-NZ" b="1" dirty="0">
                <a:solidFill>
                  <a:prstClr val="black"/>
                </a:solidFill>
                <a:latin typeface="Arial" panose="020B0604020202020204" pitchFamily="34" charset="0"/>
                <a:ea typeface="Calibri" panose="020F0502020204030204" pitchFamily="34" charset="0"/>
                <a:cs typeface="Arial" panose="020B0604020202020204" pitchFamily="34" charset="0"/>
              </a:rPr>
              <a:t> I look at these pictures and</a:t>
            </a:r>
            <a:endParaRPr lang="en-NZ"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891" indent="-342891" defTabSz="609585">
              <a:lnSpc>
                <a:spcPct val="115000"/>
              </a:lnSpc>
              <a:buFont typeface="Wingdings" panose="05000000000000000000" pitchFamily="2" charset="2"/>
              <a:buChar char="Ø"/>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I realise that Palm Sunday is …</a:t>
            </a:r>
          </a:p>
          <a:p>
            <a:pPr defTabSz="609585">
              <a:lnSpc>
                <a:spcPct val="115000"/>
              </a:lnSpc>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_______________________________________________</a:t>
            </a:r>
          </a:p>
          <a:p>
            <a:pPr marL="342891" indent="-342891" defTabSz="609585">
              <a:lnSpc>
                <a:spcPct val="115000"/>
              </a:lnSpc>
              <a:buFont typeface="Wingdings" panose="05000000000000000000" pitchFamily="2" charset="2"/>
              <a:buChar char="Ø"/>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I can see that Palm Sunday is celebrated …</a:t>
            </a:r>
          </a:p>
          <a:p>
            <a:pPr defTabSz="609585">
              <a:lnSpc>
                <a:spcPct val="115000"/>
              </a:lnSpc>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_______________________________________________</a:t>
            </a:r>
          </a:p>
          <a:p>
            <a:pPr marL="342891" indent="-342891" defTabSz="609585">
              <a:lnSpc>
                <a:spcPct val="115000"/>
              </a:lnSpc>
              <a:buFont typeface="Wingdings" panose="05000000000000000000" pitchFamily="2" charset="2"/>
              <a:buChar char="Ø"/>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I notice that palms … </a:t>
            </a:r>
          </a:p>
          <a:p>
            <a:pPr defTabSz="609585">
              <a:lnSpc>
                <a:spcPct val="115000"/>
              </a:lnSpc>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_______________________________________________</a:t>
            </a:r>
          </a:p>
          <a:p>
            <a:pPr marL="342891" indent="-342891" defTabSz="609585">
              <a:lnSpc>
                <a:spcPct val="115000"/>
              </a:lnSpc>
              <a:buFont typeface="Wingdings" panose="05000000000000000000" pitchFamily="2" charset="2"/>
              <a:buChar char="Ø"/>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they make me aware that the Church is …</a:t>
            </a:r>
          </a:p>
          <a:p>
            <a:pPr defTabSz="609585">
              <a:lnSpc>
                <a:spcPct val="115000"/>
              </a:lnSpc>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_______________________________________________</a:t>
            </a:r>
          </a:p>
          <a:p>
            <a:pPr marL="342891" indent="-342891" defTabSz="609585">
              <a:lnSpc>
                <a:spcPct val="115000"/>
              </a:lnSpc>
              <a:buFont typeface="Wingdings" panose="05000000000000000000" pitchFamily="2" charset="2"/>
              <a:buChar char="Ø"/>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I feel part of a very big Church and …</a:t>
            </a:r>
          </a:p>
          <a:p>
            <a:pPr defTabSz="609585">
              <a:lnSpc>
                <a:spcPct val="115000"/>
              </a:lnSpc>
              <a:tabLst>
                <a:tab pos="4860804" algn="l"/>
              </a:tabLst>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_______________________________________________</a:t>
            </a:r>
          </a:p>
          <a:p>
            <a:pPr marL="285744" indent="-285744" defTabSz="609585">
              <a:buFont typeface="Wingdings" panose="05000000000000000000" pitchFamily="2" charset="2"/>
              <a:buChar char="Ø"/>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 I am grateful for Pope Francis because he …</a:t>
            </a:r>
          </a:p>
          <a:p>
            <a:pPr defTabSz="609585"/>
            <a:r>
              <a:rPr lang="en-NZ" dirty="0">
                <a:solidFill>
                  <a:prstClr val="black"/>
                </a:solidFill>
                <a:latin typeface="Arial" panose="020B0604020202020204" pitchFamily="34" charset="0"/>
                <a:cs typeface="Arial" panose="020B0604020202020204" pitchFamily="34" charset="0"/>
              </a:rPr>
              <a:t>_______________________________________________</a:t>
            </a:r>
          </a:p>
        </p:txBody>
      </p:sp>
      <p:sp>
        <p:nvSpPr>
          <p:cNvPr id="6" name="TextBox: PageNumber">
            <a:extLst>
              <a:ext uri="{FF2B5EF4-FFF2-40B4-BE49-F238E27FC236}">
                <a16:creationId xmlns:a16="http://schemas.microsoft.com/office/drawing/2014/main" id="{ACF50322-C716-43C4-80F9-E9EBF9BB302D}"/>
              </a:ext>
            </a:extLst>
          </p:cNvPr>
          <p:cNvSpPr txBox="1">
            <a:spLocks/>
          </p:cNvSpPr>
          <p:nvPr/>
        </p:nvSpPr>
        <p:spPr>
          <a:xfrm>
            <a:off x="11696700" y="6434480"/>
            <a:ext cx="381000" cy="360000"/>
          </a:xfrm>
          <a:prstGeom prst="rect">
            <a:avLst/>
          </a:prstGeom>
          <a:solidFill>
            <a:schemeClr val="bg1"/>
          </a:solidFill>
          <a:ln w="25400">
            <a:solidFill>
              <a:schemeClr val="tx1"/>
            </a:solidFill>
          </a:ln>
        </p:spPr>
        <p:txBody>
          <a:bodyPr wrap="none" rtlCol="0" anchor="ctr" anchorCtr="1">
            <a:noAutofit/>
          </a:bodyPr>
          <a:lstStyle/>
          <a:p>
            <a:pPr algn="ctr" defTabSz="609585"/>
            <a:r>
              <a:rPr lang="en-GB" sz="900" b="1" dirty="0">
                <a:solidFill>
                  <a:prstClr val="black"/>
                </a:solidFill>
                <a:latin typeface="Arial" pitchFamily="34" charset="0"/>
                <a:cs typeface="Arial" pitchFamily="34" charset="0"/>
              </a:rPr>
              <a:t>R-1</a:t>
            </a:r>
          </a:p>
          <a:p>
            <a:pPr algn="ctr" defTabSz="609585"/>
            <a:r>
              <a:rPr lang="en-GB" sz="900" b="1" dirty="0">
                <a:solidFill>
                  <a:prstClr val="black"/>
                </a:solidFill>
                <a:latin typeface="Arial" pitchFamily="34" charset="0"/>
                <a:cs typeface="Arial" pitchFamily="34" charset="0"/>
              </a:rPr>
              <a:t>S-8</a:t>
            </a:r>
          </a:p>
        </p:txBody>
      </p:sp>
      <p:sp>
        <p:nvSpPr>
          <p:cNvPr id="7" name="Textbox: Tool instructions">
            <a:extLst>
              <a:ext uri="{FF2B5EF4-FFF2-40B4-BE49-F238E27FC236}">
                <a16:creationId xmlns:a16="http://schemas.microsoft.com/office/drawing/2014/main" id="{316C9C59-F4B8-4B6C-92DB-FD3777B1DBFF}"/>
              </a:ext>
            </a:extLst>
          </p:cNvPr>
          <p:cNvSpPr txBox="1"/>
          <p:nvPr/>
        </p:nvSpPr>
        <p:spPr>
          <a:xfrm>
            <a:off x="4812794" y="6627168"/>
            <a:ext cx="2557110" cy="230832"/>
          </a:xfrm>
          <a:prstGeom prst="rect">
            <a:avLst/>
          </a:prstGeom>
          <a:noFill/>
        </p:spPr>
        <p:txBody>
          <a:bodyPr wrap="none" rtlCol="0">
            <a:spAutoFit/>
          </a:bodyPr>
          <a:lstStyle/>
          <a:p>
            <a:pPr algn="ctr" defTabSz="609585"/>
            <a:r>
              <a:rPr lang="en-GB" sz="900" dirty="0">
                <a:solidFill>
                  <a:prstClr val="black"/>
                </a:solidFill>
                <a:latin typeface="Arial" pitchFamily="34" charset="0"/>
                <a:ea typeface="Segoe UI" pitchFamily="34" charset="0"/>
                <a:cs typeface="Arial" pitchFamily="34" charset="0"/>
              </a:rPr>
              <a:t>Click the up arrow to return to the presentation</a:t>
            </a:r>
          </a:p>
        </p:txBody>
      </p:sp>
      <p:sp>
        <p:nvSpPr>
          <p:cNvPr id="8" name="TextBox: Worksheet Indication">
            <a:extLst>
              <a:ext uri="{FF2B5EF4-FFF2-40B4-BE49-F238E27FC236}">
                <a16:creationId xmlns:a16="http://schemas.microsoft.com/office/drawing/2014/main" id="{7D0814EC-0A44-46BC-9C8B-8D3457090D16}"/>
              </a:ext>
            </a:extLst>
          </p:cNvPr>
          <p:cNvSpPr txBox="1"/>
          <p:nvPr/>
        </p:nvSpPr>
        <p:spPr>
          <a:xfrm>
            <a:off x="-1" y="6498000"/>
            <a:ext cx="1424025" cy="360000"/>
          </a:xfrm>
          <a:prstGeom prst="rect">
            <a:avLst/>
          </a:prstGeom>
          <a:noFill/>
          <a:ln w="0">
            <a:noFill/>
          </a:ln>
        </p:spPr>
        <p:txBody>
          <a:bodyPr wrap="square" rtlCol="0">
            <a:noAutofit/>
          </a:bodyPr>
          <a:lstStyle/>
          <a:p>
            <a:pPr defTabSz="609585"/>
            <a:r>
              <a:rPr lang="en-GB" sz="1600" b="1" dirty="0">
                <a:solidFill>
                  <a:prstClr val="black"/>
                </a:solidFill>
                <a:latin typeface="Arial" pitchFamily="34" charset="0"/>
                <a:cs typeface="Arial" pitchFamily="34" charset="0"/>
              </a:rPr>
              <a:t>Worksheet</a:t>
            </a:r>
          </a:p>
        </p:txBody>
      </p:sp>
      <p:sp>
        <p:nvSpPr>
          <p:cNvPr id="9" name="Action Button: Up">
            <a:hlinkClick r:id="rId5" action="ppaction://hlinksldjump" highlightClick="1"/>
            <a:extLst>
              <a:ext uri="{FF2B5EF4-FFF2-40B4-BE49-F238E27FC236}">
                <a16:creationId xmlns:a16="http://schemas.microsoft.com/office/drawing/2014/main" id="{DB44A2C5-9F65-4407-B78C-92BEF0ED59F7}"/>
              </a:ext>
            </a:extLst>
          </p:cNvPr>
          <p:cNvSpPr/>
          <p:nvPr/>
        </p:nvSpPr>
        <p:spPr>
          <a:xfrm rot="16200000">
            <a:off x="11260047" y="6434460"/>
            <a:ext cx="360000" cy="360040"/>
          </a:xfrm>
          <a:prstGeom prst="actionButtonForwardNext">
            <a:avLst/>
          </a:prstGeom>
          <a:solidFill>
            <a:srgbClr val="FEFE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10" name="TextBox 9">
            <a:extLst>
              <a:ext uri="{FF2B5EF4-FFF2-40B4-BE49-F238E27FC236}">
                <a16:creationId xmlns:a16="http://schemas.microsoft.com/office/drawing/2014/main" id="{51E60419-C757-49F4-9377-5C697D58764F}"/>
              </a:ext>
            </a:extLst>
          </p:cNvPr>
          <p:cNvSpPr txBox="1"/>
          <p:nvPr/>
        </p:nvSpPr>
        <p:spPr>
          <a:xfrm>
            <a:off x="0" y="1"/>
            <a:ext cx="12192000" cy="276999"/>
          </a:xfrm>
          <a:prstGeom prst="rect">
            <a:avLst/>
          </a:prstGeom>
          <a:noFill/>
        </p:spPr>
        <p:txBody>
          <a:bodyPr wrap="square" rtlCol="0">
            <a:spAutoFit/>
          </a:bodyPr>
          <a:lstStyle/>
          <a:p>
            <a:pPr algn="ctr" defTabSz="609585"/>
            <a:r>
              <a:rPr lang="en-NZ" sz="1200" dirty="0">
                <a:solidFill>
                  <a:prstClr val="black"/>
                </a:solidFill>
                <a:latin typeface="Arial" panose="020B0604020202020204" pitchFamily="34" charset="0"/>
                <a:cs typeface="Arial" panose="020B0604020202020204" pitchFamily="34" charset="0"/>
              </a:rPr>
              <a:t>Name____________________________________ Date____________</a:t>
            </a:r>
          </a:p>
        </p:txBody>
      </p:sp>
    </p:spTree>
    <p:extLst>
      <p:ext uri="{BB962C8B-B14F-4D97-AF65-F5344CB8AC3E}">
        <p14:creationId xmlns:p14="http://schemas.microsoft.com/office/powerpoint/2010/main" val="3429781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696E-68EB-4665-8B33-CD4C4C3ED678}"/>
              </a:ext>
            </a:extLst>
          </p:cNvPr>
          <p:cNvSpPr>
            <a:spLocks noGrp="1"/>
          </p:cNvSpPr>
          <p:nvPr>
            <p:ph type="title"/>
          </p:nvPr>
        </p:nvSpPr>
        <p:spPr>
          <a:xfrm>
            <a:off x="2603650" y="344736"/>
            <a:ext cx="6984695" cy="1325563"/>
          </a:xfrm>
        </p:spPr>
        <p:txBody>
          <a:bodyPr>
            <a:normAutofit fontScale="90000"/>
          </a:bodyPr>
          <a:lstStyle/>
          <a:p>
            <a:pPr algn="ctr"/>
            <a:r>
              <a:rPr lang="en-NZ" sz="4000" dirty="0">
                <a:ln w="0"/>
                <a:effectLst>
                  <a:outerShdw blurRad="38100" dist="19050" dir="2700000" algn="tl" rotWithShape="0">
                    <a:schemeClr val="dk1">
                      <a:alpha val="40000"/>
                    </a:schemeClr>
                  </a:outerShdw>
                </a:effectLst>
                <a:latin typeface="+mn-lt"/>
              </a:rPr>
              <a:t>BEFORE Palm Sunday, DURING </a:t>
            </a:r>
            <a:br>
              <a:rPr lang="en-NZ" sz="4000" dirty="0">
                <a:ln w="0"/>
                <a:effectLst>
                  <a:outerShdw blurRad="38100" dist="19050" dir="2700000" algn="tl" rotWithShape="0">
                    <a:schemeClr val="dk1">
                      <a:alpha val="40000"/>
                    </a:schemeClr>
                  </a:outerShdw>
                </a:effectLst>
                <a:latin typeface="+mn-lt"/>
              </a:rPr>
            </a:br>
            <a:r>
              <a:rPr lang="en-NZ" sz="4000" dirty="0">
                <a:ln w="0"/>
                <a:effectLst>
                  <a:outerShdw blurRad="38100" dist="19050" dir="2700000" algn="tl" rotWithShape="0">
                    <a:schemeClr val="dk1">
                      <a:alpha val="40000"/>
                    </a:schemeClr>
                  </a:outerShdw>
                </a:effectLst>
                <a:latin typeface="+mn-lt"/>
              </a:rPr>
              <a:t>Palm Sunday, AFTER Palm Sunday</a:t>
            </a:r>
          </a:p>
        </p:txBody>
      </p:sp>
      <p:pic>
        <p:nvPicPr>
          <p:cNvPr id="4" name="Picture 1" descr="A close up of a sign&#10;&#10;Description generated with very high confidence">
            <a:extLst>
              <a:ext uri="{FF2B5EF4-FFF2-40B4-BE49-F238E27FC236}">
                <a16:creationId xmlns:a16="http://schemas.microsoft.com/office/drawing/2014/main" id="{DD3ED7B4-0043-40E3-A999-954B998F56A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177" b="14027"/>
          <a:stretch/>
        </p:blipFill>
        <p:spPr>
          <a:xfrm>
            <a:off x="134662" y="510477"/>
            <a:ext cx="2214393" cy="872419"/>
          </a:xfrm>
          <a:prstGeom prst="rect">
            <a:avLst/>
          </a:prstGeom>
        </p:spPr>
      </p:pic>
      <p:sp>
        <p:nvSpPr>
          <p:cNvPr id="3" name="Questions">
            <a:extLst>
              <a:ext uri="{FF2B5EF4-FFF2-40B4-BE49-F238E27FC236}">
                <a16:creationId xmlns:a16="http://schemas.microsoft.com/office/drawing/2014/main" id="{CE3B3C23-2B75-43B7-B925-199DC3CB4A9F}"/>
              </a:ext>
            </a:extLst>
          </p:cNvPr>
          <p:cNvSpPr/>
          <p:nvPr/>
        </p:nvSpPr>
        <p:spPr>
          <a:xfrm>
            <a:off x="1762698" y="1812124"/>
            <a:ext cx="8666601" cy="4247317"/>
          </a:xfrm>
          <a:prstGeom prst="rect">
            <a:avLst/>
          </a:prstGeom>
          <a:noFill/>
        </p:spPr>
        <p:txBody>
          <a:bodyPr wrap="square">
            <a:spAutoFit/>
          </a:bodyPr>
          <a:lstStyle/>
          <a:p>
            <a:pPr marL="342891" indent="-342891" defTabSz="609585">
              <a:lnSpc>
                <a:spcPct val="150000"/>
              </a:lnSpc>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Before Palm Sunday, Jesus was known to the people as a t______.</a:t>
            </a:r>
          </a:p>
          <a:p>
            <a:pPr marL="342891" indent="-342891" defTabSz="609585">
              <a:lnSpc>
                <a:spcPct val="150000"/>
              </a:lnSpc>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People also recognised Jesus as a man who could work m_____.</a:t>
            </a:r>
          </a:p>
          <a:p>
            <a:pPr marL="342891" indent="-342891" defTabSz="609585">
              <a:lnSpc>
                <a:spcPct val="150000"/>
              </a:lnSpc>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Those who knew him thought he was the long-awaited M______.</a:t>
            </a:r>
          </a:p>
          <a:p>
            <a:pPr marL="342891" indent="-342891" defTabSz="609585">
              <a:lnSpc>
                <a:spcPct val="150000"/>
              </a:lnSpc>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On Palm Sunday the people welcomed their new king shouting “H_______”.</a:t>
            </a:r>
          </a:p>
          <a:p>
            <a:pPr marL="342891" indent="-342891" defTabSz="609585">
              <a:lnSpc>
                <a:spcPct val="150000"/>
              </a:lnSpc>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They hoped he would save them from harsh laws and heavy t____. </a:t>
            </a:r>
          </a:p>
          <a:p>
            <a:pPr marL="342891" indent="-342891" defTabSz="609585">
              <a:lnSpc>
                <a:spcPct val="150000"/>
              </a:lnSpc>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They greeted him as if he was their Saviour promised by G__.</a:t>
            </a:r>
          </a:p>
          <a:p>
            <a:pPr marL="342891" indent="-342891" defTabSz="609585">
              <a:lnSpc>
                <a:spcPct val="150000"/>
              </a:lnSpc>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The people did not realise that this was to be their king’s last week on e___.</a:t>
            </a:r>
          </a:p>
          <a:p>
            <a:pPr marL="342891" indent="-342891" defTabSz="609585">
              <a:lnSpc>
                <a:spcPct val="150000"/>
              </a:lnSpc>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Jesus had become a threat to the chief priests’ authority, he had to d__.</a:t>
            </a:r>
          </a:p>
          <a:p>
            <a:pPr marL="342891" indent="-342891" defTabSz="609585">
              <a:lnSpc>
                <a:spcPct val="150000"/>
              </a:lnSpc>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Some of the people turned against Jesus and they shouted, “C____  h__ !”.</a:t>
            </a:r>
          </a:p>
          <a:p>
            <a:pPr marL="342891" indent="-342891" defTabSz="609585">
              <a:lnSpc>
                <a:spcPct val="150000"/>
              </a:lnSpc>
              <a:spcAft>
                <a:spcPts val="1000"/>
              </a:spcAft>
              <a:buFont typeface="+mj-lt"/>
              <a:buAutoNum type="arabicParenR"/>
            </a:pPr>
            <a:r>
              <a:rPr lang="en-NZ" dirty="0">
                <a:solidFill>
                  <a:prstClr val="black"/>
                </a:solidFill>
                <a:latin typeface="Arial" panose="020B0604020202020204" pitchFamily="34" charset="0"/>
                <a:ea typeface="Calibri" panose="020F0502020204030204" pitchFamily="34" charset="0"/>
                <a:cs typeface="Arial" panose="020B0604020202020204" pitchFamily="34" charset="0"/>
              </a:rPr>
              <a:t> Palm Sunday starts Holy Week, the holiest week in the y___.</a:t>
            </a:r>
          </a:p>
        </p:txBody>
      </p:sp>
      <p:pic>
        <p:nvPicPr>
          <p:cNvPr id="5" name="Picture 2" descr="A close up of a sign&#10;&#10;Description generated with very high confidence">
            <a:extLst>
              <a:ext uri="{FF2B5EF4-FFF2-40B4-BE49-F238E27FC236}">
                <a16:creationId xmlns:a16="http://schemas.microsoft.com/office/drawing/2014/main" id="{6B8224B1-17ED-4C7F-94AD-EB2C29FD4B1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7177" b="14027"/>
          <a:stretch/>
        </p:blipFill>
        <p:spPr>
          <a:xfrm>
            <a:off x="9842948" y="510477"/>
            <a:ext cx="2214393" cy="872419"/>
          </a:xfrm>
          <a:prstGeom prst="rect">
            <a:avLst/>
          </a:prstGeom>
        </p:spPr>
      </p:pic>
      <p:sp>
        <p:nvSpPr>
          <p:cNvPr id="19" name="TextBox: PageNumber">
            <a:extLst>
              <a:ext uri="{FF2B5EF4-FFF2-40B4-BE49-F238E27FC236}">
                <a16:creationId xmlns:a16="http://schemas.microsoft.com/office/drawing/2014/main" id="{1EE4A0B6-F1C3-4B79-A83B-920F40366B8D}"/>
              </a:ext>
            </a:extLst>
          </p:cNvPr>
          <p:cNvSpPr txBox="1">
            <a:spLocks/>
          </p:cNvSpPr>
          <p:nvPr/>
        </p:nvSpPr>
        <p:spPr>
          <a:xfrm>
            <a:off x="11676340" y="6412567"/>
            <a:ext cx="381000" cy="360000"/>
          </a:xfrm>
          <a:prstGeom prst="rect">
            <a:avLst/>
          </a:prstGeom>
          <a:solidFill>
            <a:srgbClr val="F2F2F2"/>
          </a:solidFill>
          <a:ln w="25400">
            <a:solidFill>
              <a:schemeClr val="tx1"/>
            </a:solidFill>
          </a:ln>
        </p:spPr>
        <p:txBody>
          <a:bodyPr wrap="none" rtlCol="0" anchor="ctr" anchorCtr="1">
            <a:noAutofit/>
          </a:bodyPr>
          <a:lstStyle/>
          <a:p>
            <a:pPr algn="ctr" defTabSz="609585"/>
            <a:r>
              <a:rPr lang="en-GB" sz="900" b="1" dirty="0">
                <a:solidFill>
                  <a:prstClr val="black"/>
                </a:solidFill>
                <a:latin typeface="Arial" pitchFamily="34" charset="0"/>
                <a:cs typeface="Arial" pitchFamily="34" charset="0"/>
              </a:rPr>
              <a:t>R-1</a:t>
            </a:r>
          </a:p>
          <a:p>
            <a:pPr algn="ctr" defTabSz="609585"/>
            <a:r>
              <a:rPr lang="en-GB" sz="900" b="1" dirty="0">
                <a:solidFill>
                  <a:prstClr val="black"/>
                </a:solidFill>
                <a:latin typeface="Arial" pitchFamily="34" charset="0"/>
                <a:cs typeface="Arial" pitchFamily="34" charset="0"/>
              </a:rPr>
              <a:t>S-9</a:t>
            </a:r>
          </a:p>
        </p:txBody>
      </p:sp>
      <p:sp>
        <p:nvSpPr>
          <p:cNvPr id="21" name="Trigger 1">
            <a:extLst>
              <a:ext uri="{FF2B5EF4-FFF2-40B4-BE49-F238E27FC236}">
                <a16:creationId xmlns:a16="http://schemas.microsoft.com/office/drawing/2014/main" id="{B24378FE-4945-4AC2-8B82-AA524C5EA522}"/>
              </a:ext>
            </a:extLst>
          </p:cNvPr>
          <p:cNvSpPr/>
          <p:nvPr/>
        </p:nvSpPr>
        <p:spPr>
          <a:xfrm>
            <a:off x="8036406" y="1955658"/>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2" name="Trigger 2">
            <a:extLst>
              <a:ext uri="{FF2B5EF4-FFF2-40B4-BE49-F238E27FC236}">
                <a16:creationId xmlns:a16="http://schemas.microsoft.com/office/drawing/2014/main" id="{FF761094-209B-4B67-BF7C-B33C94EB6AE8}"/>
              </a:ext>
            </a:extLst>
          </p:cNvPr>
          <p:cNvSpPr/>
          <p:nvPr/>
        </p:nvSpPr>
        <p:spPr>
          <a:xfrm>
            <a:off x="7875221" y="2377770"/>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3" name="Trigger 3">
            <a:extLst>
              <a:ext uri="{FF2B5EF4-FFF2-40B4-BE49-F238E27FC236}">
                <a16:creationId xmlns:a16="http://schemas.microsoft.com/office/drawing/2014/main" id="{0024422D-2EF7-4C11-893D-F2C0A85C9E69}"/>
              </a:ext>
            </a:extLst>
          </p:cNvPr>
          <p:cNvSpPr/>
          <p:nvPr/>
        </p:nvSpPr>
        <p:spPr>
          <a:xfrm>
            <a:off x="7712294" y="2767247"/>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4" name="Trigger 4">
            <a:extLst>
              <a:ext uri="{FF2B5EF4-FFF2-40B4-BE49-F238E27FC236}">
                <a16:creationId xmlns:a16="http://schemas.microsoft.com/office/drawing/2014/main" id="{3A8D30AE-79F9-4FB3-94ED-9135EAD5906A}"/>
              </a:ext>
            </a:extLst>
          </p:cNvPr>
          <p:cNvSpPr/>
          <p:nvPr/>
        </p:nvSpPr>
        <p:spPr>
          <a:xfrm>
            <a:off x="8598360" y="3156826"/>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5" name="Trigger 5">
            <a:extLst>
              <a:ext uri="{FF2B5EF4-FFF2-40B4-BE49-F238E27FC236}">
                <a16:creationId xmlns:a16="http://schemas.microsoft.com/office/drawing/2014/main" id="{CA7960BC-8B72-4675-B14B-77A3E836E312}"/>
              </a:ext>
            </a:extLst>
          </p:cNvPr>
          <p:cNvSpPr/>
          <p:nvPr/>
        </p:nvSpPr>
        <p:spPr>
          <a:xfrm>
            <a:off x="8218653" y="3587239"/>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6" name="Trigger 6">
            <a:extLst>
              <a:ext uri="{FF2B5EF4-FFF2-40B4-BE49-F238E27FC236}">
                <a16:creationId xmlns:a16="http://schemas.microsoft.com/office/drawing/2014/main" id="{216BFCDA-5871-491E-ADE1-4C98E0811AE8}"/>
              </a:ext>
            </a:extLst>
          </p:cNvPr>
          <p:cNvSpPr/>
          <p:nvPr/>
        </p:nvSpPr>
        <p:spPr>
          <a:xfrm>
            <a:off x="7895397" y="4007549"/>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7" name="Trigger 7">
            <a:extLst>
              <a:ext uri="{FF2B5EF4-FFF2-40B4-BE49-F238E27FC236}">
                <a16:creationId xmlns:a16="http://schemas.microsoft.com/office/drawing/2014/main" id="{C431210F-7406-4887-9570-2A46FA65C710}"/>
              </a:ext>
            </a:extLst>
          </p:cNvPr>
          <p:cNvSpPr/>
          <p:nvPr/>
        </p:nvSpPr>
        <p:spPr>
          <a:xfrm>
            <a:off x="9165321" y="4433987"/>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8" name="Trigger 8">
            <a:extLst>
              <a:ext uri="{FF2B5EF4-FFF2-40B4-BE49-F238E27FC236}">
                <a16:creationId xmlns:a16="http://schemas.microsoft.com/office/drawing/2014/main" id="{970F8B0C-25CE-4AAC-B81A-97AE5734CAA2}"/>
              </a:ext>
            </a:extLst>
          </p:cNvPr>
          <p:cNvSpPr/>
          <p:nvPr/>
        </p:nvSpPr>
        <p:spPr>
          <a:xfrm>
            <a:off x="8873696" y="4826203"/>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29" name="Trigger 9">
            <a:extLst>
              <a:ext uri="{FF2B5EF4-FFF2-40B4-BE49-F238E27FC236}">
                <a16:creationId xmlns:a16="http://schemas.microsoft.com/office/drawing/2014/main" id="{3C8551D7-FA1F-45D5-B5CA-95634CFF5DCC}"/>
              </a:ext>
            </a:extLst>
          </p:cNvPr>
          <p:cNvSpPr/>
          <p:nvPr/>
        </p:nvSpPr>
        <p:spPr>
          <a:xfrm>
            <a:off x="8224237" y="5240415"/>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0" name="Trigger 10">
            <a:extLst>
              <a:ext uri="{FF2B5EF4-FFF2-40B4-BE49-F238E27FC236}">
                <a16:creationId xmlns:a16="http://schemas.microsoft.com/office/drawing/2014/main" id="{F8193A05-6CAC-425C-B449-F83A78842706}"/>
              </a:ext>
            </a:extLst>
          </p:cNvPr>
          <p:cNvSpPr/>
          <p:nvPr/>
        </p:nvSpPr>
        <p:spPr>
          <a:xfrm>
            <a:off x="7672944" y="5654457"/>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NZ">
              <a:solidFill>
                <a:prstClr val="white"/>
              </a:solidFill>
              <a:latin typeface="Calibri" panose="020F0502020204030204"/>
            </a:endParaRPr>
          </a:p>
        </p:txBody>
      </p:sp>
      <p:sp>
        <p:nvSpPr>
          <p:cNvPr id="31" name="Textbox: Tool instructions">
            <a:extLst>
              <a:ext uri="{FF2B5EF4-FFF2-40B4-BE49-F238E27FC236}">
                <a16:creationId xmlns:a16="http://schemas.microsoft.com/office/drawing/2014/main" id="{E7B5FE98-35B4-4129-BFE4-93EC8D937656}"/>
              </a:ext>
            </a:extLst>
          </p:cNvPr>
          <p:cNvSpPr txBox="1"/>
          <p:nvPr/>
        </p:nvSpPr>
        <p:spPr>
          <a:xfrm>
            <a:off x="5003393" y="6488668"/>
            <a:ext cx="2185214" cy="369332"/>
          </a:xfrm>
          <a:prstGeom prst="rect">
            <a:avLst/>
          </a:prstGeom>
          <a:noFill/>
        </p:spPr>
        <p:txBody>
          <a:bodyPr wrap="none" rtlCol="0">
            <a:spAutoFit/>
          </a:bodyPr>
          <a:lstStyle/>
          <a:p>
            <a:pPr algn="ctr" defTabSz="609585"/>
            <a:r>
              <a:rPr lang="en-GB" sz="900" dirty="0">
                <a:solidFill>
                  <a:prstClr val="white"/>
                </a:solidFill>
                <a:latin typeface="Arial" pitchFamily="34" charset="0"/>
                <a:ea typeface="Segoe UI" pitchFamily="34" charset="0"/>
                <a:cs typeface="Arial" pitchFamily="34" charset="0"/>
              </a:rPr>
              <a:t>Click the first letter to reveal answer.</a:t>
            </a:r>
          </a:p>
          <a:p>
            <a:pPr algn="ctr" defTabSz="609585"/>
            <a:r>
              <a:rPr lang="en-GB" sz="900" dirty="0">
                <a:solidFill>
                  <a:prstClr val="white"/>
                </a:solidFill>
                <a:latin typeface="Arial" pitchFamily="34" charset="0"/>
                <a:ea typeface="Segoe UI" pitchFamily="34" charset="0"/>
                <a:cs typeface="Arial" pitchFamily="34" charset="0"/>
              </a:rPr>
              <a:t>Click the worksheet icon for worksheet.</a:t>
            </a:r>
          </a:p>
        </p:txBody>
      </p:sp>
      <p:sp>
        <p:nvSpPr>
          <p:cNvPr id="32" name="Action Button: Up">
            <a:hlinkClick r:id="rId5" action="ppaction://hlinksldjump" highlightClick="1"/>
            <a:extLst>
              <a:ext uri="{FF2B5EF4-FFF2-40B4-BE49-F238E27FC236}">
                <a16:creationId xmlns:a16="http://schemas.microsoft.com/office/drawing/2014/main" id="{C219666A-B3DB-4976-BB75-391B85AC50F4}"/>
              </a:ext>
            </a:extLst>
          </p:cNvPr>
          <p:cNvSpPr/>
          <p:nvPr/>
        </p:nvSpPr>
        <p:spPr>
          <a:xfrm rot="16200000">
            <a:off x="11211279" y="6412547"/>
            <a:ext cx="360000" cy="360040"/>
          </a:xfrm>
          <a:prstGeom prst="actionButtonForwardNext">
            <a:avLst/>
          </a:prstGeom>
          <a:solidFill>
            <a:srgbClr val="FEFE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33" name="Textbox: Tool instructions">
            <a:extLst>
              <a:ext uri="{FF2B5EF4-FFF2-40B4-BE49-F238E27FC236}">
                <a16:creationId xmlns:a16="http://schemas.microsoft.com/office/drawing/2014/main" id="{ED1056C5-0CA5-472C-BAFE-763B81DD6BF1}"/>
              </a:ext>
            </a:extLst>
          </p:cNvPr>
          <p:cNvSpPr txBox="1"/>
          <p:nvPr/>
        </p:nvSpPr>
        <p:spPr>
          <a:xfrm>
            <a:off x="4812794" y="6627168"/>
            <a:ext cx="2557110" cy="230832"/>
          </a:xfrm>
          <a:prstGeom prst="rect">
            <a:avLst/>
          </a:prstGeom>
          <a:noFill/>
        </p:spPr>
        <p:txBody>
          <a:bodyPr wrap="none" rtlCol="0">
            <a:spAutoFit/>
          </a:bodyPr>
          <a:lstStyle/>
          <a:p>
            <a:pPr algn="ctr" defTabSz="609585"/>
            <a:r>
              <a:rPr lang="en-GB" sz="900" dirty="0">
                <a:solidFill>
                  <a:prstClr val="black"/>
                </a:solidFill>
                <a:latin typeface="Arial" pitchFamily="34" charset="0"/>
                <a:ea typeface="Segoe UI" pitchFamily="34" charset="0"/>
                <a:cs typeface="Arial" pitchFamily="34" charset="0"/>
              </a:rPr>
              <a:t>Click the up arrow to return to the presentation</a:t>
            </a:r>
          </a:p>
        </p:txBody>
      </p:sp>
      <p:sp>
        <p:nvSpPr>
          <p:cNvPr id="34" name="TextBox: Worksheet Indication">
            <a:extLst>
              <a:ext uri="{FF2B5EF4-FFF2-40B4-BE49-F238E27FC236}">
                <a16:creationId xmlns:a16="http://schemas.microsoft.com/office/drawing/2014/main" id="{4F7FF675-175C-45AA-B888-C4A839EFB53A}"/>
              </a:ext>
            </a:extLst>
          </p:cNvPr>
          <p:cNvSpPr txBox="1"/>
          <p:nvPr/>
        </p:nvSpPr>
        <p:spPr>
          <a:xfrm>
            <a:off x="-1" y="6498000"/>
            <a:ext cx="1424025" cy="360000"/>
          </a:xfrm>
          <a:prstGeom prst="rect">
            <a:avLst/>
          </a:prstGeom>
          <a:noFill/>
          <a:ln w="0">
            <a:noFill/>
          </a:ln>
        </p:spPr>
        <p:txBody>
          <a:bodyPr wrap="square" rtlCol="0">
            <a:noAutofit/>
          </a:bodyPr>
          <a:lstStyle/>
          <a:p>
            <a:pPr defTabSz="609585"/>
            <a:r>
              <a:rPr lang="en-GB" sz="1600" b="1" dirty="0">
                <a:solidFill>
                  <a:prstClr val="black"/>
                </a:solidFill>
                <a:latin typeface="Arial" pitchFamily="34" charset="0"/>
                <a:cs typeface="Arial" pitchFamily="34" charset="0"/>
              </a:rPr>
              <a:t>Worksheet</a:t>
            </a:r>
          </a:p>
        </p:txBody>
      </p:sp>
      <p:sp>
        <p:nvSpPr>
          <p:cNvPr id="35" name="TextBox 34">
            <a:extLst>
              <a:ext uri="{FF2B5EF4-FFF2-40B4-BE49-F238E27FC236}">
                <a16:creationId xmlns:a16="http://schemas.microsoft.com/office/drawing/2014/main" id="{E7F9328B-7353-495D-A8BB-D801124B8BEB}"/>
              </a:ext>
            </a:extLst>
          </p:cNvPr>
          <p:cNvSpPr txBox="1"/>
          <p:nvPr/>
        </p:nvSpPr>
        <p:spPr>
          <a:xfrm>
            <a:off x="0" y="1"/>
            <a:ext cx="12192000" cy="276999"/>
          </a:xfrm>
          <a:prstGeom prst="rect">
            <a:avLst/>
          </a:prstGeom>
          <a:noFill/>
        </p:spPr>
        <p:txBody>
          <a:bodyPr wrap="square" rtlCol="0">
            <a:spAutoFit/>
          </a:bodyPr>
          <a:lstStyle/>
          <a:p>
            <a:pPr algn="ctr" defTabSz="609585"/>
            <a:r>
              <a:rPr lang="en-NZ" sz="1200" dirty="0">
                <a:solidFill>
                  <a:prstClr val="black"/>
                </a:solidFill>
                <a:latin typeface="Arial" panose="020B0604020202020204" pitchFamily="34" charset="0"/>
                <a:cs typeface="Arial" panose="020B0604020202020204" pitchFamily="34" charset="0"/>
              </a:rPr>
              <a:t>Name____________________________________ Date____________</a:t>
            </a:r>
          </a:p>
        </p:txBody>
      </p:sp>
    </p:spTree>
    <p:extLst>
      <p:ext uri="{BB962C8B-B14F-4D97-AF65-F5344CB8AC3E}">
        <p14:creationId xmlns:p14="http://schemas.microsoft.com/office/powerpoint/2010/main" val="2930322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16EB-3637-421E-A80B-8772A474F196}"/>
              </a:ext>
            </a:extLst>
          </p:cNvPr>
          <p:cNvSpPr>
            <a:spLocks noGrp="1"/>
          </p:cNvSpPr>
          <p:nvPr>
            <p:ph type="title"/>
          </p:nvPr>
        </p:nvSpPr>
        <p:spPr/>
        <p:txBody>
          <a:bodyPr/>
          <a:lstStyle/>
          <a:p>
            <a:pPr algn="ct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Learning Intentions</a:t>
            </a:r>
          </a:p>
        </p:txBody>
      </p:sp>
      <p:pic>
        <p:nvPicPr>
          <p:cNvPr id="4" name="Picture">
            <a:extLst>
              <a:ext uri="{FF2B5EF4-FFF2-40B4-BE49-F238E27FC236}">
                <a16:creationId xmlns:a16="http://schemas.microsoft.com/office/drawing/2014/main" id="{7F4EB9FA-A46F-4D05-9B64-1E01FC489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732" y="489905"/>
            <a:ext cx="2389912" cy="120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1">
            <a:extLst>
              <a:ext uri="{FF2B5EF4-FFF2-40B4-BE49-F238E27FC236}">
                <a16:creationId xmlns:a16="http://schemas.microsoft.com/office/drawing/2014/main" id="{E857AF19-833A-4178-B49B-2D53898258D5}"/>
              </a:ext>
            </a:extLst>
          </p:cNvPr>
          <p:cNvSpPr/>
          <p:nvPr/>
        </p:nvSpPr>
        <p:spPr>
          <a:xfrm>
            <a:off x="2598421" y="2708910"/>
            <a:ext cx="8755380" cy="560071"/>
          </a:xfrm>
          <a:prstGeom prst="rect">
            <a:avLst/>
          </a:prstGeom>
          <a:solidFill>
            <a:srgbClr val="FFDDD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NZ" sz="2000" dirty="0">
                <a:solidFill>
                  <a:prstClr val="black"/>
                </a:solidFill>
                <a:latin typeface="Arial" panose="020B0604020202020204" pitchFamily="34" charset="0"/>
                <a:cs typeface="Arial" panose="020B0604020202020204" pitchFamily="34" charset="0"/>
              </a:rPr>
              <a:t>describe the event in Jesus’ life celebrated on Palm Sunday</a:t>
            </a:r>
          </a:p>
        </p:txBody>
      </p:sp>
      <p:sp>
        <p:nvSpPr>
          <p:cNvPr id="5" name="Rectangle 2">
            <a:extLst>
              <a:ext uri="{FF2B5EF4-FFF2-40B4-BE49-F238E27FC236}">
                <a16:creationId xmlns:a16="http://schemas.microsoft.com/office/drawing/2014/main" id="{05873828-E937-4358-BA9A-567BF21F2DB4}"/>
              </a:ext>
            </a:extLst>
          </p:cNvPr>
          <p:cNvSpPr/>
          <p:nvPr/>
        </p:nvSpPr>
        <p:spPr>
          <a:xfrm>
            <a:off x="2598421" y="3507582"/>
            <a:ext cx="8755380" cy="560071"/>
          </a:xfrm>
          <a:prstGeom prst="rect">
            <a:avLst/>
          </a:prstGeom>
          <a:solidFill>
            <a:srgbClr val="FFDDD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NZ" sz="2000" dirty="0">
                <a:solidFill>
                  <a:prstClr val="black"/>
                </a:solidFill>
                <a:latin typeface="Arial" panose="020B0604020202020204" pitchFamily="34" charset="0"/>
                <a:cs typeface="Arial" panose="020B0604020202020204" pitchFamily="34" charset="0"/>
              </a:rPr>
              <a:t>identify reasons why some people hailed Jesus as a king</a:t>
            </a:r>
          </a:p>
        </p:txBody>
      </p:sp>
      <p:sp>
        <p:nvSpPr>
          <p:cNvPr id="6" name="Rectangle 3">
            <a:extLst>
              <a:ext uri="{FF2B5EF4-FFF2-40B4-BE49-F238E27FC236}">
                <a16:creationId xmlns:a16="http://schemas.microsoft.com/office/drawing/2014/main" id="{9D06472C-6B83-44AF-8784-4B83B797C3C9}"/>
              </a:ext>
            </a:extLst>
          </p:cNvPr>
          <p:cNvSpPr/>
          <p:nvPr/>
        </p:nvSpPr>
        <p:spPr>
          <a:xfrm>
            <a:off x="2598421" y="4306253"/>
            <a:ext cx="8755380" cy="560071"/>
          </a:xfrm>
          <a:prstGeom prst="rect">
            <a:avLst/>
          </a:prstGeom>
          <a:solidFill>
            <a:srgbClr val="FFDDD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NZ" sz="2000" dirty="0">
                <a:solidFill>
                  <a:prstClr val="black"/>
                </a:solidFill>
                <a:latin typeface="Arial" panose="020B0604020202020204" pitchFamily="34" charset="0"/>
                <a:cs typeface="Arial" panose="020B0604020202020204" pitchFamily="34" charset="0"/>
              </a:rPr>
              <a:t>name ways that Christians today hail Jesus as a king on Palm Sunday.</a:t>
            </a:r>
          </a:p>
        </p:txBody>
      </p:sp>
      <p:sp>
        <p:nvSpPr>
          <p:cNvPr id="7" name="The children will">
            <a:extLst>
              <a:ext uri="{FF2B5EF4-FFF2-40B4-BE49-F238E27FC236}">
                <a16:creationId xmlns:a16="http://schemas.microsoft.com/office/drawing/2014/main" id="{47188734-71EC-4F42-BCD1-86D0E83F016A}"/>
              </a:ext>
            </a:extLst>
          </p:cNvPr>
          <p:cNvSpPr/>
          <p:nvPr/>
        </p:nvSpPr>
        <p:spPr>
          <a:xfrm>
            <a:off x="2598420" y="2159557"/>
            <a:ext cx="2274982" cy="400110"/>
          </a:xfrm>
          <a:prstGeom prst="rect">
            <a:avLst/>
          </a:prstGeom>
        </p:spPr>
        <p:txBody>
          <a:bodyPr wrap="none">
            <a:spAutoFit/>
          </a:bodyPr>
          <a:lstStyle/>
          <a:p>
            <a:pPr defTabSz="609585"/>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The children will:</a:t>
            </a:r>
            <a:endParaRPr lang="en-NZ" sz="2000" b="1" dirty="0">
              <a:solidFill>
                <a:prstClr val="white"/>
              </a:solidFill>
              <a:latin typeface="Arial" panose="020B0604020202020204" pitchFamily="34" charset="0"/>
              <a:cs typeface="Arial" panose="020B0604020202020204" pitchFamily="34" charset="0"/>
            </a:endParaRPr>
          </a:p>
        </p:txBody>
      </p:sp>
      <p:sp>
        <p:nvSpPr>
          <p:cNvPr id="8" name="1">
            <a:extLst>
              <a:ext uri="{FF2B5EF4-FFF2-40B4-BE49-F238E27FC236}">
                <a16:creationId xmlns:a16="http://schemas.microsoft.com/office/drawing/2014/main" id="{778DF40E-1CE7-4769-832F-94FD63413617}"/>
              </a:ext>
            </a:extLst>
          </p:cNvPr>
          <p:cNvSpPr/>
          <p:nvPr/>
        </p:nvSpPr>
        <p:spPr>
          <a:xfrm>
            <a:off x="1613049" y="2788891"/>
            <a:ext cx="412292" cy="400110"/>
          </a:xfrm>
          <a:prstGeom prst="rect">
            <a:avLst/>
          </a:prstGeom>
        </p:spPr>
        <p:txBody>
          <a:bodyPr wrap="none">
            <a:spAutoFit/>
          </a:bodyPr>
          <a:lstStyle/>
          <a:p>
            <a:pPr defTabSz="609585"/>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1)</a:t>
            </a:r>
            <a:endParaRPr lang="en-NZ" sz="2000" b="1" dirty="0">
              <a:solidFill>
                <a:prstClr val="white"/>
              </a:solidFill>
              <a:latin typeface="Arial" panose="020B0604020202020204" pitchFamily="34" charset="0"/>
              <a:cs typeface="Arial" panose="020B0604020202020204" pitchFamily="34" charset="0"/>
            </a:endParaRPr>
          </a:p>
        </p:txBody>
      </p:sp>
      <p:sp>
        <p:nvSpPr>
          <p:cNvPr id="10" name="2">
            <a:extLst>
              <a:ext uri="{FF2B5EF4-FFF2-40B4-BE49-F238E27FC236}">
                <a16:creationId xmlns:a16="http://schemas.microsoft.com/office/drawing/2014/main" id="{30292FB3-EE86-43C4-81D1-B0547F8066AB}"/>
              </a:ext>
            </a:extLst>
          </p:cNvPr>
          <p:cNvSpPr/>
          <p:nvPr/>
        </p:nvSpPr>
        <p:spPr>
          <a:xfrm>
            <a:off x="1613049" y="3587561"/>
            <a:ext cx="412292" cy="400110"/>
          </a:xfrm>
          <a:prstGeom prst="rect">
            <a:avLst/>
          </a:prstGeom>
        </p:spPr>
        <p:txBody>
          <a:bodyPr wrap="none">
            <a:spAutoFit/>
          </a:bodyPr>
          <a:lstStyle/>
          <a:p>
            <a:pPr defTabSz="609585"/>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2)</a:t>
            </a:r>
            <a:endParaRPr lang="en-NZ" sz="2000" b="1" dirty="0">
              <a:solidFill>
                <a:prstClr val="white"/>
              </a:solidFill>
              <a:latin typeface="Arial" panose="020B0604020202020204" pitchFamily="34" charset="0"/>
              <a:cs typeface="Arial" panose="020B0604020202020204" pitchFamily="34" charset="0"/>
            </a:endParaRPr>
          </a:p>
        </p:txBody>
      </p:sp>
      <p:sp>
        <p:nvSpPr>
          <p:cNvPr id="11" name="3">
            <a:extLst>
              <a:ext uri="{FF2B5EF4-FFF2-40B4-BE49-F238E27FC236}">
                <a16:creationId xmlns:a16="http://schemas.microsoft.com/office/drawing/2014/main" id="{CBB4F1B3-0759-45A6-A28D-084039D77B7C}"/>
              </a:ext>
            </a:extLst>
          </p:cNvPr>
          <p:cNvSpPr/>
          <p:nvPr/>
        </p:nvSpPr>
        <p:spPr>
          <a:xfrm>
            <a:off x="1613049" y="4386232"/>
            <a:ext cx="412292" cy="400110"/>
          </a:xfrm>
          <a:prstGeom prst="rect">
            <a:avLst/>
          </a:prstGeom>
        </p:spPr>
        <p:txBody>
          <a:bodyPr wrap="none">
            <a:spAutoFit/>
          </a:bodyPr>
          <a:lstStyle/>
          <a:p>
            <a:pPr defTabSz="609585"/>
            <a:r>
              <a:rPr lang="en-NZ" sz="2000" b="1" dirty="0">
                <a:solidFill>
                  <a:prstClr val="white"/>
                </a:solidFill>
                <a:latin typeface="Arial" panose="020B0604020202020204" pitchFamily="34" charset="0"/>
                <a:ea typeface="Calibri" panose="020F0502020204030204" pitchFamily="34" charset="0"/>
                <a:cs typeface="Arial" panose="020B0604020202020204" pitchFamily="34" charset="0"/>
              </a:rPr>
              <a:t>3)</a:t>
            </a:r>
            <a:endParaRPr lang="en-NZ" sz="2000" b="1" dirty="0">
              <a:solidFill>
                <a:prstClr val="white"/>
              </a:solidFill>
              <a:latin typeface="Arial" panose="020B0604020202020204" pitchFamily="34" charset="0"/>
              <a:cs typeface="Arial" panose="020B0604020202020204" pitchFamily="34" charset="0"/>
            </a:endParaRPr>
          </a:p>
        </p:txBody>
      </p:sp>
      <p:sp>
        <p:nvSpPr>
          <p:cNvPr id="12" name="TextBox: PageNumber">
            <a:extLst>
              <a:ext uri="{FF2B5EF4-FFF2-40B4-BE49-F238E27FC236}">
                <a16:creationId xmlns:a16="http://schemas.microsoft.com/office/drawing/2014/main" id="{7B5E49E8-D011-4A52-8326-6EF31137CDF7}"/>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defTabSz="609585"/>
            <a:r>
              <a:rPr lang="en-GB" sz="900" b="1" dirty="0">
                <a:solidFill>
                  <a:prstClr val="black"/>
                </a:solidFill>
                <a:latin typeface="Arial" pitchFamily="34" charset="0"/>
                <a:cs typeface="Arial" pitchFamily="34" charset="0"/>
              </a:rPr>
              <a:t>R-1</a:t>
            </a:r>
          </a:p>
          <a:p>
            <a:pPr algn="ctr" defTabSz="609585"/>
            <a:r>
              <a:rPr lang="en-GB" sz="900" b="1" dirty="0">
                <a:solidFill>
                  <a:prstClr val="black"/>
                </a:solidFill>
                <a:latin typeface="Arial" pitchFamily="34" charset="0"/>
                <a:cs typeface="Arial" pitchFamily="34" charset="0"/>
              </a:rPr>
              <a:t>S-02</a:t>
            </a:r>
          </a:p>
        </p:txBody>
      </p:sp>
      <p:sp>
        <p:nvSpPr>
          <p:cNvPr id="13" name="Action Button: Forward">
            <a:hlinkClick r:id="" action="ppaction://hlinkshowjump?jump=nextslide" highlightClick="1"/>
            <a:extLst>
              <a:ext uri="{FF2B5EF4-FFF2-40B4-BE49-F238E27FC236}">
                <a16:creationId xmlns:a16="http://schemas.microsoft.com/office/drawing/2014/main" id="{C02AC62C-6BAD-455E-9C88-EFFEF47C4D7D}"/>
              </a:ext>
            </a:extLst>
          </p:cNvPr>
          <p:cNvSpPr/>
          <p:nvPr/>
        </p:nvSpPr>
        <p:spPr>
          <a:xfrm>
            <a:off x="11105002" y="6420536"/>
            <a:ext cx="464823" cy="360000"/>
          </a:xfrm>
          <a:prstGeom prst="actionButtonForwardNex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14" name="Action Button: Back">
            <a:hlinkClick r:id="" action="ppaction://hlinkshowjump?jump=previousslide" highlightClick="1"/>
            <a:extLst>
              <a:ext uri="{FF2B5EF4-FFF2-40B4-BE49-F238E27FC236}">
                <a16:creationId xmlns:a16="http://schemas.microsoft.com/office/drawing/2014/main" id="{A20C33E8-2749-4692-B692-006578082076}"/>
              </a:ext>
            </a:extLst>
          </p:cNvPr>
          <p:cNvSpPr/>
          <p:nvPr/>
        </p:nvSpPr>
        <p:spPr>
          <a:xfrm>
            <a:off x="10609516" y="6420536"/>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a:solidFill>
                <a:prstClr val="white"/>
              </a:solidFill>
              <a:latin typeface="Calibri" panose="020F0502020204030204"/>
            </a:endParaRPr>
          </a:p>
        </p:txBody>
      </p:sp>
      <p:sp>
        <p:nvSpPr>
          <p:cNvPr id="15" name="Textbox: Tool instructions">
            <a:extLst>
              <a:ext uri="{FF2B5EF4-FFF2-40B4-BE49-F238E27FC236}">
                <a16:creationId xmlns:a16="http://schemas.microsoft.com/office/drawing/2014/main" id="{D4D5EAA0-9856-414C-8DA7-F423C8A24BD2}"/>
              </a:ext>
            </a:extLst>
          </p:cNvPr>
          <p:cNvSpPr txBox="1"/>
          <p:nvPr/>
        </p:nvSpPr>
        <p:spPr>
          <a:xfrm>
            <a:off x="5250256" y="6627168"/>
            <a:ext cx="1691489" cy="230832"/>
          </a:xfrm>
          <a:prstGeom prst="rect">
            <a:avLst/>
          </a:prstGeom>
          <a:noFill/>
        </p:spPr>
        <p:txBody>
          <a:bodyPr wrap="none" rtlCol="0">
            <a:spAutoFit/>
          </a:bodyPr>
          <a:lstStyle/>
          <a:p>
            <a:pPr algn="ctr" defTabSz="609585"/>
            <a:r>
              <a:rPr lang="en-GB" sz="900" dirty="0">
                <a:solidFill>
                  <a:prstClr val="white"/>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57149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AA7F4DD-08BE-4B34-A65F-05B4A2C2ABAF}"/>
              </a:ext>
            </a:extLst>
          </p:cNvPr>
          <p:cNvSpPr>
            <a:spLocks noGrp="1"/>
          </p:cNvSpPr>
          <p:nvPr>
            <p:ph type="title"/>
          </p:nvPr>
        </p:nvSpPr>
        <p:spPr/>
        <p:txBody>
          <a:bodyPr>
            <a:normAutofit/>
          </a:bodyPr>
          <a:lstStyle/>
          <a:p>
            <a:pPr algn="ct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The first day of Holy Week is known as </a:t>
            </a:r>
            <a:b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b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Passion Sunday or Palm Sunday</a:t>
            </a:r>
          </a:p>
        </p:txBody>
      </p:sp>
      <p:pic>
        <p:nvPicPr>
          <p:cNvPr id="4" name="Picture">
            <a:extLst>
              <a:ext uri="{FF2B5EF4-FFF2-40B4-BE49-F238E27FC236}">
                <a16:creationId xmlns:a16="http://schemas.microsoft.com/office/drawing/2014/main" id="{3ACE94EB-FB40-4277-8FBD-03D19132C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682" y="4545417"/>
            <a:ext cx="3991127" cy="1477327"/>
          </a:xfrm>
          <a:prstGeom prst="rect">
            <a:avLst/>
          </a:prstGeom>
          <a:solidFill>
            <a:srgbClr val="FFDDDD"/>
          </a:solidFill>
        </p:spPr>
      </p:pic>
      <p:sp>
        <p:nvSpPr>
          <p:cNvPr id="3" name="Sentences">
            <a:extLst>
              <a:ext uri="{FF2B5EF4-FFF2-40B4-BE49-F238E27FC236}">
                <a16:creationId xmlns:a16="http://schemas.microsoft.com/office/drawing/2014/main" id="{0D642574-275E-4E46-B5CA-4020DAFB2FF6}"/>
              </a:ext>
            </a:extLst>
          </p:cNvPr>
          <p:cNvSpPr/>
          <p:nvPr/>
        </p:nvSpPr>
        <p:spPr>
          <a:xfrm>
            <a:off x="156209" y="2045972"/>
            <a:ext cx="11891011" cy="1685077"/>
          </a:xfrm>
          <a:prstGeom prst="rect">
            <a:avLst/>
          </a:prstGeom>
          <a:solidFill>
            <a:srgbClr val="FCFCFC"/>
          </a:solidFill>
        </p:spPr>
        <p:txBody>
          <a:bodyPr wrap="square">
            <a:spAutoFit/>
          </a:bodyPr>
          <a:lstStyle/>
          <a:p>
            <a:pPr marL="342891" indent="-342891">
              <a:lnSpc>
                <a:spcPct val="115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Palm Sunday is sometimes called Passion Sunday </a:t>
            </a:r>
          </a:p>
          <a:p>
            <a:pPr marL="342891" indent="-342891">
              <a:lnSpc>
                <a:spcPct val="115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Jesus had become very popular as a teacher and miracle worker</a:t>
            </a:r>
          </a:p>
          <a:p>
            <a:pPr marL="342891" indent="-342891">
              <a:lnSpc>
                <a:spcPct val="115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The people wanted Jesus to free them from the</a:t>
            </a:r>
          </a:p>
          <a:p>
            <a:pPr marL="342891" indent="-342891">
              <a:lnSpc>
                <a:spcPct val="115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The people did not realise Jesus’ message was to </a:t>
            </a:r>
          </a:p>
          <a:p>
            <a:pPr marL="342891" indent="-342891">
              <a:lnSpc>
                <a:spcPct val="115000"/>
              </a:lnSpc>
              <a:spcAft>
                <a:spcPts val="10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On Palm Sunday the crowds welcomed Jesus like a king</a:t>
            </a:r>
          </a:p>
        </p:txBody>
      </p:sp>
      <p:sp>
        <p:nvSpPr>
          <p:cNvPr id="5" name="List">
            <a:extLst>
              <a:ext uri="{FF2B5EF4-FFF2-40B4-BE49-F238E27FC236}">
                <a16:creationId xmlns:a16="http://schemas.microsoft.com/office/drawing/2014/main" id="{D0367FD3-223D-4599-A5E3-6271E364EC3F}"/>
              </a:ext>
            </a:extLst>
          </p:cNvPr>
          <p:cNvSpPr/>
          <p:nvPr/>
        </p:nvSpPr>
        <p:spPr>
          <a:xfrm>
            <a:off x="156210" y="4545416"/>
            <a:ext cx="7158991" cy="1477328"/>
          </a:xfrm>
          <a:prstGeom prst="rect">
            <a:avLst/>
          </a:prstGeom>
          <a:solidFill>
            <a:srgbClr val="FCFCFC"/>
          </a:solidFill>
        </p:spPr>
        <p:txBody>
          <a:bodyPr wrap="square">
            <a:spAutoFit/>
          </a:bodyPr>
          <a:lstStyle/>
          <a:p>
            <a:pPr marL="342891" indent="-342891">
              <a:buFont typeface="+mj-lt"/>
              <a:buAutoNum type="alphaUcPeriod"/>
            </a:pPr>
            <a:r>
              <a:rPr lang="en-NZ" dirty="0">
                <a:latin typeface="Arial" panose="020B0604020202020204" pitchFamily="34" charset="0"/>
                <a:ea typeface="Calibri" panose="020F0502020204030204" pitchFamily="34" charset="0"/>
                <a:cs typeface="Arial" panose="020B0604020202020204" pitchFamily="34" charset="0"/>
              </a:rPr>
              <a:t>waving palms and shouting “Hosanna to the King!”.</a:t>
            </a:r>
          </a:p>
          <a:p>
            <a:pPr marL="342891" indent="-342891">
              <a:buFont typeface="+mj-lt"/>
              <a:buAutoNum type="alphaUcPeriod"/>
            </a:pPr>
            <a:r>
              <a:rPr lang="en-NZ" dirty="0">
                <a:latin typeface="Arial" panose="020B0604020202020204" pitchFamily="34" charset="0"/>
                <a:ea typeface="Calibri" panose="020F0502020204030204" pitchFamily="34" charset="0"/>
                <a:cs typeface="Arial" panose="020B0604020202020204" pitchFamily="34" charset="0"/>
              </a:rPr>
              <a:t>laws and taxes that made their lives so difficult.</a:t>
            </a:r>
          </a:p>
          <a:p>
            <a:pPr marL="342891" indent="-342891">
              <a:buFont typeface="+mj-lt"/>
              <a:buAutoNum type="alphaUcPeriod"/>
            </a:pPr>
            <a:r>
              <a:rPr lang="en-NZ" dirty="0">
                <a:latin typeface="Arial" panose="020B0604020202020204" pitchFamily="34" charset="0"/>
                <a:ea typeface="Calibri" panose="020F0502020204030204" pitchFamily="34" charset="0"/>
                <a:cs typeface="Arial" panose="020B0604020202020204" pitchFamily="34" charset="0"/>
              </a:rPr>
              <a:t>because it begins the week of Jesus’ Passion and death.</a:t>
            </a:r>
          </a:p>
          <a:p>
            <a:pPr marL="342891" indent="-342891">
              <a:buFont typeface="+mj-lt"/>
              <a:buAutoNum type="alphaUcPeriod"/>
            </a:pPr>
            <a:r>
              <a:rPr lang="en-NZ" dirty="0">
                <a:latin typeface="Arial" panose="020B0604020202020204" pitchFamily="34" charset="0"/>
                <a:ea typeface="Calibri" panose="020F0502020204030204" pitchFamily="34" charset="0"/>
                <a:cs typeface="Arial" panose="020B0604020202020204" pitchFamily="34" charset="0"/>
              </a:rPr>
              <a:t>teach them about God’s love and forgiveness of their sins.</a:t>
            </a:r>
          </a:p>
          <a:p>
            <a:pPr marL="342891" indent="-342891">
              <a:buFont typeface="+mj-lt"/>
              <a:buAutoNum type="alphaUcPeriod"/>
            </a:pPr>
            <a:r>
              <a:rPr lang="en-NZ" dirty="0">
                <a:latin typeface="Arial" panose="020B0604020202020204" pitchFamily="34" charset="0"/>
                <a:ea typeface="Calibri" panose="020F0502020204030204" pitchFamily="34" charset="0"/>
                <a:cs typeface="Arial" panose="020B0604020202020204" pitchFamily="34" charset="0"/>
              </a:rPr>
              <a:t>and the people wanted to make him their king.</a:t>
            </a:r>
            <a:endParaRPr lang="en-NZ" dirty="0">
              <a:latin typeface="Arial" panose="020B0604020202020204" pitchFamily="34" charset="0"/>
              <a:cs typeface="Arial" panose="020B0604020202020204" pitchFamily="34" charset="0"/>
            </a:endParaRPr>
          </a:p>
        </p:txBody>
      </p:sp>
      <p:sp>
        <p:nvSpPr>
          <p:cNvPr id="6" name="SE 5">
            <a:extLst>
              <a:ext uri="{FF2B5EF4-FFF2-40B4-BE49-F238E27FC236}">
                <a16:creationId xmlns:a16="http://schemas.microsoft.com/office/drawing/2014/main" id="{EA957388-5724-49C7-B5BE-E56B13C70A89}"/>
              </a:ext>
            </a:extLst>
          </p:cNvPr>
          <p:cNvSpPr/>
          <p:nvPr/>
        </p:nvSpPr>
        <p:spPr>
          <a:xfrm>
            <a:off x="6287103" y="3317397"/>
            <a:ext cx="5468164" cy="369332"/>
          </a:xfrm>
          <a:prstGeom prst="rect">
            <a:avLst/>
          </a:prstGeom>
          <a:solidFill>
            <a:schemeClr val="accent1">
              <a:alpha val="0"/>
            </a:schemeClr>
          </a:solidFill>
        </p:spPr>
        <p:txBody>
          <a:bodyPr wrap="none">
            <a:spAutoFit/>
          </a:bodyPr>
          <a:lstStyle/>
          <a:p>
            <a:r>
              <a:rPr lang="en-NZ" dirty="0">
                <a:latin typeface="Arial" panose="020B0604020202020204" pitchFamily="34" charset="0"/>
                <a:ea typeface="Calibri" panose="020F0502020204030204" pitchFamily="34" charset="0"/>
                <a:cs typeface="Arial" panose="020B0604020202020204" pitchFamily="34" charset="0"/>
              </a:rPr>
              <a:t>waving palms and shouting, “Hosanna to the King!”.</a:t>
            </a:r>
          </a:p>
        </p:txBody>
      </p:sp>
      <p:sp>
        <p:nvSpPr>
          <p:cNvPr id="7" name="SE 3">
            <a:extLst>
              <a:ext uri="{FF2B5EF4-FFF2-40B4-BE49-F238E27FC236}">
                <a16:creationId xmlns:a16="http://schemas.microsoft.com/office/drawing/2014/main" id="{00E64B51-B503-4566-BA99-F64F21B855C8}"/>
              </a:ext>
            </a:extLst>
          </p:cNvPr>
          <p:cNvSpPr/>
          <p:nvPr/>
        </p:nvSpPr>
        <p:spPr>
          <a:xfrm>
            <a:off x="5355753" y="2689267"/>
            <a:ext cx="4989507" cy="369332"/>
          </a:xfrm>
          <a:prstGeom prst="rect">
            <a:avLst/>
          </a:prstGeom>
          <a:solidFill>
            <a:schemeClr val="accent1">
              <a:alpha val="0"/>
            </a:schemeClr>
          </a:solidFill>
        </p:spPr>
        <p:txBody>
          <a:bodyPr wrap="none">
            <a:spAutoFit/>
          </a:bodyPr>
          <a:lstStyle/>
          <a:p>
            <a:r>
              <a:rPr lang="en-NZ" dirty="0">
                <a:latin typeface="Arial" panose="020B0604020202020204" pitchFamily="34" charset="0"/>
                <a:ea typeface="Calibri" panose="020F0502020204030204" pitchFamily="34" charset="0"/>
                <a:cs typeface="Arial" panose="020B0604020202020204" pitchFamily="34" charset="0"/>
              </a:rPr>
              <a:t>laws and taxes that made their lives so difficult.</a:t>
            </a:r>
          </a:p>
        </p:txBody>
      </p:sp>
      <p:sp>
        <p:nvSpPr>
          <p:cNvPr id="8" name="SE 1">
            <a:extLst>
              <a:ext uri="{FF2B5EF4-FFF2-40B4-BE49-F238E27FC236}">
                <a16:creationId xmlns:a16="http://schemas.microsoft.com/office/drawing/2014/main" id="{748090BA-8161-41B5-9369-C23C36615C49}"/>
              </a:ext>
            </a:extLst>
          </p:cNvPr>
          <p:cNvSpPr/>
          <p:nvPr/>
        </p:nvSpPr>
        <p:spPr>
          <a:xfrm>
            <a:off x="5666309" y="1788237"/>
            <a:ext cx="6096000" cy="646331"/>
          </a:xfrm>
          <a:prstGeom prst="rect">
            <a:avLst/>
          </a:prstGeom>
          <a:solidFill>
            <a:schemeClr val="accent1">
              <a:alpha val="0"/>
            </a:schemeClr>
          </a:solidFill>
        </p:spPr>
        <p:txBody>
          <a:bodyPr>
            <a:spAutoFit/>
          </a:bodyPr>
          <a:lstStyle/>
          <a:p>
            <a:endParaRPr lang="en-NZ" dirty="0">
              <a:latin typeface="Arial" panose="020B0604020202020204" pitchFamily="34" charset="0"/>
              <a:ea typeface="Calibri" panose="020F0502020204030204" pitchFamily="34" charset="0"/>
              <a:cs typeface="Arial" panose="020B0604020202020204" pitchFamily="34" charset="0"/>
            </a:endParaRPr>
          </a:p>
          <a:p>
            <a:r>
              <a:rPr lang="en-NZ" dirty="0">
                <a:latin typeface="Arial" panose="020B0604020202020204" pitchFamily="34" charset="0"/>
                <a:ea typeface="Calibri" panose="020F0502020204030204" pitchFamily="34" charset="0"/>
                <a:cs typeface="Arial" panose="020B0604020202020204" pitchFamily="34" charset="0"/>
              </a:rPr>
              <a:t>because it begins the week of Jesus’ Passion and death.</a:t>
            </a:r>
          </a:p>
        </p:txBody>
      </p:sp>
      <p:sp>
        <p:nvSpPr>
          <p:cNvPr id="9" name="SE 4">
            <a:extLst>
              <a:ext uri="{FF2B5EF4-FFF2-40B4-BE49-F238E27FC236}">
                <a16:creationId xmlns:a16="http://schemas.microsoft.com/office/drawing/2014/main" id="{F85CB98F-1445-40C3-846D-D195074B0A97}"/>
              </a:ext>
            </a:extLst>
          </p:cNvPr>
          <p:cNvSpPr/>
          <p:nvPr/>
        </p:nvSpPr>
        <p:spPr>
          <a:xfrm>
            <a:off x="5666310" y="3009913"/>
            <a:ext cx="6118021" cy="369332"/>
          </a:xfrm>
          <a:prstGeom prst="rect">
            <a:avLst/>
          </a:prstGeom>
          <a:solidFill>
            <a:schemeClr val="accent1">
              <a:alpha val="0"/>
            </a:schemeClr>
          </a:solidFill>
        </p:spPr>
        <p:txBody>
          <a:bodyPr wrap="none">
            <a:spAutoFit/>
          </a:bodyPr>
          <a:lstStyle/>
          <a:p>
            <a:r>
              <a:rPr lang="en-NZ" dirty="0">
                <a:latin typeface="Arial" panose="020B0604020202020204" pitchFamily="34" charset="0"/>
                <a:ea typeface="Calibri" panose="020F0502020204030204" pitchFamily="34" charset="0"/>
                <a:cs typeface="Arial" panose="020B0604020202020204" pitchFamily="34" charset="0"/>
              </a:rPr>
              <a:t>teach them about God’s love and forgiveness of their sins.</a:t>
            </a:r>
            <a:endParaRPr lang="en-NZ" dirty="0"/>
          </a:p>
        </p:txBody>
      </p:sp>
      <p:sp>
        <p:nvSpPr>
          <p:cNvPr id="10" name="SE 2">
            <a:extLst>
              <a:ext uri="{FF2B5EF4-FFF2-40B4-BE49-F238E27FC236}">
                <a16:creationId xmlns:a16="http://schemas.microsoft.com/office/drawing/2014/main" id="{4B38D57E-3B46-4C68-8ADC-9939661593AE}"/>
              </a:ext>
            </a:extLst>
          </p:cNvPr>
          <p:cNvSpPr/>
          <p:nvPr/>
        </p:nvSpPr>
        <p:spPr>
          <a:xfrm>
            <a:off x="7131883" y="2372913"/>
            <a:ext cx="4903907" cy="369332"/>
          </a:xfrm>
          <a:prstGeom prst="rect">
            <a:avLst/>
          </a:prstGeom>
          <a:solidFill>
            <a:schemeClr val="accent1">
              <a:alpha val="0"/>
            </a:schemeClr>
          </a:solidFill>
        </p:spPr>
        <p:txBody>
          <a:bodyPr wrap="none">
            <a:spAutoFit/>
          </a:bodyPr>
          <a:lstStyle/>
          <a:p>
            <a:r>
              <a:rPr lang="en-NZ" dirty="0">
                <a:latin typeface="Arial" panose="020B0604020202020204" pitchFamily="34" charset="0"/>
                <a:ea typeface="Calibri" panose="020F0502020204030204" pitchFamily="34" charset="0"/>
                <a:cs typeface="Arial" panose="020B0604020202020204" pitchFamily="34" charset="0"/>
              </a:rPr>
              <a:t>and the people wanted to make him their king.</a:t>
            </a:r>
            <a:endParaRPr lang="en-NZ" dirty="0">
              <a:latin typeface="Arial" panose="020B0604020202020204" pitchFamily="34" charset="0"/>
              <a:cs typeface="Arial" panose="020B0604020202020204" pitchFamily="34" charset="0"/>
            </a:endParaRPr>
          </a:p>
        </p:txBody>
      </p:sp>
      <p:sp>
        <p:nvSpPr>
          <p:cNvPr id="11" name="List A trigger">
            <a:extLst>
              <a:ext uri="{FF2B5EF4-FFF2-40B4-BE49-F238E27FC236}">
                <a16:creationId xmlns:a16="http://schemas.microsoft.com/office/drawing/2014/main" id="{68756169-6EF0-4485-A531-B6A31507C801}"/>
              </a:ext>
            </a:extLst>
          </p:cNvPr>
          <p:cNvSpPr/>
          <p:nvPr/>
        </p:nvSpPr>
        <p:spPr>
          <a:xfrm>
            <a:off x="156208" y="4544155"/>
            <a:ext cx="6375219" cy="369332"/>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List B Trigger">
            <a:extLst>
              <a:ext uri="{FF2B5EF4-FFF2-40B4-BE49-F238E27FC236}">
                <a16:creationId xmlns:a16="http://schemas.microsoft.com/office/drawing/2014/main" id="{0A451C5E-7BB4-4EAE-9F77-27717F93661E}"/>
              </a:ext>
            </a:extLst>
          </p:cNvPr>
          <p:cNvSpPr/>
          <p:nvPr/>
        </p:nvSpPr>
        <p:spPr>
          <a:xfrm>
            <a:off x="156211" y="4914747"/>
            <a:ext cx="6375219" cy="273731"/>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List C trigger">
            <a:extLst>
              <a:ext uri="{FF2B5EF4-FFF2-40B4-BE49-F238E27FC236}">
                <a16:creationId xmlns:a16="http://schemas.microsoft.com/office/drawing/2014/main" id="{56926542-A331-459C-9CD7-DFC493B73BF8}"/>
              </a:ext>
            </a:extLst>
          </p:cNvPr>
          <p:cNvSpPr/>
          <p:nvPr/>
        </p:nvSpPr>
        <p:spPr>
          <a:xfrm>
            <a:off x="156211" y="5192537"/>
            <a:ext cx="6375219" cy="289907"/>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List D trigger">
            <a:extLst>
              <a:ext uri="{FF2B5EF4-FFF2-40B4-BE49-F238E27FC236}">
                <a16:creationId xmlns:a16="http://schemas.microsoft.com/office/drawing/2014/main" id="{E0C104E9-97EC-4FD8-B743-1DF841FA2E6D}"/>
              </a:ext>
            </a:extLst>
          </p:cNvPr>
          <p:cNvSpPr/>
          <p:nvPr/>
        </p:nvSpPr>
        <p:spPr>
          <a:xfrm>
            <a:off x="156211" y="5466268"/>
            <a:ext cx="6375219" cy="289907"/>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List E trigger">
            <a:extLst>
              <a:ext uri="{FF2B5EF4-FFF2-40B4-BE49-F238E27FC236}">
                <a16:creationId xmlns:a16="http://schemas.microsoft.com/office/drawing/2014/main" id="{66DCBE02-D565-40A9-A39B-B79AEBE6320D}"/>
              </a:ext>
            </a:extLst>
          </p:cNvPr>
          <p:cNvSpPr/>
          <p:nvPr/>
        </p:nvSpPr>
        <p:spPr>
          <a:xfrm>
            <a:off x="156211" y="5756176"/>
            <a:ext cx="6375219" cy="28990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Action Button: Forward">
            <a:hlinkClick r:id="" action="ppaction://hlinkshowjump?jump=nextslide" highlightClick="1"/>
            <a:extLst>
              <a:ext uri="{FF2B5EF4-FFF2-40B4-BE49-F238E27FC236}">
                <a16:creationId xmlns:a16="http://schemas.microsoft.com/office/drawing/2014/main" id="{171F5A87-4600-4F99-866D-2BFFBA384A29}"/>
              </a:ext>
            </a:extLst>
          </p:cNvPr>
          <p:cNvSpPr/>
          <p:nvPr/>
        </p:nvSpPr>
        <p:spPr>
          <a:xfrm>
            <a:off x="11105002" y="6420536"/>
            <a:ext cx="464823" cy="360000"/>
          </a:xfrm>
          <a:prstGeom prst="actionButtonForwardNex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Back">
            <a:hlinkClick r:id="" action="ppaction://hlinkshowjump?jump=previousslide" highlightClick="1"/>
            <a:extLst>
              <a:ext uri="{FF2B5EF4-FFF2-40B4-BE49-F238E27FC236}">
                <a16:creationId xmlns:a16="http://schemas.microsoft.com/office/drawing/2014/main" id="{46E33CC7-04DC-4DE5-8BC8-F8BE5FD6AB90}"/>
              </a:ext>
            </a:extLst>
          </p:cNvPr>
          <p:cNvSpPr/>
          <p:nvPr/>
        </p:nvSpPr>
        <p:spPr>
          <a:xfrm>
            <a:off x="10609516" y="6420536"/>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a:extLst>
              <a:ext uri="{FF2B5EF4-FFF2-40B4-BE49-F238E27FC236}">
                <a16:creationId xmlns:a16="http://schemas.microsoft.com/office/drawing/2014/main" id="{1A4CEBCA-BC21-4F78-BE94-4C3CC6DE57D6}"/>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S-03</a:t>
            </a:r>
          </a:p>
        </p:txBody>
      </p:sp>
      <p:sp>
        <p:nvSpPr>
          <p:cNvPr id="19" name="Textbox: Tool instructions">
            <a:extLst>
              <a:ext uri="{FF2B5EF4-FFF2-40B4-BE49-F238E27FC236}">
                <a16:creationId xmlns:a16="http://schemas.microsoft.com/office/drawing/2014/main" id="{CB4B0686-60E6-4169-BCF3-22402FF839CC}"/>
              </a:ext>
            </a:extLst>
          </p:cNvPr>
          <p:cNvSpPr txBox="1"/>
          <p:nvPr/>
        </p:nvSpPr>
        <p:spPr>
          <a:xfrm>
            <a:off x="3156742" y="6627168"/>
            <a:ext cx="5878532"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end of the sentences or items on the list t</a:t>
            </a:r>
            <a:r>
              <a:rPr lang="en-NZ" sz="900" dirty="0">
                <a:solidFill>
                  <a:schemeClr val="bg1"/>
                </a:solidFill>
                <a:latin typeface="Arial" pitchFamily="34" charset="0"/>
                <a:ea typeface="Segoe UI" pitchFamily="34" charset="0"/>
                <a:cs typeface="Arial" pitchFamily="34" charset="0"/>
              </a:rPr>
              <a:t>o reveal the statement that correctly completes the sentence</a:t>
            </a:r>
            <a:r>
              <a:rPr lang="en-GB" sz="900" dirty="0">
                <a:solidFill>
                  <a:schemeClr val="bg1"/>
                </a:solidFill>
                <a:latin typeface="Arial" pitchFamily="34" charset="0"/>
                <a:ea typeface="Segoe UI" pitchFamily="34" charset="0"/>
                <a:cs typeface="Arial" pitchFamily="34" charset="0"/>
              </a:rPr>
              <a:t>.</a:t>
            </a:r>
          </a:p>
        </p:txBody>
      </p:sp>
    </p:spTree>
    <p:extLst>
      <p:ext uri="{BB962C8B-B14F-4D97-AF65-F5344CB8AC3E}">
        <p14:creationId xmlns:p14="http://schemas.microsoft.com/office/powerpoint/2010/main" val="3390527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1000"/>
                                        <p:tgtEl>
                                          <p:spTgt spid="5">
                                            <p:txEl>
                                              <p:pRg st="0" end="0"/>
                                            </p:txEl>
                                          </p:spTgt>
                                        </p:tgtEl>
                                      </p:cBhvr>
                                    </p:animEffect>
                                    <p:anim calcmode="lin" valueType="num">
                                      <p:cBhvr>
                                        <p:cTn id="7"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5">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5">
                                            <p:txEl>
                                              <p:pRg st="0" end="0"/>
                                            </p:txEl>
                                          </p:spTgt>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nodeType="withEffect">
                                  <p:stCondLst>
                                    <p:cond delay="0"/>
                                  </p:stCondLst>
                                  <p:childTnLst>
                                    <p:animEffect transition="out" filter="fade">
                                      <p:cBhvr>
                                        <p:cTn id="19" dur="1000"/>
                                        <p:tgtEl>
                                          <p:spTgt spid="5">
                                            <p:txEl>
                                              <p:pRg st="1" end="1"/>
                                            </p:txEl>
                                          </p:spTgt>
                                        </p:tgtEl>
                                      </p:cBhvr>
                                    </p:animEffect>
                                    <p:anim calcmode="lin" valueType="num">
                                      <p:cBhvr>
                                        <p:cTn id="20"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p:tgtEl>
                                          <p:spTgt spid="5">
                                            <p:txEl>
                                              <p:pRg st="1" end="1"/>
                                            </p:txEl>
                                          </p:spTgt>
                                        </p:tgtEl>
                                        <p:attrNameLst>
                                          <p:attrName>ppt_y</p:attrName>
                                        </p:attrNameLst>
                                      </p:cBhvr>
                                      <p:tavLst>
                                        <p:tav tm="0">
                                          <p:val>
                                            <p:strVal val="ppt_y"/>
                                          </p:val>
                                        </p:tav>
                                        <p:tav tm="100000">
                                          <p:val>
                                            <p:strVal val="ppt_y-.1"/>
                                          </p:val>
                                        </p:tav>
                                      </p:tavLst>
                                    </p:anim>
                                    <p:set>
                                      <p:cBhvr>
                                        <p:cTn id="22" dur="1" fill="hold">
                                          <p:stCondLst>
                                            <p:cond delay="999"/>
                                          </p:stCondLst>
                                        </p:cTn>
                                        <p:tgtEl>
                                          <p:spTgt spid="5">
                                            <p:txEl>
                                              <p:pRg st="1" end="1"/>
                                            </p:txEl>
                                          </p:spTgt>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1000"/>
                                        <p:tgtEl>
                                          <p:spTgt spid="7">
                                            <p:txEl>
                                              <p:pRg st="0" end="0"/>
                                            </p:txEl>
                                          </p:spTgt>
                                        </p:tgtEl>
                                      </p:cBhvr>
                                    </p:animEffect>
                                    <p:anim calcmode="lin" valueType="num">
                                      <p:cBhvr>
                                        <p:cTn id="2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withEffect">
                                  <p:stCondLst>
                                    <p:cond delay="0"/>
                                  </p:stCondLst>
                                  <p:childTnLst>
                                    <p:animEffect transition="out" filter="fade">
                                      <p:cBhvr>
                                        <p:cTn id="32" dur="1000"/>
                                        <p:tgtEl>
                                          <p:spTgt spid="5">
                                            <p:txEl>
                                              <p:pRg st="2" end="2"/>
                                            </p:txEl>
                                          </p:spTgt>
                                        </p:tgtEl>
                                      </p:cBhvr>
                                    </p:animEffect>
                                    <p:anim calcmode="lin" valueType="num">
                                      <p:cBhvr>
                                        <p:cTn id="33"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p:tgtEl>
                                          <p:spTgt spid="5">
                                            <p:txEl>
                                              <p:pRg st="2" end="2"/>
                                            </p:txEl>
                                          </p:spTgt>
                                        </p:tgtEl>
                                        <p:attrNameLst>
                                          <p:attrName>ppt_y</p:attrName>
                                        </p:attrNameLst>
                                      </p:cBhvr>
                                      <p:tavLst>
                                        <p:tav tm="0">
                                          <p:val>
                                            <p:strVal val="ppt_y"/>
                                          </p:val>
                                        </p:tav>
                                        <p:tav tm="100000">
                                          <p:val>
                                            <p:strVal val="ppt_y-.1"/>
                                          </p:val>
                                        </p:tav>
                                      </p:tavLst>
                                    </p:anim>
                                    <p:set>
                                      <p:cBhvr>
                                        <p:cTn id="35" dur="1" fill="hold">
                                          <p:stCondLst>
                                            <p:cond delay="999"/>
                                          </p:stCondLst>
                                        </p:cTn>
                                        <p:tgtEl>
                                          <p:spTgt spid="5">
                                            <p:txEl>
                                              <p:pRg st="2" end="2"/>
                                            </p:txEl>
                                          </p:spTgt>
                                        </p:tgtEl>
                                        <p:attrNameLst>
                                          <p:attrName>style.visibility</p:attrName>
                                        </p:attrNameLst>
                                      </p:cBhvr>
                                      <p:to>
                                        <p:strVal val="hidden"/>
                                      </p:to>
                                    </p:set>
                                  </p:childTnLst>
                                </p:cTn>
                              </p:par>
                              <p:par>
                                <p:cTn id="36" presetID="42" presetClass="entr" presetSubtype="0" fill="hold"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fade">
                                      <p:cBhvr>
                                        <p:cTn id="38" dur="1000"/>
                                        <p:tgtEl>
                                          <p:spTgt spid="8">
                                            <p:txEl>
                                              <p:pRg st="1" end="1"/>
                                            </p:txEl>
                                          </p:spTgt>
                                        </p:tgtEl>
                                      </p:cBhvr>
                                    </p:animEffect>
                                    <p:anim calcmode="lin" valueType="num">
                                      <p:cBhvr>
                                        <p:cTn id="3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nodeType="withEffect">
                                  <p:stCondLst>
                                    <p:cond delay="0"/>
                                  </p:stCondLst>
                                  <p:childTnLst>
                                    <p:animEffect transition="out" filter="fade">
                                      <p:cBhvr>
                                        <p:cTn id="45" dur="1000"/>
                                        <p:tgtEl>
                                          <p:spTgt spid="5">
                                            <p:txEl>
                                              <p:pRg st="3" end="3"/>
                                            </p:txEl>
                                          </p:spTgt>
                                        </p:tgtEl>
                                      </p:cBhvr>
                                    </p:animEffect>
                                    <p:anim calcmode="lin" valueType="num">
                                      <p:cBhvr>
                                        <p:cTn id="46"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47" dur="1000"/>
                                        <p:tgtEl>
                                          <p:spTgt spid="5">
                                            <p:txEl>
                                              <p:pRg st="3" end="3"/>
                                            </p:txEl>
                                          </p:spTgt>
                                        </p:tgtEl>
                                        <p:attrNameLst>
                                          <p:attrName>ppt_y</p:attrName>
                                        </p:attrNameLst>
                                      </p:cBhvr>
                                      <p:tavLst>
                                        <p:tav tm="0">
                                          <p:val>
                                            <p:strVal val="ppt_y"/>
                                          </p:val>
                                        </p:tav>
                                        <p:tav tm="100000">
                                          <p:val>
                                            <p:strVal val="ppt_y-.1"/>
                                          </p:val>
                                        </p:tav>
                                      </p:tavLst>
                                    </p:anim>
                                    <p:set>
                                      <p:cBhvr>
                                        <p:cTn id="48" dur="1" fill="hold">
                                          <p:stCondLst>
                                            <p:cond delay="999"/>
                                          </p:stCondLst>
                                        </p:cTn>
                                        <p:tgtEl>
                                          <p:spTgt spid="5">
                                            <p:txEl>
                                              <p:pRg st="3" end="3"/>
                                            </p:txEl>
                                          </p:spTgt>
                                        </p:tgtEl>
                                        <p:attrNameLst>
                                          <p:attrName>style.visibility</p:attrName>
                                        </p:attrNameLst>
                                      </p:cBhvr>
                                      <p:to>
                                        <p:strVal val="hidden"/>
                                      </p:to>
                                    </p:set>
                                  </p:childTnLst>
                                </p:cTn>
                              </p:par>
                              <p:par>
                                <p:cTn id="49" presetID="42" presetClass="entr" presetSubtype="0" fill="hold" nodeType="with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1000"/>
                                        <p:tgtEl>
                                          <p:spTgt spid="9">
                                            <p:txEl>
                                              <p:pRg st="0" end="0"/>
                                            </p:txEl>
                                          </p:spTgt>
                                        </p:tgtEl>
                                      </p:cBhvr>
                                    </p:animEffect>
                                    <p:anim calcmode="lin" valueType="num">
                                      <p:cBhvr>
                                        <p:cTn id="5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nodeType="withEffect">
                                  <p:stCondLst>
                                    <p:cond delay="0"/>
                                  </p:stCondLst>
                                  <p:childTnLst>
                                    <p:animEffect transition="out" filter="fade">
                                      <p:cBhvr>
                                        <p:cTn id="58" dur="1000"/>
                                        <p:tgtEl>
                                          <p:spTgt spid="5">
                                            <p:txEl>
                                              <p:pRg st="4" end="4"/>
                                            </p:txEl>
                                          </p:spTgt>
                                        </p:tgtEl>
                                      </p:cBhvr>
                                    </p:animEffect>
                                    <p:anim calcmode="lin" valueType="num">
                                      <p:cBhvr>
                                        <p:cTn id="59"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60" dur="1000"/>
                                        <p:tgtEl>
                                          <p:spTgt spid="5">
                                            <p:txEl>
                                              <p:pRg st="4" end="4"/>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5">
                                            <p:txEl>
                                              <p:pRg st="4" end="4"/>
                                            </p:txEl>
                                          </p:spTgt>
                                        </p:tgtEl>
                                        <p:attrNameLst>
                                          <p:attrName>style.visibility</p:attrName>
                                        </p:attrNameLst>
                                      </p:cBhvr>
                                      <p:to>
                                        <p:strVal val="hidden"/>
                                      </p:to>
                                    </p:set>
                                  </p:childTnLst>
                                </p:cTn>
                              </p:par>
                              <p:par>
                                <p:cTn id="62" presetID="42" presetClass="entr" presetSubtype="0" fill="hold" nodeType="withEffect">
                                  <p:stCondLst>
                                    <p:cond delay="0"/>
                                  </p:stCondLst>
                                  <p:childTnLst>
                                    <p:set>
                                      <p:cBhvr>
                                        <p:cTn id="63" dur="1" fill="hold">
                                          <p:stCondLst>
                                            <p:cond delay="0"/>
                                          </p:stCondLst>
                                        </p:cTn>
                                        <p:tgtEl>
                                          <p:spTgt spid="10">
                                            <p:txEl>
                                              <p:pRg st="0" end="0"/>
                                            </p:txEl>
                                          </p:spTgt>
                                        </p:tgtEl>
                                        <p:attrNameLst>
                                          <p:attrName>style.visibility</p:attrName>
                                        </p:attrNameLst>
                                      </p:cBhvr>
                                      <p:to>
                                        <p:strVal val="visible"/>
                                      </p:to>
                                    </p:set>
                                    <p:animEffect transition="in" filter="fade">
                                      <p:cBhvr>
                                        <p:cTn id="64" dur="1000"/>
                                        <p:tgtEl>
                                          <p:spTgt spid="10">
                                            <p:txEl>
                                              <p:pRg st="0" end="0"/>
                                            </p:txEl>
                                          </p:spTgt>
                                        </p:tgtEl>
                                      </p:cBhvr>
                                    </p:animEffect>
                                    <p:anim calcmode="lin" valueType="num">
                                      <p:cBhvr>
                                        <p:cTn id="6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47" presetClass="exit" presetSubtype="0" fill="hold" nodeType="withEffect">
                                  <p:stCondLst>
                                    <p:cond delay="0"/>
                                  </p:stCondLst>
                                  <p:childTnLst>
                                    <p:animEffect transition="out" filter="fade">
                                      <p:cBhvr>
                                        <p:cTn id="71" dur="1000"/>
                                        <p:tgtEl>
                                          <p:spTgt spid="5">
                                            <p:txEl>
                                              <p:pRg st="2" end="2"/>
                                            </p:txEl>
                                          </p:spTgt>
                                        </p:tgtEl>
                                      </p:cBhvr>
                                    </p:animEffect>
                                    <p:anim calcmode="lin" valueType="num">
                                      <p:cBhvr>
                                        <p:cTn id="72"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73" dur="1000"/>
                                        <p:tgtEl>
                                          <p:spTgt spid="5">
                                            <p:txEl>
                                              <p:pRg st="2" end="2"/>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5">
                                            <p:txEl>
                                              <p:pRg st="2" end="2"/>
                                            </p:txEl>
                                          </p:spTgt>
                                        </p:tgtEl>
                                        <p:attrNameLst>
                                          <p:attrName>style.visibility</p:attrName>
                                        </p:attrNameLst>
                                      </p:cBhvr>
                                      <p:to>
                                        <p:strVal val="hidden"/>
                                      </p:to>
                                    </p:set>
                                  </p:childTnLst>
                                </p:cTn>
                              </p:par>
                              <p:par>
                                <p:cTn id="75" presetID="42" presetClass="entr" presetSubtype="0" fill="hold" nodeType="withEffect">
                                  <p:stCondLst>
                                    <p:cond delay="0"/>
                                  </p:stCondLst>
                                  <p:childTnLst>
                                    <p:set>
                                      <p:cBhvr>
                                        <p:cTn id="76" dur="1" fill="hold">
                                          <p:stCondLst>
                                            <p:cond delay="0"/>
                                          </p:stCondLst>
                                        </p:cTn>
                                        <p:tgtEl>
                                          <p:spTgt spid="8">
                                            <p:txEl>
                                              <p:pRg st="1" end="1"/>
                                            </p:txEl>
                                          </p:spTgt>
                                        </p:tgtEl>
                                        <p:attrNameLst>
                                          <p:attrName>style.visibility</p:attrName>
                                        </p:attrNameLst>
                                      </p:cBhvr>
                                      <p:to>
                                        <p:strVal val="visible"/>
                                      </p:to>
                                    </p:set>
                                    <p:animEffect transition="in" filter="fade">
                                      <p:cBhvr>
                                        <p:cTn id="77" dur="1000"/>
                                        <p:tgtEl>
                                          <p:spTgt spid="8">
                                            <p:txEl>
                                              <p:pRg st="1" end="1"/>
                                            </p:txEl>
                                          </p:spTgt>
                                        </p:tgtEl>
                                      </p:cBhvr>
                                    </p:animEffect>
                                    <p:anim calcmode="lin" valueType="num">
                                      <p:cBhvr>
                                        <p:cTn id="7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nodeType="withEffect">
                                  <p:stCondLst>
                                    <p:cond delay="0"/>
                                  </p:stCondLst>
                                  <p:childTnLst>
                                    <p:animEffect transition="out" filter="fade">
                                      <p:cBhvr>
                                        <p:cTn id="84" dur="1000"/>
                                        <p:tgtEl>
                                          <p:spTgt spid="5">
                                            <p:txEl>
                                              <p:pRg st="4" end="4"/>
                                            </p:txEl>
                                          </p:spTgt>
                                        </p:tgtEl>
                                      </p:cBhvr>
                                    </p:animEffect>
                                    <p:anim calcmode="lin" valueType="num">
                                      <p:cBhvr>
                                        <p:cTn id="85"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86" dur="1000"/>
                                        <p:tgtEl>
                                          <p:spTgt spid="5">
                                            <p:txEl>
                                              <p:pRg st="4" end="4"/>
                                            </p:txEl>
                                          </p:spTgt>
                                        </p:tgtEl>
                                        <p:attrNameLst>
                                          <p:attrName>ppt_y</p:attrName>
                                        </p:attrNameLst>
                                      </p:cBhvr>
                                      <p:tavLst>
                                        <p:tav tm="0">
                                          <p:val>
                                            <p:strVal val="ppt_y"/>
                                          </p:val>
                                        </p:tav>
                                        <p:tav tm="100000">
                                          <p:val>
                                            <p:strVal val="ppt_y-.1"/>
                                          </p:val>
                                        </p:tav>
                                      </p:tavLst>
                                    </p:anim>
                                    <p:set>
                                      <p:cBhvr>
                                        <p:cTn id="87" dur="1" fill="hold">
                                          <p:stCondLst>
                                            <p:cond delay="999"/>
                                          </p:stCondLst>
                                        </p:cTn>
                                        <p:tgtEl>
                                          <p:spTgt spid="5">
                                            <p:txEl>
                                              <p:pRg st="4" end="4"/>
                                            </p:txEl>
                                          </p:spTgt>
                                        </p:tgtEl>
                                        <p:attrNameLst>
                                          <p:attrName>style.visibility</p:attrName>
                                        </p:attrNameLst>
                                      </p:cBhvr>
                                      <p:to>
                                        <p:strVal val="hidden"/>
                                      </p:to>
                                    </p:set>
                                  </p:childTnLst>
                                </p:cTn>
                              </p:par>
                              <p:par>
                                <p:cTn id="88" presetID="42" presetClass="entr" presetSubtype="0" fill="hold" nodeType="withEffect">
                                  <p:stCondLst>
                                    <p:cond delay="0"/>
                                  </p:stCondLst>
                                  <p:childTnLst>
                                    <p:set>
                                      <p:cBhvr>
                                        <p:cTn id="89" dur="1" fill="hold">
                                          <p:stCondLst>
                                            <p:cond delay="0"/>
                                          </p:stCondLst>
                                        </p:cTn>
                                        <p:tgtEl>
                                          <p:spTgt spid="10">
                                            <p:txEl>
                                              <p:pRg st="0" end="0"/>
                                            </p:txEl>
                                          </p:spTgt>
                                        </p:tgtEl>
                                        <p:attrNameLst>
                                          <p:attrName>style.visibility</p:attrName>
                                        </p:attrNameLst>
                                      </p:cBhvr>
                                      <p:to>
                                        <p:strVal val="visible"/>
                                      </p:to>
                                    </p:set>
                                    <p:animEffect transition="in" filter="fade">
                                      <p:cBhvr>
                                        <p:cTn id="90" dur="1000"/>
                                        <p:tgtEl>
                                          <p:spTgt spid="10">
                                            <p:txEl>
                                              <p:pRg st="0" end="0"/>
                                            </p:txEl>
                                          </p:spTgt>
                                        </p:tgtEl>
                                      </p:cBhvr>
                                    </p:animEffect>
                                    <p:anim calcmode="lin" valueType="num">
                                      <p:cBhvr>
                                        <p:cTn id="9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93" restart="whenNotActive" fill="hold" evtFilter="cancelBubble" nodeType="interactiveSeq">
                <p:stCondLst>
                  <p:cond evt="onClick" delay="0">
                    <p:tgtEl>
                      <p:spTgt spid="7"/>
                    </p:tgtEl>
                  </p:cond>
                </p:stCondLst>
                <p:endSync evt="end" delay="0">
                  <p:rtn val="all"/>
                </p:endSync>
                <p:childTnLst>
                  <p:par>
                    <p:cTn id="94" fill="hold">
                      <p:stCondLst>
                        <p:cond delay="0"/>
                      </p:stCondLst>
                      <p:childTnLst>
                        <p:par>
                          <p:cTn id="95" fill="hold">
                            <p:stCondLst>
                              <p:cond delay="0"/>
                            </p:stCondLst>
                            <p:childTnLst>
                              <p:par>
                                <p:cTn id="96" presetID="47" presetClass="exit" presetSubtype="0" fill="hold" nodeType="withEffect">
                                  <p:stCondLst>
                                    <p:cond delay="0"/>
                                  </p:stCondLst>
                                  <p:childTnLst>
                                    <p:animEffect transition="out" filter="fade">
                                      <p:cBhvr>
                                        <p:cTn id="97" dur="1000"/>
                                        <p:tgtEl>
                                          <p:spTgt spid="5">
                                            <p:txEl>
                                              <p:pRg st="1" end="1"/>
                                            </p:txEl>
                                          </p:spTgt>
                                        </p:tgtEl>
                                      </p:cBhvr>
                                    </p:animEffect>
                                    <p:anim calcmode="lin" valueType="num">
                                      <p:cBhvr>
                                        <p:cTn id="98"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99" dur="1000"/>
                                        <p:tgtEl>
                                          <p:spTgt spid="5">
                                            <p:txEl>
                                              <p:pRg st="1" end="1"/>
                                            </p:txEl>
                                          </p:spTgt>
                                        </p:tgtEl>
                                        <p:attrNameLst>
                                          <p:attrName>ppt_y</p:attrName>
                                        </p:attrNameLst>
                                      </p:cBhvr>
                                      <p:tavLst>
                                        <p:tav tm="0">
                                          <p:val>
                                            <p:strVal val="ppt_y"/>
                                          </p:val>
                                        </p:tav>
                                        <p:tav tm="100000">
                                          <p:val>
                                            <p:strVal val="ppt_y-.1"/>
                                          </p:val>
                                        </p:tav>
                                      </p:tavLst>
                                    </p:anim>
                                    <p:set>
                                      <p:cBhvr>
                                        <p:cTn id="100" dur="1" fill="hold">
                                          <p:stCondLst>
                                            <p:cond delay="999"/>
                                          </p:stCondLst>
                                        </p:cTn>
                                        <p:tgtEl>
                                          <p:spTgt spid="5">
                                            <p:txEl>
                                              <p:pRg st="1" end="1"/>
                                            </p:txEl>
                                          </p:spTgt>
                                        </p:tgtEl>
                                        <p:attrNameLst>
                                          <p:attrName>style.visibility</p:attrName>
                                        </p:attrNameLst>
                                      </p:cBhvr>
                                      <p:to>
                                        <p:strVal val="hidden"/>
                                      </p:to>
                                    </p:set>
                                  </p:childTnLst>
                                </p:cTn>
                              </p:par>
                              <p:par>
                                <p:cTn id="101" presetID="42" presetClass="entr" presetSubtype="0" fill="hold" nodeType="withEffect">
                                  <p:stCondLst>
                                    <p:cond delay="0"/>
                                  </p:stCondLst>
                                  <p:childTnLst>
                                    <p:set>
                                      <p:cBhvr>
                                        <p:cTn id="102" dur="1" fill="hold">
                                          <p:stCondLst>
                                            <p:cond delay="0"/>
                                          </p:stCondLst>
                                        </p:cTn>
                                        <p:tgtEl>
                                          <p:spTgt spid="7">
                                            <p:txEl>
                                              <p:pRg st="0" end="0"/>
                                            </p:txEl>
                                          </p:spTgt>
                                        </p:tgtEl>
                                        <p:attrNameLst>
                                          <p:attrName>style.visibility</p:attrName>
                                        </p:attrNameLst>
                                      </p:cBhvr>
                                      <p:to>
                                        <p:strVal val="visible"/>
                                      </p:to>
                                    </p:set>
                                    <p:animEffect transition="in" filter="fade">
                                      <p:cBhvr>
                                        <p:cTn id="103" dur="1000"/>
                                        <p:tgtEl>
                                          <p:spTgt spid="7">
                                            <p:txEl>
                                              <p:pRg st="0" end="0"/>
                                            </p:txEl>
                                          </p:spTgt>
                                        </p:tgtEl>
                                      </p:cBhvr>
                                    </p:animEffect>
                                    <p:anim calcmode="lin" valueType="num">
                                      <p:cBhvr>
                                        <p:cTn id="10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0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106" restart="whenNotActive" fill="hold" evtFilter="cancelBubble" nodeType="interactiveSeq">
                <p:stCondLst>
                  <p:cond evt="onClick" delay="0">
                    <p:tgtEl>
                      <p:spTgt spid="9"/>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nodeType="withEffect">
                                  <p:stCondLst>
                                    <p:cond delay="0"/>
                                  </p:stCondLst>
                                  <p:childTnLst>
                                    <p:animEffect transition="out" filter="fade">
                                      <p:cBhvr>
                                        <p:cTn id="110" dur="1000"/>
                                        <p:tgtEl>
                                          <p:spTgt spid="5">
                                            <p:txEl>
                                              <p:pRg st="3" end="3"/>
                                            </p:txEl>
                                          </p:spTgt>
                                        </p:tgtEl>
                                      </p:cBhvr>
                                    </p:animEffect>
                                    <p:anim calcmode="lin" valueType="num">
                                      <p:cBhvr>
                                        <p:cTn id="111"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112" dur="1000"/>
                                        <p:tgtEl>
                                          <p:spTgt spid="5">
                                            <p:txEl>
                                              <p:pRg st="3" end="3"/>
                                            </p:txEl>
                                          </p:spTgt>
                                        </p:tgtEl>
                                        <p:attrNameLst>
                                          <p:attrName>ppt_y</p:attrName>
                                        </p:attrNameLst>
                                      </p:cBhvr>
                                      <p:tavLst>
                                        <p:tav tm="0">
                                          <p:val>
                                            <p:strVal val="ppt_y"/>
                                          </p:val>
                                        </p:tav>
                                        <p:tav tm="100000">
                                          <p:val>
                                            <p:strVal val="ppt_y-.1"/>
                                          </p:val>
                                        </p:tav>
                                      </p:tavLst>
                                    </p:anim>
                                    <p:set>
                                      <p:cBhvr>
                                        <p:cTn id="113" dur="1" fill="hold">
                                          <p:stCondLst>
                                            <p:cond delay="999"/>
                                          </p:stCondLst>
                                        </p:cTn>
                                        <p:tgtEl>
                                          <p:spTgt spid="5">
                                            <p:txEl>
                                              <p:pRg st="3" end="3"/>
                                            </p:txEl>
                                          </p:spTgt>
                                        </p:tgtEl>
                                        <p:attrNameLst>
                                          <p:attrName>style.visibility</p:attrName>
                                        </p:attrNameLst>
                                      </p:cBhvr>
                                      <p:to>
                                        <p:strVal val="hidden"/>
                                      </p:to>
                                    </p:set>
                                  </p:childTnLst>
                                </p:cTn>
                              </p:par>
                              <p:par>
                                <p:cTn id="114" presetID="42" presetClass="entr" presetSubtype="0" fill="hold" nodeType="withEffect">
                                  <p:stCondLst>
                                    <p:cond delay="0"/>
                                  </p:stCondLst>
                                  <p:childTnLst>
                                    <p:set>
                                      <p:cBhvr>
                                        <p:cTn id="115" dur="1" fill="hold">
                                          <p:stCondLst>
                                            <p:cond delay="0"/>
                                          </p:stCondLst>
                                        </p:cTn>
                                        <p:tgtEl>
                                          <p:spTgt spid="9">
                                            <p:txEl>
                                              <p:pRg st="0" end="0"/>
                                            </p:txEl>
                                          </p:spTgt>
                                        </p:tgtEl>
                                        <p:attrNameLst>
                                          <p:attrName>style.visibility</p:attrName>
                                        </p:attrNameLst>
                                      </p:cBhvr>
                                      <p:to>
                                        <p:strVal val="visible"/>
                                      </p:to>
                                    </p:set>
                                    <p:animEffect transition="in" filter="fade">
                                      <p:cBhvr>
                                        <p:cTn id="116" dur="1000"/>
                                        <p:tgtEl>
                                          <p:spTgt spid="9">
                                            <p:txEl>
                                              <p:pRg st="0" end="0"/>
                                            </p:txEl>
                                          </p:spTgt>
                                        </p:tgtEl>
                                      </p:cBhvr>
                                    </p:animEffect>
                                    <p:anim calcmode="lin" valueType="num">
                                      <p:cBhvr>
                                        <p:cTn id="11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1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119" restart="whenNotActive" fill="hold" evtFilter="cancelBubble" nodeType="interactiveSeq">
                <p:stCondLst>
                  <p:cond evt="onClick" delay="0">
                    <p:tgtEl>
                      <p:spTgt spid="6"/>
                    </p:tgtEl>
                  </p:cond>
                </p:stCondLst>
                <p:endSync evt="end" delay="0">
                  <p:rtn val="all"/>
                </p:endSync>
                <p:childTnLst>
                  <p:par>
                    <p:cTn id="120" fill="hold">
                      <p:stCondLst>
                        <p:cond delay="0"/>
                      </p:stCondLst>
                      <p:childTnLst>
                        <p:par>
                          <p:cTn id="121" fill="hold">
                            <p:stCondLst>
                              <p:cond delay="0"/>
                            </p:stCondLst>
                            <p:childTnLst>
                              <p:par>
                                <p:cTn id="122" presetID="47" presetClass="exit" presetSubtype="0" fill="hold" nodeType="withEffect">
                                  <p:stCondLst>
                                    <p:cond delay="0"/>
                                  </p:stCondLst>
                                  <p:childTnLst>
                                    <p:animEffect transition="out" filter="fade">
                                      <p:cBhvr>
                                        <p:cTn id="123" dur="1000"/>
                                        <p:tgtEl>
                                          <p:spTgt spid="5">
                                            <p:txEl>
                                              <p:pRg st="0" end="0"/>
                                            </p:txEl>
                                          </p:spTgt>
                                        </p:tgtEl>
                                      </p:cBhvr>
                                    </p:animEffect>
                                    <p:anim calcmode="lin" valueType="num">
                                      <p:cBhvr>
                                        <p:cTn id="124"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125" dur="1000"/>
                                        <p:tgtEl>
                                          <p:spTgt spid="5">
                                            <p:txEl>
                                              <p:pRg st="0" end="0"/>
                                            </p:txEl>
                                          </p:spTgt>
                                        </p:tgtEl>
                                        <p:attrNameLst>
                                          <p:attrName>ppt_y</p:attrName>
                                        </p:attrNameLst>
                                      </p:cBhvr>
                                      <p:tavLst>
                                        <p:tav tm="0">
                                          <p:val>
                                            <p:strVal val="ppt_y"/>
                                          </p:val>
                                        </p:tav>
                                        <p:tav tm="100000">
                                          <p:val>
                                            <p:strVal val="ppt_y-.1"/>
                                          </p:val>
                                        </p:tav>
                                      </p:tavLst>
                                    </p:anim>
                                    <p:set>
                                      <p:cBhvr>
                                        <p:cTn id="126" dur="1" fill="hold">
                                          <p:stCondLst>
                                            <p:cond delay="999"/>
                                          </p:stCondLst>
                                        </p:cTn>
                                        <p:tgtEl>
                                          <p:spTgt spid="5">
                                            <p:txEl>
                                              <p:pRg st="0" end="0"/>
                                            </p:txEl>
                                          </p:spTgt>
                                        </p:tgtEl>
                                        <p:attrNameLst>
                                          <p:attrName>style.visibility</p:attrName>
                                        </p:attrNameLst>
                                      </p:cBhvr>
                                      <p:to>
                                        <p:strVal val="hidden"/>
                                      </p:to>
                                    </p:set>
                                  </p:childTnLst>
                                </p:cTn>
                              </p:par>
                              <p:par>
                                <p:cTn id="127" presetID="42" presetClass="entr" presetSubtype="0" fill="hold" nodeType="withEffect">
                                  <p:stCondLst>
                                    <p:cond delay="0"/>
                                  </p:stCondLst>
                                  <p:childTnLst>
                                    <p:set>
                                      <p:cBhvr>
                                        <p:cTn id="128" dur="1" fill="hold">
                                          <p:stCondLst>
                                            <p:cond delay="0"/>
                                          </p:stCondLst>
                                        </p:cTn>
                                        <p:tgtEl>
                                          <p:spTgt spid="6">
                                            <p:txEl>
                                              <p:pRg st="0" end="0"/>
                                            </p:txEl>
                                          </p:spTgt>
                                        </p:tgtEl>
                                        <p:attrNameLst>
                                          <p:attrName>style.visibility</p:attrName>
                                        </p:attrNameLst>
                                      </p:cBhvr>
                                      <p:to>
                                        <p:strVal val="visible"/>
                                      </p:to>
                                    </p:set>
                                    <p:animEffect transition="in" filter="fade">
                                      <p:cBhvr>
                                        <p:cTn id="129" dur="1000"/>
                                        <p:tgtEl>
                                          <p:spTgt spid="6">
                                            <p:txEl>
                                              <p:pRg st="0" end="0"/>
                                            </p:txEl>
                                          </p:spTgt>
                                        </p:tgtEl>
                                      </p:cBhvr>
                                    </p:animEffect>
                                    <p:anim calcmode="lin" valueType="num">
                                      <p:cBhvr>
                                        <p:cTn id="1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32" restart="whenNotActive" fill="hold" evtFilter="cancelBubble" nodeType="interactiveSeq">
                <p:stCondLst>
                  <p:cond evt="onClick" delay="0">
                    <p:tgtEl>
                      <p:spTgt spid="1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5">
                                            <p:txEl>
                                              <p:pRg st="0" end="0"/>
                                            </p:txEl>
                                          </p:spTgt>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
                                            <p:txEl>
                                              <p:pRg st="1" end="1"/>
                                            </p:txEl>
                                          </p:spTgt>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
                                            <p:txEl>
                                              <p:pRg st="2" end="2"/>
                                            </p:txEl>
                                          </p:spTgt>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5">
                                            <p:txEl>
                                              <p:pRg st="3" end="3"/>
                                            </p:txEl>
                                          </p:spTgt>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5">
                                            <p:txEl>
                                              <p:pRg st="4" end="4"/>
                                            </p:txEl>
                                          </p:spTgt>
                                        </p:tgtEl>
                                        <p:attrNameLst>
                                          <p:attrName>style.visibility</p:attrName>
                                        </p:attrNameLst>
                                      </p:cBhvr>
                                      <p:to>
                                        <p:strVal val="visible"/>
                                      </p:to>
                                    </p:set>
                                  </p:childTnLst>
                                </p:cTn>
                              </p:par>
                              <p:par>
                                <p:cTn id="145" presetID="1" presetClass="exit" presetSubtype="0" fill="hold" nodeType="withEffect">
                                  <p:stCondLst>
                                    <p:cond delay="0"/>
                                  </p:stCondLst>
                                  <p:childTnLst>
                                    <p:set>
                                      <p:cBhvr>
                                        <p:cTn id="146" dur="1" fill="hold">
                                          <p:stCondLst>
                                            <p:cond delay="0"/>
                                          </p:stCondLst>
                                        </p:cTn>
                                        <p:tgtEl>
                                          <p:spTgt spid="6">
                                            <p:txEl>
                                              <p:pRg st="0" end="0"/>
                                            </p:txEl>
                                          </p:spTgt>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7">
                                            <p:txEl>
                                              <p:pRg st="0" end="0"/>
                                            </p:txEl>
                                          </p:spTgt>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8">
                                            <p:txEl>
                                              <p:pRg st="1" end="1"/>
                                            </p:txEl>
                                          </p:spTgt>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9">
                                            <p:txEl>
                                              <p:pRg st="0" end="0"/>
                                            </p:txEl>
                                          </p:spTgt>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5" restart="whenNotActive" fill="hold" evtFilter="cancelBubble" nodeType="interactiveSeq">
                <p:stCondLst>
                  <p:cond evt="onClick" delay="0">
                    <p:tgtEl>
                      <p:spTgt spid="1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5">
                                            <p:txEl>
                                              <p:pRg st="0" end="0"/>
                                            </p:txEl>
                                          </p:spTgt>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5">
                                            <p:txEl>
                                              <p:pRg st="1" end="1"/>
                                            </p:txEl>
                                          </p:spTgt>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5">
                                            <p:txEl>
                                              <p:pRg st="2" end="2"/>
                                            </p:txEl>
                                          </p:spTgt>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5">
                                            <p:txEl>
                                              <p:pRg st="3" end="3"/>
                                            </p:txEl>
                                          </p:spTgt>
                                        </p:tgtEl>
                                        <p:attrNameLst>
                                          <p:attrName>style.visibility</p:attrName>
                                        </p:attrNameLst>
                                      </p:cBhvr>
                                      <p:to>
                                        <p:strVal val="visible"/>
                                      </p:to>
                                    </p:set>
                                  </p:childTnLst>
                                </p:cTn>
                              </p:par>
                              <p:par>
                                <p:cTn id="166" presetID="1" presetClass="entr" presetSubtype="0" fill="hold" nodeType="withEffect">
                                  <p:stCondLst>
                                    <p:cond delay="0"/>
                                  </p:stCondLst>
                                  <p:childTnLst>
                                    <p:set>
                                      <p:cBhvr>
                                        <p:cTn id="167" dur="1" fill="hold">
                                          <p:stCondLst>
                                            <p:cond delay="0"/>
                                          </p:stCondLst>
                                        </p:cTn>
                                        <p:tgtEl>
                                          <p:spTgt spid="5">
                                            <p:txEl>
                                              <p:pRg st="4" end="4"/>
                                            </p:txEl>
                                          </p:spTgt>
                                        </p:tgtEl>
                                        <p:attrNameLst>
                                          <p:attrName>style.visibility</p:attrName>
                                        </p:attrNameLst>
                                      </p:cBhvr>
                                      <p:to>
                                        <p:strVal val="visible"/>
                                      </p:to>
                                    </p:set>
                                  </p:childTnLst>
                                </p:cTn>
                              </p:par>
                              <p:par>
                                <p:cTn id="168" presetID="1" presetClass="exit" presetSubtype="0" fill="hold" nodeType="withEffect">
                                  <p:stCondLst>
                                    <p:cond delay="0"/>
                                  </p:stCondLst>
                                  <p:childTnLst>
                                    <p:set>
                                      <p:cBhvr>
                                        <p:cTn id="169" dur="1" fill="hold">
                                          <p:stCondLst>
                                            <p:cond delay="0"/>
                                          </p:stCondLst>
                                        </p:cTn>
                                        <p:tgtEl>
                                          <p:spTgt spid="8">
                                            <p:txEl>
                                              <p:pRg st="1" end="1"/>
                                            </p:txEl>
                                          </p:spTgt>
                                        </p:tgtEl>
                                        <p:attrNameLst>
                                          <p:attrName>style.visibility</p:attrName>
                                        </p:attrNameLst>
                                      </p:cBhvr>
                                      <p:to>
                                        <p:strVal val="hidden"/>
                                      </p:to>
                                    </p:set>
                                  </p:childTnLst>
                                </p:cTn>
                              </p:par>
                              <p:par>
                                <p:cTn id="170" presetID="1" presetClass="exit" presetSubtype="0" fill="hold" nodeType="withEffect">
                                  <p:stCondLst>
                                    <p:cond delay="0"/>
                                  </p:stCondLst>
                                  <p:childTnLst>
                                    <p:set>
                                      <p:cBhvr>
                                        <p:cTn id="171" dur="1" fill="hold">
                                          <p:stCondLst>
                                            <p:cond delay="0"/>
                                          </p:stCondLst>
                                        </p:cTn>
                                        <p:tgtEl>
                                          <p:spTgt spid="10">
                                            <p:txEl>
                                              <p:pRg st="0" end="0"/>
                                            </p:txEl>
                                          </p:spTgt>
                                        </p:tgtEl>
                                        <p:attrNameLst>
                                          <p:attrName>style.visibility</p:attrName>
                                        </p:attrNameLst>
                                      </p:cBhvr>
                                      <p:to>
                                        <p:strVal val="hidden"/>
                                      </p:to>
                                    </p:set>
                                  </p:childTnLst>
                                </p:cTn>
                              </p:par>
                              <p:par>
                                <p:cTn id="172" presetID="1" presetClass="exit" presetSubtype="0" fill="hold" nodeType="withEffect">
                                  <p:stCondLst>
                                    <p:cond delay="0"/>
                                  </p:stCondLst>
                                  <p:childTnLst>
                                    <p:set>
                                      <p:cBhvr>
                                        <p:cTn id="173" dur="1" fill="hold">
                                          <p:stCondLst>
                                            <p:cond delay="0"/>
                                          </p:stCondLst>
                                        </p:cTn>
                                        <p:tgtEl>
                                          <p:spTgt spid="7">
                                            <p:txEl>
                                              <p:pRg st="0" end="0"/>
                                            </p:txEl>
                                          </p:spTgt>
                                        </p:tgtEl>
                                        <p:attrNameLst>
                                          <p:attrName>style.visibility</p:attrName>
                                        </p:attrNameLst>
                                      </p:cBhvr>
                                      <p:to>
                                        <p:strVal val="hidden"/>
                                      </p:to>
                                    </p:set>
                                  </p:childTnLst>
                                </p:cTn>
                              </p:par>
                              <p:par>
                                <p:cTn id="174" presetID="1" presetClass="exit" presetSubtype="0" fill="hold" nodeType="withEffect">
                                  <p:stCondLst>
                                    <p:cond delay="0"/>
                                  </p:stCondLst>
                                  <p:childTnLst>
                                    <p:set>
                                      <p:cBhvr>
                                        <p:cTn id="175" dur="1" fill="hold">
                                          <p:stCondLst>
                                            <p:cond delay="0"/>
                                          </p:stCondLst>
                                        </p:cTn>
                                        <p:tgtEl>
                                          <p:spTgt spid="9">
                                            <p:txEl>
                                              <p:pRg st="0" end="0"/>
                                            </p:txEl>
                                          </p:spTgt>
                                        </p:tgtEl>
                                        <p:attrNameLst>
                                          <p:attrName>style.visibility</p:attrName>
                                        </p:attrNameLst>
                                      </p:cBhvr>
                                      <p:to>
                                        <p:strVal val="hidden"/>
                                      </p:to>
                                    </p:set>
                                  </p:childTnLst>
                                </p:cTn>
                              </p:par>
                              <p:par>
                                <p:cTn id="176" presetID="1" presetClass="exit" presetSubtype="0" fill="hold" nodeType="withEffect">
                                  <p:stCondLst>
                                    <p:cond delay="0"/>
                                  </p:stCondLst>
                                  <p:childTnLst>
                                    <p:set>
                                      <p:cBhvr>
                                        <p:cTn id="177"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3F96-1ECF-4E01-A345-53C843E23AEC}"/>
              </a:ext>
            </a:extLst>
          </p:cNvPr>
          <p:cNvSpPr>
            <a:spLocks noGrp="1"/>
          </p:cNvSpPr>
          <p:nvPr>
            <p:ph type="title"/>
          </p:nvPr>
        </p:nvSpPr>
        <p:spPr>
          <a:xfrm>
            <a:off x="856100" y="8093"/>
            <a:ext cx="10515600" cy="1325563"/>
          </a:xfrm>
        </p:spPr>
        <p:txBody>
          <a:bodyPr/>
          <a:lstStyle/>
          <a:p>
            <a:pPr algn="ct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Jesus begins his last week on earth</a:t>
            </a:r>
          </a:p>
        </p:txBody>
      </p:sp>
      <p:pic>
        <p:nvPicPr>
          <p:cNvPr id="4" name="Picture 3" descr="A picture containing clipart&#10;&#10;Description generated with very high confidence">
            <a:extLst>
              <a:ext uri="{FF2B5EF4-FFF2-40B4-BE49-F238E27FC236}">
                <a16:creationId xmlns:a16="http://schemas.microsoft.com/office/drawing/2014/main" id="{B58CDA08-1D3F-40C8-B7C6-A057E388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516" y="1695450"/>
            <a:ext cx="4572000" cy="1733551"/>
          </a:xfrm>
          <a:prstGeom prst="rect">
            <a:avLst/>
          </a:prstGeom>
        </p:spPr>
      </p:pic>
      <p:pic>
        <p:nvPicPr>
          <p:cNvPr id="5" name="Shape: Post-it 1" descr="\\DESKTOP\Users\Public\TCI\Sample Lesson 22-10-2015\Junior Classes - Year 1 - Lesson 4\Images\post-it.png">
            <a:extLst>
              <a:ext uri="{FF2B5EF4-FFF2-40B4-BE49-F238E27FC236}">
                <a16:creationId xmlns:a16="http://schemas.microsoft.com/office/drawing/2014/main" id="{CD40D389-DF1D-45DD-A9E0-1272C69E64F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0" y="1224886"/>
            <a:ext cx="4440555" cy="4571135"/>
          </a:xfrm>
          <a:prstGeom prst="rect">
            <a:avLst/>
          </a:prstGeom>
          <a:noFill/>
          <a:extLst>
            <a:ext uri="{909E8E84-426E-40DD-AFC4-6F175D3DCCD1}">
              <a14:hiddenFill xmlns:a14="http://schemas.microsoft.com/office/drawing/2010/main">
                <a:solidFill>
                  <a:srgbClr val="FFFFFF"/>
                </a:solidFill>
              </a14:hiddenFill>
            </a:ext>
          </a:extLst>
        </p:spPr>
      </p:pic>
      <p:pic>
        <p:nvPicPr>
          <p:cNvPr id="6" name="Shape: Post-it 2" descr="\\DESKTOP\Users\Public\TCI\Sample Lesson 22-10-2015\Junior Classes - Year 1 - Lesson 4\Images\post-it.png">
            <a:extLst>
              <a:ext uri="{FF2B5EF4-FFF2-40B4-BE49-F238E27FC236}">
                <a16:creationId xmlns:a16="http://schemas.microsoft.com/office/drawing/2014/main" id="{8CD9391B-5778-40C6-98C8-3F9085E5059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440555" y="3631550"/>
            <a:ext cx="3361924" cy="3071527"/>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Post-it 3" descr="\\DESKTOP\Users\Public\TCI\Sample Lesson 22-10-2015\Junior Classes - Year 1 - Lesson 4\Images\post-it.png">
            <a:extLst>
              <a:ext uri="{FF2B5EF4-FFF2-40B4-BE49-F238E27FC236}">
                <a16:creationId xmlns:a16="http://schemas.microsoft.com/office/drawing/2014/main" id="{BE7ACA04-54EC-41C5-A568-1F306974E60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644299" y="383998"/>
            <a:ext cx="2903536" cy="2652733"/>
          </a:xfrm>
          <a:prstGeom prst="rect">
            <a:avLst/>
          </a:prstGeom>
          <a:noFill/>
          <a:extLst>
            <a:ext uri="{909E8E84-426E-40DD-AFC4-6F175D3DCCD1}">
              <a14:hiddenFill xmlns:a14="http://schemas.microsoft.com/office/drawing/2010/main">
                <a:solidFill>
                  <a:srgbClr val="FFFFFF"/>
                </a:solidFill>
              </a14:hiddenFill>
            </a:ext>
          </a:extLst>
        </p:spPr>
      </p:pic>
      <p:pic>
        <p:nvPicPr>
          <p:cNvPr id="8" name="Shape: Post-it 4" descr="\\DESKTOP\Users\Public\TCI\Sample Lesson 22-10-2015\Junior Classes - Year 1 - Lesson 4\Images\post-it.png">
            <a:extLst>
              <a:ext uri="{FF2B5EF4-FFF2-40B4-BE49-F238E27FC236}">
                <a16:creationId xmlns:a16="http://schemas.microsoft.com/office/drawing/2014/main" id="{37D14D83-BB18-4A99-90DA-05512299A9D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879575" y="3069185"/>
            <a:ext cx="3668260" cy="33514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Line 1">
            <a:extLst>
              <a:ext uri="{FF2B5EF4-FFF2-40B4-BE49-F238E27FC236}">
                <a16:creationId xmlns:a16="http://schemas.microsoft.com/office/drawing/2014/main" id="{ABF49D58-2809-4EE4-BF0A-C1EE1F8178B9}"/>
              </a:ext>
            </a:extLst>
          </p:cNvPr>
          <p:cNvSpPr txBox="1"/>
          <p:nvPr/>
        </p:nvSpPr>
        <p:spPr>
          <a:xfrm rot="20948926">
            <a:off x="380762" y="1995176"/>
            <a:ext cx="3532951" cy="3139321"/>
          </a:xfrm>
          <a:prstGeom prst="rect">
            <a:avLst/>
          </a:prstGeom>
          <a:noFill/>
        </p:spPr>
        <p:txBody>
          <a:bodyPr wrap="square" rtlCol="0">
            <a:spAutoFit/>
          </a:bodyPr>
          <a:lstStyle/>
          <a:p>
            <a:r>
              <a:rPr lang="en-NZ" dirty="0">
                <a:latin typeface="Arial" panose="020B0604020202020204" pitchFamily="34" charset="0"/>
                <a:ea typeface="Segoe UI" pitchFamily="34" charset="0"/>
                <a:cs typeface="Arial" panose="020B0604020202020204" pitchFamily="34" charset="0"/>
              </a:rPr>
              <a:t>Palm Sunday commemorates the triumphant entry of Jesus into Jerusalem to celebrate the Passover. The gospels record the arrival of Jesus riding into the city on a donkey, while the crowds spread their cloaks and palm branches on the street and shouted, "Hosanna!" to honour him as their long-awaited Messiah and King.</a:t>
            </a:r>
            <a:endParaRPr lang="en-GB" dirty="0">
              <a:latin typeface="Arial" panose="020B0604020202020204" pitchFamily="34" charset="0"/>
              <a:ea typeface="Segoe UI" pitchFamily="34" charset="0"/>
              <a:cs typeface="Arial" panose="020B0604020202020204" pitchFamily="34" charset="0"/>
            </a:endParaRPr>
          </a:p>
        </p:txBody>
      </p:sp>
      <p:sp>
        <p:nvSpPr>
          <p:cNvPr id="11" name="Textbox: Line 2">
            <a:extLst>
              <a:ext uri="{FF2B5EF4-FFF2-40B4-BE49-F238E27FC236}">
                <a16:creationId xmlns:a16="http://schemas.microsoft.com/office/drawing/2014/main" id="{7FABA608-5F7B-41EB-98DA-01EF93D55798}"/>
              </a:ext>
            </a:extLst>
          </p:cNvPr>
          <p:cNvSpPr txBox="1"/>
          <p:nvPr/>
        </p:nvSpPr>
        <p:spPr>
          <a:xfrm rot="20948926">
            <a:off x="4710769" y="4043292"/>
            <a:ext cx="2702951" cy="2308324"/>
          </a:xfrm>
          <a:prstGeom prst="rect">
            <a:avLst/>
          </a:prstGeom>
          <a:noFill/>
        </p:spPr>
        <p:txBody>
          <a:bodyPr wrap="square" rtlCol="0">
            <a:spAutoFit/>
          </a:bodyPr>
          <a:lstStyle/>
          <a:p>
            <a:r>
              <a:rPr lang="en-NZ" dirty="0">
                <a:latin typeface="Arial" panose="020B0604020202020204" pitchFamily="34" charset="0"/>
                <a:ea typeface="Segoe UI" pitchFamily="34" charset="0"/>
                <a:cs typeface="Arial" panose="020B0604020202020204" pitchFamily="34" charset="0"/>
              </a:rPr>
              <a:t>The significance of Jesus riding a donkey and having his way paved with palm branches is a fulfilment of a prophecy spoken by the prophet Zechariah (Zechariah 9:9). </a:t>
            </a:r>
            <a:endParaRPr lang="en-GB" dirty="0">
              <a:latin typeface="Arial" panose="020B0604020202020204" pitchFamily="34" charset="0"/>
              <a:ea typeface="Segoe UI" pitchFamily="34" charset="0"/>
              <a:cs typeface="Arial" panose="020B0604020202020204" pitchFamily="34" charset="0"/>
            </a:endParaRPr>
          </a:p>
        </p:txBody>
      </p:sp>
      <p:sp>
        <p:nvSpPr>
          <p:cNvPr id="12" name="Textbox: Line 3">
            <a:extLst>
              <a:ext uri="{FF2B5EF4-FFF2-40B4-BE49-F238E27FC236}">
                <a16:creationId xmlns:a16="http://schemas.microsoft.com/office/drawing/2014/main" id="{87DCAB72-9851-4109-AE72-2810AEAF8A21}"/>
              </a:ext>
            </a:extLst>
          </p:cNvPr>
          <p:cNvSpPr txBox="1"/>
          <p:nvPr/>
        </p:nvSpPr>
        <p:spPr>
          <a:xfrm rot="20948926">
            <a:off x="8893539" y="724137"/>
            <a:ext cx="2258412" cy="2031325"/>
          </a:xfrm>
          <a:prstGeom prst="rect">
            <a:avLst/>
          </a:prstGeom>
          <a:noFill/>
        </p:spPr>
        <p:txBody>
          <a:bodyPr wrap="square" rtlCol="0">
            <a:spAutoFit/>
          </a:bodyPr>
          <a:lstStyle/>
          <a:p>
            <a:r>
              <a:rPr lang="en-NZ" dirty="0">
                <a:latin typeface="Arial" panose="020B0604020202020204" pitchFamily="34" charset="0"/>
                <a:ea typeface="Segoe UI" pitchFamily="34" charset="0"/>
                <a:cs typeface="Arial" panose="020B0604020202020204" pitchFamily="34" charset="0"/>
              </a:rPr>
              <a:t>In biblical times, the regional custom called for kings and nobles arriving in procession to ride on the back of a donkey.</a:t>
            </a:r>
            <a:endParaRPr lang="en-GB" dirty="0">
              <a:latin typeface="Arial" panose="020B0604020202020204" pitchFamily="34" charset="0"/>
              <a:ea typeface="Segoe UI" pitchFamily="34" charset="0"/>
              <a:cs typeface="Arial" panose="020B0604020202020204" pitchFamily="34" charset="0"/>
            </a:endParaRPr>
          </a:p>
        </p:txBody>
      </p:sp>
      <p:sp>
        <p:nvSpPr>
          <p:cNvPr id="13" name="Textbox: Line 4">
            <a:extLst>
              <a:ext uri="{FF2B5EF4-FFF2-40B4-BE49-F238E27FC236}">
                <a16:creationId xmlns:a16="http://schemas.microsoft.com/office/drawing/2014/main" id="{FAC7821B-27ED-41EF-A5B6-22A5D505FF10}"/>
              </a:ext>
            </a:extLst>
          </p:cNvPr>
          <p:cNvSpPr txBox="1"/>
          <p:nvPr/>
        </p:nvSpPr>
        <p:spPr>
          <a:xfrm rot="20948926">
            <a:off x="8197936" y="3590724"/>
            <a:ext cx="2863053" cy="2308324"/>
          </a:xfrm>
          <a:prstGeom prst="rect">
            <a:avLst/>
          </a:prstGeom>
          <a:noFill/>
        </p:spPr>
        <p:txBody>
          <a:bodyPr wrap="square" rtlCol="0">
            <a:spAutoFit/>
          </a:bodyPr>
          <a:lstStyle/>
          <a:p>
            <a:r>
              <a:rPr lang="en-NZ" dirty="0">
                <a:latin typeface="Arial" panose="020B0604020202020204" pitchFamily="34" charset="0"/>
                <a:ea typeface="Segoe UI" pitchFamily="34" charset="0"/>
                <a:cs typeface="Arial" panose="020B0604020202020204" pitchFamily="34" charset="0"/>
              </a:rPr>
              <a:t>The donkey was a symbol of peace; those who rode upon them proclaimed peaceful intentions. The laying of palm branches indicated that the king or dignitary was arriving in victory or triumph.</a:t>
            </a:r>
            <a:endParaRPr lang="en-GB" dirty="0">
              <a:latin typeface="Arial" panose="020B0604020202020204" pitchFamily="34" charset="0"/>
              <a:ea typeface="Segoe UI" pitchFamily="34" charset="0"/>
              <a:cs typeface="Arial" panose="020B0604020202020204" pitchFamily="34" charset="0"/>
            </a:endParaRPr>
          </a:p>
        </p:txBody>
      </p:sp>
      <p:pic>
        <p:nvPicPr>
          <p:cNvPr id="15" name="Shape: Pin 1" descr="\\DESKTOP\Users\Public\TCI\Sample Lesson 22-10-2015\Junior Classes - Year 1 - Lesson 4\Images\post-it.png">
            <a:extLst>
              <a:ext uri="{FF2B5EF4-FFF2-40B4-BE49-F238E27FC236}">
                <a16:creationId xmlns:a16="http://schemas.microsoft.com/office/drawing/2014/main" id="{E3599CB0-F01B-4C8C-8F0D-BCE1ECF4F61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83562" y="143280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6" name="Shape: Pin 2" descr="\\DESKTOP\Users\Public\TCI\Sample Lesson 22-10-2015\Junior Classes - Year 1 - Lesson 4\Images\post-it.png">
            <a:extLst>
              <a:ext uri="{FF2B5EF4-FFF2-40B4-BE49-F238E27FC236}">
                <a16:creationId xmlns:a16="http://schemas.microsoft.com/office/drawing/2014/main" id="{CFF080DF-34CD-48A0-8D08-BCDC12977E9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83562" y="226511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7" name="Shape: Pin 3" descr="\\DESKTOP\Users\Public\TCI\Sample Lesson 22-10-2015\Junior Classes - Year 1 - Lesson 4\Images\post-it.png">
            <a:extLst>
              <a:ext uri="{FF2B5EF4-FFF2-40B4-BE49-F238E27FC236}">
                <a16:creationId xmlns:a16="http://schemas.microsoft.com/office/drawing/2014/main" id="{A6AA1F96-4728-4465-ABDF-E09BFFBEEC7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79349" y="3102635"/>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8" name="Shape: Pin 4" descr="\\DESKTOP\Users\Public\TCI\Sample Lesson 22-10-2015\Junior Classes - Year 1 - Lesson 4\Images\post-it.png">
            <a:extLst>
              <a:ext uri="{FF2B5EF4-FFF2-40B4-BE49-F238E27FC236}">
                <a16:creationId xmlns:a16="http://schemas.microsoft.com/office/drawing/2014/main" id="{1A00CF3A-277F-4018-A69A-AF4D7888206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371701" y="3880547"/>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0" name="Action Button: Forward">
            <a:hlinkClick r:id="" action="ppaction://hlinkshowjump?jump=nextslide" highlightClick="1"/>
            <a:extLst>
              <a:ext uri="{FF2B5EF4-FFF2-40B4-BE49-F238E27FC236}">
                <a16:creationId xmlns:a16="http://schemas.microsoft.com/office/drawing/2014/main" id="{2DA5ED34-8A25-4489-A2B4-00CEABC4D535}"/>
              </a:ext>
            </a:extLst>
          </p:cNvPr>
          <p:cNvSpPr/>
          <p:nvPr/>
        </p:nvSpPr>
        <p:spPr>
          <a:xfrm>
            <a:off x="11105002" y="6420536"/>
            <a:ext cx="464823" cy="360000"/>
          </a:xfrm>
          <a:prstGeom prst="actionButtonForwardNex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a:extLst>
              <a:ext uri="{FF2B5EF4-FFF2-40B4-BE49-F238E27FC236}">
                <a16:creationId xmlns:a16="http://schemas.microsoft.com/office/drawing/2014/main" id="{B1DB851E-4375-4D9E-9CF9-796D8C9838FE}"/>
              </a:ext>
            </a:extLst>
          </p:cNvPr>
          <p:cNvSpPr/>
          <p:nvPr/>
        </p:nvSpPr>
        <p:spPr>
          <a:xfrm>
            <a:off x="10609516" y="6420536"/>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PageNumber">
            <a:extLst>
              <a:ext uri="{FF2B5EF4-FFF2-40B4-BE49-F238E27FC236}">
                <a16:creationId xmlns:a16="http://schemas.microsoft.com/office/drawing/2014/main" id="{2A5961DC-EC50-456A-B00B-9E4A58D95472}"/>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S-04</a:t>
            </a:r>
          </a:p>
        </p:txBody>
      </p:sp>
      <p:sp>
        <p:nvSpPr>
          <p:cNvPr id="23" name="Textbox: Tool instructions">
            <a:extLst>
              <a:ext uri="{FF2B5EF4-FFF2-40B4-BE49-F238E27FC236}">
                <a16:creationId xmlns:a16="http://schemas.microsoft.com/office/drawing/2014/main" id="{01A347FF-9A4E-4D93-9A72-66EE942985D9}"/>
              </a:ext>
            </a:extLst>
          </p:cNvPr>
          <p:cNvSpPr txBox="1"/>
          <p:nvPr/>
        </p:nvSpPr>
        <p:spPr>
          <a:xfrm>
            <a:off x="4798078" y="6627168"/>
            <a:ext cx="2646878"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2794352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900" decel="100000" fill="hold"/>
                                        <p:tgtEl>
                                          <p:spTgt spid="7"/>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900" decel="100000" fill="hold"/>
                                        <p:tgtEl>
                                          <p:spTgt spid="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up)">
                                      <p:cBhvr>
                                        <p:cTn id="65" dur="500"/>
                                        <p:tgtEl>
                                          <p:spTgt spid="1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5"/>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0"/>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2"/>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7" restart="whenNotActive" fill="hold" evtFilter="cancelBubble" nodeType="interactiveSeq">
                <p:stCondLst>
                  <p:cond evt="onClick" delay="0">
                    <p:tgtEl>
                      <p:spTgt spid="2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7"/>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5"/>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8"/>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10"/>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11"/>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12"/>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8C2EA-D83E-492F-B9E2-9863314790A5}"/>
              </a:ext>
            </a:extLst>
          </p:cNvPr>
          <p:cNvSpPr>
            <a:spLocks noGrp="1"/>
          </p:cNvSpPr>
          <p:nvPr>
            <p:ph type="title"/>
          </p:nvPr>
        </p:nvSpPr>
        <p:spPr>
          <a:xfrm>
            <a:off x="838200" y="103007"/>
            <a:ext cx="10515600" cy="1325563"/>
          </a:xfrm>
        </p:spPr>
        <p:txBody>
          <a:bodyPr>
            <a:normAutofit/>
          </a:bodyPr>
          <a:lstStyle/>
          <a:p>
            <a:pPr algn="ct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Experiencing Palm Sunday from </a:t>
            </a:r>
            <a:b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b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Different People’s Point of View</a:t>
            </a:r>
          </a:p>
        </p:txBody>
      </p:sp>
      <p:pic>
        <p:nvPicPr>
          <p:cNvPr id="4" name="Picture 3">
            <a:extLst>
              <a:ext uri="{FF2B5EF4-FFF2-40B4-BE49-F238E27FC236}">
                <a16:creationId xmlns:a16="http://schemas.microsoft.com/office/drawing/2014/main" id="{B2D579F3-9A84-4D20-8D95-D8B780E487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727" y="1528194"/>
            <a:ext cx="2690253" cy="2017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31F5F8E-FBE5-4C85-B1E5-4353E57131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727" y="4320963"/>
            <a:ext cx="2550583" cy="1904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F930A47-73A8-448D-BA2F-AF21433DD5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6773" y="1528194"/>
            <a:ext cx="2686051" cy="2017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16EA3AD-1472-4E63-B2CE-5A5FBAEF39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9849" y="4425819"/>
            <a:ext cx="2699899" cy="1695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Action Button: Video 12">
            <a:hlinkClick r:id="rId12" highlightClick="1"/>
            <a:extLst>
              <a:ext uri="{FF2B5EF4-FFF2-40B4-BE49-F238E27FC236}">
                <a16:creationId xmlns:a16="http://schemas.microsoft.com/office/drawing/2014/main" id="{650A8740-ABB4-4C73-ABA1-88A5AC4491E3}"/>
              </a:ext>
            </a:extLst>
          </p:cNvPr>
          <p:cNvSpPr/>
          <p:nvPr/>
        </p:nvSpPr>
        <p:spPr>
          <a:xfrm>
            <a:off x="10114031" y="6420537"/>
            <a:ext cx="432048" cy="351739"/>
          </a:xfrm>
          <a:prstGeom prst="actionButtonMovi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Speech Bubble: Oval 2">
            <a:extLst>
              <a:ext uri="{FF2B5EF4-FFF2-40B4-BE49-F238E27FC236}">
                <a16:creationId xmlns:a16="http://schemas.microsoft.com/office/drawing/2014/main" id="{BF68BAEF-E26E-45A5-B01C-93F1F930F140}"/>
              </a:ext>
            </a:extLst>
          </p:cNvPr>
          <p:cNvSpPr/>
          <p:nvPr/>
        </p:nvSpPr>
        <p:spPr>
          <a:xfrm>
            <a:off x="3258060" y="1428570"/>
            <a:ext cx="2686051" cy="2167125"/>
          </a:xfrm>
          <a:prstGeom prst="wedgeEllipseCallout">
            <a:avLst>
              <a:gd name="adj1" fmla="val -61480"/>
              <a:gd name="adj2" fmla="val -51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Speech Bubble: Oval 10">
            <a:extLst>
              <a:ext uri="{FF2B5EF4-FFF2-40B4-BE49-F238E27FC236}">
                <a16:creationId xmlns:a16="http://schemas.microsoft.com/office/drawing/2014/main" id="{50EF3EDD-8080-4255-AFFA-A21C4F3A18E8}"/>
              </a:ext>
            </a:extLst>
          </p:cNvPr>
          <p:cNvSpPr/>
          <p:nvPr/>
        </p:nvSpPr>
        <p:spPr>
          <a:xfrm>
            <a:off x="3258060" y="4214806"/>
            <a:ext cx="2690253" cy="2167125"/>
          </a:xfrm>
          <a:prstGeom prst="wedgeEllipseCallout">
            <a:avLst>
              <a:gd name="adj1" fmla="val -65334"/>
              <a:gd name="adj2" fmla="val -60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Speech Bubble: Oval 13">
            <a:extLst>
              <a:ext uri="{FF2B5EF4-FFF2-40B4-BE49-F238E27FC236}">
                <a16:creationId xmlns:a16="http://schemas.microsoft.com/office/drawing/2014/main" id="{42174AC9-2F09-467F-ADF6-BE19E73DC091}"/>
              </a:ext>
            </a:extLst>
          </p:cNvPr>
          <p:cNvSpPr/>
          <p:nvPr/>
        </p:nvSpPr>
        <p:spPr>
          <a:xfrm>
            <a:off x="9114191" y="1478381"/>
            <a:ext cx="2690253" cy="2117315"/>
          </a:xfrm>
          <a:prstGeom prst="wedgeEllipseCallout">
            <a:avLst>
              <a:gd name="adj1" fmla="val -62531"/>
              <a:gd name="adj2" fmla="val -2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Speech Bubble: Oval 14">
            <a:extLst>
              <a:ext uri="{FF2B5EF4-FFF2-40B4-BE49-F238E27FC236}">
                <a16:creationId xmlns:a16="http://schemas.microsoft.com/office/drawing/2014/main" id="{2156CFA5-8D0C-49AF-B28D-E5FAD24B74A0}"/>
              </a:ext>
            </a:extLst>
          </p:cNvPr>
          <p:cNvSpPr/>
          <p:nvPr/>
        </p:nvSpPr>
        <p:spPr>
          <a:xfrm>
            <a:off x="9267456" y="4214805"/>
            <a:ext cx="2786249" cy="2117315"/>
          </a:xfrm>
          <a:prstGeom prst="wedgeEllipseCallout">
            <a:avLst>
              <a:gd name="adj1" fmla="val -66735"/>
              <a:gd name="adj2" fmla="val -16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16">
            <a:extLst>
              <a:ext uri="{FF2B5EF4-FFF2-40B4-BE49-F238E27FC236}">
                <a16:creationId xmlns:a16="http://schemas.microsoft.com/office/drawing/2014/main" id="{1B6329C4-2A12-4643-AF0D-B59DB225B092}"/>
              </a:ext>
            </a:extLst>
          </p:cNvPr>
          <p:cNvSpPr/>
          <p:nvPr/>
        </p:nvSpPr>
        <p:spPr>
          <a:xfrm>
            <a:off x="5948314" y="6204501"/>
            <a:ext cx="3119765" cy="369332"/>
          </a:xfrm>
          <a:prstGeom prst="rect">
            <a:avLst/>
          </a:prstGeom>
          <a:solidFill>
            <a:srgbClr val="FFDDDD"/>
          </a:solidFill>
        </p:spPr>
        <p:txBody>
          <a:bodyPr wrap="none">
            <a:spAutoFit/>
          </a:bodyPr>
          <a:lstStyle/>
          <a:p>
            <a:r>
              <a:rPr lang="en-NZ" b="1" dirty="0">
                <a:latin typeface="Bradley Hand ITC" panose="03070402050302030203" pitchFamily="66" charset="0"/>
                <a:ea typeface="Calibri" panose="020F0502020204030204" pitchFamily="34" charset="0"/>
                <a:cs typeface="Times New Roman" panose="02020603050405020304" pitchFamily="18" charset="0"/>
              </a:rPr>
              <a:t>Caiaphas and the Chief Priests</a:t>
            </a:r>
            <a:endParaRPr lang="en-NZ" dirty="0"/>
          </a:p>
        </p:txBody>
      </p:sp>
      <p:sp>
        <p:nvSpPr>
          <p:cNvPr id="18" name="Rectangle 17">
            <a:extLst>
              <a:ext uri="{FF2B5EF4-FFF2-40B4-BE49-F238E27FC236}">
                <a16:creationId xmlns:a16="http://schemas.microsoft.com/office/drawing/2014/main" id="{EF2CB440-5B55-4AA3-96FB-DA48E4A869C4}"/>
              </a:ext>
            </a:extLst>
          </p:cNvPr>
          <p:cNvSpPr/>
          <p:nvPr/>
        </p:nvSpPr>
        <p:spPr>
          <a:xfrm>
            <a:off x="6411274" y="3595695"/>
            <a:ext cx="2097049" cy="369332"/>
          </a:xfrm>
          <a:prstGeom prst="rect">
            <a:avLst/>
          </a:prstGeom>
          <a:solidFill>
            <a:srgbClr val="FFDDDD"/>
          </a:solidFill>
        </p:spPr>
        <p:txBody>
          <a:bodyPr wrap="none">
            <a:spAutoFit/>
          </a:bodyPr>
          <a:lstStyle/>
          <a:p>
            <a:r>
              <a:rPr lang="en-NZ" b="1" dirty="0">
                <a:latin typeface="Bradley Hand ITC" panose="03070402050302030203" pitchFamily="66" charset="0"/>
                <a:ea typeface="Calibri" panose="020F0502020204030204" pitchFamily="34" charset="0"/>
                <a:cs typeface="Times New Roman" panose="02020603050405020304" pitchFamily="18" charset="0"/>
              </a:rPr>
              <a:t>The Roman soldiers</a:t>
            </a:r>
            <a:endParaRPr lang="en-NZ" dirty="0"/>
          </a:p>
        </p:txBody>
      </p:sp>
      <p:sp>
        <p:nvSpPr>
          <p:cNvPr id="19" name="Rectangle 18">
            <a:extLst>
              <a:ext uri="{FF2B5EF4-FFF2-40B4-BE49-F238E27FC236}">
                <a16:creationId xmlns:a16="http://schemas.microsoft.com/office/drawing/2014/main" id="{13332B58-6203-487F-95F2-A8D92EEC1CD7}"/>
              </a:ext>
            </a:extLst>
          </p:cNvPr>
          <p:cNvSpPr/>
          <p:nvPr/>
        </p:nvSpPr>
        <p:spPr>
          <a:xfrm>
            <a:off x="138295" y="6282809"/>
            <a:ext cx="2935419" cy="369332"/>
          </a:xfrm>
          <a:prstGeom prst="rect">
            <a:avLst/>
          </a:prstGeom>
          <a:solidFill>
            <a:srgbClr val="FFDDDD"/>
          </a:solidFill>
        </p:spPr>
        <p:txBody>
          <a:bodyPr wrap="none">
            <a:spAutoFit/>
          </a:bodyPr>
          <a:lstStyle/>
          <a:p>
            <a:r>
              <a:rPr lang="en-NZ" b="1" dirty="0">
                <a:latin typeface="Bradley Hand ITC" panose="03070402050302030203" pitchFamily="66" charset="0"/>
                <a:ea typeface="Calibri" panose="020F0502020204030204" pitchFamily="34" charset="0"/>
                <a:cs typeface="Times New Roman" panose="02020603050405020304" pitchFamily="18" charset="0"/>
              </a:rPr>
              <a:t>Jesus and people in the crowd</a:t>
            </a:r>
            <a:endParaRPr lang="en-NZ" dirty="0"/>
          </a:p>
        </p:txBody>
      </p:sp>
      <p:sp>
        <p:nvSpPr>
          <p:cNvPr id="20" name="Rectangle 19">
            <a:extLst>
              <a:ext uri="{FF2B5EF4-FFF2-40B4-BE49-F238E27FC236}">
                <a16:creationId xmlns:a16="http://schemas.microsoft.com/office/drawing/2014/main" id="{2CF56CBC-B7D5-423A-88C8-6C0020792239}"/>
              </a:ext>
            </a:extLst>
          </p:cNvPr>
          <p:cNvSpPr/>
          <p:nvPr/>
        </p:nvSpPr>
        <p:spPr>
          <a:xfrm>
            <a:off x="403718" y="3595695"/>
            <a:ext cx="2303836" cy="369332"/>
          </a:xfrm>
          <a:prstGeom prst="rect">
            <a:avLst/>
          </a:prstGeom>
          <a:solidFill>
            <a:srgbClr val="FFDDDD"/>
          </a:solidFill>
        </p:spPr>
        <p:txBody>
          <a:bodyPr wrap="none">
            <a:spAutoFit/>
          </a:bodyPr>
          <a:lstStyle/>
          <a:p>
            <a:r>
              <a:rPr lang="en-NZ" b="1" dirty="0">
                <a:latin typeface="Tempus Sans ITC" panose="04020404030D07020202" pitchFamily="82" charset="0"/>
                <a:ea typeface="Calibri" panose="020F0502020204030204" pitchFamily="34" charset="0"/>
                <a:cs typeface="Times New Roman" panose="02020603050405020304" pitchFamily="18" charset="0"/>
              </a:rPr>
              <a:t>Mary and the disciples</a:t>
            </a:r>
            <a:endParaRPr lang="en-NZ" dirty="0"/>
          </a:p>
        </p:txBody>
      </p:sp>
      <p:sp>
        <p:nvSpPr>
          <p:cNvPr id="21" name="Action Button: Forward">
            <a:hlinkClick r:id="" action="ppaction://hlinkshowjump?jump=nextslide" highlightClick="1"/>
            <a:extLst>
              <a:ext uri="{FF2B5EF4-FFF2-40B4-BE49-F238E27FC236}">
                <a16:creationId xmlns:a16="http://schemas.microsoft.com/office/drawing/2014/main" id="{92D13D93-8996-49C7-ACE5-07F4EB9F5C5D}"/>
              </a:ext>
            </a:extLst>
          </p:cNvPr>
          <p:cNvSpPr/>
          <p:nvPr/>
        </p:nvSpPr>
        <p:spPr>
          <a:xfrm>
            <a:off x="11105002" y="6420536"/>
            <a:ext cx="464823" cy="360000"/>
          </a:xfrm>
          <a:prstGeom prst="actionButtonForwardNex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Back">
            <a:hlinkClick r:id="" action="ppaction://hlinkshowjump?jump=previousslide" highlightClick="1"/>
            <a:extLst>
              <a:ext uri="{FF2B5EF4-FFF2-40B4-BE49-F238E27FC236}">
                <a16:creationId xmlns:a16="http://schemas.microsoft.com/office/drawing/2014/main" id="{081562E9-270B-4F68-94F8-99590B310C2C}"/>
              </a:ext>
            </a:extLst>
          </p:cNvPr>
          <p:cNvSpPr/>
          <p:nvPr/>
        </p:nvSpPr>
        <p:spPr>
          <a:xfrm>
            <a:off x="10609516" y="6420536"/>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PageNumber">
            <a:extLst>
              <a:ext uri="{FF2B5EF4-FFF2-40B4-BE49-F238E27FC236}">
                <a16:creationId xmlns:a16="http://schemas.microsoft.com/office/drawing/2014/main" id="{0992F50D-8A85-4725-BCA3-8AABC690A86E}"/>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S-05</a:t>
            </a:r>
          </a:p>
        </p:txBody>
      </p:sp>
      <p:sp>
        <p:nvSpPr>
          <p:cNvPr id="24" name="Action Button: Worksheet">
            <a:hlinkClick r:id="rId13" action="ppaction://hlinksldjump" highlightClick="1"/>
            <a:extLst>
              <a:ext uri="{FF2B5EF4-FFF2-40B4-BE49-F238E27FC236}">
                <a16:creationId xmlns:a16="http://schemas.microsoft.com/office/drawing/2014/main" id="{974EBA31-7E3A-42F9-8D7D-27A0AA628634}"/>
              </a:ext>
            </a:extLst>
          </p:cNvPr>
          <p:cNvSpPr/>
          <p:nvPr/>
        </p:nvSpPr>
        <p:spPr>
          <a:xfrm>
            <a:off x="9690592" y="6420536"/>
            <a:ext cx="360000" cy="360000"/>
          </a:xfrm>
          <a:prstGeom prst="actionButtonDocumen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a:extLst>
              <a:ext uri="{FF2B5EF4-FFF2-40B4-BE49-F238E27FC236}">
                <a16:creationId xmlns:a16="http://schemas.microsoft.com/office/drawing/2014/main" id="{6A57CF28-2CE4-4E6C-8EAD-E29B793E56E0}"/>
              </a:ext>
            </a:extLst>
          </p:cNvPr>
          <p:cNvSpPr txBox="1"/>
          <p:nvPr/>
        </p:nvSpPr>
        <p:spPr>
          <a:xfrm>
            <a:off x="2369977" y="6627168"/>
            <a:ext cx="7274443" cy="230832"/>
          </a:xfrm>
          <a:prstGeom prst="rect">
            <a:avLst/>
          </a:prstGeom>
          <a:noFill/>
        </p:spPr>
        <p:txBody>
          <a:bodyPr wrap="square" rtlCol="0">
            <a:spAutoFit/>
          </a:bodyPr>
          <a:lstStyle/>
          <a:p>
            <a:pPr algn="ctr"/>
            <a:r>
              <a:rPr lang="en-GB" sz="900" dirty="0">
                <a:solidFill>
                  <a:schemeClr val="bg1"/>
                </a:solidFill>
                <a:latin typeface="Arial" pitchFamily="34" charset="0"/>
                <a:ea typeface="Segoe UI" pitchFamily="34" charset="0"/>
                <a:cs typeface="Arial" pitchFamily="34" charset="0"/>
              </a:rPr>
              <a:t>Click the speech bubbles to record ideas. Click the worksheet icon for a worksheet and video icon for “Jesus Christ Superstar – Hosanna”</a:t>
            </a:r>
          </a:p>
        </p:txBody>
      </p:sp>
    </p:spTree>
    <p:controls>
      <mc:AlternateContent xmlns:mc="http://schemas.openxmlformats.org/markup-compatibility/2006">
        <mc:Choice xmlns:v="urn:schemas-microsoft-com:vml" Requires="v">
          <p:control spid="1054" name="TextBox1" r:id="rId2" imgW="1857240" imgH="1495440"/>
        </mc:Choice>
        <mc:Fallback>
          <p:control name="TextBox1" r:id="rId2" imgW="1857240" imgH="1495440">
            <p:pic>
              <p:nvPicPr>
                <p:cNvPr id="7" name="TextBox1">
                  <a:extLst>
                    <a:ext uri="{FF2B5EF4-FFF2-40B4-BE49-F238E27FC236}">
                      <a16:creationId xmlns:a16="http://schemas.microsoft.com/office/drawing/2014/main" id="{2BA5F134-3E16-4E81-8C86-8BA8EBF2F850}"/>
                    </a:ext>
                  </a:extLst>
                </p:cNvPr>
                <p:cNvPicPr>
                  <a:picLocks/>
                </p:cNvPicPr>
                <p:nvPr/>
              </p:nvPicPr>
              <p:blipFill>
                <a:blip r:embed="rId14"/>
                <a:stretch>
                  <a:fillRect/>
                </a:stretch>
              </p:blipFill>
              <p:spPr>
                <a:xfrm>
                  <a:off x="3686177" y="1744663"/>
                  <a:ext cx="1857375" cy="1498600"/>
                </a:xfrm>
                <a:prstGeom prst="rect">
                  <a:avLst/>
                </a:prstGeom>
              </p:spPr>
            </p:pic>
          </p:control>
        </mc:Fallback>
      </mc:AlternateContent>
      <mc:AlternateContent xmlns:mc="http://schemas.openxmlformats.org/markup-compatibility/2006">
        <mc:Choice xmlns:v="urn:schemas-microsoft-com:vml" Requires="v">
          <p:control spid="1055" name="TextBox2" r:id="rId3" imgW="1943280" imgH="1428840"/>
        </mc:Choice>
        <mc:Fallback>
          <p:control name="TextBox2" r:id="rId3" imgW="1943280" imgH="1428840">
            <p:pic>
              <p:nvPicPr>
                <p:cNvPr id="8" name="TextBox2">
                  <a:extLst>
                    <a:ext uri="{FF2B5EF4-FFF2-40B4-BE49-F238E27FC236}">
                      <a16:creationId xmlns:a16="http://schemas.microsoft.com/office/drawing/2014/main" id="{71A2996C-A7F9-4F79-BDE4-75CAF41E5BE7}"/>
                    </a:ext>
                  </a:extLst>
                </p:cNvPr>
                <p:cNvPicPr>
                  <a:picLocks/>
                </p:cNvPicPr>
                <p:nvPr/>
              </p:nvPicPr>
              <p:blipFill>
                <a:blip r:embed="rId15"/>
                <a:stretch>
                  <a:fillRect/>
                </a:stretch>
              </p:blipFill>
              <p:spPr>
                <a:xfrm>
                  <a:off x="3638552" y="4581526"/>
                  <a:ext cx="1941513" cy="1423988"/>
                </a:xfrm>
                <a:prstGeom prst="rect">
                  <a:avLst/>
                </a:prstGeom>
              </p:spPr>
            </p:pic>
          </p:control>
        </mc:Fallback>
      </mc:AlternateContent>
      <mc:AlternateContent xmlns:mc="http://schemas.openxmlformats.org/markup-compatibility/2006">
        <mc:Choice xmlns:v="urn:schemas-microsoft-com:vml" Requires="v">
          <p:control spid="1056" name="TextBox3" r:id="rId4" imgW="1914480" imgH="1428840"/>
        </mc:Choice>
        <mc:Fallback>
          <p:control name="TextBox3" r:id="rId4" imgW="1914480" imgH="1428840">
            <p:pic>
              <p:nvPicPr>
                <p:cNvPr id="9" name="TextBox3">
                  <a:extLst>
                    <a:ext uri="{FF2B5EF4-FFF2-40B4-BE49-F238E27FC236}">
                      <a16:creationId xmlns:a16="http://schemas.microsoft.com/office/drawing/2014/main" id="{7449A8A3-B8B2-4E97-99FB-19C91F003632}"/>
                    </a:ext>
                  </a:extLst>
                </p:cNvPr>
                <p:cNvPicPr>
                  <a:picLocks/>
                </p:cNvPicPr>
                <p:nvPr/>
              </p:nvPicPr>
              <p:blipFill>
                <a:blip r:embed="rId16"/>
                <a:stretch>
                  <a:fillRect/>
                </a:stretch>
              </p:blipFill>
              <p:spPr>
                <a:xfrm>
                  <a:off x="9512300" y="1819275"/>
                  <a:ext cx="1912939" cy="1423988"/>
                </a:xfrm>
                <a:prstGeom prst="rect">
                  <a:avLst/>
                </a:prstGeom>
              </p:spPr>
            </p:pic>
          </p:control>
        </mc:Fallback>
      </mc:AlternateContent>
      <mc:AlternateContent xmlns:mc="http://schemas.openxmlformats.org/markup-compatibility/2006">
        <mc:Choice xmlns:v="urn:schemas-microsoft-com:vml" Requires="v">
          <p:control spid="1057" name="TextBox4" r:id="rId5" imgW="1924200" imgH="1428840"/>
        </mc:Choice>
        <mc:Fallback>
          <p:control name="TextBox4" r:id="rId5" imgW="1924200" imgH="1428840">
            <p:pic>
              <p:nvPicPr>
                <p:cNvPr id="16" name="TextBox4">
                  <a:extLst>
                    <a:ext uri="{FF2B5EF4-FFF2-40B4-BE49-F238E27FC236}">
                      <a16:creationId xmlns:a16="http://schemas.microsoft.com/office/drawing/2014/main" id="{D5E9A58B-9644-4EF6-B180-35B6920DCA1B}"/>
                    </a:ext>
                  </a:extLst>
                </p:cNvPr>
                <p:cNvPicPr>
                  <a:picLocks/>
                </p:cNvPicPr>
                <p:nvPr/>
              </p:nvPicPr>
              <p:blipFill>
                <a:blip r:embed="rId17"/>
                <a:stretch>
                  <a:fillRect/>
                </a:stretch>
              </p:blipFill>
              <p:spPr>
                <a:xfrm>
                  <a:off x="9672638" y="4581526"/>
                  <a:ext cx="1922463" cy="1423988"/>
                </a:xfrm>
                <a:prstGeom prst="rect">
                  <a:avLst/>
                </a:prstGeom>
              </p:spPr>
            </p:pic>
          </p:control>
        </mc:Fallback>
      </mc:AlternateContent>
    </p:controls>
    <p:extLst>
      <p:ext uri="{BB962C8B-B14F-4D97-AF65-F5344CB8AC3E}">
        <p14:creationId xmlns:p14="http://schemas.microsoft.com/office/powerpoint/2010/main" val="1726378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FE7BD7-A7E1-498D-B90E-012B2A08093C}"/>
              </a:ext>
            </a:extLst>
          </p:cNvPr>
          <p:cNvSpPr>
            <a:spLocks noGrp="1"/>
          </p:cNvSpPr>
          <p:nvPr>
            <p:ph type="title"/>
          </p:nvPr>
        </p:nvSpPr>
        <p:spPr>
          <a:xfrm>
            <a:off x="838200" y="117588"/>
            <a:ext cx="10515600" cy="1325563"/>
          </a:xfrm>
        </p:spPr>
        <p:txBody>
          <a:bodyPr>
            <a:normAutofit/>
          </a:bodyPr>
          <a:lstStyle/>
          <a:p>
            <a:pPr algn="ct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How Christians today celebrate </a:t>
            </a:r>
            <a:b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b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Palm Sunday in their parish</a:t>
            </a:r>
          </a:p>
        </p:txBody>
      </p:sp>
      <p:pic>
        <p:nvPicPr>
          <p:cNvPr id="4" name="Palm 1">
            <a:extLst>
              <a:ext uri="{FF2B5EF4-FFF2-40B4-BE49-F238E27FC236}">
                <a16:creationId xmlns:a16="http://schemas.microsoft.com/office/drawing/2014/main" id="{8324C9E7-DE66-4888-83D9-0C67586F74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603" y="5660033"/>
            <a:ext cx="507567" cy="52364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alm 2">
            <a:extLst>
              <a:ext uri="{FF2B5EF4-FFF2-40B4-BE49-F238E27FC236}">
                <a16:creationId xmlns:a16="http://schemas.microsoft.com/office/drawing/2014/main" id="{68B0AF63-B682-4723-B35C-320C23544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385" y="2190754"/>
            <a:ext cx="507567" cy="52364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alm 3">
            <a:extLst>
              <a:ext uri="{FF2B5EF4-FFF2-40B4-BE49-F238E27FC236}">
                <a16:creationId xmlns:a16="http://schemas.microsoft.com/office/drawing/2014/main" id="{94C4EFFB-1502-4822-9209-7A9AA8285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386" y="3938843"/>
            <a:ext cx="507567" cy="52364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alm 4">
            <a:extLst>
              <a:ext uri="{FF2B5EF4-FFF2-40B4-BE49-F238E27FC236}">
                <a16:creationId xmlns:a16="http://schemas.microsoft.com/office/drawing/2014/main" id="{4C2D8976-99D7-4816-B23E-8046F2E298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386" y="5271434"/>
            <a:ext cx="507567" cy="52364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descr="A group of people standing in front of a crowd&#10;&#10;Description generated with very high confidence">
            <a:extLst>
              <a:ext uri="{FF2B5EF4-FFF2-40B4-BE49-F238E27FC236}">
                <a16:creationId xmlns:a16="http://schemas.microsoft.com/office/drawing/2014/main" id="{02002398-CC99-43E1-BFB7-4508BBC4E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096" y="1545873"/>
            <a:ext cx="4810256" cy="3415283"/>
          </a:xfrm>
          <a:prstGeom prst="rect">
            <a:avLst/>
          </a:prstGeom>
        </p:spPr>
      </p:pic>
      <p:sp>
        <p:nvSpPr>
          <p:cNvPr id="9" name="Rectangle 1">
            <a:extLst>
              <a:ext uri="{FF2B5EF4-FFF2-40B4-BE49-F238E27FC236}">
                <a16:creationId xmlns:a16="http://schemas.microsoft.com/office/drawing/2014/main" id="{CB40365C-7966-4F5B-B3BE-02618D5BF20A}"/>
              </a:ext>
            </a:extLst>
          </p:cNvPr>
          <p:cNvSpPr/>
          <p:nvPr/>
        </p:nvSpPr>
        <p:spPr>
          <a:xfrm>
            <a:off x="716096" y="5063881"/>
            <a:ext cx="5285019" cy="1477328"/>
          </a:xfrm>
          <a:prstGeom prst="rect">
            <a:avLst/>
          </a:prstGeom>
          <a:solidFill>
            <a:srgbClr val="FFDDDD"/>
          </a:solidFill>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palms are cut and on Palm Sunday the priest blesses them when the people gather outside the church. The palms are distributed to everyone present and they process into the church singing “Hosanna” songs and waving their palms.</a:t>
            </a:r>
            <a:endParaRPr lang="en-NZ" dirty="0">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E7F17E31-6707-453E-9834-B080561B12FB}"/>
              </a:ext>
            </a:extLst>
          </p:cNvPr>
          <p:cNvSpPr/>
          <p:nvPr/>
        </p:nvSpPr>
        <p:spPr>
          <a:xfrm>
            <a:off x="6789677" y="1575413"/>
            <a:ext cx="5233012" cy="1754326"/>
          </a:xfrm>
          <a:prstGeom prst="rect">
            <a:avLst/>
          </a:prstGeom>
          <a:solidFill>
            <a:srgbClr val="FFDDDD"/>
          </a:solidFill>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In some parishes the children who go to the children’s liturgy group spend time re-capping what they know about Palm Sunday and preparing to join the adults for the reading of the Scripture story of Jesus’ passion which is very long.</a:t>
            </a:r>
            <a:endParaRPr lang="en-NZ" dirty="0">
              <a:latin typeface="Arial" panose="020B0604020202020204" pitchFamily="34" charset="0"/>
              <a:cs typeface="Arial" panose="020B0604020202020204" pitchFamily="34" charset="0"/>
            </a:endParaRPr>
          </a:p>
        </p:txBody>
      </p:sp>
      <p:sp>
        <p:nvSpPr>
          <p:cNvPr id="11" name="Rectangle 3">
            <a:extLst>
              <a:ext uri="{FF2B5EF4-FFF2-40B4-BE49-F238E27FC236}">
                <a16:creationId xmlns:a16="http://schemas.microsoft.com/office/drawing/2014/main" id="{A727D2EB-9761-4FAE-A5C6-C5FF63578B9C}"/>
              </a:ext>
            </a:extLst>
          </p:cNvPr>
          <p:cNvSpPr/>
          <p:nvPr/>
        </p:nvSpPr>
        <p:spPr>
          <a:xfrm>
            <a:off x="6789677" y="3462001"/>
            <a:ext cx="5233012" cy="1477328"/>
          </a:xfrm>
          <a:prstGeom prst="rect">
            <a:avLst/>
          </a:prstGeom>
          <a:solidFill>
            <a:srgbClr val="FFDDDD"/>
          </a:solidFill>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In some Pasifika parishes the children dress in white and join in the procession of the palms around the streets near their parish church singing and waving just as the people did in Jerusalem in the time of Jesus.</a:t>
            </a:r>
            <a:endParaRPr lang="en-NZ" dirty="0">
              <a:latin typeface="Arial" panose="020B0604020202020204" pitchFamily="34" charset="0"/>
              <a:cs typeface="Arial" panose="020B0604020202020204" pitchFamily="34" charset="0"/>
            </a:endParaRPr>
          </a:p>
        </p:txBody>
      </p:sp>
      <p:sp>
        <p:nvSpPr>
          <p:cNvPr id="12" name="Rectangle 4">
            <a:extLst>
              <a:ext uri="{FF2B5EF4-FFF2-40B4-BE49-F238E27FC236}">
                <a16:creationId xmlns:a16="http://schemas.microsoft.com/office/drawing/2014/main" id="{AFA1D811-6FC1-4842-BCAF-0B103C2E238C}"/>
              </a:ext>
            </a:extLst>
          </p:cNvPr>
          <p:cNvSpPr/>
          <p:nvPr/>
        </p:nvSpPr>
        <p:spPr>
          <a:xfrm>
            <a:off x="6789675" y="5071591"/>
            <a:ext cx="5233013" cy="923330"/>
          </a:xfrm>
          <a:prstGeom prst="rect">
            <a:avLst/>
          </a:prstGeom>
          <a:solidFill>
            <a:srgbClr val="FFDDDD"/>
          </a:solidFill>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Sometimes in some parishes the procession is led by a donkey and the people follow behind singing songs of praise, hailing Jesus as a king.</a:t>
            </a:r>
            <a:endParaRPr lang="en-NZ" dirty="0">
              <a:latin typeface="Arial" panose="020B0604020202020204" pitchFamily="34" charset="0"/>
              <a:cs typeface="Arial" panose="020B0604020202020204" pitchFamily="34" charset="0"/>
            </a:endParaRPr>
          </a:p>
        </p:txBody>
      </p:sp>
      <p:sp>
        <p:nvSpPr>
          <p:cNvPr id="13" name="Action Button: Forward">
            <a:hlinkClick r:id="" action="ppaction://hlinkshowjump?jump=nextslide" highlightClick="1"/>
            <a:extLst>
              <a:ext uri="{FF2B5EF4-FFF2-40B4-BE49-F238E27FC236}">
                <a16:creationId xmlns:a16="http://schemas.microsoft.com/office/drawing/2014/main" id="{993D60E7-6B87-4092-B595-EB512C4702A9}"/>
              </a:ext>
            </a:extLst>
          </p:cNvPr>
          <p:cNvSpPr/>
          <p:nvPr/>
        </p:nvSpPr>
        <p:spPr>
          <a:xfrm>
            <a:off x="11105002" y="6420536"/>
            <a:ext cx="464823" cy="360000"/>
          </a:xfrm>
          <a:prstGeom prst="actionButtonForwardNex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a:extLst>
              <a:ext uri="{FF2B5EF4-FFF2-40B4-BE49-F238E27FC236}">
                <a16:creationId xmlns:a16="http://schemas.microsoft.com/office/drawing/2014/main" id="{015C6A0D-23C9-40D4-A1A1-C390E52BD10F}"/>
              </a:ext>
            </a:extLst>
          </p:cNvPr>
          <p:cNvSpPr/>
          <p:nvPr/>
        </p:nvSpPr>
        <p:spPr>
          <a:xfrm>
            <a:off x="10609516" y="6420536"/>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PageNumber">
            <a:extLst>
              <a:ext uri="{FF2B5EF4-FFF2-40B4-BE49-F238E27FC236}">
                <a16:creationId xmlns:a16="http://schemas.microsoft.com/office/drawing/2014/main" id="{42F8D383-9098-4234-9C22-926A84581670}"/>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S-06</a:t>
            </a:r>
          </a:p>
        </p:txBody>
      </p:sp>
      <p:sp>
        <p:nvSpPr>
          <p:cNvPr id="17" name="Textbox: Tool instructions">
            <a:extLst>
              <a:ext uri="{FF2B5EF4-FFF2-40B4-BE49-F238E27FC236}">
                <a16:creationId xmlns:a16="http://schemas.microsoft.com/office/drawing/2014/main" id="{CDA2524A-B328-4915-BBCD-27AA7D1D5B6E}"/>
              </a:ext>
            </a:extLst>
          </p:cNvPr>
          <p:cNvSpPr txBox="1"/>
          <p:nvPr/>
        </p:nvSpPr>
        <p:spPr>
          <a:xfrm>
            <a:off x="5250258" y="6627168"/>
            <a:ext cx="1691489" cy="2308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palms to reveal text.</a:t>
            </a:r>
          </a:p>
        </p:txBody>
      </p:sp>
    </p:spTree>
    <p:extLst>
      <p:ext uri="{BB962C8B-B14F-4D97-AF65-F5344CB8AC3E}">
        <p14:creationId xmlns:p14="http://schemas.microsoft.com/office/powerpoint/2010/main" val="145798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Y4-R01-S07 - Sing Hosan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81759" y="231016"/>
            <a:ext cx="609600" cy="609600"/>
          </a:xfrm>
          <a:prstGeom prst="rect">
            <a:avLst/>
          </a:prstGeom>
        </p:spPr>
      </p:pic>
      <p:sp>
        <p:nvSpPr>
          <p:cNvPr id="2" name="Title">
            <a:extLst>
              <a:ext uri="{FF2B5EF4-FFF2-40B4-BE49-F238E27FC236}">
                <a16:creationId xmlns:a16="http://schemas.microsoft.com/office/drawing/2014/main" id="{03A96875-EFEF-4003-BC62-2AFA8550C05E}"/>
              </a:ext>
            </a:extLst>
          </p:cNvPr>
          <p:cNvSpPr>
            <a:spLocks noGrp="1"/>
          </p:cNvSpPr>
          <p:nvPr>
            <p:ph type="title"/>
          </p:nvPr>
        </p:nvSpPr>
        <p:spPr>
          <a:xfrm>
            <a:off x="0" y="2"/>
            <a:ext cx="12192000" cy="1288735"/>
          </a:xfrm>
        </p:spPr>
        <p:txBody>
          <a:bodyPr>
            <a:normAutofit fontScale="90000"/>
          </a:bodyPr>
          <a:lstStyle/>
          <a:p>
            <a:pPr algn="ctr"/>
            <a:r>
              <a:rPr lang="en-NZ"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How children today celebrate Palm Sunday at school</a:t>
            </a:r>
          </a:p>
        </p:txBody>
      </p:sp>
      <p:sp>
        <p:nvSpPr>
          <p:cNvPr id="8" name="Back 2">
            <a:extLst>
              <a:ext uri="{FF2B5EF4-FFF2-40B4-BE49-F238E27FC236}">
                <a16:creationId xmlns:a16="http://schemas.microsoft.com/office/drawing/2014/main" id="{B73BA543-9F3F-450C-8158-C92EE7020D2F}"/>
              </a:ext>
            </a:extLst>
          </p:cNvPr>
          <p:cNvSpPr/>
          <p:nvPr/>
        </p:nvSpPr>
        <p:spPr>
          <a:xfrm>
            <a:off x="6670562" y="1167549"/>
            <a:ext cx="5390997" cy="5123083"/>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 2">
            <a:extLst>
              <a:ext uri="{FF2B5EF4-FFF2-40B4-BE49-F238E27FC236}">
                <a16:creationId xmlns:a16="http://schemas.microsoft.com/office/drawing/2014/main" id="{964229D5-6AD3-4780-8DA9-3B4BC1F22A49}"/>
              </a:ext>
            </a:extLst>
          </p:cNvPr>
          <p:cNvSpPr/>
          <p:nvPr/>
        </p:nvSpPr>
        <p:spPr>
          <a:xfrm>
            <a:off x="6659544" y="1172308"/>
            <a:ext cx="5390920" cy="5118324"/>
          </a:xfrm>
          <a:prstGeom prst="rect">
            <a:avLst/>
          </a:prstGeom>
          <a:blipFill dpi="0" rotWithShape="1">
            <a:blip r:embed="rId6">
              <a:alphaModFix amt="20000"/>
            </a:blip>
            <a:srcRect/>
            <a:stretch>
              <a:fillRect/>
            </a:stretch>
          </a:blipFill>
        </p:spPr>
        <p:txBody>
          <a:bodyPr wrap="square">
            <a:spAutoFit/>
          </a:bodyPr>
          <a:lstStyle/>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Children re-enact the story of Palm Sunday at their school which helps them have a deeper understanding of its meaning. </a:t>
            </a:r>
          </a:p>
          <a:p>
            <a:pPr>
              <a:lnSpc>
                <a:spcPct val="115000"/>
              </a:lnSpc>
            </a:pPr>
            <a:r>
              <a:rPr lang="en-NZ" b="1" dirty="0">
                <a:solidFill>
                  <a:srgbClr val="006400"/>
                </a:solidFill>
                <a:latin typeface="Arial" panose="020B0604020202020204" pitchFamily="34" charset="0"/>
                <a:ea typeface="Calibri" panose="020F0502020204030204" pitchFamily="34" charset="0"/>
                <a:cs typeface="Arial" panose="020B0604020202020204" pitchFamily="34" charset="0"/>
              </a:rPr>
              <a:t>Comment on the </a:t>
            </a:r>
            <a:r>
              <a:rPr lang="en-NZ" b="1" dirty="0" err="1">
                <a:solidFill>
                  <a:srgbClr val="006400"/>
                </a:solidFill>
                <a:latin typeface="Arial" panose="020B0604020202020204" pitchFamily="34" charset="0"/>
                <a:ea typeface="Calibri" panose="020F0502020204030204" pitchFamily="34" charset="0"/>
                <a:cs typeface="Arial" panose="020B0604020202020204" pitchFamily="34" charset="0"/>
              </a:rPr>
              <a:t>demeanor</a:t>
            </a:r>
            <a:r>
              <a:rPr lang="en-NZ" b="1" dirty="0">
                <a:solidFill>
                  <a:srgbClr val="006400"/>
                </a:solidFill>
                <a:latin typeface="Arial" panose="020B0604020202020204" pitchFamily="34" charset="0"/>
                <a:ea typeface="Calibri" panose="020F0502020204030204" pitchFamily="34" charset="0"/>
                <a:cs typeface="Arial" panose="020B0604020202020204" pitchFamily="34" charset="0"/>
              </a:rPr>
              <a:t> of the boy playing the part of Jesus.</a:t>
            </a:r>
            <a:endParaRPr lang="en-NZ" dirty="0">
              <a:solidFill>
                <a:srgbClr val="006400"/>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Often the whole school takes part and parents come to join in. Welcome rituals from other cultures are often part of the discussion. </a:t>
            </a:r>
          </a:p>
          <a:p>
            <a:pPr>
              <a:lnSpc>
                <a:spcPct val="115000"/>
              </a:lnSpc>
            </a:pPr>
            <a:r>
              <a:rPr lang="en-NZ" b="1" dirty="0">
                <a:solidFill>
                  <a:srgbClr val="006400"/>
                </a:solidFill>
                <a:latin typeface="Arial" panose="020B0604020202020204" pitchFamily="34" charset="0"/>
                <a:ea typeface="Calibri" panose="020F0502020204030204" pitchFamily="34" charset="0"/>
                <a:cs typeface="Arial" panose="020B0604020202020204" pitchFamily="34" charset="0"/>
              </a:rPr>
              <a:t>Can you name some that children in your class shared?</a:t>
            </a:r>
            <a:endParaRPr lang="en-NZ" dirty="0">
              <a:solidFill>
                <a:srgbClr val="006400"/>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Children are reminded that this story set the scene for what is to follow during Holy Week. </a:t>
            </a:r>
          </a:p>
          <a:p>
            <a:pPr>
              <a:lnSpc>
                <a:spcPct val="115000"/>
              </a:lnSpc>
            </a:pPr>
            <a:r>
              <a:rPr lang="en-NZ" b="1" dirty="0">
                <a:solidFill>
                  <a:srgbClr val="006400"/>
                </a:solidFill>
                <a:latin typeface="Arial" panose="020B0604020202020204" pitchFamily="34" charset="0"/>
                <a:ea typeface="Calibri" panose="020F0502020204030204" pitchFamily="34" charset="0"/>
                <a:cs typeface="Arial" panose="020B0604020202020204" pitchFamily="34" charset="0"/>
              </a:rPr>
              <a:t>Can you name some of the events that followed Jesus’ entry into Jerusalem.</a:t>
            </a:r>
            <a:endParaRPr lang="en-NZ" dirty="0">
              <a:solidFill>
                <a:srgbClr val="006400"/>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NZ" sz="1600" i="1" dirty="0">
                <a:latin typeface="Arial" panose="020B0604020202020204" pitchFamily="34" charset="0"/>
                <a:ea typeface="Calibri" panose="020F0502020204030204" pitchFamily="34" charset="0"/>
                <a:cs typeface="Arial" panose="020B0604020202020204" pitchFamily="34" charset="0"/>
              </a:rPr>
              <a:t>The story is read from the Scripture and there are prayers and a hymn. Sing “Sing it Hosanna”</a:t>
            </a:r>
          </a:p>
        </p:txBody>
      </p:sp>
      <p:pic>
        <p:nvPicPr>
          <p:cNvPr id="6" name="Picture 2" descr="A picture containing tree, person, outdoor, water sport&#10;&#10;Description generated with very high confidence">
            <a:extLst>
              <a:ext uri="{FF2B5EF4-FFF2-40B4-BE49-F238E27FC236}">
                <a16:creationId xmlns:a16="http://schemas.microsoft.com/office/drawing/2014/main" id="{79234208-261D-4028-A9E3-C90C3A75F2F7}"/>
              </a:ext>
            </a:extLst>
          </p:cNvPr>
          <p:cNvPicPr>
            <a:picLocks noChangeAspect="1"/>
          </p:cNvPicPr>
          <p:nvPr/>
        </p:nvPicPr>
        <p:blipFill rotWithShape="1">
          <a:blip r:embed="rId7">
            <a:extLst>
              <a:ext uri="{28A0092B-C50C-407E-A947-70E740481C1C}">
                <a14:useLocalDpi xmlns:a14="http://schemas.microsoft.com/office/drawing/2010/main" val="0"/>
              </a:ext>
            </a:extLst>
          </a:blip>
          <a:srcRect l="12974" t="5219" r="25662" b="7090"/>
          <a:stretch/>
        </p:blipFill>
        <p:spPr>
          <a:xfrm rot="5400000">
            <a:off x="6796141" y="1041896"/>
            <a:ext cx="5139687" cy="5390997"/>
          </a:xfrm>
          <a:prstGeom prst="rect">
            <a:avLst/>
          </a:prstGeom>
          <a:ln>
            <a:solidFill>
              <a:schemeClr val="bg1"/>
            </a:solidFill>
          </a:ln>
        </p:spPr>
      </p:pic>
      <p:sp>
        <p:nvSpPr>
          <p:cNvPr id="5" name="Back 1">
            <a:extLst>
              <a:ext uri="{FF2B5EF4-FFF2-40B4-BE49-F238E27FC236}">
                <a16:creationId xmlns:a16="http://schemas.microsoft.com/office/drawing/2014/main" id="{85768959-D4BD-4D6C-B816-3CCA0D0AF889}"/>
              </a:ext>
            </a:extLst>
          </p:cNvPr>
          <p:cNvSpPr/>
          <p:nvPr/>
        </p:nvSpPr>
        <p:spPr>
          <a:xfrm>
            <a:off x="130443" y="1184156"/>
            <a:ext cx="6356733" cy="5238681"/>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 1">
            <a:extLst>
              <a:ext uri="{FF2B5EF4-FFF2-40B4-BE49-F238E27FC236}">
                <a16:creationId xmlns:a16="http://schemas.microsoft.com/office/drawing/2014/main" id="{C717259D-0F82-4292-BDEB-205DEAD417DF}"/>
              </a:ext>
            </a:extLst>
          </p:cNvPr>
          <p:cNvSpPr/>
          <p:nvPr/>
        </p:nvSpPr>
        <p:spPr>
          <a:xfrm>
            <a:off x="130443" y="1167551"/>
            <a:ext cx="6345716" cy="5127045"/>
          </a:xfrm>
          <a:prstGeom prst="rect">
            <a:avLst/>
          </a:prstGeom>
          <a:blipFill dpi="0" rotWithShape="1">
            <a:blip r:embed="rId8">
              <a:alphaModFix amt="10000"/>
            </a:blip>
            <a:srcRect/>
            <a:stretch>
              <a:fillRect/>
            </a:stretch>
          </a:blipFill>
        </p:spPr>
        <p:txBody>
          <a:bodyPr wrap="square">
            <a:spAutoFit/>
          </a:bodyPr>
          <a:lstStyle/>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The meaning of the Palm Sunday story</a:t>
            </a:r>
            <a:r>
              <a:rPr lang="en-NZ"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NZ" dirty="0">
                <a:latin typeface="Arial" panose="020B0604020202020204" pitchFamily="34" charset="0"/>
                <a:ea typeface="Calibri" panose="020F0502020204030204" pitchFamily="34" charset="0"/>
                <a:cs typeface="Arial" panose="020B0604020202020204" pitchFamily="34" charset="0"/>
              </a:rPr>
              <a:t>is discussed with children and they draw and write about it to help them to understand.</a:t>
            </a:r>
            <a:r>
              <a:rPr lang="en-NZ" b="1" dirty="0">
                <a:solidFill>
                  <a:srgbClr val="00B050"/>
                </a:solidFill>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1000"/>
              </a:spcAft>
            </a:pPr>
            <a:r>
              <a:rPr lang="en-NZ" b="1" dirty="0">
                <a:solidFill>
                  <a:srgbClr val="006400"/>
                </a:solidFill>
                <a:latin typeface="Arial" panose="020B0604020202020204" pitchFamily="34" charset="0"/>
                <a:ea typeface="Calibri" panose="020F0502020204030204" pitchFamily="34" charset="0"/>
                <a:cs typeface="Arial" panose="020B0604020202020204" pitchFamily="34" charset="0"/>
              </a:rPr>
              <a:t>Do you do this in your class?</a:t>
            </a:r>
            <a:endParaRPr lang="en-NZ" sz="1400" dirty="0">
              <a:solidFill>
                <a:srgbClr val="006400"/>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Children imagine and talk about how the characters in the story are feeling, especially Jesus who knew he was going to die in a few days. </a:t>
            </a:r>
          </a:p>
          <a:p>
            <a:pPr>
              <a:lnSpc>
                <a:spcPct val="115000"/>
              </a:lnSpc>
              <a:spcAft>
                <a:spcPts val="1000"/>
              </a:spcAft>
            </a:pPr>
            <a:r>
              <a:rPr lang="en-NZ" b="1" dirty="0">
                <a:solidFill>
                  <a:srgbClr val="006400"/>
                </a:solidFill>
                <a:latin typeface="Arial" panose="020B0604020202020204" pitchFamily="34" charset="0"/>
                <a:ea typeface="Calibri" panose="020F0502020204030204" pitchFamily="34" charset="0"/>
                <a:cs typeface="Arial" panose="020B0604020202020204" pitchFamily="34" charset="0"/>
              </a:rPr>
              <a:t>Can you name some of the characters in the story who are not mentioned but would have been watching on from the crowd?</a:t>
            </a:r>
            <a:endParaRPr lang="en-NZ" sz="1400" dirty="0">
              <a:solidFill>
                <a:srgbClr val="006400"/>
              </a:solidFill>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NZ" dirty="0">
                <a:latin typeface="Arial" panose="020B0604020202020204" pitchFamily="34" charset="0"/>
                <a:ea typeface="Calibri" panose="020F0502020204030204" pitchFamily="34" charset="0"/>
                <a:cs typeface="Arial" panose="020B0604020202020204" pitchFamily="34" charset="0"/>
              </a:rPr>
              <a:t>Although Jesus was God’s Son, he was a human person and felt as humans do – he was frightened, disappointed and fearful.</a:t>
            </a:r>
          </a:p>
          <a:p>
            <a:pPr>
              <a:lnSpc>
                <a:spcPct val="115000"/>
              </a:lnSpc>
              <a:spcAft>
                <a:spcPts val="1000"/>
              </a:spcAft>
            </a:pPr>
            <a:r>
              <a:rPr lang="en-NZ" b="1" dirty="0">
                <a:solidFill>
                  <a:srgbClr val="006400"/>
                </a:solidFill>
                <a:latin typeface="Arial" panose="020B0604020202020204" pitchFamily="34" charset="0"/>
                <a:ea typeface="Calibri" panose="020F0502020204030204" pitchFamily="34" charset="0"/>
                <a:cs typeface="Arial" panose="020B0604020202020204" pitchFamily="34" charset="0"/>
              </a:rPr>
              <a:t>Can you think of other feelings Jesus might have had as he entered Jerusalem on the first Palm Sunday?</a:t>
            </a:r>
            <a:endParaRPr lang="en-NZ" sz="1400" dirty="0">
              <a:solidFill>
                <a:srgbClr val="006400"/>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1" descr="A group of people standing next to a child&#10;&#10;Description generated with high confidence">
            <a:extLst>
              <a:ext uri="{FF2B5EF4-FFF2-40B4-BE49-F238E27FC236}">
                <a16:creationId xmlns:a16="http://schemas.microsoft.com/office/drawing/2014/main" id="{09DB7873-6EBE-4CCD-9313-E646F873E1E8}"/>
              </a:ext>
            </a:extLst>
          </p:cNvPr>
          <p:cNvPicPr>
            <a:picLocks noChangeAspect="1"/>
          </p:cNvPicPr>
          <p:nvPr/>
        </p:nvPicPr>
        <p:blipFill rotWithShape="1">
          <a:blip r:embed="rId8">
            <a:extLst>
              <a:ext uri="{28A0092B-C50C-407E-A947-70E740481C1C}">
                <a14:useLocalDpi xmlns:a14="http://schemas.microsoft.com/office/drawing/2010/main" val="0"/>
              </a:ext>
            </a:extLst>
          </a:blip>
          <a:srcRect l="1735" r="7258"/>
          <a:stretch/>
        </p:blipFill>
        <p:spPr>
          <a:xfrm>
            <a:off x="130442" y="1175853"/>
            <a:ext cx="6356735" cy="5238681"/>
          </a:xfrm>
          <a:prstGeom prst="rect">
            <a:avLst/>
          </a:prstGeom>
          <a:ln>
            <a:solidFill>
              <a:schemeClr val="bg1"/>
            </a:solidFill>
          </a:ln>
        </p:spPr>
      </p:pic>
      <p:sp>
        <p:nvSpPr>
          <p:cNvPr id="9" name="Action Button: Forward">
            <a:hlinkClick r:id="" action="ppaction://hlinkshowjump?jump=nextslide" highlightClick="1"/>
            <a:extLst>
              <a:ext uri="{FF2B5EF4-FFF2-40B4-BE49-F238E27FC236}">
                <a16:creationId xmlns:a16="http://schemas.microsoft.com/office/drawing/2014/main" id="{00EA6524-C9BC-450C-8007-F247E420589C}"/>
              </a:ext>
            </a:extLst>
          </p:cNvPr>
          <p:cNvSpPr/>
          <p:nvPr/>
        </p:nvSpPr>
        <p:spPr>
          <a:xfrm>
            <a:off x="11105002" y="6420536"/>
            <a:ext cx="464823" cy="360000"/>
          </a:xfrm>
          <a:prstGeom prst="actionButtonForwardNex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Back">
            <a:hlinkClick r:id="" action="ppaction://hlinkshowjump?jump=previousslide" highlightClick="1"/>
            <a:extLst>
              <a:ext uri="{FF2B5EF4-FFF2-40B4-BE49-F238E27FC236}">
                <a16:creationId xmlns:a16="http://schemas.microsoft.com/office/drawing/2014/main" id="{71A20AE6-2152-4E52-977A-F21ED7EA3E13}"/>
              </a:ext>
            </a:extLst>
          </p:cNvPr>
          <p:cNvSpPr/>
          <p:nvPr/>
        </p:nvSpPr>
        <p:spPr>
          <a:xfrm>
            <a:off x="10609516" y="6420536"/>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PageNumber">
            <a:extLst>
              <a:ext uri="{FF2B5EF4-FFF2-40B4-BE49-F238E27FC236}">
                <a16:creationId xmlns:a16="http://schemas.microsoft.com/office/drawing/2014/main" id="{6F4FE81D-B647-4FFC-B1BC-73171AEFCEBC}"/>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S-07</a:t>
            </a:r>
          </a:p>
        </p:txBody>
      </p:sp>
      <p:sp>
        <p:nvSpPr>
          <p:cNvPr id="15" name="Arrow: Chevron 2">
            <a:extLst>
              <a:ext uri="{FF2B5EF4-FFF2-40B4-BE49-F238E27FC236}">
                <a16:creationId xmlns:a16="http://schemas.microsoft.com/office/drawing/2014/main" id="{638F74F8-D9D9-49E7-804A-78CD515111B9}"/>
              </a:ext>
            </a:extLst>
          </p:cNvPr>
          <p:cNvSpPr/>
          <p:nvPr/>
        </p:nvSpPr>
        <p:spPr>
          <a:xfrm>
            <a:off x="6565497" y="1291443"/>
            <a:ext cx="187939" cy="164552"/>
          </a:xfrm>
          <a:prstGeom prst="chevr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4" name="red button">
            <a:extLst>
              <a:ext uri="{FF2B5EF4-FFF2-40B4-BE49-F238E27FC236}">
                <a16:creationId xmlns:a16="http://schemas.microsoft.com/office/drawing/2014/main" id="{8EA31811-4E2F-496D-B04C-346E5BD9C1E5}"/>
              </a:ext>
            </a:extLst>
          </p:cNvPr>
          <p:cNvSpPr/>
          <p:nvPr/>
        </p:nvSpPr>
        <p:spPr>
          <a:xfrm>
            <a:off x="9677400" y="6414533"/>
            <a:ext cx="360000" cy="360000"/>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6" name="yellow button">
            <a:extLst>
              <a:ext uri="{FF2B5EF4-FFF2-40B4-BE49-F238E27FC236}">
                <a16:creationId xmlns:a16="http://schemas.microsoft.com/office/drawing/2014/main" id="{50FAA668-85B9-4609-A271-87397A7A65CA}"/>
              </a:ext>
            </a:extLst>
          </p:cNvPr>
          <p:cNvSpPr/>
          <p:nvPr/>
        </p:nvSpPr>
        <p:spPr>
          <a:xfrm>
            <a:off x="9674205" y="6422133"/>
            <a:ext cx="360000" cy="360000"/>
          </a:xfrm>
          <a:prstGeom prst="ellips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7" name="Arrow: Chevron 1">
            <a:extLst>
              <a:ext uri="{FF2B5EF4-FFF2-40B4-BE49-F238E27FC236}">
                <a16:creationId xmlns:a16="http://schemas.microsoft.com/office/drawing/2014/main" id="{FD3293B8-D236-41AA-BA6D-1A16D7A16BBF}"/>
              </a:ext>
            </a:extLst>
          </p:cNvPr>
          <p:cNvSpPr/>
          <p:nvPr/>
        </p:nvSpPr>
        <p:spPr>
          <a:xfrm>
            <a:off x="36396" y="1291443"/>
            <a:ext cx="187939" cy="164552"/>
          </a:xfrm>
          <a:prstGeom prst="chevr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9" name="Action Button: Audio">
            <a:hlinkClick r:id="" action="ppaction://noaction" highlightClick="1"/>
          </p:cNvPr>
          <p:cNvSpPr/>
          <p:nvPr/>
        </p:nvSpPr>
        <p:spPr>
          <a:xfrm>
            <a:off x="10194442" y="6422400"/>
            <a:ext cx="360000" cy="360000"/>
          </a:xfrm>
          <a:prstGeom prst="actionButtonSou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extBox: Tool instructions stop"/>
          <p:cNvSpPr txBox="1"/>
          <p:nvPr/>
        </p:nvSpPr>
        <p:spPr>
          <a:xfrm>
            <a:off x="4873201" y="6627168"/>
            <a:ext cx="2480167"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‘Sing Hosanna’</a:t>
            </a:r>
            <a:endParaRPr lang="en-GB" sz="900" dirty="0">
              <a:solidFill>
                <a:schemeClr val="bg1"/>
              </a:solidFill>
              <a:latin typeface="Arial" panose="020B0604020202020204" pitchFamily="34" charset="0"/>
              <a:cs typeface="Arial" panose="020B0604020202020204" pitchFamily="34" charset="0"/>
            </a:endParaRPr>
          </a:p>
        </p:txBody>
      </p:sp>
      <p:sp>
        <p:nvSpPr>
          <p:cNvPr id="21" name="TextBox: Tool instructions start"/>
          <p:cNvSpPr txBox="1"/>
          <p:nvPr/>
        </p:nvSpPr>
        <p:spPr>
          <a:xfrm>
            <a:off x="4873203" y="6627168"/>
            <a:ext cx="2473755"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play </a:t>
            </a:r>
            <a:r>
              <a:rPr lang="en-GB" sz="900" dirty="0" smtClean="0">
                <a:solidFill>
                  <a:schemeClr val="bg1"/>
                </a:solidFill>
                <a:latin typeface="Arial" panose="020B0604020202020204" pitchFamily="34" charset="0"/>
                <a:cs typeface="Arial" panose="020B0604020202020204" pitchFamily="34" charset="0"/>
              </a:rPr>
              <a:t>‘Sing Hosanna’</a:t>
            </a:r>
            <a:endParaRPr lang="en-GB" sz="900" dirty="0">
              <a:solidFill>
                <a:schemeClr val="bg1"/>
              </a:solidFill>
              <a:latin typeface="Arial" panose="020B0604020202020204" pitchFamily="34" charset="0"/>
              <a:cs typeface="Arial" panose="020B0604020202020204" pitchFamily="34" charset="0"/>
            </a:endParaRPr>
          </a:p>
        </p:txBody>
      </p:sp>
      <p:sp>
        <p:nvSpPr>
          <p:cNvPr id="13" name="Textbox: Tool instructions">
            <a:extLst>
              <a:ext uri="{FF2B5EF4-FFF2-40B4-BE49-F238E27FC236}">
                <a16:creationId xmlns:a16="http://schemas.microsoft.com/office/drawing/2014/main" id="{372D7D86-BA14-4164-9DD4-9A567C82BC7B}"/>
              </a:ext>
            </a:extLst>
          </p:cNvPr>
          <p:cNvSpPr txBox="1"/>
          <p:nvPr/>
        </p:nvSpPr>
        <p:spPr>
          <a:xfrm>
            <a:off x="3830005" y="6488668"/>
            <a:ext cx="4532010" cy="3693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images to reveal text. Click the yellow/red buttons for pointer and to move it.</a:t>
            </a:r>
          </a:p>
          <a:p>
            <a:pPr algn="ctr"/>
            <a:endParaRPr lang="en-GB" sz="900" dirty="0">
              <a:solidFill>
                <a:schemeClr val="bg1"/>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3067023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6"/>
                                        </p:tgtEl>
                                      </p:cBhvr>
                                    </p:animEffect>
                                    <p:set>
                                      <p:cBhvr>
                                        <p:cTn id="23" dur="1" fill="hold">
                                          <p:stCondLst>
                                            <p:cond delay="999"/>
                                          </p:stCondLst>
                                        </p:cTn>
                                        <p:tgtEl>
                                          <p:spTgt spid="6"/>
                                        </p:tgtEl>
                                        <p:attrNameLst>
                                          <p:attrName>style.visibility</p:attrName>
                                        </p:attrNameLst>
                                      </p:cBhvr>
                                      <p:to>
                                        <p:strVal val="hidden"/>
                                      </p:to>
                                    </p:set>
                                  </p:childTnLst>
                                </p:cTn>
                              </p:par>
                              <p:par>
                                <p:cTn id="24" presetID="3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90"/>
                                          </p:val>
                                        </p:tav>
                                        <p:tav tm="100000">
                                          <p:val>
                                            <p:fltVal val="0"/>
                                          </p:val>
                                        </p:tav>
                                      </p:tavLst>
                                    </p:anim>
                                    <p:animEffect transition="in" filter="fade">
                                      <p:cBhvr>
                                        <p:cTn id="29" dur="1000"/>
                                        <p:tgtEl>
                                          <p:spTgt spid="16"/>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 presetClass="entr" presetSubtype="8" fill="hold" grpId="12"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5.55556E-7 1.35802E-6 L -5.55556E-7 0.04969 " pathEditMode="relative" rAng="0" ptsTypes="AA">
                                      <p:cBhvr>
                                        <p:cTn id="40" dur="500" fill="hold"/>
                                        <p:tgtEl>
                                          <p:spTgt spid="15"/>
                                        </p:tgtEl>
                                        <p:attrNameLst>
                                          <p:attrName>ppt_x</p:attrName>
                                          <p:attrName>ppt_y</p:attrName>
                                        </p:attrNameLst>
                                      </p:cBhvr>
                                      <p:rCtr x="0" y="24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5.55556E-7 0.04969 L -5.55556E-7 0.09228 " pathEditMode="relative" rAng="0" ptsTypes="AA">
                                      <p:cBhvr>
                                        <p:cTn id="44" dur="500" fill="hold"/>
                                        <p:tgtEl>
                                          <p:spTgt spid="15"/>
                                        </p:tgtEl>
                                        <p:attrNameLst>
                                          <p:attrName>ppt_x</p:attrName>
                                          <p:attrName>ppt_y</p:attrName>
                                        </p:attrNameLst>
                                      </p:cBhvr>
                                      <p:rCtr x="0" y="2130"/>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2" nodeType="clickEffect">
                                  <p:stCondLst>
                                    <p:cond delay="0"/>
                                  </p:stCondLst>
                                  <p:childTnLst>
                                    <p:animMotion origin="layout" path="M -5.55556E-7 0.09228 L -5.55556E-7 0.13734 " pathEditMode="relative" rAng="0" ptsTypes="AA">
                                      <p:cBhvr>
                                        <p:cTn id="48" dur="500" fill="hold"/>
                                        <p:tgtEl>
                                          <p:spTgt spid="15"/>
                                        </p:tgtEl>
                                        <p:attrNameLst>
                                          <p:attrName>ppt_x</p:attrName>
                                          <p:attrName>ppt_y</p:attrName>
                                        </p:attrNameLst>
                                      </p:cBhvr>
                                      <p:rCtr x="0" y="2253"/>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3" nodeType="clickEffect">
                                  <p:stCondLst>
                                    <p:cond delay="0"/>
                                  </p:stCondLst>
                                  <p:childTnLst>
                                    <p:animMotion origin="layout" path="M -5.55556E-7 0.13734 L -5.55556E-7 0.23303 " pathEditMode="relative" rAng="0" ptsTypes="AA">
                                      <p:cBhvr>
                                        <p:cTn id="52" dur="500" fill="hold"/>
                                        <p:tgtEl>
                                          <p:spTgt spid="15"/>
                                        </p:tgtEl>
                                        <p:attrNameLst>
                                          <p:attrName>ppt_x</p:attrName>
                                          <p:attrName>ppt_y</p:attrName>
                                        </p:attrNameLst>
                                      </p:cBhvr>
                                      <p:rCtr x="0" y="4815"/>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4" nodeType="clickEffect">
                                  <p:stCondLst>
                                    <p:cond delay="0"/>
                                  </p:stCondLst>
                                  <p:childTnLst>
                                    <p:animMotion origin="layout" path="M -5.55556E-7 0.23302 L -5.55556E-7 0.28025 " pathEditMode="relative" rAng="0" ptsTypes="AA">
                                      <p:cBhvr>
                                        <p:cTn id="56" dur="500" fill="hold"/>
                                        <p:tgtEl>
                                          <p:spTgt spid="15"/>
                                        </p:tgtEl>
                                        <p:attrNameLst>
                                          <p:attrName>ppt_x</p:attrName>
                                          <p:attrName>ppt_y</p:attrName>
                                        </p:attrNameLst>
                                      </p:cBhvr>
                                      <p:rCtr x="0" y="2346"/>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5" nodeType="clickEffect">
                                  <p:stCondLst>
                                    <p:cond delay="0"/>
                                  </p:stCondLst>
                                  <p:childTnLst>
                                    <p:animMotion origin="layout" path="M -5.55556E-7 0.28025 L -2.5E-6 0.32747 " pathEditMode="relative" rAng="0" ptsTypes="AA">
                                      <p:cBhvr>
                                        <p:cTn id="60" dur="500" fill="hold"/>
                                        <p:tgtEl>
                                          <p:spTgt spid="15"/>
                                        </p:tgtEl>
                                        <p:attrNameLst>
                                          <p:attrName>ppt_x</p:attrName>
                                          <p:attrName>ppt_y</p:attrName>
                                        </p:attrNameLst>
                                      </p:cBhvr>
                                      <p:rCtr x="-52" y="2315"/>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6" nodeType="clickEffect">
                                  <p:stCondLst>
                                    <p:cond delay="0"/>
                                  </p:stCondLst>
                                  <p:childTnLst>
                                    <p:animMotion origin="layout" path="M -5.55556E-7 0.32747 L -0.00087 0.37006 " pathEditMode="relative" rAng="0" ptsTypes="AA">
                                      <p:cBhvr>
                                        <p:cTn id="64" dur="500" fill="hold"/>
                                        <p:tgtEl>
                                          <p:spTgt spid="15"/>
                                        </p:tgtEl>
                                        <p:attrNameLst>
                                          <p:attrName>ppt_x</p:attrName>
                                          <p:attrName>ppt_y</p:attrName>
                                        </p:attrNameLst>
                                      </p:cBhvr>
                                      <p:rCtr x="-52" y="2130"/>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7" nodeType="clickEffect">
                                  <p:stCondLst>
                                    <p:cond delay="0"/>
                                  </p:stCondLst>
                                  <p:childTnLst>
                                    <p:animMotion origin="layout" path="M -0.00087 0.37006 L -5.55556E-7 0.46173 " pathEditMode="relative" rAng="0" ptsTypes="AA">
                                      <p:cBhvr>
                                        <p:cTn id="68" dur="500" fill="hold"/>
                                        <p:tgtEl>
                                          <p:spTgt spid="15"/>
                                        </p:tgtEl>
                                        <p:attrNameLst>
                                          <p:attrName>ppt_x</p:attrName>
                                          <p:attrName>ppt_y</p:attrName>
                                        </p:attrNameLst>
                                      </p:cBhvr>
                                      <p:rCtr x="35" y="4568"/>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8" nodeType="clickEffect">
                                  <p:stCondLst>
                                    <p:cond delay="0"/>
                                  </p:stCondLst>
                                  <p:childTnLst>
                                    <p:animMotion origin="layout" path="M -5.55556E-7 0.46173 L -5.55556E-7 0.50802 " pathEditMode="relative" rAng="0" ptsTypes="AA">
                                      <p:cBhvr>
                                        <p:cTn id="72" dur="500" fill="hold"/>
                                        <p:tgtEl>
                                          <p:spTgt spid="15"/>
                                        </p:tgtEl>
                                        <p:attrNameLst>
                                          <p:attrName>ppt_x</p:attrName>
                                          <p:attrName>ppt_y</p:attrName>
                                        </p:attrNameLst>
                                      </p:cBhvr>
                                      <p:rCtr x="0" y="2315"/>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9" nodeType="clickEffect">
                                  <p:stCondLst>
                                    <p:cond delay="0"/>
                                  </p:stCondLst>
                                  <p:childTnLst>
                                    <p:animMotion origin="layout" path="M -5.55556E-7 0.50802 L -0.00087 0.55247 " pathEditMode="relative" rAng="0" ptsTypes="AA">
                                      <p:cBhvr>
                                        <p:cTn id="76" dur="500" fill="hold"/>
                                        <p:tgtEl>
                                          <p:spTgt spid="15"/>
                                        </p:tgtEl>
                                        <p:attrNameLst>
                                          <p:attrName>ppt_x</p:attrName>
                                          <p:attrName>ppt_y</p:attrName>
                                        </p:attrNameLst>
                                      </p:cBhvr>
                                      <p:rCtr x="-52" y="2222"/>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0" nodeType="clickEffect">
                                  <p:stCondLst>
                                    <p:cond delay="0"/>
                                  </p:stCondLst>
                                  <p:childTnLst>
                                    <p:animMotion origin="layout" path="M -0.00087 0.55247 L 0.00087 0.64321 " pathEditMode="relative" rAng="0" ptsTypes="AA">
                                      <p:cBhvr>
                                        <p:cTn id="80" dur="500" fill="hold"/>
                                        <p:tgtEl>
                                          <p:spTgt spid="15"/>
                                        </p:tgtEl>
                                        <p:attrNameLst>
                                          <p:attrName>ppt_x</p:attrName>
                                          <p:attrName>ppt_y</p:attrName>
                                        </p:attrNameLst>
                                      </p:cBhvr>
                                      <p:rCtr x="87" y="4537"/>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11" nodeType="clickEffect">
                                  <p:stCondLst>
                                    <p:cond delay="0"/>
                                  </p:stCondLst>
                                  <p:childTnLst>
                                    <p:animMotion origin="layout" path="M 0.00087 0.64321 L 0.00104 0.68889 " pathEditMode="relative" rAng="0" ptsTypes="AA">
                                      <p:cBhvr>
                                        <p:cTn id="84" dur="500" fill="hold"/>
                                        <p:tgtEl>
                                          <p:spTgt spid="15"/>
                                        </p:tgtEl>
                                        <p:attrNameLst>
                                          <p:attrName>ppt_x</p:attrName>
                                          <p:attrName>ppt_y</p:attrName>
                                        </p:attrNameLst>
                                      </p:cBhvr>
                                      <p:rCtr x="0" y="2315"/>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13" nodeType="clickEffect">
                                  <p:stCondLst>
                                    <p:cond delay="0"/>
                                  </p:stCondLst>
                                  <p:childTnLst>
                                    <p:animMotion origin="layout" path="M 0.00104 0.68889 L -5.55556E-7 1.35802E-6 " pathEditMode="relative" rAng="0" ptsTypes="AA">
                                      <p:cBhvr>
                                        <p:cTn id="88" dur="100" fill="hold"/>
                                        <p:tgtEl>
                                          <p:spTgt spid="15"/>
                                        </p:tgtEl>
                                        <p:attrNameLst>
                                          <p:attrName>ppt_x</p:attrName>
                                          <p:attrName>ppt_y</p:attrName>
                                        </p:attrNameLst>
                                      </p:cBhvr>
                                      <p:rCtr x="-52" y="-34444"/>
                                    </p:animMotion>
                                  </p:childTnLst>
                                </p:cTn>
                              </p:par>
                              <p:par>
                                <p:cTn id="89" presetID="53" presetClass="exit" presetSubtype="32" fill="hold" grpId="14" nodeType="withEffect">
                                  <p:stCondLst>
                                    <p:cond delay="0"/>
                                  </p:stCondLst>
                                  <p:childTnLst>
                                    <p:anim calcmode="lin" valueType="num">
                                      <p:cBhvr>
                                        <p:cTn id="90" dur="500"/>
                                        <p:tgtEl>
                                          <p:spTgt spid="15"/>
                                        </p:tgtEl>
                                        <p:attrNameLst>
                                          <p:attrName>ppt_w</p:attrName>
                                        </p:attrNameLst>
                                      </p:cBhvr>
                                      <p:tavLst>
                                        <p:tav tm="0">
                                          <p:val>
                                            <p:strVal val="ppt_w"/>
                                          </p:val>
                                        </p:tav>
                                        <p:tav tm="100000">
                                          <p:val>
                                            <p:fltVal val="0"/>
                                          </p:val>
                                        </p:tav>
                                      </p:tavLst>
                                    </p:anim>
                                    <p:anim calcmode="lin" valueType="num">
                                      <p:cBhvr>
                                        <p:cTn id="91" dur="500"/>
                                        <p:tgtEl>
                                          <p:spTgt spid="15"/>
                                        </p:tgtEl>
                                        <p:attrNameLst>
                                          <p:attrName>ppt_h</p:attrName>
                                        </p:attrNameLst>
                                      </p:cBhvr>
                                      <p:tavLst>
                                        <p:tav tm="0">
                                          <p:val>
                                            <p:strVal val="ppt_h"/>
                                          </p:val>
                                        </p:tav>
                                        <p:tav tm="100000">
                                          <p:val>
                                            <p:fltVal val="0"/>
                                          </p:val>
                                        </p:tav>
                                      </p:tavLst>
                                    </p:anim>
                                    <p:animEffect transition="out" filter="fad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500"/>
                                        <p:tgtEl>
                                          <p:spTgt spid="6"/>
                                        </p:tgtEl>
                                      </p:cBhvr>
                                    </p:animEffect>
                                  </p:childTnLst>
                                </p:cTn>
                              </p:par>
                              <p:par>
                                <p:cTn id="97" presetID="53" presetClass="exit" presetSubtype="32" fill="hold" grpId="1" nodeType="withEffect">
                                  <p:stCondLst>
                                    <p:cond delay="0"/>
                                  </p:stCondLst>
                                  <p:childTnLst>
                                    <p:anim calcmode="lin" valueType="num">
                                      <p:cBhvr>
                                        <p:cTn id="98" dur="500"/>
                                        <p:tgtEl>
                                          <p:spTgt spid="16"/>
                                        </p:tgtEl>
                                        <p:attrNameLst>
                                          <p:attrName>ppt_w</p:attrName>
                                        </p:attrNameLst>
                                      </p:cBhvr>
                                      <p:tavLst>
                                        <p:tav tm="0">
                                          <p:val>
                                            <p:strVal val="ppt_w"/>
                                          </p:val>
                                        </p:tav>
                                        <p:tav tm="100000">
                                          <p:val>
                                            <p:fltVal val="0"/>
                                          </p:val>
                                        </p:tav>
                                      </p:tavLst>
                                    </p:anim>
                                    <p:anim calcmode="lin" valueType="num">
                                      <p:cBhvr>
                                        <p:cTn id="99" dur="500"/>
                                        <p:tgtEl>
                                          <p:spTgt spid="16"/>
                                        </p:tgtEl>
                                        <p:attrNameLst>
                                          <p:attrName>ppt_h</p:attrName>
                                        </p:attrNameLst>
                                      </p:cBhvr>
                                      <p:tavLst>
                                        <p:tav tm="0">
                                          <p:val>
                                            <p:strVal val="ppt_h"/>
                                          </p:val>
                                        </p:tav>
                                        <p:tav tm="100000">
                                          <p:val>
                                            <p:fltVal val="0"/>
                                          </p:val>
                                        </p:tav>
                                      </p:tavLst>
                                    </p:anim>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02" restart="whenNotActive" fill="hold" evtFilter="cancelBubble" nodeType="interactiveSeq">
                <p:stCondLst>
                  <p:cond evt="onClick" delay="0">
                    <p:tgtEl>
                      <p:spTgt spid="14"/>
                    </p:tgtEl>
                  </p:cond>
                </p:stCondLst>
                <p:endSync evt="end" delay="0">
                  <p:rtn val="all"/>
                </p:endSync>
                <p:childTnLst>
                  <p:par>
                    <p:cTn id="103" fill="hold">
                      <p:stCondLst>
                        <p:cond delay="0"/>
                      </p:stCondLst>
                      <p:childTnLst>
                        <p:par>
                          <p:cTn id="104" fill="hold">
                            <p:stCondLst>
                              <p:cond delay="0"/>
                            </p:stCondLst>
                            <p:childTnLst>
                              <p:par>
                                <p:cTn id="105" presetID="2" presetClass="entr" presetSubtype="8" fill="hold" grpId="11" nodeType="with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0-#ppt_w/2"/>
                                          </p:val>
                                        </p:tav>
                                        <p:tav tm="100000">
                                          <p:val>
                                            <p:strVal val="#ppt_x"/>
                                          </p:val>
                                        </p:tav>
                                      </p:tavLst>
                                    </p:anim>
                                    <p:anim calcmode="lin" valueType="num">
                                      <p:cBhvr additive="base">
                                        <p:cTn id="10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grpId="0" nodeType="clickEffect">
                                  <p:stCondLst>
                                    <p:cond delay="0"/>
                                  </p:stCondLst>
                                  <p:childTnLst>
                                    <p:animMotion origin="layout" path="M -2.77778E-7 1.35802E-6 L 0.00017 0.04784 " pathEditMode="relative" rAng="0" ptsTypes="AA">
                                      <p:cBhvr>
                                        <p:cTn id="112" dur="500" fill="hold"/>
                                        <p:tgtEl>
                                          <p:spTgt spid="17"/>
                                        </p:tgtEl>
                                        <p:attrNameLst>
                                          <p:attrName>ppt_x</p:attrName>
                                          <p:attrName>ppt_y</p:attrName>
                                        </p:attrNameLst>
                                      </p:cBhvr>
                                      <p:rCtr x="0" y="2377"/>
                                    </p:animMotion>
                                  </p:childTnLst>
                                </p:cTn>
                              </p:par>
                            </p:childTnLst>
                          </p:cTn>
                        </p:par>
                      </p:childTnLst>
                    </p:cTn>
                  </p:par>
                  <p:par>
                    <p:cTn id="113" fill="hold">
                      <p:stCondLst>
                        <p:cond delay="indefinite"/>
                      </p:stCondLst>
                      <p:childTnLst>
                        <p:par>
                          <p:cTn id="114" fill="hold">
                            <p:stCondLst>
                              <p:cond delay="0"/>
                            </p:stCondLst>
                            <p:childTnLst>
                              <p:par>
                                <p:cTn id="115" presetID="42" presetClass="path" presetSubtype="0" accel="50000" decel="50000" fill="hold" grpId="1" nodeType="clickEffect">
                                  <p:stCondLst>
                                    <p:cond delay="0"/>
                                  </p:stCondLst>
                                  <p:childTnLst>
                                    <p:animMotion origin="layout" path="M 0.00017 0.04784 L 0.00104 0.09506 " pathEditMode="relative" rAng="0" ptsTypes="AA">
                                      <p:cBhvr>
                                        <p:cTn id="116" dur="500" fill="hold"/>
                                        <p:tgtEl>
                                          <p:spTgt spid="17"/>
                                        </p:tgtEl>
                                        <p:attrNameLst>
                                          <p:attrName>ppt_x</p:attrName>
                                          <p:attrName>ppt_y</p:attrName>
                                        </p:attrNameLst>
                                      </p:cBhvr>
                                      <p:rCtr x="35" y="2346"/>
                                    </p:animMotion>
                                  </p:childTnLst>
                                </p:cTn>
                              </p:par>
                            </p:childTnLst>
                          </p:cTn>
                        </p:par>
                      </p:childTnLst>
                    </p:cTn>
                  </p:par>
                  <p:par>
                    <p:cTn id="117" fill="hold">
                      <p:stCondLst>
                        <p:cond delay="indefinite"/>
                      </p:stCondLst>
                      <p:childTnLst>
                        <p:par>
                          <p:cTn id="118" fill="hold">
                            <p:stCondLst>
                              <p:cond delay="0"/>
                            </p:stCondLst>
                            <p:childTnLst>
                              <p:par>
                                <p:cTn id="119" presetID="42" presetClass="path" presetSubtype="0" accel="50000" decel="50000" fill="hold" grpId="2" nodeType="clickEffect">
                                  <p:stCondLst>
                                    <p:cond delay="0"/>
                                  </p:stCondLst>
                                  <p:childTnLst>
                                    <p:animMotion origin="layout" path="M 0.00104 0.09506 L 0.00104 0.13765 " pathEditMode="relative" rAng="0" ptsTypes="AA">
                                      <p:cBhvr>
                                        <p:cTn id="120" dur="500" fill="hold"/>
                                        <p:tgtEl>
                                          <p:spTgt spid="17"/>
                                        </p:tgtEl>
                                        <p:attrNameLst>
                                          <p:attrName>ppt_x</p:attrName>
                                          <p:attrName>ppt_y</p:attrName>
                                        </p:attrNameLst>
                                      </p:cBhvr>
                                      <p:rCtr x="0" y="2130"/>
                                    </p:animMotion>
                                  </p:childTnLst>
                                </p:cTn>
                              </p:par>
                            </p:childTnLst>
                          </p:cTn>
                        </p:par>
                      </p:childTnLst>
                    </p:cTn>
                  </p:par>
                  <p:par>
                    <p:cTn id="121" fill="hold">
                      <p:stCondLst>
                        <p:cond delay="indefinite"/>
                      </p:stCondLst>
                      <p:childTnLst>
                        <p:par>
                          <p:cTn id="122" fill="hold">
                            <p:stCondLst>
                              <p:cond delay="0"/>
                            </p:stCondLst>
                            <p:childTnLst>
                              <p:par>
                                <p:cTn id="123" presetID="42" presetClass="path" presetSubtype="0" accel="50000" decel="50000" fill="hold" grpId="3" nodeType="clickEffect">
                                  <p:stCondLst>
                                    <p:cond delay="0"/>
                                  </p:stCondLst>
                                  <p:childTnLst>
                                    <p:animMotion origin="layout" path="M 0.00104 0.13765 L 0.00017 0.20432 " pathEditMode="relative" rAng="0" ptsTypes="AA">
                                      <p:cBhvr>
                                        <p:cTn id="124" dur="500" fill="hold"/>
                                        <p:tgtEl>
                                          <p:spTgt spid="17"/>
                                        </p:tgtEl>
                                        <p:attrNameLst>
                                          <p:attrName>ppt_x</p:attrName>
                                          <p:attrName>ppt_y</p:attrName>
                                        </p:attrNameLst>
                                      </p:cBhvr>
                                      <p:rCtr x="-52" y="3333"/>
                                    </p:animMotion>
                                  </p:childTnLst>
                                </p:cTn>
                              </p:par>
                            </p:childTnLst>
                          </p:cTn>
                        </p:par>
                      </p:childTnLst>
                    </p:cTn>
                  </p:par>
                  <p:par>
                    <p:cTn id="125" fill="hold">
                      <p:stCondLst>
                        <p:cond delay="indefinite"/>
                      </p:stCondLst>
                      <p:childTnLst>
                        <p:par>
                          <p:cTn id="126" fill="hold">
                            <p:stCondLst>
                              <p:cond delay="0"/>
                            </p:stCondLst>
                            <p:childTnLst>
                              <p:par>
                                <p:cTn id="127" presetID="42" presetClass="path" presetSubtype="0" accel="50000" decel="50000" fill="hold" grpId="4" nodeType="clickEffect">
                                  <p:stCondLst>
                                    <p:cond delay="0"/>
                                  </p:stCondLst>
                                  <p:childTnLst>
                                    <p:animMotion origin="layout" path="M 0.00017 0.20432 L 0.00017 0.25339 " pathEditMode="relative" rAng="0" ptsTypes="AA">
                                      <p:cBhvr>
                                        <p:cTn id="128" dur="500" fill="hold"/>
                                        <p:tgtEl>
                                          <p:spTgt spid="17"/>
                                        </p:tgtEl>
                                        <p:attrNameLst>
                                          <p:attrName>ppt_x</p:attrName>
                                          <p:attrName>ppt_y</p:attrName>
                                        </p:attrNameLst>
                                      </p:cBhvr>
                                      <p:rCtr x="0" y="2438"/>
                                    </p:animMotion>
                                  </p:childTnLst>
                                </p:cTn>
                              </p:par>
                            </p:childTnLst>
                          </p:cTn>
                        </p:par>
                      </p:childTnLst>
                    </p:cTn>
                  </p:par>
                  <p:par>
                    <p:cTn id="129" fill="hold">
                      <p:stCondLst>
                        <p:cond delay="indefinite"/>
                      </p:stCondLst>
                      <p:childTnLst>
                        <p:par>
                          <p:cTn id="130" fill="hold">
                            <p:stCondLst>
                              <p:cond delay="0"/>
                            </p:stCondLst>
                            <p:childTnLst>
                              <p:par>
                                <p:cTn id="131" presetID="42" presetClass="path" presetSubtype="0" accel="50000" decel="50000" fill="hold" grpId="5" nodeType="clickEffect">
                                  <p:stCondLst>
                                    <p:cond delay="0"/>
                                  </p:stCondLst>
                                  <p:childTnLst>
                                    <p:animMotion origin="layout" path="M 0.00017 0.25339 L 0.00017 0.29969 " pathEditMode="relative" rAng="0" ptsTypes="AA">
                                      <p:cBhvr>
                                        <p:cTn id="132" dur="500" fill="hold"/>
                                        <p:tgtEl>
                                          <p:spTgt spid="17"/>
                                        </p:tgtEl>
                                        <p:attrNameLst>
                                          <p:attrName>ppt_x</p:attrName>
                                          <p:attrName>ppt_y</p:attrName>
                                        </p:attrNameLst>
                                      </p:cBhvr>
                                      <p:rCtr x="0" y="2315"/>
                                    </p:animMotion>
                                  </p:childTnLst>
                                </p:cTn>
                              </p:par>
                            </p:childTnLst>
                          </p:cTn>
                        </p:par>
                      </p:childTnLst>
                    </p:cTn>
                  </p:par>
                  <p:par>
                    <p:cTn id="133" fill="hold">
                      <p:stCondLst>
                        <p:cond delay="indefinite"/>
                      </p:stCondLst>
                      <p:childTnLst>
                        <p:par>
                          <p:cTn id="134" fill="hold">
                            <p:stCondLst>
                              <p:cond delay="0"/>
                            </p:stCondLst>
                            <p:childTnLst>
                              <p:par>
                                <p:cTn id="135" presetID="42" presetClass="path" presetSubtype="0" accel="50000" decel="50000" fill="hold" grpId="6" nodeType="clickEffect">
                                  <p:stCondLst>
                                    <p:cond delay="0"/>
                                  </p:stCondLst>
                                  <p:childTnLst>
                                    <p:animMotion origin="layout" path="M 0.00017 0.29969 L 0.00104 0.34228 " pathEditMode="relative" rAng="0" ptsTypes="AA">
                                      <p:cBhvr>
                                        <p:cTn id="136" dur="500" fill="hold"/>
                                        <p:tgtEl>
                                          <p:spTgt spid="17"/>
                                        </p:tgtEl>
                                        <p:attrNameLst>
                                          <p:attrName>ppt_x</p:attrName>
                                          <p:attrName>ppt_y</p:attrName>
                                        </p:attrNameLst>
                                      </p:cBhvr>
                                      <p:rCtr x="35" y="2130"/>
                                    </p:animMotion>
                                  </p:childTnLst>
                                </p:cTn>
                              </p:par>
                            </p:childTnLst>
                          </p:cTn>
                        </p:par>
                      </p:childTnLst>
                    </p:cTn>
                  </p:par>
                  <p:par>
                    <p:cTn id="137" fill="hold">
                      <p:stCondLst>
                        <p:cond delay="indefinite"/>
                      </p:stCondLst>
                      <p:childTnLst>
                        <p:par>
                          <p:cTn id="138" fill="hold">
                            <p:stCondLst>
                              <p:cond delay="0"/>
                            </p:stCondLst>
                            <p:childTnLst>
                              <p:par>
                                <p:cTn id="139" presetID="42" presetClass="path" presetSubtype="0" accel="50000" decel="50000" fill="hold" grpId="7" nodeType="clickEffect">
                                  <p:stCondLst>
                                    <p:cond delay="0"/>
                                  </p:stCondLst>
                                  <p:childTnLst>
                                    <p:animMotion origin="layout" path="M 0.00104 0.34228 L 0.00104 0.50062 " pathEditMode="relative" rAng="0" ptsTypes="AA">
                                      <p:cBhvr>
                                        <p:cTn id="140" dur="500" fill="hold"/>
                                        <p:tgtEl>
                                          <p:spTgt spid="17"/>
                                        </p:tgtEl>
                                        <p:attrNameLst>
                                          <p:attrName>ppt_x</p:attrName>
                                          <p:attrName>ppt_y</p:attrName>
                                        </p:attrNameLst>
                                      </p:cBhvr>
                                      <p:rCtr x="0" y="7901"/>
                                    </p:animMotion>
                                  </p:childTnLst>
                                </p:cTn>
                              </p:par>
                            </p:childTnLst>
                          </p:cTn>
                        </p:par>
                      </p:childTnLst>
                    </p:cTn>
                  </p:par>
                  <p:par>
                    <p:cTn id="141" fill="hold">
                      <p:stCondLst>
                        <p:cond delay="indefinite"/>
                      </p:stCondLst>
                      <p:childTnLst>
                        <p:par>
                          <p:cTn id="142" fill="hold">
                            <p:stCondLst>
                              <p:cond delay="0"/>
                            </p:stCondLst>
                            <p:childTnLst>
                              <p:par>
                                <p:cTn id="143" presetID="42" presetClass="path" presetSubtype="0" accel="50000" decel="50000" fill="hold" grpId="8" nodeType="clickEffect">
                                  <p:stCondLst>
                                    <p:cond delay="0"/>
                                  </p:stCondLst>
                                  <p:childTnLst>
                                    <p:animMotion origin="layout" path="M 0.00104 0.50062 L 0.00104 0.54506 " pathEditMode="relative" rAng="0" ptsTypes="AA">
                                      <p:cBhvr>
                                        <p:cTn id="144" dur="500" fill="hold"/>
                                        <p:tgtEl>
                                          <p:spTgt spid="17"/>
                                        </p:tgtEl>
                                        <p:attrNameLst>
                                          <p:attrName>ppt_x</p:attrName>
                                          <p:attrName>ppt_y</p:attrName>
                                        </p:attrNameLst>
                                      </p:cBhvr>
                                      <p:rCtr x="0" y="2222"/>
                                    </p:animMotion>
                                  </p:childTnLst>
                                </p:cTn>
                              </p:par>
                            </p:childTnLst>
                          </p:cTn>
                        </p:par>
                      </p:childTnLst>
                    </p:cTn>
                  </p:par>
                  <p:par>
                    <p:cTn id="145" fill="hold">
                      <p:stCondLst>
                        <p:cond delay="indefinite"/>
                      </p:stCondLst>
                      <p:childTnLst>
                        <p:par>
                          <p:cTn id="146" fill="hold">
                            <p:stCondLst>
                              <p:cond delay="0"/>
                            </p:stCondLst>
                            <p:childTnLst>
                              <p:par>
                                <p:cTn id="147" presetID="42" presetClass="path" presetSubtype="0" accel="50000" decel="50000" fill="hold" grpId="9" nodeType="clickEffect">
                                  <p:stCondLst>
                                    <p:cond delay="0"/>
                                  </p:stCondLst>
                                  <p:childTnLst>
                                    <p:animMotion origin="layout" path="M 0.00104 0.54506 L 0.00104 0.59136 " pathEditMode="relative" rAng="0" ptsTypes="AA">
                                      <p:cBhvr>
                                        <p:cTn id="148" dur="500" fill="hold"/>
                                        <p:tgtEl>
                                          <p:spTgt spid="17"/>
                                        </p:tgtEl>
                                        <p:attrNameLst>
                                          <p:attrName>ppt_x</p:attrName>
                                          <p:attrName>ppt_y</p:attrName>
                                        </p:attrNameLst>
                                      </p:cBhvr>
                                      <p:rCtr x="0" y="2315"/>
                                    </p:animMotion>
                                  </p:childTnLst>
                                </p:cTn>
                              </p:par>
                            </p:childTnLst>
                          </p:cTn>
                        </p:par>
                      </p:childTnLst>
                    </p:cTn>
                  </p:par>
                  <p:par>
                    <p:cTn id="149" fill="hold">
                      <p:stCondLst>
                        <p:cond delay="indefinite"/>
                      </p:stCondLst>
                      <p:childTnLst>
                        <p:par>
                          <p:cTn id="150" fill="hold">
                            <p:stCondLst>
                              <p:cond delay="0"/>
                            </p:stCondLst>
                            <p:childTnLst>
                              <p:par>
                                <p:cTn id="151" presetID="42" presetClass="path" presetSubtype="0" accel="50000" decel="50000" fill="hold" grpId="10" nodeType="clickEffect">
                                  <p:stCondLst>
                                    <p:cond delay="0"/>
                                  </p:stCondLst>
                                  <p:childTnLst>
                                    <p:animMotion origin="layout" path="M 0.00104 0.59136 L 0.00017 0.63673 " pathEditMode="relative" rAng="0" ptsTypes="AA">
                                      <p:cBhvr>
                                        <p:cTn id="152" dur="500" fill="hold"/>
                                        <p:tgtEl>
                                          <p:spTgt spid="17"/>
                                        </p:tgtEl>
                                        <p:attrNameLst>
                                          <p:attrName>ppt_x</p:attrName>
                                          <p:attrName>ppt_y</p:attrName>
                                        </p:attrNameLst>
                                      </p:cBhvr>
                                      <p:rCtr x="-104" y="1883"/>
                                    </p:animMotion>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grpId="12" nodeType="clickEffect">
                                  <p:stCondLst>
                                    <p:cond delay="0"/>
                                  </p:stCondLst>
                                  <p:childTnLst>
                                    <p:animMotion origin="layout" path="M 0.00017 0.63673 L -2.77778E-7 1.35802E-6 " pathEditMode="relative" rAng="0" ptsTypes="AA">
                                      <p:cBhvr>
                                        <p:cTn id="156" dur="100" fill="hold"/>
                                        <p:tgtEl>
                                          <p:spTgt spid="17"/>
                                        </p:tgtEl>
                                        <p:attrNameLst>
                                          <p:attrName>ppt_x</p:attrName>
                                          <p:attrName>ppt_y</p:attrName>
                                        </p:attrNameLst>
                                      </p:cBhvr>
                                      <p:rCtr x="-17" y="-31852"/>
                                    </p:animMotion>
                                  </p:childTnLst>
                                </p:cTn>
                              </p:par>
                              <p:par>
                                <p:cTn id="157" presetID="53" presetClass="exit" presetSubtype="32" fill="hold" grpId="13" nodeType="withEffect">
                                  <p:stCondLst>
                                    <p:cond delay="0"/>
                                  </p:stCondLst>
                                  <p:childTnLst>
                                    <p:anim calcmode="lin" valueType="num">
                                      <p:cBhvr>
                                        <p:cTn id="158" dur="500"/>
                                        <p:tgtEl>
                                          <p:spTgt spid="17"/>
                                        </p:tgtEl>
                                        <p:attrNameLst>
                                          <p:attrName>ppt_w</p:attrName>
                                        </p:attrNameLst>
                                      </p:cBhvr>
                                      <p:tavLst>
                                        <p:tav tm="0">
                                          <p:val>
                                            <p:strVal val="ppt_w"/>
                                          </p:val>
                                        </p:tav>
                                        <p:tav tm="100000">
                                          <p:val>
                                            <p:fltVal val="0"/>
                                          </p:val>
                                        </p:tav>
                                      </p:tavLst>
                                    </p:anim>
                                    <p:anim calcmode="lin" valueType="num">
                                      <p:cBhvr>
                                        <p:cTn id="159" dur="500"/>
                                        <p:tgtEl>
                                          <p:spTgt spid="17"/>
                                        </p:tgtEl>
                                        <p:attrNameLst>
                                          <p:attrName>ppt_h</p:attrName>
                                        </p:attrNameLst>
                                      </p:cBhvr>
                                      <p:tavLst>
                                        <p:tav tm="0">
                                          <p:val>
                                            <p:strVal val="ppt_h"/>
                                          </p:val>
                                        </p:tav>
                                        <p:tav tm="100000">
                                          <p:val>
                                            <p:fltVal val="0"/>
                                          </p:val>
                                        </p:tav>
                                      </p:tavLst>
                                    </p:anim>
                                    <p:animEffect transition="out" filter="fade">
                                      <p:cBhvr>
                                        <p:cTn id="160" dur="500"/>
                                        <p:tgtEl>
                                          <p:spTgt spid="17"/>
                                        </p:tgtEl>
                                      </p:cBhvr>
                                    </p:animEffect>
                                    <p:set>
                                      <p:cBhvr>
                                        <p:cTn id="161" dur="1" fill="hold">
                                          <p:stCondLst>
                                            <p:cond delay="499"/>
                                          </p:stCondLst>
                                        </p:cTn>
                                        <p:tgtEl>
                                          <p:spTgt spid="17"/>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4"/>
                                        </p:tgtEl>
                                        <p:attrNameLst>
                                          <p:attrName>style.visibility</p:attrName>
                                        </p:attrNameLst>
                                      </p:cBhvr>
                                      <p:to>
                                        <p:strVal val="visible"/>
                                      </p:to>
                                    </p:set>
                                    <p:animEffect transition="in" filter="fade">
                                      <p:cBhvr>
                                        <p:cTn id="164" dur="500"/>
                                        <p:tgtEl>
                                          <p:spTgt spid="4"/>
                                        </p:tgtEl>
                                      </p:cBhvr>
                                    </p:animEffect>
                                  </p:childTnLst>
                                </p:cTn>
                              </p:par>
                              <p:par>
                                <p:cTn id="165" presetID="53" presetClass="exit" presetSubtype="32" fill="hold" grpId="1" nodeType="withEffect">
                                  <p:stCondLst>
                                    <p:cond delay="0"/>
                                  </p:stCondLst>
                                  <p:childTnLst>
                                    <p:anim calcmode="lin" valueType="num">
                                      <p:cBhvr>
                                        <p:cTn id="166" dur="500"/>
                                        <p:tgtEl>
                                          <p:spTgt spid="14"/>
                                        </p:tgtEl>
                                        <p:attrNameLst>
                                          <p:attrName>ppt_w</p:attrName>
                                        </p:attrNameLst>
                                      </p:cBhvr>
                                      <p:tavLst>
                                        <p:tav tm="0">
                                          <p:val>
                                            <p:strVal val="ppt_w"/>
                                          </p:val>
                                        </p:tav>
                                        <p:tav tm="100000">
                                          <p:val>
                                            <p:fltVal val="0"/>
                                          </p:val>
                                        </p:tav>
                                      </p:tavLst>
                                    </p:anim>
                                    <p:anim calcmode="lin" valueType="num">
                                      <p:cBhvr>
                                        <p:cTn id="167" dur="500"/>
                                        <p:tgtEl>
                                          <p:spTgt spid="14"/>
                                        </p:tgtEl>
                                        <p:attrNameLst>
                                          <p:attrName>ppt_h</p:attrName>
                                        </p:attrNameLst>
                                      </p:cBhvr>
                                      <p:tavLst>
                                        <p:tav tm="0">
                                          <p:val>
                                            <p:strVal val="ppt_h"/>
                                          </p:val>
                                        </p:tav>
                                        <p:tav tm="100000">
                                          <p:val>
                                            <p:fltVal val="0"/>
                                          </p:val>
                                        </p:tav>
                                      </p:tavLst>
                                    </p:anim>
                                    <p:animEffect transition="out" filter="fade">
                                      <p:cBhvr>
                                        <p:cTn id="168" dur="500"/>
                                        <p:tgtEl>
                                          <p:spTgt spid="14"/>
                                        </p:tgtEl>
                                      </p:cBhvr>
                                    </p:animEffect>
                                    <p:set>
                                      <p:cBhvr>
                                        <p:cTn id="1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0" restart="whenNotActive" fill="hold" evtFilter="cancelBubble" nodeType="interactiveSeq">
                <p:stCondLst>
                  <p:cond evt="onClick" delay="0">
                    <p:tgtEl>
                      <p:spTgt spid="19"/>
                    </p:tgtEl>
                  </p:cond>
                </p:stCondLst>
                <p:endSync evt="end" delay="0">
                  <p:rtn val="all"/>
                </p:endSync>
                <p:childTnLst>
                  <p:par>
                    <p:cTn id="171" fill="hold">
                      <p:stCondLst>
                        <p:cond delay="0"/>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20"/>
                                        </p:tgtEl>
                                        <p:attrNameLst>
                                          <p:attrName>style.visibility</p:attrName>
                                        </p:attrNameLst>
                                      </p:cBhvr>
                                      <p:to>
                                        <p:strVal val="visible"/>
                                      </p:to>
                                    </p:set>
                                    <p:animEffect transition="in" filter="fade">
                                      <p:cBhvr>
                                        <p:cTn id="175" dur="500"/>
                                        <p:tgtEl>
                                          <p:spTgt spid="20"/>
                                        </p:tgtEl>
                                      </p:cBhvr>
                                    </p:animEffect>
                                  </p:childTnLst>
                                </p:cTn>
                              </p:par>
                              <p:par>
                                <p:cTn id="176" presetID="10" presetClass="exit" presetSubtype="0" fill="hold" grpId="1" nodeType="withEffect">
                                  <p:stCondLst>
                                    <p:cond delay="0"/>
                                  </p:stCondLst>
                                  <p:childTnLst>
                                    <p:animEffect transition="out" filter="fade">
                                      <p:cBhvr>
                                        <p:cTn id="177" dur="500"/>
                                        <p:tgtEl>
                                          <p:spTgt spid="21"/>
                                        </p:tgtEl>
                                      </p:cBhvr>
                                    </p:animEffect>
                                    <p:set>
                                      <p:cBhvr>
                                        <p:cTn id="178" dur="1" fill="hold">
                                          <p:stCondLst>
                                            <p:cond delay="499"/>
                                          </p:stCondLst>
                                        </p:cTn>
                                        <p:tgtEl>
                                          <p:spTgt spid="21"/>
                                        </p:tgtEl>
                                        <p:attrNameLst>
                                          <p:attrName>style.visibility</p:attrName>
                                        </p:attrNameLst>
                                      </p:cBhvr>
                                      <p:to>
                                        <p:strVal val="hidden"/>
                                      </p:to>
                                    </p:set>
                                  </p:childTnLst>
                                </p:cTn>
                              </p:par>
                              <p:par>
                                <p:cTn id="179" presetID="1" presetClass="mediacall" presetSubtype="0" fill="hold" nodeType="withEffect">
                                  <p:stCondLst>
                                    <p:cond delay="0"/>
                                  </p:stCondLst>
                                  <p:childTnLst>
                                    <p:cmd type="call" cmd="playFrom(0.0)">
                                      <p:cBhvr>
                                        <p:cTn id="180" dur="46964" fill="hold"/>
                                        <p:tgtEl>
                                          <p:spTgt spid="22"/>
                                        </p:tgtEl>
                                      </p:cBhvr>
                                    </p:cmd>
                                  </p:childTnLst>
                                </p:cTn>
                              </p:par>
                              <p:par>
                                <p:cTn id="181" presetID="1" presetClass="emph" presetSubtype="2" fill="hold" nodeType="withEffect">
                                  <p:stCondLst>
                                    <p:cond delay="0"/>
                                  </p:stCondLst>
                                  <p:childTnLst>
                                    <p:animClr clrSpc="rgb" dir="cw">
                                      <p:cBhvr>
                                        <p:cTn id="182" dur="1000" fill="hold"/>
                                        <p:tgtEl>
                                          <p:spTgt spid="19"/>
                                        </p:tgtEl>
                                        <p:attrNameLst>
                                          <p:attrName>fillcolor</p:attrName>
                                        </p:attrNameLst>
                                      </p:cBhvr>
                                      <p:to>
                                        <a:srgbClr val="C0504D"/>
                                      </p:to>
                                    </p:animClr>
                                    <p:set>
                                      <p:cBhvr>
                                        <p:cTn id="183" dur="1000" fill="hold"/>
                                        <p:tgtEl>
                                          <p:spTgt spid="19"/>
                                        </p:tgtEl>
                                        <p:attrNameLst>
                                          <p:attrName>fill.type</p:attrName>
                                        </p:attrNameLst>
                                      </p:cBhvr>
                                      <p:to>
                                        <p:strVal val="solid"/>
                                      </p:to>
                                    </p:set>
                                    <p:set>
                                      <p:cBhvr>
                                        <p:cTn id="184" dur="1000" fill="hold"/>
                                        <p:tgtEl>
                                          <p:spTgt spid="19"/>
                                        </p:tgtEl>
                                        <p:attrNameLst>
                                          <p:attrName>fill.on</p:attrName>
                                        </p:attrNameLst>
                                      </p:cBhvr>
                                      <p:to>
                                        <p:strVal val="true"/>
                                      </p:to>
                                    </p:set>
                                  </p:childTnLst>
                                </p:cTn>
                              </p:par>
                            </p:childTnLst>
                          </p:cTn>
                        </p:par>
                      </p:childTnLst>
                    </p:cTn>
                  </p:par>
                  <p:par>
                    <p:cTn id="185" fill="hold">
                      <p:stCondLst>
                        <p:cond delay="indefinite"/>
                      </p:stCondLst>
                      <p:childTnLst>
                        <p:par>
                          <p:cTn id="186" fill="hold">
                            <p:stCondLst>
                              <p:cond delay="0"/>
                            </p:stCondLst>
                            <p:childTnLst>
                              <p:par>
                                <p:cTn id="187" presetID="3" presetClass="mediacall" presetSubtype="0" fill="hold" nodeType="clickEffect">
                                  <p:stCondLst>
                                    <p:cond delay="0"/>
                                  </p:stCondLst>
                                  <p:childTnLst>
                                    <p:cmd type="call" cmd="stop">
                                      <p:cBhvr>
                                        <p:cTn id="188" dur="1" fill="hold"/>
                                        <p:tgtEl>
                                          <p:spTgt spid="22"/>
                                        </p:tgtEl>
                                      </p:cBhvr>
                                    </p:cmd>
                                  </p:childTnLst>
                                </p:cTn>
                              </p:par>
                              <p:par>
                                <p:cTn id="189" presetID="1" presetClass="emph" presetSubtype="2" fill="hold" nodeType="withEffect">
                                  <p:stCondLst>
                                    <p:cond delay="0"/>
                                  </p:stCondLst>
                                  <p:childTnLst>
                                    <p:animClr clrSpc="rgb" dir="cw">
                                      <p:cBhvr>
                                        <p:cTn id="190" dur="2000" fill="hold"/>
                                        <p:tgtEl>
                                          <p:spTgt spid="19"/>
                                        </p:tgtEl>
                                        <p:attrNameLst>
                                          <p:attrName>fillcolor</p:attrName>
                                        </p:attrNameLst>
                                      </p:cBhvr>
                                      <p:to>
                                        <a:schemeClr val="bg1"/>
                                      </p:to>
                                    </p:animClr>
                                    <p:set>
                                      <p:cBhvr>
                                        <p:cTn id="191" dur="2000" fill="hold"/>
                                        <p:tgtEl>
                                          <p:spTgt spid="19"/>
                                        </p:tgtEl>
                                        <p:attrNameLst>
                                          <p:attrName>fill.type</p:attrName>
                                        </p:attrNameLst>
                                      </p:cBhvr>
                                      <p:to>
                                        <p:strVal val="solid"/>
                                      </p:to>
                                    </p:set>
                                    <p:set>
                                      <p:cBhvr>
                                        <p:cTn id="192" dur="2000" fill="hold"/>
                                        <p:tgtEl>
                                          <p:spTgt spid="19"/>
                                        </p:tgtEl>
                                        <p:attrNameLst>
                                          <p:attrName>fill.on</p:attrName>
                                        </p:attrNameLst>
                                      </p:cBhvr>
                                      <p:to>
                                        <p:strVal val="true"/>
                                      </p:to>
                                    </p:set>
                                  </p:childTnLst>
                                </p:cTn>
                              </p:par>
                              <p:par>
                                <p:cTn id="193" presetID="10" presetClass="exit" presetSubtype="0" fill="hold" grpId="1" nodeType="withEffect">
                                  <p:stCondLst>
                                    <p:cond delay="0"/>
                                  </p:stCondLst>
                                  <p:childTnLst>
                                    <p:animEffect transition="out" filter="fade">
                                      <p:cBhvr>
                                        <p:cTn id="194" dur="500"/>
                                        <p:tgtEl>
                                          <p:spTgt spid="20"/>
                                        </p:tgtEl>
                                      </p:cBhvr>
                                    </p:animEffect>
                                    <p:set>
                                      <p:cBhvr>
                                        <p:cTn id="195" dur="1" fill="hold">
                                          <p:stCondLst>
                                            <p:cond delay="499"/>
                                          </p:stCondLst>
                                        </p:cTn>
                                        <p:tgtEl>
                                          <p:spTgt spid="20"/>
                                        </p:tgtEl>
                                        <p:attrNameLst>
                                          <p:attrName>style.visibility</p:attrName>
                                        </p:attrNameLst>
                                      </p:cBhvr>
                                      <p:to>
                                        <p:strVal val="hidden"/>
                                      </p:to>
                                    </p:set>
                                  </p:childTnLst>
                                </p:cTn>
                              </p:par>
                              <p:par>
                                <p:cTn id="196" presetID="10" presetClass="entr" presetSubtype="0" fill="hold" grpId="2" nodeType="withEffect">
                                  <p:stCondLst>
                                    <p:cond delay="0"/>
                                  </p:stCondLst>
                                  <p:childTnLst>
                                    <p:set>
                                      <p:cBhvr>
                                        <p:cTn id="197" dur="1" fill="hold">
                                          <p:stCondLst>
                                            <p:cond delay="0"/>
                                          </p:stCondLst>
                                        </p:cTn>
                                        <p:tgtEl>
                                          <p:spTgt spid="21"/>
                                        </p:tgtEl>
                                        <p:attrNameLst>
                                          <p:attrName>style.visibility</p:attrName>
                                        </p:attrNameLst>
                                      </p:cBhvr>
                                      <p:to>
                                        <p:strVal val="visible"/>
                                      </p:to>
                                    </p:set>
                                    <p:animEffect transition="in" filter="fade">
                                      <p:cBhvr>
                                        <p:cTn id="198" dur="500"/>
                                        <p:tgtEl>
                                          <p:spTgt spid="21"/>
                                        </p:tgtEl>
                                      </p:cBhvr>
                                    </p:animEffect>
                                  </p:childTnLst>
                                </p:cTn>
                              </p:par>
                            </p:childTnLst>
                          </p:cTn>
                        </p:par>
                      </p:childTnLst>
                    </p:cTn>
                  </p:par>
                </p:childTnLst>
              </p:cTn>
              <p:nextCondLst>
                <p:cond evt="onClick" delay="0">
                  <p:tgtEl>
                    <p:spTgt spid="19"/>
                  </p:tgtEl>
                </p:cond>
              </p:nextCondLst>
            </p:seq>
            <p:audio>
              <p:cMediaNode vol="80000">
                <p:cTn id="199" fill="hold" display="0">
                  <p:stCondLst>
                    <p:cond delay="indefinite"/>
                  </p:stCondLst>
                  <p:endCondLst>
                    <p:cond evt="onStopAudio" delay="0">
                      <p:tgtEl>
                        <p:sldTgt/>
                      </p:tgtEl>
                    </p:cond>
                  </p:endCondLst>
                </p:cTn>
                <p:tgtEl>
                  <p:spTgt spid="22"/>
                </p:tgtEl>
              </p:cMediaNode>
            </p:audio>
          </p:childTnLst>
        </p:cTn>
      </p:par>
    </p:tnLst>
    <p:bldLst>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P spid="15" grpId="10" animBg="1"/>
      <p:bldP spid="15" grpId="11" animBg="1"/>
      <p:bldP spid="15" grpId="12" animBg="1"/>
      <p:bldP spid="15" grpId="13" animBg="1"/>
      <p:bldP spid="15" grpId="14" animBg="1"/>
      <p:bldP spid="14" grpId="0" animBg="1"/>
      <p:bldP spid="14" grpId="1" animBg="1"/>
      <p:bldP spid="16" grpId="0" animBg="1"/>
      <p:bldP spid="16" grpId="1" animBg="1"/>
      <p:bldP spid="17" grpId="0" animBg="1"/>
      <p:bldP spid="17" grpId="1" animBg="1"/>
      <p:bldP spid="17" grpId="2" animBg="1"/>
      <p:bldP spid="17" grpId="3" animBg="1"/>
      <p:bldP spid="17" grpId="4" animBg="1"/>
      <p:bldP spid="17" grpId="5" animBg="1"/>
      <p:bldP spid="17" grpId="6" animBg="1"/>
      <p:bldP spid="17" grpId="7" animBg="1"/>
      <p:bldP spid="17" grpId="8" animBg="1"/>
      <p:bldP spid="17" grpId="9" animBg="1"/>
      <p:bldP spid="17" grpId="10" animBg="1"/>
      <p:bldP spid="17" grpId="11" animBg="1"/>
      <p:bldP spid="17" grpId="12" animBg="1"/>
      <p:bldP spid="17" grpId="13" animBg="1"/>
      <p:bldP spid="20" grpId="0"/>
      <p:bldP spid="20" grpId="1"/>
      <p:bldP spid="21" grpId="0"/>
      <p:bldP spid="21" grpId="1"/>
      <p:bldP spid="21"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054B-70F1-438D-8347-2B851B7FD303}"/>
              </a:ext>
            </a:extLst>
          </p:cNvPr>
          <p:cNvSpPr>
            <a:spLocks noGrp="1"/>
          </p:cNvSpPr>
          <p:nvPr>
            <p:ph type="title"/>
          </p:nvPr>
        </p:nvSpPr>
        <p:spPr>
          <a:xfrm>
            <a:off x="0" y="53529"/>
            <a:ext cx="12192000" cy="1325563"/>
          </a:xfrm>
        </p:spPr>
        <p:txBody>
          <a:bodyPr>
            <a:normAutofit/>
          </a:bodyPr>
          <a:lstStyle/>
          <a:p>
            <a:pPr algn="ctr"/>
            <a:r>
              <a:rPr lang="en-NZ" sz="4000"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How Christians in other countries </a:t>
            </a:r>
            <a:br>
              <a:rPr lang="en-NZ" sz="4000"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br>
            <a:r>
              <a:rPr lang="en-NZ" sz="4000"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celebrate Palm Sunday</a:t>
            </a:r>
          </a:p>
        </p:txBody>
      </p:sp>
      <p:pic>
        <p:nvPicPr>
          <p:cNvPr id="4" name="Picture 3" descr="A group of people standing in front of a crowd&#10;&#10;Description generated with very high confidence">
            <a:extLst>
              <a:ext uri="{FF2B5EF4-FFF2-40B4-BE49-F238E27FC236}">
                <a16:creationId xmlns:a16="http://schemas.microsoft.com/office/drawing/2014/main" id="{9E86D98E-8662-48D7-8DDD-24EDAE9C1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41" y="1655680"/>
            <a:ext cx="5717311" cy="4059291"/>
          </a:xfrm>
          <a:prstGeom prst="rect">
            <a:avLst/>
          </a:prstGeom>
        </p:spPr>
      </p:pic>
      <p:sp>
        <p:nvSpPr>
          <p:cNvPr id="5" name="Rectangle 4">
            <a:extLst>
              <a:ext uri="{FF2B5EF4-FFF2-40B4-BE49-F238E27FC236}">
                <a16:creationId xmlns:a16="http://schemas.microsoft.com/office/drawing/2014/main" id="{0006431A-57E9-4A03-A354-DB61A7F293C4}"/>
              </a:ext>
            </a:extLst>
          </p:cNvPr>
          <p:cNvSpPr/>
          <p:nvPr/>
        </p:nvSpPr>
        <p:spPr>
          <a:xfrm>
            <a:off x="6311050" y="2233561"/>
            <a:ext cx="5576151" cy="2855654"/>
          </a:xfrm>
          <a:prstGeom prst="rect">
            <a:avLst/>
          </a:prstGeom>
          <a:solidFill>
            <a:srgbClr val="FFDDDD"/>
          </a:solidFill>
        </p:spPr>
        <p:txBody>
          <a:bodyPr wrap="square">
            <a:spAutoFit/>
          </a:bodyPr>
          <a:lstStyle/>
          <a:p>
            <a:pPr>
              <a:lnSpc>
                <a:spcPct val="115000"/>
              </a:lnSpc>
              <a:spcAft>
                <a:spcPts val="1000"/>
              </a:spcAft>
              <a:tabLst>
                <a:tab pos="4860804" algn="l"/>
              </a:tabLst>
            </a:pPr>
            <a:r>
              <a:rPr lang="en-NZ" b="1" dirty="0">
                <a:latin typeface="Arial" panose="020B0604020202020204" pitchFamily="34" charset="0"/>
                <a:ea typeface="Calibri" panose="020F0502020204030204" pitchFamily="34" charset="0"/>
                <a:cs typeface="Arial" panose="020B0604020202020204" pitchFamily="34" charset="0"/>
              </a:rPr>
              <a:t>Complete the sentences </a:t>
            </a:r>
            <a:endParaRPr lang="en-NZ"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4860804" algn="l"/>
              </a:tabLst>
            </a:pPr>
            <a:r>
              <a:rPr lang="en-NZ" b="1" dirty="0">
                <a:latin typeface="Arial" panose="020B0604020202020204" pitchFamily="34" charset="0"/>
                <a:ea typeface="Calibri" panose="020F0502020204030204" pitchFamily="34" charset="0"/>
                <a:cs typeface="Arial" panose="020B0604020202020204" pitchFamily="34" charset="0"/>
              </a:rPr>
              <a:t> I look at these pictures and</a:t>
            </a:r>
            <a:endParaRPr lang="en-NZ" dirty="0">
              <a:latin typeface="Arial" panose="020B0604020202020204" pitchFamily="34" charset="0"/>
              <a:ea typeface="Calibri" panose="020F0502020204030204" pitchFamily="34" charset="0"/>
              <a:cs typeface="Arial" panose="020B0604020202020204" pitchFamily="34" charset="0"/>
            </a:endParaRPr>
          </a:p>
          <a:p>
            <a:pPr marL="342891" indent="-342891">
              <a:lnSpc>
                <a:spcPct val="115000"/>
              </a:lnSpc>
              <a:buFont typeface="Wingdings" panose="05000000000000000000" pitchFamily="2" charset="2"/>
              <a:buChar char="Ø"/>
              <a:tabLst>
                <a:tab pos="4860804" algn="l"/>
              </a:tabLst>
            </a:pPr>
            <a:r>
              <a:rPr lang="en-NZ" b="1" dirty="0">
                <a:latin typeface="Arial" panose="020B0604020202020204" pitchFamily="34" charset="0"/>
                <a:ea typeface="Calibri" panose="020F0502020204030204" pitchFamily="34" charset="0"/>
                <a:cs typeface="Arial" panose="020B0604020202020204" pitchFamily="34" charset="0"/>
              </a:rPr>
              <a:t>I realise that Palm Sunday is …</a:t>
            </a:r>
            <a:endParaRPr lang="en-NZ" dirty="0">
              <a:latin typeface="Arial" panose="020B0604020202020204" pitchFamily="34" charset="0"/>
              <a:ea typeface="Calibri" panose="020F0502020204030204" pitchFamily="34" charset="0"/>
              <a:cs typeface="Arial" panose="020B0604020202020204" pitchFamily="34" charset="0"/>
            </a:endParaRPr>
          </a:p>
          <a:p>
            <a:pPr marL="342891" indent="-342891">
              <a:lnSpc>
                <a:spcPct val="115000"/>
              </a:lnSpc>
              <a:buFont typeface="Wingdings" panose="05000000000000000000" pitchFamily="2" charset="2"/>
              <a:buChar char="Ø"/>
              <a:tabLst>
                <a:tab pos="4860804" algn="l"/>
              </a:tabLst>
            </a:pPr>
            <a:r>
              <a:rPr lang="en-NZ" b="1" dirty="0">
                <a:latin typeface="Arial" panose="020B0604020202020204" pitchFamily="34" charset="0"/>
                <a:ea typeface="Calibri" panose="020F0502020204030204" pitchFamily="34" charset="0"/>
                <a:cs typeface="Arial" panose="020B0604020202020204" pitchFamily="34" charset="0"/>
              </a:rPr>
              <a:t>I can see that Palm Sunday is celebrated …</a:t>
            </a:r>
            <a:endParaRPr lang="en-NZ" dirty="0">
              <a:latin typeface="Arial" panose="020B0604020202020204" pitchFamily="34" charset="0"/>
              <a:ea typeface="Calibri" panose="020F0502020204030204" pitchFamily="34" charset="0"/>
              <a:cs typeface="Arial" panose="020B0604020202020204" pitchFamily="34" charset="0"/>
            </a:endParaRPr>
          </a:p>
          <a:p>
            <a:pPr marL="342891" indent="-342891">
              <a:lnSpc>
                <a:spcPct val="115000"/>
              </a:lnSpc>
              <a:buFont typeface="Wingdings" panose="05000000000000000000" pitchFamily="2" charset="2"/>
              <a:buChar char="Ø"/>
              <a:tabLst>
                <a:tab pos="4860804" algn="l"/>
              </a:tabLst>
            </a:pPr>
            <a:r>
              <a:rPr lang="en-NZ" b="1" dirty="0">
                <a:latin typeface="Arial" panose="020B0604020202020204" pitchFamily="34" charset="0"/>
                <a:ea typeface="Calibri" panose="020F0502020204030204" pitchFamily="34" charset="0"/>
                <a:cs typeface="Arial" panose="020B0604020202020204" pitchFamily="34" charset="0"/>
              </a:rPr>
              <a:t>I notice that palms … </a:t>
            </a:r>
            <a:endParaRPr lang="en-NZ" dirty="0">
              <a:latin typeface="Arial" panose="020B0604020202020204" pitchFamily="34" charset="0"/>
              <a:ea typeface="Calibri" panose="020F0502020204030204" pitchFamily="34" charset="0"/>
              <a:cs typeface="Arial" panose="020B0604020202020204" pitchFamily="34" charset="0"/>
            </a:endParaRPr>
          </a:p>
          <a:p>
            <a:pPr marL="342891" indent="-342891">
              <a:lnSpc>
                <a:spcPct val="115000"/>
              </a:lnSpc>
              <a:buFont typeface="Wingdings" panose="05000000000000000000" pitchFamily="2" charset="2"/>
              <a:buChar char="Ø"/>
              <a:tabLst>
                <a:tab pos="4860804" algn="l"/>
              </a:tabLst>
            </a:pPr>
            <a:r>
              <a:rPr lang="en-NZ" b="1" dirty="0">
                <a:latin typeface="Arial" panose="020B0604020202020204" pitchFamily="34" charset="0"/>
                <a:ea typeface="Calibri" panose="020F0502020204030204" pitchFamily="34" charset="0"/>
                <a:cs typeface="Arial" panose="020B0604020202020204" pitchFamily="34" charset="0"/>
              </a:rPr>
              <a:t>They make me aware that the Church is … </a:t>
            </a:r>
            <a:endParaRPr lang="en-NZ" dirty="0">
              <a:latin typeface="Arial" panose="020B0604020202020204" pitchFamily="34" charset="0"/>
              <a:ea typeface="Calibri" panose="020F0502020204030204" pitchFamily="34" charset="0"/>
              <a:cs typeface="Arial" panose="020B0604020202020204" pitchFamily="34" charset="0"/>
            </a:endParaRPr>
          </a:p>
          <a:p>
            <a:pPr marL="342891" indent="-342891">
              <a:lnSpc>
                <a:spcPct val="115000"/>
              </a:lnSpc>
              <a:buFont typeface="Wingdings" panose="05000000000000000000" pitchFamily="2" charset="2"/>
              <a:buChar char="Ø"/>
              <a:tabLst>
                <a:tab pos="4860804" algn="l"/>
              </a:tabLst>
            </a:pPr>
            <a:r>
              <a:rPr lang="en-NZ" b="1" dirty="0">
                <a:latin typeface="Arial" panose="020B0604020202020204" pitchFamily="34" charset="0"/>
                <a:ea typeface="Calibri" panose="020F0502020204030204" pitchFamily="34" charset="0"/>
                <a:cs typeface="Arial" panose="020B0604020202020204" pitchFamily="34" charset="0"/>
              </a:rPr>
              <a:t>I feel part of a very big Church and …</a:t>
            </a:r>
            <a:endParaRPr lang="en-NZ" dirty="0">
              <a:latin typeface="Arial" panose="020B0604020202020204" pitchFamily="34" charset="0"/>
              <a:ea typeface="Calibri" panose="020F0502020204030204" pitchFamily="34" charset="0"/>
              <a:cs typeface="Arial" panose="020B0604020202020204" pitchFamily="34" charset="0"/>
            </a:endParaRPr>
          </a:p>
          <a:p>
            <a:pPr marL="285744" indent="-285744">
              <a:buFont typeface="Wingdings" panose="05000000000000000000" pitchFamily="2" charset="2"/>
              <a:buChar char="Ø"/>
            </a:pPr>
            <a:r>
              <a:rPr lang="en-NZ" b="1" dirty="0">
                <a:latin typeface="Arial" panose="020B0604020202020204" pitchFamily="34" charset="0"/>
                <a:ea typeface="Calibri" panose="020F0502020204030204" pitchFamily="34" charset="0"/>
                <a:cs typeface="Arial" panose="020B0604020202020204" pitchFamily="34" charset="0"/>
              </a:rPr>
              <a:t> I am grateful for Pope Francis because he …</a:t>
            </a:r>
            <a:endParaRPr lang="en-NZ" dirty="0">
              <a:latin typeface="Arial" panose="020B0604020202020204" pitchFamily="34" charset="0"/>
              <a:cs typeface="Arial" panose="020B0604020202020204" pitchFamily="34" charset="0"/>
            </a:endParaRPr>
          </a:p>
        </p:txBody>
      </p:sp>
      <p:sp>
        <p:nvSpPr>
          <p:cNvPr id="6" name="Action Button: Forward">
            <a:hlinkClick r:id="" action="ppaction://hlinkshowjump?jump=nextslide" highlightClick="1"/>
            <a:extLst>
              <a:ext uri="{FF2B5EF4-FFF2-40B4-BE49-F238E27FC236}">
                <a16:creationId xmlns:a16="http://schemas.microsoft.com/office/drawing/2014/main" id="{FADCF9F9-5728-4DFF-B28D-3347D754FC24}"/>
              </a:ext>
            </a:extLst>
          </p:cNvPr>
          <p:cNvSpPr/>
          <p:nvPr/>
        </p:nvSpPr>
        <p:spPr>
          <a:xfrm>
            <a:off x="11105002" y="6420536"/>
            <a:ext cx="464823" cy="360000"/>
          </a:xfrm>
          <a:prstGeom prst="actionButtonForwardNex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a:extLst>
              <a:ext uri="{FF2B5EF4-FFF2-40B4-BE49-F238E27FC236}">
                <a16:creationId xmlns:a16="http://schemas.microsoft.com/office/drawing/2014/main" id="{0AB91500-C3C8-42B2-88DF-2ADC8C28B668}"/>
              </a:ext>
            </a:extLst>
          </p:cNvPr>
          <p:cNvSpPr/>
          <p:nvPr/>
        </p:nvSpPr>
        <p:spPr>
          <a:xfrm>
            <a:off x="10609516" y="6420536"/>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PageNumber">
            <a:extLst>
              <a:ext uri="{FF2B5EF4-FFF2-40B4-BE49-F238E27FC236}">
                <a16:creationId xmlns:a16="http://schemas.microsoft.com/office/drawing/2014/main" id="{459A3AB9-8281-4493-91B0-9BDCAD772800}"/>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S-08</a:t>
            </a:r>
          </a:p>
        </p:txBody>
      </p:sp>
      <p:sp>
        <p:nvSpPr>
          <p:cNvPr id="9" name="Action Button: Worksheet">
            <a:hlinkClick r:id="rId4" action="ppaction://hlinksldjump" highlightClick="1"/>
            <a:extLst>
              <a:ext uri="{FF2B5EF4-FFF2-40B4-BE49-F238E27FC236}">
                <a16:creationId xmlns:a16="http://schemas.microsoft.com/office/drawing/2014/main" id="{4D852E3A-6E1E-47CD-B393-C520F799A4EF}"/>
              </a:ext>
            </a:extLst>
          </p:cNvPr>
          <p:cNvSpPr/>
          <p:nvPr/>
        </p:nvSpPr>
        <p:spPr>
          <a:xfrm>
            <a:off x="10186079" y="6420536"/>
            <a:ext cx="360000" cy="360000"/>
          </a:xfrm>
          <a:prstGeom prst="actionButtonDocumen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CF13165-0555-4698-ADA0-CBB144D1F2C8}"/>
              </a:ext>
            </a:extLst>
          </p:cNvPr>
          <p:cNvSpPr/>
          <p:nvPr/>
        </p:nvSpPr>
        <p:spPr>
          <a:xfrm>
            <a:off x="4920545" y="6626805"/>
            <a:ext cx="2185214" cy="230832"/>
          </a:xfrm>
          <a:prstGeom prst="rect">
            <a:avLst/>
          </a:prstGeom>
        </p:spPr>
        <p:txBody>
          <a:bodyPr wrap="none">
            <a:spAutoFit/>
          </a:bodyPr>
          <a:lstStyle/>
          <a:p>
            <a:pPr algn="ctr"/>
            <a:r>
              <a:rPr lang="en-GB" sz="900" dirty="0">
                <a:solidFill>
                  <a:schemeClr val="bg1"/>
                </a:solidFill>
                <a:latin typeface="Arial" pitchFamily="34" charset="0"/>
                <a:ea typeface="Segoe UI" pitchFamily="34" charset="0"/>
                <a:cs typeface="Arial" pitchFamily="34" charset="0"/>
              </a:rPr>
              <a:t>Click the worksheet icon for worksheet.</a:t>
            </a:r>
          </a:p>
        </p:txBody>
      </p:sp>
    </p:spTree>
    <p:extLst>
      <p:ext uri="{BB962C8B-B14F-4D97-AF65-F5344CB8AC3E}">
        <p14:creationId xmlns:p14="http://schemas.microsoft.com/office/powerpoint/2010/main" val="988520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696E-68EB-4665-8B33-CD4C4C3ED678}"/>
              </a:ext>
            </a:extLst>
          </p:cNvPr>
          <p:cNvSpPr>
            <a:spLocks noGrp="1"/>
          </p:cNvSpPr>
          <p:nvPr>
            <p:ph type="title"/>
          </p:nvPr>
        </p:nvSpPr>
        <p:spPr>
          <a:xfrm>
            <a:off x="2603650" y="233105"/>
            <a:ext cx="6984695" cy="1325563"/>
          </a:xfrm>
        </p:spPr>
        <p:txBody>
          <a:bodyPr>
            <a:normAutofit/>
          </a:bodyPr>
          <a:lstStyle/>
          <a:p>
            <a:pPr algn="ctr"/>
            <a:r>
              <a:rPr lang="en-NZ" sz="3733"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BEFORE Palm Sunday, DURING </a:t>
            </a:r>
            <a:br>
              <a:rPr lang="en-NZ" sz="3733"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br>
            <a:r>
              <a:rPr lang="en-NZ" sz="3733" b="1" dirty="0">
                <a:ln w="10160">
                  <a:solidFill>
                    <a:srgbClr val="FF0000"/>
                  </a:solidFill>
                  <a:prstDash val="solid"/>
                </a:ln>
                <a:solidFill>
                  <a:srgbClr val="FFFFFF"/>
                </a:solidFill>
                <a:effectLst>
                  <a:outerShdw blurRad="38100" dist="22860" dir="5400000" algn="tl" rotWithShape="0">
                    <a:srgbClr val="000000">
                      <a:alpha val="30000"/>
                    </a:srgbClr>
                  </a:outerShdw>
                </a:effectLst>
                <a:latin typeface="+mn-lt"/>
              </a:rPr>
              <a:t>Palm Sunday, AFTER Palm Sunday</a:t>
            </a:r>
          </a:p>
        </p:txBody>
      </p:sp>
      <p:pic>
        <p:nvPicPr>
          <p:cNvPr id="4" name="Picture 1" descr="A close up of a sign&#10;&#10;Description generated with very high confidence">
            <a:extLst>
              <a:ext uri="{FF2B5EF4-FFF2-40B4-BE49-F238E27FC236}">
                <a16:creationId xmlns:a16="http://schemas.microsoft.com/office/drawing/2014/main" id="{DD3ED7B4-0043-40E3-A999-954B998F56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77" b="14027"/>
          <a:stretch/>
        </p:blipFill>
        <p:spPr>
          <a:xfrm>
            <a:off x="134662" y="510477"/>
            <a:ext cx="2214393" cy="872419"/>
          </a:xfrm>
          <a:prstGeom prst="rect">
            <a:avLst/>
          </a:prstGeom>
        </p:spPr>
      </p:pic>
      <p:sp>
        <p:nvSpPr>
          <p:cNvPr id="3" name="Questions">
            <a:extLst>
              <a:ext uri="{FF2B5EF4-FFF2-40B4-BE49-F238E27FC236}">
                <a16:creationId xmlns:a16="http://schemas.microsoft.com/office/drawing/2014/main" id="{CE3B3C23-2B75-43B7-B925-199DC3CB4A9F}"/>
              </a:ext>
            </a:extLst>
          </p:cNvPr>
          <p:cNvSpPr/>
          <p:nvPr/>
        </p:nvSpPr>
        <p:spPr>
          <a:xfrm>
            <a:off x="1762698" y="1812124"/>
            <a:ext cx="8666601" cy="4247317"/>
          </a:xfrm>
          <a:prstGeom prst="rect">
            <a:avLst/>
          </a:prstGeom>
          <a:solidFill>
            <a:srgbClr val="FFDDDD"/>
          </a:solidFill>
        </p:spPr>
        <p:txBody>
          <a:bodyPr wrap="square">
            <a:spAutoFit/>
          </a:bodyPr>
          <a:lstStyle/>
          <a:p>
            <a:pPr marL="342891" indent="-342891">
              <a:lnSpc>
                <a:spcPct val="150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Before Palm Sunday, Jesus was known to the people as a t______.</a:t>
            </a:r>
          </a:p>
          <a:p>
            <a:pPr marL="342891" indent="-342891">
              <a:lnSpc>
                <a:spcPct val="150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People also recognised Jesus as a man who could work m_____.</a:t>
            </a:r>
          </a:p>
          <a:p>
            <a:pPr marL="342891" indent="-342891">
              <a:lnSpc>
                <a:spcPct val="150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Those who knew him thought he was the long-awaited M______.</a:t>
            </a:r>
          </a:p>
          <a:p>
            <a:pPr marL="342891" indent="-342891">
              <a:lnSpc>
                <a:spcPct val="150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On Palm Sunday the people welcomed their new king shouting, “H_______”.</a:t>
            </a:r>
          </a:p>
          <a:p>
            <a:pPr marL="342891" indent="-342891">
              <a:lnSpc>
                <a:spcPct val="150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They hoped he would save them from harsh laws and heavy t____. </a:t>
            </a:r>
          </a:p>
          <a:p>
            <a:pPr marL="342891" indent="-342891">
              <a:lnSpc>
                <a:spcPct val="150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They greeted him as if he was their Saviour promised by G__.</a:t>
            </a:r>
          </a:p>
          <a:p>
            <a:pPr marL="342891" indent="-342891">
              <a:lnSpc>
                <a:spcPct val="150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The people did not realise that this was to be their king’s last week on e___.</a:t>
            </a:r>
          </a:p>
          <a:p>
            <a:pPr marL="342891" indent="-342891">
              <a:lnSpc>
                <a:spcPct val="150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Jesus had become a threat to the chief priests’ authority, he had to d__.</a:t>
            </a:r>
          </a:p>
          <a:p>
            <a:pPr marL="342891" indent="-342891">
              <a:lnSpc>
                <a:spcPct val="150000"/>
              </a:lnSpc>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Some of the people turned against Jesus and they shouted, “C____  h__ ”.</a:t>
            </a:r>
          </a:p>
          <a:p>
            <a:pPr marL="342891" indent="-342891">
              <a:lnSpc>
                <a:spcPct val="150000"/>
              </a:lnSpc>
              <a:spcAft>
                <a:spcPts val="10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 Palm Sunday starts Holy Week, the holiest week in the y___.</a:t>
            </a:r>
          </a:p>
        </p:txBody>
      </p:sp>
      <p:pic>
        <p:nvPicPr>
          <p:cNvPr id="5" name="Picture 2" descr="A close up of a sign&#10;&#10;Description generated with very high confidence">
            <a:extLst>
              <a:ext uri="{FF2B5EF4-FFF2-40B4-BE49-F238E27FC236}">
                <a16:creationId xmlns:a16="http://schemas.microsoft.com/office/drawing/2014/main" id="{6B8224B1-17ED-4C7F-94AD-EB2C29FD4B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77" b="14027"/>
          <a:stretch/>
        </p:blipFill>
        <p:spPr>
          <a:xfrm>
            <a:off x="9842948" y="510477"/>
            <a:ext cx="2214393" cy="872419"/>
          </a:xfrm>
          <a:prstGeom prst="rect">
            <a:avLst/>
          </a:prstGeom>
        </p:spPr>
      </p:pic>
      <p:sp>
        <p:nvSpPr>
          <p:cNvPr id="6" name="teacher">
            <a:extLst>
              <a:ext uri="{FF2B5EF4-FFF2-40B4-BE49-F238E27FC236}">
                <a16:creationId xmlns:a16="http://schemas.microsoft.com/office/drawing/2014/main" id="{93334BD4-51EE-4287-BA4A-53487D6C8B48}"/>
              </a:ext>
            </a:extLst>
          </p:cNvPr>
          <p:cNvSpPr/>
          <p:nvPr/>
        </p:nvSpPr>
        <p:spPr>
          <a:xfrm>
            <a:off x="8087030" y="1955106"/>
            <a:ext cx="991213" cy="286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err="1">
                <a:solidFill>
                  <a:schemeClr val="tx1"/>
                </a:solidFill>
                <a:latin typeface="Arial" panose="020B0604020202020204" pitchFamily="34" charset="0"/>
                <a:cs typeface="Arial" panose="020B0604020202020204" pitchFamily="34" charset="0"/>
              </a:rPr>
              <a:t>eacher</a:t>
            </a:r>
            <a:endParaRPr lang="en-NZ" dirty="0">
              <a:solidFill>
                <a:schemeClr val="tx1"/>
              </a:solidFill>
              <a:latin typeface="Arial" panose="020B0604020202020204" pitchFamily="34" charset="0"/>
              <a:cs typeface="Arial" panose="020B0604020202020204" pitchFamily="34" charset="0"/>
            </a:endParaRPr>
          </a:p>
        </p:txBody>
      </p:sp>
      <p:sp>
        <p:nvSpPr>
          <p:cNvPr id="7" name="miracles">
            <a:extLst>
              <a:ext uri="{FF2B5EF4-FFF2-40B4-BE49-F238E27FC236}">
                <a16:creationId xmlns:a16="http://schemas.microsoft.com/office/drawing/2014/main" id="{7D6C2F17-191D-400F-92A1-6B19BFA1EC48}"/>
              </a:ext>
            </a:extLst>
          </p:cNvPr>
          <p:cNvSpPr/>
          <p:nvPr/>
        </p:nvSpPr>
        <p:spPr>
          <a:xfrm>
            <a:off x="8016229" y="2363474"/>
            <a:ext cx="925417" cy="286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err="1">
                <a:solidFill>
                  <a:schemeClr val="tx1"/>
                </a:solidFill>
                <a:latin typeface="Arial" panose="020B0604020202020204" pitchFamily="34" charset="0"/>
                <a:cs typeface="Arial" panose="020B0604020202020204" pitchFamily="34" charset="0"/>
              </a:rPr>
              <a:t>iracles</a:t>
            </a:r>
            <a:endParaRPr lang="en-NZ" dirty="0">
              <a:solidFill>
                <a:schemeClr val="tx1"/>
              </a:solidFill>
              <a:latin typeface="Arial" panose="020B0604020202020204" pitchFamily="34" charset="0"/>
              <a:cs typeface="Arial" panose="020B0604020202020204" pitchFamily="34" charset="0"/>
            </a:endParaRPr>
          </a:p>
        </p:txBody>
      </p:sp>
      <p:sp>
        <p:nvSpPr>
          <p:cNvPr id="8" name="Messiah">
            <a:extLst>
              <a:ext uri="{FF2B5EF4-FFF2-40B4-BE49-F238E27FC236}">
                <a16:creationId xmlns:a16="http://schemas.microsoft.com/office/drawing/2014/main" id="{CEE43504-4E85-4751-8A6D-9553B3DA9CFB}"/>
              </a:ext>
            </a:extLst>
          </p:cNvPr>
          <p:cNvSpPr/>
          <p:nvPr/>
        </p:nvSpPr>
        <p:spPr>
          <a:xfrm>
            <a:off x="7853302" y="2787743"/>
            <a:ext cx="925417" cy="257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err="1">
                <a:solidFill>
                  <a:schemeClr val="tx1"/>
                </a:solidFill>
                <a:latin typeface="Arial" panose="020B0604020202020204" pitchFamily="34" charset="0"/>
                <a:cs typeface="Arial" panose="020B0604020202020204" pitchFamily="34" charset="0"/>
              </a:rPr>
              <a:t>essiah</a:t>
            </a:r>
            <a:endParaRPr lang="en-NZ" dirty="0">
              <a:solidFill>
                <a:schemeClr val="tx1"/>
              </a:solidFill>
              <a:latin typeface="Arial" panose="020B0604020202020204" pitchFamily="34" charset="0"/>
              <a:cs typeface="Arial" panose="020B0604020202020204" pitchFamily="34" charset="0"/>
            </a:endParaRPr>
          </a:p>
        </p:txBody>
      </p:sp>
      <p:sp>
        <p:nvSpPr>
          <p:cNvPr id="9" name="Hosannah">
            <a:extLst>
              <a:ext uri="{FF2B5EF4-FFF2-40B4-BE49-F238E27FC236}">
                <a16:creationId xmlns:a16="http://schemas.microsoft.com/office/drawing/2014/main" id="{0CDB2D71-1572-4060-9F52-A9F33B522353}"/>
              </a:ext>
            </a:extLst>
          </p:cNvPr>
          <p:cNvSpPr/>
          <p:nvPr/>
        </p:nvSpPr>
        <p:spPr>
          <a:xfrm>
            <a:off x="8739367" y="3240841"/>
            <a:ext cx="1161319" cy="189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err="1">
                <a:solidFill>
                  <a:schemeClr val="tx1"/>
                </a:solidFill>
                <a:latin typeface="Arial" panose="020B0604020202020204" pitchFamily="34" charset="0"/>
                <a:cs typeface="Arial" panose="020B0604020202020204" pitchFamily="34" charset="0"/>
              </a:rPr>
              <a:t>osanna</a:t>
            </a:r>
            <a:endParaRPr lang="en-NZ" dirty="0">
              <a:solidFill>
                <a:schemeClr val="tx1"/>
              </a:solidFill>
              <a:latin typeface="Arial" panose="020B0604020202020204" pitchFamily="34" charset="0"/>
              <a:cs typeface="Arial" panose="020B0604020202020204" pitchFamily="34" charset="0"/>
            </a:endParaRPr>
          </a:p>
        </p:txBody>
      </p:sp>
      <p:sp>
        <p:nvSpPr>
          <p:cNvPr id="10" name="taxes">
            <a:extLst>
              <a:ext uri="{FF2B5EF4-FFF2-40B4-BE49-F238E27FC236}">
                <a16:creationId xmlns:a16="http://schemas.microsoft.com/office/drawing/2014/main" id="{8BEF5514-71C9-4ED9-B2D9-94958BD89E36}"/>
              </a:ext>
            </a:extLst>
          </p:cNvPr>
          <p:cNvSpPr/>
          <p:nvPr/>
        </p:nvSpPr>
        <p:spPr>
          <a:xfrm>
            <a:off x="8334338" y="3599951"/>
            <a:ext cx="739508" cy="286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axes</a:t>
            </a:r>
          </a:p>
        </p:txBody>
      </p:sp>
      <p:sp>
        <p:nvSpPr>
          <p:cNvPr id="11" name="God">
            <a:extLst>
              <a:ext uri="{FF2B5EF4-FFF2-40B4-BE49-F238E27FC236}">
                <a16:creationId xmlns:a16="http://schemas.microsoft.com/office/drawing/2014/main" id="{DD31359C-20F9-4289-8860-E43BCD814703}"/>
              </a:ext>
            </a:extLst>
          </p:cNvPr>
          <p:cNvSpPr/>
          <p:nvPr/>
        </p:nvSpPr>
        <p:spPr>
          <a:xfrm>
            <a:off x="8016191" y="4061969"/>
            <a:ext cx="549491" cy="179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od</a:t>
            </a:r>
          </a:p>
        </p:txBody>
      </p:sp>
      <p:sp>
        <p:nvSpPr>
          <p:cNvPr id="12" name="earth">
            <a:extLst>
              <a:ext uri="{FF2B5EF4-FFF2-40B4-BE49-F238E27FC236}">
                <a16:creationId xmlns:a16="http://schemas.microsoft.com/office/drawing/2014/main" id="{C310A5D8-DFB6-4F16-86FC-01DC01CC0E90}"/>
              </a:ext>
            </a:extLst>
          </p:cNvPr>
          <p:cNvSpPr/>
          <p:nvPr/>
        </p:nvSpPr>
        <p:spPr>
          <a:xfrm>
            <a:off x="9320025" y="4484255"/>
            <a:ext cx="647299" cy="172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err="1">
                <a:solidFill>
                  <a:schemeClr val="tx1"/>
                </a:solidFill>
                <a:latin typeface="Arial" panose="020B0604020202020204" pitchFamily="34" charset="0"/>
                <a:cs typeface="Arial" panose="020B0604020202020204" pitchFamily="34" charset="0"/>
              </a:rPr>
              <a:t>arth</a:t>
            </a:r>
            <a:endParaRPr lang="en-NZ" dirty="0">
              <a:solidFill>
                <a:schemeClr val="tx1"/>
              </a:solidFill>
              <a:latin typeface="Arial" panose="020B0604020202020204" pitchFamily="34" charset="0"/>
              <a:cs typeface="Arial" panose="020B0604020202020204" pitchFamily="34" charset="0"/>
            </a:endParaRPr>
          </a:p>
        </p:txBody>
      </p:sp>
      <p:sp>
        <p:nvSpPr>
          <p:cNvPr id="13" name="die">
            <a:extLst>
              <a:ext uri="{FF2B5EF4-FFF2-40B4-BE49-F238E27FC236}">
                <a16:creationId xmlns:a16="http://schemas.microsoft.com/office/drawing/2014/main" id="{75AF76F6-7DF0-4CFD-BA0A-96F93698D70D}"/>
              </a:ext>
            </a:extLst>
          </p:cNvPr>
          <p:cNvSpPr/>
          <p:nvPr/>
        </p:nvSpPr>
        <p:spPr>
          <a:xfrm>
            <a:off x="9014703" y="4882704"/>
            <a:ext cx="432635" cy="18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err="1">
                <a:solidFill>
                  <a:schemeClr val="tx1"/>
                </a:solidFill>
                <a:latin typeface="Arial" panose="020B0604020202020204" pitchFamily="34" charset="0"/>
                <a:cs typeface="Arial" panose="020B0604020202020204" pitchFamily="34" charset="0"/>
              </a:rPr>
              <a:t>ie</a:t>
            </a:r>
            <a:endParaRPr lang="en-NZ" dirty="0">
              <a:solidFill>
                <a:schemeClr val="tx1"/>
              </a:solidFill>
              <a:latin typeface="Arial" panose="020B0604020202020204" pitchFamily="34" charset="0"/>
              <a:cs typeface="Arial" panose="020B0604020202020204" pitchFamily="34" charset="0"/>
            </a:endParaRPr>
          </a:p>
        </p:txBody>
      </p:sp>
      <p:sp>
        <p:nvSpPr>
          <p:cNvPr id="14" name="Crucify">
            <a:extLst>
              <a:ext uri="{FF2B5EF4-FFF2-40B4-BE49-F238E27FC236}">
                <a16:creationId xmlns:a16="http://schemas.microsoft.com/office/drawing/2014/main" id="{48BD63B1-3A6A-47F2-B1AE-551D1115CDCD}"/>
              </a:ext>
            </a:extLst>
          </p:cNvPr>
          <p:cNvSpPr/>
          <p:nvPr/>
        </p:nvSpPr>
        <p:spPr>
          <a:xfrm>
            <a:off x="8401051" y="5270975"/>
            <a:ext cx="861067" cy="223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err="1">
                <a:solidFill>
                  <a:schemeClr val="tx1"/>
                </a:solidFill>
                <a:latin typeface="Arial" panose="020B0604020202020204" pitchFamily="34" charset="0"/>
                <a:cs typeface="Arial" panose="020B0604020202020204" pitchFamily="34" charset="0"/>
              </a:rPr>
              <a:t>rucify</a:t>
            </a:r>
            <a:endParaRPr lang="en-NZ" dirty="0">
              <a:solidFill>
                <a:schemeClr val="tx1"/>
              </a:solidFill>
              <a:latin typeface="Arial" panose="020B0604020202020204" pitchFamily="34" charset="0"/>
              <a:cs typeface="Arial" panose="020B0604020202020204" pitchFamily="34" charset="0"/>
            </a:endParaRPr>
          </a:p>
        </p:txBody>
      </p:sp>
      <p:sp>
        <p:nvSpPr>
          <p:cNvPr id="15" name="him">
            <a:extLst>
              <a:ext uri="{FF2B5EF4-FFF2-40B4-BE49-F238E27FC236}">
                <a16:creationId xmlns:a16="http://schemas.microsoft.com/office/drawing/2014/main" id="{FBDAD168-8D4D-491C-AB5D-EBFBB47AE0B0}"/>
              </a:ext>
            </a:extLst>
          </p:cNvPr>
          <p:cNvSpPr/>
          <p:nvPr/>
        </p:nvSpPr>
        <p:spPr>
          <a:xfrm>
            <a:off x="9193339" y="5261065"/>
            <a:ext cx="568448" cy="253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err="1">
                <a:solidFill>
                  <a:schemeClr val="tx1"/>
                </a:solidFill>
                <a:latin typeface="Arial" panose="020B0604020202020204" pitchFamily="34" charset="0"/>
                <a:cs typeface="Arial" panose="020B0604020202020204" pitchFamily="34" charset="0"/>
              </a:rPr>
              <a:t>im</a:t>
            </a:r>
            <a:r>
              <a:rPr lang="en-NZ" dirty="0">
                <a:solidFill>
                  <a:schemeClr val="tx1"/>
                </a:solidFill>
                <a:latin typeface="Arial" panose="020B0604020202020204" pitchFamily="34" charset="0"/>
                <a:cs typeface="Arial" panose="020B0604020202020204" pitchFamily="34" charset="0"/>
              </a:rPr>
              <a:t>!</a:t>
            </a:r>
          </a:p>
        </p:txBody>
      </p:sp>
      <p:sp>
        <p:nvSpPr>
          <p:cNvPr id="16" name="year">
            <a:extLst>
              <a:ext uri="{FF2B5EF4-FFF2-40B4-BE49-F238E27FC236}">
                <a16:creationId xmlns:a16="http://schemas.microsoft.com/office/drawing/2014/main" id="{846F2278-8512-4940-AE6B-6193767DA56A}"/>
              </a:ext>
            </a:extLst>
          </p:cNvPr>
          <p:cNvSpPr/>
          <p:nvPr/>
        </p:nvSpPr>
        <p:spPr>
          <a:xfrm>
            <a:off x="7883863" y="5702284"/>
            <a:ext cx="587100" cy="205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ear</a:t>
            </a:r>
          </a:p>
        </p:txBody>
      </p:sp>
      <p:sp>
        <p:nvSpPr>
          <p:cNvPr id="17" name="Action Button: Forward">
            <a:hlinkClick r:id="" action="ppaction://hlinkshowjump?jump=nextslide" highlightClick="1"/>
            <a:extLst>
              <a:ext uri="{FF2B5EF4-FFF2-40B4-BE49-F238E27FC236}">
                <a16:creationId xmlns:a16="http://schemas.microsoft.com/office/drawing/2014/main" id="{97657847-AE69-4C5A-A09A-E4B2DE9A6B2D}"/>
              </a:ext>
            </a:extLst>
          </p:cNvPr>
          <p:cNvSpPr/>
          <p:nvPr/>
        </p:nvSpPr>
        <p:spPr>
          <a:xfrm>
            <a:off x="11105002" y="6420536"/>
            <a:ext cx="464823" cy="360000"/>
          </a:xfrm>
          <a:prstGeom prst="actionButtonForwardNex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Back">
            <a:hlinkClick r:id="" action="ppaction://hlinkshowjump?jump=previousslide" highlightClick="1"/>
            <a:extLst>
              <a:ext uri="{FF2B5EF4-FFF2-40B4-BE49-F238E27FC236}">
                <a16:creationId xmlns:a16="http://schemas.microsoft.com/office/drawing/2014/main" id="{03F65C30-CF65-43E5-8E84-694066C827AF}"/>
              </a:ext>
            </a:extLst>
          </p:cNvPr>
          <p:cNvSpPr/>
          <p:nvPr/>
        </p:nvSpPr>
        <p:spPr>
          <a:xfrm>
            <a:off x="10609516" y="6420536"/>
            <a:ext cx="432048" cy="360000"/>
          </a:xfrm>
          <a:prstGeom prst="actionButtonBackPrevious">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PageNumber">
            <a:extLst>
              <a:ext uri="{FF2B5EF4-FFF2-40B4-BE49-F238E27FC236}">
                <a16:creationId xmlns:a16="http://schemas.microsoft.com/office/drawing/2014/main" id="{1EE4A0B6-F1C3-4B79-A83B-920F40366B8D}"/>
              </a:ext>
            </a:extLst>
          </p:cNvPr>
          <p:cNvSpPr txBox="1">
            <a:spLocks/>
          </p:cNvSpPr>
          <p:nvPr/>
        </p:nvSpPr>
        <p:spPr>
          <a:xfrm>
            <a:off x="11696700" y="6434480"/>
            <a:ext cx="381000" cy="360000"/>
          </a:xfrm>
          <a:prstGeom prst="rect">
            <a:avLst/>
          </a:prstGeom>
          <a:solidFill>
            <a:srgbClr val="F2F2F2"/>
          </a:solidFill>
          <a:ln w="25400">
            <a:solidFill>
              <a:srgbClr val="4C216D"/>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S-09</a:t>
            </a:r>
          </a:p>
        </p:txBody>
      </p:sp>
      <p:sp>
        <p:nvSpPr>
          <p:cNvPr id="20" name="Action Button: Worksheet">
            <a:hlinkClick r:id="rId4" action="ppaction://hlinksldjump" highlightClick="1"/>
            <a:extLst>
              <a:ext uri="{FF2B5EF4-FFF2-40B4-BE49-F238E27FC236}">
                <a16:creationId xmlns:a16="http://schemas.microsoft.com/office/drawing/2014/main" id="{7452C42F-FCA2-4F4C-9E95-15BC7B1A85A6}"/>
              </a:ext>
            </a:extLst>
          </p:cNvPr>
          <p:cNvSpPr/>
          <p:nvPr/>
        </p:nvSpPr>
        <p:spPr>
          <a:xfrm>
            <a:off x="10186079" y="6420536"/>
            <a:ext cx="360000" cy="360000"/>
          </a:xfrm>
          <a:prstGeom prst="actionButtonDocumen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rigger 1">
            <a:extLst>
              <a:ext uri="{FF2B5EF4-FFF2-40B4-BE49-F238E27FC236}">
                <a16:creationId xmlns:a16="http://schemas.microsoft.com/office/drawing/2014/main" id="{B24378FE-4945-4AC2-8B82-AA524C5EA522}"/>
              </a:ext>
            </a:extLst>
          </p:cNvPr>
          <p:cNvSpPr/>
          <p:nvPr/>
        </p:nvSpPr>
        <p:spPr>
          <a:xfrm>
            <a:off x="8036406" y="1955658"/>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rigger 2">
            <a:extLst>
              <a:ext uri="{FF2B5EF4-FFF2-40B4-BE49-F238E27FC236}">
                <a16:creationId xmlns:a16="http://schemas.microsoft.com/office/drawing/2014/main" id="{FF761094-209B-4B67-BF7C-B33C94EB6AE8}"/>
              </a:ext>
            </a:extLst>
          </p:cNvPr>
          <p:cNvSpPr/>
          <p:nvPr/>
        </p:nvSpPr>
        <p:spPr>
          <a:xfrm>
            <a:off x="7875221" y="2377770"/>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rigger 3">
            <a:extLst>
              <a:ext uri="{FF2B5EF4-FFF2-40B4-BE49-F238E27FC236}">
                <a16:creationId xmlns:a16="http://schemas.microsoft.com/office/drawing/2014/main" id="{0024422D-2EF7-4C11-893D-F2C0A85C9E69}"/>
              </a:ext>
            </a:extLst>
          </p:cNvPr>
          <p:cNvSpPr/>
          <p:nvPr/>
        </p:nvSpPr>
        <p:spPr>
          <a:xfrm>
            <a:off x="7712294" y="2767247"/>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rigger 4">
            <a:extLst>
              <a:ext uri="{FF2B5EF4-FFF2-40B4-BE49-F238E27FC236}">
                <a16:creationId xmlns:a16="http://schemas.microsoft.com/office/drawing/2014/main" id="{3A8D30AE-79F9-4FB3-94ED-9135EAD5906A}"/>
              </a:ext>
            </a:extLst>
          </p:cNvPr>
          <p:cNvSpPr/>
          <p:nvPr/>
        </p:nvSpPr>
        <p:spPr>
          <a:xfrm>
            <a:off x="8598360" y="3156826"/>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rigger 5">
            <a:extLst>
              <a:ext uri="{FF2B5EF4-FFF2-40B4-BE49-F238E27FC236}">
                <a16:creationId xmlns:a16="http://schemas.microsoft.com/office/drawing/2014/main" id="{CA7960BC-8B72-4675-B14B-77A3E836E312}"/>
              </a:ext>
            </a:extLst>
          </p:cNvPr>
          <p:cNvSpPr/>
          <p:nvPr/>
        </p:nvSpPr>
        <p:spPr>
          <a:xfrm>
            <a:off x="8218653" y="3587239"/>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rigger 6">
            <a:extLst>
              <a:ext uri="{FF2B5EF4-FFF2-40B4-BE49-F238E27FC236}">
                <a16:creationId xmlns:a16="http://schemas.microsoft.com/office/drawing/2014/main" id="{216BFCDA-5871-491E-ADE1-4C98E0811AE8}"/>
              </a:ext>
            </a:extLst>
          </p:cNvPr>
          <p:cNvSpPr/>
          <p:nvPr/>
        </p:nvSpPr>
        <p:spPr>
          <a:xfrm>
            <a:off x="7895397" y="4007549"/>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Trigger 7">
            <a:extLst>
              <a:ext uri="{FF2B5EF4-FFF2-40B4-BE49-F238E27FC236}">
                <a16:creationId xmlns:a16="http://schemas.microsoft.com/office/drawing/2014/main" id="{C431210F-7406-4887-9570-2A46FA65C710}"/>
              </a:ext>
            </a:extLst>
          </p:cNvPr>
          <p:cNvSpPr/>
          <p:nvPr/>
        </p:nvSpPr>
        <p:spPr>
          <a:xfrm>
            <a:off x="9165321" y="4433987"/>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Trigger 8">
            <a:extLst>
              <a:ext uri="{FF2B5EF4-FFF2-40B4-BE49-F238E27FC236}">
                <a16:creationId xmlns:a16="http://schemas.microsoft.com/office/drawing/2014/main" id="{970F8B0C-25CE-4AAC-B81A-97AE5734CAA2}"/>
              </a:ext>
            </a:extLst>
          </p:cNvPr>
          <p:cNvSpPr/>
          <p:nvPr/>
        </p:nvSpPr>
        <p:spPr>
          <a:xfrm>
            <a:off x="8903136" y="4834216"/>
            <a:ext cx="282017" cy="286437"/>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Trigger 9">
            <a:extLst>
              <a:ext uri="{FF2B5EF4-FFF2-40B4-BE49-F238E27FC236}">
                <a16:creationId xmlns:a16="http://schemas.microsoft.com/office/drawing/2014/main" id="{3C8551D7-FA1F-45D5-B5CA-95634CFF5DCC}"/>
              </a:ext>
            </a:extLst>
          </p:cNvPr>
          <p:cNvSpPr/>
          <p:nvPr/>
        </p:nvSpPr>
        <p:spPr>
          <a:xfrm>
            <a:off x="8334338" y="5279383"/>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Trigger 10">
            <a:extLst>
              <a:ext uri="{FF2B5EF4-FFF2-40B4-BE49-F238E27FC236}">
                <a16:creationId xmlns:a16="http://schemas.microsoft.com/office/drawing/2014/main" id="{F8193A05-6CAC-425C-B449-F83A78842706}"/>
              </a:ext>
            </a:extLst>
          </p:cNvPr>
          <p:cNvSpPr/>
          <p:nvPr/>
        </p:nvSpPr>
        <p:spPr>
          <a:xfrm>
            <a:off x="7805013" y="5702283"/>
            <a:ext cx="282017" cy="253252"/>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Textbox: Tool instructions">
            <a:extLst>
              <a:ext uri="{FF2B5EF4-FFF2-40B4-BE49-F238E27FC236}">
                <a16:creationId xmlns:a16="http://schemas.microsoft.com/office/drawing/2014/main" id="{E7B5FE98-35B4-4129-BFE4-93EC8D937656}"/>
              </a:ext>
            </a:extLst>
          </p:cNvPr>
          <p:cNvSpPr txBox="1"/>
          <p:nvPr/>
        </p:nvSpPr>
        <p:spPr>
          <a:xfrm>
            <a:off x="5003393" y="6488668"/>
            <a:ext cx="2185214" cy="369332"/>
          </a:xfrm>
          <a:prstGeom prst="rect">
            <a:avLst/>
          </a:prstGeom>
          <a:noFill/>
        </p:spPr>
        <p:txBody>
          <a:bodyPr wrap="none" rtlCol="0">
            <a:spAutoFit/>
          </a:bodyPr>
          <a:lstStyle/>
          <a:p>
            <a:pPr algn="ctr"/>
            <a:r>
              <a:rPr lang="en-GB" sz="900" dirty="0">
                <a:solidFill>
                  <a:schemeClr val="bg1"/>
                </a:solidFill>
                <a:latin typeface="Arial" pitchFamily="34" charset="0"/>
                <a:ea typeface="Segoe UI" pitchFamily="34" charset="0"/>
                <a:cs typeface="Arial" pitchFamily="34" charset="0"/>
              </a:rPr>
              <a:t>Click the first letter to reveal answer.</a:t>
            </a:r>
          </a:p>
          <a:p>
            <a:pPr algn="ctr"/>
            <a:r>
              <a:rPr lang="en-GB" sz="900" dirty="0">
                <a:solidFill>
                  <a:schemeClr val="bg1"/>
                </a:solidFill>
                <a:latin typeface="Arial" pitchFamily="34" charset="0"/>
                <a:ea typeface="Segoe UI" pitchFamily="34" charset="0"/>
                <a:cs typeface="Arial" pitchFamily="34" charset="0"/>
              </a:rPr>
              <a:t>Click the worksheet icon for worksheet.</a:t>
            </a:r>
          </a:p>
        </p:txBody>
      </p:sp>
    </p:spTree>
    <p:extLst>
      <p:ext uri="{BB962C8B-B14F-4D97-AF65-F5344CB8AC3E}">
        <p14:creationId xmlns:p14="http://schemas.microsoft.com/office/powerpoint/2010/main" val="2542408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childTnLst>
              </p:cTn>
              <p:nextCondLst>
                <p:cond evt="onClick" delay="0">
                  <p:tgtEl>
                    <p:spTgt spid="29"/>
                  </p:tgtEl>
                </p:cond>
              </p:nextCondLst>
            </p:seq>
            <p:seq concurrent="1" nextAc="seek">
              <p:cTn id="60" restart="whenNotActive" fill="hold" evtFilter="cancelBubble" nodeType="interactiveSeq">
                <p:stCondLst>
                  <p:cond evt="onClick" delay="0">
                    <p:tgtEl>
                      <p:spTgt spid="30"/>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1" nodeType="withEffect">
                                  <p:stCondLst>
                                    <p:cond delay="0"/>
                                  </p:stCondLst>
                                  <p:childTnLst>
                                    <p:set>
                                      <p:cBhvr>
                                        <p:cTn id="70" dur="1" fill="hold">
                                          <p:stCondLst>
                                            <p:cond delay="0"/>
                                          </p:stCondLst>
                                        </p:cTn>
                                        <p:tgtEl>
                                          <p:spTgt spid="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0"/>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1"/>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2"/>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3"/>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5"/>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8"/>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2" nodeType="withEffect">
                                  <p:stCondLst>
                                    <p:cond delay="0"/>
                                  </p:stCondLst>
                                  <p:childTnLst>
                                    <p:set>
                                      <p:cBhvr>
                                        <p:cTn id="95" dur="1" fill="hold">
                                          <p:stCondLst>
                                            <p:cond delay="0"/>
                                          </p:stCondLst>
                                        </p:cTn>
                                        <p:tgtEl>
                                          <p:spTgt spid="6"/>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7"/>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8"/>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9"/>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10"/>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12"/>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13"/>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14"/>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15"/>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2552</Words>
  <Application>Microsoft Office PowerPoint</Application>
  <PresentationFormat>Widescreen</PresentationFormat>
  <Paragraphs>244</Paragraphs>
  <Slides>14</Slides>
  <Notes>14</Notes>
  <HiddenSlides>3</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Calibri</vt:lpstr>
      <vt:lpstr>Wingdings</vt:lpstr>
      <vt:lpstr>Bradley Hand ITC</vt:lpstr>
      <vt:lpstr>Segoe UI</vt:lpstr>
      <vt:lpstr>Lucida Calligraphy</vt:lpstr>
      <vt:lpstr>Tempus Sans ITC</vt:lpstr>
      <vt:lpstr>Arial</vt:lpstr>
      <vt:lpstr>Times New Roman</vt:lpstr>
      <vt:lpstr>Brush Script MT</vt:lpstr>
      <vt:lpstr>Calibri Light</vt:lpstr>
      <vt:lpstr>1_Office Theme</vt:lpstr>
      <vt:lpstr>Palm Sunday – Jesus is Hailed as King</vt:lpstr>
      <vt:lpstr>Learning Intentions</vt:lpstr>
      <vt:lpstr>The first day of Holy Week is known as  Passion Sunday or Palm Sunday</vt:lpstr>
      <vt:lpstr>Jesus begins his last week on earth</vt:lpstr>
      <vt:lpstr>Experiencing Palm Sunday from  Different People’s Point of View</vt:lpstr>
      <vt:lpstr>How Christians today celebrate  Palm Sunday in their parish</vt:lpstr>
      <vt:lpstr>How children today celebrate Palm Sunday at school</vt:lpstr>
      <vt:lpstr>How Christians in other countries  celebrate Palm Sunday</vt:lpstr>
      <vt:lpstr>BEFORE Palm Sunday, DURING  Palm Sunday, AFTER Palm Sunday</vt:lpstr>
      <vt:lpstr>Check Up</vt:lpstr>
      <vt:lpstr>Time for Reflection</vt:lpstr>
      <vt:lpstr>Experiencing Palm Sunday from Different People’s Point of View</vt:lpstr>
      <vt:lpstr>How Christians in other countries celebrate Palm Sunday</vt:lpstr>
      <vt:lpstr>BEFORE Palm Sunday, DURING  Palm Sunday, AFTER Palm Sunday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Palm Sunday – Jesus is Hailed as King</dc:title>
  <dc:creator>Jenny McCairn</dc:creator>
  <cp:lastModifiedBy>Pierre Schmits</cp:lastModifiedBy>
  <cp:revision>7</cp:revision>
  <dcterms:created xsi:type="dcterms:W3CDTF">2018-02-26T09:33:18Z</dcterms:created>
  <dcterms:modified xsi:type="dcterms:W3CDTF">2018-02-28T20:18:49Z</dcterms:modified>
</cp:coreProperties>
</file>