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61" r:id="rId2"/>
    <p:sldId id="427" r:id="rId3"/>
    <p:sldId id="417" r:id="rId4"/>
    <p:sldId id="428" r:id="rId5"/>
    <p:sldId id="429" r:id="rId6"/>
    <p:sldId id="421" r:id="rId7"/>
    <p:sldId id="430" r:id="rId8"/>
    <p:sldId id="438" r:id="rId9"/>
    <p:sldId id="431" r:id="rId10"/>
    <p:sldId id="418" r:id="rId11"/>
    <p:sldId id="433" r:id="rId12"/>
    <p:sldId id="436" r:id="rId13"/>
    <p:sldId id="424" r:id="rId14"/>
    <p:sldId id="392" r:id="rId15"/>
    <p:sldId id="437" r:id="rId16"/>
    <p:sldId id="266" r:id="rId17"/>
    <p:sldId id="435" r:id="rId18"/>
    <p:sldId id="440" r:id="rId19"/>
    <p:sldId id="439" r:id="rId20"/>
    <p:sldId id="380" r:id="rId21"/>
    <p:sldId id="441" r:id="rId2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1"/>
    <a:srgbClr val="F9FC92"/>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4045" autoAdjust="0"/>
  </p:normalViewPr>
  <p:slideViewPr>
    <p:cSldViewPr snapToGrid="0" snapToObjects="1">
      <p:cViewPr>
        <p:scale>
          <a:sx n="80" d="100"/>
          <a:sy n="80" d="100"/>
        </p:scale>
        <p:origin x="912" y="8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28/02/2018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dirty="0"/>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dirty="0"/>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register.com/blog/jimmy-akin/9-things-you-need-to-know-about-palm-passion-sunda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ugMM_3Ffn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rdyJO-_aAv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the events of Holy Week and how the Church celebrates them through liturgy.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suggest the statement that will complete the sentences completely and check them with the floater tool. Talk about what it means.  Why do you think the name of this day has changed?  (The story of Jesus’ Passion and death is read on this day).                                                                                                        Print a copy of the worksheet on the next slide for each child to complete.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suggest the statement that will complete the sentences completely and check them with the floater tool.                               Print a copy of the worksheet for each child to complete. </a:t>
            </a:r>
            <a:r>
              <a:rPr lang="en-NZ" sz="1200" kern="1200" dirty="0">
                <a:solidFill>
                  <a:schemeClr val="tx1"/>
                </a:solidFill>
                <a:effectLst/>
                <a:latin typeface="+mn-lt"/>
                <a:ea typeface="+mn-ea"/>
                <a:cs typeface="+mn-cs"/>
              </a:rPr>
              <a:t>Children create a series of images like a film strip template (see template on copy worksheet) to tell the Passion Sunday story to younger children at home and at school. You may need to create a story board of the story to ensure the correct sequence and all the main points are covered.  The work sheet could be enlarged, cut up and the pieces stuck together to look like a real film strip.       Make arrangements with a teacher of a junior class for the Year 5 children to come and share their Passion Sunday film strips. Remember to give the film a suitable title. This will be used in the (Sharing our Learning Slide 11 in R3).</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4799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Print off a worksheet for each child to complete. Use the green pointer to guide reading through the parts of the Passion Sunday Liturgy. Add worksheets to RE Learning Journals.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Correct order is:</a:t>
            </a:r>
          </a:p>
          <a:p>
            <a:r>
              <a:rPr lang="en-NZ" sz="1200" kern="1200" dirty="0">
                <a:solidFill>
                  <a:schemeClr val="tx1"/>
                </a:solidFill>
                <a:effectLst/>
                <a:latin typeface="+mn-lt"/>
                <a:ea typeface="+mn-ea"/>
                <a:cs typeface="+mn-cs"/>
              </a:rPr>
              <a:t>1) On Passion Sunday the mass begins differently from every other Sunday.</a:t>
            </a:r>
          </a:p>
          <a:p>
            <a:r>
              <a:rPr lang="en-NZ" sz="1200" kern="1200" dirty="0">
                <a:solidFill>
                  <a:schemeClr val="tx1"/>
                </a:solidFill>
                <a:effectLst/>
                <a:latin typeface="+mn-lt"/>
                <a:ea typeface="+mn-ea"/>
                <a:cs typeface="+mn-cs"/>
              </a:rPr>
              <a:t>2) The people gather outside the church before the mass and they are given a palm.</a:t>
            </a:r>
          </a:p>
          <a:p>
            <a:r>
              <a:rPr lang="en-NZ" sz="1200" kern="1200" dirty="0">
                <a:solidFill>
                  <a:schemeClr val="tx1"/>
                </a:solidFill>
                <a:effectLst/>
                <a:latin typeface="+mn-lt"/>
                <a:ea typeface="+mn-ea"/>
                <a:cs typeface="+mn-cs"/>
              </a:rPr>
              <a:t>3) The priest, wearing red vestments, blesses the palms as the people hold them up.</a:t>
            </a:r>
          </a:p>
          <a:p>
            <a:r>
              <a:rPr lang="en-NZ" sz="1200" kern="1200" dirty="0">
                <a:solidFill>
                  <a:schemeClr val="tx1"/>
                </a:solidFill>
                <a:effectLst/>
                <a:latin typeface="+mn-lt"/>
                <a:ea typeface="+mn-ea"/>
                <a:cs typeface="+mn-cs"/>
              </a:rPr>
              <a:t>4) The gospel story of Jesus’ entrance into Jerusalem as the people wave palms and welcome him as their king is read.</a:t>
            </a:r>
          </a:p>
          <a:p>
            <a:r>
              <a:rPr lang="en-NZ" sz="1200" kern="1200" dirty="0">
                <a:solidFill>
                  <a:schemeClr val="tx1"/>
                </a:solidFill>
                <a:effectLst/>
                <a:latin typeface="+mn-lt"/>
                <a:ea typeface="+mn-ea"/>
                <a:cs typeface="+mn-cs"/>
              </a:rPr>
              <a:t>5) When the gospel is finished the people walk in a procession together waving their palms, singing and praising Jesus as the Messiah. </a:t>
            </a:r>
          </a:p>
          <a:p>
            <a:r>
              <a:rPr lang="en-NZ" sz="1200" kern="1200" dirty="0">
                <a:solidFill>
                  <a:schemeClr val="tx1"/>
                </a:solidFill>
                <a:effectLst/>
                <a:latin typeface="+mn-lt"/>
                <a:ea typeface="+mn-ea"/>
                <a:cs typeface="+mn-cs"/>
              </a:rPr>
              <a:t>6) The people sing “Hosanna, Blessed is he who come in the name of the Lord, Hosanna”</a:t>
            </a:r>
          </a:p>
          <a:p>
            <a:r>
              <a:rPr lang="en-NZ" sz="1200" kern="1200" dirty="0">
                <a:solidFill>
                  <a:schemeClr val="tx1"/>
                </a:solidFill>
                <a:effectLst/>
                <a:latin typeface="+mn-lt"/>
                <a:ea typeface="+mn-ea"/>
                <a:cs typeface="+mn-cs"/>
              </a:rPr>
              <a:t>7) The procession ends back in the church and the people sit as they listen to the reading of the gospel telling the story of Jesus’ passion and death. </a:t>
            </a:r>
          </a:p>
          <a:p>
            <a:r>
              <a:rPr lang="en-NZ" sz="1200" kern="1200" dirty="0">
                <a:solidFill>
                  <a:schemeClr val="tx1"/>
                </a:solidFill>
                <a:effectLst/>
                <a:latin typeface="+mn-lt"/>
                <a:ea typeface="+mn-ea"/>
                <a:cs typeface="+mn-cs"/>
              </a:rPr>
              <a:t>8) This why this Sunday is known as Passion Sunday.</a:t>
            </a:r>
          </a:p>
          <a:p>
            <a:r>
              <a:rPr lang="en-NZ" sz="1200" kern="1200" dirty="0">
                <a:solidFill>
                  <a:schemeClr val="tx1"/>
                </a:solidFill>
                <a:effectLst/>
                <a:latin typeface="+mn-lt"/>
                <a:ea typeface="+mn-ea"/>
                <a:cs typeface="+mn-cs"/>
              </a:rPr>
              <a:t>9)The mass continues as usual and the people take their palms home to remind them that Holy Week has begun.</a:t>
            </a:r>
          </a:p>
          <a:p>
            <a:r>
              <a:rPr lang="en-NZ" sz="1200" kern="1200" dirty="0">
                <a:solidFill>
                  <a:schemeClr val="tx1"/>
                </a:solidFill>
                <a:effectLst/>
                <a:latin typeface="+mn-lt"/>
                <a:ea typeface="+mn-ea"/>
                <a:cs typeface="+mn-cs"/>
              </a:rPr>
              <a:t>10) What time is the Passion Sunday mass in a church near your home?</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168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Print off a worksheet for each child to complete. Then c</a:t>
            </a:r>
            <a:r>
              <a:rPr lang="en-NZ" sz="1200" kern="1200" dirty="0">
                <a:solidFill>
                  <a:schemeClr val="tx1"/>
                </a:solidFill>
                <a:effectLst/>
                <a:latin typeface="+mn-lt"/>
                <a:ea typeface="+mn-ea"/>
                <a:cs typeface="+mn-cs"/>
              </a:rPr>
              <a:t>heck using Word Find on the screen. </a:t>
            </a:r>
            <a:r>
              <a:rPr lang="en-GB" sz="1200" kern="1200" dirty="0">
                <a:solidFill>
                  <a:schemeClr val="tx1"/>
                </a:solidFill>
                <a:effectLst/>
                <a:latin typeface="+mn-lt"/>
                <a:ea typeface="+mn-ea"/>
                <a:cs typeface="+mn-cs"/>
              </a:rPr>
              <a:t>Add worksheets to RE Learning Journals.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Discuss the meaning of the sentence with the children. Ask them how Jesus is really present in the mass – he is present in his Word that we listen to, in the priest who takes his place, in the people gathered who are his disciples and in the bread and wine that becomes his body and blood. </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Find each word in the sentence below on the matrix and highlight it in the sentence </a:t>
            </a:r>
            <a:r>
              <a:rPr lang="en-NZ" sz="1200" b="1" kern="1200" dirty="0">
                <a:solidFill>
                  <a:schemeClr val="tx1"/>
                </a:solidFill>
                <a:effectLst/>
                <a:latin typeface="+mn-lt"/>
                <a:ea typeface="+mn-ea"/>
                <a:cs typeface="+mn-cs"/>
              </a:rPr>
              <a:t>and</a:t>
            </a:r>
            <a:r>
              <a:rPr lang="en-NZ" sz="1200" kern="1200" dirty="0">
                <a:solidFill>
                  <a:schemeClr val="tx1"/>
                </a:solidFill>
                <a:effectLst/>
                <a:latin typeface="+mn-lt"/>
                <a:ea typeface="+mn-ea"/>
                <a:cs typeface="+mn-cs"/>
              </a:rPr>
              <a:t> in the Word Find. </a:t>
            </a:r>
          </a:p>
        </p:txBody>
      </p:sp>
      <p:sp>
        <p:nvSpPr>
          <p:cNvPr id="4" name="Slide Number Placeholder 3"/>
          <p:cNvSpPr>
            <a:spLocks noGrp="1"/>
          </p:cNvSpPr>
          <p:nvPr>
            <p:ph type="sldNum" sz="quarter" idx="10"/>
          </p:nvPr>
        </p:nvSpPr>
        <p:spPr/>
        <p:txBody>
          <a:bodyPr/>
          <a:lstStyle/>
          <a:p>
            <a:fld id="{78A0D677-DEC0-4940-8013-C9F6E12CFB06}" type="slidenum">
              <a:rPr lang="en-US" smtClean="0"/>
              <a:pPr/>
              <a:t>13</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0355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formative assessment strategy will help teachers to identify how well children have achieved the Learning Intentions of the resource.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children in Years 5-8 to complete.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last two items are feed forward for the teacher.</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formative assessment strategy will help teachers to identify how well children have achieved the Learning Intentions of the resource.</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can choose how they use the slide in their range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 assessment options.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worksheet of this slide is available for children in Years 5-8 to complete.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last two items are feed forward for the teacher.</a:t>
            </a:r>
          </a:p>
          <a:p>
            <a:r>
              <a:rPr lang="en-NZ" sz="1200" kern="1200" dirty="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2093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MP3 is played to help create a reflective atmosphere and bring the children to stillness and silence as the teacher invites them to </a:t>
            </a:r>
            <a:r>
              <a:rPr lang="en-NZ" sz="1200" i="1" kern="1200" dirty="0">
                <a:solidFill>
                  <a:schemeClr val="tx1"/>
                </a:solidFill>
                <a:effectLst/>
                <a:latin typeface="+mn-lt"/>
                <a:ea typeface="+mn-ea"/>
                <a:cs typeface="+mn-cs"/>
              </a:rPr>
              <a:t>reflect on the story of Jesus’ entry into Jerusalem and how he was feeling as he knew this was the journey that would end in his death on the cross. Talk to Jesus about this as if he was there with you in your classroom.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Worksheet relates to slide 9.</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94589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Worksheet relates to slide 10.</a:t>
            </a:r>
          </a:p>
        </p:txBody>
      </p:sp>
      <p:sp>
        <p:nvSpPr>
          <p:cNvPr id="4" name="Slide Number Placeholder 3"/>
          <p:cNvSpPr>
            <a:spLocks noGrp="1"/>
          </p:cNvSpPr>
          <p:nvPr>
            <p:ph type="sldNum" sz="quarter" idx="10"/>
          </p:nvPr>
        </p:nvSpPr>
        <p:spPr/>
        <p:txBody>
          <a:bodyPr/>
          <a:lstStyle/>
          <a:p>
            <a:fld id="{B7D854C1-D8DB-439C-8B37-6CAF82AB5E22}" type="slidenum">
              <a:rPr lang="en-GB" smtClean="0"/>
              <a:pPr/>
              <a:t>18</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9422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Worksheet relates to slide 11</a:t>
            </a:r>
          </a:p>
        </p:txBody>
      </p:sp>
      <p:sp>
        <p:nvSpPr>
          <p:cNvPr id="4" name="Slide Number Placeholder 3"/>
          <p:cNvSpPr>
            <a:spLocks noGrp="1"/>
          </p:cNvSpPr>
          <p:nvPr>
            <p:ph type="sldNum" sz="quarter" idx="10"/>
          </p:nvPr>
        </p:nvSpPr>
        <p:spPr/>
        <p:txBody>
          <a:bodyPr/>
          <a:lstStyle/>
          <a:p>
            <a:fld id="{78A0D677-DEC0-4940-8013-C9F6E12CFB06}" type="slidenum">
              <a:rPr lang="en-US" smtClean="0"/>
              <a:pPr/>
              <a:t>19</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6937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smtClean="0">
                <a:solidFill>
                  <a:schemeClr val="tx1"/>
                </a:solidFill>
                <a:effectLst/>
                <a:latin typeface="+mn-lt"/>
                <a:ea typeface="+mn-ea"/>
                <a:cs typeface="+mn-cs"/>
              </a:rPr>
              <a:t>Note Palm Sunday is now referred to as Passion Sunday </a:t>
            </a:r>
          </a:p>
          <a:p>
            <a:r>
              <a:rPr lang="en-NZ" sz="1200" kern="1200" smtClean="0">
                <a:solidFill>
                  <a:schemeClr val="tx1"/>
                </a:solidFill>
                <a:effectLst/>
                <a:latin typeface="+mn-lt"/>
                <a:ea typeface="+mn-ea"/>
                <a:cs typeface="+mn-cs"/>
              </a:rPr>
              <a:t>Refer to this clip for more information about this.</a:t>
            </a:r>
          </a:p>
          <a:p>
            <a:r>
              <a:rPr lang="en-NZ" sz="1200" u="sng" kern="1200" smtClean="0">
                <a:solidFill>
                  <a:schemeClr val="tx1"/>
                </a:solidFill>
                <a:effectLst/>
                <a:latin typeface="+mn-lt"/>
                <a:ea typeface="+mn-ea"/>
                <a:cs typeface="+mn-cs"/>
                <a:hlinkClick r:id="rId3"/>
              </a:rPr>
              <a:t>http://www.ncregister.com/blog/jimmy-akin/9-things-you-need-to-know-about-palm-passion-sunday</a:t>
            </a:r>
            <a:endParaRPr lang="en-NZ" sz="1200" kern="1200" smtClean="0">
              <a:solidFill>
                <a:schemeClr val="tx1"/>
              </a:solidFill>
              <a:effectLst/>
              <a:latin typeface="+mn-lt"/>
              <a:ea typeface="+mn-ea"/>
              <a:cs typeface="+mn-cs"/>
            </a:endParaRPr>
          </a:p>
          <a:p>
            <a:r>
              <a:rPr lang="en-NZ" sz="1200" kern="1200" smtClean="0">
                <a:solidFill>
                  <a:schemeClr val="tx1"/>
                </a:solidFill>
                <a:effectLst/>
                <a:latin typeface="+mn-lt"/>
                <a:ea typeface="+mn-ea"/>
                <a:cs typeface="+mn-cs"/>
              </a:rPr>
              <a:t>Create a Palm/Passion Sunday prayer focus the week before Passion Sunday using suitable images and symbols. Add to these during Holy Week. Read the Holy Week bible stories during prayer time and let the children dramatize them and sing the songs they know related to them. </a:t>
            </a:r>
          </a:p>
          <a:p>
            <a:r>
              <a:rPr lang="en-NZ" sz="1200" kern="1200" smtClean="0">
                <a:solidFill>
                  <a:schemeClr val="tx1"/>
                </a:solidFill>
                <a:effectLst/>
                <a:latin typeface="+mn-lt"/>
                <a:ea typeface="+mn-ea"/>
                <a:cs typeface="+mn-cs"/>
              </a:rPr>
              <a:t>Give children some time to reflect with Jesus. You may like to create a quiet place for children to go to reflect with Holy Week books and symbols.</a:t>
            </a:r>
          </a:p>
          <a:p>
            <a:r>
              <a:rPr lang="en-NZ" sz="1200" kern="1200" smtClean="0">
                <a:solidFill>
                  <a:schemeClr val="tx1"/>
                </a:solidFill>
                <a:effectLst/>
                <a:latin typeface="+mn-lt"/>
                <a:ea typeface="+mn-ea"/>
                <a:cs typeface="+mn-cs"/>
              </a:rPr>
              <a:t>Spend time looking at the images on the slides and talk about each one – there is a lot of learning to be done doing this and it will give the children a deeper sense of what the events of Holy Week are about. Draw their attention to the different style of art and images that the slides include. Use reflective music this week in the classroom to increase the children’s awareness of the importance of this week in the liturgical life of the Church. </a:t>
            </a:r>
          </a:p>
          <a:p>
            <a:r>
              <a:rPr lang="en-NZ" sz="1200" kern="1200" smtClean="0">
                <a:solidFill>
                  <a:schemeClr val="tx1"/>
                </a:solidFill>
                <a:effectLst/>
                <a:latin typeface="+mn-lt"/>
                <a:ea typeface="+mn-ea"/>
                <a:cs typeface="+mn-cs"/>
              </a:rPr>
              <a:t>Explain that Easter Sunday is not really in Holy Week because it is the beginning of the Easter Season. Mention that Good Friday and Easter Sunday are holidays so children learn about them before they celebrate them. Encourage the children to share what they are learning about Holy Week with their family by using the Sharing our Learning worksheet (Slide 12, Resource 3). You may like to give the children a copy of the parish bulletin and work through it with them marking the times of the Holy Week and Easter ceremonies they could attend.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Worksheet relates to slides 12A and 12B.</a:t>
            </a:r>
          </a:p>
        </p:txBody>
      </p:sp>
      <p:sp>
        <p:nvSpPr>
          <p:cNvPr id="4" name="Slide Number Placeholder 3"/>
          <p:cNvSpPr>
            <a:spLocks noGrp="1"/>
          </p:cNvSpPr>
          <p:nvPr>
            <p:ph type="sldNum" sz="quarter" idx="10"/>
          </p:nvPr>
        </p:nvSpPr>
        <p:spPr/>
        <p:txBody>
          <a:bodyPr/>
          <a:lstStyle/>
          <a:p>
            <a:fld id="{B7D854C1-D8DB-439C-8B37-6CAF82AB5E22}" type="slidenum">
              <a:rPr lang="en-GB" smtClean="0"/>
              <a:pPr/>
              <a:t>20</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smtClean="0">
                <a:solidFill>
                  <a:schemeClr val="tx1"/>
                </a:solidFill>
                <a:effectLst/>
                <a:latin typeface="+mn-lt"/>
                <a:ea typeface="+mn-ea"/>
                <a:cs typeface="+mn-cs"/>
              </a:rPr>
              <a:t>Talk about moving through the days and events of Holy Week as a journey Jesus made and now his followers make as though they are there with him.                                         </a:t>
            </a:r>
          </a:p>
          <a:p>
            <a:r>
              <a:rPr lang="en-NZ" sz="1200" kern="1200" smtClean="0">
                <a:solidFill>
                  <a:schemeClr val="tx1"/>
                </a:solidFill>
                <a:effectLst/>
                <a:latin typeface="+mn-lt"/>
                <a:ea typeface="+mn-ea"/>
                <a:cs typeface="+mn-cs"/>
              </a:rPr>
              <a:t>Watch the clip </a:t>
            </a:r>
          </a:p>
          <a:p>
            <a:r>
              <a:rPr lang="en-NZ" sz="1200" u="sng" kern="1200" smtClean="0">
                <a:solidFill>
                  <a:schemeClr val="tx1"/>
                </a:solidFill>
                <a:effectLst/>
                <a:latin typeface="+mn-lt"/>
                <a:ea typeface="+mn-ea"/>
                <a:cs typeface="+mn-cs"/>
                <a:hlinkClick r:id="rId3"/>
              </a:rPr>
              <a:t>https://www.youtube.com/watch?v=HugMM_3FfnI</a:t>
            </a:r>
            <a:endParaRPr lang="en-NZ" sz="1200" kern="1200" smtClean="0">
              <a:solidFill>
                <a:schemeClr val="tx1"/>
              </a:solidFill>
              <a:effectLst/>
              <a:latin typeface="+mn-lt"/>
              <a:ea typeface="+mn-ea"/>
              <a:cs typeface="+mn-cs"/>
            </a:endParaRPr>
          </a:p>
          <a:p>
            <a:r>
              <a:rPr lang="en-NZ" sz="1200" kern="1200" smtClean="0">
                <a:solidFill>
                  <a:schemeClr val="tx1"/>
                </a:solidFill>
                <a:effectLst/>
                <a:latin typeface="+mn-lt"/>
                <a:ea typeface="+mn-ea"/>
                <a:cs typeface="+mn-cs"/>
              </a:rPr>
              <a:t>Holy Week in 2 minutes 2:29 minutes</a:t>
            </a:r>
          </a:p>
          <a:p>
            <a:r>
              <a:rPr lang="en-NZ" sz="1200" kern="1200" smtClean="0">
                <a:solidFill>
                  <a:schemeClr val="tx1"/>
                </a:solidFill>
                <a:effectLst/>
                <a:latin typeface="+mn-lt"/>
                <a:ea typeface="+mn-ea"/>
                <a:cs typeface="+mn-cs"/>
              </a:rPr>
              <a:t>Children follow the directions on the slide.  As class share what they learned they tick off each item that is named. Note items that only one child learned.</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Watch the clip </a:t>
            </a:r>
          </a:p>
          <a:p>
            <a:r>
              <a:rPr lang="en-NZ" sz="1200" u="sng" kern="1200" dirty="0" smtClean="0">
                <a:solidFill>
                  <a:schemeClr val="tx1"/>
                </a:solidFill>
                <a:effectLst/>
                <a:latin typeface="+mn-lt"/>
                <a:ea typeface="+mn-ea"/>
                <a:cs typeface="+mn-cs"/>
                <a:hlinkClick r:id="rId3"/>
              </a:rPr>
              <a:t>https://www.youtube.com/watch?v=rdyJO-_aAv8</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Please Note: This clip is a combination of several clips telling the story of Palm Sunday. Jesus triumphant entry into Jerusalem [Palm Sunday] 7:26 minutes.</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Adapt Teaching and Learning Experience 1</a:t>
            </a:r>
            <a:endParaRPr lang="en-NZ"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7701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smtClean="0">
                <a:solidFill>
                  <a:schemeClr val="tx1"/>
                </a:solidFill>
                <a:effectLst/>
                <a:latin typeface="+mn-lt"/>
                <a:ea typeface="+mn-ea"/>
                <a:cs typeface="+mn-cs"/>
              </a:rPr>
              <a:t>Read the slide title and discuss its meaning. Talk about how stories and drama help bring events alive and back into people’s minds.   Read each post it note and ask children to share their own experiences about how re-enactments of events help to deepen people’s understanding of them.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066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talk about how their school celebrates Passion Sunday and how they participate in the events of the first Passion Sunday in their school and they parish through liturgy. Use the green pointer to guide reading through the text boxes.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take part in the Holy Thursday liturgy at school which helps them to follow more easily what happens in the liturgy at the parish on Holy Thursday evening. The mood of the Holy Thursday liturgy has an underlying sadness as Jesus knows this will be his last meal with his friends. He takes the opportunity to give them his last teaching during and after the meal. This long talk is referred to as his last “discourse” and it is recorded in St John’s gospel. After Jesus had washed the disciples’ feet and reminded them about being humble servants to others he gave them his new commandment of love. It seems he feels worried how they will continue his work when he is gone.  Read through the text boxes using the green pointer button.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1750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 the mood change from Holy Thursday to the most solemn mood of the Good Friday liturgy. The usual pattern of liturgy changes to draw attention to the event that is being re-enacted through the reading of John’s Gospel, the Prayers of Intercession, the Veneration of the Cross and Communion. Children could share their own experience of being part of the re-enactment of the Good Friday events in their school.                                                                                                                              Use the green pointer to guide reading through the text boxes.</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4129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Talk about </a:t>
            </a:r>
            <a:r>
              <a:rPr lang="en-NZ" sz="1200" kern="1200" dirty="0">
                <a:solidFill>
                  <a:schemeClr val="tx1"/>
                </a:solidFill>
                <a:effectLst/>
                <a:latin typeface="+mn-lt"/>
                <a:ea typeface="+mn-ea"/>
                <a:cs typeface="+mn-cs"/>
              </a:rPr>
              <a:t>how the moods of liturgies change depending on the event being celebrated. Children share examples and name the liturgical mood and how this is conveyed during the liturgy e.g. through music, readings, symbols, actions and rituals.</a:t>
            </a:r>
          </a:p>
          <a:p>
            <a:r>
              <a:rPr lang="en-GB" sz="1200" kern="1200" dirty="0">
                <a:solidFill>
                  <a:schemeClr val="tx1"/>
                </a:solidFill>
                <a:effectLst/>
                <a:latin typeface="+mn-lt"/>
                <a:ea typeface="+mn-ea"/>
                <a:cs typeface="+mn-cs"/>
              </a:rPr>
              <a:t>Use the green pointer to guide reading through</a:t>
            </a:r>
            <a:r>
              <a:rPr lang="en-NZ" sz="1200" kern="1200" dirty="0">
                <a:solidFill>
                  <a:schemeClr val="tx1"/>
                </a:solidFill>
                <a:effectLst/>
                <a:latin typeface="+mn-lt"/>
                <a:ea typeface="+mn-ea"/>
                <a:cs typeface="+mn-cs"/>
              </a:rPr>
              <a:t> to work through the 5 items on the slide with the children and encourage them to recognise and empathise with how Jesus would have felt, especially as he knew what was going to happen to him on Good Friday. Remind the children that Jesus was God’s son and a human being, who had all the feelings human beings feel just as we do. Suggest children talk to Jesus about this.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7772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705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630A8E8-DE72-6B4C-A64D-E0B33759842B}" type="datetimeFigureOut">
              <a:rPr lang="en-GB" smtClean="0"/>
              <a:t>28/02/2018</a:t>
            </a:fld>
            <a:endParaRPr lang="en-GB" dirty="0"/>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7EDF59A0-8427-A346-9A74-9069C6406A99}" type="slidenum">
              <a:rPr lang="en-GB" smtClean="0"/>
              <a:t>‹#›</a:t>
            </a:fld>
            <a:endParaRPr lang="en-GB" dirty="0"/>
          </a:p>
        </p:txBody>
      </p:sp>
    </p:spTree>
    <p:extLst>
      <p:ext uri="{BB962C8B-B14F-4D97-AF65-F5344CB8AC3E}">
        <p14:creationId xmlns:p14="http://schemas.microsoft.com/office/powerpoint/2010/main" val="2520564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hyperlink" Target="http://www.tinyurl.com/NCRSfeedback"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1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slide" Target="slide14.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HugMM_3Ffn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dyJO-_aAv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1200329"/>
          </a:xfrm>
          <a:prstGeom prst="rect">
            <a:avLst/>
          </a:prstGeom>
          <a:noFill/>
        </p:spPr>
        <p:txBody>
          <a:bodyPr wrap="square" rtlCol="0">
            <a:spAutoFit/>
          </a:bodyPr>
          <a:lstStyle/>
          <a:p>
            <a:pPr algn="ctr"/>
            <a:r>
              <a:rPr lang="en-NZ" sz="3600" b="1" dirty="0"/>
              <a:t> Holy Week begins with the</a:t>
            </a:r>
            <a:br>
              <a:rPr lang="en-NZ" sz="3600" b="1" dirty="0"/>
            </a:br>
            <a:r>
              <a:rPr lang="en-NZ" sz="3600" b="1" dirty="0"/>
              <a:t>Liturgy of Passion Sunday</a:t>
            </a:r>
            <a:endParaRPr lang="en-GB" sz="3600" b="1" dirty="0"/>
          </a:p>
        </p:txBody>
      </p:sp>
      <p:pic>
        <p:nvPicPr>
          <p:cNvPr id="10" name="Image" descr="http://3.bp.blogspot.com/-HqHe5gvM488/UUy3DFKPV8I/AAAAAAAAAws/qOhHRrXyIdE/s1600/holyweek_6480c.jpg">
            <a:extLst>
              <a:ext uri="{FF2B5EF4-FFF2-40B4-BE49-F238E27FC236}">
                <a16:creationId xmlns:a16="http://schemas.microsoft.com/office/drawing/2014/main" id="{1178D216-FD0E-432A-ABE9-CA57E19A9A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186" y="1182601"/>
            <a:ext cx="3095625" cy="3743325"/>
          </a:xfrm>
          <a:prstGeom prst="rect">
            <a:avLst/>
          </a:prstGeom>
          <a:noFill/>
          <a:ln>
            <a:no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1200329"/>
          </a:xfrm>
          <a:prstGeom prst="rect">
            <a:avLst/>
          </a:prstGeom>
          <a:noFill/>
        </p:spPr>
        <p:txBody>
          <a:bodyPr wrap="square" rtlCol="0">
            <a:spAutoFit/>
          </a:bodyPr>
          <a:lstStyle/>
          <a:p>
            <a:pPr algn="ctr"/>
            <a:r>
              <a:rPr lang="en-NZ" sz="3600" b="1" dirty="0"/>
              <a:t>This day was once called Palm Sunday,</a:t>
            </a:r>
            <a:br>
              <a:rPr lang="en-NZ" sz="3600" b="1" dirty="0"/>
            </a:br>
            <a:r>
              <a:rPr lang="en-NZ" sz="3600" b="1" dirty="0"/>
              <a:t>now it is called Passion Sunday</a:t>
            </a:r>
          </a:p>
        </p:txBody>
      </p:sp>
      <p:sp>
        <p:nvSpPr>
          <p:cNvPr id="34" name="Shape: Word list border"/>
          <p:cNvSpPr/>
          <p:nvPr/>
        </p:nvSpPr>
        <p:spPr>
          <a:xfrm>
            <a:off x="242168" y="3631708"/>
            <a:ext cx="8757832" cy="10129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1862397" y="3632307"/>
            <a:ext cx="5517371" cy="360000"/>
          </a:xfrm>
          <a:prstGeom prst="rect">
            <a:avLst/>
          </a:prstGeom>
          <a:noFill/>
        </p:spPr>
        <p:txBody>
          <a:bodyPr wrap="none" rtlCol="0">
            <a:noAutofit/>
          </a:bodyPr>
          <a:lstStyle>
            <a:defPPr>
              <a:defRPr lang="en-US"/>
            </a:defPPr>
          </a:lstStyle>
          <a:p>
            <a:pPr algn="ctr"/>
            <a:r>
              <a:rPr lang="en-NZ" dirty="0"/>
              <a:t>with the reading of Jesus’ journey on the donkey into Jerusalem. </a:t>
            </a:r>
          </a:p>
        </p:txBody>
      </p:sp>
      <p:sp>
        <p:nvSpPr>
          <p:cNvPr id="17" name="TextBox: Second word"/>
          <p:cNvSpPr txBox="1"/>
          <p:nvPr/>
        </p:nvSpPr>
        <p:spPr>
          <a:xfrm>
            <a:off x="2450514" y="4277885"/>
            <a:ext cx="4341139" cy="360000"/>
          </a:xfrm>
          <a:prstGeom prst="rect">
            <a:avLst/>
          </a:prstGeom>
          <a:noFill/>
        </p:spPr>
        <p:txBody>
          <a:bodyPr wrap="none" rtlCol="0">
            <a:noAutofit/>
          </a:bodyPr>
          <a:lstStyle>
            <a:defPPr>
              <a:defRPr lang="en-US"/>
            </a:defPPr>
          </a:lstStyle>
          <a:p>
            <a:pPr algn="ctr"/>
            <a:r>
              <a:rPr lang="en-NZ" dirty="0"/>
              <a:t>that is why this Sunday is now called Passion Sunday.</a:t>
            </a:r>
          </a:p>
        </p:txBody>
      </p:sp>
      <p:sp>
        <p:nvSpPr>
          <p:cNvPr id="16" name="TextBox: First word"/>
          <p:cNvSpPr txBox="1"/>
          <p:nvPr/>
        </p:nvSpPr>
        <p:spPr>
          <a:xfrm>
            <a:off x="2670430" y="3931245"/>
            <a:ext cx="3803140" cy="360000"/>
          </a:xfrm>
          <a:prstGeom prst="rect">
            <a:avLst/>
          </a:prstGeom>
          <a:noFill/>
        </p:spPr>
        <p:txBody>
          <a:bodyPr wrap="none" rtlCol="0">
            <a:noAutofit/>
          </a:bodyPr>
          <a:lstStyle>
            <a:defPPr>
              <a:defRPr lang="en-US"/>
            </a:defPPr>
          </a:lstStyle>
          <a:p>
            <a:pPr algn="ctr"/>
            <a:r>
              <a:rPr lang="en-NZ" dirty="0"/>
              <a:t>as Palm Sunday or the first day of Holy Week.</a:t>
            </a:r>
          </a:p>
        </p:txBody>
      </p:sp>
      <p:sp>
        <p:nvSpPr>
          <p:cNvPr id="68" name="Shape: Third position"/>
          <p:cNvSpPr/>
          <p:nvPr/>
        </p:nvSpPr>
        <p:spPr>
          <a:xfrm>
            <a:off x="504539" y="2982837"/>
            <a:ext cx="5993797" cy="36687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a:solidFill>
                  <a:schemeClr val="tx1"/>
                </a:solidFill>
              </a:rPr>
              <a:t>with the reading of Jesus’ journey on the donkey into Jerusalem. </a:t>
            </a:r>
          </a:p>
        </p:txBody>
      </p:sp>
      <p:sp>
        <p:nvSpPr>
          <p:cNvPr id="70" name="Shape: Second position"/>
          <p:cNvSpPr/>
          <p:nvPr/>
        </p:nvSpPr>
        <p:spPr>
          <a:xfrm>
            <a:off x="504539" y="2185239"/>
            <a:ext cx="5083852" cy="276999"/>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that is why this Sunday is now called Passion Sunday.</a:t>
            </a:r>
          </a:p>
        </p:txBody>
      </p:sp>
      <p:sp>
        <p:nvSpPr>
          <p:cNvPr id="71" name="Shape: First position"/>
          <p:cNvSpPr/>
          <p:nvPr/>
        </p:nvSpPr>
        <p:spPr>
          <a:xfrm>
            <a:off x="504539" y="1385138"/>
            <a:ext cx="4289448"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as Palm Sunday or the first day of Holy Week.</a:t>
            </a:r>
          </a:p>
        </p:txBody>
      </p:sp>
      <p:sp>
        <p:nvSpPr>
          <p:cNvPr id="12" name="TextBox: Sentence third part"/>
          <p:cNvSpPr txBox="1"/>
          <p:nvPr/>
        </p:nvSpPr>
        <p:spPr>
          <a:xfrm>
            <a:off x="71020" y="2702313"/>
            <a:ext cx="6159092"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3"/>
            </a:pPr>
            <a:r>
              <a:rPr lang="en-NZ" dirty="0"/>
              <a:t>Nowadays the </a:t>
            </a:r>
            <a:r>
              <a:rPr lang="en-NZ" dirty="0" smtClean="0"/>
              <a:t>Mass </a:t>
            </a:r>
            <a:r>
              <a:rPr lang="en-NZ" dirty="0"/>
              <a:t>on Passion Sunday starts in a joyful way </a:t>
            </a:r>
          </a:p>
        </p:txBody>
      </p:sp>
      <p:sp>
        <p:nvSpPr>
          <p:cNvPr id="9" name="TextBox: Sentence second part"/>
          <p:cNvSpPr txBox="1"/>
          <p:nvPr/>
        </p:nvSpPr>
        <p:spPr>
          <a:xfrm>
            <a:off x="71019" y="1910345"/>
            <a:ext cx="5517371"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2"/>
            </a:pPr>
            <a:r>
              <a:rPr lang="en-NZ" dirty="0"/>
              <a:t>The gospel on this day tells the story of Jesus’ passion</a:t>
            </a:r>
          </a:p>
        </p:txBody>
      </p:sp>
      <p:sp>
        <p:nvSpPr>
          <p:cNvPr id="2" name="Textbox: Sentence first part"/>
          <p:cNvSpPr txBox="1"/>
          <p:nvPr/>
        </p:nvSpPr>
        <p:spPr>
          <a:xfrm>
            <a:off x="71020" y="1118378"/>
            <a:ext cx="4722967" cy="276999"/>
          </a:xfrm>
          <a:prstGeom prst="rect">
            <a:avLst/>
          </a:prstGeom>
          <a:noFill/>
        </p:spPr>
        <p:txBody>
          <a:bodyPr wrap="square" lIns="0" tIns="0" rIns="0" bIns="0" rtlCol="0">
            <a:spAutoFit/>
          </a:bodyPr>
          <a:lstStyle/>
          <a:p>
            <a:pPr marL="457200" indent="-457200">
              <a:buFont typeface="+mj-lt"/>
              <a:buAutoNum type="arabicParenR"/>
            </a:pPr>
            <a:r>
              <a:rPr lang="en-NZ" dirty="0"/>
              <a:t>The last Sunday of Lent was known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2581743" y="4912668"/>
            <a:ext cx="3980577" cy="230832"/>
          </a:xfrm>
          <a:prstGeom prst="rect">
            <a:avLst/>
          </a:prstGeom>
          <a:solidFill>
            <a:schemeClr val="bg1"/>
          </a:solidFill>
          <a:ln>
            <a:noFill/>
          </a:ln>
        </p:spPr>
        <p:txBody>
          <a:bodyPr wrap="none" rtlCol="0">
            <a:spAutoFit/>
          </a:bodyPr>
          <a:lstStyle/>
          <a:p>
            <a:pPr algn="ctr"/>
            <a:r>
              <a:rPr lang="en-NZ" sz="900" dirty="0">
                <a:latin typeface="Arial" pitchFamily="34" charset="0"/>
                <a:ea typeface="Segoe UI" pitchFamily="34" charset="0"/>
                <a:cs typeface="Arial" pitchFamily="34" charset="0"/>
              </a:rPr>
              <a:t> Click on a statement from the box which completes the sentence correctly</a:t>
            </a:r>
            <a:endParaRPr lang="en-GB" sz="900" dirty="0">
              <a:latin typeface="Arial" pitchFamily="34" charset="0"/>
              <a:ea typeface="Segoe UI" pitchFamily="34" charset="0"/>
              <a:cs typeface="Arial" pitchFamily="34" charset="0"/>
            </a:endParaRPr>
          </a:p>
        </p:txBody>
      </p:sp>
      <p:pic>
        <p:nvPicPr>
          <p:cNvPr id="33" name="Image" descr="Image result for Palm Sunday images of Jesus entry to Jerusalem">
            <a:extLst>
              <a:ext uri="{FF2B5EF4-FFF2-40B4-BE49-F238E27FC236}">
                <a16:creationId xmlns:a16="http://schemas.microsoft.com/office/drawing/2014/main" id="{88DAFAE6-324C-4710-B0D9-0C1212D699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3818" y="1267962"/>
            <a:ext cx="2276411" cy="1148923"/>
          </a:xfrm>
          <a:prstGeom prst="rect">
            <a:avLst/>
          </a:prstGeom>
          <a:noFill/>
          <a:ln>
            <a:noFill/>
          </a:ln>
        </p:spPr>
      </p:pic>
    </p:spTree>
    <p:extLst>
      <p:ext uri="{BB962C8B-B14F-4D97-AF65-F5344CB8AC3E}">
        <p14:creationId xmlns:p14="http://schemas.microsoft.com/office/powerpoint/2010/main" val="2561732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with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with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with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with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2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2" nodeType="withEffect">
                                  <p:stCondLst>
                                    <p:cond delay="0"/>
                                  </p:stCondLst>
                                  <p:childTnLst>
                                    <p:set>
                                      <p:cBhvr>
                                        <p:cTn id="90" dur="1" fill="hold">
                                          <p:stCondLst>
                                            <p:cond delay="0"/>
                                          </p:stCondLst>
                                        </p:cTn>
                                        <p:tgtEl>
                                          <p:spTgt spid="71">
                                            <p:txEl>
                                              <p:charRg st="4294967295" end="4294967295"/>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0">
                                            <p:txEl>
                                              <p:charRg st="4294967295" end="4294967295"/>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2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3"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1" presetClass="entr" presetSubtype="0" fill="hold" grpId="3" nodeType="with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par>
                                <p:cTn id="102" presetID="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71">
                                            <p:txEl>
                                              <p:charRg st="4294967295" end="4294967295"/>
                                            </p:txEl>
                                          </p:spTgt>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70">
                                            <p:txEl>
                                              <p:charRg st="4294967295" end="4294967295"/>
                                            </p:txEl>
                                          </p:spTgt>
                                        </p:tgtEl>
                                        <p:attrNameLst>
                                          <p:attrName>style.visibility</p:attrName>
                                        </p:attrNameLst>
                                      </p:cBhvr>
                                      <p:to>
                                        <p:strVal val="hidden"/>
                                      </p:to>
                                    </p:set>
                                  </p:childTnLst>
                                </p:cTn>
                              </p:par>
                              <p:par>
                                <p:cTn id="108" presetID="1" presetClass="exit" presetSubtype="0" fill="hold" grpId="3" nodeType="withEffect">
                                  <p:stCondLst>
                                    <p:cond delay="0"/>
                                  </p:stCondLst>
                                  <p:childTnLst>
                                    <p:set>
                                      <p:cBhvr>
                                        <p:cTn id="109" dur="1" fill="hold">
                                          <p:stCondLst>
                                            <p:cond delay="0"/>
                                          </p:stCondLst>
                                        </p:cTn>
                                        <p:tgtEl>
                                          <p:spTgt spid="68">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p:bldP spid="18" grpId="1"/>
      <p:bldP spid="18" grpId="2"/>
      <p:bldP spid="18" grpId="3"/>
      <p:bldP spid="17" grpId="0"/>
      <p:bldP spid="17" grpId="1"/>
      <p:bldP spid="17" grpId="2"/>
      <p:bldP spid="17" grpId="3"/>
      <p:bldP spid="16" grpId="0"/>
      <p:bldP spid="16" grpId="1"/>
      <p:bldP spid="16" grpId="2"/>
      <p:bldP spid="16" grpId="3"/>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1200329"/>
          </a:xfrm>
          <a:prstGeom prst="rect">
            <a:avLst/>
          </a:prstGeom>
          <a:noFill/>
        </p:spPr>
        <p:txBody>
          <a:bodyPr wrap="square" rtlCol="0">
            <a:spAutoFit/>
          </a:bodyPr>
          <a:lstStyle/>
          <a:p>
            <a:pPr algn="ctr"/>
            <a:r>
              <a:rPr lang="en-NZ" sz="3600" b="1" dirty="0"/>
              <a:t>This day was once called Palm Sunday,</a:t>
            </a:r>
            <a:br>
              <a:rPr lang="en-NZ" sz="3600" b="1" dirty="0"/>
            </a:br>
            <a:r>
              <a:rPr lang="en-NZ" sz="3600" b="1" dirty="0"/>
              <a:t>now it is called Passion Sunday</a:t>
            </a:r>
          </a:p>
        </p:txBody>
      </p:sp>
      <p:sp>
        <p:nvSpPr>
          <p:cNvPr id="34" name="Shape: Word list border"/>
          <p:cNvSpPr/>
          <p:nvPr/>
        </p:nvSpPr>
        <p:spPr>
          <a:xfrm>
            <a:off x="242168" y="3631708"/>
            <a:ext cx="8757832" cy="10129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TextBox: Second word"/>
          <p:cNvSpPr txBox="1"/>
          <p:nvPr/>
        </p:nvSpPr>
        <p:spPr>
          <a:xfrm>
            <a:off x="1813314" y="4179822"/>
            <a:ext cx="5517371" cy="360000"/>
          </a:xfrm>
          <a:prstGeom prst="rect">
            <a:avLst/>
          </a:prstGeom>
          <a:noFill/>
        </p:spPr>
        <p:txBody>
          <a:bodyPr wrap="none" rtlCol="0">
            <a:noAutofit/>
          </a:bodyPr>
          <a:lstStyle>
            <a:defPPr>
              <a:defRPr lang="en-US"/>
            </a:defPPr>
          </a:lstStyle>
          <a:p>
            <a:pPr algn="ctr"/>
            <a:r>
              <a:rPr lang="en-NZ" dirty="0"/>
              <a:t>today of the need to stay faithful to him all their lives.</a:t>
            </a:r>
          </a:p>
        </p:txBody>
      </p:sp>
      <p:sp>
        <p:nvSpPr>
          <p:cNvPr id="16" name="TextBox: First word"/>
          <p:cNvSpPr txBox="1"/>
          <p:nvPr/>
        </p:nvSpPr>
        <p:spPr>
          <a:xfrm>
            <a:off x="1648532" y="3778205"/>
            <a:ext cx="5846936" cy="360000"/>
          </a:xfrm>
          <a:prstGeom prst="rect">
            <a:avLst/>
          </a:prstGeom>
          <a:noFill/>
        </p:spPr>
        <p:txBody>
          <a:bodyPr wrap="none" rtlCol="0">
            <a:noAutofit/>
          </a:bodyPr>
          <a:lstStyle>
            <a:defPPr>
              <a:defRPr lang="en-US"/>
            </a:defPPr>
          </a:lstStyle>
          <a:p>
            <a:pPr algn="ctr"/>
            <a:r>
              <a:rPr lang="en-NZ" dirty="0"/>
              <a:t>change of mood as the sadness of Jesus’ passion story unfolds.</a:t>
            </a:r>
          </a:p>
        </p:txBody>
      </p:sp>
      <p:sp>
        <p:nvSpPr>
          <p:cNvPr id="70" name="Shape: Second position"/>
          <p:cNvSpPr/>
          <p:nvPr/>
        </p:nvSpPr>
        <p:spPr>
          <a:xfrm>
            <a:off x="504539" y="2171896"/>
            <a:ext cx="5189126" cy="276999"/>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today of the need to stay faithful to him all their lives.</a:t>
            </a:r>
          </a:p>
        </p:txBody>
      </p:sp>
      <p:sp>
        <p:nvSpPr>
          <p:cNvPr id="71" name="Shape: First position"/>
          <p:cNvSpPr/>
          <p:nvPr/>
        </p:nvSpPr>
        <p:spPr>
          <a:xfrm>
            <a:off x="504538" y="1385138"/>
            <a:ext cx="5969031"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dirty="0">
                <a:solidFill>
                  <a:schemeClr val="tx1"/>
                </a:solidFill>
              </a:rPr>
              <a:t>change of mood as the sadness of Jesus’ passion story unfolds.</a:t>
            </a:r>
          </a:p>
        </p:txBody>
      </p:sp>
      <p:sp>
        <p:nvSpPr>
          <p:cNvPr id="9" name="TextBox: Sentence second part"/>
          <p:cNvSpPr txBox="1"/>
          <p:nvPr/>
        </p:nvSpPr>
        <p:spPr>
          <a:xfrm>
            <a:off x="71019" y="1910345"/>
            <a:ext cx="6602799" cy="276999"/>
          </a:xfrm>
          <a:prstGeom prst="rect">
            <a:avLst/>
          </a:prstGeom>
          <a:noFill/>
        </p:spPr>
        <p:txBody>
          <a:bodyPr wrap="square" lIns="0" tIns="0" rIns="0" bIns="0" rtlCol="0">
            <a:spAutoFit/>
          </a:bodyPr>
          <a:lstStyle>
            <a:defPPr>
              <a:defRPr lang="en-US"/>
            </a:defPPr>
          </a:lstStyle>
          <a:p>
            <a:pPr marL="457200" indent="-457200">
              <a:buFont typeface="+mj-lt"/>
              <a:buAutoNum type="arabicParenR" startAt="5"/>
            </a:pPr>
            <a:r>
              <a:rPr lang="en-NZ" dirty="0"/>
              <a:t>What the people did to Jesus as told in the story reminds people</a:t>
            </a:r>
          </a:p>
        </p:txBody>
      </p:sp>
      <p:sp>
        <p:nvSpPr>
          <p:cNvPr id="2" name="Textbox: Sentence first part"/>
          <p:cNvSpPr txBox="1"/>
          <p:nvPr/>
        </p:nvSpPr>
        <p:spPr>
          <a:xfrm>
            <a:off x="71020" y="1118378"/>
            <a:ext cx="5622644" cy="276999"/>
          </a:xfrm>
          <a:prstGeom prst="rect">
            <a:avLst/>
          </a:prstGeom>
          <a:noFill/>
        </p:spPr>
        <p:txBody>
          <a:bodyPr wrap="square" lIns="0" tIns="0" rIns="0" bIns="0" rtlCol="0">
            <a:spAutoFit/>
          </a:bodyPr>
          <a:lstStyle/>
          <a:p>
            <a:pPr marL="457200" indent="-457200">
              <a:buFont typeface="+mj-lt"/>
              <a:buAutoNum type="arabicParenR" startAt="4"/>
            </a:pPr>
            <a:r>
              <a:rPr lang="en-NZ" dirty="0"/>
              <a:t>It is when the gospel is read that people can sense the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S-09B</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Tool instructions"/>
          <p:cNvSpPr txBox="1"/>
          <p:nvPr/>
        </p:nvSpPr>
        <p:spPr>
          <a:xfrm>
            <a:off x="1867094" y="4761379"/>
            <a:ext cx="5171126" cy="369332"/>
          </a:xfrm>
          <a:prstGeom prst="rect">
            <a:avLst/>
          </a:prstGeom>
          <a:solidFill>
            <a:schemeClr val="bg1"/>
          </a:solidFill>
          <a:ln>
            <a:noFill/>
          </a:ln>
        </p:spPr>
        <p:txBody>
          <a:bodyPr wrap="square" rtlCol="0">
            <a:spAutoFit/>
          </a:bodyPr>
          <a:lstStyle/>
          <a:p>
            <a:pPr algn="ctr"/>
            <a:r>
              <a:rPr lang="en-NZ" sz="900" dirty="0">
                <a:latin typeface="Arial" pitchFamily="34" charset="0"/>
                <a:ea typeface="Segoe UI" pitchFamily="34" charset="0"/>
                <a:cs typeface="Arial" pitchFamily="34" charset="0"/>
              </a:rPr>
              <a:t> Click on a statement from the box which completes the sentence correctly</a:t>
            </a:r>
            <a:r>
              <a:rPr lang="en-GB" sz="900" dirty="0">
                <a:latin typeface="Arial" pitchFamily="34" charset="0"/>
                <a:ea typeface="Segoe UI" pitchFamily="34" charset="0"/>
                <a:cs typeface="Arial" pitchFamily="34" charset="0"/>
              </a:rPr>
              <a:t>.</a:t>
            </a:r>
            <a:br>
              <a:rPr lang="en-GB" sz="900" dirty="0">
                <a:latin typeface="Arial" pitchFamily="34" charset="0"/>
                <a:ea typeface="Segoe UI" pitchFamily="34" charset="0"/>
                <a:cs typeface="Arial" pitchFamily="34" charset="0"/>
              </a:rPr>
            </a:br>
            <a:r>
              <a:rPr lang="en-GB" sz="900" dirty="0">
                <a:latin typeface="Arial" pitchFamily="34" charset="0"/>
                <a:ea typeface="Segoe UI" pitchFamily="34" charset="0"/>
                <a:cs typeface="Arial" pitchFamily="34" charset="0"/>
              </a:rPr>
              <a:t>Click on the worksheet button to go to the worksheet</a:t>
            </a:r>
          </a:p>
        </p:txBody>
      </p:sp>
      <p:pic>
        <p:nvPicPr>
          <p:cNvPr id="33" name="Image" descr="Image result for Palm Sunday images of Jesus entry to Jerusalem">
            <a:extLst>
              <a:ext uri="{FF2B5EF4-FFF2-40B4-BE49-F238E27FC236}">
                <a16:creationId xmlns:a16="http://schemas.microsoft.com/office/drawing/2014/main" id="{88DAFAE6-324C-4710-B0D9-0C1212D699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3818" y="1267962"/>
            <a:ext cx="2276411" cy="1148923"/>
          </a:xfrm>
          <a:prstGeom prst="rect">
            <a:avLst/>
          </a:prstGeom>
          <a:noFill/>
          <a:ln>
            <a:noFill/>
          </a:ln>
        </p:spPr>
      </p:pic>
      <p:sp>
        <p:nvSpPr>
          <p:cNvPr id="19" name="Action Button: Worksheet">
            <a:hlinkClick r:id="rId4" action="ppaction://hlinksldjump" highlightClick="1"/>
            <a:extLst>
              <a:ext uri="{FF2B5EF4-FFF2-40B4-BE49-F238E27FC236}">
                <a16:creationId xmlns:a16="http://schemas.microsoft.com/office/drawing/2014/main" id="{4B02A8D2-755B-4E6F-AF55-CDD661E57364}"/>
              </a:ext>
            </a:extLst>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2488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12" dur="1000"/>
                                        <p:tgtEl>
                                          <p:spTgt spid="70">
                                            <p:txEl>
                                              <p:charRg st="4294967295" end="4294967295"/>
                                            </p:txEl>
                                          </p:spTgt>
                                        </p:tgtEl>
                                      </p:cBhvr>
                                    </p:animEffect>
                                    <p:anim calcmode="lin" valueType="num">
                                      <p:cBhvr>
                                        <p:cTn id="13"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7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withEffect">
                                  <p:stCondLst>
                                    <p:cond delay="0"/>
                                  </p:stCondLst>
                                  <p:childTnLst>
                                    <p:set>
                                      <p:cBhvr>
                                        <p:cTn id="19"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20" dur="1000"/>
                                        <p:tgtEl>
                                          <p:spTgt spid="70">
                                            <p:txEl>
                                              <p:charRg st="4294967295" end="4294967295"/>
                                            </p:txEl>
                                          </p:spTgt>
                                        </p:tgtEl>
                                      </p:cBhvr>
                                    </p:animEffect>
                                    <p:anim calcmode="lin" valueType="num">
                                      <p:cBhvr>
                                        <p:cTn id="21"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withEffect">
                                  <p:stCondLst>
                                    <p:cond delay="0"/>
                                  </p:stCondLst>
                                  <p:childTnLst>
                                    <p:animEffect transition="out" filter="fade">
                                      <p:cBhvr>
                                        <p:cTn id="32" dur="1000"/>
                                        <p:tgtEl>
                                          <p:spTgt spid="16"/>
                                        </p:tgtEl>
                                      </p:cBhvr>
                                    </p:animEffect>
                                    <p:anim calcmode="lin" valueType="num">
                                      <p:cBhvr>
                                        <p:cTn id="33" dur="1000"/>
                                        <p:tgtEl>
                                          <p:spTgt spid="16"/>
                                        </p:tgtEl>
                                        <p:attrNameLst>
                                          <p:attrName>ppt_x</p:attrName>
                                        </p:attrNameLst>
                                      </p:cBhvr>
                                      <p:tavLst>
                                        <p:tav tm="0">
                                          <p:val>
                                            <p:strVal val="ppt_x"/>
                                          </p:val>
                                        </p:tav>
                                        <p:tav tm="100000">
                                          <p:val>
                                            <p:strVal val="ppt_x"/>
                                          </p:val>
                                        </p:tav>
                                      </p:tavLst>
                                    </p:anim>
                                    <p:anim calcmode="lin" valueType="num">
                                      <p:cBhvr>
                                        <p:cTn id="34" dur="1000"/>
                                        <p:tgtEl>
                                          <p:spTgt spid="16"/>
                                        </p:tgtEl>
                                        <p:attrNameLst>
                                          <p:attrName>ppt_y</p:attrName>
                                        </p:attrNameLst>
                                      </p:cBhvr>
                                      <p:tavLst>
                                        <p:tav tm="0">
                                          <p:val>
                                            <p:strVal val="ppt_y"/>
                                          </p:val>
                                        </p:tav>
                                        <p:tav tm="100000">
                                          <p:val>
                                            <p:strVal val="ppt_y-.1"/>
                                          </p:val>
                                        </p:tav>
                                      </p:tavLst>
                                    </p:anim>
                                    <p:set>
                                      <p:cBhvr>
                                        <p:cTn id="35" dur="1" fill="hold">
                                          <p:stCondLst>
                                            <p:cond delay="999"/>
                                          </p:stCondLst>
                                        </p:cTn>
                                        <p:tgtEl>
                                          <p:spTgt spid="16"/>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38" dur="1000"/>
                                        <p:tgtEl>
                                          <p:spTgt spid="71">
                                            <p:txEl>
                                              <p:charRg st="4294967295" end="4294967295"/>
                                            </p:txEl>
                                          </p:spTgt>
                                        </p:tgtEl>
                                      </p:cBhvr>
                                    </p:animEffect>
                                    <p:anim calcmode="lin" valueType="num">
                                      <p:cBhvr>
                                        <p:cTn id="39"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71"/>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withEffect">
                                  <p:stCondLst>
                                    <p:cond delay="0"/>
                                  </p:stCondLst>
                                  <p:childTnLst>
                                    <p:set>
                                      <p:cBhvr>
                                        <p:cTn id="45"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46" dur="1000"/>
                                        <p:tgtEl>
                                          <p:spTgt spid="71">
                                            <p:txEl>
                                              <p:charRg st="4294967295" end="4294967295"/>
                                            </p:txEl>
                                          </p:spTgt>
                                        </p:tgtEl>
                                      </p:cBhvr>
                                    </p:animEffect>
                                    <p:anim calcmode="lin" valueType="num">
                                      <p:cBhvr>
                                        <p:cTn id="47"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6"/>
                                        </p:tgtEl>
                                      </p:cBhvr>
                                    </p:animEffect>
                                    <p:anim calcmode="lin" valueType="num">
                                      <p:cBhvr>
                                        <p:cTn id="51" dur="1000"/>
                                        <p:tgtEl>
                                          <p:spTgt spid="16"/>
                                        </p:tgtEl>
                                        <p:attrNameLst>
                                          <p:attrName>ppt_x</p:attrName>
                                        </p:attrNameLst>
                                      </p:cBhvr>
                                      <p:tavLst>
                                        <p:tav tm="0">
                                          <p:val>
                                            <p:strVal val="ppt_x"/>
                                          </p:val>
                                        </p:tav>
                                        <p:tav tm="100000">
                                          <p:val>
                                            <p:strVal val="ppt_x"/>
                                          </p:val>
                                        </p:tav>
                                      </p:tavLst>
                                    </p:anim>
                                    <p:anim calcmode="lin" valueType="num">
                                      <p:cBhvr>
                                        <p:cTn id="52" dur="1000"/>
                                        <p:tgtEl>
                                          <p:spTgt spid="16"/>
                                        </p:tgtEl>
                                        <p:attrNameLst>
                                          <p:attrName>ppt_y</p:attrName>
                                        </p:attrNameLst>
                                      </p:cBhvr>
                                      <p:tavLst>
                                        <p:tav tm="0">
                                          <p:val>
                                            <p:strVal val="ppt_y"/>
                                          </p:val>
                                        </p:tav>
                                        <p:tav tm="100000">
                                          <p:val>
                                            <p:strVal val="ppt_y-.1"/>
                                          </p:val>
                                        </p:tav>
                                      </p:tavLst>
                                    </p:anim>
                                    <p:set>
                                      <p:cBhvr>
                                        <p:cTn id="5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4" restart="whenNotActive" fill="hold" evtFilter="cancelBubble" nodeType="interactiveSeq">
                <p:stCondLst>
                  <p:cond evt="onClick" delay="0">
                    <p:tgtEl>
                      <p:spTgt spid="26"/>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xit" presetSubtype="0" fill="hold" grpId="2" nodeType="withEffect">
                                  <p:stCondLst>
                                    <p:cond delay="0"/>
                                  </p:stCondLst>
                                  <p:childTnLst>
                                    <p:set>
                                      <p:cBhvr>
                                        <p:cTn id="62" dur="1" fill="hold">
                                          <p:stCondLst>
                                            <p:cond delay="0"/>
                                          </p:stCondLst>
                                        </p:cTn>
                                        <p:tgtEl>
                                          <p:spTgt spid="71">
                                            <p:txEl>
                                              <p:charRg st="4294967295" end="4294967295"/>
                                            </p:txEl>
                                          </p:spTgt>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70">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3"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3"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par>
                                <p:cTn id="72" presetID="1" presetClass="exit" presetSubtype="0" fill="hold" grpId="3" nodeType="withEffect">
                                  <p:stCondLst>
                                    <p:cond delay="0"/>
                                  </p:stCondLst>
                                  <p:childTnLst>
                                    <p:set>
                                      <p:cBhvr>
                                        <p:cTn id="73" dur="1" fill="hold">
                                          <p:stCondLst>
                                            <p:cond delay="0"/>
                                          </p:stCondLst>
                                        </p:cTn>
                                        <p:tgtEl>
                                          <p:spTgt spid="71">
                                            <p:txEl>
                                              <p:charRg st="4294967295" end="4294967295"/>
                                            </p:txEl>
                                          </p:spTgt>
                                        </p:tgtEl>
                                        <p:attrNameLst>
                                          <p:attrName>style.visibility</p:attrName>
                                        </p:attrNameLst>
                                      </p:cBhvr>
                                      <p:to>
                                        <p:strVal val="hidden"/>
                                      </p:to>
                                    </p:set>
                                  </p:childTnLst>
                                </p:cTn>
                              </p:par>
                              <p:par>
                                <p:cTn id="74" presetID="1" presetClass="exit" presetSubtype="0" fill="hold" grpId="3" nodeType="withEffect">
                                  <p:stCondLst>
                                    <p:cond delay="0"/>
                                  </p:stCondLst>
                                  <p:childTnLst>
                                    <p:set>
                                      <p:cBhvr>
                                        <p:cTn id="75" dur="1" fill="hold">
                                          <p:stCondLst>
                                            <p:cond delay="0"/>
                                          </p:stCondLst>
                                        </p:cTn>
                                        <p:tgtEl>
                                          <p:spTgt spid="70">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7" grpId="0"/>
      <p:bldP spid="17" grpId="1"/>
      <p:bldP spid="17" grpId="2"/>
      <p:bldP spid="17" grpId="3"/>
      <p:bldP spid="16" grpId="0"/>
      <p:bldP spid="16" grpId="1"/>
      <p:bldP spid="16" grpId="2"/>
      <p:bldP spid="16" grpId="3"/>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Liturgy on Passion Sunday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S-10</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Image result for people at the Palm Sunday mass">
            <a:extLst>
              <a:ext uri="{FF2B5EF4-FFF2-40B4-BE49-F238E27FC236}">
                <a16:creationId xmlns:a16="http://schemas.microsoft.com/office/drawing/2014/main" id="{FFAEBDED-A230-45D6-9173-9587EF8685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49" y="1640662"/>
            <a:ext cx="3788747" cy="2841410"/>
          </a:xfrm>
          <a:prstGeom prst="rect">
            <a:avLst/>
          </a:prstGeom>
          <a:noFill/>
          <a:ln>
            <a:noFill/>
          </a:ln>
        </p:spPr>
      </p:pic>
      <p:sp>
        <p:nvSpPr>
          <p:cNvPr id="2" name="Rectangle 1">
            <a:extLst>
              <a:ext uri="{FF2B5EF4-FFF2-40B4-BE49-F238E27FC236}">
                <a16:creationId xmlns:a16="http://schemas.microsoft.com/office/drawing/2014/main" id="{CB5FECAA-6068-498A-A799-52929EC7FCF0}"/>
              </a:ext>
            </a:extLst>
          </p:cNvPr>
          <p:cNvSpPr/>
          <p:nvPr/>
        </p:nvSpPr>
        <p:spPr>
          <a:xfrm>
            <a:off x="-111213" y="691327"/>
            <a:ext cx="4334499" cy="835613"/>
          </a:xfrm>
          <a:prstGeom prst="rect">
            <a:avLst/>
          </a:prstGeom>
        </p:spPr>
        <p:txBody>
          <a:bodyPr wrap="square">
            <a:spAutoFit/>
          </a:bodyPr>
          <a:lstStyle/>
          <a:p>
            <a:pPr algn="ctr">
              <a:lnSpc>
                <a:spcPct val="115000"/>
              </a:lnSpc>
              <a:spcAft>
                <a:spcPts val="1000"/>
              </a:spcAft>
            </a:pPr>
            <a:r>
              <a:rPr lang="en-NZ" sz="1400" b="1" dirty="0">
                <a:latin typeface="Bradley Hand ITC" panose="03070402050302030203" pitchFamily="66" charset="0"/>
                <a:ea typeface="Calibri" panose="020F0502020204030204" pitchFamily="34" charset="0"/>
                <a:cs typeface="Times New Roman" panose="02020603050405020304" pitchFamily="18" charset="0"/>
              </a:rPr>
              <a:t>Read the list of the 10 parts of the Passion Sunday Liturgy and number them in the order they take place during the liturgy.</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A055333-3E66-47D0-8D6E-556FCFA1F551}"/>
              </a:ext>
            </a:extLst>
          </p:cNvPr>
          <p:cNvSpPr/>
          <p:nvPr/>
        </p:nvSpPr>
        <p:spPr>
          <a:xfrm>
            <a:off x="4444431" y="499136"/>
            <a:ext cx="4572000" cy="4219617"/>
          </a:xfrm>
          <a:prstGeom prst="rect">
            <a:avLst/>
          </a:prstGeom>
        </p:spPr>
        <p:txBody>
          <a:bodyPr>
            <a:spAutoFit/>
          </a:bodyPr>
          <a:lstStyle/>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priest wearing red vestments, blesses the palms as the people hold them up. </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procession ends back in the church and the people sit as they listen to the reading of the gospel telling the story of Jesus’ passion and death. </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What time is the Passion Sunday </a:t>
            </a:r>
            <a:r>
              <a:rPr lang="en-NZ" sz="1050" dirty="0" smtClean="0">
                <a:latin typeface="Calibri" panose="020F0502020204030204" pitchFamily="34" charset="0"/>
                <a:ea typeface="Calibri" panose="020F0502020204030204" pitchFamily="34" charset="0"/>
                <a:cs typeface="Times New Roman" panose="02020603050405020304" pitchFamily="18" charset="0"/>
              </a:rPr>
              <a:t>Mass </a:t>
            </a:r>
            <a:r>
              <a:rPr lang="en-NZ" sz="1050" dirty="0">
                <a:latin typeface="Calibri" panose="020F0502020204030204" pitchFamily="34" charset="0"/>
                <a:ea typeface="Calibri" panose="020F0502020204030204" pitchFamily="34" charset="0"/>
                <a:cs typeface="Times New Roman" panose="02020603050405020304" pitchFamily="18" charset="0"/>
              </a:rPr>
              <a:t>in a church near your home?</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people </a:t>
            </a:r>
            <a:r>
              <a:rPr lang="en-NZ" sz="1050" dirty="0" smtClean="0">
                <a:latin typeface="Calibri" panose="020F0502020204030204" pitchFamily="34" charset="0"/>
                <a:ea typeface="Calibri" panose="020F0502020204030204" pitchFamily="34" charset="0"/>
                <a:cs typeface="Times New Roman" panose="02020603050405020304" pitchFamily="18" charset="0"/>
              </a:rPr>
              <a:t>sing, </a:t>
            </a:r>
            <a:r>
              <a:rPr lang="en-NZ" sz="1050" dirty="0">
                <a:latin typeface="Calibri" panose="020F0502020204030204" pitchFamily="34" charset="0"/>
                <a:ea typeface="Calibri" panose="020F0502020204030204" pitchFamily="34" charset="0"/>
                <a:cs typeface="Times New Roman" panose="02020603050405020304" pitchFamily="18" charset="0"/>
              </a:rPr>
              <a:t>“Hosanna, </a:t>
            </a:r>
            <a:r>
              <a:rPr lang="en-NZ" sz="1050" dirty="0" smtClean="0">
                <a:latin typeface="Calibri" panose="020F0502020204030204" pitchFamily="34" charset="0"/>
                <a:ea typeface="Calibri" panose="020F0502020204030204" pitchFamily="34" charset="0"/>
                <a:cs typeface="Times New Roman" panose="02020603050405020304" pitchFamily="18" charset="0"/>
              </a:rPr>
              <a:t>blessed </a:t>
            </a:r>
            <a:r>
              <a:rPr lang="en-NZ" sz="1050" dirty="0">
                <a:latin typeface="Calibri" panose="020F0502020204030204" pitchFamily="34" charset="0"/>
                <a:ea typeface="Calibri" panose="020F0502020204030204" pitchFamily="34" charset="0"/>
                <a:cs typeface="Times New Roman" panose="02020603050405020304" pitchFamily="18" charset="0"/>
              </a:rPr>
              <a:t>is he who come in the name of the Lord, </a:t>
            </a:r>
            <a:r>
              <a:rPr lang="en-NZ" sz="1050" dirty="0" smtClean="0">
                <a:latin typeface="Calibri" panose="020F0502020204030204" pitchFamily="34" charset="0"/>
                <a:ea typeface="Calibri" panose="020F0502020204030204" pitchFamily="34" charset="0"/>
                <a:cs typeface="Times New Roman" panose="02020603050405020304" pitchFamily="18" charset="0"/>
              </a:rPr>
              <a:t>Hosanna!”.</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On Passion Sunday the </a:t>
            </a:r>
            <a:r>
              <a:rPr lang="en-NZ" sz="1050" dirty="0" smtClean="0">
                <a:latin typeface="Calibri" panose="020F0502020204030204" pitchFamily="34" charset="0"/>
                <a:ea typeface="Calibri" panose="020F0502020204030204" pitchFamily="34" charset="0"/>
                <a:cs typeface="Times New Roman" panose="02020603050405020304" pitchFamily="18" charset="0"/>
              </a:rPr>
              <a:t>Mass </a:t>
            </a:r>
            <a:r>
              <a:rPr lang="en-NZ" sz="1050" dirty="0">
                <a:latin typeface="Calibri" panose="020F0502020204030204" pitchFamily="34" charset="0"/>
                <a:ea typeface="Calibri" panose="020F0502020204030204" pitchFamily="34" charset="0"/>
                <a:cs typeface="Times New Roman" panose="02020603050405020304" pitchFamily="18" charset="0"/>
              </a:rPr>
              <a:t>begins differently from every other Sunday.</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After the Gospel is </a:t>
            </a:r>
            <a:r>
              <a:rPr lang="en-NZ" sz="1050" dirty="0" smtClean="0">
                <a:latin typeface="Calibri" panose="020F0502020204030204" pitchFamily="34" charset="0"/>
                <a:ea typeface="Calibri" panose="020F0502020204030204" pitchFamily="34" charset="0"/>
                <a:cs typeface="Times New Roman" panose="02020603050405020304" pitchFamily="18" charset="0"/>
              </a:rPr>
              <a:t>read, </a:t>
            </a:r>
            <a:r>
              <a:rPr lang="en-NZ" sz="1050" dirty="0">
                <a:latin typeface="Calibri" panose="020F0502020204030204" pitchFamily="34" charset="0"/>
                <a:ea typeface="Calibri" panose="020F0502020204030204" pitchFamily="34" charset="0"/>
                <a:cs typeface="Times New Roman" panose="02020603050405020304" pitchFamily="18" charset="0"/>
              </a:rPr>
              <a:t>the people walk in a procession together waving their palms and praising Jesus as the Messiah. </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a:t>
            </a:r>
            <a:r>
              <a:rPr lang="en-NZ" sz="1050" dirty="0" smtClean="0">
                <a:latin typeface="Calibri" panose="020F0502020204030204" pitchFamily="34" charset="0"/>
                <a:ea typeface="Calibri" panose="020F0502020204030204" pitchFamily="34" charset="0"/>
                <a:cs typeface="Times New Roman" panose="02020603050405020304" pitchFamily="18" charset="0"/>
              </a:rPr>
              <a:t>Mass </a:t>
            </a:r>
            <a:r>
              <a:rPr lang="en-NZ" sz="1050" dirty="0">
                <a:latin typeface="Calibri" panose="020F0502020204030204" pitchFamily="34" charset="0"/>
                <a:ea typeface="Calibri" panose="020F0502020204030204" pitchFamily="34" charset="0"/>
                <a:cs typeface="Times New Roman" panose="02020603050405020304" pitchFamily="18" charset="0"/>
              </a:rPr>
              <a:t>continues as usual and the people take their palms home to remind them that Holy Week has begun.</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people gather outside the church before the </a:t>
            </a:r>
            <a:r>
              <a:rPr lang="en-NZ" sz="1050" dirty="0" smtClean="0">
                <a:latin typeface="Calibri" panose="020F0502020204030204" pitchFamily="34" charset="0"/>
                <a:ea typeface="Calibri" panose="020F0502020204030204" pitchFamily="34" charset="0"/>
                <a:cs typeface="Times New Roman" panose="02020603050405020304" pitchFamily="18" charset="0"/>
              </a:rPr>
              <a:t>Mass </a:t>
            </a:r>
            <a:r>
              <a:rPr lang="en-NZ" sz="1050" dirty="0">
                <a:latin typeface="Calibri" panose="020F0502020204030204" pitchFamily="34" charset="0"/>
                <a:ea typeface="Calibri" panose="020F0502020204030204" pitchFamily="34" charset="0"/>
                <a:cs typeface="Times New Roman" panose="02020603050405020304" pitchFamily="18" charset="0"/>
              </a:rPr>
              <a:t>and they are given a palm.</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The gospel story of Jesus’ entrance into Jerusalem as the people wave palms and welcome him as their king is read.</a:t>
            </a:r>
            <a:endParaRPr lang="en-NZ"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050" dirty="0">
                <a:latin typeface="Calibri" panose="020F0502020204030204" pitchFamily="34" charset="0"/>
                <a:ea typeface="Calibri" panose="020F0502020204030204" pitchFamily="34" charset="0"/>
                <a:cs typeface="Times New Roman" panose="02020603050405020304" pitchFamily="18" charset="0"/>
              </a:rPr>
              <a:t>This is why this Sunday is known as Passion Sunday.</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Action Button: Worksheet">
            <a:hlinkClick r:id="rId4" action="ppaction://hlinksldjump" highlightClick="1"/>
            <a:extLst>
              <a:ext uri="{FF2B5EF4-FFF2-40B4-BE49-F238E27FC236}">
                <a16:creationId xmlns:a16="http://schemas.microsoft.com/office/drawing/2014/main" id="{B18D73F0-6B70-453D-95E1-DCD1D0571408}"/>
              </a:ext>
            </a:extLst>
          </p:cNvPr>
          <p:cNvSpPr/>
          <p:nvPr/>
        </p:nvSpPr>
        <p:spPr>
          <a:xfrm>
            <a:off x="7092000" y="4692032"/>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Tool instructions">
            <a:extLst>
              <a:ext uri="{FF2B5EF4-FFF2-40B4-BE49-F238E27FC236}">
                <a16:creationId xmlns:a16="http://schemas.microsoft.com/office/drawing/2014/main" id="{C16D76A2-5891-4293-8B79-D2ED60E54A62}"/>
              </a:ext>
            </a:extLst>
          </p:cNvPr>
          <p:cNvSpPr txBox="1"/>
          <p:nvPr/>
        </p:nvSpPr>
        <p:spPr>
          <a:xfrm>
            <a:off x="3137305" y="4912667"/>
            <a:ext cx="2869390" cy="230832"/>
          </a:xfrm>
          <a:prstGeom prst="rect">
            <a:avLst/>
          </a:prstGeom>
          <a:solidFill>
            <a:schemeClr val="bg1"/>
          </a:solidFill>
        </p:spPr>
        <p:txBody>
          <a:bodyPr wrap="square"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sp>
        <p:nvSpPr>
          <p:cNvPr id="33" name="Shape: Arrow">
            <a:extLst>
              <a:ext uri="{FF2B5EF4-FFF2-40B4-BE49-F238E27FC236}">
                <a16:creationId xmlns:a16="http://schemas.microsoft.com/office/drawing/2014/main" id="{37DD26C3-F2F1-4199-969D-D0C47AD1CBBF}"/>
              </a:ext>
            </a:extLst>
          </p:cNvPr>
          <p:cNvSpPr/>
          <p:nvPr/>
        </p:nvSpPr>
        <p:spPr>
          <a:xfrm>
            <a:off x="4105216" y="499136"/>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hape: Button 1">
            <a:extLst>
              <a:ext uri="{FF2B5EF4-FFF2-40B4-BE49-F238E27FC236}">
                <a16:creationId xmlns:a16="http://schemas.microsoft.com/office/drawing/2014/main" id="{4FED6B06-2BF4-466C-9554-14D4682E5A59}"/>
              </a:ext>
            </a:extLst>
          </p:cNvPr>
          <p:cNvSpPr/>
          <p:nvPr/>
        </p:nvSpPr>
        <p:spPr>
          <a:xfrm>
            <a:off x="6703607" y="4718194"/>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35" name="Textbox: Tool instructions">
            <a:extLst>
              <a:ext uri="{FF2B5EF4-FFF2-40B4-BE49-F238E27FC236}">
                <a16:creationId xmlns:a16="http://schemas.microsoft.com/office/drawing/2014/main" id="{C325ED9E-4354-4C82-9826-C7E7FCD83A67}"/>
              </a:ext>
            </a:extLst>
          </p:cNvPr>
          <p:cNvSpPr txBox="1"/>
          <p:nvPr/>
        </p:nvSpPr>
        <p:spPr>
          <a:xfrm>
            <a:off x="3065819" y="4774168"/>
            <a:ext cx="3012363" cy="3693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on the green button to advance through the lines. </a:t>
            </a:r>
          </a:p>
          <a:p>
            <a:pPr algn="ctr"/>
            <a:r>
              <a:rPr lang="en-GB" sz="900" dirty="0">
                <a:latin typeface="Arial" pitchFamily="34" charset="0"/>
                <a:ea typeface="Segoe UI" pitchFamily="34" charset="0"/>
                <a:cs typeface="Arial" pitchFamily="34" charset="0"/>
              </a:rPr>
              <a:t>Click on the worksheet button to go to the worksheet.</a:t>
            </a:r>
          </a:p>
        </p:txBody>
      </p:sp>
    </p:spTree>
    <p:extLst>
      <p:ext uri="{BB962C8B-B14F-4D97-AF65-F5344CB8AC3E}">
        <p14:creationId xmlns:p14="http://schemas.microsoft.com/office/powerpoint/2010/main" val="197878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path" presetSubtype="0" accel="50000" decel="50000" fill="hold" grpId="1" nodeType="withEffect">
                                  <p:stCondLst>
                                    <p:cond delay="0"/>
                                  </p:stCondLst>
                                  <p:childTnLst>
                                    <p:animMotion origin="layout" path="M -8.33333E-7 0 L -8.33333E-7 0.07778 " pathEditMode="relative" rAng="0" ptsTypes="AA">
                                      <p:cBhvr>
                                        <p:cTn id="9" dur="1500" fill="hold"/>
                                        <p:tgtEl>
                                          <p:spTgt spid="33"/>
                                        </p:tgtEl>
                                        <p:attrNameLst>
                                          <p:attrName>ppt_x</p:attrName>
                                          <p:attrName>ppt_y</p:attrName>
                                        </p:attrNameLst>
                                      </p:cBhvr>
                                      <p:rCtr x="0" y="4012"/>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2" nodeType="clickEffect">
                                  <p:stCondLst>
                                    <p:cond delay="0"/>
                                  </p:stCondLst>
                                  <p:childTnLst>
                                    <p:animMotion origin="layout" path="M -8.33333E-7 0.07778 L 0.00052 0.15463 " pathEditMode="relative" rAng="0" ptsTypes="AA">
                                      <p:cBhvr>
                                        <p:cTn id="13" dur="1500" fill="hold"/>
                                        <p:tgtEl>
                                          <p:spTgt spid="33"/>
                                        </p:tgtEl>
                                        <p:attrNameLst>
                                          <p:attrName>ppt_x</p:attrName>
                                          <p:attrName>ppt_y</p:attrName>
                                        </p:attrNameLst>
                                      </p:cBhvr>
                                      <p:rCtr x="17" y="3827"/>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3" nodeType="clickEffect">
                                  <p:stCondLst>
                                    <p:cond delay="0"/>
                                  </p:stCondLst>
                                  <p:childTnLst>
                                    <p:animMotion origin="layout" path="M 0.00052 0.15463 L 0.00052 0.23148 " pathEditMode="relative" rAng="0" ptsTypes="AA">
                                      <p:cBhvr>
                                        <p:cTn id="17" dur="1500" fill="hold"/>
                                        <p:tgtEl>
                                          <p:spTgt spid="33"/>
                                        </p:tgtEl>
                                        <p:attrNameLst>
                                          <p:attrName>ppt_x</p:attrName>
                                          <p:attrName>ppt_y</p:attrName>
                                        </p:attrNameLst>
                                      </p:cBhvr>
                                      <p:rCtr x="0" y="3827"/>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4" nodeType="clickEffect">
                                  <p:stCondLst>
                                    <p:cond delay="0"/>
                                  </p:stCondLst>
                                  <p:childTnLst>
                                    <p:animMotion origin="layout" path="M 0.00052 0.23148 L 0.00104 0.31296 " pathEditMode="relative" rAng="0" ptsTypes="AA">
                                      <p:cBhvr>
                                        <p:cTn id="21" dur="2000" fill="hold"/>
                                        <p:tgtEl>
                                          <p:spTgt spid="33"/>
                                        </p:tgtEl>
                                        <p:attrNameLst>
                                          <p:attrName>ppt_x</p:attrName>
                                          <p:attrName>ppt_y</p:attrName>
                                        </p:attrNameLst>
                                      </p:cBhvr>
                                      <p:rCtr x="17" y="4074"/>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5" nodeType="clickEffect">
                                  <p:stCondLst>
                                    <p:cond delay="0"/>
                                  </p:stCondLst>
                                  <p:childTnLst>
                                    <p:animMotion origin="layout" path="M 0.00104 0.31296 L 0.00052 0.39352 " pathEditMode="relative" rAng="0" ptsTypes="AA">
                                      <p:cBhvr>
                                        <p:cTn id="25" dur="1500" fill="hold"/>
                                        <p:tgtEl>
                                          <p:spTgt spid="33"/>
                                        </p:tgtEl>
                                        <p:attrNameLst>
                                          <p:attrName>ppt_x</p:attrName>
                                          <p:attrName>ppt_y</p:attrName>
                                        </p:attrNameLst>
                                      </p:cBhvr>
                                      <p:rCtr x="-35" y="4012"/>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6" nodeType="clickEffect">
                                  <p:stCondLst>
                                    <p:cond delay="0"/>
                                  </p:stCondLst>
                                  <p:childTnLst>
                                    <p:animMotion origin="layout" path="M 0.00052 0.39352 L -8.33333E-7 0.48179 " pathEditMode="relative" rAng="0" ptsTypes="AA">
                                      <p:cBhvr>
                                        <p:cTn id="29" dur="1500" fill="hold"/>
                                        <p:tgtEl>
                                          <p:spTgt spid="33"/>
                                        </p:tgtEl>
                                        <p:attrNameLst>
                                          <p:attrName>ppt_x</p:attrName>
                                          <p:attrName>ppt_y</p:attrName>
                                        </p:attrNameLst>
                                      </p:cBhvr>
                                      <p:rCtr x="-52" y="4321"/>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7" nodeType="clickEffect">
                                  <p:stCondLst>
                                    <p:cond delay="0"/>
                                  </p:stCondLst>
                                  <p:childTnLst>
                                    <p:animMotion origin="layout" path="M -8.33333E-7 0.48179 L 0.00052 0.57963 " pathEditMode="relative" rAng="0" ptsTypes="AA">
                                      <p:cBhvr>
                                        <p:cTn id="33" dur="1500" fill="hold"/>
                                        <p:tgtEl>
                                          <p:spTgt spid="33"/>
                                        </p:tgtEl>
                                        <p:attrNameLst>
                                          <p:attrName>ppt_x</p:attrName>
                                          <p:attrName>ppt_y</p:attrName>
                                        </p:attrNameLst>
                                      </p:cBhvr>
                                      <p:rCtr x="17" y="4938"/>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8" nodeType="clickEffect">
                                  <p:stCondLst>
                                    <p:cond delay="0"/>
                                  </p:stCondLst>
                                  <p:childTnLst>
                                    <p:animMotion origin="layout" path="M 0.00052 0.57963 L -8.33333E-7 0.68148 " pathEditMode="relative" rAng="0" ptsTypes="AA">
                                      <p:cBhvr>
                                        <p:cTn id="37" dur="1500" fill="hold"/>
                                        <p:tgtEl>
                                          <p:spTgt spid="33"/>
                                        </p:tgtEl>
                                        <p:attrNameLst>
                                          <p:attrName>ppt_x</p:attrName>
                                          <p:attrName>ppt_y</p:attrName>
                                        </p:attrNameLst>
                                      </p:cBhvr>
                                      <p:rCtr x="-35" y="5093"/>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9" nodeType="clickEffect">
                                  <p:stCondLst>
                                    <p:cond delay="0"/>
                                  </p:stCondLst>
                                  <p:childTnLst>
                                    <p:animMotion origin="layout" path="M -1.66667E-6 0.68148 L -8.33333E-7 0.76019 " pathEditMode="relative" rAng="0" ptsTypes="AA">
                                      <p:cBhvr>
                                        <p:cTn id="41" dur="2000" fill="hold"/>
                                        <p:tgtEl>
                                          <p:spTgt spid="33"/>
                                        </p:tgtEl>
                                        <p:attrNameLst>
                                          <p:attrName>ppt_x</p:attrName>
                                          <p:attrName>ppt_y</p:attrName>
                                        </p:attrNameLst>
                                      </p:cBhvr>
                                      <p:rCtr x="-35" y="3920"/>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0" nodeType="clickEffect">
                                  <p:stCondLst>
                                    <p:cond delay="0"/>
                                  </p:stCondLst>
                                  <p:childTnLst>
                                    <p:animMotion origin="layout" path="M -8.33333E-7 0.76019 L -8.33333E-7 -2.22222E-6 " pathEditMode="relative" rAng="0" ptsTypes="AA">
                                      <p:cBhvr>
                                        <p:cTn id="45" dur="2000" fill="hold"/>
                                        <p:tgtEl>
                                          <p:spTgt spid="33"/>
                                        </p:tgtEl>
                                        <p:attrNameLst>
                                          <p:attrName>ppt_x</p:attrName>
                                          <p:attrName>ppt_y</p:attrName>
                                        </p:attrNameLst>
                                      </p:cBhvr>
                                      <p:rCtr x="0" y="-38148"/>
                                    </p:animMotion>
                                  </p:childTnLst>
                                </p:cTn>
                              </p:par>
                            </p:childTnLst>
                          </p:cTn>
                        </p:par>
                      </p:childTnLst>
                    </p:cTn>
                  </p:par>
                </p:childTnLst>
              </p:cTn>
              <p:nextCondLst>
                <p:cond evt="onClick" delay="0">
                  <p:tgtEl>
                    <p:spTgt spid="34"/>
                  </p:tgtEl>
                </p:cond>
              </p:nextCondLst>
            </p:seq>
          </p:childTnLst>
        </p:cTn>
      </p:par>
    </p:tnLst>
    <p:bldLst>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P spid="33" grpId="1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in"/>
          <p:cNvSpPr txBox="1"/>
          <p:nvPr/>
        </p:nvSpPr>
        <p:spPr>
          <a:xfrm>
            <a:off x="2702874" y="1887113"/>
            <a:ext cx="670528" cy="364075"/>
          </a:xfrm>
          <a:prstGeom prst="rect">
            <a:avLst/>
          </a:prstGeom>
          <a:solidFill>
            <a:schemeClr val="tx2">
              <a:lumMod val="60000"/>
              <a:lumOff val="40000"/>
            </a:schemeClr>
          </a:solidFill>
          <a:ln>
            <a:noFill/>
          </a:ln>
        </p:spPr>
        <p:txBody>
          <a:bodyPr wrap="square" lIns="68577" tIns="34289" rIns="68577" bIns="34289" rtlCol="0">
            <a:noAutofit/>
          </a:bodyPr>
          <a:lstStyle/>
          <a:p>
            <a:pPr algn="ctr"/>
            <a:endParaRPr lang="en-GB" dirty="0"/>
          </a:p>
        </p:txBody>
      </p:sp>
      <p:sp>
        <p:nvSpPr>
          <p:cNvPr id="43" name="TextBox the1"/>
          <p:cNvSpPr txBox="1"/>
          <p:nvPr/>
        </p:nvSpPr>
        <p:spPr>
          <a:xfrm rot="5400000">
            <a:off x="3708364" y="1932222"/>
            <a:ext cx="354335" cy="1001360"/>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67" name="TextBox liturgy"/>
          <p:cNvSpPr txBox="1"/>
          <p:nvPr/>
        </p:nvSpPr>
        <p:spPr>
          <a:xfrm rot="16200000" flipH="1">
            <a:off x="2701993" y="1652201"/>
            <a:ext cx="368355" cy="2292620"/>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34" name="TextBox on"/>
          <p:cNvSpPr txBox="1"/>
          <p:nvPr/>
        </p:nvSpPr>
        <p:spPr>
          <a:xfrm>
            <a:off x="3040938" y="1514577"/>
            <a:ext cx="333413" cy="751964"/>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42" name="TextBox passion"/>
          <p:cNvSpPr txBox="1"/>
          <p:nvPr/>
        </p:nvSpPr>
        <p:spPr>
          <a:xfrm>
            <a:off x="2028214" y="1111653"/>
            <a:ext cx="2341639" cy="400369"/>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45" name="TextBox sunday"/>
          <p:cNvSpPr txBox="1"/>
          <p:nvPr/>
        </p:nvSpPr>
        <p:spPr>
          <a:xfrm rot="16200000">
            <a:off x="3523326" y="2176267"/>
            <a:ext cx="377081" cy="2017014"/>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27" name="TextBox the2"/>
          <p:cNvSpPr txBox="1"/>
          <p:nvPr/>
        </p:nvSpPr>
        <p:spPr>
          <a:xfrm>
            <a:off x="2025565" y="3729560"/>
            <a:ext cx="1015373" cy="381832"/>
          </a:xfrm>
          <a:prstGeom prst="rect">
            <a:avLst/>
          </a:prstGeom>
          <a:solidFill>
            <a:schemeClr val="accent5">
              <a:lumMod val="60000"/>
              <a:lumOff val="40000"/>
            </a:schemeClr>
          </a:solidFill>
        </p:spPr>
        <p:txBody>
          <a:bodyPr wrap="square" lIns="68577" tIns="34289" rIns="68577" bIns="34289" rtlCol="0">
            <a:noAutofit/>
          </a:bodyPr>
          <a:lstStyle/>
          <a:p>
            <a:pPr algn="ctr"/>
            <a:endParaRPr lang="en-GB" dirty="0"/>
          </a:p>
        </p:txBody>
      </p:sp>
      <p:sp>
        <p:nvSpPr>
          <p:cNvPr id="68" name="TextBox people"/>
          <p:cNvSpPr txBox="1"/>
          <p:nvPr/>
        </p:nvSpPr>
        <p:spPr>
          <a:xfrm>
            <a:off x="4707926" y="2266540"/>
            <a:ext cx="337279" cy="2211825"/>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86" name="TextBox really"/>
          <p:cNvSpPr txBox="1"/>
          <p:nvPr/>
        </p:nvSpPr>
        <p:spPr>
          <a:xfrm>
            <a:off x="4362698" y="1155112"/>
            <a:ext cx="353343" cy="2226437"/>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30" name="TextBox are"/>
          <p:cNvSpPr txBox="1"/>
          <p:nvPr/>
        </p:nvSpPr>
        <p:spPr>
          <a:xfrm rot="5400000">
            <a:off x="2347267" y="3790560"/>
            <a:ext cx="371968" cy="1015373"/>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69" name="TextBox greeting"/>
          <p:cNvSpPr txBox="1"/>
          <p:nvPr/>
        </p:nvSpPr>
        <p:spPr>
          <a:xfrm rot="18749881">
            <a:off x="428882" y="2835369"/>
            <a:ext cx="3827672" cy="337597"/>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44" name="TextBox: Jesus"/>
          <p:cNvSpPr txBox="1"/>
          <p:nvPr/>
        </p:nvSpPr>
        <p:spPr>
          <a:xfrm>
            <a:off x="1355275" y="4485101"/>
            <a:ext cx="1669347" cy="364436"/>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31" name="TextBox who"/>
          <p:cNvSpPr txBox="1"/>
          <p:nvPr/>
        </p:nvSpPr>
        <p:spPr>
          <a:xfrm rot="8137093">
            <a:off x="1003426" y="1443733"/>
            <a:ext cx="367413" cy="1270035"/>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66" name="TextBox is"/>
          <p:cNvSpPr txBox="1"/>
          <p:nvPr/>
        </p:nvSpPr>
        <p:spPr>
          <a:xfrm rot="2501537">
            <a:off x="3260672" y="1348317"/>
            <a:ext cx="778188" cy="377081"/>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70" name="TextBox risen"/>
          <p:cNvSpPr txBox="1"/>
          <p:nvPr/>
        </p:nvSpPr>
        <p:spPr>
          <a:xfrm rot="7824429">
            <a:off x="30330" y="2294092"/>
            <a:ext cx="2327735" cy="323818"/>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71" name="TextBox and"/>
          <p:cNvSpPr txBox="1"/>
          <p:nvPr/>
        </p:nvSpPr>
        <p:spPr>
          <a:xfrm rot="5400000">
            <a:off x="1991345" y="1892168"/>
            <a:ext cx="1086212" cy="358118"/>
          </a:xfrm>
          <a:prstGeom prst="rect">
            <a:avLst/>
          </a:prstGeom>
          <a:solidFill>
            <a:schemeClr val="accent1">
              <a:lumMod val="40000"/>
              <a:lumOff val="60000"/>
            </a:schemeClr>
          </a:solidFill>
        </p:spPr>
        <p:txBody>
          <a:bodyPr wrap="square" lIns="68577" tIns="34289" rIns="68577" bIns="34289" rtlCol="0">
            <a:noAutofit/>
          </a:bodyPr>
          <a:lstStyle/>
          <a:p>
            <a:pPr algn="ctr"/>
            <a:endParaRPr lang="en-GB" dirty="0"/>
          </a:p>
        </p:txBody>
      </p:sp>
      <p:sp>
        <p:nvSpPr>
          <p:cNvPr id="72" name="TextBox with"/>
          <p:cNvSpPr txBox="1"/>
          <p:nvPr/>
        </p:nvSpPr>
        <p:spPr>
          <a:xfrm rot="5400000">
            <a:off x="-196759" y="2092892"/>
            <a:ext cx="1467190" cy="339492"/>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77" name="TextBox them"/>
          <p:cNvSpPr txBox="1"/>
          <p:nvPr/>
        </p:nvSpPr>
        <p:spPr>
          <a:xfrm rot="18620221">
            <a:off x="474279" y="1708795"/>
            <a:ext cx="1785136" cy="350987"/>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78" name="TextBox now"/>
          <p:cNvSpPr txBox="1"/>
          <p:nvPr/>
        </p:nvSpPr>
        <p:spPr>
          <a:xfrm>
            <a:off x="350281" y="4502196"/>
            <a:ext cx="1004994" cy="346888"/>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79" name="TextBox in"/>
          <p:cNvSpPr txBox="1"/>
          <p:nvPr/>
        </p:nvSpPr>
        <p:spPr>
          <a:xfrm rot="16200000">
            <a:off x="2499199" y="2088908"/>
            <a:ext cx="724929" cy="325917"/>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80" name="TextBox the3"/>
          <p:cNvSpPr txBox="1"/>
          <p:nvPr/>
        </p:nvSpPr>
        <p:spPr>
          <a:xfrm rot="5400000">
            <a:off x="631702" y="3005989"/>
            <a:ext cx="1119495" cy="327650"/>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81" name="TextBox celebration"/>
          <p:cNvSpPr txBox="1"/>
          <p:nvPr/>
        </p:nvSpPr>
        <p:spPr>
          <a:xfrm>
            <a:off x="699705" y="3368094"/>
            <a:ext cx="3676598" cy="379203"/>
          </a:xfrm>
          <a:prstGeom prst="rect">
            <a:avLst/>
          </a:prstGeom>
          <a:solidFill>
            <a:schemeClr val="tx2">
              <a:lumMod val="60000"/>
              <a:lumOff val="40000"/>
            </a:schemeClr>
          </a:solidFill>
        </p:spPr>
        <p:txBody>
          <a:bodyPr wrap="square" lIns="68577" tIns="34289" rIns="68577" bIns="34289" rtlCol="0">
            <a:noAutofit/>
          </a:bodyPr>
          <a:lstStyle/>
          <a:p>
            <a:pPr algn="ctr"/>
            <a:endParaRPr lang="en-GB" dirty="0"/>
          </a:p>
        </p:txBody>
      </p:sp>
      <p:sp>
        <p:nvSpPr>
          <p:cNvPr id="82" name="TextBox of"/>
          <p:cNvSpPr txBox="1"/>
          <p:nvPr/>
        </p:nvSpPr>
        <p:spPr>
          <a:xfrm rot="13408589">
            <a:off x="3671436" y="1339744"/>
            <a:ext cx="734357" cy="365723"/>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sp>
        <p:nvSpPr>
          <p:cNvPr id="83" name="TextBox the4"/>
          <p:cNvSpPr txBox="1"/>
          <p:nvPr/>
        </p:nvSpPr>
        <p:spPr>
          <a:xfrm rot="13772211">
            <a:off x="2929577" y="3769008"/>
            <a:ext cx="1246526" cy="336343"/>
          </a:xfrm>
          <a:prstGeom prst="rect">
            <a:avLst/>
          </a:prstGeom>
          <a:solidFill>
            <a:schemeClr val="tx2">
              <a:lumMod val="40000"/>
              <a:lumOff val="60000"/>
            </a:schemeClr>
          </a:solidFill>
        </p:spPr>
        <p:txBody>
          <a:bodyPr wrap="square" lIns="68577" tIns="34289" rIns="68577" bIns="34289" rtlCol="0">
            <a:noAutofit/>
          </a:bodyPr>
          <a:lstStyle/>
          <a:p>
            <a:pPr algn="ctr"/>
            <a:endParaRPr lang="en-GB" dirty="0"/>
          </a:p>
        </p:txBody>
      </p:sp>
      <p:sp>
        <p:nvSpPr>
          <p:cNvPr id="88" name="TextBox mass">
            <a:extLst>
              <a:ext uri="{FF2B5EF4-FFF2-40B4-BE49-F238E27FC236}">
                <a16:creationId xmlns:a16="http://schemas.microsoft.com/office/drawing/2014/main" id="{C6D7C082-86DE-427E-B340-583F65F683BC}"/>
              </a:ext>
            </a:extLst>
          </p:cNvPr>
          <p:cNvSpPr txBox="1"/>
          <p:nvPr/>
        </p:nvSpPr>
        <p:spPr>
          <a:xfrm rot="16200000">
            <a:off x="3810773" y="3932922"/>
            <a:ext cx="1468675" cy="317797"/>
          </a:xfrm>
          <a:prstGeom prst="rect">
            <a:avLst/>
          </a:prstGeom>
          <a:solidFill>
            <a:schemeClr val="tx2">
              <a:lumMod val="20000"/>
              <a:lumOff val="80000"/>
            </a:schemeClr>
          </a:solidFill>
        </p:spPr>
        <p:txBody>
          <a:bodyPr wrap="square" lIns="68577" tIns="34289" rIns="68577" bIns="34289" rtlCol="0">
            <a:noAutofit/>
          </a:bodyPr>
          <a:lstStyle/>
          <a:p>
            <a:pPr algn="ctr"/>
            <a:endParaRPr lang="en-GB" dirty="0"/>
          </a:p>
        </p:txBody>
      </p:sp>
      <p:graphicFrame>
        <p:nvGraphicFramePr>
          <p:cNvPr id="23" name="Table"/>
          <p:cNvGraphicFramePr>
            <a:graphicFrameLocks noGrp="1"/>
          </p:cNvGraphicFramePr>
          <p:nvPr>
            <p:extLst>
              <p:ext uri="{D42A27DB-BD31-4B8C-83A1-F6EECF244321}">
                <p14:modId xmlns:p14="http://schemas.microsoft.com/office/powerpoint/2010/main" val="3301306141"/>
              </p:ext>
            </p:extLst>
          </p:nvPr>
        </p:nvGraphicFramePr>
        <p:xfrm>
          <a:off x="348698" y="1146196"/>
          <a:ext cx="4697238" cy="3713125"/>
        </p:xfrm>
        <a:graphic>
          <a:graphicData uri="http://schemas.openxmlformats.org/drawingml/2006/table">
            <a:tbl>
              <a:tblPr firstRow="1" bandRow="1">
                <a:tableStyleId>{5940675A-B579-460E-94D1-54222C63F5DA}</a:tableStyleId>
              </a:tblPr>
              <a:tblGrid>
                <a:gridCol w="335517">
                  <a:extLst>
                    <a:ext uri="{9D8B030D-6E8A-4147-A177-3AD203B41FA5}">
                      <a16:colId xmlns:a16="http://schemas.microsoft.com/office/drawing/2014/main" val="20000"/>
                    </a:ext>
                  </a:extLst>
                </a:gridCol>
                <a:gridCol w="335517">
                  <a:extLst>
                    <a:ext uri="{9D8B030D-6E8A-4147-A177-3AD203B41FA5}">
                      <a16:colId xmlns:a16="http://schemas.microsoft.com/office/drawing/2014/main" val="20001"/>
                    </a:ext>
                  </a:extLst>
                </a:gridCol>
                <a:gridCol w="335517">
                  <a:extLst>
                    <a:ext uri="{9D8B030D-6E8A-4147-A177-3AD203B41FA5}">
                      <a16:colId xmlns:a16="http://schemas.microsoft.com/office/drawing/2014/main" val="20002"/>
                    </a:ext>
                  </a:extLst>
                </a:gridCol>
                <a:gridCol w="335517">
                  <a:extLst>
                    <a:ext uri="{9D8B030D-6E8A-4147-A177-3AD203B41FA5}">
                      <a16:colId xmlns:a16="http://schemas.microsoft.com/office/drawing/2014/main" val="20003"/>
                    </a:ext>
                  </a:extLst>
                </a:gridCol>
                <a:gridCol w="335517">
                  <a:extLst>
                    <a:ext uri="{9D8B030D-6E8A-4147-A177-3AD203B41FA5}">
                      <a16:colId xmlns:a16="http://schemas.microsoft.com/office/drawing/2014/main" val="20004"/>
                    </a:ext>
                  </a:extLst>
                </a:gridCol>
                <a:gridCol w="335517">
                  <a:extLst>
                    <a:ext uri="{9D8B030D-6E8A-4147-A177-3AD203B41FA5}">
                      <a16:colId xmlns:a16="http://schemas.microsoft.com/office/drawing/2014/main" val="20005"/>
                    </a:ext>
                  </a:extLst>
                </a:gridCol>
                <a:gridCol w="335517">
                  <a:extLst>
                    <a:ext uri="{9D8B030D-6E8A-4147-A177-3AD203B41FA5}">
                      <a16:colId xmlns:a16="http://schemas.microsoft.com/office/drawing/2014/main" val="20006"/>
                    </a:ext>
                  </a:extLst>
                </a:gridCol>
                <a:gridCol w="335517">
                  <a:extLst>
                    <a:ext uri="{9D8B030D-6E8A-4147-A177-3AD203B41FA5}">
                      <a16:colId xmlns:a16="http://schemas.microsoft.com/office/drawing/2014/main" val="20007"/>
                    </a:ext>
                  </a:extLst>
                </a:gridCol>
                <a:gridCol w="335517">
                  <a:extLst>
                    <a:ext uri="{9D8B030D-6E8A-4147-A177-3AD203B41FA5}">
                      <a16:colId xmlns:a16="http://schemas.microsoft.com/office/drawing/2014/main" val="20008"/>
                    </a:ext>
                  </a:extLst>
                </a:gridCol>
                <a:gridCol w="335517">
                  <a:extLst>
                    <a:ext uri="{9D8B030D-6E8A-4147-A177-3AD203B41FA5}">
                      <a16:colId xmlns:a16="http://schemas.microsoft.com/office/drawing/2014/main" val="20010"/>
                    </a:ext>
                  </a:extLst>
                </a:gridCol>
                <a:gridCol w="335517">
                  <a:extLst>
                    <a:ext uri="{9D8B030D-6E8A-4147-A177-3AD203B41FA5}">
                      <a16:colId xmlns:a16="http://schemas.microsoft.com/office/drawing/2014/main" val="20009"/>
                    </a:ext>
                  </a:extLst>
                </a:gridCol>
                <a:gridCol w="335517">
                  <a:extLst>
                    <a:ext uri="{9D8B030D-6E8A-4147-A177-3AD203B41FA5}">
                      <a16:colId xmlns:a16="http://schemas.microsoft.com/office/drawing/2014/main" val="20011"/>
                    </a:ext>
                  </a:extLst>
                </a:gridCol>
                <a:gridCol w="335517">
                  <a:extLst>
                    <a:ext uri="{9D8B030D-6E8A-4147-A177-3AD203B41FA5}">
                      <a16:colId xmlns:a16="http://schemas.microsoft.com/office/drawing/2014/main" val="20012"/>
                    </a:ext>
                  </a:extLst>
                </a:gridCol>
                <a:gridCol w="335517">
                  <a:extLst>
                    <a:ext uri="{9D8B030D-6E8A-4147-A177-3AD203B41FA5}">
                      <a16:colId xmlns:a16="http://schemas.microsoft.com/office/drawing/2014/main" val="20013"/>
                    </a:ext>
                  </a:extLst>
                </a:gridCol>
              </a:tblGrid>
              <a:tr h="369703">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X</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extLst>
                  <a:ext uri="{0D108BD9-81ED-4DB2-BD59-A6C34878D82A}">
                    <a16:rowId xmlns:a16="http://schemas.microsoft.com/office/drawing/2014/main" val="10001"/>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B</a:t>
                      </a:r>
                    </a:p>
                  </a:txBody>
                  <a:tcPr marL="56580" marR="56580" marT="21217" marB="21217" anchor="ctr">
                    <a:noFill/>
                  </a:tcPr>
                </a:tc>
                <a:extLst>
                  <a:ext uri="{0D108BD9-81ED-4DB2-BD59-A6C34878D82A}">
                    <a16:rowId xmlns:a16="http://schemas.microsoft.com/office/drawing/2014/main" val="10002"/>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X</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V</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extLst>
                  <a:ext uri="{0D108BD9-81ED-4DB2-BD59-A6C34878D82A}">
                    <a16:rowId xmlns:a16="http://schemas.microsoft.com/office/drawing/2014/main" val="10003"/>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D</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extLst>
                  <a:ext uri="{0D108BD9-81ED-4DB2-BD59-A6C34878D82A}">
                    <a16:rowId xmlns:a16="http://schemas.microsoft.com/office/drawing/2014/main" val="10004"/>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extLst>
                  <a:ext uri="{0D108BD9-81ED-4DB2-BD59-A6C34878D82A}">
                    <a16:rowId xmlns:a16="http://schemas.microsoft.com/office/drawing/2014/main" val="10005"/>
                  </a:ext>
                </a:extLst>
              </a:tr>
              <a:tr h="385798">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D</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extLst>
                  <a:ext uri="{0D108BD9-81ED-4DB2-BD59-A6C34878D82A}">
                    <a16:rowId xmlns:a16="http://schemas.microsoft.com/office/drawing/2014/main" val="10006"/>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C</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B</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extLst>
                  <a:ext uri="{0D108BD9-81ED-4DB2-BD59-A6C34878D82A}">
                    <a16:rowId xmlns:a16="http://schemas.microsoft.com/office/drawing/2014/main" val="10007"/>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Z</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extLst>
                  <a:ext uri="{0D108BD9-81ED-4DB2-BD59-A6C34878D82A}">
                    <a16:rowId xmlns:a16="http://schemas.microsoft.com/office/drawing/2014/main" val="10008"/>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C</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extLst>
                  <a:ext uri="{0D108BD9-81ED-4DB2-BD59-A6C34878D82A}">
                    <a16:rowId xmlns:a16="http://schemas.microsoft.com/office/drawing/2014/main" val="10009"/>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extLst>
                  <a:ext uri="{0D108BD9-81ED-4DB2-BD59-A6C34878D82A}">
                    <a16:rowId xmlns:a16="http://schemas.microsoft.com/office/drawing/2014/main" val="10010"/>
                  </a:ext>
                </a:extLst>
              </a:tr>
            </a:tbl>
          </a:graphicData>
        </a:graphic>
      </p:graphicFrame>
      <p:sp>
        <p:nvSpPr>
          <p:cNvPr id="24" name="Textbox: Text"/>
          <p:cNvSpPr txBox="1"/>
          <p:nvPr/>
        </p:nvSpPr>
        <p:spPr>
          <a:xfrm>
            <a:off x="5461000" y="1462427"/>
            <a:ext cx="3429000" cy="1115688"/>
          </a:xfrm>
          <a:prstGeom prst="rect">
            <a:avLst/>
          </a:prstGeom>
          <a:noFill/>
          <a:ln w="34925">
            <a:solidFill>
              <a:schemeClr val="accent1"/>
            </a:solidFill>
          </a:ln>
        </p:spPr>
        <p:txBody>
          <a:bodyPr wrap="square" lIns="68577" tIns="34289" rIns="68577" bIns="34289" rtlCol="0">
            <a:spAutoFit/>
          </a:bodyPr>
          <a:lstStyle/>
          <a:p>
            <a:pPr algn="just"/>
            <a:r>
              <a:rPr lang="en-NZ" sz="1700" b="1" dirty="0">
                <a:solidFill>
                  <a:srgbClr val="002060"/>
                </a:solidFill>
              </a:rPr>
              <a:t>In the Liturgy on Passion Sunday the people really are greeting Jesus who is risen and with them now in the celebration of the </a:t>
            </a:r>
            <a:r>
              <a:rPr lang="en-NZ" sz="1700" b="1" dirty="0" smtClean="0">
                <a:solidFill>
                  <a:srgbClr val="002060"/>
                </a:solidFill>
              </a:rPr>
              <a:t>Mass.</a:t>
            </a:r>
            <a:endParaRPr lang="en-NZ" sz="1700" b="1" dirty="0">
              <a:solidFill>
                <a:srgbClr val="002060"/>
              </a:solidFill>
            </a:endParaRPr>
          </a:p>
        </p:txBody>
      </p:sp>
      <p:sp>
        <p:nvSpPr>
          <p:cNvPr id="89" name="Trigger: mass">
            <a:extLst>
              <a:ext uri="{FF2B5EF4-FFF2-40B4-BE49-F238E27FC236}">
                <a16:creationId xmlns:a16="http://schemas.microsoft.com/office/drawing/2014/main" id="{06B4AC7F-D4EE-44EA-BD14-73173D62BC87}"/>
              </a:ext>
            </a:extLst>
          </p:cNvPr>
          <p:cNvSpPr/>
          <p:nvPr/>
        </p:nvSpPr>
        <p:spPr>
          <a:xfrm>
            <a:off x="7156862" y="2335595"/>
            <a:ext cx="534196" cy="18171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5" name="Trigger: the4"/>
          <p:cNvSpPr/>
          <p:nvPr/>
        </p:nvSpPr>
        <p:spPr>
          <a:xfrm>
            <a:off x="6835315" y="2304038"/>
            <a:ext cx="274602"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4" name="Trigger: of"/>
          <p:cNvSpPr/>
          <p:nvPr/>
        </p:nvSpPr>
        <p:spPr>
          <a:xfrm>
            <a:off x="6602811" y="2293871"/>
            <a:ext cx="165149"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3" name="Trigger: celebration"/>
          <p:cNvSpPr/>
          <p:nvPr/>
        </p:nvSpPr>
        <p:spPr>
          <a:xfrm>
            <a:off x="5539595" y="2304940"/>
            <a:ext cx="990231" cy="200057"/>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7" name="Trigger: the3"/>
          <p:cNvSpPr/>
          <p:nvPr/>
        </p:nvSpPr>
        <p:spPr>
          <a:xfrm>
            <a:off x="8532316" y="2050980"/>
            <a:ext cx="283118"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5" name="Trigger: in"/>
          <p:cNvSpPr/>
          <p:nvPr/>
        </p:nvSpPr>
        <p:spPr>
          <a:xfrm>
            <a:off x="8264789" y="2054427"/>
            <a:ext cx="169435" cy="1971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4" name="Trigger: now"/>
          <p:cNvSpPr/>
          <p:nvPr/>
        </p:nvSpPr>
        <p:spPr>
          <a:xfrm>
            <a:off x="7810637" y="2033284"/>
            <a:ext cx="336344"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0" name="Trigger: them"/>
          <p:cNvSpPr/>
          <p:nvPr/>
        </p:nvSpPr>
        <p:spPr>
          <a:xfrm>
            <a:off x="7212366" y="2042226"/>
            <a:ext cx="438197"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49" name="Trigger: with"/>
          <p:cNvSpPr/>
          <p:nvPr/>
        </p:nvSpPr>
        <p:spPr>
          <a:xfrm>
            <a:off x="6718708" y="2055115"/>
            <a:ext cx="391208" cy="206633"/>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48" name="Trigger: and"/>
          <p:cNvSpPr/>
          <p:nvPr/>
        </p:nvSpPr>
        <p:spPr>
          <a:xfrm>
            <a:off x="6297323" y="2046036"/>
            <a:ext cx="336345"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40" name="Trigger: risen"/>
          <p:cNvSpPr/>
          <p:nvPr/>
        </p:nvSpPr>
        <p:spPr>
          <a:xfrm>
            <a:off x="5764129" y="2044773"/>
            <a:ext cx="412131"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3" name="Trigger: is"/>
          <p:cNvSpPr/>
          <p:nvPr/>
        </p:nvSpPr>
        <p:spPr>
          <a:xfrm>
            <a:off x="5524501" y="2056583"/>
            <a:ext cx="152401"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2" name="Trigger: who"/>
          <p:cNvSpPr/>
          <p:nvPr/>
        </p:nvSpPr>
        <p:spPr>
          <a:xfrm>
            <a:off x="8420102" y="1786766"/>
            <a:ext cx="409814"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41" name="Trigger: Jesus"/>
          <p:cNvSpPr/>
          <p:nvPr/>
        </p:nvSpPr>
        <p:spPr>
          <a:xfrm>
            <a:off x="7894101" y="1797230"/>
            <a:ext cx="485340" cy="205560"/>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51" name="Trigger: greeting"/>
          <p:cNvSpPr/>
          <p:nvPr/>
        </p:nvSpPr>
        <p:spPr>
          <a:xfrm flipH="1">
            <a:off x="7082472" y="1812062"/>
            <a:ext cx="748604" cy="181711"/>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1" name="Trigger: are"/>
          <p:cNvSpPr/>
          <p:nvPr/>
        </p:nvSpPr>
        <p:spPr>
          <a:xfrm>
            <a:off x="6752907" y="1811946"/>
            <a:ext cx="291205" cy="17780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85" name="Trigger: really"/>
          <p:cNvSpPr/>
          <p:nvPr/>
        </p:nvSpPr>
        <p:spPr>
          <a:xfrm>
            <a:off x="6205784" y="1808767"/>
            <a:ext cx="500993"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47" name="Trigger: people"/>
          <p:cNvSpPr/>
          <p:nvPr/>
        </p:nvSpPr>
        <p:spPr>
          <a:xfrm>
            <a:off x="5539595" y="1810297"/>
            <a:ext cx="620058"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60" name="Trigger: the_2"/>
          <p:cNvSpPr/>
          <p:nvPr/>
        </p:nvSpPr>
        <p:spPr>
          <a:xfrm>
            <a:off x="8532316" y="1522552"/>
            <a:ext cx="283118" cy="2160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58" name="Trigger: Sunday"/>
          <p:cNvSpPr/>
          <p:nvPr/>
        </p:nvSpPr>
        <p:spPr>
          <a:xfrm>
            <a:off x="7805026" y="1529440"/>
            <a:ext cx="666811" cy="216024"/>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38" name="Trigger: passion"/>
          <p:cNvSpPr/>
          <p:nvPr/>
        </p:nvSpPr>
        <p:spPr>
          <a:xfrm>
            <a:off x="7097610" y="1541296"/>
            <a:ext cx="633600" cy="186931"/>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59" name="Trigger: on"/>
          <p:cNvSpPr/>
          <p:nvPr/>
        </p:nvSpPr>
        <p:spPr>
          <a:xfrm>
            <a:off x="6792598" y="1523633"/>
            <a:ext cx="210842" cy="216024"/>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46" name="Trigger: Liturgy"/>
          <p:cNvSpPr/>
          <p:nvPr/>
        </p:nvSpPr>
        <p:spPr>
          <a:xfrm>
            <a:off x="6128579" y="1529043"/>
            <a:ext cx="615727"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dirty="0"/>
          </a:p>
        </p:txBody>
      </p:sp>
      <p:sp>
        <p:nvSpPr>
          <p:cNvPr id="56" name="Trigger: the1"/>
          <p:cNvSpPr/>
          <p:nvPr/>
        </p:nvSpPr>
        <p:spPr>
          <a:xfrm>
            <a:off x="5754127" y="1529440"/>
            <a:ext cx="283806" cy="198787"/>
          </a:xfrm>
          <a:prstGeom prst="rect">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3" name="Trigger:In1"/>
          <p:cNvSpPr/>
          <p:nvPr/>
        </p:nvSpPr>
        <p:spPr>
          <a:xfrm>
            <a:off x="5529264" y="1523633"/>
            <a:ext cx="152400"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GB" sz="1800" dirty="0"/>
          </a:p>
        </p:txBody>
      </p:sp>
      <p:sp>
        <p:nvSpPr>
          <p:cNvPr id="52" name="Title"/>
          <p:cNvSpPr txBox="1"/>
          <p:nvPr/>
        </p:nvSpPr>
        <p:spPr>
          <a:xfrm>
            <a:off x="3557" y="3377"/>
            <a:ext cx="9144000" cy="623246"/>
          </a:xfrm>
          <a:prstGeom prst="rect">
            <a:avLst/>
          </a:prstGeom>
          <a:noFill/>
        </p:spPr>
        <p:txBody>
          <a:bodyPr wrap="square" lIns="68577" tIns="34289" rIns="68577" bIns="34289" rtlCol="0">
            <a:spAutoFit/>
          </a:bodyPr>
          <a:lstStyle/>
          <a:p>
            <a:pPr algn="ctr"/>
            <a:r>
              <a:rPr lang="en-NZ" sz="3600" b="1" dirty="0"/>
              <a:t>Passion Sunday then and now</a:t>
            </a:r>
            <a:endParaRPr lang="en-GB" sz="3600" b="1" dirty="0"/>
          </a:p>
        </p:txBody>
      </p:sp>
      <p:sp>
        <p:nvSpPr>
          <p:cNvPr id="7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S-11</a:t>
            </a:r>
          </a:p>
        </p:txBody>
      </p:sp>
      <p:sp>
        <p:nvSpPr>
          <p:cNvPr id="7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Action Button: Worksheet">
            <a:hlinkClick r:id="rId3" action="ppaction://hlinksldjump" highlightClick="1"/>
          </p:cNvPr>
          <p:cNvSpPr/>
          <p:nvPr/>
        </p:nvSpPr>
        <p:spPr>
          <a:xfrm>
            <a:off x="7092000" y="4692032"/>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Tool instructions"/>
          <p:cNvSpPr txBox="1"/>
          <p:nvPr/>
        </p:nvSpPr>
        <p:spPr>
          <a:xfrm>
            <a:off x="77008" y="4912668"/>
            <a:ext cx="6828621" cy="230832"/>
          </a:xfrm>
          <a:prstGeom prst="rect">
            <a:avLst/>
          </a:prstGeom>
          <a:solidFill>
            <a:schemeClr val="bg1"/>
          </a:solidFill>
        </p:spPr>
        <p:txBody>
          <a:bodyPr wrap="square" rtlCol="0">
            <a:spAutoFit/>
          </a:bodyPr>
          <a:lstStyle/>
          <a:p>
            <a:pPr algn="ctr"/>
            <a:r>
              <a:rPr lang="en-GB" sz="900" dirty="0">
                <a:latin typeface="Arial" pitchFamily="34" charset="0"/>
                <a:ea typeface="Segoe UI" pitchFamily="34" charset="0"/>
                <a:cs typeface="Arial" pitchFamily="34" charset="0"/>
              </a:rPr>
              <a:t>Click the words in the text box to reveal the position in the puzzle. Click on the worksheet button to go to the worksheet.</a:t>
            </a:r>
          </a:p>
        </p:txBody>
      </p:sp>
      <p:pic>
        <p:nvPicPr>
          <p:cNvPr id="87" name="Image" descr="Image result for people at the Palm Sunday mass">
            <a:extLst>
              <a:ext uri="{FF2B5EF4-FFF2-40B4-BE49-F238E27FC236}">
                <a16:creationId xmlns:a16="http://schemas.microsoft.com/office/drawing/2014/main" id="{55CF9254-3AD6-438F-B26C-81C4ABC81F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233" y="2689665"/>
            <a:ext cx="3030315" cy="1874204"/>
          </a:xfrm>
          <a:prstGeom prst="rect">
            <a:avLst/>
          </a:prstGeom>
          <a:noFill/>
          <a:ln>
            <a:noFill/>
          </a:ln>
        </p:spPr>
      </p:pic>
    </p:spTree>
    <p:extLst>
      <p:ext uri="{BB962C8B-B14F-4D97-AF65-F5344CB8AC3E}">
        <p14:creationId xmlns:p14="http://schemas.microsoft.com/office/powerpoint/2010/main" val="259439453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5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childTnLst>
              </p:cTn>
              <p:nextCondLst>
                <p:cond evt="onClick" delay="0">
                  <p:tgtEl>
                    <p:spTgt spid="53"/>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47"/>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childTnLst>
                          </p:cTn>
                        </p:par>
                      </p:childTnLst>
                    </p:cTn>
                  </p:par>
                </p:childTnLst>
              </p:cTn>
              <p:nextCondLst>
                <p:cond evt="onClick" delay="0">
                  <p:tgtEl>
                    <p:spTgt spid="47"/>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childTnLst>
                    </p:cTn>
                  </p:par>
                </p:childTnLst>
              </p:cTn>
              <p:nextCondLst>
                <p:cond evt="onClick" delay="0">
                  <p:tgtEl>
                    <p:spTgt spid="51"/>
                  </p:tgtEl>
                </p:cond>
              </p:nextCondLst>
            </p:seq>
            <p:seq concurrent="1" nextAc="seek">
              <p:cTn id="80" restart="whenNotActive" fill="hold" evtFilter="cancelBubble" nodeType="interactiveSeq">
                <p:stCondLst>
                  <p:cond evt="onClick" delay="0">
                    <p:tgtEl>
                      <p:spTgt spid="40"/>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childTnLst>
                          </p:cTn>
                        </p:par>
                      </p:childTnLst>
                    </p:cTn>
                  </p:par>
                </p:childTnLst>
              </p:cTn>
              <p:nextCondLst>
                <p:cond evt="onClick" delay="0">
                  <p:tgtEl>
                    <p:spTgt spid="40"/>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childTnLst>
              </p:cTn>
              <p:nextCondLst>
                <p:cond evt="onClick" delay="0">
                  <p:tgtEl>
                    <p:spTgt spid="48"/>
                  </p:tgtEl>
                </p:cond>
              </p:nextCondLst>
            </p:seq>
            <p:seq concurrent="1" nextAc="seek">
              <p:cTn id="92" restart="whenNotActive" fill="hold" evtFilter="cancelBubble" nodeType="interactiveSeq">
                <p:stCondLst>
                  <p:cond evt="onClick" delay="0">
                    <p:tgtEl>
                      <p:spTgt spid="49"/>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childTnLst>
                          </p:cTn>
                        </p:par>
                      </p:childTnLst>
                    </p:cTn>
                  </p:par>
                </p:childTnLst>
              </p:cTn>
              <p:nextCondLst>
                <p:cond evt="onClick" delay="0">
                  <p:tgtEl>
                    <p:spTgt spid="49"/>
                  </p:tgtEl>
                </p:cond>
              </p:nextCondLst>
            </p:seq>
            <p:seq concurrent="1" nextAc="seek">
              <p:cTn id="98" restart="whenNotActive" fill="hold" evtFilter="cancelBubble" nodeType="interactiveSeq">
                <p:stCondLst>
                  <p:cond evt="onClick" delay="0">
                    <p:tgtEl>
                      <p:spTgt spid="50"/>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fade">
                                      <p:cBhvr>
                                        <p:cTn id="103" dur="500"/>
                                        <p:tgtEl>
                                          <p:spTgt spid="77"/>
                                        </p:tgtEl>
                                      </p:cBhvr>
                                    </p:animEffect>
                                  </p:childTnLst>
                                </p:cTn>
                              </p:par>
                            </p:childTnLst>
                          </p:cTn>
                        </p:par>
                      </p:childTnLst>
                    </p:cTn>
                  </p:par>
                </p:childTnLst>
              </p:cTn>
              <p:nextCondLst>
                <p:cond evt="onClick" delay="0">
                  <p:tgtEl>
                    <p:spTgt spid="50"/>
                  </p:tgtEl>
                </p:cond>
              </p:nextCondLst>
            </p:seq>
            <p:seq concurrent="1" nextAc="seek">
              <p:cTn id="104" restart="whenNotActive" fill="hold" evtFilter="cancelBubble" nodeType="interactiveSeq">
                <p:stCondLst>
                  <p:cond evt="onClick" delay="0">
                    <p:tgtEl>
                      <p:spTgt spid="54"/>
                    </p:tgtEl>
                  </p:cond>
                </p:stCondLst>
                <p:endSync evt="end" delay="0">
                  <p:rtn val="all"/>
                </p:endSync>
                <p:childTnLst>
                  <p:par>
                    <p:cTn id="105" fill="hold">
                      <p:stCondLst>
                        <p:cond delay="0"/>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childTnLst>
                    </p:cTn>
                  </p:par>
                </p:childTnLst>
              </p:cTn>
              <p:nextCondLst>
                <p:cond evt="onClick" delay="0">
                  <p:tgtEl>
                    <p:spTgt spid="54"/>
                  </p:tgtEl>
                </p:cond>
              </p:nextCondLst>
            </p:seq>
            <p:seq concurrent="1" nextAc="seek">
              <p:cTn id="110" restart="whenNotActive" fill="hold" evtFilter="cancelBubble" nodeType="interactiveSeq">
                <p:stCondLst>
                  <p:cond evt="onClick" delay="0">
                    <p:tgtEl>
                      <p:spTgt spid="55"/>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childTnLst>
                          </p:cTn>
                        </p:par>
                      </p:childTnLst>
                    </p:cTn>
                  </p:par>
                </p:childTnLst>
              </p:cTn>
              <p:nextCondLst>
                <p:cond evt="onClick" delay="0">
                  <p:tgtEl>
                    <p:spTgt spid="55"/>
                  </p:tgtEl>
                </p:cond>
              </p:nextCondLst>
            </p:seq>
            <p:seq concurrent="1" nextAc="seek">
              <p:cTn id="116" restart="whenNotActive" fill="hold" evtFilter="cancelBubble" nodeType="interactiveSeq">
                <p:stCondLst>
                  <p:cond evt="onClick" delay="0">
                    <p:tgtEl>
                      <p:spTgt spid="57"/>
                    </p:tgtEl>
                  </p:cond>
                </p:stCondLst>
                <p:endSync evt="end" delay="0">
                  <p:rtn val="all"/>
                </p:endSync>
                <p:childTnLst>
                  <p:par>
                    <p:cTn id="117" fill="hold">
                      <p:stCondLst>
                        <p:cond delay="0"/>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fade">
                                      <p:cBhvr>
                                        <p:cTn id="121" dur="500"/>
                                        <p:tgtEl>
                                          <p:spTgt spid="80"/>
                                        </p:tgtEl>
                                      </p:cBhvr>
                                    </p:animEffect>
                                  </p:childTnLst>
                                </p:cTn>
                              </p:par>
                            </p:childTnLst>
                          </p:cTn>
                        </p:par>
                      </p:childTnLst>
                    </p:cTn>
                  </p:par>
                </p:childTnLst>
              </p:cTn>
              <p:nextCondLst>
                <p:cond evt="onClick" delay="0">
                  <p:tgtEl>
                    <p:spTgt spid="57"/>
                  </p:tgtEl>
                </p:cond>
              </p:nextCondLst>
            </p:seq>
            <p:seq concurrent="1" nextAc="seek">
              <p:cTn id="122" restart="whenNotActive" fill="hold" evtFilter="cancelBubble" nodeType="interactiveSeq">
                <p:stCondLst>
                  <p:cond evt="onClick" delay="0">
                    <p:tgtEl>
                      <p:spTgt spid="63"/>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81"/>
                                        </p:tgtEl>
                                        <p:attrNameLst>
                                          <p:attrName>style.visibility</p:attrName>
                                        </p:attrNameLst>
                                      </p:cBhvr>
                                      <p:to>
                                        <p:strVal val="visible"/>
                                      </p:to>
                                    </p:set>
                                    <p:animEffect transition="in" filter="fade">
                                      <p:cBhvr>
                                        <p:cTn id="127" dur="500"/>
                                        <p:tgtEl>
                                          <p:spTgt spid="81"/>
                                        </p:tgtEl>
                                      </p:cBhvr>
                                    </p:animEffect>
                                  </p:childTnLst>
                                </p:cTn>
                              </p:par>
                            </p:childTnLst>
                          </p:cTn>
                        </p:par>
                      </p:childTnLst>
                    </p:cTn>
                  </p:par>
                </p:childTnLst>
              </p:cTn>
              <p:nextCondLst>
                <p:cond evt="onClick" delay="0">
                  <p:tgtEl>
                    <p:spTgt spid="63"/>
                  </p:tgtEl>
                </p:cond>
              </p:nextCondLst>
            </p:seq>
            <p:seq concurrent="1" nextAc="seek">
              <p:cTn id="128" restart="whenNotActive" fill="hold" evtFilter="cancelBubble" nodeType="interactiveSeq">
                <p:stCondLst>
                  <p:cond evt="onClick" delay="0">
                    <p:tgtEl>
                      <p:spTgt spid="64"/>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childTnLst>
                                </p:cTn>
                              </p:par>
                            </p:childTnLst>
                          </p:cTn>
                        </p:par>
                      </p:childTnLst>
                    </p:cTn>
                  </p:par>
                </p:childTnLst>
              </p:cTn>
              <p:nextCondLst>
                <p:cond evt="onClick" delay="0">
                  <p:tgtEl>
                    <p:spTgt spid="64"/>
                  </p:tgtEl>
                </p:cond>
              </p:nextCondLst>
            </p:seq>
            <p:seq concurrent="1" nextAc="seek">
              <p:cTn id="134" restart="whenNotActive" fill="hold" evtFilter="cancelBubble" nodeType="interactiveSeq">
                <p:stCondLst>
                  <p:cond evt="onClick" delay="0">
                    <p:tgtEl>
                      <p:spTgt spid="65"/>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fade">
                                      <p:cBhvr>
                                        <p:cTn id="139" dur="500"/>
                                        <p:tgtEl>
                                          <p:spTgt spid="83"/>
                                        </p:tgtEl>
                                      </p:cBhvr>
                                    </p:animEffect>
                                  </p:childTnLst>
                                </p:cTn>
                              </p:par>
                            </p:childTnLst>
                          </p:cTn>
                        </p:par>
                      </p:childTnLst>
                    </p:cTn>
                  </p:par>
                </p:childTnLst>
              </p:cTn>
              <p:nextCondLst>
                <p:cond evt="onClick" delay="0">
                  <p:tgtEl>
                    <p:spTgt spid="65"/>
                  </p:tgtEl>
                </p:cond>
              </p:nextCondLst>
            </p:seq>
            <p:seq concurrent="1" nextAc="seek">
              <p:cTn id="140" restart="whenNotActive" fill="hold" evtFilter="cancelBubble" nodeType="interactiveSeq">
                <p:stCondLst>
                  <p:cond evt="onClick" delay="0">
                    <p:tgtEl>
                      <p:spTgt spid="85"/>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fade">
                                      <p:cBhvr>
                                        <p:cTn id="145" dur="500"/>
                                        <p:tgtEl>
                                          <p:spTgt spid="86"/>
                                        </p:tgtEl>
                                      </p:cBhvr>
                                    </p:animEffect>
                                  </p:childTnLst>
                                </p:cTn>
                              </p:par>
                            </p:childTnLst>
                          </p:cTn>
                        </p:par>
                      </p:childTnLst>
                    </p:cTn>
                  </p:par>
                </p:childTnLst>
              </p:cTn>
              <p:nextCondLst>
                <p:cond evt="onClick" delay="0">
                  <p:tgtEl>
                    <p:spTgt spid="85"/>
                  </p:tgtEl>
                </p:cond>
              </p:nextCondLst>
            </p:seq>
            <p:seq concurrent="1" nextAc="seek">
              <p:cTn id="146" restart="whenNotActive" fill="hold" evtFilter="cancelBubble" nodeType="interactiveSeq">
                <p:stCondLst>
                  <p:cond evt="onClick" delay="0">
                    <p:tgtEl>
                      <p:spTgt spid="89"/>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88"/>
                                        </p:tgtEl>
                                        <p:attrNameLst>
                                          <p:attrName>style.visibility</p:attrName>
                                        </p:attrNameLst>
                                      </p:cBhvr>
                                      <p:to>
                                        <p:strVal val="visible"/>
                                      </p:to>
                                    </p:set>
                                    <p:animEffect transition="in" filter="fade">
                                      <p:cBhvr>
                                        <p:cTn id="151" dur="500"/>
                                        <p:tgtEl>
                                          <p:spTgt spid="88"/>
                                        </p:tgtEl>
                                      </p:cBhvr>
                                    </p:animEffect>
                                  </p:childTnLst>
                                </p:cTn>
                              </p:par>
                            </p:childTnLst>
                          </p:cTn>
                        </p:par>
                      </p:childTnLst>
                    </p:cTn>
                  </p:par>
                </p:childTnLst>
              </p:cTn>
              <p:nextCondLst>
                <p:cond evt="onClick" delay="0">
                  <p:tgtEl>
                    <p:spTgt spid="89"/>
                  </p:tgtEl>
                </p:cond>
              </p:nextCondLst>
            </p:seq>
            <p:seq concurrent="1" nextAc="seek">
              <p:cTn id="152" restart="whenNotActive" fill="hold" evtFilter="cancelBubble" nodeType="interactiveSeq">
                <p:stCondLst>
                  <p:cond evt="onClick" delay="0">
                    <p:tgtEl>
                      <p:spTgt spid="74"/>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grpId="0" nodeType="clickEffect">
                                  <p:stCondLst>
                                    <p:cond delay="0"/>
                                  </p:stCondLst>
                                  <p:childTnLst>
                                    <p:set>
                                      <p:cBhvr>
                                        <p:cTn id="156" dur="1" fill="hold">
                                          <p:stCondLst>
                                            <p:cond delay="0"/>
                                          </p:stCondLst>
                                        </p:cTn>
                                        <p:tgtEl>
                                          <p:spTgt spid="43"/>
                                        </p:tgtEl>
                                        <p:attrNameLst>
                                          <p:attrName>style.visibility</p:attrName>
                                        </p:attrNameLst>
                                      </p:cBhvr>
                                      <p:to>
                                        <p:strVal val="hidden"/>
                                      </p:to>
                                    </p:set>
                                  </p:childTnLst>
                                </p:cTn>
                              </p:par>
                              <p:par>
                                <p:cTn id="157" presetID="1" presetClass="exit" presetSubtype="0" fill="hold" grpId="0" nodeType="withEffect">
                                  <p:stCondLst>
                                    <p:cond delay="0"/>
                                  </p:stCondLst>
                                  <p:childTnLst>
                                    <p:set>
                                      <p:cBhvr>
                                        <p:cTn id="158" dur="1" fill="hold">
                                          <p:stCondLst>
                                            <p:cond delay="0"/>
                                          </p:stCondLst>
                                        </p:cTn>
                                        <p:tgtEl>
                                          <p:spTgt spid="6"/>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45"/>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27"/>
                                        </p:tgtEl>
                                        <p:attrNameLst>
                                          <p:attrName>style.visibility</p:attrName>
                                        </p:attrNameLst>
                                      </p:cBhvr>
                                      <p:to>
                                        <p:strVal val="hidden"/>
                                      </p:to>
                                    </p:set>
                                  </p:childTnLst>
                                </p:cTn>
                              </p:par>
                              <p:par>
                                <p:cTn id="163" presetID="1" presetClass="exit" presetSubtype="0" fill="hold" grpId="0" nodeType="withEffect">
                                  <p:stCondLst>
                                    <p:cond delay="0"/>
                                  </p:stCondLst>
                                  <p:childTnLst>
                                    <p:set>
                                      <p:cBhvr>
                                        <p:cTn id="164" dur="1" fill="hold">
                                          <p:stCondLst>
                                            <p:cond delay="0"/>
                                          </p:stCondLst>
                                        </p:cTn>
                                        <p:tgtEl>
                                          <p:spTgt spid="30"/>
                                        </p:tgtEl>
                                        <p:attrNameLst>
                                          <p:attrName>style.visibility</p:attrName>
                                        </p:attrNameLst>
                                      </p:cBhvr>
                                      <p:to>
                                        <p:strVal val="hidden"/>
                                      </p:to>
                                    </p:set>
                                  </p:childTnLst>
                                </p:cTn>
                              </p:par>
                              <p:par>
                                <p:cTn id="165" presetID="1" presetClass="exit" presetSubtype="0" fill="hold" grpId="0" nodeType="withEffect">
                                  <p:stCondLst>
                                    <p:cond delay="0"/>
                                  </p:stCondLst>
                                  <p:childTnLst>
                                    <p:set>
                                      <p:cBhvr>
                                        <p:cTn id="166" dur="1" fill="hold">
                                          <p:stCondLst>
                                            <p:cond delay="0"/>
                                          </p:stCondLst>
                                        </p:cTn>
                                        <p:tgtEl>
                                          <p:spTgt spid="31"/>
                                        </p:tgtEl>
                                        <p:attrNameLst>
                                          <p:attrName>style.visibility</p:attrName>
                                        </p:attrNameLst>
                                      </p:cBhvr>
                                      <p:to>
                                        <p:strVal val="hidden"/>
                                      </p:to>
                                    </p:set>
                                  </p:childTnLst>
                                </p:cTn>
                              </p:par>
                              <p:par>
                                <p:cTn id="167" presetID="1" presetClass="exit" presetSubtype="0" fill="hold" grpId="0" nodeType="withEffect">
                                  <p:stCondLst>
                                    <p:cond delay="0"/>
                                  </p:stCondLst>
                                  <p:childTnLst>
                                    <p:set>
                                      <p:cBhvr>
                                        <p:cTn id="168" dur="1" fill="hold">
                                          <p:stCondLst>
                                            <p:cond delay="0"/>
                                          </p:stCondLst>
                                        </p:cTn>
                                        <p:tgtEl>
                                          <p:spTgt spid="34"/>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42"/>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44"/>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66"/>
                                        </p:tgtEl>
                                        <p:attrNameLst>
                                          <p:attrName>style.visibility</p:attrName>
                                        </p:attrNameLst>
                                      </p:cBhvr>
                                      <p:to>
                                        <p:strVal val="hidden"/>
                                      </p:to>
                                    </p:set>
                                  </p:childTnLst>
                                </p:cTn>
                              </p:par>
                              <p:par>
                                <p:cTn id="175" presetID="1" presetClass="exit" presetSubtype="0" fill="hold" grpId="0" nodeType="withEffect">
                                  <p:stCondLst>
                                    <p:cond delay="0"/>
                                  </p:stCondLst>
                                  <p:childTnLst>
                                    <p:set>
                                      <p:cBhvr>
                                        <p:cTn id="176" dur="1" fill="hold">
                                          <p:stCondLst>
                                            <p:cond delay="0"/>
                                          </p:stCondLst>
                                        </p:cTn>
                                        <p:tgtEl>
                                          <p:spTgt spid="67"/>
                                        </p:tgtEl>
                                        <p:attrNameLst>
                                          <p:attrName>style.visibility</p:attrName>
                                        </p:attrNameLst>
                                      </p:cBhvr>
                                      <p:to>
                                        <p:strVal val="hidden"/>
                                      </p:to>
                                    </p:set>
                                  </p:childTnLst>
                                </p:cTn>
                              </p:par>
                              <p:par>
                                <p:cTn id="177" presetID="1" presetClass="exit" presetSubtype="0" fill="hold" grpId="0" nodeType="withEffect">
                                  <p:stCondLst>
                                    <p:cond delay="0"/>
                                  </p:stCondLst>
                                  <p:childTnLst>
                                    <p:set>
                                      <p:cBhvr>
                                        <p:cTn id="178" dur="1" fill="hold">
                                          <p:stCondLst>
                                            <p:cond delay="0"/>
                                          </p:stCondLst>
                                        </p:cTn>
                                        <p:tgtEl>
                                          <p:spTgt spid="68"/>
                                        </p:tgtEl>
                                        <p:attrNameLst>
                                          <p:attrName>style.visibility</p:attrName>
                                        </p:attrNameLst>
                                      </p:cBhvr>
                                      <p:to>
                                        <p:strVal val="hidden"/>
                                      </p:to>
                                    </p:set>
                                  </p:childTnLst>
                                </p:cTn>
                              </p:par>
                              <p:par>
                                <p:cTn id="179" presetID="1" presetClass="exit" presetSubtype="0" fill="hold" grpId="0" nodeType="withEffect">
                                  <p:stCondLst>
                                    <p:cond delay="0"/>
                                  </p:stCondLst>
                                  <p:childTnLst>
                                    <p:set>
                                      <p:cBhvr>
                                        <p:cTn id="180" dur="1" fill="hold">
                                          <p:stCondLst>
                                            <p:cond delay="0"/>
                                          </p:stCondLst>
                                        </p:cTn>
                                        <p:tgtEl>
                                          <p:spTgt spid="69"/>
                                        </p:tgtEl>
                                        <p:attrNameLst>
                                          <p:attrName>style.visibility</p:attrName>
                                        </p:attrNameLst>
                                      </p:cBhvr>
                                      <p:to>
                                        <p:strVal val="hidden"/>
                                      </p:to>
                                    </p:set>
                                  </p:childTnLst>
                                </p:cTn>
                              </p:par>
                              <p:par>
                                <p:cTn id="181" presetID="1" presetClass="exit" presetSubtype="0" fill="hold" grpId="0" nodeType="withEffect">
                                  <p:stCondLst>
                                    <p:cond delay="0"/>
                                  </p:stCondLst>
                                  <p:childTnLst>
                                    <p:set>
                                      <p:cBhvr>
                                        <p:cTn id="182" dur="1" fill="hold">
                                          <p:stCondLst>
                                            <p:cond delay="0"/>
                                          </p:stCondLst>
                                        </p:cTn>
                                        <p:tgtEl>
                                          <p:spTgt spid="70"/>
                                        </p:tgtEl>
                                        <p:attrNameLst>
                                          <p:attrName>style.visibility</p:attrName>
                                        </p:attrNameLst>
                                      </p:cBhvr>
                                      <p:to>
                                        <p:strVal val="hidden"/>
                                      </p:to>
                                    </p:set>
                                  </p:childTnLst>
                                </p:cTn>
                              </p:par>
                              <p:par>
                                <p:cTn id="183" presetID="1" presetClass="exit" presetSubtype="0" fill="hold" grpId="0" nodeType="withEffect">
                                  <p:stCondLst>
                                    <p:cond delay="0"/>
                                  </p:stCondLst>
                                  <p:childTnLst>
                                    <p:set>
                                      <p:cBhvr>
                                        <p:cTn id="184" dur="1" fill="hold">
                                          <p:stCondLst>
                                            <p:cond delay="0"/>
                                          </p:stCondLst>
                                        </p:cTn>
                                        <p:tgtEl>
                                          <p:spTgt spid="71"/>
                                        </p:tgtEl>
                                        <p:attrNameLst>
                                          <p:attrName>style.visibility</p:attrName>
                                        </p:attrNameLst>
                                      </p:cBhvr>
                                      <p:to>
                                        <p:strVal val="hidden"/>
                                      </p:to>
                                    </p:set>
                                  </p:childTnLst>
                                </p:cTn>
                              </p:par>
                              <p:par>
                                <p:cTn id="185" presetID="1" presetClass="exit" presetSubtype="0" fill="hold" grpId="0" nodeType="withEffect">
                                  <p:stCondLst>
                                    <p:cond delay="0"/>
                                  </p:stCondLst>
                                  <p:childTnLst>
                                    <p:set>
                                      <p:cBhvr>
                                        <p:cTn id="186" dur="1" fill="hold">
                                          <p:stCondLst>
                                            <p:cond delay="0"/>
                                          </p:stCondLst>
                                        </p:cTn>
                                        <p:tgtEl>
                                          <p:spTgt spid="72"/>
                                        </p:tgtEl>
                                        <p:attrNameLst>
                                          <p:attrName>style.visibility</p:attrName>
                                        </p:attrNameLst>
                                      </p:cBhvr>
                                      <p:to>
                                        <p:strVal val="hidden"/>
                                      </p:to>
                                    </p:set>
                                  </p:childTnLst>
                                </p:cTn>
                              </p:par>
                              <p:par>
                                <p:cTn id="187" presetID="1" presetClass="exit"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0"/>
                                          </p:stCondLst>
                                        </p:cTn>
                                        <p:tgtEl>
                                          <p:spTgt spid="78"/>
                                        </p:tgtEl>
                                        <p:attrNameLst>
                                          <p:attrName>style.visibility</p:attrName>
                                        </p:attrNameLst>
                                      </p:cBhvr>
                                      <p:to>
                                        <p:strVal val="hidden"/>
                                      </p:to>
                                    </p:set>
                                  </p:childTnLst>
                                </p:cTn>
                              </p:par>
                              <p:par>
                                <p:cTn id="191" presetID="1" presetClass="exit" presetSubtype="0" fill="hold" grpId="0" nodeType="withEffect">
                                  <p:stCondLst>
                                    <p:cond delay="0"/>
                                  </p:stCondLst>
                                  <p:childTnLst>
                                    <p:set>
                                      <p:cBhvr>
                                        <p:cTn id="192" dur="1" fill="hold">
                                          <p:stCondLst>
                                            <p:cond delay="0"/>
                                          </p:stCondLst>
                                        </p:cTn>
                                        <p:tgtEl>
                                          <p:spTgt spid="79"/>
                                        </p:tgtEl>
                                        <p:attrNameLst>
                                          <p:attrName>style.visibility</p:attrName>
                                        </p:attrNameLst>
                                      </p:cBhvr>
                                      <p:to>
                                        <p:strVal val="hidden"/>
                                      </p:to>
                                    </p:set>
                                  </p:childTnLst>
                                </p:cTn>
                              </p:par>
                              <p:par>
                                <p:cTn id="193" presetID="1" presetClass="exit" presetSubtype="0" fill="hold" grpId="0" nodeType="withEffect">
                                  <p:stCondLst>
                                    <p:cond delay="0"/>
                                  </p:stCondLst>
                                  <p:childTnLst>
                                    <p:set>
                                      <p:cBhvr>
                                        <p:cTn id="194" dur="1" fill="hold">
                                          <p:stCondLst>
                                            <p:cond delay="0"/>
                                          </p:stCondLst>
                                        </p:cTn>
                                        <p:tgtEl>
                                          <p:spTgt spid="80"/>
                                        </p:tgtEl>
                                        <p:attrNameLst>
                                          <p:attrName>style.visibility</p:attrName>
                                        </p:attrNameLst>
                                      </p:cBhvr>
                                      <p:to>
                                        <p:strVal val="hidden"/>
                                      </p:to>
                                    </p:set>
                                  </p:childTnLst>
                                </p:cTn>
                              </p:par>
                              <p:par>
                                <p:cTn id="195" presetID="1" presetClass="exit" presetSubtype="0" fill="hold" grpId="0" nodeType="withEffect">
                                  <p:stCondLst>
                                    <p:cond delay="0"/>
                                  </p:stCondLst>
                                  <p:childTnLst>
                                    <p:set>
                                      <p:cBhvr>
                                        <p:cTn id="196" dur="1" fill="hold">
                                          <p:stCondLst>
                                            <p:cond delay="0"/>
                                          </p:stCondLst>
                                        </p:cTn>
                                        <p:tgtEl>
                                          <p:spTgt spid="81"/>
                                        </p:tgtEl>
                                        <p:attrNameLst>
                                          <p:attrName>style.visibility</p:attrName>
                                        </p:attrNameLst>
                                      </p:cBhvr>
                                      <p:to>
                                        <p:strVal val="hidden"/>
                                      </p:to>
                                    </p:set>
                                  </p:childTnLst>
                                </p:cTn>
                              </p:par>
                              <p:par>
                                <p:cTn id="197" presetID="1" presetClass="exit" presetSubtype="0" fill="hold" grpId="0" nodeType="withEffect">
                                  <p:stCondLst>
                                    <p:cond delay="0"/>
                                  </p:stCondLst>
                                  <p:childTnLst>
                                    <p:set>
                                      <p:cBhvr>
                                        <p:cTn id="198" dur="1" fill="hold">
                                          <p:stCondLst>
                                            <p:cond delay="0"/>
                                          </p:stCondLst>
                                        </p:cTn>
                                        <p:tgtEl>
                                          <p:spTgt spid="82"/>
                                        </p:tgtEl>
                                        <p:attrNameLst>
                                          <p:attrName>style.visibility</p:attrName>
                                        </p:attrNameLst>
                                      </p:cBhvr>
                                      <p:to>
                                        <p:strVal val="hidden"/>
                                      </p:to>
                                    </p:set>
                                  </p:childTnLst>
                                </p:cTn>
                              </p:par>
                              <p:par>
                                <p:cTn id="199" presetID="1" presetClass="exit" presetSubtype="0" fill="hold" grpId="0" nodeType="withEffect">
                                  <p:stCondLst>
                                    <p:cond delay="0"/>
                                  </p:stCondLst>
                                  <p:childTnLst>
                                    <p:set>
                                      <p:cBhvr>
                                        <p:cTn id="200" dur="1" fill="hold">
                                          <p:stCondLst>
                                            <p:cond delay="0"/>
                                          </p:stCondLst>
                                        </p:cTn>
                                        <p:tgtEl>
                                          <p:spTgt spid="83"/>
                                        </p:tgtEl>
                                        <p:attrNameLst>
                                          <p:attrName>style.visibility</p:attrName>
                                        </p:attrNameLst>
                                      </p:cBhvr>
                                      <p:to>
                                        <p:strVal val="hidden"/>
                                      </p:to>
                                    </p:set>
                                  </p:childTnLst>
                                </p:cTn>
                              </p:par>
                              <p:par>
                                <p:cTn id="201" presetID="1" presetClass="exit" presetSubtype="0" fill="hold" grpId="0" nodeType="withEffect">
                                  <p:stCondLst>
                                    <p:cond delay="0"/>
                                  </p:stCondLst>
                                  <p:childTnLst>
                                    <p:set>
                                      <p:cBhvr>
                                        <p:cTn id="202" dur="1" fill="hold">
                                          <p:stCondLst>
                                            <p:cond delay="0"/>
                                          </p:stCondLst>
                                        </p:cTn>
                                        <p:tgtEl>
                                          <p:spTgt spid="86"/>
                                        </p:tgtEl>
                                        <p:attrNameLst>
                                          <p:attrName>style.visibility</p:attrName>
                                        </p:attrNameLst>
                                      </p:cBhvr>
                                      <p:to>
                                        <p:strVal val="hidden"/>
                                      </p:to>
                                    </p:set>
                                  </p:childTnLst>
                                </p:cTn>
                              </p:par>
                              <p:par>
                                <p:cTn id="203" presetID="1" presetClass="exit" presetSubtype="0" fill="hold" grpId="0" nodeType="withEffect">
                                  <p:stCondLst>
                                    <p:cond delay="0"/>
                                  </p:stCondLst>
                                  <p:childTnLst>
                                    <p:set>
                                      <p:cBhvr>
                                        <p:cTn id="204"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05" restart="whenNotActive" fill="hold" evtFilter="cancelBubble" nodeType="interactiveSeq">
                <p:stCondLst>
                  <p:cond evt="onClick" delay="0">
                    <p:tgtEl>
                      <p:spTgt spid="75"/>
                    </p:tgtEl>
                  </p:cond>
                </p:stCondLst>
                <p:endSync evt="end" delay="0">
                  <p:rtn val="all"/>
                </p:endSync>
                <p:childTnLst>
                  <p:par>
                    <p:cTn id="206" fill="hold">
                      <p:stCondLst>
                        <p:cond delay="0"/>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43"/>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6"/>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45"/>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27"/>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30"/>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31"/>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34"/>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42"/>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44"/>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66"/>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67"/>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68"/>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69"/>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70"/>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71"/>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72"/>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77"/>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78"/>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79"/>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80"/>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81"/>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82"/>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83"/>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86"/>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6" grpId="0" animBg="1"/>
      <p:bldP spid="6" grpId="1" animBg="1"/>
      <p:bldP spid="43" grpId="0" animBg="1"/>
      <p:bldP spid="43" grpId="1" animBg="1"/>
      <p:bldP spid="67" grpId="0" animBg="1"/>
      <p:bldP spid="67" grpId="1" animBg="1"/>
      <p:bldP spid="34" grpId="0" animBg="1"/>
      <p:bldP spid="34" grpId="1" animBg="1"/>
      <p:bldP spid="42" grpId="0" animBg="1"/>
      <p:bldP spid="42" grpId="1" animBg="1"/>
      <p:bldP spid="45" grpId="0" animBg="1"/>
      <p:bldP spid="45" grpId="1" animBg="1"/>
      <p:bldP spid="27" grpId="0" animBg="1"/>
      <p:bldP spid="27" grpId="1" animBg="1"/>
      <p:bldP spid="68" grpId="0" animBg="1"/>
      <p:bldP spid="68" grpId="1" animBg="1"/>
      <p:bldP spid="86" grpId="0" animBg="1"/>
      <p:bldP spid="86" grpId="1" animBg="1"/>
      <p:bldP spid="30" grpId="0" animBg="1"/>
      <p:bldP spid="30" grpId="1" animBg="1"/>
      <p:bldP spid="69" grpId="0" animBg="1"/>
      <p:bldP spid="69" grpId="1" animBg="1"/>
      <p:bldP spid="44" grpId="0" animBg="1"/>
      <p:bldP spid="44" grpId="1" animBg="1"/>
      <p:bldP spid="31" grpId="0" animBg="1"/>
      <p:bldP spid="31" grpId="1" animBg="1"/>
      <p:bldP spid="66" grpId="0" animBg="1"/>
      <p:bldP spid="66" grpId="1" animBg="1"/>
      <p:bldP spid="70" grpId="0" animBg="1"/>
      <p:bldP spid="70" grpId="1" animBg="1"/>
      <p:bldP spid="71" grpId="0" animBg="1"/>
      <p:bldP spid="71" grpId="1" animBg="1"/>
      <p:bldP spid="72" grpId="0" animBg="1"/>
      <p:bldP spid="72"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8" grpId="0" animBg="1"/>
      <p:bldP spid="8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536274"/>
            <a:ext cx="8234840" cy="116779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496689"/>
            <a:ext cx="8247126" cy="566675"/>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430485"/>
            <a:ext cx="8234839" cy="83099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512209"/>
            <a:ext cx="7947282" cy="1200329"/>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How do you react when you see the Holy Week events being </a:t>
            </a:r>
            <a:r>
              <a:rPr lang="en-NZ" sz="2400" b="1" dirty="0" smtClean="0">
                <a:latin typeface="Segoe UI" pitchFamily="34" charset="0"/>
                <a:ea typeface="Segoe UI" pitchFamily="34" charset="0"/>
                <a:cs typeface="Segoe UI" pitchFamily="34" charset="0"/>
              </a:rPr>
              <a:t>dramatised </a:t>
            </a:r>
            <a:r>
              <a:rPr lang="en-NZ" sz="2400" b="1" dirty="0">
                <a:latin typeface="Segoe UI" pitchFamily="34" charset="0"/>
                <a:ea typeface="Segoe UI" pitchFamily="34" charset="0"/>
                <a:cs typeface="Segoe UI" pitchFamily="34" charset="0"/>
              </a:rPr>
              <a:t>in clips or in your school and/or parish?</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475941"/>
            <a:ext cx="8234839" cy="461665"/>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Re-enacting the stories of Holy Week helps them to …</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430485"/>
            <a:ext cx="8054838"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Describe 2 examples of how Passion Sunday is celebrated in the liturgy. (Slides 5,6,7) </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512210"/>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3)</a:t>
            </a:r>
          </a:p>
        </p:txBody>
      </p:sp>
      <p:sp>
        <p:nvSpPr>
          <p:cNvPr id="28" name="Shape: Number 2"/>
          <p:cNvSpPr txBox="1"/>
          <p:nvPr/>
        </p:nvSpPr>
        <p:spPr>
          <a:xfrm>
            <a:off x="65300" y="2485429"/>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2)</a:t>
            </a:r>
          </a:p>
        </p:txBody>
      </p:sp>
      <p:sp>
        <p:nvSpPr>
          <p:cNvPr id="29" name="Shape: Number 1"/>
          <p:cNvSpPr txBox="1"/>
          <p:nvPr/>
        </p:nvSpPr>
        <p:spPr>
          <a:xfrm>
            <a:off x="65300" y="143048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S-12A</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pic>
        <p:nvPicPr>
          <p:cNvPr id="22" name="Image" descr="http://3.bp.blogspot.com/-HqHe5gvM488/UUy3DFKPV8I/AAAAAAAAAws/qOhHRrXyIdE/s1600/holyweek_6480c.jpg">
            <a:extLst>
              <a:ext uri="{FF2B5EF4-FFF2-40B4-BE49-F238E27FC236}">
                <a16:creationId xmlns:a16="http://schemas.microsoft.com/office/drawing/2014/main" id="{CD250017-C28B-43DC-B6B1-2EF7A4F217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284" y="164478"/>
            <a:ext cx="942954" cy="1140249"/>
          </a:xfrm>
          <a:prstGeom prst="rect">
            <a:avLst/>
          </a:prstGeom>
          <a:noFill/>
          <a:ln>
            <a:noFill/>
          </a:ln>
        </p:spPr>
      </p:pic>
    </p:spTree>
    <p:extLst>
      <p:ext uri="{BB962C8B-B14F-4D97-AF65-F5344CB8AC3E}">
        <p14:creationId xmlns:p14="http://schemas.microsoft.com/office/powerpoint/2010/main" val="195035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Border 3"/>
          <p:cNvSpPr/>
          <p:nvPr/>
        </p:nvSpPr>
        <p:spPr>
          <a:xfrm>
            <a:off x="585158" y="3512210"/>
            <a:ext cx="8234840" cy="830996"/>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Shape: Border 2"/>
          <p:cNvSpPr/>
          <p:nvPr/>
        </p:nvSpPr>
        <p:spPr>
          <a:xfrm>
            <a:off x="573142" y="2496689"/>
            <a:ext cx="8247126" cy="818715"/>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585159" y="1430485"/>
            <a:ext cx="8234839" cy="830997"/>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xtbox: Line 3"/>
          <p:cNvSpPr txBox="1"/>
          <p:nvPr/>
        </p:nvSpPr>
        <p:spPr>
          <a:xfrm>
            <a:off x="585158" y="3512209"/>
            <a:ext cx="7947282"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Questions I would like to ask about the topics in this resource are …</a:t>
            </a:r>
            <a:endParaRPr lang="en-GB" sz="2400" b="1" dirty="0">
              <a:latin typeface="Segoe UI" pitchFamily="34" charset="0"/>
              <a:ea typeface="Segoe UI" pitchFamily="34" charset="0"/>
              <a:cs typeface="Segoe UI" pitchFamily="34" charset="0"/>
            </a:endParaRPr>
          </a:p>
        </p:txBody>
      </p:sp>
      <p:sp>
        <p:nvSpPr>
          <p:cNvPr id="20" name="Textbox: Line 2"/>
          <p:cNvSpPr txBox="1"/>
          <p:nvPr/>
        </p:nvSpPr>
        <p:spPr>
          <a:xfrm>
            <a:off x="585160" y="2475941"/>
            <a:ext cx="8234839"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Which activity do you think helped you to learn best</a:t>
            </a:r>
            <a:br>
              <a:rPr lang="en-NZ" sz="2400" b="1" dirty="0">
                <a:latin typeface="Segoe UI" pitchFamily="34" charset="0"/>
                <a:ea typeface="Segoe UI" pitchFamily="34" charset="0"/>
                <a:cs typeface="Segoe UI" pitchFamily="34" charset="0"/>
              </a:rPr>
            </a:br>
            <a:r>
              <a:rPr lang="en-NZ" sz="2400" b="1" dirty="0">
                <a:latin typeface="Segoe UI" pitchFamily="34" charset="0"/>
                <a:ea typeface="Segoe UI" pitchFamily="34" charset="0"/>
                <a:cs typeface="Segoe UI" pitchFamily="34" charset="0"/>
              </a:rPr>
              <a:t>in this resource?</a:t>
            </a:r>
            <a:endParaRPr lang="en-GB" sz="2400" b="1" dirty="0">
              <a:latin typeface="Segoe UI" pitchFamily="34" charset="0"/>
              <a:ea typeface="Segoe UI" pitchFamily="34" charset="0"/>
              <a:cs typeface="Segoe UI" pitchFamily="34" charset="0"/>
            </a:endParaRPr>
          </a:p>
        </p:txBody>
      </p:sp>
      <p:sp>
        <p:nvSpPr>
          <p:cNvPr id="21" name="Textbox: Line 1"/>
          <p:cNvSpPr txBox="1"/>
          <p:nvPr/>
        </p:nvSpPr>
        <p:spPr>
          <a:xfrm>
            <a:off x="585162" y="1430485"/>
            <a:ext cx="8054838" cy="830997"/>
          </a:xfrm>
          <a:prstGeom prst="rect">
            <a:avLst/>
          </a:prstGeom>
          <a:noFill/>
        </p:spPr>
        <p:txBody>
          <a:bodyPr wrap="square" rtlCol="0">
            <a:spAutoFit/>
          </a:bodyPr>
          <a:lstStyle/>
          <a:p>
            <a:pPr lvl="0">
              <a:spcAft>
                <a:spcPts val="1800"/>
              </a:spcAft>
            </a:pPr>
            <a:r>
              <a:rPr lang="en-NZ" sz="2400" b="1" dirty="0">
                <a:latin typeface="Segoe UI" pitchFamily="34" charset="0"/>
                <a:ea typeface="Segoe UI" pitchFamily="34" charset="0"/>
                <a:cs typeface="Segoe UI" pitchFamily="34" charset="0"/>
              </a:rPr>
              <a:t>Name the 2 moods of Passion Sunday and describe them. (Slide 8)</a:t>
            </a:r>
            <a:endParaRPr lang="en-GB" sz="2400" b="1" dirty="0">
              <a:latin typeface="Segoe UI" pitchFamily="34" charset="0"/>
              <a:ea typeface="Segoe UI" pitchFamily="34" charset="0"/>
              <a:cs typeface="Segoe UI" pitchFamily="34" charset="0"/>
            </a:endParaRPr>
          </a:p>
        </p:txBody>
      </p:sp>
      <p:sp>
        <p:nvSpPr>
          <p:cNvPr id="27" name="Shape: Number 3"/>
          <p:cNvSpPr txBox="1"/>
          <p:nvPr/>
        </p:nvSpPr>
        <p:spPr>
          <a:xfrm>
            <a:off x="65300" y="3512210"/>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6)</a:t>
            </a:r>
          </a:p>
        </p:txBody>
      </p:sp>
      <p:sp>
        <p:nvSpPr>
          <p:cNvPr id="28" name="Shape: Number 2"/>
          <p:cNvSpPr txBox="1"/>
          <p:nvPr/>
        </p:nvSpPr>
        <p:spPr>
          <a:xfrm>
            <a:off x="65300" y="2485429"/>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5)</a:t>
            </a:r>
          </a:p>
        </p:txBody>
      </p:sp>
      <p:sp>
        <p:nvSpPr>
          <p:cNvPr id="29" name="Shape: Number 1"/>
          <p:cNvSpPr txBox="1"/>
          <p:nvPr/>
        </p:nvSpPr>
        <p:spPr>
          <a:xfrm>
            <a:off x="65300" y="1430486"/>
            <a:ext cx="559217" cy="461665"/>
          </a:xfrm>
          <a:prstGeom prst="rect">
            <a:avLst/>
          </a:prstGeom>
          <a:noFill/>
        </p:spPr>
        <p:txBody>
          <a:bodyPr wrap="square" rtlCol="0">
            <a:spAutoFit/>
          </a:bodyPr>
          <a:lstStyle/>
          <a:p>
            <a:r>
              <a:rPr lang="en-GB" sz="2400" b="1" dirty="0">
                <a:latin typeface="Segoe UI" pitchFamily="34" charset="0"/>
                <a:ea typeface="Segoe UI" pitchFamily="34" charset="0"/>
                <a:cs typeface="Segoe UI" pitchFamily="34" charset="0"/>
              </a:rPr>
              <a:t>4)</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S-12B</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sp>
        <p:nvSpPr>
          <p:cNvPr id="1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Tool instructions"/>
          <p:cNvSpPr txBox="1"/>
          <p:nvPr/>
        </p:nvSpPr>
        <p:spPr>
          <a:xfrm>
            <a:off x="3162664" y="4937905"/>
            <a:ext cx="2818715" cy="207747"/>
          </a:xfrm>
          <a:prstGeom prst="rect">
            <a:avLst/>
          </a:prstGeom>
          <a:solidFill>
            <a:schemeClr val="bg1"/>
          </a:solidFill>
        </p:spPr>
        <p:txBody>
          <a:bodyPr wrap="none" lIns="68577" tIns="34289" rIns="68577" bIns="34289" rtlCol="0">
            <a:spAutoFit/>
          </a:bodyPr>
          <a:lstStyle/>
          <a:p>
            <a:pPr algn="ctr"/>
            <a:r>
              <a:rPr lang="en-GB" sz="900" dirty="0">
                <a:latin typeface="Arial" pitchFamily="34" charset="0"/>
                <a:ea typeface="Segoe UI" pitchFamily="34" charset="0"/>
                <a:cs typeface="Arial" pitchFamily="34" charset="0"/>
              </a:rPr>
              <a:t>Click on the worksheet button to go to the worksheet</a:t>
            </a:r>
          </a:p>
        </p:txBody>
      </p:sp>
      <p:pic>
        <p:nvPicPr>
          <p:cNvPr id="22" name="Image" descr="http://3.bp.blogspot.com/-HqHe5gvM488/UUy3DFKPV8I/AAAAAAAAAws/qOhHRrXyIdE/s1600/holyweek_6480c.jpg">
            <a:extLst>
              <a:ext uri="{FF2B5EF4-FFF2-40B4-BE49-F238E27FC236}">
                <a16:creationId xmlns:a16="http://schemas.microsoft.com/office/drawing/2014/main" id="{2E07EFD7-D0CB-4B9D-8218-5EA2953BD4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284" y="164478"/>
            <a:ext cx="942954" cy="1140249"/>
          </a:xfrm>
          <a:prstGeom prst="rect">
            <a:avLst/>
          </a:prstGeom>
          <a:noFill/>
          <a:ln>
            <a:noFill/>
          </a:ln>
        </p:spPr>
      </p:pic>
    </p:spTree>
    <p:extLst>
      <p:ext uri="{BB962C8B-B14F-4D97-AF65-F5344CB8AC3E}">
        <p14:creationId xmlns:p14="http://schemas.microsoft.com/office/powerpoint/2010/main" val="1094081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20"/>
                                        </p:tgtEl>
                                        <p:attrNameLst>
                                          <p:attrName>style.color</p:attrName>
                                        </p:attrNameLst>
                                      </p:cBhvr>
                                      <p:to>
                                        <a:srgbClr val="777777"/>
                                      </p:to>
                                    </p:animClr>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21"/>
                                        </p:tgtEl>
                                        <p:attrNameLst>
                                          <p:attrName>style.color</p:attrName>
                                        </p:attrNameLst>
                                      </p:cBhvr>
                                      <p:to>
                                        <a:schemeClr val="tx1"/>
                                      </p:to>
                                    </p:animClr>
                                  </p:childTnLst>
                                </p:cTn>
                              </p:par>
                              <p:par>
                                <p:cTn id="23" presetID="3" presetClass="emph" presetSubtype="2" fill="hold" grpId="2" nodeType="withEffect">
                                  <p:stCondLst>
                                    <p:cond delay="0"/>
                                  </p:stCondLst>
                                  <p:childTnLst>
                                    <p:animClr clrSpc="rgb" dir="cw">
                                      <p:cBhvr override="childStyle">
                                        <p:cTn id="24" dur="100" fill="hold"/>
                                        <p:tgtEl>
                                          <p:spTgt spid="20"/>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100" fill="hold"/>
                                        <p:tgtEl>
                                          <p:spTgt spid="19"/>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1" restart="whenNotActive" fill="hold" evtFilter="cancelBubble" nodeType="interactiveSeq">
                <p:stCondLst>
                  <p:cond evt="onClick" delay="0">
                    <p:tgtEl>
                      <p:spTgt spid="32"/>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2" nodeType="withEffect">
                                  <p:stCondLst>
                                    <p:cond delay="0"/>
                                  </p:stCondLst>
                                  <p:childTnLst>
                                    <p:animClr clrSpc="rgb" dir="cw">
                                      <p:cBhvr override="childStyle">
                                        <p:cTn id="35" dur="100" fill="hold"/>
                                        <p:tgtEl>
                                          <p:spTgt spid="21"/>
                                        </p:tgtEl>
                                        <p:attrNameLst>
                                          <p:attrName>style.color</p:attrName>
                                        </p:attrNameLst>
                                      </p:cBhvr>
                                      <p:to>
                                        <a:schemeClr val="tx1"/>
                                      </p:to>
                                    </p:animClr>
                                  </p:childTnLst>
                                </p:cTn>
                              </p:par>
                              <p:par>
                                <p:cTn id="36" presetID="3" presetClass="emph" presetSubtype="2" fill="hold" grpId="3" nodeType="withEffect">
                                  <p:stCondLst>
                                    <p:cond delay="0"/>
                                  </p:stCondLst>
                                  <p:childTnLst>
                                    <p:animClr clrSpc="rgb" dir="cw">
                                      <p:cBhvr override="childStyle">
                                        <p:cTn id="37" dur="100" fill="hold"/>
                                        <p:tgtEl>
                                          <p:spTgt spid="20"/>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100" fill="hold"/>
                                        <p:tgtEl>
                                          <p:spTgt spid="19"/>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19" grpId="1"/>
      <p:bldP spid="19" grpId="2"/>
      <p:bldP spid="19" grpId="3"/>
      <p:bldP spid="19" grpId="4"/>
      <p:bldP spid="20" grpId="0"/>
      <p:bldP spid="20" grpId="1"/>
      <p:bldP spid="20" grpId="2"/>
      <p:bldP spid="20" grpId="3"/>
      <p:bldP spid="20" grpId="4"/>
      <p:bldP spid="20" grpId="5"/>
      <p:bldP spid="21" grpId="0"/>
      <p:bldP spid="21" grpId="1"/>
      <p:bldP spid="2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 Holy Wee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9551" y="286878"/>
            <a:ext cx="609600" cy="609600"/>
          </a:xfrm>
          <a:prstGeom prst="rect">
            <a:avLst/>
          </a:prstGeom>
        </p:spPr>
      </p:pic>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S-13</a:t>
            </a:r>
          </a:p>
        </p:txBody>
      </p:sp>
      <p:sp>
        <p:nvSpPr>
          <p:cNvPr id="10" name="Title"/>
          <p:cNvSpPr txBox="1"/>
          <p:nvPr/>
        </p:nvSpPr>
        <p:spPr>
          <a:xfrm>
            <a:off x="0" y="-17728"/>
            <a:ext cx="9144000" cy="623248"/>
          </a:xfrm>
          <a:prstGeom prst="rect">
            <a:avLst/>
          </a:prstGeom>
          <a:noFill/>
          <a:effectLst>
            <a:softEdge rad="317500"/>
          </a:effectLst>
        </p:spPr>
        <p:txBody>
          <a:bodyPr wrap="square" lIns="68577" tIns="34289" rIns="68577" bIns="34289" rtlCol="0">
            <a:spAutoFit/>
          </a:bodyPr>
          <a:lstStyle/>
          <a:p>
            <a:pPr algn="ctr"/>
            <a:r>
              <a:rPr lang="en-GB" sz="3600" b="1" dirty="0">
                <a:solidFill>
                  <a:schemeClr val="tx2">
                    <a:lumMod val="60000"/>
                    <a:lumOff val="40000"/>
                  </a:schemeClr>
                </a:solidFill>
                <a:effectLst>
                  <a:glow>
                    <a:schemeClr val="accent1"/>
                  </a:glow>
                  <a:outerShdw blurRad="127000" dist="50800" dir="5400000" sx="103000" sy="103000" algn="ctr" rotWithShape="0">
                    <a:srgbClr val="000000">
                      <a:alpha val="19000"/>
                    </a:srgbClr>
                  </a:outerShdw>
                  <a:reflection stA="3000" endPos="65000" dist="50800" dir="5400000" sy="-100000" algn="bl" rotWithShape="0"/>
                </a:effectLst>
              </a:rPr>
              <a:t>Time for Reflection</a:t>
            </a:r>
          </a:p>
        </p:txBody>
      </p:sp>
      <p:sp>
        <p:nvSpPr>
          <p:cNvPr id="8"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descr="C:\Users\AnneKennedy\AppData\Local\Microsoft\Windows\INetCache\Content.Word\20150430_140741.jpg">
            <a:extLst>
              <a:ext uri="{FF2B5EF4-FFF2-40B4-BE49-F238E27FC236}">
                <a16:creationId xmlns:a16="http://schemas.microsoft.com/office/drawing/2014/main" id="{5253F8BB-228E-4D00-BFB2-8C9DB1F8E3D0}"/>
              </a:ext>
            </a:extLst>
          </p:cNvPr>
          <p:cNvPicPr/>
          <p:nvPr/>
        </p:nvPicPr>
        <p:blipFill rotWithShape="1">
          <a:blip r:embed="rId6" cstate="print">
            <a:extLst>
              <a:ext uri="{28A0092B-C50C-407E-A947-70E740481C1C}">
                <a14:useLocalDpi xmlns:a14="http://schemas.microsoft.com/office/drawing/2010/main" val="0"/>
              </a:ext>
            </a:extLst>
          </a:blip>
          <a:srcRect l="7146" t="16841" r="4266" b="7812"/>
          <a:stretch/>
        </p:blipFill>
        <p:spPr bwMode="auto">
          <a:xfrm>
            <a:off x="1500701" y="605520"/>
            <a:ext cx="6142597" cy="3918354"/>
          </a:xfrm>
          <a:prstGeom prst="roundRect">
            <a:avLst/>
          </a:prstGeom>
          <a:noFill/>
          <a:ln>
            <a:noFill/>
          </a:ln>
          <a:effectLst>
            <a:softEdge rad="139700"/>
          </a:effectLst>
          <a:extLst>
            <a:ext uri="{53640926-AAD7-44D8-BBD7-CCE9431645EC}">
              <a14:shadowObscured xmlns:a14="http://schemas.microsoft.com/office/drawing/2010/main"/>
            </a:ext>
          </a:extLst>
        </p:spPr>
      </p:pic>
      <p:sp>
        <p:nvSpPr>
          <p:cNvPr id="1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3289504" y="4909873"/>
            <a:ext cx="2717411" cy="230832"/>
          </a:xfrm>
          <a:prstGeom prst="rect">
            <a:avLst/>
          </a:prstGeom>
          <a:solidFill>
            <a:schemeClr val="bg1"/>
          </a:solidFill>
        </p:spPr>
        <p:txBody>
          <a:bodyPr wrap="none" rtlCol="0">
            <a:spAutoFit/>
          </a:bodyPr>
          <a:lstStyle/>
          <a:p>
            <a:pPr algn="ctr"/>
            <a:r>
              <a:rPr lang="en-GB" sz="900" b="1" dirty="0" smtClean="0">
                <a:latin typeface="Arial" panose="020B0604020202020204" pitchFamily="34" charset="0"/>
                <a:ea typeface="Adobe Gothic Std B" panose="020B0800000000000000" pitchFamily="34" charset="-128"/>
                <a:cs typeface="Arial" panose="020B0604020202020204" pitchFamily="34" charset="0"/>
              </a:rPr>
              <a:t>Click the audio button to stop reflective music</a:t>
            </a:r>
            <a:endParaRPr lang="en-GB" sz="900" b="1" dirty="0">
              <a:latin typeface="Arial" panose="020B0604020202020204" pitchFamily="34" charset="0"/>
              <a:ea typeface="Adobe Gothic Std B" panose="020B0800000000000000" pitchFamily="34" charset="-128"/>
              <a:cs typeface="Arial" panose="020B0604020202020204" pitchFamily="34" charset="0"/>
            </a:endParaRPr>
          </a:p>
        </p:txBody>
      </p:sp>
      <p:sp>
        <p:nvSpPr>
          <p:cNvPr id="15" name="TextBox: Tool instructions start"/>
          <p:cNvSpPr txBox="1"/>
          <p:nvPr/>
        </p:nvSpPr>
        <p:spPr>
          <a:xfrm>
            <a:off x="3292710" y="4909873"/>
            <a:ext cx="2704587" cy="230832"/>
          </a:xfrm>
          <a:prstGeom prst="rect">
            <a:avLst/>
          </a:prstGeom>
          <a:solidFill>
            <a:schemeClr val="bg1"/>
          </a:solidFill>
        </p:spPr>
        <p:txBody>
          <a:bodyPr wrap="none" rtlCol="0">
            <a:spAutoFit/>
          </a:bodyPr>
          <a:lstStyle/>
          <a:p>
            <a:pPr algn="ctr"/>
            <a:r>
              <a:rPr lang="en-GB" sz="900" b="1" dirty="0">
                <a:latin typeface="Arial" panose="020B0604020202020204" pitchFamily="34" charset="0"/>
                <a:ea typeface="Adobe Gothic Std B" panose="020B0800000000000000" pitchFamily="34" charset="-128"/>
                <a:cs typeface="Arial" panose="020B0604020202020204" pitchFamily="34" charset="0"/>
              </a:rPr>
              <a:t>Click the audio button to play reflective music</a:t>
            </a:r>
          </a:p>
        </p:txBody>
      </p:sp>
      <p:pic>
        <p:nvPicPr>
          <p:cNvPr id="17"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00763"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2"/>
                                        </p:tgtEl>
                                        <p:attrNameLst>
                                          <p:attrName>fillcolor</p:attrName>
                                        </p:attrNameLst>
                                      </p:cBhvr>
                                      <p:to>
                                        <a:schemeClr val="accent2"/>
                                      </p:to>
                                    </p:animClr>
                                    <p:set>
                                      <p:cBhvr>
                                        <p:cTn id="20" dur="1000" fill="hold"/>
                                        <p:tgtEl>
                                          <p:spTgt spid="12"/>
                                        </p:tgtEl>
                                        <p:attrNameLst>
                                          <p:attrName>fill.type</p:attrName>
                                        </p:attrNameLst>
                                      </p:cBhvr>
                                      <p:to>
                                        <p:strVal val="solid"/>
                                      </p:to>
                                    </p:set>
                                    <p:set>
                                      <p:cBhvr>
                                        <p:cTn id="21" dur="1000" fill="hold"/>
                                        <p:tgtEl>
                                          <p:spTgt spid="1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emph" presetSubtype="2" fill="hold" nodeType="withEffect">
                                  <p:stCondLst>
                                    <p:cond delay="0"/>
                                  </p:stCondLst>
                                  <p:childTnLst>
                                    <p:animClr clrSpc="rgb" dir="cw">
                                      <p:cBhvr>
                                        <p:cTn id="33" dur="2000" fill="hold"/>
                                        <p:tgtEl>
                                          <p:spTgt spid="12"/>
                                        </p:tgtEl>
                                        <p:attrNameLst>
                                          <p:attrName>fillcolor</p:attrName>
                                        </p:attrNameLst>
                                      </p:cBhvr>
                                      <p:to>
                                        <a:schemeClr val="bg1"/>
                                      </p:to>
                                    </p:animClr>
                                    <p:set>
                                      <p:cBhvr>
                                        <p:cTn id="34" dur="2000" fill="hold"/>
                                        <p:tgtEl>
                                          <p:spTgt spid="12"/>
                                        </p:tgtEl>
                                        <p:attrNameLst>
                                          <p:attrName>fill.type</p:attrName>
                                        </p:attrNameLst>
                                      </p:cBhvr>
                                      <p:to>
                                        <p:strVal val="solid"/>
                                      </p:to>
                                    </p:set>
                                    <p:set>
                                      <p:cBhvr>
                                        <p:cTn id="3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4" grpId="0" animBg="1"/>
      <p:bldP spid="14" grpId="1" animBg="1"/>
      <p:bldP spid="15" grpId="0" animBg="1"/>
      <p:bldP spid="15" grpId="1" animBg="1"/>
      <p:bldP spid="15" grpId="2"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Story of Passion Sunday</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S-09</a:t>
            </a:r>
          </a:p>
        </p:txBody>
      </p:sp>
      <p:pic>
        <p:nvPicPr>
          <p:cNvPr id="15" name="Fim strip" descr="Film strip cliparts and others art inspiration">
            <a:extLst>
              <a:ext uri="{FF2B5EF4-FFF2-40B4-BE49-F238E27FC236}">
                <a16:creationId xmlns:a16="http://schemas.microsoft.com/office/drawing/2014/main" id="{C9D19127-2C32-47CD-859B-72243CAF61EC}"/>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15024" y="1138537"/>
            <a:ext cx="3313928" cy="1126735"/>
          </a:xfrm>
          <a:prstGeom prst="rect">
            <a:avLst/>
          </a:prstGeom>
          <a:noFill/>
          <a:ln>
            <a:noFill/>
          </a:ln>
        </p:spPr>
      </p:pic>
      <p:pic>
        <p:nvPicPr>
          <p:cNvPr id="19" name="Fim strip" descr="Film strip cliparts and others art inspiration">
            <a:extLst>
              <a:ext uri="{FF2B5EF4-FFF2-40B4-BE49-F238E27FC236}">
                <a16:creationId xmlns:a16="http://schemas.microsoft.com/office/drawing/2014/main" id="{0DF51B86-1525-4FAB-BFA6-69E94D560662}"/>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15024" y="2471342"/>
            <a:ext cx="3313928" cy="1126735"/>
          </a:xfrm>
          <a:prstGeom prst="rect">
            <a:avLst/>
          </a:prstGeom>
          <a:noFill/>
          <a:ln>
            <a:noFill/>
          </a:ln>
        </p:spPr>
      </p:pic>
      <p:pic>
        <p:nvPicPr>
          <p:cNvPr id="20" name="Fim strip" descr="Film strip cliparts and others art inspiration">
            <a:extLst>
              <a:ext uri="{FF2B5EF4-FFF2-40B4-BE49-F238E27FC236}">
                <a16:creationId xmlns:a16="http://schemas.microsoft.com/office/drawing/2014/main" id="{43B21037-9C3A-4C13-8024-9247EA4E9C3F}"/>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15024" y="3804147"/>
            <a:ext cx="3313928" cy="1126735"/>
          </a:xfrm>
          <a:prstGeom prst="rect">
            <a:avLst/>
          </a:prstGeom>
          <a:noFill/>
          <a:ln>
            <a:noFill/>
          </a:ln>
        </p:spPr>
      </p:pic>
      <p:sp>
        <p:nvSpPr>
          <p:cNvPr id="9" name="TextBox: Date">
            <a:extLst>
              <a:ext uri="{FF2B5EF4-FFF2-40B4-BE49-F238E27FC236}">
                <a16:creationId xmlns:a16="http://schemas.microsoft.com/office/drawing/2014/main" id="{E04809CA-B2BF-4062-947E-1C232AEF0697}"/>
              </a:ext>
            </a:extLst>
          </p:cNvPr>
          <p:cNvSpPr txBox="1"/>
          <p:nvPr/>
        </p:nvSpPr>
        <p:spPr>
          <a:xfrm>
            <a:off x="204723" y="1554536"/>
            <a:ext cx="238950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Date:_________________</a:t>
            </a:r>
            <a:endParaRPr lang="en-GB" b="1" dirty="0">
              <a:latin typeface="Segoe UI" pitchFamily="34" charset="0"/>
              <a:ea typeface="Segoe UI" pitchFamily="34" charset="0"/>
              <a:cs typeface="Segoe UI" pitchFamily="34" charset="0"/>
            </a:endParaRPr>
          </a:p>
        </p:txBody>
      </p:sp>
      <p:sp>
        <p:nvSpPr>
          <p:cNvPr id="10" name="TextBox: Name">
            <a:extLst>
              <a:ext uri="{FF2B5EF4-FFF2-40B4-BE49-F238E27FC236}">
                <a16:creationId xmlns:a16="http://schemas.microsoft.com/office/drawing/2014/main" id="{82A934D8-DD10-4FA1-9E85-658BC37C4798}"/>
              </a:ext>
            </a:extLst>
          </p:cNvPr>
          <p:cNvSpPr txBox="1"/>
          <p:nvPr/>
        </p:nvSpPr>
        <p:spPr>
          <a:xfrm>
            <a:off x="65300" y="1202200"/>
            <a:ext cx="262123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Name:_________________</a:t>
            </a:r>
            <a:endParaRPr lang="en-GB" b="1" dirty="0">
              <a:latin typeface="Segoe UI" pitchFamily="34" charset="0"/>
              <a:ea typeface="Segoe UI" pitchFamily="34" charset="0"/>
              <a:cs typeface="Segoe UI" pitchFamily="34" charset="0"/>
            </a:endParaRPr>
          </a:p>
        </p:txBody>
      </p:sp>
      <p:sp>
        <p:nvSpPr>
          <p:cNvPr id="11" name="Action Button: Up">
            <a:hlinkClick r:id="rId5" action="ppaction://hlinksldjump" highlightClick="1"/>
            <a:extLst>
              <a:ext uri="{FF2B5EF4-FFF2-40B4-BE49-F238E27FC236}">
                <a16:creationId xmlns:a16="http://schemas.microsoft.com/office/drawing/2014/main" id="{E9F58485-06F1-43F9-8FB6-2DE84D9E13DE}"/>
              </a:ext>
            </a:extLst>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Tool instructions">
            <a:extLst>
              <a:ext uri="{FF2B5EF4-FFF2-40B4-BE49-F238E27FC236}">
                <a16:creationId xmlns:a16="http://schemas.microsoft.com/office/drawing/2014/main" id="{F9B1400F-40AE-46A7-AF46-CA8C382E704C}"/>
              </a:ext>
            </a:extLst>
          </p:cNvPr>
          <p:cNvSpPr txBox="1"/>
          <p:nvPr/>
        </p:nvSpPr>
        <p:spPr>
          <a:xfrm>
            <a:off x="3293457"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3" name="TextBox: Worksheet Indication">
            <a:extLst>
              <a:ext uri="{FF2B5EF4-FFF2-40B4-BE49-F238E27FC236}">
                <a16:creationId xmlns:a16="http://schemas.microsoft.com/office/drawing/2014/main" id="{13EC85A9-89E6-4F09-ADB7-392DCC830EE6}"/>
              </a:ext>
            </a:extLst>
          </p:cNvPr>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Tree>
    <p:extLst>
      <p:ext uri="{BB962C8B-B14F-4D97-AF65-F5344CB8AC3E}">
        <p14:creationId xmlns:p14="http://schemas.microsoft.com/office/powerpoint/2010/main" val="3651728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FECAA-6068-498A-A799-52929EC7FCF0}"/>
              </a:ext>
            </a:extLst>
          </p:cNvPr>
          <p:cNvSpPr/>
          <p:nvPr/>
        </p:nvSpPr>
        <p:spPr>
          <a:xfrm>
            <a:off x="55155" y="628602"/>
            <a:ext cx="3191297" cy="1083374"/>
          </a:xfrm>
          <a:prstGeom prst="rect">
            <a:avLst/>
          </a:prstGeom>
        </p:spPr>
        <p:txBody>
          <a:bodyPr wrap="square">
            <a:spAutoFit/>
          </a:bodyPr>
          <a:lstStyle/>
          <a:p>
            <a:pPr algn="ctr">
              <a:lnSpc>
                <a:spcPct val="115000"/>
              </a:lnSpc>
              <a:spcAft>
                <a:spcPts val="1000"/>
              </a:spcAft>
            </a:pPr>
            <a:r>
              <a:rPr lang="en-NZ" sz="1400" b="1" dirty="0">
                <a:latin typeface="Bradley Hand ITC" panose="03070402050302030203" pitchFamily="66" charset="0"/>
                <a:ea typeface="Calibri" panose="020F0502020204030204" pitchFamily="34" charset="0"/>
                <a:cs typeface="Times New Roman" panose="02020603050405020304" pitchFamily="18" charset="0"/>
              </a:rPr>
              <a:t>Read the list of the 10 parts of the Passion Sunday Liturgy and number them in the order they take place during the liturgy.</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A055333-3E66-47D0-8D6E-556FCFA1F551}"/>
              </a:ext>
            </a:extLst>
          </p:cNvPr>
          <p:cNvSpPr/>
          <p:nvPr/>
        </p:nvSpPr>
        <p:spPr>
          <a:xfrm>
            <a:off x="4445711" y="499336"/>
            <a:ext cx="4572000" cy="4715137"/>
          </a:xfrm>
          <a:prstGeom prst="rect">
            <a:avLst/>
          </a:prstGeom>
        </p:spPr>
        <p:txBody>
          <a:bodyPr>
            <a:spAutoFit/>
          </a:bodyPr>
          <a:lstStyle/>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The priest wearing red vestments, blesses the palms as the people hold them up.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The procession ends back in the church and the people sit as they listen to the reading of the gospel telling the story of Jesus’ passion and death.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 </a:t>
            </a:r>
            <a:r>
              <a:rPr lang="en-NZ" sz="1100" dirty="0" smtClean="0">
                <a:latin typeface="Calibri" panose="020F0502020204030204" pitchFamily="34" charset="0"/>
                <a:ea typeface="Calibri" panose="020F0502020204030204" pitchFamily="34" charset="0"/>
                <a:cs typeface="Times New Roman" panose="02020603050405020304" pitchFamily="18" charset="0"/>
              </a:rPr>
              <a:t>What </a:t>
            </a:r>
            <a:r>
              <a:rPr lang="en-NZ" sz="1100" dirty="0">
                <a:latin typeface="Calibri" panose="020F0502020204030204" pitchFamily="34" charset="0"/>
                <a:ea typeface="Calibri" panose="020F0502020204030204" pitchFamily="34" charset="0"/>
                <a:cs typeface="Times New Roman" panose="02020603050405020304" pitchFamily="18" charset="0"/>
              </a:rPr>
              <a:t>time is the Passion Sunday </a:t>
            </a:r>
            <a:r>
              <a:rPr lang="en-NZ" sz="1100" dirty="0" smtClean="0">
                <a:latin typeface="Calibri" panose="020F0502020204030204" pitchFamily="34" charset="0"/>
                <a:ea typeface="Calibri" panose="020F0502020204030204" pitchFamily="34" charset="0"/>
                <a:cs typeface="Times New Roman" panose="02020603050405020304" pitchFamily="18" charset="0"/>
              </a:rPr>
              <a:t>Mass </a:t>
            </a:r>
            <a:r>
              <a:rPr lang="en-NZ" sz="1100" dirty="0">
                <a:latin typeface="Calibri" panose="020F0502020204030204" pitchFamily="34" charset="0"/>
                <a:ea typeface="Calibri" panose="020F0502020204030204" pitchFamily="34" charset="0"/>
                <a:cs typeface="Times New Roman" panose="02020603050405020304" pitchFamily="18" charset="0"/>
              </a:rPr>
              <a:t>in a church near your home?</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The people </a:t>
            </a:r>
            <a:r>
              <a:rPr lang="en-NZ" sz="1100" dirty="0" smtClean="0">
                <a:latin typeface="Calibri" panose="020F0502020204030204" pitchFamily="34" charset="0"/>
                <a:ea typeface="Calibri" panose="020F0502020204030204" pitchFamily="34" charset="0"/>
                <a:cs typeface="Times New Roman" panose="02020603050405020304" pitchFamily="18" charset="0"/>
              </a:rPr>
              <a:t>sing, </a:t>
            </a:r>
            <a:r>
              <a:rPr lang="en-NZ" sz="1100" dirty="0">
                <a:latin typeface="Calibri" panose="020F0502020204030204" pitchFamily="34" charset="0"/>
                <a:ea typeface="Calibri" panose="020F0502020204030204" pitchFamily="34" charset="0"/>
                <a:cs typeface="Times New Roman" panose="02020603050405020304" pitchFamily="18" charset="0"/>
              </a:rPr>
              <a:t>“Hosanna, </a:t>
            </a:r>
            <a:r>
              <a:rPr lang="en-NZ" sz="1100" dirty="0" smtClean="0">
                <a:latin typeface="Calibri" panose="020F0502020204030204" pitchFamily="34" charset="0"/>
                <a:ea typeface="Calibri" panose="020F0502020204030204" pitchFamily="34" charset="0"/>
                <a:cs typeface="Times New Roman" panose="02020603050405020304" pitchFamily="18" charset="0"/>
              </a:rPr>
              <a:t>blessed </a:t>
            </a:r>
            <a:r>
              <a:rPr lang="en-NZ" sz="1100" dirty="0">
                <a:latin typeface="Calibri" panose="020F0502020204030204" pitchFamily="34" charset="0"/>
                <a:ea typeface="Calibri" panose="020F0502020204030204" pitchFamily="34" charset="0"/>
                <a:cs typeface="Times New Roman" panose="02020603050405020304" pitchFamily="18" charset="0"/>
              </a:rPr>
              <a:t>is he who </a:t>
            </a:r>
            <a:r>
              <a:rPr lang="en-NZ" sz="1100" dirty="0" smtClean="0">
                <a:latin typeface="Calibri" panose="020F0502020204030204" pitchFamily="34" charset="0"/>
                <a:ea typeface="Calibri" panose="020F0502020204030204" pitchFamily="34" charset="0"/>
                <a:cs typeface="Times New Roman" panose="02020603050405020304" pitchFamily="18" charset="0"/>
              </a:rPr>
              <a:t>comes </a:t>
            </a:r>
            <a:r>
              <a:rPr lang="en-NZ" sz="1100" dirty="0">
                <a:latin typeface="Calibri" panose="020F0502020204030204" pitchFamily="34" charset="0"/>
                <a:ea typeface="Calibri" panose="020F0502020204030204" pitchFamily="34" charset="0"/>
                <a:cs typeface="Times New Roman" panose="02020603050405020304" pitchFamily="18" charset="0"/>
              </a:rPr>
              <a:t>in the name of the Lord, </a:t>
            </a:r>
            <a:r>
              <a:rPr lang="en-NZ" sz="1100" dirty="0" smtClean="0">
                <a:latin typeface="Calibri" panose="020F0502020204030204" pitchFamily="34" charset="0"/>
                <a:ea typeface="Calibri" panose="020F0502020204030204" pitchFamily="34" charset="0"/>
                <a:cs typeface="Times New Roman" panose="02020603050405020304" pitchFamily="18" charset="0"/>
              </a:rPr>
              <a:t>Hosanna!”.</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 On Passion Sunday the </a:t>
            </a:r>
            <a:r>
              <a:rPr lang="en-NZ" sz="1100" dirty="0" smtClean="0">
                <a:latin typeface="Calibri" panose="020F0502020204030204" pitchFamily="34" charset="0"/>
                <a:ea typeface="Calibri" panose="020F0502020204030204" pitchFamily="34" charset="0"/>
                <a:cs typeface="Times New Roman" panose="02020603050405020304" pitchFamily="18" charset="0"/>
              </a:rPr>
              <a:t>Mass </a:t>
            </a:r>
            <a:r>
              <a:rPr lang="en-NZ" sz="1100" dirty="0">
                <a:latin typeface="Calibri" panose="020F0502020204030204" pitchFamily="34" charset="0"/>
                <a:ea typeface="Calibri" panose="020F0502020204030204" pitchFamily="34" charset="0"/>
                <a:cs typeface="Times New Roman" panose="02020603050405020304" pitchFamily="18" charset="0"/>
              </a:rPr>
              <a:t>begins differently from every other Sunday.</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  After the Gospel is </a:t>
            </a:r>
            <a:r>
              <a:rPr lang="en-NZ" sz="1100" dirty="0" smtClean="0">
                <a:latin typeface="Calibri" panose="020F0502020204030204" pitchFamily="34" charset="0"/>
                <a:ea typeface="Calibri" panose="020F0502020204030204" pitchFamily="34" charset="0"/>
                <a:cs typeface="Times New Roman" panose="02020603050405020304" pitchFamily="18" charset="0"/>
              </a:rPr>
              <a:t>read, </a:t>
            </a:r>
            <a:r>
              <a:rPr lang="en-NZ" sz="1100" dirty="0">
                <a:latin typeface="Calibri" panose="020F0502020204030204" pitchFamily="34" charset="0"/>
                <a:ea typeface="Calibri" panose="020F0502020204030204" pitchFamily="34" charset="0"/>
                <a:cs typeface="Times New Roman" panose="02020603050405020304" pitchFamily="18" charset="0"/>
              </a:rPr>
              <a:t>the people walk in a procession together waving their palms and praising Jesus as the Messiah. </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b="1" dirty="0">
                <a:latin typeface="Calibri" panose="020F0502020204030204" pitchFamily="34" charset="0"/>
                <a:ea typeface="Calibri" panose="020F0502020204030204" pitchFamily="34" charset="0"/>
                <a:cs typeface="Times New Roman" panose="02020603050405020304" pitchFamily="18" charset="0"/>
              </a:rPr>
              <a:t> </a:t>
            </a:r>
            <a:r>
              <a:rPr lang="en-NZ" sz="1100" dirty="0">
                <a:latin typeface="Calibri" panose="020F0502020204030204" pitchFamily="34" charset="0"/>
                <a:ea typeface="Calibri" panose="020F0502020204030204" pitchFamily="34" charset="0"/>
                <a:cs typeface="Times New Roman" panose="02020603050405020304" pitchFamily="18" charset="0"/>
              </a:rPr>
              <a:t>The </a:t>
            </a:r>
            <a:r>
              <a:rPr lang="en-NZ" sz="1100" dirty="0" smtClean="0">
                <a:latin typeface="Calibri" panose="020F0502020204030204" pitchFamily="34" charset="0"/>
                <a:ea typeface="Calibri" panose="020F0502020204030204" pitchFamily="34" charset="0"/>
                <a:cs typeface="Times New Roman" panose="02020603050405020304" pitchFamily="18" charset="0"/>
              </a:rPr>
              <a:t>Mass </a:t>
            </a:r>
            <a:r>
              <a:rPr lang="en-NZ" sz="1100" dirty="0">
                <a:latin typeface="Calibri" panose="020F0502020204030204" pitchFamily="34" charset="0"/>
                <a:ea typeface="Calibri" panose="020F0502020204030204" pitchFamily="34" charset="0"/>
                <a:cs typeface="Times New Roman" panose="02020603050405020304" pitchFamily="18" charset="0"/>
              </a:rPr>
              <a:t>continues as usual and the people take their palms home to remind them that Holy Week has begun.</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  The people gather outside the church before the </a:t>
            </a:r>
            <a:r>
              <a:rPr lang="en-NZ" sz="1100" dirty="0" smtClean="0">
                <a:latin typeface="Calibri" panose="020F0502020204030204" pitchFamily="34" charset="0"/>
                <a:ea typeface="Calibri" panose="020F0502020204030204" pitchFamily="34" charset="0"/>
                <a:cs typeface="Times New Roman" panose="02020603050405020304" pitchFamily="18" charset="0"/>
              </a:rPr>
              <a:t>Mass </a:t>
            </a:r>
            <a:r>
              <a:rPr lang="en-NZ" sz="1100" dirty="0">
                <a:latin typeface="Calibri" panose="020F0502020204030204" pitchFamily="34" charset="0"/>
                <a:ea typeface="Calibri" panose="020F0502020204030204" pitchFamily="34" charset="0"/>
                <a:cs typeface="Times New Roman" panose="02020603050405020304" pitchFamily="18" charset="0"/>
              </a:rPr>
              <a:t>and they are given a palm.</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dirty="0">
                <a:latin typeface="Calibri" panose="020F0502020204030204" pitchFamily="34" charset="0"/>
                <a:ea typeface="Calibri" panose="020F0502020204030204" pitchFamily="34" charset="0"/>
                <a:cs typeface="Times New Roman" panose="02020603050405020304" pitchFamily="18" charset="0"/>
              </a:rPr>
              <a:t>The gospel story of Jesus’ entrance into Jerusalem as the people wave palms and welcome him as their king is read.</a:t>
            </a:r>
            <a:endParaRPr lang="en-NZ"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100" b="1" dirty="0">
                <a:latin typeface="Calibri" panose="020F0502020204030204" pitchFamily="34" charset="0"/>
                <a:ea typeface="Calibri" panose="020F0502020204030204" pitchFamily="34" charset="0"/>
                <a:cs typeface="Times New Roman" panose="02020603050405020304" pitchFamily="18" charset="0"/>
              </a:rPr>
              <a:t> </a:t>
            </a:r>
            <a:r>
              <a:rPr lang="en-NZ" sz="1100" dirty="0">
                <a:latin typeface="Calibri" panose="020F0502020204030204" pitchFamily="34" charset="0"/>
                <a:ea typeface="Calibri" panose="020F0502020204030204" pitchFamily="34" charset="0"/>
                <a:cs typeface="Times New Roman" panose="02020603050405020304" pitchFamily="18" charset="0"/>
              </a:rPr>
              <a:t>This is why this Sunday is known as Passion Sunday.</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348AE67-25B2-4194-AD67-72C5F0CED109}"/>
              </a:ext>
            </a:extLst>
          </p:cNvPr>
          <p:cNvSpPr/>
          <p:nvPr/>
        </p:nvSpPr>
        <p:spPr>
          <a:xfrm>
            <a:off x="4127322" y="580347"/>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3" name="Rectangle 12">
            <a:extLst>
              <a:ext uri="{FF2B5EF4-FFF2-40B4-BE49-F238E27FC236}">
                <a16:creationId xmlns:a16="http://schemas.microsoft.com/office/drawing/2014/main" id="{BDD36710-5293-44D9-A7A7-19D140046EAA}"/>
              </a:ext>
            </a:extLst>
          </p:cNvPr>
          <p:cNvSpPr/>
          <p:nvPr/>
        </p:nvSpPr>
        <p:spPr>
          <a:xfrm>
            <a:off x="4126043" y="1067483"/>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4" name="Rectangle 13">
            <a:extLst>
              <a:ext uri="{FF2B5EF4-FFF2-40B4-BE49-F238E27FC236}">
                <a16:creationId xmlns:a16="http://schemas.microsoft.com/office/drawing/2014/main" id="{65FF1056-3FE2-4536-A257-924DE62B91A9}"/>
              </a:ext>
            </a:extLst>
          </p:cNvPr>
          <p:cNvSpPr/>
          <p:nvPr/>
        </p:nvSpPr>
        <p:spPr>
          <a:xfrm>
            <a:off x="4130219" y="1496812"/>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6" name="Rectangle 15">
            <a:extLst>
              <a:ext uri="{FF2B5EF4-FFF2-40B4-BE49-F238E27FC236}">
                <a16:creationId xmlns:a16="http://schemas.microsoft.com/office/drawing/2014/main" id="{50E260E1-D018-4997-8754-A9F244996DCF}"/>
              </a:ext>
            </a:extLst>
          </p:cNvPr>
          <p:cNvSpPr/>
          <p:nvPr/>
        </p:nvSpPr>
        <p:spPr>
          <a:xfrm>
            <a:off x="4126043" y="1935693"/>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Rectangle 16">
            <a:extLst>
              <a:ext uri="{FF2B5EF4-FFF2-40B4-BE49-F238E27FC236}">
                <a16:creationId xmlns:a16="http://schemas.microsoft.com/office/drawing/2014/main" id="{5CBC8FDB-8192-499E-9F7A-DFE7EB7FF5E5}"/>
              </a:ext>
            </a:extLst>
          </p:cNvPr>
          <p:cNvSpPr/>
          <p:nvPr/>
        </p:nvSpPr>
        <p:spPr>
          <a:xfrm>
            <a:off x="4134399" y="2374574"/>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Rectangle 17">
            <a:extLst>
              <a:ext uri="{FF2B5EF4-FFF2-40B4-BE49-F238E27FC236}">
                <a16:creationId xmlns:a16="http://schemas.microsoft.com/office/drawing/2014/main" id="{32284C16-CDAF-489B-9D28-6025EC3B16A8}"/>
              </a:ext>
            </a:extLst>
          </p:cNvPr>
          <p:cNvSpPr/>
          <p:nvPr/>
        </p:nvSpPr>
        <p:spPr>
          <a:xfrm>
            <a:off x="4134399" y="2757566"/>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1" name="Rectangle 20">
            <a:extLst>
              <a:ext uri="{FF2B5EF4-FFF2-40B4-BE49-F238E27FC236}">
                <a16:creationId xmlns:a16="http://schemas.microsoft.com/office/drawing/2014/main" id="{8012F459-E24B-478F-8D3C-DFDD62CE3ADB}"/>
              </a:ext>
            </a:extLst>
          </p:cNvPr>
          <p:cNvSpPr/>
          <p:nvPr/>
        </p:nvSpPr>
        <p:spPr>
          <a:xfrm>
            <a:off x="4134398" y="3238796"/>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2" name="Rectangle 21">
            <a:extLst>
              <a:ext uri="{FF2B5EF4-FFF2-40B4-BE49-F238E27FC236}">
                <a16:creationId xmlns:a16="http://schemas.microsoft.com/office/drawing/2014/main" id="{B7B1A801-B1B1-46EC-A74F-BDA265A84F7F}"/>
              </a:ext>
            </a:extLst>
          </p:cNvPr>
          <p:cNvSpPr/>
          <p:nvPr/>
        </p:nvSpPr>
        <p:spPr>
          <a:xfrm>
            <a:off x="4126042" y="3745404"/>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3" name="Rectangle 22">
            <a:extLst>
              <a:ext uri="{FF2B5EF4-FFF2-40B4-BE49-F238E27FC236}">
                <a16:creationId xmlns:a16="http://schemas.microsoft.com/office/drawing/2014/main" id="{8491540D-CACF-4555-9C82-33DB20E600FA}"/>
              </a:ext>
            </a:extLst>
          </p:cNvPr>
          <p:cNvSpPr/>
          <p:nvPr/>
        </p:nvSpPr>
        <p:spPr>
          <a:xfrm>
            <a:off x="4130397" y="4291237"/>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4" name="Rectangle 23">
            <a:extLst>
              <a:ext uri="{FF2B5EF4-FFF2-40B4-BE49-F238E27FC236}">
                <a16:creationId xmlns:a16="http://schemas.microsoft.com/office/drawing/2014/main" id="{0DB0A3B2-FF62-4221-B940-0EFB07D489F1}"/>
              </a:ext>
            </a:extLst>
          </p:cNvPr>
          <p:cNvSpPr/>
          <p:nvPr/>
        </p:nvSpPr>
        <p:spPr>
          <a:xfrm>
            <a:off x="4134398" y="4723890"/>
            <a:ext cx="318389" cy="318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Liturgy on Passion Sunday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S-10</a:t>
            </a:r>
          </a:p>
        </p:txBody>
      </p:sp>
      <p:pic>
        <p:nvPicPr>
          <p:cNvPr id="9" name="Image" descr="Image result for people at the Palm Sunday mass">
            <a:extLst>
              <a:ext uri="{FF2B5EF4-FFF2-40B4-BE49-F238E27FC236}">
                <a16:creationId xmlns:a16="http://schemas.microsoft.com/office/drawing/2014/main" id="{FFAEBDED-A230-45D6-9173-9587EF868594}"/>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50" y="2410976"/>
            <a:ext cx="2575212" cy="1931307"/>
          </a:xfrm>
          <a:prstGeom prst="rect">
            <a:avLst/>
          </a:prstGeom>
          <a:noFill/>
          <a:ln>
            <a:noFill/>
          </a:ln>
        </p:spPr>
      </p:pic>
      <p:sp>
        <p:nvSpPr>
          <p:cNvPr id="19" name="TextBox: Date">
            <a:extLst>
              <a:ext uri="{FF2B5EF4-FFF2-40B4-BE49-F238E27FC236}">
                <a16:creationId xmlns:a16="http://schemas.microsoft.com/office/drawing/2014/main" id="{1BAB6973-2C6D-40A9-92BB-254177E2FF41}"/>
              </a:ext>
            </a:extLst>
          </p:cNvPr>
          <p:cNvSpPr txBox="1"/>
          <p:nvPr/>
        </p:nvSpPr>
        <p:spPr>
          <a:xfrm>
            <a:off x="204723" y="1952764"/>
            <a:ext cx="238950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Date:_________________</a:t>
            </a:r>
            <a:endParaRPr lang="en-GB" b="1" dirty="0">
              <a:latin typeface="Segoe UI" pitchFamily="34" charset="0"/>
              <a:ea typeface="Segoe UI" pitchFamily="34" charset="0"/>
              <a:cs typeface="Segoe UI" pitchFamily="34" charset="0"/>
            </a:endParaRPr>
          </a:p>
        </p:txBody>
      </p:sp>
      <p:sp>
        <p:nvSpPr>
          <p:cNvPr id="20" name="TextBox: Name">
            <a:extLst>
              <a:ext uri="{FF2B5EF4-FFF2-40B4-BE49-F238E27FC236}">
                <a16:creationId xmlns:a16="http://schemas.microsoft.com/office/drawing/2014/main" id="{022F2E5B-A54A-4557-8C76-AE3F25E53BC0}"/>
              </a:ext>
            </a:extLst>
          </p:cNvPr>
          <p:cNvSpPr txBox="1"/>
          <p:nvPr/>
        </p:nvSpPr>
        <p:spPr>
          <a:xfrm>
            <a:off x="65300" y="1600428"/>
            <a:ext cx="262123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Name:_________________</a:t>
            </a:r>
            <a:endParaRPr lang="en-GB" b="1" dirty="0">
              <a:latin typeface="Segoe UI" pitchFamily="34" charset="0"/>
              <a:ea typeface="Segoe UI" pitchFamily="34" charset="0"/>
              <a:cs typeface="Segoe UI" pitchFamily="34" charset="0"/>
            </a:endParaRPr>
          </a:p>
        </p:txBody>
      </p:sp>
      <p:sp>
        <p:nvSpPr>
          <p:cNvPr id="28" name="Action Button: Up">
            <a:hlinkClick r:id="rId5" action="ppaction://hlinksldjump" highlightClick="1"/>
            <a:extLst>
              <a:ext uri="{FF2B5EF4-FFF2-40B4-BE49-F238E27FC236}">
                <a16:creationId xmlns:a16="http://schemas.microsoft.com/office/drawing/2014/main" id="{88F6E71C-F094-46F8-BF54-C04DC57247C3}"/>
              </a:ext>
            </a:extLst>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Tool instructions">
            <a:extLst>
              <a:ext uri="{FF2B5EF4-FFF2-40B4-BE49-F238E27FC236}">
                <a16:creationId xmlns:a16="http://schemas.microsoft.com/office/drawing/2014/main" id="{ED0C404C-679F-46E9-BC5B-9657540C1397}"/>
              </a:ext>
            </a:extLst>
          </p:cNvPr>
          <p:cNvSpPr txBox="1"/>
          <p:nvPr/>
        </p:nvSpPr>
        <p:spPr>
          <a:xfrm>
            <a:off x="1555346"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30" name="TextBox: Worksheet Indication">
            <a:extLst>
              <a:ext uri="{FF2B5EF4-FFF2-40B4-BE49-F238E27FC236}">
                <a16:creationId xmlns:a16="http://schemas.microsoft.com/office/drawing/2014/main" id="{6910D7A0-1AF0-4D6C-8248-D6BC6F719F96}"/>
              </a:ext>
            </a:extLst>
          </p:cNvPr>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Tree>
    <p:extLst>
      <p:ext uri="{BB962C8B-B14F-4D97-AF65-F5344CB8AC3E}">
        <p14:creationId xmlns:p14="http://schemas.microsoft.com/office/powerpoint/2010/main" val="2223293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23" name="Table"/>
          <p:cNvGraphicFramePr>
            <a:graphicFrameLocks noGrp="1"/>
          </p:cNvGraphicFramePr>
          <p:nvPr>
            <p:extLst/>
          </p:nvPr>
        </p:nvGraphicFramePr>
        <p:xfrm>
          <a:off x="348698" y="1146196"/>
          <a:ext cx="4697238" cy="3713125"/>
        </p:xfrm>
        <a:graphic>
          <a:graphicData uri="http://schemas.openxmlformats.org/drawingml/2006/table">
            <a:tbl>
              <a:tblPr firstRow="1" bandRow="1">
                <a:tableStyleId>{5940675A-B579-460E-94D1-54222C63F5DA}</a:tableStyleId>
              </a:tblPr>
              <a:tblGrid>
                <a:gridCol w="335517">
                  <a:extLst>
                    <a:ext uri="{9D8B030D-6E8A-4147-A177-3AD203B41FA5}">
                      <a16:colId xmlns:a16="http://schemas.microsoft.com/office/drawing/2014/main" val="20000"/>
                    </a:ext>
                  </a:extLst>
                </a:gridCol>
                <a:gridCol w="335517">
                  <a:extLst>
                    <a:ext uri="{9D8B030D-6E8A-4147-A177-3AD203B41FA5}">
                      <a16:colId xmlns:a16="http://schemas.microsoft.com/office/drawing/2014/main" val="20001"/>
                    </a:ext>
                  </a:extLst>
                </a:gridCol>
                <a:gridCol w="335517">
                  <a:extLst>
                    <a:ext uri="{9D8B030D-6E8A-4147-A177-3AD203B41FA5}">
                      <a16:colId xmlns:a16="http://schemas.microsoft.com/office/drawing/2014/main" val="20002"/>
                    </a:ext>
                  </a:extLst>
                </a:gridCol>
                <a:gridCol w="335517">
                  <a:extLst>
                    <a:ext uri="{9D8B030D-6E8A-4147-A177-3AD203B41FA5}">
                      <a16:colId xmlns:a16="http://schemas.microsoft.com/office/drawing/2014/main" val="20003"/>
                    </a:ext>
                  </a:extLst>
                </a:gridCol>
                <a:gridCol w="335517">
                  <a:extLst>
                    <a:ext uri="{9D8B030D-6E8A-4147-A177-3AD203B41FA5}">
                      <a16:colId xmlns:a16="http://schemas.microsoft.com/office/drawing/2014/main" val="20004"/>
                    </a:ext>
                  </a:extLst>
                </a:gridCol>
                <a:gridCol w="335517">
                  <a:extLst>
                    <a:ext uri="{9D8B030D-6E8A-4147-A177-3AD203B41FA5}">
                      <a16:colId xmlns:a16="http://schemas.microsoft.com/office/drawing/2014/main" val="20005"/>
                    </a:ext>
                  </a:extLst>
                </a:gridCol>
                <a:gridCol w="335517">
                  <a:extLst>
                    <a:ext uri="{9D8B030D-6E8A-4147-A177-3AD203B41FA5}">
                      <a16:colId xmlns:a16="http://schemas.microsoft.com/office/drawing/2014/main" val="20006"/>
                    </a:ext>
                  </a:extLst>
                </a:gridCol>
                <a:gridCol w="335517">
                  <a:extLst>
                    <a:ext uri="{9D8B030D-6E8A-4147-A177-3AD203B41FA5}">
                      <a16:colId xmlns:a16="http://schemas.microsoft.com/office/drawing/2014/main" val="20007"/>
                    </a:ext>
                  </a:extLst>
                </a:gridCol>
                <a:gridCol w="335517">
                  <a:extLst>
                    <a:ext uri="{9D8B030D-6E8A-4147-A177-3AD203B41FA5}">
                      <a16:colId xmlns:a16="http://schemas.microsoft.com/office/drawing/2014/main" val="20008"/>
                    </a:ext>
                  </a:extLst>
                </a:gridCol>
                <a:gridCol w="335517">
                  <a:extLst>
                    <a:ext uri="{9D8B030D-6E8A-4147-A177-3AD203B41FA5}">
                      <a16:colId xmlns:a16="http://schemas.microsoft.com/office/drawing/2014/main" val="20010"/>
                    </a:ext>
                  </a:extLst>
                </a:gridCol>
                <a:gridCol w="335517">
                  <a:extLst>
                    <a:ext uri="{9D8B030D-6E8A-4147-A177-3AD203B41FA5}">
                      <a16:colId xmlns:a16="http://schemas.microsoft.com/office/drawing/2014/main" val="20009"/>
                    </a:ext>
                  </a:extLst>
                </a:gridCol>
                <a:gridCol w="335517">
                  <a:extLst>
                    <a:ext uri="{9D8B030D-6E8A-4147-A177-3AD203B41FA5}">
                      <a16:colId xmlns:a16="http://schemas.microsoft.com/office/drawing/2014/main" val="20011"/>
                    </a:ext>
                  </a:extLst>
                </a:gridCol>
                <a:gridCol w="335517">
                  <a:extLst>
                    <a:ext uri="{9D8B030D-6E8A-4147-A177-3AD203B41FA5}">
                      <a16:colId xmlns:a16="http://schemas.microsoft.com/office/drawing/2014/main" val="20012"/>
                    </a:ext>
                  </a:extLst>
                </a:gridCol>
                <a:gridCol w="335517">
                  <a:extLst>
                    <a:ext uri="{9D8B030D-6E8A-4147-A177-3AD203B41FA5}">
                      <a16:colId xmlns:a16="http://schemas.microsoft.com/office/drawing/2014/main" val="20013"/>
                    </a:ext>
                  </a:extLst>
                </a:gridCol>
              </a:tblGrid>
              <a:tr h="369703">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X</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extLst>
                  <a:ext uri="{0D108BD9-81ED-4DB2-BD59-A6C34878D82A}">
                    <a16:rowId xmlns:a16="http://schemas.microsoft.com/office/drawing/2014/main" val="10001"/>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B</a:t>
                      </a:r>
                    </a:p>
                  </a:txBody>
                  <a:tcPr marL="56580" marR="56580" marT="21217" marB="21217" anchor="ctr">
                    <a:noFill/>
                  </a:tcPr>
                </a:tc>
                <a:extLst>
                  <a:ext uri="{0D108BD9-81ED-4DB2-BD59-A6C34878D82A}">
                    <a16:rowId xmlns:a16="http://schemas.microsoft.com/office/drawing/2014/main" val="10002"/>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X</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V</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extLst>
                  <a:ext uri="{0D108BD9-81ED-4DB2-BD59-A6C34878D82A}">
                    <a16:rowId xmlns:a16="http://schemas.microsoft.com/office/drawing/2014/main" val="10003"/>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D</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extLst>
                  <a:ext uri="{0D108BD9-81ED-4DB2-BD59-A6C34878D82A}">
                    <a16:rowId xmlns:a16="http://schemas.microsoft.com/office/drawing/2014/main" val="10004"/>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extLst>
                  <a:ext uri="{0D108BD9-81ED-4DB2-BD59-A6C34878D82A}">
                    <a16:rowId xmlns:a16="http://schemas.microsoft.com/office/drawing/2014/main" val="10005"/>
                  </a:ext>
                </a:extLst>
              </a:tr>
              <a:tr h="385798">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F</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D</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Y</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extLst>
                  <a:ext uri="{0D108BD9-81ED-4DB2-BD59-A6C34878D82A}">
                    <a16:rowId xmlns:a16="http://schemas.microsoft.com/office/drawing/2014/main" val="10006"/>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C</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B</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extLst>
                  <a:ext uri="{0D108BD9-81ED-4DB2-BD59-A6C34878D82A}">
                    <a16:rowId xmlns:a16="http://schemas.microsoft.com/office/drawing/2014/main" val="10007"/>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T</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Z</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H</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L</a:t>
                      </a:r>
                    </a:p>
                  </a:txBody>
                  <a:tcPr marL="56580" marR="56580" marT="21217" marB="21217" anchor="ctr">
                    <a:noFill/>
                  </a:tcPr>
                </a:tc>
                <a:extLst>
                  <a:ext uri="{0D108BD9-81ED-4DB2-BD59-A6C34878D82A}">
                    <a16:rowId xmlns:a16="http://schemas.microsoft.com/office/drawing/2014/main" val="10008"/>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C</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G</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K</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P</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R</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extLst>
                  <a:ext uri="{0D108BD9-81ED-4DB2-BD59-A6C34878D82A}">
                    <a16:rowId xmlns:a16="http://schemas.microsoft.com/office/drawing/2014/main" val="10009"/>
                  </a:ext>
                </a:extLst>
              </a:tr>
              <a:tr h="369703">
                <a:tc>
                  <a:txBody>
                    <a:bodyPr/>
                    <a:lstStyle/>
                    <a:p>
                      <a:pPr marL="0" algn="ctr" defTabSz="914400" rtl="0" eaLnBrk="1" latinLnBrk="0" hangingPunct="1"/>
                      <a:r>
                        <a:rPr lang="en-US" sz="900" kern="1200" dirty="0">
                          <a:ln>
                            <a:noFill/>
                          </a:ln>
                          <a:solidFill>
                            <a:schemeClr val="tx1"/>
                          </a:solidFill>
                          <a:latin typeface="+mn-lt"/>
                          <a:ea typeface="+mn-ea"/>
                          <a:cs typeface="+mn-cs"/>
                        </a:rPr>
                        <a:t>N</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O</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W</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J</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E</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A</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U</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I</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S</a:t>
                      </a:r>
                    </a:p>
                  </a:txBody>
                  <a:tcPr marL="56580" marR="56580" marT="21217" marB="21217" anchor="ctr">
                    <a:noFill/>
                  </a:tcPr>
                </a:tc>
                <a:tc>
                  <a:txBody>
                    <a:bodyPr/>
                    <a:lstStyle/>
                    <a:p>
                      <a:pPr marL="0" algn="ctr" defTabSz="914400" rtl="0" eaLnBrk="1" latinLnBrk="0" hangingPunct="1"/>
                      <a:r>
                        <a:rPr lang="en-US" sz="900" kern="1200" dirty="0">
                          <a:ln>
                            <a:noFill/>
                          </a:ln>
                          <a:solidFill>
                            <a:schemeClr val="tx1"/>
                          </a:solidFill>
                          <a:latin typeface="+mn-lt"/>
                          <a:ea typeface="+mn-ea"/>
                          <a:cs typeface="+mn-cs"/>
                        </a:rPr>
                        <a:t>M</a:t>
                      </a:r>
                    </a:p>
                  </a:txBody>
                  <a:tcPr marL="56580" marR="56580" marT="21217" marB="21217" anchor="ctr">
                    <a:noFill/>
                  </a:tcPr>
                </a:tc>
                <a:extLst>
                  <a:ext uri="{0D108BD9-81ED-4DB2-BD59-A6C34878D82A}">
                    <a16:rowId xmlns:a16="http://schemas.microsoft.com/office/drawing/2014/main" val="10010"/>
                  </a:ext>
                </a:extLst>
              </a:tr>
            </a:tbl>
          </a:graphicData>
        </a:graphic>
      </p:graphicFrame>
      <p:sp>
        <p:nvSpPr>
          <p:cNvPr id="24" name="Textbox: Text"/>
          <p:cNvSpPr txBox="1"/>
          <p:nvPr/>
        </p:nvSpPr>
        <p:spPr>
          <a:xfrm>
            <a:off x="5461000" y="1462427"/>
            <a:ext cx="3429000" cy="1115688"/>
          </a:xfrm>
          <a:prstGeom prst="rect">
            <a:avLst/>
          </a:prstGeom>
          <a:noFill/>
          <a:ln w="34925">
            <a:solidFill>
              <a:schemeClr val="tx1"/>
            </a:solidFill>
          </a:ln>
        </p:spPr>
        <p:txBody>
          <a:bodyPr wrap="square" lIns="68577" tIns="34289" rIns="68577" bIns="34289" rtlCol="0">
            <a:spAutoFit/>
          </a:bodyPr>
          <a:lstStyle/>
          <a:p>
            <a:pPr algn="just"/>
            <a:r>
              <a:rPr lang="en-NZ" sz="1700" b="1" dirty="0"/>
              <a:t>In the Liturgy on Passion Sunday the people really are greeting Jesus who is risen and with them now in the celebration of the </a:t>
            </a:r>
            <a:r>
              <a:rPr lang="en-NZ" sz="1700" b="1" dirty="0" smtClean="0"/>
              <a:t>Mass</a:t>
            </a:r>
            <a:r>
              <a:rPr lang="en-NZ" sz="1700" b="1" dirty="0"/>
              <a:t>.</a:t>
            </a:r>
          </a:p>
        </p:txBody>
      </p:sp>
      <p:sp>
        <p:nvSpPr>
          <p:cNvPr id="52" name="Title"/>
          <p:cNvSpPr txBox="1"/>
          <p:nvPr/>
        </p:nvSpPr>
        <p:spPr>
          <a:xfrm>
            <a:off x="3557" y="3377"/>
            <a:ext cx="9144000" cy="623246"/>
          </a:xfrm>
          <a:prstGeom prst="rect">
            <a:avLst/>
          </a:prstGeom>
          <a:noFill/>
        </p:spPr>
        <p:txBody>
          <a:bodyPr wrap="square" lIns="68577" tIns="34289" rIns="68577" bIns="34289" rtlCol="0">
            <a:spAutoFit/>
          </a:bodyPr>
          <a:lstStyle/>
          <a:p>
            <a:pPr algn="ctr"/>
            <a:r>
              <a:rPr lang="en-NZ" sz="3600" b="1" dirty="0"/>
              <a:t>Passion Sunday then and now</a:t>
            </a:r>
            <a:endParaRPr lang="en-GB" sz="3600" b="1" dirty="0"/>
          </a:p>
        </p:txBody>
      </p:sp>
      <p:sp>
        <p:nvSpPr>
          <p:cNvPr id="73"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S-11</a:t>
            </a:r>
          </a:p>
        </p:txBody>
      </p:sp>
      <p:pic>
        <p:nvPicPr>
          <p:cNvPr id="87" name="Image" descr="Image result for people at the Palm Sunday mass">
            <a:extLst>
              <a:ext uri="{FF2B5EF4-FFF2-40B4-BE49-F238E27FC236}">
                <a16:creationId xmlns:a16="http://schemas.microsoft.com/office/drawing/2014/main" id="{55CF9254-3AD6-438F-B26C-81C4ABC81F9C}"/>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05233" y="2689665"/>
            <a:ext cx="3030315" cy="1874204"/>
          </a:xfrm>
          <a:prstGeom prst="rect">
            <a:avLst/>
          </a:prstGeom>
          <a:noFill/>
          <a:ln>
            <a:noFill/>
          </a:ln>
        </p:spPr>
      </p:pic>
      <p:sp>
        <p:nvSpPr>
          <p:cNvPr id="84" name="TextBox: Date">
            <a:extLst>
              <a:ext uri="{FF2B5EF4-FFF2-40B4-BE49-F238E27FC236}">
                <a16:creationId xmlns:a16="http://schemas.microsoft.com/office/drawing/2014/main" id="{C70174B4-6E08-4251-8C88-D281E435E54D}"/>
              </a:ext>
            </a:extLst>
          </p:cNvPr>
          <p:cNvSpPr txBox="1"/>
          <p:nvPr/>
        </p:nvSpPr>
        <p:spPr>
          <a:xfrm>
            <a:off x="6826949" y="667606"/>
            <a:ext cx="1908599"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90" name="TextBox: Name">
            <a:extLst>
              <a:ext uri="{FF2B5EF4-FFF2-40B4-BE49-F238E27FC236}">
                <a16:creationId xmlns:a16="http://schemas.microsoft.com/office/drawing/2014/main" id="{584DD353-4B91-4D64-BA82-89E5D7C12AB9}"/>
              </a:ext>
            </a:extLst>
          </p:cNvPr>
          <p:cNvSpPr txBox="1"/>
          <p:nvPr/>
        </p:nvSpPr>
        <p:spPr>
          <a:xfrm>
            <a:off x="3254420" y="679970"/>
            <a:ext cx="3583032"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
        <p:nvSpPr>
          <p:cNvPr id="91" name="Action Button: Up">
            <a:hlinkClick r:id="rId5" action="ppaction://hlinksldjump" highlightClick="1"/>
            <a:extLst>
              <a:ext uri="{FF2B5EF4-FFF2-40B4-BE49-F238E27FC236}">
                <a16:creationId xmlns:a16="http://schemas.microsoft.com/office/drawing/2014/main" id="{C4C8C59A-7996-432D-96E7-1DA27683DAAC}"/>
              </a:ext>
            </a:extLst>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Tool instructions">
            <a:extLst>
              <a:ext uri="{FF2B5EF4-FFF2-40B4-BE49-F238E27FC236}">
                <a16:creationId xmlns:a16="http://schemas.microsoft.com/office/drawing/2014/main" id="{8E651E20-99CF-4E86-83EE-7E5E6953EE9B}"/>
              </a:ext>
            </a:extLst>
          </p:cNvPr>
          <p:cNvSpPr txBox="1"/>
          <p:nvPr/>
        </p:nvSpPr>
        <p:spPr>
          <a:xfrm>
            <a:off x="3293457"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93" name="TextBox: Worksheet Indication">
            <a:extLst>
              <a:ext uri="{FF2B5EF4-FFF2-40B4-BE49-F238E27FC236}">
                <a16:creationId xmlns:a16="http://schemas.microsoft.com/office/drawing/2014/main" id="{03877623-F937-49CA-A757-3E849292A64A}"/>
              </a:ext>
            </a:extLst>
          </p:cNvPr>
          <p:cNvSpPr txBox="1"/>
          <p:nvPr/>
        </p:nvSpPr>
        <p:spPr>
          <a:xfrm>
            <a:off x="0" y="4848084"/>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Tree>
    <p:extLst>
      <p:ext uri="{BB962C8B-B14F-4D97-AF65-F5344CB8AC3E}">
        <p14:creationId xmlns:p14="http://schemas.microsoft.com/office/powerpoint/2010/main" val="223861235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Border 2"/>
          <p:cNvSpPr/>
          <p:nvPr/>
        </p:nvSpPr>
        <p:spPr>
          <a:xfrm>
            <a:off x="909158" y="2787588"/>
            <a:ext cx="8090842" cy="523220"/>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Shape: Border 1"/>
          <p:cNvSpPr/>
          <p:nvPr/>
        </p:nvSpPr>
        <p:spPr>
          <a:xfrm>
            <a:off x="909160" y="1775533"/>
            <a:ext cx="8090840" cy="825623"/>
          </a:xfrm>
          <a:prstGeom prst="rect">
            <a:avLst/>
          </a:prstGeom>
          <a:solidFill>
            <a:srgbClr val="33CC33">
              <a:alpha val="0"/>
            </a:srgbClr>
          </a:solidFill>
          <a:ln>
            <a:solidFill>
              <a:srgbClr val="66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Textbox: Line 2"/>
          <p:cNvSpPr txBox="1"/>
          <p:nvPr/>
        </p:nvSpPr>
        <p:spPr>
          <a:xfrm>
            <a:off x="909161" y="2707543"/>
            <a:ext cx="7419273" cy="523220"/>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identify the two moods of Passion/Palm Sunday.</a:t>
            </a:r>
            <a:endParaRPr lang="en-GB" sz="2800" i="1" dirty="0">
              <a:ea typeface="Segoe UI" pitchFamily="34" charset="0"/>
              <a:cs typeface="Segoe UI" pitchFamily="34" charset="0"/>
            </a:endParaRPr>
          </a:p>
        </p:txBody>
      </p:sp>
      <p:sp>
        <p:nvSpPr>
          <p:cNvPr id="21" name="Textbox: Line 1"/>
          <p:cNvSpPr txBox="1"/>
          <p:nvPr/>
        </p:nvSpPr>
        <p:spPr>
          <a:xfrm>
            <a:off x="909161" y="1710201"/>
            <a:ext cx="8234839" cy="954107"/>
          </a:xfrm>
          <a:prstGeom prst="rect">
            <a:avLst/>
          </a:prstGeom>
          <a:noFill/>
        </p:spPr>
        <p:txBody>
          <a:bodyPr wrap="square" rtlCol="0">
            <a:spAutoFit/>
          </a:bodyPr>
          <a:lstStyle/>
          <a:p>
            <a:pPr lvl="0">
              <a:spcAft>
                <a:spcPts val="1800"/>
              </a:spcAft>
            </a:pPr>
            <a:r>
              <a:rPr lang="en-NZ" sz="2800" i="1" dirty="0">
                <a:ea typeface="Segoe UI" pitchFamily="34" charset="0"/>
                <a:cs typeface="Segoe UI" pitchFamily="34" charset="0"/>
              </a:rPr>
              <a:t>identify how Passion/Palm Sunday is celebrated in the liturgy</a:t>
            </a:r>
            <a:endParaRPr lang="en-GB" sz="2800" i="1" dirty="0">
              <a:ea typeface="Segoe UI" pitchFamily="34" charset="0"/>
              <a:cs typeface="Segoe UI" pitchFamily="34" charset="0"/>
            </a:endParaRPr>
          </a:p>
        </p:txBody>
      </p:sp>
      <p:sp>
        <p:nvSpPr>
          <p:cNvPr id="28" name="Shape: Number 2"/>
          <p:cNvSpPr txBox="1"/>
          <p:nvPr/>
        </p:nvSpPr>
        <p:spPr>
          <a:xfrm>
            <a:off x="389299" y="2717031"/>
            <a:ext cx="559217" cy="523220"/>
          </a:xfrm>
          <a:prstGeom prst="rect">
            <a:avLst/>
          </a:prstGeom>
          <a:noFill/>
        </p:spPr>
        <p:txBody>
          <a:bodyPr wrap="square" rtlCol="0">
            <a:spAutoFit/>
          </a:bodyPr>
          <a:lstStyle/>
          <a:p>
            <a:r>
              <a:rPr lang="en-GB" sz="2800" i="1" dirty="0">
                <a:latin typeface="Segoe UI" pitchFamily="34" charset="0"/>
                <a:ea typeface="Segoe UI" pitchFamily="34" charset="0"/>
                <a:cs typeface="Segoe UI" pitchFamily="34" charset="0"/>
              </a:rPr>
              <a:t>2)</a:t>
            </a:r>
          </a:p>
        </p:txBody>
      </p:sp>
      <p:sp>
        <p:nvSpPr>
          <p:cNvPr id="29" name="Shape: Number 1"/>
          <p:cNvSpPr txBox="1"/>
          <p:nvPr/>
        </p:nvSpPr>
        <p:spPr>
          <a:xfrm>
            <a:off x="389299" y="1710202"/>
            <a:ext cx="559217" cy="523220"/>
          </a:xfrm>
          <a:prstGeom prst="rect">
            <a:avLst/>
          </a:prstGeom>
          <a:noFill/>
        </p:spPr>
        <p:txBody>
          <a:bodyPr wrap="square" rtlCol="0">
            <a:spAutoFit/>
          </a:bodyPr>
          <a:lstStyle/>
          <a:p>
            <a:r>
              <a:rPr lang="en-GB" sz="2800" i="1"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Tool instructions"/>
          <p:cNvSpPr txBox="1"/>
          <p:nvPr/>
        </p:nvSpPr>
        <p:spPr>
          <a:xfrm>
            <a:off x="3402451" y="4912668"/>
            <a:ext cx="2339102"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in each caption space to reveal text</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b="1" dirty="0"/>
              <a:t>Learning Intentions</a:t>
            </a:r>
            <a:endParaRPr lang="en-GB" sz="3600" b="1" dirty="0"/>
          </a:p>
        </p:txBody>
      </p:sp>
      <p:sp>
        <p:nvSpPr>
          <p:cNvPr id="18" name="TextBox Top"/>
          <p:cNvSpPr txBox="1"/>
          <p:nvPr/>
        </p:nvSpPr>
        <p:spPr>
          <a:xfrm>
            <a:off x="869238" y="1108818"/>
            <a:ext cx="5852160" cy="523220"/>
          </a:xfrm>
          <a:prstGeom prst="rect">
            <a:avLst/>
          </a:prstGeom>
          <a:noFill/>
        </p:spPr>
        <p:txBody>
          <a:bodyPr wrap="square" rtlCol="0">
            <a:spAutoFit/>
          </a:bodyPr>
          <a:lstStyle/>
          <a:p>
            <a:r>
              <a:rPr lang="en-NZ" sz="2800" dirty="0"/>
              <a:t>The children will:</a:t>
            </a:r>
          </a:p>
        </p:txBody>
      </p:sp>
      <p:pic>
        <p:nvPicPr>
          <p:cNvPr id="26" name="Image" descr="http://3.bp.blogspot.com/-HqHe5gvM488/UUy3DFKPV8I/AAAAAAAAAws/qOhHRrXyIdE/s1600/holyweek_6480c.jpg">
            <a:extLst>
              <a:ext uri="{FF2B5EF4-FFF2-40B4-BE49-F238E27FC236}">
                <a16:creationId xmlns:a16="http://schemas.microsoft.com/office/drawing/2014/main" id="{325F449D-1C07-4A63-B73A-850C2BE676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055" y="576327"/>
            <a:ext cx="963710" cy="1165348"/>
          </a:xfrm>
          <a:prstGeom prst="rect">
            <a:avLst/>
          </a:prstGeom>
          <a:noFill/>
          <a:ln>
            <a:noFill/>
          </a:ln>
        </p:spPr>
      </p:pic>
    </p:spTree>
    <p:extLst>
      <p:ext uri="{BB962C8B-B14F-4D97-AF65-F5344CB8AC3E}">
        <p14:creationId xmlns:p14="http://schemas.microsoft.com/office/powerpoint/2010/main" val="69060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1"/>
                                        </p:tgtEl>
                                        <p:attrNameLst>
                                          <p:attrName>style.color</p:attrName>
                                        </p:attrNameLst>
                                      </p:cBhvr>
                                      <p:to>
                                        <a:srgbClr val="777777"/>
                                      </p:to>
                                    </p:animClr>
                                  </p:childTnLst>
                                </p:cTn>
                              </p:par>
                            </p:childTnLst>
                          </p:cTn>
                        </p:par>
                      </p:childTnLst>
                    </p:cTn>
                  </p:par>
                </p:childTnLst>
              </p:cTn>
              <p:nextCondLst>
                <p:cond evt="onClick" delay="0">
                  <p:tgtEl>
                    <p:spTgt spid="24"/>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1" nodeType="withEffect">
                                  <p:stCondLst>
                                    <p:cond delay="0"/>
                                  </p:stCondLst>
                                  <p:childTnLst>
                                    <p:animClr clrSpc="rgb" dir="cw">
                                      <p:cBhvr override="childStyle">
                                        <p:cTn id="14" dur="100" fill="hold"/>
                                        <p:tgtEl>
                                          <p:spTgt spid="21"/>
                                        </p:tgtEl>
                                        <p:attrNameLst>
                                          <p:attrName>style.color</p:attrName>
                                        </p:attrNameLst>
                                      </p:cBhvr>
                                      <p:to>
                                        <a:schemeClr val="tx1"/>
                                      </p:to>
                                    </p:animClr>
                                  </p:childTnLst>
                                </p:cTn>
                              </p:par>
                              <p:par>
                                <p:cTn id="15" presetID="3" presetClass="emph" presetSubtype="2" fill="hold" grpId="2" nodeType="withEffect">
                                  <p:stCondLst>
                                    <p:cond delay="0"/>
                                  </p:stCondLst>
                                  <p:childTnLst>
                                    <p:animClr clrSpc="rgb" dir="cw">
                                      <p:cBhvr override="childStyle">
                                        <p:cTn id="16" dur="100" fill="hold"/>
                                        <p:tgtEl>
                                          <p:spTgt spid="20"/>
                                        </p:tgtEl>
                                        <p:attrNameLst>
                                          <p:attrName>style.color</p:attrName>
                                        </p:attrNameLst>
                                      </p:cBhvr>
                                      <p:to>
                                        <a:schemeClr val="tx1"/>
                                      </p:to>
                                    </p:animClr>
                                  </p:childTnLst>
                                </p:cTn>
                              </p:par>
                              <p:par>
                                <p:cTn id="17" presetID="1" presetClass="exit" presetSubtype="0" fill="hold" grpId="4"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 restart="whenNotActive" fill="hold" evtFilter="cancelBubble" nodeType="interactiveSeq">
                <p:stCondLst>
                  <p:cond evt="onClick" delay="0">
                    <p:tgtEl>
                      <p:spTgt spid="32"/>
                    </p:tgtEl>
                  </p:cond>
                </p:stCondLst>
                <p:endSync evt="end" delay="0">
                  <p:rtn val="all"/>
                </p:endSync>
                <p:childTnLst>
                  <p:par>
                    <p:cTn id="20" fill="hold">
                      <p:stCondLst>
                        <p:cond delay="0"/>
                      </p:stCondLst>
                      <p:childTnLst>
                        <p:par>
                          <p:cTn id="21" fill="hold">
                            <p:stCondLst>
                              <p:cond delay="0"/>
                            </p:stCondLst>
                            <p:childTnLst>
                              <p:par>
                                <p:cTn id="22" presetID="3" presetClass="emph" presetSubtype="2" fill="hold" grpId="2" nodeType="withEffect">
                                  <p:stCondLst>
                                    <p:cond delay="0"/>
                                  </p:stCondLst>
                                  <p:childTnLst>
                                    <p:animClr clrSpc="rgb" dir="cw">
                                      <p:cBhvr override="childStyle">
                                        <p:cTn id="23" dur="100" fill="hold"/>
                                        <p:tgtEl>
                                          <p:spTgt spid="21"/>
                                        </p:tgtEl>
                                        <p:attrNameLst>
                                          <p:attrName>style.color</p:attrName>
                                        </p:attrNameLst>
                                      </p:cBhvr>
                                      <p:to>
                                        <a:schemeClr val="tx1"/>
                                      </p:to>
                                    </p:animClr>
                                  </p:childTnLst>
                                </p:cTn>
                              </p:par>
                              <p:par>
                                <p:cTn id="24" presetID="3" presetClass="emph" presetSubtype="2" fill="hold" grpId="3" nodeType="withEffect">
                                  <p:stCondLst>
                                    <p:cond delay="0"/>
                                  </p:stCondLst>
                                  <p:childTnLst>
                                    <p:animClr clrSpc="rgb" dir="cw">
                                      <p:cBhvr override="childStyle">
                                        <p:cTn id="25" dur="100" fill="hold"/>
                                        <p:tgtEl>
                                          <p:spTgt spid="20"/>
                                        </p:tgtEl>
                                        <p:attrNameLst>
                                          <p:attrName>style.color</p:attrName>
                                        </p:attrNameLst>
                                      </p:cBhvr>
                                      <p:to>
                                        <a:schemeClr val="tx1"/>
                                      </p:to>
                                    </p:animClr>
                                  </p:childTnLst>
                                </p:cTn>
                              </p:par>
                              <p:par>
                                <p:cTn id="26" presetID="1" presetClass="exit" presetSubtype="0" fill="hold" grpId="5"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0" grpId="0"/>
      <p:bldP spid="20" grpId="2"/>
      <p:bldP spid="20" grpId="3"/>
      <p:bldP spid="20" grpId="4"/>
      <p:bldP spid="20" grpId="5"/>
      <p:bldP spid="21" grpId="0"/>
      <p:bldP spid="21" grpId="1"/>
      <p:bldP spid="21" grpId="2"/>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Textbox: Line 5"/>
          <p:cNvSpPr txBox="1"/>
          <p:nvPr/>
        </p:nvSpPr>
        <p:spPr>
          <a:xfrm>
            <a:off x="585158" y="4179747"/>
            <a:ext cx="78748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Questions I would like to ask about the topics in this resource are …</a:t>
            </a:r>
          </a:p>
        </p:txBody>
      </p:sp>
      <p:sp>
        <p:nvSpPr>
          <p:cNvPr id="35" name="Textbox: Line 4"/>
          <p:cNvSpPr txBox="1"/>
          <p:nvPr/>
        </p:nvSpPr>
        <p:spPr>
          <a:xfrm>
            <a:off x="600591" y="3487587"/>
            <a:ext cx="82809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Which activity do you think helped you to learn best in this resource?</a:t>
            </a:r>
          </a:p>
        </p:txBody>
      </p:sp>
      <p:sp>
        <p:nvSpPr>
          <p:cNvPr id="19" name="Textbox: Line 3"/>
          <p:cNvSpPr txBox="1"/>
          <p:nvPr/>
        </p:nvSpPr>
        <p:spPr>
          <a:xfrm>
            <a:off x="585158" y="2103267"/>
            <a:ext cx="8558842"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How do you react when you see the Holy Week events being </a:t>
            </a:r>
            <a:r>
              <a:rPr lang="en-NZ" sz="1200" dirty="0" smtClean="0">
                <a:latin typeface="Segoe UI" pitchFamily="34" charset="0"/>
                <a:ea typeface="Segoe UI" pitchFamily="34" charset="0"/>
                <a:cs typeface="Segoe UI" pitchFamily="34" charset="0"/>
              </a:rPr>
              <a:t>dramatised </a:t>
            </a:r>
            <a:r>
              <a:rPr lang="en-NZ" sz="1200" dirty="0">
                <a:latin typeface="Segoe UI" pitchFamily="34" charset="0"/>
                <a:ea typeface="Segoe UI" pitchFamily="34" charset="0"/>
                <a:cs typeface="Segoe UI" pitchFamily="34" charset="0"/>
              </a:rPr>
              <a:t>in clips or in your school and/or parish?</a:t>
            </a:r>
          </a:p>
        </p:txBody>
      </p:sp>
      <p:sp>
        <p:nvSpPr>
          <p:cNvPr id="20" name="Textbox: Line 2"/>
          <p:cNvSpPr txBox="1"/>
          <p:nvPr/>
        </p:nvSpPr>
        <p:spPr>
          <a:xfrm>
            <a:off x="585161" y="1411107"/>
            <a:ext cx="8054840"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Re-enacting the stories of Holy Week helps them to …</a:t>
            </a:r>
          </a:p>
        </p:txBody>
      </p:sp>
      <p:sp>
        <p:nvSpPr>
          <p:cNvPr id="21" name="Textbox: Line 1"/>
          <p:cNvSpPr txBox="1"/>
          <p:nvPr/>
        </p:nvSpPr>
        <p:spPr>
          <a:xfrm>
            <a:off x="585163" y="718947"/>
            <a:ext cx="8234837"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Describe 2 examples of how Passion Sunday is celebrated in the liturgy. (Slides 5,6,7) </a:t>
            </a:r>
          </a:p>
        </p:txBody>
      </p:sp>
      <p:sp>
        <p:nvSpPr>
          <p:cNvPr id="36" name="Shape: Number 5"/>
          <p:cNvSpPr txBox="1"/>
          <p:nvPr/>
        </p:nvSpPr>
        <p:spPr>
          <a:xfrm>
            <a:off x="64800" y="4170145"/>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6)</a:t>
            </a:r>
          </a:p>
        </p:txBody>
      </p:sp>
      <p:sp>
        <p:nvSpPr>
          <p:cNvPr id="37" name="Shape: Number 4"/>
          <p:cNvSpPr txBox="1"/>
          <p:nvPr/>
        </p:nvSpPr>
        <p:spPr>
          <a:xfrm>
            <a:off x="64800" y="3495433"/>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5)</a:t>
            </a:r>
          </a:p>
        </p:txBody>
      </p:sp>
      <p:sp>
        <p:nvSpPr>
          <p:cNvPr id="27" name="Shape: Number 3"/>
          <p:cNvSpPr txBox="1"/>
          <p:nvPr/>
        </p:nvSpPr>
        <p:spPr>
          <a:xfrm>
            <a:off x="65300" y="2092931"/>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3)</a:t>
            </a:r>
          </a:p>
        </p:txBody>
      </p:sp>
      <p:sp>
        <p:nvSpPr>
          <p:cNvPr id="28" name="Shape: Number 2"/>
          <p:cNvSpPr txBox="1"/>
          <p:nvPr/>
        </p:nvSpPr>
        <p:spPr>
          <a:xfrm>
            <a:off x="65300" y="1396848"/>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2)</a:t>
            </a:r>
          </a:p>
        </p:txBody>
      </p:sp>
      <p:sp>
        <p:nvSpPr>
          <p:cNvPr id="29" name="Shape: Number 1"/>
          <p:cNvSpPr txBox="1"/>
          <p:nvPr/>
        </p:nvSpPr>
        <p:spPr>
          <a:xfrm>
            <a:off x="65300" y="700765"/>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1)</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S-12</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b="1" dirty="0"/>
              <a:t>Check Up</a:t>
            </a:r>
          </a:p>
        </p:txBody>
      </p:sp>
      <p:sp>
        <p:nvSpPr>
          <p:cNvPr id="39"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p:cNvSpPr txBox="1"/>
          <p:nvPr/>
        </p:nvSpPr>
        <p:spPr>
          <a:xfrm>
            <a:off x="3293457" y="4912668"/>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4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32" name="TextBox: Date"/>
          <p:cNvSpPr txBox="1"/>
          <p:nvPr/>
        </p:nvSpPr>
        <p:spPr>
          <a:xfrm>
            <a:off x="6795484" y="3904307"/>
            <a:ext cx="1908599"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33" name="TextBox: Name"/>
          <p:cNvSpPr txBox="1"/>
          <p:nvPr/>
        </p:nvSpPr>
        <p:spPr>
          <a:xfrm>
            <a:off x="6647668" y="3470199"/>
            <a:ext cx="2332690" cy="369332"/>
          </a:xfrm>
          <a:prstGeom prst="rect">
            <a:avLst/>
          </a:prstGeom>
          <a:noFill/>
        </p:spPr>
        <p:txBody>
          <a:bodyPr wrap="none" rtlCol="0">
            <a:spAutoFit/>
          </a:bodyPr>
          <a:lstStyle/>
          <a:p>
            <a:r>
              <a:rPr lang="en-NZ" b="1" dirty="0">
                <a:latin typeface="Segoe UI" pitchFamily="34" charset="0"/>
                <a:ea typeface="Segoe UI" pitchFamily="34" charset="0"/>
                <a:cs typeface="Segoe UI" pitchFamily="34" charset="0"/>
              </a:rPr>
              <a:t>Name:_______________</a:t>
            </a:r>
            <a:endParaRPr lang="en-GB" b="1" dirty="0">
              <a:latin typeface="Segoe UI" pitchFamily="34" charset="0"/>
              <a:ea typeface="Segoe UI" pitchFamily="34" charset="0"/>
              <a:cs typeface="Segoe UI" pitchFamily="34" charset="0"/>
            </a:endParaRPr>
          </a:p>
        </p:txBody>
      </p:sp>
      <p:sp>
        <p:nvSpPr>
          <p:cNvPr id="22" name="Textbox: Line 2">
            <a:extLst>
              <a:ext uri="{FF2B5EF4-FFF2-40B4-BE49-F238E27FC236}">
                <a16:creationId xmlns:a16="http://schemas.microsoft.com/office/drawing/2014/main" id="{4CF27F68-F57D-4643-A781-CB67A6622F12}"/>
              </a:ext>
            </a:extLst>
          </p:cNvPr>
          <p:cNvSpPr txBox="1"/>
          <p:nvPr/>
        </p:nvSpPr>
        <p:spPr>
          <a:xfrm>
            <a:off x="584661" y="2795427"/>
            <a:ext cx="8054840" cy="276999"/>
          </a:xfrm>
          <a:prstGeom prst="rect">
            <a:avLst/>
          </a:prstGeom>
          <a:noFill/>
        </p:spPr>
        <p:txBody>
          <a:bodyPr wrap="square" rtlCol="0">
            <a:spAutoFit/>
          </a:bodyPr>
          <a:lstStyle/>
          <a:p>
            <a:pPr lvl="0">
              <a:spcAft>
                <a:spcPts val="1800"/>
              </a:spcAft>
            </a:pPr>
            <a:r>
              <a:rPr lang="en-NZ" sz="1200" dirty="0">
                <a:latin typeface="Segoe UI" pitchFamily="34" charset="0"/>
                <a:ea typeface="Segoe UI" pitchFamily="34" charset="0"/>
                <a:cs typeface="Segoe UI" pitchFamily="34" charset="0"/>
              </a:rPr>
              <a:t>Name the 2 moods of Passion Sunday and describe them. (Slide 8)</a:t>
            </a:r>
          </a:p>
        </p:txBody>
      </p:sp>
      <p:sp>
        <p:nvSpPr>
          <p:cNvPr id="23" name="Shape: Number 2">
            <a:extLst>
              <a:ext uri="{FF2B5EF4-FFF2-40B4-BE49-F238E27FC236}">
                <a16:creationId xmlns:a16="http://schemas.microsoft.com/office/drawing/2014/main" id="{B5365A33-F5BB-4807-BE12-6F8272D04539}"/>
              </a:ext>
            </a:extLst>
          </p:cNvPr>
          <p:cNvSpPr txBox="1"/>
          <p:nvPr/>
        </p:nvSpPr>
        <p:spPr>
          <a:xfrm>
            <a:off x="64800" y="2789014"/>
            <a:ext cx="559217" cy="276999"/>
          </a:xfrm>
          <a:prstGeom prst="rect">
            <a:avLst/>
          </a:prstGeom>
          <a:noFill/>
        </p:spPr>
        <p:txBody>
          <a:bodyPr wrap="square" rtlCol="0">
            <a:spAutoFit/>
          </a:bodyPr>
          <a:lstStyle/>
          <a:p>
            <a:r>
              <a:rPr lang="en-GB" sz="1200" dirty="0">
                <a:latin typeface="Segoe UI" pitchFamily="34" charset="0"/>
                <a:ea typeface="Segoe UI" pitchFamily="34" charset="0"/>
                <a:cs typeface="Segoe UI" pitchFamily="34" charset="0"/>
              </a:rPr>
              <a:t>4)</a:t>
            </a:r>
          </a:p>
        </p:txBody>
      </p:sp>
      <p:pic>
        <p:nvPicPr>
          <p:cNvPr id="24" name="Image" descr="http://3.bp.blogspot.com/-HqHe5gvM488/UUy3DFKPV8I/AAAAAAAAAws/qOhHRrXyIdE/s1600/holyweek_6480c.jpg">
            <a:extLst>
              <a:ext uri="{FF2B5EF4-FFF2-40B4-BE49-F238E27FC236}">
                <a16:creationId xmlns:a16="http://schemas.microsoft.com/office/drawing/2014/main" id="{4E5C249D-4C90-4B02-B625-E638AD7D7047}"/>
              </a:ext>
            </a:extLst>
          </p:cNvPr>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95284" y="164478"/>
            <a:ext cx="942954" cy="1140249"/>
          </a:xfrm>
          <a:prstGeom prst="rect">
            <a:avLst/>
          </a:prstGeom>
          <a:noFill/>
          <a:ln>
            <a:noFill/>
          </a:ln>
        </p:spPr>
      </p:pic>
    </p:spTree>
    <p:extLst>
      <p:ext uri="{BB962C8B-B14F-4D97-AF65-F5344CB8AC3E}">
        <p14:creationId xmlns:p14="http://schemas.microsoft.com/office/powerpoint/2010/main" val="203354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E10C0F-4ACB-4D39-97D7-CBF54A6637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545" y="0"/>
            <a:ext cx="3638909" cy="5143500"/>
          </a:xfrm>
          <a:prstGeom prst="rect">
            <a:avLst/>
          </a:prstGeom>
        </p:spPr>
      </p:pic>
    </p:spTree>
    <p:extLst>
      <p:ext uri="{BB962C8B-B14F-4D97-AF65-F5344CB8AC3E}">
        <p14:creationId xmlns:p14="http://schemas.microsoft.com/office/powerpoint/2010/main" val="292307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We follow Jesus’ footsteps through Holy Week</a:t>
            </a:r>
            <a:endParaRPr lang="en-GB" sz="3600" b="1" dirty="0"/>
          </a:p>
        </p:txBody>
      </p:sp>
      <p:sp>
        <p:nvSpPr>
          <p:cNvPr id="2" name="Textbox"/>
          <p:cNvSpPr txBox="1"/>
          <p:nvPr/>
        </p:nvSpPr>
        <p:spPr>
          <a:xfrm>
            <a:off x="1379740" y="3426836"/>
            <a:ext cx="6392660" cy="1477328"/>
          </a:xfrm>
          <a:prstGeom prst="rect">
            <a:avLst/>
          </a:prstGeom>
          <a:noFill/>
        </p:spPr>
        <p:txBody>
          <a:bodyPr wrap="square" lIns="0" tIns="0" rIns="0" bIns="0" rtlCol="0">
            <a:spAutoFit/>
          </a:bodyPr>
          <a:lstStyle/>
          <a:p>
            <a:pPr marL="285750" lvl="0" indent="-285750" algn="ctr">
              <a:buFont typeface="Arial" panose="020B0604020202020204" pitchFamily="34" charset="0"/>
              <a:buChar char="•"/>
            </a:pPr>
            <a:r>
              <a:rPr lang="en-NZ" sz="2400" b="1" dirty="0"/>
              <a:t>Make a list of what you know about Holy Week</a:t>
            </a:r>
            <a:endParaRPr lang="en-NZ" sz="2400" dirty="0"/>
          </a:p>
          <a:p>
            <a:pPr marL="285750" lvl="0" indent="-285750" algn="ctr">
              <a:buFont typeface="Arial" panose="020B0604020202020204" pitchFamily="34" charset="0"/>
              <a:buChar char="•"/>
            </a:pPr>
            <a:r>
              <a:rPr lang="en-NZ" sz="2400" b="1" dirty="0"/>
              <a:t>Watch the Holy Week clip</a:t>
            </a:r>
            <a:endParaRPr lang="en-NZ" sz="2400" dirty="0"/>
          </a:p>
          <a:p>
            <a:pPr marL="285750" lvl="0" indent="-285750" algn="ctr">
              <a:buFont typeface="Arial" panose="020B0604020202020204" pitchFamily="34" charset="0"/>
              <a:buChar char="•"/>
            </a:pPr>
            <a:r>
              <a:rPr lang="en-NZ" sz="2400" b="1" dirty="0"/>
              <a:t>Add more items to your </a:t>
            </a:r>
            <a:r>
              <a:rPr lang="en-NZ" sz="2400" b="1" dirty="0" smtClean="0"/>
              <a:t>list</a:t>
            </a:r>
            <a:endParaRPr lang="en-NZ" sz="2400" dirty="0"/>
          </a:p>
          <a:p>
            <a:pPr marL="285750" lvl="0" indent="-285750" algn="ctr">
              <a:buFont typeface="Arial" panose="020B0604020202020204" pitchFamily="34" charset="0"/>
              <a:buChar char="•"/>
            </a:pPr>
            <a:r>
              <a:rPr lang="en-NZ" sz="2400" b="1" dirty="0"/>
              <a:t>Share your </a:t>
            </a:r>
            <a:r>
              <a:rPr lang="en-NZ" sz="2400" b="1" dirty="0" smtClean="0"/>
              <a:t>list</a:t>
            </a:r>
            <a:endParaRPr lang="en-NZ" sz="2400"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descr="Image result for Walking with Jesus through Holy week">
            <a:extLst>
              <a:ext uri="{FF2B5EF4-FFF2-40B4-BE49-F238E27FC236}">
                <a16:creationId xmlns:a16="http://schemas.microsoft.com/office/drawing/2014/main" id="{792E480F-042F-4028-8E97-D6043F467B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3125" y="645030"/>
            <a:ext cx="4857750" cy="2762250"/>
          </a:xfrm>
          <a:prstGeom prst="rect">
            <a:avLst/>
          </a:prstGeom>
          <a:noFill/>
          <a:ln>
            <a:noFill/>
          </a:ln>
        </p:spPr>
      </p:pic>
      <p:sp>
        <p:nvSpPr>
          <p:cNvPr id="10" name="Action Button: Video">
            <a:hlinkClick r:id="rId4" highlightClick="1"/>
            <a:extLst>
              <a:ext uri="{FF2B5EF4-FFF2-40B4-BE49-F238E27FC236}">
                <a16:creationId xmlns:a16="http://schemas.microsoft.com/office/drawing/2014/main" id="{472CEA76-9835-4735-8A17-A8C514357E80}"/>
              </a:ext>
            </a:extLst>
          </p:cNvPr>
          <p:cNvSpPr/>
          <p:nvPr/>
        </p:nvSpPr>
        <p:spPr>
          <a:xfrm>
            <a:off x="7117400" y="4688467"/>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a:extLst>
              <a:ext uri="{FF2B5EF4-FFF2-40B4-BE49-F238E27FC236}">
                <a16:creationId xmlns:a16="http://schemas.microsoft.com/office/drawing/2014/main" id="{419F1216-5A5A-4E65-97C9-09AC857107E9}"/>
              </a:ext>
            </a:extLst>
          </p:cNvPr>
          <p:cNvSpPr txBox="1"/>
          <p:nvPr/>
        </p:nvSpPr>
        <p:spPr>
          <a:xfrm>
            <a:off x="3182231" y="4935753"/>
            <a:ext cx="2786654" cy="207747"/>
          </a:xfrm>
          <a:prstGeom prst="rect">
            <a:avLst/>
          </a:prstGeom>
          <a:solidFill>
            <a:schemeClr val="bg1"/>
          </a:solidFill>
        </p:spPr>
        <p:txBody>
          <a:bodyPr wrap="none" lIns="68577" tIns="34289" rIns="68577" bIns="34289" rtlCol="0">
            <a:spAutoFit/>
          </a:bodyPr>
          <a:lstStyle/>
          <a:p>
            <a:pPr algn="ctr"/>
            <a:r>
              <a:rPr lang="en-NZ" sz="900" dirty="0">
                <a:latin typeface="Arial" pitchFamily="34" charset="0"/>
                <a:ea typeface="Segoe UI" pitchFamily="34" charset="0"/>
                <a:cs typeface="Arial" pitchFamily="34" charset="0"/>
              </a:rPr>
              <a:t>Click the video button to play the video ‘Holy Week’.</a:t>
            </a:r>
          </a:p>
        </p:txBody>
      </p:sp>
    </p:spTree>
    <p:extLst>
      <p:ext uri="{BB962C8B-B14F-4D97-AF65-F5344CB8AC3E}">
        <p14:creationId xmlns:p14="http://schemas.microsoft.com/office/powerpoint/2010/main" val="2213767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0" y="-17729"/>
            <a:ext cx="9144000" cy="646331"/>
          </a:xfrm>
          <a:prstGeom prst="rect">
            <a:avLst/>
          </a:prstGeom>
          <a:noFill/>
        </p:spPr>
        <p:txBody>
          <a:bodyPr wrap="square" rtlCol="0">
            <a:spAutoFit/>
          </a:bodyPr>
          <a:lstStyle/>
          <a:p>
            <a:pPr algn="ctr"/>
            <a:r>
              <a:rPr lang="en-NZ" sz="3600" b="1" dirty="0"/>
              <a:t>The Passion Sunday story</a:t>
            </a:r>
            <a:endParaRPr lang="en-GB" sz="3600" b="1" dirty="0"/>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Video">
            <a:hlinkClick r:id="rId3" highlightClick="1"/>
            <a:extLst>
              <a:ext uri="{FF2B5EF4-FFF2-40B4-BE49-F238E27FC236}">
                <a16:creationId xmlns:a16="http://schemas.microsoft.com/office/drawing/2014/main" id="{472CEA76-9835-4735-8A17-A8C514357E80}"/>
              </a:ext>
            </a:extLst>
          </p:cNvPr>
          <p:cNvSpPr/>
          <p:nvPr/>
        </p:nvSpPr>
        <p:spPr>
          <a:xfrm>
            <a:off x="7117400" y="4688467"/>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a:extLst>
              <a:ext uri="{FF2B5EF4-FFF2-40B4-BE49-F238E27FC236}">
                <a16:creationId xmlns:a16="http://schemas.microsoft.com/office/drawing/2014/main" id="{419F1216-5A5A-4E65-97C9-09AC857107E9}"/>
              </a:ext>
            </a:extLst>
          </p:cNvPr>
          <p:cNvSpPr txBox="1"/>
          <p:nvPr/>
        </p:nvSpPr>
        <p:spPr>
          <a:xfrm>
            <a:off x="2486526" y="4935753"/>
            <a:ext cx="4178062" cy="207747"/>
          </a:xfrm>
          <a:prstGeom prst="rect">
            <a:avLst/>
          </a:prstGeom>
          <a:solidFill>
            <a:schemeClr val="bg1"/>
          </a:solidFill>
        </p:spPr>
        <p:txBody>
          <a:bodyPr wrap="none" lIns="68577" tIns="34289" rIns="68577" bIns="34289" rtlCol="0">
            <a:spAutoFit/>
          </a:bodyPr>
          <a:lstStyle/>
          <a:p>
            <a:pPr algn="ctr"/>
            <a:r>
              <a:rPr lang="en-NZ" sz="900" dirty="0">
                <a:latin typeface="Arial" pitchFamily="34" charset="0"/>
                <a:ea typeface="Segoe UI" pitchFamily="34" charset="0"/>
                <a:cs typeface="Arial" pitchFamily="34" charset="0"/>
              </a:rPr>
              <a:t>Click the video button to play the video ‘Jesus triumphant entry into Jerusalem’.</a:t>
            </a:r>
          </a:p>
        </p:txBody>
      </p:sp>
      <p:pic>
        <p:nvPicPr>
          <p:cNvPr id="12" name="Image" descr="Related image">
            <a:extLst>
              <a:ext uri="{FF2B5EF4-FFF2-40B4-BE49-F238E27FC236}">
                <a16:creationId xmlns:a16="http://schemas.microsoft.com/office/drawing/2014/main" id="{7464A86D-E688-4172-BB26-15AE5AB6CD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4204" y="757808"/>
            <a:ext cx="7275592" cy="3651947"/>
          </a:xfrm>
          <a:prstGeom prst="rect">
            <a:avLst/>
          </a:prstGeom>
          <a:noFill/>
          <a:ln>
            <a:noFill/>
          </a:ln>
        </p:spPr>
      </p:pic>
    </p:spTree>
    <p:extLst>
      <p:ext uri="{BB962C8B-B14F-4D97-AF65-F5344CB8AC3E}">
        <p14:creationId xmlns:p14="http://schemas.microsoft.com/office/powerpoint/2010/main" val="364674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descr="Image result for palm sunday processions">
            <a:extLst>
              <a:ext uri="{FF2B5EF4-FFF2-40B4-BE49-F238E27FC236}">
                <a16:creationId xmlns:a16="http://schemas.microsoft.com/office/drawing/2014/main" id="{AC00642E-9642-4976-9EB5-6D5304845F1A}"/>
              </a:ext>
            </a:extLst>
          </p:cNvPr>
          <p:cNvPicPr/>
          <p:nvPr/>
        </p:nvPicPr>
        <p:blipFill rotWithShape="1">
          <a:blip r:embed="rId3" cstate="print">
            <a:extLst>
              <a:ext uri="{28A0092B-C50C-407E-A947-70E740481C1C}">
                <a14:useLocalDpi xmlns:a14="http://schemas.microsoft.com/office/drawing/2010/main" val="0"/>
              </a:ext>
            </a:extLst>
          </a:blip>
          <a:srcRect l="3491" t="6578" r="2614" b="7912"/>
          <a:stretch/>
        </p:blipFill>
        <p:spPr bwMode="auto">
          <a:xfrm>
            <a:off x="1628457" y="1214689"/>
            <a:ext cx="5887085" cy="2762250"/>
          </a:xfrm>
          <a:prstGeom prst="rect">
            <a:avLst/>
          </a:prstGeom>
          <a:noFill/>
          <a:ln>
            <a:noFill/>
          </a:ln>
          <a:extLst>
            <a:ext uri="{53640926-AAD7-44D8-BBD7-CCE9431645EC}">
              <a14:shadowObscured xmlns:a14="http://schemas.microsoft.com/office/drawing/2010/main"/>
            </a:ext>
          </a:extLst>
        </p:spPr>
      </p:pic>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17019" y="818854"/>
            <a:ext cx="2979686" cy="2365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90367" y="1125918"/>
            <a:ext cx="2177192" cy="1938992"/>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During Holy Week Christians walk with Jesus through the events that led him to his death on the cross. Because these stories are such an important part of what Christians believe happened, they want to re-live them and grow in their understanding of them.</a:t>
            </a:r>
            <a:endParaRPr lang="en-GB" sz="1200" dirty="0">
              <a:latin typeface="Segoe UI" pitchFamily="34" charset="0"/>
              <a:ea typeface="Segoe UI" pitchFamily="34" charset="0"/>
              <a:cs typeface="Segoe UI" pitchFamily="34" charset="0"/>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59298" y="2928571"/>
            <a:ext cx="2532996" cy="2314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465452" y="3280860"/>
            <a:ext cx="1938039" cy="1754326"/>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By making the events present again by re-enacting them, hearing the stories and the words the characters spoke, by experiencing the mood of the events, people become more connected to the them. </a:t>
            </a:r>
            <a:endParaRPr lang="en-GB" sz="1200" dirty="0">
              <a:latin typeface="Segoe UI" pitchFamily="34" charset="0"/>
              <a:ea typeface="Segoe UI" pitchFamily="34" charset="0"/>
              <a:cs typeface="Segoe UI" pitchFamily="34" charset="0"/>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709884">
            <a:off x="3169958" y="3051655"/>
            <a:ext cx="2605532" cy="19781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58810">
            <a:off x="3329723" y="3292711"/>
            <a:ext cx="2033768" cy="1569660"/>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The more connected people feel to the events, the more they are able to empathise with Jesus and how he felt as he was cheered and praised and in a few short days he was put to death. </a:t>
            </a:r>
            <a:endParaRPr lang="en-GB" sz="1200" dirty="0">
              <a:latin typeface="Segoe UI" pitchFamily="34" charset="0"/>
              <a:ea typeface="Segoe UI" pitchFamily="34" charset="0"/>
              <a:cs typeface="Segoe UI" pitchFamily="34" charset="0"/>
            </a:endParaRPr>
          </a:p>
        </p:txBody>
      </p:sp>
      <p:pic>
        <p:nvPicPr>
          <p:cNvPr id="23"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924435">
            <a:off x="5934082" y="2384386"/>
            <a:ext cx="2521826" cy="324452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379139">
            <a:off x="6048836" y="2996405"/>
            <a:ext cx="1793946" cy="2123658"/>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The liturgies in Holy Week are designed to help people come to a deeper understanding of the events and through this, their faith in Jesus is deepened and they grow closer to him as they </a:t>
            </a:r>
            <a:r>
              <a:rPr lang="en-NZ" sz="1200" dirty="0" smtClean="0">
                <a:latin typeface="Segoe UI" pitchFamily="34" charset="0"/>
                <a:ea typeface="Segoe UI" pitchFamily="34" charset="0"/>
                <a:cs typeface="Segoe UI" pitchFamily="34" charset="0"/>
              </a:rPr>
              <a:t>re-live </a:t>
            </a:r>
            <a:r>
              <a:rPr lang="en-NZ" sz="1200" dirty="0">
                <a:latin typeface="Segoe UI" pitchFamily="34" charset="0"/>
                <a:ea typeface="Segoe UI" pitchFamily="34" charset="0"/>
                <a:cs typeface="Segoe UI" pitchFamily="34" charset="0"/>
              </a:rPr>
              <a:t>with him his last week on earth. </a:t>
            </a:r>
            <a:endParaRPr lang="en-GB" sz="1200" dirty="0">
              <a:latin typeface="Segoe UI" pitchFamily="34" charset="0"/>
              <a:ea typeface="Segoe UI" pitchFamily="34" charset="0"/>
              <a:cs typeface="Segoe UI" pitchFamily="34" charset="0"/>
            </a:endParaRPr>
          </a:p>
        </p:txBody>
      </p:sp>
      <p:pic>
        <p:nvPicPr>
          <p:cNvPr id="30" name="Shape: Post-it 5" descr="\\DESKTOP\Users\Public\TCI\Sample Lesson 22-10-2015\Junior Classes - Year 1 - Lesson 4\Images\post-it.png">
            <a:extLst>
              <a:ext uri="{FF2B5EF4-FFF2-40B4-BE49-F238E27FC236}">
                <a16:creationId xmlns:a16="http://schemas.microsoft.com/office/drawing/2014/main" id="{9DC8A456-213F-481D-8A05-B630C830225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924435">
            <a:off x="6489934" y="795714"/>
            <a:ext cx="2406009" cy="242826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Line 5">
            <a:extLst>
              <a:ext uri="{FF2B5EF4-FFF2-40B4-BE49-F238E27FC236}">
                <a16:creationId xmlns:a16="http://schemas.microsoft.com/office/drawing/2014/main" id="{0AB802D6-B507-4992-987D-12A5A6002E06}"/>
              </a:ext>
            </a:extLst>
          </p:cNvPr>
          <p:cNvSpPr txBox="1"/>
          <p:nvPr/>
        </p:nvSpPr>
        <p:spPr>
          <a:xfrm rot="379139">
            <a:off x="6613561" y="1070378"/>
            <a:ext cx="1660844" cy="1938992"/>
          </a:xfrm>
          <a:prstGeom prst="rect">
            <a:avLst/>
          </a:prstGeom>
          <a:noFill/>
        </p:spPr>
        <p:txBody>
          <a:bodyPr wrap="square" rtlCol="0">
            <a:spAutoFit/>
          </a:bodyPr>
          <a:lstStyle/>
          <a:p>
            <a:r>
              <a:rPr lang="en-NZ" sz="1200" dirty="0">
                <a:latin typeface="Segoe UI" pitchFamily="34" charset="0"/>
                <a:ea typeface="Segoe UI" pitchFamily="34" charset="0"/>
                <a:cs typeface="Segoe UI" pitchFamily="34" charset="0"/>
              </a:rPr>
              <a:t>Schools are part of the church. This is why children prepare liturgies that make the Holy Week stories more real for them and this brings the stories out of the past into the present day and place. </a:t>
            </a:r>
            <a:endParaRPr lang="en-GB" sz="1200" dirty="0">
              <a:latin typeface="Segoe UI" pitchFamily="34" charset="0"/>
              <a:ea typeface="Segoe UI" pitchFamily="34" charset="0"/>
              <a:cs typeface="Segoe UI" pitchFamily="34" charset="0"/>
            </a:endParaRPr>
          </a:p>
        </p:txBody>
      </p:sp>
      <p:pic>
        <p:nvPicPr>
          <p:cNvPr id="35" name="Shape: Pin 5" descr="\\DESKTOP\Users\Public\TCI\Sample Lesson 22-10-2015\Junior Classes - Year 1 - Lesson 4\Images\post-it.png">
            <a:extLst>
              <a:ext uri="{FF2B5EF4-FFF2-40B4-BE49-F238E27FC236}">
                <a16:creationId xmlns:a16="http://schemas.microsoft.com/office/drawing/2014/main" id="{074347A5-B102-4BE2-A099-A614B9D5A37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70373" y="3924463"/>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3248572" y="4912668"/>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
        <p:nvSpPr>
          <p:cNvPr id="25" name="Title"/>
          <p:cNvSpPr txBox="1"/>
          <p:nvPr/>
        </p:nvSpPr>
        <p:spPr>
          <a:xfrm>
            <a:off x="3557" y="3375"/>
            <a:ext cx="9144000" cy="954107"/>
          </a:xfrm>
          <a:prstGeom prst="rect">
            <a:avLst/>
          </a:prstGeom>
          <a:noFill/>
        </p:spPr>
        <p:txBody>
          <a:bodyPr wrap="square" rtlCol="0">
            <a:spAutoFit/>
          </a:bodyPr>
          <a:lstStyle/>
          <a:p>
            <a:pPr algn="ctr"/>
            <a:r>
              <a:rPr lang="en-NZ" sz="2800" b="1" dirty="0"/>
              <a:t>The events of Holy Week are relived each year through the liturgies that are celebrated in the Church communities</a:t>
            </a:r>
            <a:endParaRPr lang="en-GB" sz="2800" b="1" dirty="0"/>
          </a:p>
        </p:txBody>
      </p:sp>
    </p:spTree>
    <p:extLst>
      <p:ext uri="{BB962C8B-B14F-4D97-AF65-F5344CB8AC3E}">
        <p14:creationId xmlns:p14="http://schemas.microsoft.com/office/powerpoint/2010/main" val="24551366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35"/>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900" decel="100000" fill="hold"/>
                                        <p:tgtEl>
                                          <p:spTgt spid="3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7" restart="whenNotActive" fill="hold" evtFilter="cancelBubble" nodeType="interactiveSeq">
                <p:stCondLst>
                  <p:cond evt="onClick" delay="0">
                    <p:tgtEl>
                      <p:spTgt spid="3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19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8196"/>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6"/>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0"/>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0" restart="whenNotActive" fill="hold" evtFilter="cancelBubble" nodeType="interactiveSeq">
                <p:stCondLst>
                  <p:cond evt="onClick" delay="0">
                    <p:tgtEl>
                      <p:spTgt spid="33"/>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19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8196"/>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3"/>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30"/>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6" grpId="0"/>
      <p:bldP spid="6" grpId="1"/>
      <p:bldP spid="6" grpId="2"/>
      <p:bldP spid="26" grpId="0"/>
      <p:bldP spid="26" grpId="1"/>
      <p:bldP spid="26" grpId="2"/>
      <p:bldP spid="27" grpId="0"/>
      <p:bldP spid="27" grpId="1"/>
      <p:bldP spid="27" grpId="2"/>
      <p:bldP spid="29" grpId="0"/>
      <p:bldP spid="29" grpId="1"/>
      <p:bldP spid="29"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1569660"/>
          </a:xfrm>
          <a:prstGeom prst="rect">
            <a:avLst/>
          </a:prstGeom>
          <a:noFill/>
        </p:spPr>
        <p:txBody>
          <a:bodyPr wrap="square" rtlCol="0">
            <a:spAutoFit/>
          </a:bodyPr>
          <a:lstStyle/>
          <a:p>
            <a:pPr algn="ctr"/>
            <a:r>
              <a:rPr lang="en-NZ" sz="3200" b="1" dirty="0"/>
              <a:t>The Church makes the events leading to Jesus’ death present again for Christians to celebrate in</a:t>
            </a:r>
            <a:br>
              <a:rPr lang="en-NZ" sz="3200" b="1" dirty="0"/>
            </a:br>
            <a:r>
              <a:rPr lang="en-NZ" sz="3200" b="1" dirty="0"/>
              <a:t>Holy Week through liturgies in the parish and school</a:t>
            </a:r>
            <a:endParaRPr lang="en-GB" sz="3200" b="1" dirty="0"/>
          </a:p>
        </p:txBody>
      </p:sp>
      <p:sp>
        <p:nvSpPr>
          <p:cNvPr id="8" name="Textbox: Line 2"/>
          <p:cNvSpPr txBox="1"/>
          <p:nvPr/>
        </p:nvSpPr>
        <p:spPr>
          <a:xfrm>
            <a:off x="2558791" y="2689779"/>
            <a:ext cx="6581652" cy="1323439"/>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600" dirty="0"/>
              <a:t>On Palm Sunday Pasifika Christians dress in white and wave palms and sing songs of welcome and Hosanna. They listen to the gospel story about the first Passion Sunday and re-enact it. This helps the children to feel like the people did as they welcomed Jesus as their king and their Messiah. </a:t>
            </a:r>
            <a:endParaRPr lang="en-GB" sz="1600" dirty="0"/>
          </a:p>
        </p:txBody>
      </p:sp>
      <p:sp>
        <p:nvSpPr>
          <p:cNvPr id="6" name="Textbox: Line 1"/>
          <p:cNvSpPr txBox="1"/>
          <p:nvPr/>
        </p:nvSpPr>
        <p:spPr>
          <a:xfrm>
            <a:off x="2558791" y="1549768"/>
            <a:ext cx="6581652" cy="1077218"/>
          </a:xfrm>
          <a:prstGeom prst="rect">
            <a:avLst/>
          </a:prstGeom>
          <a:noFill/>
        </p:spPr>
        <p:txBody>
          <a:bodyPr wrap="square" rtlCol="0">
            <a:spAutoFit/>
          </a:bodyPr>
          <a:lstStyle/>
          <a:p>
            <a:r>
              <a:rPr lang="en-NZ" sz="1600" b="1" dirty="0">
                <a:latin typeface="Segoe UI" pitchFamily="34" charset="0"/>
                <a:ea typeface="Segoe UI" pitchFamily="34" charset="0"/>
                <a:cs typeface="Segoe UI" pitchFamily="34" charset="0"/>
              </a:rPr>
              <a:t>The Passion Sunday liturgy begins with the blessing of the palms by the priest and the reading of the gospel outside the church.  Each person is given a palm and the singing begins as the procession moves around and into the church. </a:t>
            </a:r>
            <a:endParaRPr lang="en-GB" sz="1600" b="1" dirty="0">
              <a:latin typeface="Segoe UI" pitchFamily="34" charset="0"/>
              <a:ea typeface="Segoe UI" pitchFamily="34" charset="0"/>
              <a:cs typeface="Segoe UI" pitchFamily="34" charset="0"/>
            </a:endParaRP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Tool instructions"/>
          <p:cNvSpPr txBox="1"/>
          <p:nvPr/>
        </p:nvSpPr>
        <p:spPr>
          <a:xfrm>
            <a:off x="2475914" y="4912668"/>
            <a:ext cx="4572000" cy="230832"/>
          </a:xfrm>
          <a:prstGeom prst="rect">
            <a:avLst/>
          </a:prstGeom>
          <a:solidFill>
            <a:schemeClr val="bg1"/>
          </a:solidFill>
        </p:spPr>
        <p:txBody>
          <a:bodyPr wrap="square" rtlCol="0">
            <a:spAutoFit/>
          </a:bodyPr>
          <a:lstStyle/>
          <a:p>
            <a:pPr algn="ctr"/>
            <a:r>
              <a:rPr lang="en-GB" sz="900" dirty="0">
                <a:latin typeface="Arial" pitchFamily="34" charset="0"/>
                <a:ea typeface="Segoe UI" pitchFamily="34" charset="0"/>
                <a:cs typeface="Arial" pitchFamily="34" charset="0"/>
              </a:rPr>
              <a:t>Click on images to reveal text. Click on the green button to advance through the lines.</a:t>
            </a:r>
          </a:p>
        </p:txBody>
      </p:sp>
      <p:sp>
        <p:nvSpPr>
          <p:cNvPr id="3" name="Rectangle 2">
            <a:extLst>
              <a:ext uri="{FF2B5EF4-FFF2-40B4-BE49-F238E27FC236}">
                <a16:creationId xmlns:a16="http://schemas.microsoft.com/office/drawing/2014/main" id="{500AC825-7C43-4E67-A582-FFDCA671FEED}"/>
              </a:ext>
            </a:extLst>
          </p:cNvPr>
          <p:cNvSpPr/>
          <p:nvPr/>
        </p:nvSpPr>
        <p:spPr>
          <a:xfrm>
            <a:off x="2286000" y="4059438"/>
            <a:ext cx="4572000" cy="729431"/>
          </a:xfrm>
          <a:prstGeom prst="rect">
            <a:avLst/>
          </a:prstGeom>
          <a:solidFill>
            <a:schemeClr val="bg1">
              <a:lumMod val="75000"/>
            </a:schemeClr>
          </a:solidFill>
          <a:ln>
            <a:solidFill>
              <a:schemeClr val="bg1"/>
            </a:solidFill>
          </a:ln>
        </p:spPr>
        <p:txBody>
          <a:bodyPr>
            <a:spAutoFit/>
          </a:bodyPr>
          <a:lstStyle/>
          <a:p>
            <a:pPr algn="ctr">
              <a:lnSpc>
                <a:spcPct val="115000"/>
              </a:lnSpc>
              <a:spcAft>
                <a:spcPts val="1000"/>
              </a:spcAft>
            </a:pPr>
            <a:r>
              <a:rPr lang="en-NZ" b="1" dirty="0">
                <a:latin typeface="Tempus Sans ITC" panose="04020404030D07020202" pitchFamily="82" charset="0"/>
                <a:ea typeface="Calibri" panose="020F0502020204030204" pitchFamily="34" charset="0"/>
                <a:cs typeface="Times New Roman" panose="02020603050405020304" pitchFamily="18" charset="0"/>
              </a:rPr>
              <a:t>How does your school and your family                                     celebrate Passion Sunday?</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2">
            <a:extLst>
              <a:ext uri="{FF2B5EF4-FFF2-40B4-BE49-F238E27FC236}">
                <a16:creationId xmlns:a16="http://schemas.microsoft.com/office/drawing/2014/main" id="{BC87B1AE-E561-405F-A736-8955DBC5E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0" y="2747651"/>
            <a:ext cx="2142000" cy="1124409"/>
          </a:xfrm>
          <a:prstGeom prst="rect">
            <a:avLst/>
          </a:prstGeom>
        </p:spPr>
      </p:pic>
      <p:pic>
        <p:nvPicPr>
          <p:cNvPr id="5" name="Image 1">
            <a:extLst>
              <a:ext uri="{FF2B5EF4-FFF2-40B4-BE49-F238E27FC236}">
                <a16:creationId xmlns:a16="http://schemas.microsoft.com/office/drawing/2014/main" id="{623142A6-4667-4AA2-B891-EACEEFDA9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0" y="1573035"/>
            <a:ext cx="2141999" cy="1014418"/>
          </a:xfrm>
          <a:prstGeom prst="rect">
            <a:avLst/>
          </a:prstGeom>
        </p:spPr>
      </p:pic>
      <p:sp>
        <p:nvSpPr>
          <p:cNvPr id="17" name="Shape: Arrow">
            <a:extLst>
              <a:ext uri="{FF2B5EF4-FFF2-40B4-BE49-F238E27FC236}">
                <a16:creationId xmlns:a16="http://schemas.microsoft.com/office/drawing/2014/main" id="{D07E9403-2C95-46E2-B031-17ABB59E3BCE}"/>
              </a:ext>
            </a:extLst>
          </p:cNvPr>
          <p:cNvSpPr/>
          <p:nvPr/>
        </p:nvSpPr>
        <p:spPr>
          <a:xfrm>
            <a:off x="2238922" y="1589217"/>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hape: Button 1">
            <a:extLst>
              <a:ext uri="{FF2B5EF4-FFF2-40B4-BE49-F238E27FC236}">
                <a16:creationId xmlns:a16="http://schemas.microsoft.com/office/drawing/2014/main" id="{FDEBD50C-7DA4-4B22-9131-706579204993}"/>
              </a:ext>
            </a:extLst>
          </p:cNvPr>
          <p:cNvSpPr/>
          <p:nvPr/>
        </p:nvSpPr>
        <p:spPr>
          <a:xfrm>
            <a:off x="7191984" y="4680000"/>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3948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42" presetClass="path" presetSubtype="0" accel="50000" decel="50000" fill="hold" grpId="1" nodeType="withEffect">
                                  <p:stCondLst>
                                    <p:cond delay="0"/>
                                  </p:stCondLst>
                                  <p:childTnLst>
                                    <p:animMotion origin="layout" path="M -4.16667E-6 2.96296E-6 L -4.16667E-6 0.04382 " pathEditMode="relative" rAng="0" ptsTypes="AA">
                                      <p:cBhvr>
                                        <p:cTn id="21" dur="1500" fill="hold"/>
                                        <p:tgtEl>
                                          <p:spTgt spid="17"/>
                                        </p:tgtEl>
                                        <p:attrNameLst>
                                          <p:attrName>ppt_x</p:attrName>
                                          <p:attrName>ppt_y</p:attrName>
                                        </p:attrNameLst>
                                      </p:cBhvr>
                                      <p:rCtr x="0" y="219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4.16667E-6 0.04382 L -4.16667E-6 0.09382 " pathEditMode="relative" rAng="0" ptsTypes="AA">
                                      <p:cBhvr>
                                        <p:cTn id="25" dur="1500" fill="hold"/>
                                        <p:tgtEl>
                                          <p:spTgt spid="17"/>
                                        </p:tgtEl>
                                        <p:attrNameLst>
                                          <p:attrName>ppt_x</p:attrName>
                                          <p:attrName>ppt_y</p:attrName>
                                        </p:attrNameLst>
                                      </p:cBhvr>
                                      <p:rCtr x="0" y="250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3" nodeType="clickEffect">
                                  <p:stCondLst>
                                    <p:cond delay="0"/>
                                  </p:stCondLst>
                                  <p:childTnLst>
                                    <p:animMotion origin="layout" path="M -4.16667E-6 0.09382 L -4.16667E-6 0.1466 " pathEditMode="relative" rAng="0" ptsTypes="AA">
                                      <p:cBhvr>
                                        <p:cTn id="29" dur="1500" fill="hold"/>
                                        <p:tgtEl>
                                          <p:spTgt spid="17"/>
                                        </p:tgtEl>
                                        <p:attrNameLst>
                                          <p:attrName>ppt_x</p:attrName>
                                          <p:attrName>ppt_y</p:attrName>
                                        </p:attrNameLst>
                                      </p:cBhvr>
                                      <p:rCtr x="0" y="2623"/>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4" nodeType="clickEffect">
                                  <p:stCondLst>
                                    <p:cond delay="0"/>
                                  </p:stCondLst>
                                  <p:childTnLst>
                                    <p:animMotion origin="layout" path="M -4.16667E-6 0.1466 L -0.00034 0.21975 " pathEditMode="relative" rAng="0" ptsTypes="AA">
                                      <p:cBhvr>
                                        <p:cTn id="33" dur="2000" fill="hold"/>
                                        <p:tgtEl>
                                          <p:spTgt spid="17"/>
                                        </p:tgtEl>
                                        <p:attrNameLst>
                                          <p:attrName>ppt_x</p:attrName>
                                          <p:attrName>ppt_y</p:attrName>
                                        </p:attrNameLst>
                                      </p:cBhvr>
                                      <p:rCtr x="-17" y="3642"/>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5" nodeType="clickEffect">
                                  <p:stCondLst>
                                    <p:cond delay="0"/>
                                  </p:stCondLst>
                                  <p:childTnLst>
                                    <p:animMotion origin="layout" path="M -0.00034 0.21975 L -0.00034 0.26852 " pathEditMode="relative" rAng="0" ptsTypes="AA">
                                      <p:cBhvr>
                                        <p:cTn id="37" dur="1500" fill="hold"/>
                                        <p:tgtEl>
                                          <p:spTgt spid="17"/>
                                        </p:tgtEl>
                                        <p:attrNameLst>
                                          <p:attrName>ppt_x</p:attrName>
                                          <p:attrName>ppt_y</p:attrName>
                                        </p:attrNameLst>
                                      </p:cBhvr>
                                      <p:rCtr x="0" y="2438"/>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6" nodeType="clickEffect">
                                  <p:stCondLst>
                                    <p:cond delay="0"/>
                                  </p:stCondLst>
                                  <p:childTnLst>
                                    <p:animMotion origin="layout" path="M -0.00034 0.26852 L -0.00034 0.31543 " pathEditMode="relative" rAng="0" ptsTypes="AA">
                                      <p:cBhvr>
                                        <p:cTn id="41" dur="1500" fill="hold"/>
                                        <p:tgtEl>
                                          <p:spTgt spid="17"/>
                                        </p:tgtEl>
                                        <p:attrNameLst>
                                          <p:attrName>ppt_x</p:attrName>
                                          <p:attrName>ppt_y</p:attrName>
                                        </p:attrNameLst>
                                      </p:cBhvr>
                                      <p:rCtr x="0" y="2346"/>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7" nodeType="clickEffect">
                                  <p:stCondLst>
                                    <p:cond delay="0"/>
                                  </p:stCondLst>
                                  <p:childTnLst>
                                    <p:animMotion origin="layout" path="M -0.00034 0.31543 L -0.00034 0.36327 " pathEditMode="relative" rAng="0" ptsTypes="AA">
                                      <p:cBhvr>
                                        <p:cTn id="45" dur="1500" fill="hold"/>
                                        <p:tgtEl>
                                          <p:spTgt spid="17"/>
                                        </p:tgtEl>
                                        <p:attrNameLst>
                                          <p:attrName>ppt_x</p:attrName>
                                          <p:attrName>ppt_y</p:attrName>
                                        </p:attrNameLst>
                                      </p:cBhvr>
                                      <p:rCtr x="0" y="2377"/>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8" nodeType="clickEffect">
                                  <p:stCondLst>
                                    <p:cond delay="0"/>
                                  </p:stCondLst>
                                  <p:childTnLst>
                                    <p:animMotion origin="layout" path="M -0.00034 0.36327 L 0.00035 0.4074 " pathEditMode="relative" rAng="0" ptsTypes="AA">
                                      <p:cBhvr>
                                        <p:cTn id="49" dur="1500" fill="hold"/>
                                        <p:tgtEl>
                                          <p:spTgt spid="17"/>
                                        </p:tgtEl>
                                        <p:attrNameLst>
                                          <p:attrName>ppt_x</p:attrName>
                                          <p:attrName>ppt_y</p:attrName>
                                        </p:attrNameLst>
                                      </p:cBhvr>
                                      <p:rCtr x="35" y="2191"/>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9" nodeType="clickEffect">
                                  <p:stCondLst>
                                    <p:cond delay="0"/>
                                  </p:stCondLst>
                                  <p:childTnLst>
                                    <p:animMotion origin="layout" path="M 0.00035 0.4074 L -1.38889E-6 -1.11111E-6 " pathEditMode="relative" rAng="0" ptsTypes="AA">
                                      <p:cBhvr>
                                        <p:cTn id="53" dur="2000" fill="hold"/>
                                        <p:tgtEl>
                                          <p:spTgt spid="17"/>
                                        </p:tgtEl>
                                        <p:attrNameLst>
                                          <p:attrName>ppt_x</p:attrName>
                                          <p:attrName>ppt_y</p:attrName>
                                        </p:attrNameLst>
                                      </p:cBhvr>
                                      <p:rCtr x="0" y="-20432"/>
                                    </p:animMotion>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14"/>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grpId="1"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2"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1200329"/>
          </a:xfrm>
          <a:prstGeom prst="rect">
            <a:avLst/>
          </a:prstGeom>
          <a:noFill/>
        </p:spPr>
        <p:txBody>
          <a:bodyPr wrap="square" rtlCol="0">
            <a:spAutoFit/>
          </a:bodyPr>
          <a:lstStyle/>
          <a:p>
            <a:pPr algn="ctr"/>
            <a:r>
              <a:rPr lang="en-NZ" sz="3600" b="1" dirty="0"/>
              <a:t>The Liturgies in Holy Week</a:t>
            </a:r>
            <a:br>
              <a:rPr lang="en-NZ" sz="3600" b="1" dirty="0"/>
            </a:br>
            <a:r>
              <a:rPr lang="en-NZ" sz="3600" b="1" dirty="0"/>
              <a:t>help to make Jesus’ Passion and Death real</a:t>
            </a:r>
            <a:endParaRPr lang="en-GB" sz="3600" b="1" dirty="0"/>
          </a:p>
        </p:txBody>
      </p:sp>
      <p:sp>
        <p:nvSpPr>
          <p:cNvPr id="8" name="Textbox: Line 2"/>
          <p:cNvSpPr txBox="1"/>
          <p:nvPr/>
        </p:nvSpPr>
        <p:spPr>
          <a:xfrm>
            <a:off x="2707104" y="2879066"/>
            <a:ext cx="6440453" cy="156966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600" dirty="0"/>
              <a:t>At school children re-enact the story of Jesus’ Last Supper in a liturgy on Holy Thursday. Watching and listening to this important story from the </a:t>
            </a:r>
            <a:r>
              <a:rPr lang="en-NZ" sz="1600" dirty="0" smtClean="0"/>
              <a:t>Scriptures </a:t>
            </a:r>
            <a:r>
              <a:rPr lang="en-NZ" sz="1600" dirty="0"/>
              <a:t>helps children like you to imagine what the actual event was like. This experience can help you to feel that Jesus is very real and it can help you to feel closer to him. This is a good time to talk to Jesus. </a:t>
            </a:r>
            <a:endParaRPr lang="en-GB" sz="1600" dirty="0"/>
          </a:p>
        </p:txBody>
      </p:sp>
      <p:sp>
        <p:nvSpPr>
          <p:cNvPr id="6" name="Textbox: Line 1"/>
          <p:cNvSpPr txBox="1"/>
          <p:nvPr/>
        </p:nvSpPr>
        <p:spPr>
          <a:xfrm>
            <a:off x="2707103" y="1161085"/>
            <a:ext cx="6440453" cy="1323439"/>
          </a:xfrm>
          <a:prstGeom prst="rect">
            <a:avLst/>
          </a:prstGeom>
          <a:noFill/>
        </p:spPr>
        <p:txBody>
          <a:bodyPr wrap="square" rtlCol="0">
            <a:spAutoFit/>
          </a:bodyPr>
          <a:lstStyle/>
          <a:p>
            <a:r>
              <a:rPr lang="en-NZ" sz="1600" b="1" dirty="0">
                <a:latin typeface="Segoe UI" pitchFamily="34" charset="0"/>
                <a:ea typeface="Segoe UI" pitchFamily="34" charset="0"/>
                <a:cs typeface="Segoe UI" pitchFamily="34" charset="0"/>
              </a:rPr>
              <a:t>The Holy Thursday liturgy in the parish celebrates what Jesus did on the first Holy Thursday. The priest does what Jesus did</a:t>
            </a:r>
            <a:br>
              <a:rPr lang="en-NZ" sz="1600" b="1" dirty="0">
                <a:latin typeface="Segoe UI" pitchFamily="34" charset="0"/>
                <a:ea typeface="Segoe UI" pitchFamily="34" charset="0"/>
                <a:cs typeface="Segoe UI" pitchFamily="34" charset="0"/>
              </a:rPr>
            </a:br>
            <a:r>
              <a:rPr lang="en-NZ" sz="1600" b="1" dirty="0">
                <a:latin typeface="Segoe UI" pitchFamily="34" charset="0"/>
                <a:ea typeface="Segoe UI" pitchFamily="34" charset="0"/>
                <a:cs typeface="Segoe UI" pitchFamily="34" charset="0"/>
              </a:rPr>
              <a:t>– he washes peoples’ feet, he teaches them about loving and serving one another and he shares Jesus’ body and blood with them. </a:t>
            </a:r>
            <a:endParaRPr lang="en-GB" sz="1600" b="1" dirty="0">
              <a:latin typeface="Segoe UI" pitchFamily="34" charset="0"/>
              <a:ea typeface="Segoe UI" pitchFamily="34" charset="0"/>
              <a:cs typeface="Segoe UI" pitchFamily="34" charset="0"/>
            </a:endParaRP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Tool instructions"/>
          <p:cNvSpPr txBox="1"/>
          <p:nvPr/>
        </p:nvSpPr>
        <p:spPr>
          <a:xfrm>
            <a:off x="2296376" y="4912668"/>
            <a:ext cx="4551247"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on images to reveal text. Click on the green button to advance through the lines.</a:t>
            </a:r>
          </a:p>
        </p:txBody>
      </p:sp>
      <p:pic>
        <p:nvPicPr>
          <p:cNvPr id="9" name="Image 2">
            <a:extLst>
              <a:ext uri="{FF2B5EF4-FFF2-40B4-BE49-F238E27FC236}">
                <a16:creationId xmlns:a16="http://schemas.microsoft.com/office/drawing/2014/main" id="{02E7DD98-5411-4C73-A620-2F883C1FC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85" y="2879066"/>
            <a:ext cx="1829177" cy="1371883"/>
          </a:xfrm>
          <a:prstGeom prst="rect">
            <a:avLst/>
          </a:prstGeom>
        </p:spPr>
      </p:pic>
      <p:pic>
        <p:nvPicPr>
          <p:cNvPr id="4" name="Image 1">
            <a:extLst>
              <a:ext uri="{FF2B5EF4-FFF2-40B4-BE49-F238E27FC236}">
                <a16:creationId xmlns:a16="http://schemas.microsoft.com/office/drawing/2014/main" id="{024BE72D-D3BF-49BC-9597-04A99D874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01" y="1197593"/>
            <a:ext cx="2133918" cy="1200329"/>
          </a:xfrm>
          <a:prstGeom prst="rect">
            <a:avLst/>
          </a:prstGeom>
        </p:spPr>
      </p:pic>
      <p:sp>
        <p:nvSpPr>
          <p:cNvPr id="11" name="Shape: Arrow">
            <a:extLst>
              <a:ext uri="{FF2B5EF4-FFF2-40B4-BE49-F238E27FC236}">
                <a16:creationId xmlns:a16="http://schemas.microsoft.com/office/drawing/2014/main" id="{E224DA7F-3C96-42B6-B1F4-925BD11E28D5}"/>
              </a:ext>
            </a:extLst>
          </p:cNvPr>
          <p:cNvSpPr/>
          <p:nvPr/>
        </p:nvSpPr>
        <p:spPr>
          <a:xfrm>
            <a:off x="2388578" y="1195812"/>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hape: Button 1">
            <a:extLst>
              <a:ext uri="{FF2B5EF4-FFF2-40B4-BE49-F238E27FC236}">
                <a16:creationId xmlns:a16="http://schemas.microsoft.com/office/drawing/2014/main" id="{8F7C789C-DA90-4A3A-9474-1E893D72F28D}"/>
              </a:ext>
            </a:extLst>
          </p:cNvPr>
          <p:cNvSpPr/>
          <p:nvPr/>
        </p:nvSpPr>
        <p:spPr>
          <a:xfrm>
            <a:off x="7191986" y="4675465"/>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8831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2"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42" presetClass="path" presetSubtype="0" accel="50000" decel="50000" fill="hold" grpId="1" nodeType="withEffect">
                                  <p:stCondLst>
                                    <p:cond delay="0"/>
                                  </p:stCondLst>
                                  <p:childTnLst>
                                    <p:animMotion origin="layout" path="M -3.61111E-6 -3.82716E-6 L -3.61111E-6 0.04383 " pathEditMode="relative" rAng="0" ptsTypes="AA">
                                      <p:cBhvr>
                                        <p:cTn id="35" dur="1500" fill="hold"/>
                                        <p:tgtEl>
                                          <p:spTgt spid="11"/>
                                        </p:tgtEl>
                                        <p:attrNameLst>
                                          <p:attrName>ppt_x</p:attrName>
                                          <p:attrName>ppt_y</p:attrName>
                                        </p:attrNameLst>
                                      </p:cBhvr>
                                      <p:rCtr x="0" y="2284"/>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2" nodeType="clickEffect">
                                  <p:stCondLst>
                                    <p:cond delay="0"/>
                                  </p:stCondLst>
                                  <p:childTnLst>
                                    <p:animMotion origin="layout" path="M -3.61111E-6 0.04383 L -3.61111E-6 0.09383 " pathEditMode="relative" rAng="0" ptsTypes="AA">
                                      <p:cBhvr>
                                        <p:cTn id="39" dur="1500" fill="hold"/>
                                        <p:tgtEl>
                                          <p:spTgt spid="11"/>
                                        </p:tgtEl>
                                        <p:attrNameLst>
                                          <p:attrName>ppt_x</p:attrName>
                                          <p:attrName>ppt_y</p:attrName>
                                        </p:attrNameLst>
                                      </p:cBhvr>
                                      <p:rCtr x="0" y="2438"/>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3" nodeType="clickEffect">
                                  <p:stCondLst>
                                    <p:cond delay="0"/>
                                  </p:stCondLst>
                                  <p:childTnLst>
                                    <p:animMotion origin="layout" path="M 4.44444E-6 0.09382 L -3.61111E-6 0.14291 " pathEditMode="relative" rAng="0" ptsTypes="AA">
                                      <p:cBhvr>
                                        <p:cTn id="43" dur="1500" fill="hold"/>
                                        <p:tgtEl>
                                          <p:spTgt spid="11"/>
                                        </p:tgtEl>
                                        <p:attrNameLst>
                                          <p:attrName>ppt_x</p:attrName>
                                          <p:attrName>ppt_y</p:attrName>
                                        </p:attrNameLst>
                                      </p:cBhvr>
                                      <p:rCtr x="35" y="225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4" nodeType="clickEffect">
                                  <p:stCondLst>
                                    <p:cond delay="0"/>
                                  </p:stCondLst>
                                  <p:childTnLst>
                                    <p:animMotion origin="layout" path="M -3.61111E-6 0.14291 L -3.61111E-6 0.3321 " pathEditMode="relative" rAng="0" ptsTypes="AA">
                                      <p:cBhvr>
                                        <p:cTn id="47" dur="2000" fill="hold"/>
                                        <p:tgtEl>
                                          <p:spTgt spid="11"/>
                                        </p:tgtEl>
                                        <p:attrNameLst>
                                          <p:attrName>ppt_x</p:attrName>
                                          <p:attrName>ppt_y</p:attrName>
                                        </p:attrNameLst>
                                      </p:cBhvr>
                                      <p:rCtr x="0" y="9444"/>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5" nodeType="clickEffect">
                                  <p:stCondLst>
                                    <p:cond delay="0"/>
                                  </p:stCondLst>
                                  <p:childTnLst>
                                    <p:animMotion origin="layout" path="M -3.61111E-6 0.3321 L -3.61111E-6 0.3821 " pathEditMode="relative" rAng="0" ptsTypes="AA">
                                      <p:cBhvr>
                                        <p:cTn id="51" dur="1500" fill="hold"/>
                                        <p:tgtEl>
                                          <p:spTgt spid="11"/>
                                        </p:tgtEl>
                                        <p:attrNameLst>
                                          <p:attrName>ppt_x</p:attrName>
                                          <p:attrName>ppt_y</p:attrName>
                                        </p:attrNameLst>
                                      </p:cBhvr>
                                      <p:rCtr x="0" y="2500"/>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6" nodeType="clickEffect">
                                  <p:stCondLst>
                                    <p:cond delay="0"/>
                                  </p:stCondLst>
                                  <p:childTnLst>
                                    <p:animMotion origin="layout" path="M -3.61111E-6 0.3821 L -3.61111E-6 0.43087 " pathEditMode="relative" rAng="0" ptsTypes="AA">
                                      <p:cBhvr>
                                        <p:cTn id="55" dur="1500" fill="hold"/>
                                        <p:tgtEl>
                                          <p:spTgt spid="11"/>
                                        </p:tgtEl>
                                        <p:attrNameLst>
                                          <p:attrName>ppt_x</p:attrName>
                                          <p:attrName>ppt_y</p:attrName>
                                        </p:attrNameLst>
                                      </p:cBhvr>
                                      <p:rCtr x="0" y="2438"/>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7" nodeType="clickEffect">
                                  <p:stCondLst>
                                    <p:cond delay="0"/>
                                  </p:stCondLst>
                                  <p:childTnLst>
                                    <p:animMotion origin="layout" path="M -3.61111E-6 0.43087 L -3.61111E-6 0.47747 " pathEditMode="relative" rAng="0" ptsTypes="AA">
                                      <p:cBhvr>
                                        <p:cTn id="59" dur="1500" fill="hold"/>
                                        <p:tgtEl>
                                          <p:spTgt spid="11"/>
                                        </p:tgtEl>
                                        <p:attrNameLst>
                                          <p:attrName>ppt_x</p:attrName>
                                          <p:attrName>ppt_y</p:attrName>
                                        </p:attrNameLst>
                                      </p:cBhvr>
                                      <p:rCtr x="0" y="2315"/>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8" nodeType="clickEffect">
                                  <p:stCondLst>
                                    <p:cond delay="0"/>
                                  </p:stCondLst>
                                  <p:childTnLst>
                                    <p:animMotion origin="layout" path="M -3.61111E-6 0.47747 L -3.61111E-6 0.52716 " pathEditMode="relative" rAng="0" ptsTypes="AA">
                                      <p:cBhvr>
                                        <p:cTn id="63" dur="1500" fill="hold"/>
                                        <p:tgtEl>
                                          <p:spTgt spid="11"/>
                                        </p:tgtEl>
                                        <p:attrNameLst>
                                          <p:attrName>ppt_x</p:attrName>
                                          <p:attrName>ppt_y</p:attrName>
                                        </p:attrNameLst>
                                      </p:cBhvr>
                                      <p:rCtr x="0" y="2469"/>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9" nodeType="clickEffect">
                                  <p:stCondLst>
                                    <p:cond delay="0"/>
                                  </p:stCondLst>
                                  <p:childTnLst>
                                    <p:animMotion origin="layout" path="M -3.61111E-6 0.52716 L -3.61111E-6 0.575 " pathEditMode="relative" rAng="0" ptsTypes="AA">
                                      <p:cBhvr>
                                        <p:cTn id="67" dur="2000" fill="hold"/>
                                        <p:tgtEl>
                                          <p:spTgt spid="11"/>
                                        </p:tgtEl>
                                        <p:attrNameLst>
                                          <p:attrName>ppt_x</p:attrName>
                                          <p:attrName>ppt_y</p:attrName>
                                        </p:attrNameLst>
                                      </p:cBhvr>
                                      <p:rCtr x="0" y="2377"/>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0" nodeType="clickEffect">
                                  <p:stCondLst>
                                    <p:cond delay="0"/>
                                  </p:stCondLst>
                                  <p:childTnLst>
                                    <p:animMotion origin="layout" path="M -3.61111E-6 0.575 L -3.61111E-6 2.46914E-7 " pathEditMode="relative" rAng="0" ptsTypes="AA">
                                      <p:cBhvr>
                                        <p:cTn id="71" dur="2000" fill="hold"/>
                                        <p:tgtEl>
                                          <p:spTgt spid="11"/>
                                        </p:tgtEl>
                                        <p:attrNameLst>
                                          <p:attrName>ppt_x</p:attrName>
                                          <p:attrName>ppt_y</p:attrName>
                                        </p:attrNameLst>
                                      </p:cBhvr>
                                      <p:rCtr x="0" y="-28704"/>
                                    </p:animMotion>
                                  </p:childTnLst>
                                </p:cTn>
                              </p:par>
                            </p:childTnLst>
                          </p:cTn>
                        </p:par>
                      </p:childTnLst>
                    </p:cTn>
                  </p:par>
                </p:childTnLst>
              </p:cTn>
              <p:nextCondLst>
                <p:cond evt="onClick" delay="0">
                  <p:tgtEl>
                    <p:spTgt spid="12"/>
                  </p:tgtEl>
                </p:cond>
              </p:nextCondLst>
            </p:seq>
          </p:childTnLst>
        </p:cTn>
      </p:par>
    </p:tnLst>
    <p:bldLst>
      <p:bldP spid="8" grpId="0"/>
      <p:bldP spid="8" grpId="1"/>
      <p:bldP spid="8" grpId="2"/>
      <p:bldP spid="6" grpId="0"/>
      <p:bldP spid="6" grpId="1"/>
      <p:bldP spid="6" grpId="2"/>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1200329"/>
          </a:xfrm>
          <a:prstGeom prst="rect">
            <a:avLst/>
          </a:prstGeom>
          <a:noFill/>
        </p:spPr>
        <p:txBody>
          <a:bodyPr wrap="square" rtlCol="0">
            <a:spAutoFit/>
          </a:bodyPr>
          <a:lstStyle/>
          <a:p>
            <a:pPr algn="ctr"/>
            <a:r>
              <a:rPr lang="en-NZ" sz="3600" b="1" dirty="0"/>
              <a:t>The Liturgies in Holy Week</a:t>
            </a:r>
            <a:br>
              <a:rPr lang="en-NZ" sz="3600" b="1" dirty="0"/>
            </a:br>
            <a:r>
              <a:rPr lang="en-NZ" sz="3600" b="1" dirty="0"/>
              <a:t>help to make Jesus’ Passion and Death real</a:t>
            </a:r>
            <a:endParaRPr lang="en-GB" sz="3600" b="1" dirty="0"/>
          </a:p>
        </p:txBody>
      </p:sp>
      <p:sp>
        <p:nvSpPr>
          <p:cNvPr id="8" name="Textbox: Line 2"/>
          <p:cNvSpPr txBox="1"/>
          <p:nvPr/>
        </p:nvSpPr>
        <p:spPr>
          <a:xfrm>
            <a:off x="2383644" y="2920543"/>
            <a:ext cx="6782254" cy="181588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z="1600" dirty="0"/>
              <a:t>In the liturgies that children like you in schools all over Aotearoa participate in, the events of Good Friday are acted out. As children participate in the liturgy they </a:t>
            </a:r>
            <a:r>
              <a:rPr lang="en-NZ" sz="1600" dirty="0" smtClean="0"/>
              <a:t>can </a:t>
            </a:r>
            <a:r>
              <a:rPr lang="en-NZ" sz="1600" dirty="0"/>
              <a:t>appreciate in a deeper way what happened to Jesus and the sacrifice he made for all of humanity on that day. Suddenly what you see in front of you makes it seem real not just a story. This can help you to be able to draw closer to Jesus as he suffers and dies. It is a good time to reflect and talk to Jesus.</a:t>
            </a:r>
          </a:p>
        </p:txBody>
      </p:sp>
      <p:sp>
        <p:nvSpPr>
          <p:cNvPr id="6" name="Textbox: Line 1"/>
          <p:cNvSpPr txBox="1"/>
          <p:nvPr/>
        </p:nvSpPr>
        <p:spPr>
          <a:xfrm>
            <a:off x="2358189" y="1058054"/>
            <a:ext cx="6782254" cy="1815882"/>
          </a:xfrm>
          <a:prstGeom prst="rect">
            <a:avLst/>
          </a:prstGeom>
          <a:noFill/>
        </p:spPr>
        <p:txBody>
          <a:bodyPr wrap="square" rtlCol="0">
            <a:spAutoFit/>
          </a:bodyPr>
          <a:lstStyle/>
          <a:p>
            <a:r>
              <a:rPr lang="en-NZ" sz="1600" b="1" dirty="0">
                <a:latin typeface="Segoe UI" pitchFamily="34" charset="0"/>
                <a:ea typeface="Segoe UI" pitchFamily="34" charset="0"/>
                <a:cs typeface="Segoe UI" pitchFamily="34" charset="0"/>
              </a:rPr>
              <a:t>On Good Friday the mood of the liturgy in the parish is very solemn. The story of Jesus’ passion and death on the cross is read. People venerate or honour Jesus on the cross by kissing his feet. Hearing the words of Jesus on the cross, seeing the readers in red, participating in the veneration of the cross enables people to re-live the events of this day. It helps them to have a sense of what happened to Jesus on that day. </a:t>
            </a: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S-07B</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 4">
            <a:extLst>
              <a:ext uri="{FF2B5EF4-FFF2-40B4-BE49-F238E27FC236}">
                <a16:creationId xmlns:a16="http://schemas.microsoft.com/office/drawing/2014/main" id="{109C7B5E-5EC7-48E7-9872-C4AD8A051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 y="2955407"/>
            <a:ext cx="1866292" cy="1024711"/>
          </a:xfrm>
          <a:prstGeom prst="rect">
            <a:avLst/>
          </a:prstGeom>
        </p:spPr>
      </p:pic>
      <p:pic>
        <p:nvPicPr>
          <p:cNvPr id="3" name="Image 3">
            <a:extLst>
              <a:ext uri="{FF2B5EF4-FFF2-40B4-BE49-F238E27FC236}">
                <a16:creationId xmlns:a16="http://schemas.microsoft.com/office/drawing/2014/main" id="{C28B03FF-7595-4C2D-8328-182686772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60" y="1133476"/>
            <a:ext cx="1866292" cy="1243663"/>
          </a:xfrm>
          <a:prstGeom prst="rect">
            <a:avLst/>
          </a:prstGeom>
        </p:spPr>
      </p:pic>
      <p:sp>
        <p:nvSpPr>
          <p:cNvPr id="12" name="Shape: Arrow">
            <a:extLst>
              <a:ext uri="{FF2B5EF4-FFF2-40B4-BE49-F238E27FC236}">
                <a16:creationId xmlns:a16="http://schemas.microsoft.com/office/drawing/2014/main" id="{9B310756-8E71-4E0B-950A-0B6F2FF28AE3}"/>
              </a:ext>
            </a:extLst>
          </p:cNvPr>
          <p:cNvSpPr/>
          <p:nvPr/>
        </p:nvSpPr>
        <p:spPr>
          <a:xfrm>
            <a:off x="2052254" y="1090214"/>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1">
            <a:extLst>
              <a:ext uri="{FF2B5EF4-FFF2-40B4-BE49-F238E27FC236}">
                <a16:creationId xmlns:a16="http://schemas.microsoft.com/office/drawing/2014/main" id="{7490C2D6-3BD7-474E-9AB2-D7C641E02741}"/>
              </a:ext>
            </a:extLst>
          </p:cNvPr>
          <p:cNvSpPr/>
          <p:nvPr/>
        </p:nvSpPr>
        <p:spPr>
          <a:xfrm>
            <a:off x="7187032" y="4688597"/>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7" name="Textbox: Tool instructions">
            <a:extLst>
              <a:ext uri="{FF2B5EF4-FFF2-40B4-BE49-F238E27FC236}">
                <a16:creationId xmlns:a16="http://schemas.microsoft.com/office/drawing/2014/main" id="{93BB6C25-B86A-46C1-85BB-2B0034BA8A1B}"/>
              </a:ext>
            </a:extLst>
          </p:cNvPr>
          <p:cNvSpPr txBox="1"/>
          <p:nvPr/>
        </p:nvSpPr>
        <p:spPr>
          <a:xfrm>
            <a:off x="2296376" y="4912668"/>
            <a:ext cx="4551247"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on images to reveal text. Click on the green button to advance through the lines.</a:t>
            </a:r>
          </a:p>
        </p:txBody>
      </p:sp>
    </p:spTree>
    <p:extLst>
      <p:ext uri="{BB962C8B-B14F-4D97-AF65-F5344CB8AC3E}">
        <p14:creationId xmlns:p14="http://schemas.microsoft.com/office/powerpoint/2010/main" val="3140616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path" presetSubtype="0" accel="50000" decel="50000" fill="hold" grpId="1" nodeType="withEffect">
                                  <p:stCondLst>
                                    <p:cond delay="0"/>
                                  </p:stCondLst>
                                  <p:childTnLst>
                                    <p:animMotion origin="layout" path="M -1.66667E-6 -4.81481E-6 L -1.66667E-6 0.04383 " pathEditMode="relative" rAng="0" ptsTypes="AA">
                                      <p:cBhvr>
                                        <p:cTn id="21" dur="1500" fill="hold"/>
                                        <p:tgtEl>
                                          <p:spTgt spid="12"/>
                                        </p:tgtEl>
                                        <p:attrNameLst>
                                          <p:attrName>ppt_x</p:attrName>
                                          <p:attrName>ppt_y</p:attrName>
                                        </p:attrNameLst>
                                      </p:cBhvr>
                                      <p:rCtr x="0" y="2191"/>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1.66667E-6 0.04383 L -1.66667E-6 0.09383 " pathEditMode="relative" rAng="0" ptsTypes="AA">
                                      <p:cBhvr>
                                        <p:cTn id="25" dur="1500" fill="hold"/>
                                        <p:tgtEl>
                                          <p:spTgt spid="12"/>
                                        </p:tgtEl>
                                        <p:attrNameLst>
                                          <p:attrName>ppt_x</p:attrName>
                                          <p:attrName>ppt_y</p:attrName>
                                        </p:attrNameLst>
                                      </p:cBhvr>
                                      <p:rCtr x="0" y="2716"/>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3" nodeType="clickEffect">
                                  <p:stCondLst>
                                    <p:cond delay="0"/>
                                  </p:stCondLst>
                                  <p:childTnLst>
                                    <p:animMotion origin="layout" path="M -1.66667E-6 0.09383 L -1.94444E-6 0.14291 " pathEditMode="relative" rAng="0" ptsTypes="AA">
                                      <p:cBhvr>
                                        <p:cTn id="29" dur="1500" fill="hold"/>
                                        <p:tgtEl>
                                          <p:spTgt spid="12"/>
                                        </p:tgtEl>
                                        <p:attrNameLst>
                                          <p:attrName>ppt_x</p:attrName>
                                          <p:attrName>ppt_y</p:attrName>
                                        </p:attrNameLst>
                                      </p:cBhvr>
                                      <p:rCtr x="-104" y="2778"/>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4" nodeType="clickEffect">
                                  <p:stCondLst>
                                    <p:cond delay="0"/>
                                  </p:stCondLst>
                                  <p:childTnLst>
                                    <p:animMotion origin="layout" path="M -1.66667E-6 0.14291 L -1.66667E-6 0.19136 " pathEditMode="relative" rAng="0" ptsTypes="AA">
                                      <p:cBhvr>
                                        <p:cTn id="33" dur="2000" fill="hold"/>
                                        <p:tgtEl>
                                          <p:spTgt spid="12"/>
                                        </p:tgtEl>
                                        <p:attrNameLst>
                                          <p:attrName>ppt_x</p:attrName>
                                          <p:attrName>ppt_y</p:attrName>
                                        </p:attrNameLst>
                                      </p:cBhvr>
                                      <p:rCtr x="0" y="2407"/>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5" nodeType="clickEffect">
                                  <p:stCondLst>
                                    <p:cond delay="0"/>
                                  </p:stCondLst>
                                  <p:childTnLst>
                                    <p:animMotion origin="layout" path="M -1.66667E-6 0.19136 L -1.66667E-6 0.2355 " pathEditMode="relative" rAng="0" ptsTypes="AA">
                                      <p:cBhvr>
                                        <p:cTn id="37" dur="1500" fill="hold"/>
                                        <p:tgtEl>
                                          <p:spTgt spid="12"/>
                                        </p:tgtEl>
                                        <p:attrNameLst>
                                          <p:attrName>ppt_x</p:attrName>
                                          <p:attrName>ppt_y</p:attrName>
                                        </p:attrNameLst>
                                      </p:cBhvr>
                                      <p:rCtr x="0" y="219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6" nodeType="clickEffect">
                                  <p:stCondLst>
                                    <p:cond delay="0"/>
                                  </p:stCondLst>
                                  <p:childTnLst>
                                    <p:animMotion origin="layout" path="M -1.66667E-6 0.2355 L -1.66667E-6 0.2855 " pathEditMode="relative" rAng="0" ptsTypes="AA">
                                      <p:cBhvr>
                                        <p:cTn id="41" dur="1500" fill="hold"/>
                                        <p:tgtEl>
                                          <p:spTgt spid="12"/>
                                        </p:tgtEl>
                                        <p:attrNameLst>
                                          <p:attrName>ppt_x</p:attrName>
                                          <p:attrName>ppt_y</p:attrName>
                                        </p:attrNameLst>
                                      </p:cBhvr>
                                      <p:rCtr x="0" y="2500"/>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7" nodeType="clickEffect">
                                  <p:stCondLst>
                                    <p:cond delay="0"/>
                                  </p:stCondLst>
                                  <p:childTnLst>
                                    <p:animMotion origin="layout" path="M -1.66667E-6 0.2855 L -1.66667E-6 0.36204 " pathEditMode="relative" rAng="0" ptsTypes="AA">
                                      <p:cBhvr>
                                        <p:cTn id="45" dur="1500" fill="hold"/>
                                        <p:tgtEl>
                                          <p:spTgt spid="12"/>
                                        </p:tgtEl>
                                        <p:attrNameLst>
                                          <p:attrName>ppt_x</p:attrName>
                                          <p:attrName>ppt_y</p:attrName>
                                        </p:attrNameLst>
                                      </p:cBhvr>
                                      <p:rCtr x="0" y="3827"/>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8" nodeType="clickEffect">
                                  <p:stCondLst>
                                    <p:cond delay="0"/>
                                  </p:stCondLst>
                                  <p:childTnLst>
                                    <p:animMotion origin="layout" path="M -1.66667E-6 0.36204 L -1.66667E-6 0.41544 " pathEditMode="relative" rAng="0" ptsTypes="AA">
                                      <p:cBhvr>
                                        <p:cTn id="49" dur="1500" fill="hold"/>
                                        <p:tgtEl>
                                          <p:spTgt spid="12"/>
                                        </p:tgtEl>
                                        <p:attrNameLst>
                                          <p:attrName>ppt_x</p:attrName>
                                          <p:attrName>ppt_y</p:attrName>
                                        </p:attrNameLst>
                                      </p:cBhvr>
                                      <p:rCtr x="0" y="2654"/>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9" nodeType="clickEffect">
                                  <p:stCondLst>
                                    <p:cond delay="0"/>
                                  </p:stCondLst>
                                  <p:childTnLst>
                                    <p:animMotion origin="layout" path="M -1.66667E-6 0.41544 L -1.66667E-6 0.46204 " pathEditMode="relative" rAng="0" ptsTypes="AA">
                                      <p:cBhvr>
                                        <p:cTn id="53" dur="2000" fill="hold"/>
                                        <p:tgtEl>
                                          <p:spTgt spid="12"/>
                                        </p:tgtEl>
                                        <p:attrNameLst>
                                          <p:attrName>ppt_x</p:attrName>
                                          <p:attrName>ppt_y</p:attrName>
                                        </p:attrNameLst>
                                      </p:cBhvr>
                                      <p:rCtr x="0" y="2315"/>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0" nodeType="clickEffect">
                                  <p:stCondLst>
                                    <p:cond delay="0"/>
                                  </p:stCondLst>
                                  <p:childTnLst>
                                    <p:animMotion origin="layout" path="M -1.66667E-6 0.46204 L -1.66667E-6 0.50371 " pathEditMode="relative" rAng="0" ptsTypes="AA">
                                      <p:cBhvr>
                                        <p:cTn id="57" dur="2000" fill="hold"/>
                                        <p:tgtEl>
                                          <p:spTgt spid="12"/>
                                        </p:tgtEl>
                                        <p:attrNameLst>
                                          <p:attrName>ppt_x</p:attrName>
                                          <p:attrName>ppt_y</p:attrName>
                                        </p:attrNameLst>
                                      </p:cBhvr>
                                      <p:rCtr x="0" y="2068"/>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1" nodeType="clickEffect">
                                  <p:stCondLst>
                                    <p:cond delay="0"/>
                                  </p:stCondLst>
                                  <p:childTnLst>
                                    <p:animMotion origin="layout" path="M -1.66667E-6 0.50371 L 0.00035 0.55155 " pathEditMode="relative" rAng="0" ptsTypes="AA">
                                      <p:cBhvr>
                                        <p:cTn id="61" dur="2000" fill="hold"/>
                                        <p:tgtEl>
                                          <p:spTgt spid="12"/>
                                        </p:tgtEl>
                                        <p:attrNameLst>
                                          <p:attrName>ppt_x</p:attrName>
                                          <p:attrName>ppt_y</p:attrName>
                                        </p:attrNameLst>
                                      </p:cBhvr>
                                      <p:rCtr x="0" y="2407"/>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2" nodeType="clickEffect">
                                  <p:stCondLst>
                                    <p:cond delay="0"/>
                                  </p:stCondLst>
                                  <p:childTnLst>
                                    <p:animMotion origin="layout" path="M 0.00034 0.55155 L 0.00052 0.6 " pathEditMode="relative" rAng="0" ptsTypes="AA">
                                      <p:cBhvr>
                                        <p:cTn id="65" dur="2000" fill="hold"/>
                                        <p:tgtEl>
                                          <p:spTgt spid="12"/>
                                        </p:tgtEl>
                                        <p:attrNameLst>
                                          <p:attrName>ppt_x</p:attrName>
                                          <p:attrName>ppt_y</p:attrName>
                                        </p:attrNameLst>
                                      </p:cBhvr>
                                      <p:rCtr x="0" y="2377"/>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3" nodeType="clickEffect">
                                  <p:stCondLst>
                                    <p:cond delay="0"/>
                                  </p:stCondLst>
                                  <p:childTnLst>
                                    <p:animMotion origin="layout" path="M 0.00052 0.6 L 0.00052 0.64939 " pathEditMode="relative" rAng="0" ptsTypes="AA">
                                      <p:cBhvr>
                                        <p:cTn id="69" dur="2000" fill="hold"/>
                                        <p:tgtEl>
                                          <p:spTgt spid="12"/>
                                        </p:tgtEl>
                                        <p:attrNameLst>
                                          <p:attrName>ppt_x</p:attrName>
                                          <p:attrName>ppt_y</p:attrName>
                                        </p:attrNameLst>
                                      </p:cBhvr>
                                      <p:rCtr x="0" y="2778"/>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14" nodeType="clickEffect">
                                  <p:stCondLst>
                                    <p:cond delay="0"/>
                                  </p:stCondLst>
                                  <p:childTnLst>
                                    <p:animMotion origin="layout" path="M 0.00052 0.64939 L -1.94444E-6 -3.45679E-6 " pathEditMode="relative" rAng="0" ptsTypes="AA">
                                      <p:cBhvr>
                                        <p:cTn id="73" dur="2000" fill="hold"/>
                                        <p:tgtEl>
                                          <p:spTgt spid="12"/>
                                        </p:tgtEl>
                                        <p:attrNameLst>
                                          <p:attrName>ppt_x</p:attrName>
                                          <p:attrName>ppt_y</p:attrName>
                                        </p:attrNameLst>
                                      </p:cBhvr>
                                      <p:rCtr x="-122" y="-32469"/>
                                    </p:animMotion>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1" nodeType="withEffect">
                                  <p:stCondLst>
                                    <p:cond delay="0"/>
                                  </p:stCondLst>
                                  <p:childTnLst>
                                    <p:set>
                                      <p:cBhvr>
                                        <p:cTn id="78" dur="1" fill="hold">
                                          <p:stCondLst>
                                            <p:cond delay="0"/>
                                          </p:stCondLst>
                                        </p:cTn>
                                        <p:tgtEl>
                                          <p:spTgt spid="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2" nodeType="withEffect">
                                  <p:stCondLst>
                                    <p:cond delay="0"/>
                                  </p:stCondLst>
                                  <p:childTnLst>
                                    <p:set>
                                      <p:cBhvr>
                                        <p:cTn id="85" dur="1" fill="hold">
                                          <p:stCondLst>
                                            <p:cond delay="0"/>
                                          </p:stCondLst>
                                        </p:cTn>
                                        <p:tgtEl>
                                          <p:spTgt spid="6"/>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2" grpId="10" animBg="1"/>
      <p:bldP spid="12" grpId="11" animBg="1"/>
      <p:bldP spid="12" grpId="12" animBg="1"/>
      <p:bldP spid="12" grpId="13" animBg="1"/>
      <p:bldP spid="12" grpId="1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p:cNvSpPr txBox="1"/>
          <p:nvPr/>
        </p:nvSpPr>
        <p:spPr>
          <a:xfrm>
            <a:off x="3557" y="3375"/>
            <a:ext cx="9144000" cy="646331"/>
          </a:xfrm>
          <a:prstGeom prst="rect">
            <a:avLst/>
          </a:prstGeom>
          <a:noFill/>
        </p:spPr>
        <p:txBody>
          <a:bodyPr wrap="square" rtlCol="0">
            <a:spAutoFit/>
          </a:bodyPr>
          <a:lstStyle/>
          <a:p>
            <a:pPr algn="ctr"/>
            <a:r>
              <a:rPr lang="en-NZ" sz="3600" b="1" dirty="0"/>
              <a:t>The ‘Moods’ of Passion Sunday</a:t>
            </a:r>
            <a:endParaRPr lang="en-GB" sz="3600" b="1"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Image result for ROMAN SOLDIERS WATCHING jESUS RIDE THE DONKEY INTO TOWN">
            <a:extLst>
              <a:ext uri="{FF2B5EF4-FFF2-40B4-BE49-F238E27FC236}">
                <a16:creationId xmlns:a16="http://schemas.microsoft.com/office/drawing/2014/main" id="{49C5E9CE-7D36-4FE8-830B-0AB0D0BD05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28" y="649706"/>
            <a:ext cx="3249506" cy="2426869"/>
          </a:xfrm>
          <a:prstGeom prst="rect">
            <a:avLst/>
          </a:prstGeom>
          <a:noFill/>
          <a:ln>
            <a:noFill/>
          </a:ln>
        </p:spPr>
      </p:pic>
      <p:sp>
        <p:nvSpPr>
          <p:cNvPr id="3" name="Rectangle 2">
            <a:extLst>
              <a:ext uri="{FF2B5EF4-FFF2-40B4-BE49-F238E27FC236}">
                <a16:creationId xmlns:a16="http://schemas.microsoft.com/office/drawing/2014/main" id="{CFE4B1A9-1807-4EBA-8472-219CF1BFD323}"/>
              </a:ext>
            </a:extLst>
          </p:cNvPr>
          <p:cNvSpPr/>
          <p:nvPr/>
        </p:nvSpPr>
        <p:spPr>
          <a:xfrm>
            <a:off x="3722899" y="649706"/>
            <a:ext cx="5485645" cy="3596369"/>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
            </a:pPr>
            <a:r>
              <a:rPr lang="en-NZ" b="1" dirty="0">
                <a:latin typeface="Tempus Sans ITC" panose="04020404030D07020202" pitchFamily="82" charset="0"/>
                <a:ea typeface="Calibri" panose="020F0502020204030204" pitchFamily="34" charset="0"/>
                <a:cs typeface="Times New Roman" panose="02020603050405020304" pitchFamily="18" charset="0"/>
              </a:rPr>
              <a:t>Look at the faces of the people in the picture who are taking part in their parish celebration of Passion Sunday and describe their moods.</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Tempus Sans ITC" panose="04020404030D07020202" pitchFamily="82" charset="0"/>
                <a:ea typeface="Calibri" panose="020F0502020204030204" pitchFamily="34" charset="0"/>
                <a:cs typeface="Times New Roman" panose="02020603050405020304" pitchFamily="18" charset="0"/>
              </a:rPr>
              <a:t>Do you think these people’s faces would be like those who were present on the first Passion Sunday?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Tempus Sans ITC" panose="04020404030D07020202" pitchFamily="82" charset="0"/>
                <a:ea typeface="Calibri" panose="020F0502020204030204" pitchFamily="34" charset="0"/>
                <a:cs typeface="Times New Roman" panose="02020603050405020304" pitchFamily="18" charset="0"/>
              </a:rPr>
              <a:t>Give reasons for your responses. </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b="1" dirty="0">
                <a:latin typeface="Tempus Sans ITC" panose="04020404030D07020202" pitchFamily="82" charset="0"/>
                <a:ea typeface="Calibri" panose="020F0502020204030204" pitchFamily="34" charset="0"/>
                <a:cs typeface="Times New Roman" panose="02020603050405020304" pitchFamily="18" charset="0"/>
              </a:rPr>
              <a:t>What causes the people’s joy as they accompany Jesus on his ride into Jerusalem on Passion Sunday to change to such a hateful mood on Good Friday?</a:t>
            </a:r>
            <a:endParaRPr lang="en-NZ"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NZ" b="1" dirty="0">
                <a:latin typeface="Tempus Sans ITC" panose="04020404030D07020202" pitchFamily="82" charset="0"/>
                <a:ea typeface="Calibri" panose="020F0502020204030204" pitchFamily="34" charset="0"/>
                <a:cs typeface="Times New Roman" panose="02020603050405020304" pitchFamily="18" charset="0"/>
              </a:rPr>
              <a:t>What moods and feelings do you think Jesus’ experienced during this time?</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hape: Arrow">
            <a:extLst>
              <a:ext uri="{FF2B5EF4-FFF2-40B4-BE49-F238E27FC236}">
                <a16:creationId xmlns:a16="http://schemas.microsoft.com/office/drawing/2014/main" id="{FE4D7575-C66D-4974-9FE3-A4AE782EBB4D}"/>
              </a:ext>
            </a:extLst>
          </p:cNvPr>
          <p:cNvSpPr/>
          <p:nvPr/>
        </p:nvSpPr>
        <p:spPr>
          <a:xfrm>
            <a:off x="3464780" y="717301"/>
            <a:ext cx="371114"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hape: Button 1">
            <a:extLst>
              <a:ext uri="{FF2B5EF4-FFF2-40B4-BE49-F238E27FC236}">
                <a16:creationId xmlns:a16="http://schemas.microsoft.com/office/drawing/2014/main" id="{48100298-822C-42DB-BECE-55F33C7BBCDD}"/>
              </a:ext>
            </a:extLst>
          </p:cNvPr>
          <p:cNvSpPr/>
          <p:nvPr/>
        </p:nvSpPr>
        <p:spPr>
          <a:xfrm>
            <a:off x="7187032" y="4683260"/>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2" name="Textbox: Tool instructions">
            <a:extLst>
              <a:ext uri="{FF2B5EF4-FFF2-40B4-BE49-F238E27FC236}">
                <a16:creationId xmlns:a16="http://schemas.microsoft.com/office/drawing/2014/main" id="{70C168CD-CC66-4E6D-9785-693CE7EE0813}"/>
              </a:ext>
            </a:extLst>
          </p:cNvPr>
          <p:cNvSpPr txBox="1"/>
          <p:nvPr/>
        </p:nvSpPr>
        <p:spPr>
          <a:xfrm>
            <a:off x="3081848" y="4912668"/>
            <a:ext cx="2980303" cy="230832"/>
          </a:xfrm>
          <a:prstGeom prst="rect">
            <a:avLst/>
          </a:prstGeom>
          <a:solidFill>
            <a:schemeClr val="bg1"/>
          </a:solidFill>
        </p:spPr>
        <p:txBody>
          <a:bodyPr wrap="none" rtlCol="0">
            <a:spAutoFit/>
          </a:bodyPr>
          <a:lstStyle/>
          <a:p>
            <a:pPr algn="ctr"/>
            <a:r>
              <a:rPr lang="en-GB" sz="900" dirty="0">
                <a:latin typeface="Arial" pitchFamily="34" charset="0"/>
                <a:ea typeface="Segoe UI" pitchFamily="34" charset="0"/>
                <a:cs typeface="Arial" pitchFamily="34" charset="0"/>
              </a:rPr>
              <a:t>Click on the green button to advance through the lines.</a:t>
            </a:r>
          </a:p>
        </p:txBody>
      </p:sp>
    </p:spTree>
    <p:extLst>
      <p:ext uri="{BB962C8B-B14F-4D97-AF65-F5344CB8AC3E}">
        <p14:creationId xmlns:p14="http://schemas.microsoft.com/office/powerpoint/2010/main" val="41561878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8.33333E-7 4.93827E-7 L -1.94444E-6 0.06142 " pathEditMode="relative" rAng="0" ptsTypes="AA">
                                      <p:cBhvr>
                                        <p:cTn id="9" dur="1500" fill="hold"/>
                                        <p:tgtEl>
                                          <p:spTgt spid="9"/>
                                        </p:tgtEl>
                                        <p:attrNameLst>
                                          <p:attrName>ppt_x</p:attrName>
                                          <p:attrName>ppt_y</p:attrName>
                                        </p:attrNameLst>
                                      </p:cBhvr>
                                      <p:rCtr x="-69" y="2778"/>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2" nodeType="clickEffect">
                                  <p:stCondLst>
                                    <p:cond delay="0"/>
                                  </p:stCondLst>
                                  <p:childTnLst>
                                    <p:animMotion origin="layout" path="M -1.94444E-6 0.06142 L 0.00034 0.12438 " pathEditMode="relative" rAng="0" ptsTypes="AA">
                                      <p:cBhvr>
                                        <p:cTn id="13" dur="1500" fill="hold"/>
                                        <p:tgtEl>
                                          <p:spTgt spid="9"/>
                                        </p:tgtEl>
                                        <p:attrNameLst>
                                          <p:attrName>ppt_x</p:attrName>
                                          <p:attrName>ppt_y</p:attrName>
                                        </p:attrNameLst>
                                      </p:cBhvr>
                                      <p:rCtr x="-52" y="321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3" nodeType="clickEffect">
                                  <p:stCondLst>
                                    <p:cond delay="0"/>
                                  </p:stCondLst>
                                  <p:childTnLst>
                                    <p:animMotion origin="layout" path="M 0.00035 0.12439 L -8.33333E-7 0.19136 " pathEditMode="relative" rAng="0" ptsTypes="AA">
                                      <p:cBhvr>
                                        <p:cTn id="17" dur="1500" fill="hold"/>
                                        <p:tgtEl>
                                          <p:spTgt spid="9"/>
                                        </p:tgtEl>
                                        <p:attrNameLst>
                                          <p:attrName>ppt_x</p:attrName>
                                          <p:attrName>ppt_y</p:attrName>
                                        </p:attrNameLst>
                                      </p:cBhvr>
                                      <p:rCtr x="52" y="3148"/>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4" nodeType="clickEffect">
                                  <p:stCondLst>
                                    <p:cond delay="0"/>
                                  </p:stCondLst>
                                  <p:childTnLst>
                                    <p:animMotion origin="layout" path="M -1.94444E-6 0.19136 L 0.00087 0.24291 " pathEditMode="relative" rAng="0" ptsTypes="AA">
                                      <p:cBhvr>
                                        <p:cTn id="21" dur="2000" fill="hold"/>
                                        <p:tgtEl>
                                          <p:spTgt spid="9"/>
                                        </p:tgtEl>
                                        <p:attrNameLst>
                                          <p:attrName>ppt_x</p:attrName>
                                          <p:attrName>ppt_y</p:attrName>
                                        </p:attrNameLst>
                                      </p:cBhvr>
                                      <p:rCtr x="69" y="268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5" nodeType="clickEffect">
                                  <p:stCondLst>
                                    <p:cond delay="0"/>
                                  </p:stCondLst>
                                  <p:childTnLst>
                                    <p:animMotion origin="layout" path="M 0.00087 0.24291 L -1.94444E-6 0.30524 " pathEditMode="relative" rAng="0" ptsTypes="AA">
                                      <p:cBhvr>
                                        <p:cTn id="25" dur="1500" fill="hold"/>
                                        <p:tgtEl>
                                          <p:spTgt spid="9"/>
                                        </p:tgtEl>
                                        <p:attrNameLst>
                                          <p:attrName>ppt_x</p:attrName>
                                          <p:attrName>ppt_y</p:attrName>
                                        </p:attrNameLst>
                                      </p:cBhvr>
                                      <p:rCtr x="-52" y="3302"/>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6" nodeType="clickEffect">
                                  <p:stCondLst>
                                    <p:cond delay="0"/>
                                  </p:stCondLst>
                                  <p:childTnLst>
                                    <p:animMotion origin="layout" path="M -1.94444E-6 0.30525 L 0.00035 0.3676 " pathEditMode="relative" rAng="0" ptsTypes="AA">
                                      <p:cBhvr>
                                        <p:cTn id="29" dur="1500" fill="hold"/>
                                        <p:tgtEl>
                                          <p:spTgt spid="9"/>
                                        </p:tgtEl>
                                        <p:attrNameLst>
                                          <p:attrName>ppt_x</p:attrName>
                                          <p:attrName>ppt_y</p:attrName>
                                        </p:attrNameLst>
                                      </p:cBhvr>
                                      <p:rCtr x="17" y="3117"/>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7" nodeType="clickEffect">
                                  <p:stCondLst>
                                    <p:cond delay="0"/>
                                  </p:stCondLst>
                                  <p:childTnLst>
                                    <p:animMotion origin="layout" path="M 0.00035 0.3676 L 0.00035 0.43087 " pathEditMode="relative" rAng="0" ptsTypes="AA">
                                      <p:cBhvr>
                                        <p:cTn id="33" dur="1500" fill="hold"/>
                                        <p:tgtEl>
                                          <p:spTgt spid="9"/>
                                        </p:tgtEl>
                                        <p:attrNameLst>
                                          <p:attrName>ppt_x</p:attrName>
                                          <p:attrName>ppt_y</p:attrName>
                                        </p:attrNameLst>
                                      </p:cBhvr>
                                      <p:rCtr x="0" y="3148"/>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8" nodeType="clickEffect">
                                  <p:stCondLst>
                                    <p:cond delay="0"/>
                                  </p:stCondLst>
                                  <p:childTnLst>
                                    <p:animMotion origin="layout" path="M 0.00035 0.43087 L -1.94444E-6 0.49352 " pathEditMode="relative" rAng="0" ptsTypes="AA">
                                      <p:cBhvr>
                                        <p:cTn id="37" dur="1500" fill="hold"/>
                                        <p:tgtEl>
                                          <p:spTgt spid="9"/>
                                        </p:tgtEl>
                                        <p:attrNameLst>
                                          <p:attrName>ppt_x</p:attrName>
                                          <p:attrName>ppt_y</p:attrName>
                                        </p:attrNameLst>
                                      </p:cBhvr>
                                      <p:rCtr x="0" y="3117"/>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9" nodeType="clickEffect">
                                  <p:stCondLst>
                                    <p:cond delay="0"/>
                                  </p:stCondLst>
                                  <p:childTnLst>
                                    <p:animMotion origin="layout" path="M -1.94444E-6 0.49352 L -1.94444E-6 0.55278 " pathEditMode="relative" rAng="0" ptsTypes="AA">
                                      <p:cBhvr>
                                        <p:cTn id="41" dur="2000" fill="hold"/>
                                        <p:tgtEl>
                                          <p:spTgt spid="9"/>
                                        </p:tgtEl>
                                        <p:attrNameLst>
                                          <p:attrName>ppt_x</p:attrName>
                                          <p:attrName>ppt_y</p:attrName>
                                        </p:attrNameLst>
                                      </p:cBhvr>
                                      <p:rCtr x="0" y="2963"/>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0" nodeType="clickEffect">
                                  <p:stCondLst>
                                    <p:cond delay="0"/>
                                  </p:stCondLst>
                                  <p:childTnLst>
                                    <p:animMotion origin="layout" path="M -1.94444E-6 0.55278 L 0.00035 0.61914 " pathEditMode="relative" rAng="0" ptsTypes="AA">
                                      <p:cBhvr>
                                        <p:cTn id="45" dur="2000" fill="hold"/>
                                        <p:tgtEl>
                                          <p:spTgt spid="9"/>
                                        </p:tgtEl>
                                        <p:attrNameLst>
                                          <p:attrName>ppt_x</p:attrName>
                                          <p:attrName>ppt_y</p:attrName>
                                        </p:attrNameLst>
                                      </p:cBhvr>
                                      <p:rCtr x="17" y="3302"/>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1" nodeType="clickEffect">
                                  <p:stCondLst>
                                    <p:cond delay="0"/>
                                  </p:stCondLst>
                                  <p:childTnLst>
                                    <p:animMotion origin="layout" path="M 0.00035 0.61914 L -1.94444E-6 -3.95062E-6 " pathEditMode="relative" rAng="0" ptsTypes="AA">
                                      <p:cBhvr>
                                        <p:cTn id="49" dur="2000" fill="hold"/>
                                        <p:tgtEl>
                                          <p:spTgt spid="9"/>
                                        </p:tgtEl>
                                        <p:attrNameLst>
                                          <p:attrName>ppt_x</p:attrName>
                                          <p:attrName>ppt_y</p:attrName>
                                        </p:attrNameLst>
                                      </p:cBhvr>
                                      <p:rCtr x="-17" y="-30957"/>
                                    </p:animMotion>
                                  </p:childTnLst>
                                </p:cTn>
                              </p:par>
                            </p:childTnLst>
                          </p:cTn>
                        </p:par>
                      </p:childTnLst>
                    </p:cTn>
                  </p:par>
                </p:childTnLst>
              </p:cTn>
              <p:nextCondLst>
                <p:cond evt="onClick" delay="0">
                  <p:tgtEl>
                    <p:spTgt spid="10"/>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9" grpId="10" animBg="1"/>
      <p:bldP spid="9" grpId="1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93321</TotalTime>
  <Words>4086</Words>
  <Application>Microsoft Office PowerPoint</Application>
  <PresentationFormat>On-screen Show (16:9)</PresentationFormat>
  <Paragraphs>536</Paragraphs>
  <Slides>21</Slides>
  <Notes>20</Notes>
  <HiddenSlides>5</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Adobe Gothic Std B</vt:lpstr>
      <vt:lpstr>Arial</vt:lpstr>
      <vt:lpstr>Bradley Hand ITC</vt:lpstr>
      <vt:lpstr>Calibri</vt:lpstr>
      <vt:lpstr>Segoe UI</vt:lpstr>
      <vt:lpstr>Tempus Sans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1255</cp:revision>
  <cp:lastPrinted>2016-02-02T20:22:43Z</cp:lastPrinted>
  <dcterms:created xsi:type="dcterms:W3CDTF">2015-10-21T21:04:26Z</dcterms:created>
  <dcterms:modified xsi:type="dcterms:W3CDTF">2018-02-28T08:34:37Z</dcterms:modified>
</cp:coreProperties>
</file>