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61" r:id="rId2"/>
    <p:sldId id="427" r:id="rId3"/>
    <p:sldId id="417" r:id="rId4"/>
    <p:sldId id="450" r:id="rId5"/>
    <p:sldId id="442" r:id="rId6"/>
    <p:sldId id="443" r:id="rId7"/>
    <p:sldId id="428" r:id="rId8"/>
    <p:sldId id="445" r:id="rId9"/>
    <p:sldId id="446" r:id="rId10"/>
    <p:sldId id="447" r:id="rId11"/>
    <p:sldId id="448" r:id="rId12"/>
    <p:sldId id="449" r:id="rId13"/>
    <p:sldId id="429" r:id="rId14"/>
    <p:sldId id="392" r:id="rId15"/>
    <p:sldId id="437" r:id="rId16"/>
    <p:sldId id="266" r:id="rId17"/>
    <p:sldId id="441" r:id="rId18"/>
    <p:sldId id="380" r:id="rId19"/>
    <p:sldId id="452" r:id="rId20"/>
    <p:sldId id="453" r:id="rId21"/>
    <p:sldId id="454" r:id="rId2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1"/>
    <a:srgbClr val="F9FC92"/>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75696" autoAdjust="0"/>
  </p:normalViewPr>
  <p:slideViewPr>
    <p:cSldViewPr snapToGrid="0" snapToObjects="1">
      <p:cViewPr varScale="1">
        <p:scale>
          <a:sx n="100" d="100"/>
          <a:sy n="100" d="100"/>
        </p:scale>
        <p:origin x="102" y="2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01/03/2018</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dirty="0"/>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dirty="0"/>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OOkBIrW60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as a focussing strategy to introduce the resource topic. Read the title together and invite children to share something they know about the events of Holy Thursday and how they are celebrated in the liturgy of the Church.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Follow the instructions on the slide. The take time to talk with the children about the attitude people need when they want to serve others. Jesus calls is it humility or humbleness. For Christians humility or humbleness means being free from pride, recognising the gifts you have are from God – you did not earn them, God gave them freely to you. Humble people don’t mind helping to clean up a mess, do tasks that are not pleasant, do not seek revenge, don’t act like a big shot, enjoy being of service to others, are aware of their failures, apologise for their mistakes - even small ones, learn from criticism and are always willing to help, show kindness, are always forgiving and compassionate. Words like humble, humility humbleness occur 71 times in the Bible which shows how much God really wants people to learn how to be humble. An example of humbleness is when Jesus, the son of God washed the feet of the apostles. How can you cultivate an attitude of humbleness? Watch the clip on the next slide and learn from Pope Francis.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6774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9 What is the meaning of the washing of the feet?</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Reveal the text reveals and discuss each statement and share responses to the questions.  </a:t>
            </a:r>
          </a:p>
          <a:p>
            <a:r>
              <a:rPr lang="en-NZ" sz="1200" kern="1200" dirty="0">
                <a:solidFill>
                  <a:schemeClr val="tx1"/>
                </a:solidFill>
                <a:effectLst/>
                <a:latin typeface="+mn-lt"/>
                <a:ea typeface="+mn-ea"/>
                <a:cs typeface="+mn-cs"/>
              </a:rPr>
              <a:t>Watch the clip </a:t>
            </a:r>
          </a:p>
          <a:p>
            <a:r>
              <a:rPr lang="en-NZ" sz="1200" b="1" u="sng" kern="1200" dirty="0">
                <a:solidFill>
                  <a:schemeClr val="tx1"/>
                </a:solidFill>
                <a:effectLst/>
                <a:latin typeface="+mn-lt"/>
                <a:ea typeface="+mn-ea"/>
                <a:cs typeface="+mn-cs"/>
                <a:hlinkClick r:id="rId3"/>
              </a:rPr>
              <a:t>https://www.youtube.com/watch?v=4OOkBIrW60w</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Pope Francis washes prisoners' feet</a:t>
            </a:r>
          </a:p>
          <a:p>
            <a:r>
              <a:rPr lang="en-NZ" sz="1200" kern="1200" dirty="0">
                <a:solidFill>
                  <a:schemeClr val="tx1"/>
                </a:solidFill>
                <a:effectLst/>
                <a:latin typeface="+mn-lt"/>
                <a:ea typeface="+mn-ea"/>
                <a:cs typeface="+mn-cs"/>
              </a:rPr>
              <a:t>1:12 minutes</a:t>
            </a:r>
          </a:p>
          <a:p>
            <a:r>
              <a:rPr lang="en-NZ" sz="1200" kern="1200" dirty="0">
                <a:solidFill>
                  <a:schemeClr val="tx1"/>
                </a:solidFill>
                <a:effectLst/>
                <a:latin typeface="+mn-lt"/>
                <a:ea typeface="+mn-ea"/>
                <a:cs typeface="+mn-cs"/>
              </a:rPr>
              <a:t>Children share responses to the clip and suggest ways children of their age could show a humble attitude by being of service to others. This is what Jesus is asking of all his followers. Volunteering to clean up a mess you did not make, making a drink to comfort someone who is upset and giving up what you have when there is not enough to go round are all examples of humble service. </a:t>
            </a:r>
          </a:p>
          <a:p>
            <a:r>
              <a:rPr lang="en-GB" sz="1200" kern="1200" dirty="0">
                <a:solidFill>
                  <a:schemeClr val="tx1"/>
                </a:solidFill>
                <a:effectLst/>
                <a:latin typeface="+mn-lt"/>
                <a:ea typeface="+mn-ea"/>
                <a:cs typeface="+mn-cs"/>
              </a:rPr>
              <a:t>Plan a class liturgy around the washing of the feet. It could be in your class or at lunchtime in a quiet place for anyone who would like to come. A prayerful reflective atmosphere needs to be maintained throughout. Reflective music can help with this.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880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Follow the instructions in the revealed text and answer the question at the end of each one.                                                       Children could make a poster of the reading/s of their choice and illustrate it/them. On the frame write how the instructions in the readings are being fulfilled today. Add the Scripture references and discuss why these readings were chosen for Holy Thursday.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0656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Work through each PIN and respond to the instructions and the questions.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066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formative assessment strategy will help teachers to identify how well children have achieved the Learning Intentions of the resource.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can choose how they use the slide in their range of assessment options.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worksheet of this slide is available for children in Years 5-8 to complete.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last two items are feed forward for the teacher.</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Item 4 </a:t>
            </a:r>
            <a:r>
              <a:rPr lang="en-GB" sz="1200" kern="1200" dirty="0">
                <a:solidFill>
                  <a:schemeClr val="tx1"/>
                </a:solidFill>
                <a:effectLst/>
                <a:latin typeface="+mn-lt"/>
                <a:ea typeface="+mn-ea"/>
                <a:cs typeface="+mn-cs"/>
              </a:rPr>
              <a:t>To create an acrostic, follow these easy steps: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Write your word down vertically using upper case letters.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Brainstorm words or phrases that describe your idea.</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Place your brainstormed words or phrases on the lines that begin with the same letters.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Fill in the rest of the lines to create a poem.</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Decorate your poem and display it in your classroom and share it with you family.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52093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a:solidFill>
                  <a:schemeClr val="tx1"/>
                </a:solidFill>
                <a:effectLst/>
                <a:latin typeface="+mn-lt"/>
                <a:ea typeface="+mn-ea"/>
                <a:cs typeface="+mn-cs"/>
              </a:rPr>
              <a:t>reflect on the events in the last 3 days of Jesus’ life. Bring to mind a picture of Jesus as he walked the journey to the cross. Recall his message at the Last Supper of the importance of serving others whenever they see a need. Plan some ways they could do this especially over the next week. Try to make it a habit of mind and heart as they grow to serve others as Jesus’ disciples today.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Worksheet relates to Slide 3.</a:t>
            </a:r>
          </a:p>
        </p:txBody>
      </p:sp>
      <p:sp>
        <p:nvSpPr>
          <p:cNvPr id="4" name="Slide Number Placeholder 3"/>
          <p:cNvSpPr>
            <a:spLocks noGrp="1"/>
          </p:cNvSpPr>
          <p:nvPr>
            <p:ph type="sldNum" sz="quarter" idx="10"/>
          </p:nvPr>
        </p:nvSpPr>
        <p:spPr/>
        <p:txBody>
          <a:bodyPr/>
          <a:lstStyle/>
          <a:p>
            <a:fld id="{B7D854C1-D8DB-439C-8B37-6CAF82AB5E22}" type="slidenum">
              <a:rPr lang="en-GB" smtClean="0"/>
              <a:pPr/>
              <a:t>17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09988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Worksheet relates to slides 12A and 12B.</a:t>
            </a:r>
          </a:p>
        </p:txBody>
      </p:sp>
      <p:sp>
        <p:nvSpPr>
          <p:cNvPr id="4" name="Slide Number Placeholder 3"/>
          <p:cNvSpPr>
            <a:spLocks noGrp="1"/>
          </p:cNvSpPr>
          <p:nvPr>
            <p:ph type="sldNum" sz="quarter" idx="10"/>
          </p:nvPr>
        </p:nvSpPr>
        <p:spPr/>
        <p:txBody>
          <a:bodyPr/>
          <a:lstStyle/>
          <a:p>
            <a:fld id="{B7D854C1-D8DB-439C-8B37-6CAF82AB5E22}" type="slidenum">
              <a:rPr lang="en-GB" smtClean="0"/>
              <a:pPr/>
              <a:t>18</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19</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0477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through the Learning Intentions with the class and identify some ideas/questions that might be explored in the resource.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to add some new symbols to the prayer focus - wine glass, bread, bowl, water and towel, bible open at the John 13:1-15. For class prayer with your class you may like to break bread and share a red drink to create the actions and mood of the events of Holy Thursday. Note the readings for Holy Thursday are included on the Teacher Resource pages 30-32 if they are needed. They can be found at the end of the power point.</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20</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77163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93011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Print off a worksheet for each child to complete and add to their RE Learning Journal. Give children time to share the items on their worksheets and add new ones.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Work through each bullet point and discuss what children write about how the images of the Scriptural event and the liturgical re-enactment relate to each other. Talk about why schools re-enact the Holy Week events and how they help children to understand them.</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0141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Children read the story from the Book of Exodus using the green pointer. They re-read it silently. Children then identify the instructions God gave the people about how they were to celebrate the Passover meal. Teacher highlights the instructions as they are identified using highlighter in bottom left corner of the screen. Teacher explains that Jewish people still follow these instructions as they celebrate their Passover meal today in their homes. Ask children to explain what is meant by Passover and why the meal is called the Passover meal.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8601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 watching the clip, read the flip cards to generate questions and discussion about the connections between the Jewish feast of Passover and the Christian mass.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clip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Jewish Seder, The Last Supper and the Catholic Mass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https://www.youtube.com/watch?v=g97VwxJdrfM</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6:03 minutes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 background notes for the Feast of Passover</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Passover is a Jewish holiday that celebrates the exodus of Hebrew slaves from Egypt. There is a whole book in the Old or First Testament that tells the Exodus story.   Exodus means to leave.  As the story goes, the Jewish people were enslaved in Egypt for generations by the Pharaoh who treated them cruelly as slaves and ordered the death of all Jewish baby boys in order to control the number of Jewish people. One brave Jewish mother broke the law and hid her baby son from the authorities by sending him floating down the Nile in a water proof basket. He was discovered in the river by Pharaoh's daughter who rescued him and named him Moses. He was raised in Pharaoh’s palace.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When Moses grew up, he recognized what terrible lives the Hebrew slaves led. One day Moses fought with an Egyptian who was beating a Hebrew slave, and he was forced to flee into the desert. God appeared to Moses in the form of a burning bush and told him he had chosen him to free the Jewish people from bondage. Moses managed to convince the Egyptian ruler to free the Hebrew slaves. Only after God sent ten plagues did the Pharaoh agree to free them. The last of the plagues, the killing of the firstborn, is where the name for the Passover holiday comes from: according to Jewish tradition, the Angel of Death “passed over” Jewish homes that night, and only Egyptian families were affected. Hurrying to escape from Egypt before Pharaoh changed his mind, the Jews didn’t have time to let their bread for the journey rise.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Today, for all of the eight days of Passover, Jews eat only ‘matzah’, unleavened or flat bread to help them remember how their ancestors fled to freedom. The feast of Passover, is usually around Easter time and it is named because the Jewish people ‘passed over’ from slavery to freedom from the Egyptians (that is why this story is read at mass on Holy Thursday evening).  During their Seder meal on the first night of Passover the people recount the Exodus story. Seder is Hebrew for ‘order’, because at the meal different food is eaten in a special order. Blessings are said throughout the meal.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Passover is really a celebration of freedom, so many Jews use the holiday as a time not only to rejoice at the freedom of their ancestors, but also to recognize the hunger and pain of others still in need. Adapt Teaching and Learning Experience 5</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5557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the 1 Corinthians passage with the children using the pointer. Highlight the words Jesus speaks with the highlighter tool and explain these are the words of consecration when the bread is changed into Jesus’ body and the wine is changed into Jesus’ blood. Jesus gave the apostles and priests who follow on from them the power to do as Jesus did at the Last Supper. This is why this reading is part of the Holy Thursday Liturgy because Holy Thursday is the day this story took place in 33AD. Through being present at mass, seeing the priest as he says the words Jesus said at the Last Supper and holds up the bread and wine, we participate in the meal just as if we are sitting with Jesus’ disciples today around the table with the first apostles This experience makes it possible for present day Christians to participate regularly and do what Jesus asked – to remember him so we become more like him as we eat his body and drink his blood.</a:t>
            </a:r>
            <a:endParaRPr lang="en-NZ"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7701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each item in the word float activity as a conversation starter about what it means. Explain to the children that the Second Reading is St Paul’s account of the Last Supper. It tells how Jesus instituted the Sacrament of the Eucharist. It reminds us that Jesus chose everyday food and drink so that whenever his disciples ate and drank together they would remember him. That was over 2000 years ago and today Jesus’ followers are still remembering him at mass and as Paul said they continue “proclaiming his death until he comes again.”</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ANSWERS: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 3rd line, 2 = 1st line, 3 = 2nd line.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5931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ANSWERS: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 = 1st line, 5 = 3rd line, 6 = 2nd line.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7626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705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4OOkBIrW60w"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hyperlink" Target="http://www.tinyurl.com/NCRSfeedback" TargetMode="External"/><Relationship Id="rId3" Type="http://schemas.openxmlformats.org/officeDocument/2006/relationships/slideLayout" Target="../slideLayouts/slideLayout1.xml"/><Relationship Id="rId7" Type="http://schemas.openxmlformats.org/officeDocument/2006/relationships/image" Target="../media/image3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image" Target="../media/image30.png"/><Relationship Id="rId4" Type="http://schemas.openxmlformats.org/officeDocument/2006/relationships/notesSlide" Target="../notesSlides/notesSlide16.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youtube.com/watch?v=g97VwxJdrfM"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1"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S-01</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NZ" sz="3600" b="1" dirty="0"/>
              <a:t>The Church celebrates Holy Thursday </a:t>
            </a:r>
            <a:endParaRPr lang="en-GB" sz="3600" b="1" dirty="0"/>
          </a:p>
        </p:txBody>
      </p:sp>
      <p:grpSp>
        <p:nvGrpSpPr>
          <p:cNvPr id="2" name="Main_Images">
            <a:extLst>
              <a:ext uri="{FF2B5EF4-FFF2-40B4-BE49-F238E27FC236}">
                <a16:creationId xmlns:a16="http://schemas.microsoft.com/office/drawing/2014/main" id="{E737CF31-2544-4478-A0F8-DC671798A867}"/>
              </a:ext>
            </a:extLst>
          </p:cNvPr>
          <p:cNvGrpSpPr/>
          <p:nvPr/>
        </p:nvGrpSpPr>
        <p:grpSpPr>
          <a:xfrm>
            <a:off x="411480" y="1195387"/>
            <a:ext cx="8372620" cy="2752725"/>
            <a:chOff x="411480" y="1195387"/>
            <a:chExt cx="8372620" cy="2752725"/>
          </a:xfrm>
        </p:grpSpPr>
        <p:pic>
          <p:nvPicPr>
            <p:cNvPr id="9" name="Image 2" descr="Image may contain: 1 person, sitting">
              <a:extLst>
                <a:ext uri="{FF2B5EF4-FFF2-40B4-BE49-F238E27FC236}">
                  <a16:creationId xmlns:a16="http://schemas.microsoft.com/office/drawing/2014/main" id="{C6BDC98D-CDA9-43CD-B3EB-110425AB25EE}"/>
                </a:ext>
              </a:extLst>
            </p:cNvPr>
            <p:cNvPicPr/>
            <p:nvPr/>
          </p:nvPicPr>
          <p:blipFill rotWithShape="1">
            <a:blip r:embed="rId3">
              <a:extLst>
                <a:ext uri="{28A0092B-C50C-407E-A947-70E740481C1C}">
                  <a14:useLocalDpi xmlns:a14="http://schemas.microsoft.com/office/drawing/2010/main" val="0"/>
                </a:ext>
              </a:extLst>
            </a:blip>
            <a:srcRect t="6936" b="1948"/>
            <a:stretch/>
          </p:blipFill>
          <p:spPr bwMode="auto">
            <a:xfrm>
              <a:off x="411480" y="1195387"/>
              <a:ext cx="4028440" cy="2752725"/>
            </a:xfrm>
            <a:prstGeom prst="rect">
              <a:avLst/>
            </a:prstGeom>
            <a:noFill/>
            <a:ln>
              <a:noFill/>
            </a:ln>
            <a:extLst>
              <a:ext uri="{53640926-AAD7-44D8-BBD7-CCE9431645EC}">
                <a14:shadowObscured xmlns:a14="http://schemas.microsoft.com/office/drawing/2010/main"/>
              </a:ext>
            </a:extLst>
          </p:spPr>
        </p:pic>
        <p:pic>
          <p:nvPicPr>
            <p:cNvPr id="11" name="Image 1" descr="C:\Users\AnneKennedy\AppData\Local\Microsoft\Windows\INetCache\Content.Word\P1040051.jpg">
              <a:extLst>
                <a:ext uri="{FF2B5EF4-FFF2-40B4-BE49-F238E27FC236}">
                  <a16:creationId xmlns:a16="http://schemas.microsoft.com/office/drawing/2014/main" id="{0B819A37-5A11-4312-A81D-393F2AFE68CC}"/>
                </a:ext>
              </a:extLst>
            </p:cNvPr>
            <p:cNvPicPr/>
            <p:nvPr/>
          </p:nvPicPr>
          <p:blipFill rotWithShape="1">
            <a:blip r:embed="rId4" cstate="print">
              <a:extLst>
                <a:ext uri="{28A0092B-C50C-407E-A947-70E740481C1C}">
                  <a14:useLocalDpi xmlns:a14="http://schemas.microsoft.com/office/drawing/2010/main" val="0"/>
                </a:ext>
              </a:extLst>
            </a:blip>
            <a:srcRect l="4150" t="16601" b="5310"/>
            <a:stretch/>
          </p:blipFill>
          <p:spPr bwMode="auto">
            <a:xfrm>
              <a:off x="4554046" y="1195387"/>
              <a:ext cx="4230054" cy="275272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Gospel in the Holy Thursday Liturgy</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S-08</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Image" descr="Image result for Jesus washes the apostles feet">
            <a:extLst>
              <a:ext uri="{FF2B5EF4-FFF2-40B4-BE49-F238E27FC236}">
                <a16:creationId xmlns:a16="http://schemas.microsoft.com/office/drawing/2014/main" id="{6CBDA740-2409-4C26-B6E6-DB8535973D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3503" y="649905"/>
            <a:ext cx="2857500" cy="2143125"/>
          </a:xfrm>
          <a:prstGeom prst="rect">
            <a:avLst/>
          </a:prstGeom>
          <a:noFill/>
          <a:ln>
            <a:noFill/>
          </a:ln>
        </p:spPr>
      </p:pic>
      <p:sp>
        <p:nvSpPr>
          <p:cNvPr id="4" name="Textbox 2">
            <a:extLst>
              <a:ext uri="{FF2B5EF4-FFF2-40B4-BE49-F238E27FC236}">
                <a16:creationId xmlns:a16="http://schemas.microsoft.com/office/drawing/2014/main" id="{0664C932-B4BA-4B92-BEA1-6BF53F9074F9}"/>
              </a:ext>
            </a:extLst>
          </p:cNvPr>
          <p:cNvSpPr/>
          <p:nvPr/>
        </p:nvSpPr>
        <p:spPr>
          <a:xfrm>
            <a:off x="4656221" y="649905"/>
            <a:ext cx="4572000" cy="4180632"/>
          </a:xfrm>
          <a:prstGeom prst="rect">
            <a:avLst/>
          </a:prstGeom>
        </p:spPr>
        <p:txBody>
          <a:bodyPr>
            <a:spAutoFit/>
          </a:bodyPr>
          <a:lstStyle/>
          <a:p>
            <a:pPr>
              <a:spcAft>
                <a:spcPts val="1000"/>
              </a:spcAft>
            </a:pPr>
            <a:r>
              <a:rPr lang="en-NZ" sz="1600" b="1" u="sng" dirty="0">
                <a:latin typeface="Calibri" panose="020F0502020204030204" pitchFamily="34" charset="0"/>
                <a:ea typeface="Calibri" panose="020F0502020204030204" pitchFamily="34" charset="0"/>
                <a:cs typeface="Times New Roman" panose="02020603050405020304" pitchFamily="18" charset="0"/>
              </a:rPr>
              <a:t>Peter:</a:t>
            </a:r>
            <a:r>
              <a:rPr lang="en-NZ" sz="1600" b="1"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libri" panose="020F0502020204030204" pitchFamily="34" charset="0"/>
                <a:ea typeface="Calibri" panose="020F0502020204030204" pitchFamily="34" charset="0"/>
                <a:cs typeface="Times New Roman" panose="02020603050405020304" pitchFamily="18" charset="0"/>
              </a:rPr>
              <a:t>“Lord are you going to wash my feet?”</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b="1" u="sng" dirty="0">
                <a:latin typeface="Calibri" panose="020F0502020204030204" pitchFamily="34" charset="0"/>
                <a:ea typeface="Calibri" panose="020F0502020204030204" pitchFamily="34" charset="0"/>
                <a:cs typeface="Times New Roman" panose="02020603050405020304" pitchFamily="18" charset="0"/>
              </a:rPr>
              <a:t>Jesus:</a:t>
            </a:r>
            <a:r>
              <a:rPr lang="en-NZ" sz="1600" b="1"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libri" panose="020F0502020204030204" pitchFamily="34" charset="0"/>
                <a:ea typeface="Calibri" panose="020F0502020204030204" pitchFamily="34" charset="0"/>
                <a:cs typeface="Times New Roman" panose="02020603050405020304" pitchFamily="18" charset="0"/>
              </a:rPr>
              <a:t>“You do not understand what I am doing now, but later you will”.</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b="1" u="sng" dirty="0">
                <a:latin typeface="Calibri" panose="020F0502020204030204" pitchFamily="34" charset="0"/>
                <a:ea typeface="Calibri" panose="020F0502020204030204" pitchFamily="34" charset="0"/>
                <a:cs typeface="Times New Roman" panose="02020603050405020304" pitchFamily="18" charset="0"/>
              </a:rPr>
              <a:t>Peter:</a:t>
            </a:r>
            <a:r>
              <a:rPr lang="en-NZ" sz="1600" b="1"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libri" panose="020F0502020204030204" pitchFamily="34" charset="0"/>
                <a:ea typeface="Calibri" panose="020F0502020204030204" pitchFamily="34" charset="0"/>
                <a:cs typeface="Times New Roman" panose="02020603050405020304" pitchFamily="18" charset="0"/>
              </a:rPr>
              <a:t>“I will never let you wash my feet.”</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b="1" u="sng" dirty="0">
                <a:latin typeface="Calibri" panose="020F0502020204030204" pitchFamily="34" charset="0"/>
                <a:ea typeface="Calibri" panose="020F0502020204030204" pitchFamily="34" charset="0"/>
                <a:cs typeface="Times New Roman" panose="02020603050405020304" pitchFamily="18" charset="0"/>
              </a:rPr>
              <a:t>Jesus:</a:t>
            </a:r>
            <a:r>
              <a:rPr lang="en-NZ" sz="1600" b="1"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libri" panose="020F0502020204030204" pitchFamily="34" charset="0"/>
                <a:ea typeface="Calibri" panose="020F0502020204030204" pitchFamily="34" charset="0"/>
                <a:cs typeface="Times New Roman" panose="02020603050405020304" pitchFamily="18" charset="0"/>
              </a:rPr>
              <a:t>“If I don’t wash your feet it means you want nothing more to do with me.”</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b="1" u="sng" dirty="0">
                <a:latin typeface="Calibri" panose="020F0502020204030204" pitchFamily="34" charset="0"/>
                <a:ea typeface="Calibri" panose="020F0502020204030204" pitchFamily="34" charset="0"/>
                <a:cs typeface="Times New Roman" panose="02020603050405020304" pitchFamily="18" charset="0"/>
              </a:rPr>
              <a:t>Peter:</a:t>
            </a:r>
            <a:r>
              <a:rPr lang="en-NZ" sz="1600" b="1"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libri" panose="020F0502020204030204" pitchFamily="34" charset="0"/>
                <a:ea typeface="Calibri" panose="020F0502020204030204" pitchFamily="34" charset="0"/>
                <a:cs typeface="Times New Roman" panose="02020603050405020304" pitchFamily="18" charset="0"/>
              </a:rPr>
              <a:t>“If that’s what it means then wash my hands and my head too!’</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b="1" u="sng" dirty="0">
                <a:latin typeface="Calibri" panose="020F0502020204030204" pitchFamily="34" charset="0"/>
                <a:ea typeface="Calibri" panose="020F0502020204030204" pitchFamily="34" charset="0"/>
                <a:cs typeface="Times New Roman" panose="02020603050405020304" pitchFamily="18" charset="0"/>
              </a:rPr>
              <a:t>Jesus:</a:t>
            </a:r>
            <a:r>
              <a:rPr lang="en-NZ" sz="1600" b="1"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libri" panose="020F0502020204030204" pitchFamily="34" charset="0"/>
                <a:ea typeface="Calibri" panose="020F0502020204030204" pitchFamily="34" charset="0"/>
                <a:cs typeface="Times New Roman" panose="02020603050405020304" pitchFamily="18" charset="0"/>
              </a:rPr>
              <a:t>“Do you know what I have done to you?                           You called me Lord and Teacher and that is right, for that is what I am. So if I, your Lord and Teacher, have washed your feet you should wash one another’s feet. I have done this as an example so that you will do as I have done.”</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C9CC141A-BA2D-4D3D-B14D-F228DC1B4A0F}"/>
              </a:ext>
            </a:extLst>
          </p:cNvPr>
          <p:cNvSpPr/>
          <p:nvPr/>
        </p:nvSpPr>
        <p:spPr>
          <a:xfrm>
            <a:off x="0" y="2828925"/>
            <a:ext cx="4572000" cy="2074414"/>
          </a:xfrm>
          <a:prstGeom prst="rect">
            <a:avLst/>
          </a:prstGeom>
        </p:spPr>
        <p:txBody>
          <a:bodyPr>
            <a:spAutoFit/>
          </a:bodyPr>
          <a:lstStyle/>
          <a:p>
            <a:pPr marL="342900" lvl="0" indent="-342900">
              <a:lnSpc>
                <a:spcPct val="115000"/>
              </a:lnSpc>
              <a:spcAft>
                <a:spcPts val="0"/>
              </a:spcAft>
              <a:buFont typeface="Symbol" panose="05050102010706020507" pitchFamily="18" charset="2"/>
              <a:buBlip>
                <a:blip r:embed="rId4"/>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Listen to the Gospel reading for Holy Thursday John 13:3-15</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4"/>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The Narrator reads the main part of the text.</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4"/>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Class join in the words of Jesus and Peter.</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Blip>
                <a:blip r:embed="rId4"/>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Narrator indicates when the class reads the words on the screen.</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352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hidden="1">
            <a:extLst>
              <a:ext uri="{FF2B5EF4-FFF2-40B4-BE49-F238E27FC236}">
                <a16:creationId xmlns:a16="http://schemas.microsoft.com/office/drawing/2014/main" id="{C9CC141A-BA2D-4D3D-B14D-F228DC1B4A0F}"/>
              </a:ext>
            </a:extLst>
          </p:cNvPr>
          <p:cNvSpPr/>
          <p:nvPr/>
        </p:nvSpPr>
        <p:spPr>
          <a:xfrm>
            <a:off x="2875547" y="2931495"/>
            <a:ext cx="4572000" cy="2074414"/>
          </a:xfrm>
          <a:prstGeom prst="rect">
            <a:avLst/>
          </a:prstGeom>
        </p:spPr>
        <p:txBody>
          <a:bodyPr>
            <a:spAutoFit/>
          </a:bodyPr>
          <a:lstStyle/>
          <a:p>
            <a:pPr marL="342900" lvl="0" indent="-342900">
              <a:lnSpc>
                <a:spcPct val="115000"/>
              </a:lnSpc>
              <a:spcAft>
                <a:spcPts val="0"/>
              </a:spcAft>
              <a:buFont typeface="Symbol" panose="05050102010706020507" pitchFamily="18" charset="2"/>
              <a:buBlip>
                <a:blip r:embed="rId3"/>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Listen to the Gospel reading for Holy Thursday John 13:3-15</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The Narrator reads the main part of the text.</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Class join in the words of Jesus and Peter.</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Blip>
                <a:blip r:embed="rId3"/>
              </a:buBlip>
            </a:pPr>
            <a:r>
              <a:rPr lang="en-NZ" sz="1400" dirty="0">
                <a:latin typeface="Lucida Handwriting" panose="03010101010101010101" pitchFamily="66" charset="0"/>
                <a:ea typeface="Calibri" panose="020F0502020204030204" pitchFamily="34" charset="0"/>
                <a:cs typeface="Times New Roman" panose="02020603050405020304" pitchFamily="18" charset="0"/>
              </a:rPr>
              <a:t>Narrator indicates when the class reads the words on the screen.</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descr="Image result for catholic mass on holy thursday">
            <a:extLst>
              <a:ext uri="{FF2B5EF4-FFF2-40B4-BE49-F238E27FC236}">
                <a16:creationId xmlns:a16="http://schemas.microsoft.com/office/drawing/2014/main" id="{4D1BFB7A-2277-41F8-ACAA-278B50B5FC2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11" y="1094019"/>
            <a:ext cx="2924168" cy="1949445"/>
          </a:xfrm>
          <a:prstGeom prst="rect">
            <a:avLst/>
          </a:prstGeom>
          <a:noFill/>
          <a:ln>
            <a:noFill/>
          </a:ln>
        </p:spPr>
      </p:pic>
      <p:sp>
        <p:nvSpPr>
          <p:cNvPr id="4" name="Textbox: Line 5">
            <a:extLst>
              <a:ext uri="{FF2B5EF4-FFF2-40B4-BE49-F238E27FC236}">
                <a16:creationId xmlns:a16="http://schemas.microsoft.com/office/drawing/2014/main" id="{6B68FE0F-42B9-4936-92B6-62036447D939}"/>
              </a:ext>
            </a:extLst>
          </p:cNvPr>
          <p:cNvSpPr/>
          <p:nvPr/>
        </p:nvSpPr>
        <p:spPr>
          <a:xfrm>
            <a:off x="3456048" y="3292141"/>
            <a:ext cx="5543952" cy="1708160"/>
          </a:xfrm>
          <a:prstGeom prst="rect">
            <a:avLst/>
          </a:prstGeom>
        </p:spPr>
        <p:txBody>
          <a:bodyPr wrap="square">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en-NZ" altLang="en-US" sz="1400" dirty="0">
                <a:latin typeface="Lucida Handwriting" panose="03010101010101010101" pitchFamily="66" charset="0"/>
                <a:ea typeface="Calibri" panose="020F0502020204030204" pitchFamily="34" charset="0"/>
                <a:cs typeface="Times New Roman" panose="02020603050405020304" pitchFamily="18" charset="0"/>
              </a:rPr>
              <a:t>Arrange to have a foot washing ceremony in your class. During it explain how this very old custom was carried out by the servants of the house. Think about how you could be of humble service at home and at school. </a:t>
            </a:r>
            <a:endParaRPr lang="en-NZ" altLang="en-US" sz="1400" dirty="0">
              <a:latin typeface="Arial" panose="020B0604020202020204" pitchFamily="34" charset="0"/>
            </a:endParaRPr>
          </a:p>
        </p:txBody>
      </p:sp>
      <p:sp>
        <p:nvSpPr>
          <p:cNvPr id="5" name="Textbox: Line 4">
            <a:extLst>
              <a:ext uri="{FF2B5EF4-FFF2-40B4-BE49-F238E27FC236}">
                <a16:creationId xmlns:a16="http://schemas.microsoft.com/office/drawing/2014/main" id="{8AF6243A-7D37-4CF5-BE9F-9F04861D1A3B}"/>
              </a:ext>
            </a:extLst>
          </p:cNvPr>
          <p:cNvSpPr/>
          <p:nvPr/>
        </p:nvSpPr>
        <p:spPr>
          <a:xfrm>
            <a:off x="3456048" y="2646601"/>
            <a:ext cx="5687952" cy="738664"/>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Arial" panose="020B0604020202020204" pitchFamily="34" charset="0"/>
              <a:buChar char="•"/>
            </a:pPr>
            <a:r>
              <a:rPr lang="en-NZ" altLang="en-US" sz="1400" dirty="0">
                <a:latin typeface="Lucida Handwriting" panose="03010101010101010101" pitchFamily="66" charset="0"/>
                <a:ea typeface="Calibri" panose="020F0502020204030204" pitchFamily="34" charset="0"/>
                <a:cs typeface="Times New Roman" panose="02020603050405020304" pitchFamily="18" charset="0"/>
              </a:rPr>
              <a:t>What else could children of your age do to develop an attitude of humility and service?</a:t>
            </a:r>
            <a:endParaRPr lang="en-NZ" altLang="en-US" sz="1400" dirty="0"/>
          </a:p>
        </p:txBody>
      </p:sp>
      <p:sp>
        <p:nvSpPr>
          <p:cNvPr id="6" name="Textbox: Line 3">
            <a:extLst>
              <a:ext uri="{FF2B5EF4-FFF2-40B4-BE49-F238E27FC236}">
                <a16:creationId xmlns:a16="http://schemas.microsoft.com/office/drawing/2014/main" id="{142D525E-E36C-4D75-B518-CC57C9F5C71E}"/>
              </a:ext>
            </a:extLst>
          </p:cNvPr>
          <p:cNvSpPr/>
          <p:nvPr/>
        </p:nvSpPr>
        <p:spPr>
          <a:xfrm>
            <a:off x="3456048" y="2269115"/>
            <a:ext cx="5687952" cy="387542"/>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Arial" panose="020B0604020202020204" pitchFamily="34" charset="0"/>
              <a:buChar char="•"/>
            </a:pPr>
            <a:r>
              <a:rPr lang="en-NZ" altLang="en-US" sz="1400" dirty="0">
                <a:latin typeface="Lucida Handwriting" panose="03010101010101010101" pitchFamily="66" charset="0"/>
                <a:ea typeface="Calibri" panose="020F0502020204030204" pitchFamily="34" charset="0"/>
                <a:cs typeface="Times New Roman" panose="02020603050405020304" pitchFamily="18" charset="0"/>
              </a:rPr>
              <a:t>What is washing someone</a:t>
            </a:r>
            <a:r>
              <a:rPr lang="en-NZ" altLang="en-US" sz="1400" dirty="0">
                <a:latin typeface="Calibri" panose="020F0502020204030204" pitchFamily="34" charset="0"/>
                <a:ea typeface="Calibri" panose="020F0502020204030204" pitchFamily="34" charset="0"/>
                <a:cs typeface="Times New Roman" panose="02020603050405020304" pitchFamily="18" charset="0"/>
              </a:rPr>
              <a:t>’</a:t>
            </a:r>
            <a:r>
              <a:rPr lang="en-NZ" altLang="en-US" sz="1400" dirty="0">
                <a:latin typeface="Lucida Handwriting" panose="03010101010101010101" pitchFamily="66" charset="0"/>
                <a:ea typeface="Calibri" panose="020F0502020204030204" pitchFamily="34" charset="0"/>
                <a:cs typeface="Times New Roman" panose="02020603050405020304" pitchFamily="18" charset="0"/>
              </a:rPr>
              <a:t>s feet a symbol of?</a:t>
            </a:r>
          </a:p>
        </p:txBody>
      </p:sp>
      <p:sp>
        <p:nvSpPr>
          <p:cNvPr id="7" name="Textbox: Line 2">
            <a:extLst>
              <a:ext uri="{FF2B5EF4-FFF2-40B4-BE49-F238E27FC236}">
                <a16:creationId xmlns:a16="http://schemas.microsoft.com/office/drawing/2014/main" id="{88A52779-7511-45D2-ADAC-6808A04308C7}"/>
              </a:ext>
            </a:extLst>
          </p:cNvPr>
          <p:cNvSpPr/>
          <p:nvPr/>
        </p:nvSpPr>
        <p:spPr>
          <a:xfrm>
            <a:off x="3456047" y="1648223"/>
            <a:ext cx="5687953" cy="709168"/>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Arial" panose="020B0604020202020204" pitchFamily="34" charset="0"/>
              <a:buChar char="•"/>
            </a:pPr>
            <a:r>
              <a:rPr lang="en-NZ" altLang="en-US" sz="1400" dirty="0">
                <a:latin typeface="Lucida Handwriting" panose="03010101010101010101" pitchFamily="66" charset="0"/>
                <a:ea typeface="Calibri" panose="020F0502020204030204" pitchFamily="34" charset="0"/>
                <a:cs typeface="Times New Roman" panose="02020603050405020304" pitchFamily="18" charset="0"/>
              </a:rPr>
              <a:t>It is the same message Jesus was giving to his apostles on the first Holy Thursday. What is it?</a:t>
            </a:r>
            <a:endParaRPr lang="en-NZ" altLang="en-US" sz="1400" dirty="0">
              <a:latin typeface="Arial" panose="020B0604020202020204" pitchFamily="34" charset="0"/>
              <a:ea typeface="Calibri" panose="020F0502020204030204" pitchFamily="34" charset="0"/>
              <a:cs typeface="Times New Roman" panose="02020603050405020304" pitchFamily="18" charset="0"/>
            </a:endParaRPr>
          </a:p>
        </p:txBody>
      </p:sp>
      <p:sp>
        <p:nvSpPr>
          <p:cNvPr id="1032" name="Textbox: Line 1">
            <a:extLst>
              <a:ext uri="{FF2B5EF4-FFF2-40B4-BE49-F238E27FC236}">
                <a16:creationId xmlns:a16="http://schemas.microsoft.com/office/drawing/2014/main" id="{AFA0CB1D-65A7-4E59-B5A9-CA0C1573E4B2}"/>
              </a:ext>
            </a:extLst>
          </p:cNvPr>
          <p:cNvSpPr>
            <a:spLocks noChangeArrowheads="1"/>
          </p:cNvSpPr>
          <p:nvPr/>
        </p:nvSpPr>
        <p:spPr bwMode="auto">
          <a:xfrm>
            <a:off x="3528393" y="997392"/>
            <a:ext cx="56156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NZ" altLang="en-US" sz="1400" b="0"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Watch the clip then read the message on the sub-titles that Pope Francis is speaking in Italian.</a:t>
            </a:r>
            <a:endParaRPr lang="en-NZ" altLang="en-US" sz="1400" dirty="0"/>
          </a:p>
        </p:txBody>
      </p:sp>
      <p:pic>
        <p:nvPicPr>
          <p:cNvPr id="1069" name="Symbol_1" descr="Image result for holy thursday washing of the feet">
            <a:extLst>
              <a:ext uri="{FF2B5EF4-FFF2-40B4-BE49-F238E27FC236}">
                <a16:creationId xmlns:a16="http://schemas.microsoft.com/office/drawing/2014/main" id="{0E668ADF-DEB6-42ED-A60C-10DD4EA5F4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16" b="43536"/>
          <a:stretch>
            <a:fillRect/>
          </a:stretch>
        </p:blipFill>
        <p:spPr bwMode="auto">
          <a:xfrm>
            <a:off x="3384016" y="1094019"/>
            <a:ext cx="385010" cy="286870"/>
          </a:xfrm>
          <a:prstGeom prst="rect">
            <a:avLst/>
          </a:prstGeom>
          <a:noFill/>
          <a:extLst>
            <a:ext uri="{909E8E84-426E-40DD-AFC4-6F175D3DCCD1}">
              <a14:hiddenFill xmlns:a14="http://schemas.microsoft.com/office/drawing/2010/main">
                <a:solidFill>
                  <a:srgbClr val="FFFFFF"/>
                </a:solidFill>
              </a14:hiddenFill>
            </a:ext>
          </a:extLst>
        </p:spPr>
      </p:pic>
      <p:pic>
        <p:nvPicPr>
          <p:cNvPr id="65" name="Symbol_2" descr="Image result for holy thursday washing of the feet">
            <a:extLst>
              <a:ext uri="{FF2B5EF4-FFF2-40B4-BE49-F238E27FC236}">
                <a16:creationId xmlns:a16="http://schemas.microsoft.com/office/drawing/2014/main" id="{BFEA3F3E-D0E3-40D6-A546-DB17E05F10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16" b="43536"/>
          <a:stretch>
            <a:fillRect/>
          </a:stretch>
        </p:blipFill>
        <p:spPr bwMode="auto">
          <a:xfrm>
            <a:off x="3384016" y="1736056"/>
            <a:ext cx="385010" cy="286870"/>
          </a:xfrm>
          <a:prstGeom prst="rect">
            <a:avLst/>
          </a:prstGeom>
          <a:noFill/>
          <a:extLst>
            <a:ext uri="{909E8E84-426E-40DD-AFC4-6F175D3DCCD1}">
              <a14:hiddenFill xmlns:a14="http://schemas.microsoft.com/office/drawing/2010/main">
                <a:solidFill>
                  <a:srgbClr val="FFFFFF"/>
                </a:solidFill>
              </a14:hiddenFill>
            </a:ext>
          </a:extLst>
        </p:spPr>
      </p:pic>
      <p:pic>
        <p:nvPicPr>
          <p:cNvPr id="66" name="Symbol_3" descr="Image result for holy thursday washing of the feet">
            <a:extLst>
              <a:ext uri="{FF2B5EF4-FFF2-40B4-BE49-F238E27FC236}">
                <a16:creationId xmlns:a16="http://schemas.microsoft.com/office/drawing/2014/main" id="{46ABD8CB-F5AA-4063-85FB-A768B26D0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16" b="43536"/>
          <a:stretch>
            <a:fillRect/>
          </a:stretch>
        </p:blipFill>
        <p:spPr bwMode="auto">
          <a:xfrm>
            <a:off x="3363091" y="2341292"/>
            <a:ext cx="385010" cy="286870"/>
          </a:xfrm>
          <a:prstGeom prst="rect">
            <a:avLst/>
          </a:prstGeom>
          <a:noFill/>
          <a:extLst>
            <a:ext uri="{909E8E84-426E-40DD-AFC4-6F175D3DCCD1}">
              <a14:hiddenFill xmlns:a14="http://schemas.microsoft.com/office/drawing/2010/main">
                <a:solidFill>
                  <a:srgbClr val="FFFFFF"/>
                </a:solidFill>
              </a14:hiddenFill>
            </a:ext>
          </a:extLst>
        </p:spPr>
      </p:pic>
      <p:pic>
        <p:nvPicPr>
          <p:cNvPr id="67" name="Symbol_4" descr="Image result for holy thursday washing of the feet">
            <a:extLst>
              <a:ext uri="{FF2B5EF4-FFF2-40B4-BE49-F238E27FC236}">
                <a16:creationId xmlns:a16="http://schemas.microsoft.com/office/drawing/2014/main" id="{AD7936A2-6BC8-4D1E-B91E-5D74DC1CFA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16" b="43536"/>
          <a:stretch>
            <a:fillRect/>
          </a:stretch>
        </p:blipFill>
        <p:spPr bwMode="auto">
          <a:xfrm>
            <a:off x="3363091" y="2721205"/>
            <a:ext cx="385010" cy="286870"/>
          </a:xfrm>
          <a:prstGeom prst="rect">
            <a:avLst/>
          </a:prstGeom>
          <a:noFill/>
          <a:extLst>
            <a:ext uri="{909E8E84-426E-40DD-AFC4-6F175D3DCCD1}">
              <a14:hiddenFill xmlns:a14="http://schemas.microsoft.com/office/drawing/2010/main">
                <a:solidFill>
                  <a:srgbClr val="FFFFFF"/>
                </a:solidFill>
              </a14:hiddenFill>
            </a:ext>
          </a:extLst>
        </p:spPr>
      </p:pic>
      <p:pic>
        <p:nvPicPr>
          <p:cNvPr id="68" name="Symbol_5" descr="Image result for holy thursday washing of the feet">
            <a:extLst>
              <a:ext uri="{FF2B5EF4-FFF2-40B4-BE49-F238E27FC236}">
                <a16:creationId xmlns:a16="http://schemas.microsoft.com/office/drawing/2014/main" id="{421AD97A-2096-4AB6-8C41-715F26614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16" b="43536"/>
          <a:stretch>
            <a:fillRect/>
          </a:stretch>
        </p:blipFill>
        <p:spPr bwMode="auto">
          <a:xfrm>
            <a:off x="3378264" y="3385265"/>
            <a:ext cx="385010" cy="286870"/>
          </a:xfrm>
          <a:prstGeom prst="rect">
            <a:avLst/>
          </a:prstGeom>
          <a:noFill/>
          <a:extLst>
            <a:ext uri="{909E8E84-426E-40DD-AFC4-6F175D3DCCD1}">
              <a14:hiddenFill xmlns:a14="http://schemas.microsoft.com/office/drawing/2010/main">
                <a:solidFill>
                  <a:srgbClr val="FFFFFF"/>
                </a:solidFill>
              </a14:hiddenFill>
            </a:ext>
          </a:extLst>
        </p:spPr>
      </p:pic>
      <p:sp>
        <p:nvSpPr>
          <p:cNvPr id="69" name="Action Button: Video">
            <a:hlinkClick r:id="rId6" highlightClick="1"/>
            <a:extLst>
              <a:ext uri="{FF2B5EF4-FFF2-40B4-BE49-F238E27FC236}">
                <a16:creationId xmlns:a16="http://schemas.microsoft.com/office/drawing/2014/main" id="{575F9F48-AC3C-44D6-8A06-A990615B27B6}"/>
              </a:ext>
            </a:extLst>
          </p:cNvPr>
          <p:cNvSpPr/>
          <p:nvPr/>
        </p:nvSpPr>
        <p:spPr>
          <a:xfrm>
            <a:off x="7117400" y="4688467"/>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Textbox: Tool instructions">
            <a:extLst>
              <a:ext uri="{FF2B5EF4-FFF2-40B4-BE49-F238E27FC236}">
                <a16:creationId xmlns:a16="http://schemas.microsoft.com/office/drawing/2014/main" id="{EC747732-1965-4CAD-ADC8-C25466868727}"/>
              </a:ext>
            </a:extLst>
          </p:cNvPr>
          <p:cNvSpPr txBox="1"/>
          <p:nvPr/>
        </p:nvSpPr>
        <p:spPr>
          <a:xfrm>
            <a:off x="1301676" y="4935753"/>
            <a:ext cx="5736515" cy="207747"/>
          </a:xfrm>
          <a:prstGeom prst="rect">
            <a:avLst/>
          </a:prstGeom>
          <a:noFill/>
        </p:spPr>
        <p:txBody>
          <a:bodyPr wrap="square" lIns="68577" tIns="34289" rIns="68577" bIns="34289" rtlCol="0">
            <a:spAutoFit/>
          </a:bodyPr>
          <a:lstStyle/>
          <a:p>
            <a:pPr algn="ctr"/>
            <a:r>
              <a:rPr lang="en-NZ" sz="900" dirty="0">
                <a:latin typeface="Arial" pitchFamily="34" charset="0"/>
                <a:ea typeface="Segoe UI" pitchFamily="34" charset="0"/>
                <a:cs typeface="Arial" pitchFamily="34" charset="0"/>
              </a:rPr>
              <a:t>Click the symbols to reveal text. Click the video button to play the video: ‘Pope Francis washes prisoners' feet’.</a:t>
            </a:r>
          </a:p>
        </p:txBody>
      </p:sp>
      <p:sp>
        <p:nvSpPr>
          <p:cNvPr id="8" name="Title"/>
          <p:cNvSpPr txBox="1"/>
          <p:nvPr/>
        </p:nvSpPr>
        <p:spPr>
          <a:xfrm>
            <a:off x="0" y="-17729"/>
            <a:ext cx="9144000" cy="1200329"/>
          </a:xfrm>
          <a:prstGeom prst="rect">
            <a:avLst/>
          </a:prstGeom>
          <a:noFill/>
        </p:spPr>
        <p:txBody>
          <a:bodyPr wrap="square" rtlCol="0">
            <a:spAutoFit/>
          </a:bodyPr>
          <a:lstStyle/>
          <a:p>
            <a:pPr algn="ctr"/>
            <a:r>
              <a:rPr lang="en-NZ" sz="3600" b="1" dirty="0"/>
              <a:t>What is the meaning of the</a:t>
            </a:r>
            <a:br>
              <a:rPr lang="en-NZ" sz="3600" b="1" dirty="0"/>
            </a:br>
            <a:r>
              <a:rPr lang="en-NZ" sz="3600" b="1" dirty="0"/>
              <a:t>washing of the feet?</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S-09</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9576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6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nextCondLst>
                <p:cond evt="onClick" delay="0">
                  <p:tgtEl>
                    <p:spTgt spid="1069"/>
                  </p:tgtEl>
                </p:cond>
              </p:nextCondLst>
            </p:seq>
            <p:seq concurrent="1" nextAc="seek">
              <p:cTn id="7" restart="whenNotActive" fill="hold" evtFilter="cancelBubble" nodeType="interactiveSeq">
                <p:stCondLst>
                  <p:cond evt="onClick" delay="0">
                    <p:tgtEl>
                      <p:spTgt spid="6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seq concurrent="1" nextAc="seek">
              <p:cTn id="12" restart="whenNotActive" fill="hold" evtFilter="cancelBubble" nodeType="interactiveSeq">
                <p:stCondLst>
                  <p:cond evt="onClick" delay="0">
                    <p:tgtEl>
                      <p:spTgt spid="6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17" restart="whenNotActive" fill="hold" evtFilter="cancelBubble" nodeType="interactiveSeq">
                <p:stCondLst>
                  <p:cond evt="onClick" delay="0">
                    <p:tgtEl>
                      <p:spTgt spid="6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67"/>
                  </p:tgtEl>
                </p:cond>
              </p:nextCondLst>
            </p:seq>
            <p:seq concurrent="1" nextAc="seek">
              <p:cTn id="22" restart="whenNotActive" fill="hold" evtFilter="cancelBubble" nodeType="interactiveSeq">
                <p:stCondLst>
                  <p:cond evt="onClick" delay="0">
                    <p:tgtEl>
                      <p:spTgt spid="6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3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1032"/>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5"/>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1032" grpId="0"/>
      <p:bldP spid="1032" grpId="1"/>
      <p:bldP spid="103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Line 3">
            <a:extLst>
              <a:ext uri="{FF2B5EF4-FFF2-40B4-BE49-F238E27FC236}">
                <a16:creationId xmlns:a16="http://schemas.microsoft.com/office/drawing/2014/main" id="{EB8D4358-389E-4A6E-AE47-92708C37CA44}"/>
              </a:ext>
            </a:extLst>
          </p:cNvPr>
          <p:cNvSpPr/>
          <p:nvPr/>
        </p:nvSpPr>
        <p:spPr>
          <a:xfrm>
            <a:off x="4875753" y="2476247"/>
            <a:ext cx="4268248" cy="2462213"/>
          </a:xfrm>
          <a:prstGeom prst="rect">
            <a:avLst/>
          </a:prstGeom>
        </p:spPr>
        <p:txBody>
          <a:bodyPr wrap="square">
            <a:spAutoFit/>
          </a:bodyPr>
          <a:lstStyle/>
          <a:p>
            <a:r>
              <a:rPr lang="en-NZ" sz="1400" dirty="0"/>
              <a:t>-Look at the picture of the priest washing the girl’s feet.</a:t>
            </a:r>
          </a:p>
          <a:p>
            <a:r>
              <a:rPr lang="en-NZ" sz="1400" dirty="0"/>
              <a:t>-Try to recall the instructions Jesus gave to the disciples about this.</a:t>
            </a:r>
          </a:p>
          <a:p>
            <a:r>
              <a:rPr lang="en-NZ" sz="1400" dirty="0"/>
              <a:t>-Refer to the Gospel Reading - John 13:3-15</a:t>
            </a:r>
          </a:p>
          <a:p>
            <a:r>
              <a:rPr lang="en-NZ" sz="1400" b="1" dirty="0"/>
              <a:t>-How are these instructions being fulfilled by Christians today?</a:t>
            </a:r>
          </a:p>
          <a:p>
            <a:r>
              <a:rPr lang="en-NZ" sz="1400" b="1" dirty="0"/>
              <a:t>-Can you identify which themes go with each reading – freedom, service, remembrance, family, sharing, showing example, keeping instructions, friendship, symbols, recognising meaning, love, sacrifice, making present.</a:t>
            </a:r>
          </a:p>
        </p:txBody>
      </p:sp>
      <p:sp>
        <p:nvSpPr>
          <p:cNvPr id="8" name="Textbox: Line 2"/>
          <p:cNvSpPr txBox="1"/>
          <p:nvPr/>
        </p:nvSpPr>
        <p:spPr>
          <a:xfrm>
            <a:off x="2563544" y="2663147"/>
            <a:ext cx="2312209" cy="2031325"/>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400" b="0" dirty="0">
                <a:latin typeface="+mn-lt"/>
              </a:rPr>
              <a:t>-Look at the picture of the priest and the children.</a:t>
            </a:r>
          </a:p>
          <a:p>
            <a:r>
              <a:rPr lang="en-NZ" sz="1400" b="0" dirty="0">
                <a:latin typeface="+mn-lt"/>
              </a:rPr>
              <a:t>-Try to recall the instructions Jesus gave at the Last Supper.</a:t>
            </a:r>
          </a:p>
          <a:p>
            <a:r>
              <a:rPr lang="en-NZ" sz="1400" b="0" dirty="0">
                <a:latin typeface="+mn-lt"/>
              </a:rPr>
              <a:t>-Refer to the second Reading - 1 Corinthians 11:23-26 </a:t>
            </a:r>
          </a:p>
          <a:p>
            <a:r>
              <a:rPr lang="en-NZ" sz="1400" dirty="0">
                <a:latin typeface="+mn-lt"/>
              </a:rPr>
              <a:t>-How are these instructions being fulfilled by these people today?</a:t>
            </a:r>
          </a:p>
        </p:txBody>
      </p:sp>
      <p:sp>
        <p:nvSpPr>
          <p:cNvPr id="6" name="Textbox: Line 1"/>
          <p:cNvSpPr txBox="1"/>
          <p:nvPr/>
        </p:nvSpPr>
        <p:spPr>
          <a:xfrm>
            <a:off x="3557" y="2665899"/>
            <a:ext cx="2610853" cy="2246769"/>
          </a:xfrm>
          <a:prstGeom prst="rect">
            <a:avLst/>
          </a:prstGeom>
          <a:noFill/>
        </p:spPr>
        <p:txBody>
          <a:bodyPr wrap="square" rtlCol="0">
            <a:spAutoFit/>
          </a:bodyPr>
          <a:lstStyle/>
          <a:p>
            <a:r>
              <a:rPr lang="en-NZ" sz="1400" dirty="0"/>
              <a:t>-Look at the picture of the Jewish family at their Seder Meal.</a:t>
            </a:r>
          </a:p>
          <a:p>
            <a:r>
              <a:rPr lang="en-NZ" sz="1400" dirty="0"/>
              <a:t>-Try to recall the instructions God gave Moses and Aaron to prepare for the meal. </a:t>
            </a:r>
          </a:p>
          <a:p>
            <a:r>
              <a:rPr lang="en-NZ" sz="1400" dirty="0"/>
              <a:t>-Refer to the first Reading - Exodus 12:1- 8, 11-14 if you need to. </a:t>
            </a:r>
          </a:p>
          <a:p>
            <a:r>
              <a:rPr lang="en-NZ" sz="1400" b="1" dirty="0"/>
              <a:t>-How are these instructions being fulfilled today? </a:t>
            </a:r>
            <a:endParaRPr lang="en-NZ" sz="1100" b="1" dirty="0">
              <a:latin typeface="Segoe UI" pitchFamily="34" charset="0"/>
              <a:ea typeface="Segoe UI" pitchFamily="34" charset="0"/>
              <a:cs typeface="Segoe UI" pitchFamily="34" charset="0"/>
            </a:endParaRPr>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S-10</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739081" y="4912668"/>
            <a:ext cx="1665842"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an image to reveal text.</a:t>
            </a:r>
          </a:p>
        </p:txBody>
      </p:sp>
      <p:sp>
        <p:nvSpPr>
          <p:cNvPr id="15" name="Title"/>
          <p:cNvSpPr txBox="1"/>
          <p:nvPr/>
        </p:nvSpPr>
        <p:spPr>
          <a:xfrm>
            <a:off x="3557" y="3375"/>
            <a:ext cx="9144000" cy="1200329"/>
          </a:xfrm>
          <a:prstGeom prst="rect">
            <a:avLst/>
          </a:prstGeom>
          <a:noFill/>
        </p:spPr>
        <p:txBody>
          <a:bodyPr wrap="square" rtlCol="0">
            <a:spAutoFit/>
          </a:bodyPr>
          <a:lstStyle/>
          <a:p>
            <a:pPr algn="ctr"/>
            <a:r>
              <a:rPr lang="en-NZ" sz="3600" b="1" dirty="0"/>
              <a:t>How the instructions in the Readings for the Holy Thursday Mass are fulfilled today</a:t>
            </a:r>
            <a:endParaRPr lang="en-GB" sz="3600" b="1" dirty="0"/>
          </a:p>
        </p:txBody>
      </p:sp>
      <p:pic>
        <p:nvPicPr>
          <p:cNvPr id="17" name="Image 1" descr="Family and friends gather on the first night of Passover for the Passover Seder.">
            <a:extLst>
              <a:ext uri="{FF2B5EF4-FFF2-40B4-BE49-F238E27FC236}">
                <a16:creationId xmlns:a16="http://schemas.microsoft.com/office/drawing/2014/main" id="{AF278FB1-EE7D-4676-887B-1819F81126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878" y="1058708"/>
            <a:ext cx="2065089" cy="1548817"/>
          </a:xfrm>
          <a:prstGeom prst="rect">
            <a:avLst/>
          </a:prstGeom>
          <a:noFill/>
          <a:ln>
            <a:noFill/>
          </a:ln>
        </p:spPr>
      </p:pic>
      <p:pic>
        <p:nvPicPr>
          <p:cNvPr id="20" name="Image 2">
            <a:extLst>
              <a:ext uri="{FF2B5EF4-FFF2-40B4-BE49-F238E27FC236}">
                <a16:creationId xmlns:a16="http://schemas.microsoft.com/office/drawing/2014/main" id="{67C5F433-3386-4BC5-8045-6C0C1882CD5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544" y="1058709"/>
            <a:ext cx="2158508" cy="1548816"/>
          </a:xfrm>
          <a:prstGeom prst="rect">
            <a:avLst/>
          </a:prstGeom>
          <a:noFill/>
          <a:ln>
            <a:noFill/>
          </a:ln>
        </p:spPr>
      </p:pic>
      <p:pic>
        <p:nvPicPr>
          <p:cNvPr id="23" name="Image 3">
            <a:extLst>
              <a:ext uri="{FF2B5EF4-FFF2-40B4-BE49-F238E27FC236}">
                <a16:creationId xmlns:a16="http://schemas.microsoft.com/office/drawing/2014/main" id="{2411BC9F-CDB3-4C62-926B-EF7EC398B311}"/>
              </a:ext>
            </a:extLst>
          </p:cNvPr>
          <p:cNvPicPr/>
          <p:nvPr/>
        </p:nvPicPr>
        <p:blipFill rotWithShape="1">
          <a:blip r:embed="rId5" cstate="print">
            <a:extLst>
              <a:ext uri="{28A0092B-C50C-407E-A947-70E740481C1C}">
                <a14:useLocalDpi xmlns:a14="http://schemas.microsoft.com/office/drawing/2010/main" val="0"/>
              </a:ext>
            </a:extLst>
          </a:blip>
          <a:srcRect l="25262" t="2352" r="15904" b="10918"/>
          <a:stretch/>
        </p:blipFill>
        <p:spPr bwMode="auto">
          <a:xfrm>
            <a:off x="6051884" y="1058709"/>
            <a:ext cx="1776996" cy="14808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94444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p:bldP spid="2" grpId="1"/>
      <p:bldP spid="2" grpId="2"/>
      <p:bldP spid="8" grpId="0"/>
      <p:bldP spid="8" grpId="1"/>
      <p:bldP spid="8" grpId="2"/>
      <p:bldP spid="6" grpId="0"/>
      <p:bldP spid="6" grpId="1"/>
      <p:bldP spid="6"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descr="Jesus with little children.">
            <a:extLst>
              <a:ext uri="{FF2B5EF4-FFF2-40B4-BE49-F238E27FC236}">
                <a16:creationId xmlns:a16="http://schemas.microsoft.com/office/drawing/2014/main" id="{295DB54C-95EB-46FC-BD9B-F00B5AF6D8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7084" y="715811"/>
            <a:ext cx="4675683" cy="2586939"/>
          </a:xfrm>
          <a:prstGeom prst="rect">
            <a:avLst/>
          </a:prstGeom>
          <a:noFill/>
          <a:ln>
            <a:noFill/>
          </a:ln>
        </p:spPr>
      </p:pic>
      <p:pic>
        <p:nvPicPr>
          <p:cNvPr id="8196"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17018" y="476402"/>
            <a:ext cx="2979686" cy="2365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0948926">
            <a:off x="90368" y="968132"/>
            <a:ext cx="2177192" cy="1569660"/>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In everything he did Jesus set examples for his disciples to use to help them become holy and more like God. </a:t>
            </a:r>
            <a:br>
              <a:rPr lang="en-NZ" sz="1200" dirty="0">
                <a:latin typeface="Segoe UI" pitchFamily="34" charset="0"/>
                <a:ea typeface="Segoe UI" pitchFamily="34" charset="0"/>
                <a:cs typeface="Segoe UI" pitchFamily="34" charset="0"/>
              </a:rPr>
            </a:br>
            <a:r>
              <a:rPr lang="en-NZ" sz="1200" b="1" dirty="0">
                <a:solidFill>
                  <a:srgbClr val="FF0000"/>
                </a:solidFill>
                <a:latin typeface="Segoe UI" pitchFamily="34" charset="0"/>
                <a:ea typeface="Segoe UI" pitchFamily="34" charset="0"/>
                <a:cs typeface="Segoe UI" pitchFamily="34" charset="0"/>
              </a:rPr>
              <a:t>Can you name some of the ways Jesus set examples? </a:t>
            </a:r>
            <a:r>
              <a:rPr lang="en-NZ" sz="1200" dirty="0">
                <a:solidFill>
                  <a:srgbClr val="FF0000"/>
                </a:solidFill>
                <a:latin typeface="Segoe UI" pitchFamily="34" charset="0"/>
                <a:ea typeface="Segoe UI" pitchFamily="34" charset="0"/>
                <a:cs typeface="Segoe UI" pitchFamily="34" charset="0"/>
              </a:rPr>
              <a:t>– </a:t>
            </a:r>
            <a:r>
              <a:rPr lang="en-NZ" sz="1200" dirty="0">
                <a:latin typeface="Segoe UI" pitchFamily="34" charset="0"/>
                <a:ea typeface="Segoe UI" pitchFamily="34" charset="0"/>
                <a:cs typeface="Segoe UI" pitchFamily="34" charset="0"/>
              </a:rPr>
              <a:t>look at the image to get an idea.</a:t>
            </a:r>
            <a:endParaRPr lang="en-GB" sz="1200" dirty="0">
              <a:latin typeface="Segoe UI" pitchFamily="34" charset="0"/>
              <a:ea typeface="Segoe UI" pitchFamily="34" charset="0"/>
              <a:cs typeface="Segoe UI" pitchFamily="34" charset="0"/>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877776" y="2581634"/>
            <a:ext cx="2888106" cy="259644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1113060" y="3025120"/>
            <a:ext cx="2172796" cy="1938992"/>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On Holy Thursday night the gospel highlights an example Jesus wants his followers to use. Can you name what he did to set an example? What attitudes would you need to have to do this for people in need today?</a:t>
            </a:r>
            <a:r>
              <a:rPr lang="en-NZ" sz="1200" dirty="0">
                <a:solidFill>
                  <a:srgbClr val="FF0000"/>
                </a:solidFill>
                <a:latin typeface="Segoe UI" pitchFamily="34" charset="0"/>
                <a:ea typeface="Segoe UI" pitchFamily="34" charset="0"/>
                <a:cs typeface="Segoe UI" pitchFamily="34" charset="0"/>
              </a:rPr>
              <a:t> </a:t>
            </a:r>
            <a:r>
              <a:rPr lang="en-NZ" sz="1200" b="1" dirty="0">
                <a:solidFill>
                  <a:srgbClr val="FF0000"/>
                </a:solidFill>
                <a:latin typeface="Segoe UI" pitchFamily="34" charset="0"/>
                <a:ea typeface="Segoe UI" pitchFamily="34" charset="0"/>
                <a:cs typeface="Segoe UI" pitchFamily="34" charset="0"/>
              </a:rPr>
              <a:t>Can you think of other ways you can serve others?</a:t>
            </a:r>
            <a:endParaRPr lang="en-GB" sz="1200" b="1" dirty="0">
              <a:solidFill>
                <a:srgbClr val="FF0000"/>
              </a:solidFill>
              <a:latin typeface="Segoe UI" pitchFamily="34" charset="0"/>
              <a:ea typeface="Segoe UI" pitchFamily="34" charset="0"/>
              <a:cs typeface="Segoe UI" pitchFamily="34" charset="0"/>
            </a:endParaRPr>
          </a:p>
        </p:txBody>
      </p:sp>
      <p:pic>
        <p:nvPicPr>
          <p:cNvPr id="22"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709884">
            <a:off x="4168578" y="3078975"/>
            <a:ext cx="2605532" cy="19781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58810">
            <a:off x="4328343" y="3320031"/>
            <a:ext cx="2033768" cy="1569660"/>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Who sets good examples for you about how people should be treated? Name people in your family, your class and your school. </a:t>
            </a:r>
            <a:r>
              <a:rPr lang="en-NZ" sz="1200" b="1" dirty="0">
                <a:solidFill>
                  <a:srgbClr val="FF0000"/>
                </a:solidFill>
                <a:latin typeface="Segoe UI" pitchFamily="34" charset="0"/>
                <a:ea typeface="Segoe UI" pitchFamily="34" charset="0"/>
                <a:cs typeface="Segoe UI" pitchFamily="34" charset="0"/>
              </a:rPr>
              <a:t>What helps you to notice when people are serving others? </a:t>
            </a:r>
            <a:endParaRPr lang="en-GB" sz="1200" b="1" dirty="0">
              <a:solidFill>
                <a:srgbClr val="FF0000"/>
              </a:solidFill>
              <a:latin typeface="Segoe UI" pitchFamily="34" charset="0"/>
              <a:ea typeface="Segoe UI" pitchFamily="34" charset="0"/>
              <a:cs typeface="Segoe UI" pitchFamily="34" charset="0"/>
            </a:endParaRPr>
          </a:p>
        </p:txBody>
      </p:sp>
      <p:pic>
        <p:nvPicPr>
          <p:cNvPr id="23" name="Shape: Post-it 4"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924435">
            <a:off x="6322298" y="468883"/>
            <a:ext cx="2630221" cy="336373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Line 4"/>
          <p:cNvSpPr txBox="1"/>
          <p:nvPr/>
        </p:nvSpPr>
        <p:spPr>
          <a:xfrm rot="379139">
            <a:off x="6497427" y="1009028"/>
            <a:ext cx="1793946" cy="2492990"/>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Reflect in silence for a few minutes and decide on one way you could serve someone at home and someone at school. Ask God to help you see people in need and how you could be of service to them.</a:t>
            </a:r>
            <a:br>
              <a:rPr lang="en-NZ" sz="1200" dirty="0">
                <a:latin typeface="Segoe UI" pitchFamily="34" charset="0"/>
                <a:ea typeface="Segoe UI" pitchFamily="34" charset="0"/>
                <a:cs typeface="Segoe UI" pitchFamily="34" charset="0"/>
              </a:rPr>
            </a:br>
            <a:r>
              <a:rPr lang="en-NZ" sz="1200" b="1" dirty="0">
                <a:solidFill>
                  <a:srgbClr val="FF0000"/>
                </a:solidFill>
                <a:latin typeface="Segoe UI" pitchFamily="34" charset="0"/>
                <a:ea typeface="Segoe UI" pitchFamily="34" charset="0"/>
                <a:cs typeface="Segoe UI" pitchFamily="34" charset="0"/>
              </a:rPr>
              <a:t>Can you name some attitudes that people who serve others have?</a:t>
            </a:r>
            <a:endParaRPr lang="en-GB" sz="1200" b="1" dirty="0">
              <a:solidFill>
                <a:srgbClr val="FF0000"/>
              </a:solidFill>
              <a:latin typeface="Segoe UI" pitchFamily="34" charset="0"/>
              <a:ea typeface="Segoe UI" pitchFamily="34" charset="0"/>
              <a:cs typeface="Segoe UI" pitchFamily="34" charset="0"/>
            </a:endParaRPr>
          </a:p>
        </p:txBody>
      </p:sp>
      <p:pic>
        <p:nvPicPr>
          <p:cNvPr id="14" name="Shape: Pin 4"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252514"/>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S-11</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3248572" y="4912668"/>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sp>
        <p:nvSpPr>
          <p:cNvPr id="25" name="Title"/>
          <p:cNvSpPr txBox="1"/>
          <p:nvPr/>
        </p:nvSpPr>
        <p:spPr>
          <a:xfrm>
            <a:off x="3557" y="3375"/>
            <a:ext cx="9144000" cy="523220"/>
          </a:xfrm>
          <a:prstGeom prst="rect">
            <a:avLst/>
          </a:prstGeom>
          <a:noFill/>
        </p:spPr>
        <p:txBody>
          <a:bodyPr wrap="square" rtlCol="0">
            <a:spAutoFit/>
          </a:bodyPr>
          <a:lstStyle/>
          <a:p>
            <a:pPr algn="ctr"/>
            <a:r>
              <a:rPr lang="en-NZ" sz="2800" b="1" dirty="0"/>
              <a:t>Setting Examples for People to Follow</a:t>
            </a:r>
            <a:endParaRPr lang="en-GB" sz="2800" b="1" dirty="0"/>
          </a:p>
        </p:txBody>
      </p:sp>
    </p:spTree>
    <p:extLst>
      <p:ext uri="{BB962C8B-B14F-4D97-AF65-F5344CB8AC3E}">
        <p14:creationId xmlns:p14="http://schemas.microsoft.com/office/powerpoint/2010/main" val="24551366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32"/>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1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196"/>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2"/>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7" restart="whenNotActive" fill="hold" evtFilter="cancelBubble" nodeType="interactiveSeq">
                <p:stCondLst>
                  <p:cond evt="onClick" delay="0">
                    <p:tgtEl>
                      <p:spTgt spid="3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19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819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1"/>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6"/>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6" grpId="0"/>
      <p:bldP spid="6" grpId="1"/>
      <p:bldP spid="6" grpId="2"/>
      <p:bldP spid="26" grpId="0"/>
      <p:bldP spid="26" grpId="1"/>
      <p:bldP spid="26" grpId="2"/>
      <p:bldP spid="27" grpId="0"/>
      <p:bldP spid="27" grpId="1"/>
      <p:bldP spid="27" grpId="2"/>
      <p:bldP spid="29" grpId="0"/>
      <p:bldP spid="29" grpId="1"/>
      <p:bldP spid="29"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4030582"/>
            <a:ext cx="8234840" cy="769738"/>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739102"/>
            <a:ext cx="8247126" cy="1211350"/>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430485"/>
            <a:ext cx="8234839" cy="1200329"/>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993387"/>
            <a:ext cx="7947282"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Make a picture of a Seder meal and write 3 things you learned about what it celebrates. </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739102"/>
            <a:ext cx="8234839" cy="1200329"/>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Name some of the themes in one of the readings and describe how people make this reading present today in liturgy.</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430485"/>
            <a:ext cx="8054838" cy="1200329"/>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Write a paragraph about one of the readings, explain what it is about and why it was chosen for the Holy Thursday Mass.</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986548"/>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3)</a:t>
            </a:r>
          </a:p>
        </p:txBody>
      </p:sp>
      <p:sp>
        <p:nvSpPr>
          <p:cNvPr id="28" name="Shape: Number 2"/>
          <p:cNvSpPr txBox="1"/>
          <p:nvPr/>
        </p:nvSpPr>
        <p:spPr>
          <a:xfrm>
            <a:off x="65300" y="2739102"/>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2)</a:t>
            </a:r>
          </a:p>
        </p:txBody>
      </p:sp>
      <p:sp>
        <p:nvSpPr>
          <p:cNvPr id="29" name="Shape: Number 1"/>
          <p:cNvSpPr txBox="1"/>
          <p:nvPr/>
        </p:nvSpPr>
        <p:spPr>
          <a:xfrm>
            <a:off x="65300" y="1430486"/>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1)</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S-12A</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a:t>Check Up</a:t>
            </a:r>
          </a:p>
        </p:txBody>
      </p:sp>
      <p:grpSp>
        <p:nvGrpSpPr>
          <p:cNvPr id="26" name="Main_Images">
            <a:extLst>
              <a:ext uri="{FF2B5EF4-FFF2-40B4-BE49-F238E27FC236}">
                <a16:creationId xmlns:a16="http://schemas.microsoft.com/office/drawing/2014/main" id="{37F084C0-DBA0-41DF-9CF5-536CAFDCD231}"/>
              </a:ext>
            </a:extLst>
          </p:cNvPr>
          <p:cNvGrpSpPr/>
          <p:nvPr/>
        </p:nvGrpSpPr>
        <p:grpSpPr>
          <a:xfrm>
            <a:off x="6007100" y="262517"/>
            <a:ext cx="2777000" cy="913014"/>
            <a:chOff x="411480" y="1195387"/>
            <a:chExt cx="8372620" cy="2752725"/>
          </a:xfrm>
        </p:grpSpPr>
        <p:pic>
          <p:nvPicPr>
            <p:cNvPr id="33" name="Image 2" descr="Image may contain: 1 person, sitting">
              <a:extLst>
                <a:ext uri="{FF2B5EF4-FFF2-40B4-BE49-F238E27FC236}">
                  <a16:creationId xmlns:a16="http://schemas.microsoft.com/office/drawing/2014/main" id="{713CAFE0-0B68-4A97-A339-FFA6F4761FB6}"/>
                </a:ext>
              </a:extLst>
            </p:cNvPr>
            <p:cNvPicPr/>
            <p:nvPr/>
          </p:nvPicPr>
          <p:blipFill rotWithShape="1">
            <a:blip r:embed="rId3" cstate="print">
              <a:extLst>
                <a:ext uri="{28A0092B-C50C-407E-A947-70E740481C1C}">
                  <a14:useLocalDpi xmlns:a14="http://schemas.microsoft.com/office/drawing/2010/main" val="0"/>
                </a:ext>
              </a:extLst>
            </a:blip>
            <a:srcRect t="6936" b="1948"/>
            <a:stretch/>
          </p:blipFill>
          <p:spPr bwMode="auto">
            <a:xfrm>
              <a:off x="411480" y="1195387"/>
              <a:ext cx="4028440" cy="2752725"/>
            </a:xfrm>
            <a:prstGeom prst="rect">
              <a:avLst/>
            </a:prstGeom>
            <a:noFill/>
            <a:ln>
              <a:noFill/>
            </a:ln>
            <a:extLst>
              <a:ext uri="{53640926-AAD7-44D8-BBD7-CCE9431645EC}">
                <a14:shadowObscured xmlns:a14="http://schemas.microsoft.com/office/drawing/2010/main"/>
              </a:ext>
            </a:extLst>
          </p:spPr>
        </p:pic>
        <p:pic>
          <p:nvPicPr>
            <p:cNvPr id="34" name="Image 1" descr="C:\Users\AnneKennedy\AppData\Local\Microsoft\Windows\INetCache\Content.Word\P1040051.jpg">
              <a:extLst>
                <a:ext uri="{FF2B5EF4-FFF2-40B4-BE49-F238E27FC236}">
                  <a16:creationId xmlns:a16="http://schemas.microsoft.com/office/drawing/2014/main" id="{344903DD-A024-4678-8B34-589284010981}"/>
                </a:ext>
              </a:extLst>
            </p:cNvPr>
            <p:cNvPicPr/>
            <p:nvPr/>
          </p:nvPicPr>
          <p:blipFill rotWithShape="1">
            <a:blip r:embed="rId4" cstate="print">
              <a:extLst>
                <a:ext uri="{28A0092B-C50C-407E-A947-70E740481C1C}">
                  <a14:useLocalDpi xmlns:a14="http://schemas.microsoft.com/office/drawing/2010/main" val="0"/>
                </a:ext>
              </a:extLst>
            </a:blip>
            <a:srcRect l="4150" t="16601" b="5310"/>
            <a:stretch/>
          </p:blipFill>
          <p:spPr bwMode="auto">
            <a:xfrm>
              <a:off x="4554046" y="1195387"/>
              <a:ext cx="4230054" cy="275272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5035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788936"/>
            <a:ext cx="8234840" cy="83099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773415"/>
            <a:ext cx="8247126" cy="818715"/>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430485"/>
            <a:ext cx="8234839" cy="1200329"/>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788935"/>
            <a:ext cx="7947282"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Questions I would like to ask about the topics in this resource are …</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752667"/>
            <a:ext cx="8234839"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Which activity do you think helped you to learn best</a:t>
            </a:r>
            <a:br>
              <a:rPr lang="en-NZ" sz="2400" b="1" dirty="0">
                <a:latin typeface="Segoe UI" pitchFamily="34" charset="0"/>
                <a:ea typeface="Segoe UI" pitchFamily="34" charset="0"/>
                <a:cs typeface="Segoe UI" pitchFamily="34" charset="0"/>
              </a:rPr>
            </a:br>
            <a:r>
              <a:rPr lang="en-NZ" sz="2400" b="1" dirty="0">
                <a:latin typeface="Segoe UI" pitchFamily="34" charset="0"/>
                <a:ea typeface="Segoe UI" pitchFamily="34" charset="0"/>
                <a:cs typeface="Segoe UI" pitchFamily="34" charset="0"/>
              </a:rPr>
              <a:t>in this resource?</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430485"/>
            <a:ext cx="8054838" cy="1200329"/>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Make an Acrostic for the word SERVICE – refer to Overview for instructions. Use the Acrostic in the Sharing our Learning on Slide 12, R3.</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788936"/>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6)</a:t>
            </a:r>
          </a:p>
        </p:txBody>
      </p:sp>
      <p:sp>
        <p:nvSpPr>
          <p:cNvPr id="28" name="Shape: Number 2"/>
          <p:cNvSpPr txBox="1"/>
          <p:nvPr/>
        </p:nvSpPr>
        <p:spPr>
          <a:xfrm>
            <a:off x="65300" y="2762155"/>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5)</a:t>
            </a:r>
          </a:p>
        </p:txBody>
      </p:sp>
      <p:sp>
        <p:nvSpPr>
          <p:cNvPr id="29" name="Shape: Number 1"/>
          <p:cNvSpPr txBox="1"/>
          <p:nvPr/>
        </p:nvSpPr>
        <p:spPr>
          <a:xfrm>
            <a:off x="65300" y="1430486"/>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4)</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S-12B</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a:t>Check Up</a:t>
            </a:r>
          </a:p>
        </p:txBody>
      </p:sp>
      <p:sp>
        <p:nvSpPr>
          <p:cNvPr id="1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Tool instructions"/>
          <p:cNvSpPr txBox="1"/>
          <p:nvPr/>
        </p:nvSpPr>
        <p:spPr>
          <a:xfrm>
            <a:off x="3162664" y="4937905"/>
            <a:ext cx="2818715" cy="2077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grpSp>
        <p:nvGrpSpPr>
          <p:cNvPr id="18" name="Main_Images">
            <a:extLst>
              <a:ext uri="{FF2B5EF4-FFF2-40B4-BE49-F238E27FC236}">
                <a16:creationId xmlns:a16="http://schemas.microsoft.com/office/drawing/2014/main" id="{A0F8BE2B-E2DE-46DC-86C3-DFD1A672ED0F}"/>
              </a:ext>
            </a:extLst>
          </p:cNvPr>
          <p:cNvGrpSpPr/>
          <p:nvPr/>
        </p:nvGrpSpPr>
        <p:grpSpPr>
          <a:xfrm>
            <a:off x="6007100" y="262517"/>
            <a:ext cx="2777000" cy="913014"/>
            <a:chOff x="411480" y="1195387"/>
            <a:chExt cx="8372620" cy="2752725"/>
          </a:xfrm>
        </p:grpSpPr>
        <p:pic>
          <p:nvPicPr>
            <p:cNvPr id="26" name="Image 2" descr="Image may contain: 1 person, sitting">
              <a:extLst>
                <a:ext uri="{FF2B5EF4-FFF2-40B4-BE49-F238E27FC236}">
                  <a16:creationId xmlns:a16="http://schemas.microsoft.com/office/drawing/2014/main" id="{3E574986-A3F6-4CC8-956E-0C24FE44C840}"/>
                </a:ext>
              </a:extLst>
            </p:cNvPr>
            <p:cNvPicPr/>
            <p:nvPr/>
          </p:nvPicPr>
          <p:blipFill rotWithShape="1">
            <a:blip r:embed="rId4" cstate="print">
              <a:extLst>
                <a:ext uri="{28A0092B-C50C-407E-A947-70E740481C1C}">
                  <a14:useLocalDpi xmlns:a14="http://schemas.microsoft.com/office/drawing/2010/main" val="0"/>
                </a:ext>
              </a:extLst>
            </a:blip>
            <a:srcRect t="6936" b="1948"/>
            <a:stretch/>
          </p:blipFill>
          <p:spPr bwMode="auto">
            <a:xfrm>
              <a:off x="411480" y="1195387"/>
              <a:ext cx="4028440" cy="2752725"/>
            </a:xfrm>
            <a:prstGeom prst="rect">
              <a:avLst/>
            </a:prstGeom>
            <a:noFill/>
            <a:ln>
              <a:noFill/>
            </a:ln>
            <a:extLst>
              <a:ext uri="{53640926-AAD7-44D8-BBD7-CCE9431645EC}">
                <a14:shadowObscured xmlns:a14="http://schemas.microsoft.com/office/drawing/2010/main"/>
              </a:ext>
            </a:extLst>
          </p:spPr>
        </p:pic>
        <p:pic>
          <p:nvPicPr>
            <p:cNvPr id="33" name="Image 1" descr="C:\Users\AnneKennedy\AppData\Local\Microsoft\Windows\INetCache\Content.Word\P1040051.jpg">
              <a:extLst>
                <a:ext uri="{FF2B5EF4-FFF2-40B4-BE49-F238E27FC236}">
                  <a16:creationId xmlns:a16="http://schemas.microsoft.com/office/drawing/2014/main" id="{6D31C81C-E186-4373-B5F4-87F3444F74C7}"/>
                </a:ext>
              </a:extLst>
            </p:cNvPr>
            <p:cNvPicPr/>
            <p:nvPr/>
          </p:nvPicPr>
          <p:blipFill rotWithShape="1">
            <a:blip r:embed="rId5" cstate="print">
              <a:extLst>
                <a:ext uri="{28A0092B-C50C-407E-A947-70E740481C1C}">
                  <a14:useLocalDpi xmlns:a14="http://schemas.microsoft.com/office/drawing/2010/main" val="0"/>
                </a:ext>
              </a:extLst>
            </a:blip>
            <a:srcRect l="4150" t="16601" b="5310"/>
            <a:stretch/>
          </p:blipFill>
          <p:spPr bwMode="auto">
            <a:xfrm>
              <a:off x="4554046" y="1195387"/>
              <a:ext cx="4230054" cy="275272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94081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flective Music - Holy Week (2.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74366" y="185601"/>
            <a:ext cx="609600" cy="609600"/>
          </a:xfrm>
          <a:prstGeom prst="rect">
            <a:avLst/>
          </a:prstGeom>
        </p:spPr>
      </p:pic>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S-13</a:t>
            </a:r>
          </a:p>
        </p:txBody>
      </p:sp>
      <p:sp>
        <p:nvSpPr>
          <p:cNvPr id="10" name="Title"/>
          <p:cNvSpPr txBox="1"/>
          <p:nvPr/>
        </p:nvSpPr>
        <p:spPr>
          <a:xfrm>
            <a:off x="0" y="-17728"/>
            <a:ext cx="9144000" cy="623248"/>
          </a:xfrm>
          <a:prstGeom prst="rect">
            <a:avLst/>
          </a:prstGeom>
          <a:noFill/>
          <a:effectLst>
            <a:softEdge rad="317500"/>
          </a:effectLst>
        </p:spPr>
        <p:txBody>
          <a:bodyPr wrap="square" lIns="68577" tIns="34289" rIns="68577" bIns="34289" rtlCol="0">
            <a:spAutoFit/>
          </a:bodyPr>
          <a:lstStyle/>
          <a:p>
            <a:pPr algn="ctr"/>
            <a:r>
              <a:rPr lang="en-GB" sz="3600" b="1" dirty="0">
                <a:solidFill>
                  <a:schemeClr val="tx2">
                    <a:lumMod val="60000"/>
                    <a:lumOff val="40000"/>
                  </a:schemeClr>
                </a:solidFill>
                <a:effectLst>
                  <a:glow>
                    <a:schemeClr val="accent1"/>
                  </a:glow>
                  <a:outerShdw blurRad="127000" dist="50800" dir="5400000" sx="103000" sy="103000" algn="ctr" rotWithShape="0">
                    <a:srgbClr val="000000">
                      <a:alpha val="19000"/>
                    </a:srgbClr>
                  </a:outerShdw>
                  <a:reflection stA="3000" endPos="65000" dist="50800" dir="5400000" sy="-100000" algn="bl" rotWithShape="0"/>
                </a:effectLst>
              </a:rPr>
              <a:t>Time for Reflection</a:t>
            </a:r>
          </a:p>
        </p:txBody>
      </p:sp>
      <p:sp>
        <p:nvSpPr>
          <p:cNvPr id="16" name="Action Button: Audio">
            <a:hlinkClick r:id="" action="ppaction://noaction" highlightClick="1">
              <a:snd r:embed="rId6" name="applause.wav"/>
            </a:hlinkClick>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descr="C:\Users\AnneKennedy\AppData\Local\Microsoft\Windows\INetCache\Content.Word\20150430_140741.jpg">
            <a:extLst>
              <a:ext uri="{FF2B5EF4-FFF2-40B4-BE49-F238E27FC236}">
                <a16:creationId xmlns:a16="http://schemas.microsoft.com/office/drawing/2014/main" id="{5253F8BB-228E-4D00-BFB2-8C9DB1F8E3D0}"/>
              </a:ext>
            </a:extLst>
          </p:cNvPr>
          <p:cNvPicPr/>
          <p:nvPr/>
        </p:nvPicPr>
        <p:blipFill rotWithShape="1">
          <a:blip r:embed="rId7" cstate="print">
            <a:extLst>
              <a:ext uri="{28A0092B-C50C-407E-A947-70E740481C1C}">
                <a14:useLocalDpi xmlns:a14="http://schemas.microsoft.com/office/drawing/2010/main" val="0"/>
              </a:ext>
            </a:extLst>
          </a:blip>
          <a:srcRect l="7146" t="16841" r="4266" b="7812"/>
          <a:stretch/>
        </p:blipFill>
        <p:spPr bwMode="auto">
          <a:xfrm>
            <a:off x="1500701" y="605520"/>
            <a:ext cx="6142597" cy="3918354"/>
          </a:xfrm>
          <a:prstGeom prst="roundRect">
            <a:avLst/>
          </a:prstGeom>
          <a:noFill/>
          <a:ln>
            <a:noFill/>
          </a:ln>
          <a:effectLst>
            <a:softEdge rad="139700"/>
          </a:effectLst>
          <a:extLst>
            <a:ext uri="{53640926-AAD7-44D8-BBD7-CCE9431645EC}">
              <a14:shadowObscured xmlns:a14="http://schemas.microsoft.com/office/drawing/2010/main"/>
            </a:ext>
          </a:extLst>
        </p:spPr>
      </p:pic>
      <p:sp>
        <p:nvSpPr>
          <p:cNvPr id="12"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Tool instructions stop"/>
          <p:cNvSpPr txBox="1"/>
          <p:nvPr/>
        </p:nvSpPr>
        <p:spPr>
          <a:xfrm>
            <a:off x="3421594" y="4935753"/>
            <a:ext cx="2453230" cy="207747"/>
          </a:xfrm>
          <a:prstGeom prst="rect">
            <a:avLst/>
          </a:prstGeom>
          <a:solidFill>
            <a:schemeClr val="bg1"/>
          </a:solidFill>
        </p:spPr>
        <p:txBody>
          <a:bodyPr wrap="none" lIns="68577" tIns="34289" rIns="68577" bIns="34289" rtlCol="0">
            <a:spAutoFit/>
          </a:bodyPr>
          <a:lstStyle>
            <a:defPPr>
              <a:defRPr lang="en-US"/>
            </a:defPPr>
            <a:lvl1pPr algn="ctr">
              <a:defRPr sz="900">
                <a:latin typeface="Arial" panose="020B0604020202020204" pitchFamily="34" charset="0"/>
                <a:cs typeface="Arial" panose="020B0604020202020204" pitchFamily="34" charset="0"/>
              </a:defRPr>
            </a:lvl1pPr>
          </a:lstStyle>
          <a:p>
            <a:r>
              <a:rPr lang="en-GB" dirty="0"/>
              <a:t>Click the audio button to stop reflective music</a:t>
            </a:r>
            <a:endParaRPr lang="en-GB" dirty="0"/>
          </a:p>
        </p:txBody>
      </p:sp>
      <p:sp>
        <p:nvSpPr>
          <p:cNvPr id="15" name="TextBox: Tool instructions start"/>
          <p:cNvSpPr txBox="1"/>
          <p:nvPr/>
        </p:nvSpPr>
        <p:spPr>
          <a:xfrm>
            <a:off x="3421594" y="4935753"/>
            <a:ext cx="2446818" cy="207747"/>
          </a:xfrm>
          <a:prstGeom prst="rect">
            <a:avLst/>
          </a:prstGeom>
          <a:solidFill>
            <a:schemeClr val="bg1"/>
          </a:solidFill>
        </p:spPr>
        <p:txBody>
          <a:bodyPr wrap="none" lIns="68577" tIns="34289" rIns="68577" bIns="34289" rtlCol="0">
            <a:spAutoFit/>
          </a:bodyPr>
          <a:lstStyle>
            <a:defPPr>
              <a:defRPr lang="en-US"/>
            </a:defPPr>
            <a:lvl1pPr algn="ctr">
              <a:defRPr sz="900">
                <a:latin typeface="Arial" panose="020B0604020202020204" pitchFamily="34" charset="0"/>
                <a:cs typeface="Arial" panose="020B0604020202020204" pitchFamily="34" charset="0"/>
              </a:defRPr>
            </a:lvl1pPr>
          </a:lstStyle>
          <a:p>
            <a:r>
              <a:rPr lang="en-GB" dirty="0"/>
              <a:t>Click the audio button to play reflective music</a:t>
            </a:r>
          </a:p>
        </p:txBody>
      </p:sp>
      <p:pic>
        <p:nvPicPr>
          <p:cNvPr id="17" name="Feedback">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317337" fill="hold"/>
                                        <p:tgtEl>
                                          <p:spTgt spid="2"/>
                                        </p:tgtEl>
                                      </p:cBhvr>
                                    </p:cmd>
                                  </p:childTnLst>
                                </p:cTn>
                              </p:par>
                              <p:par>
                                <p:cTn id="18" presetID="1" presetClass="emph" presetSubtype="2" fill="hold" nodeType="withEffect">
                                  <p:stCondLst>
                                    <p:cond delay="0"/>
                                  </p:stCondLst>
                                  <p:childTnLst>
                                    <p:animClr clrSpc="rgb" dir="cw">
                                      <p:cBhvr>
                                        <p:cTn id="19" dur="1000" fill="hold"/>
                                        <p:tgtEl>
                                          <p:spTgt spid="12"/>
                                        </p:tgtEl>
                                        <p:attrNameLst>
                                          <p:attrName>fillcolor</p:attrName>
                                        </p:attrNameLst>
                                      </p:cBhvr>
                                      <p:to>
                                        <a:schemeClr val="accent2"/>
                                      </p:to>
                                    </p:animClr>
                                    <p:set>
                                      <p:cBhvr>
                                        <p:cTn id="20" dur="1000" fill="hold"/>
                                        <p:tgtEl>
                                          <p:spTgt spid="12"/>
                                        </p:tgtEl>
                                        <p:attrNameLst>
                                          <p:attrName>fill.type</p:attrName>
                                        </p:attrNameLst>
                                      </p:cBhvr>
                                      <p:to>
                                        <p:strVal val="solid"/>
                                      </p:to>
                                    </p:set>
                                    <p:set>
                                      <p:cBhvr>
                                        <p:cTn id="21" dur="1000" fill="hold"/>
                                        <p:tgtEl>
                                          <p:spTgt spid="1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
                                        </p:tgtEl>
                                      </p:cBhvr>
                                    </p:cmd>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 presetClass="emph" presetSubtype="2" fill="hold" nodeType="withEffect">
                                  <p:stCondLst>
                                    <p:cond delay="0"/>
                                  </p:stCondLst>
                                  <p:childTnLst>
                                    <p:animClr clrSpc="rgb" dir="cw">
                                      <p:cBhvr>
                                        <p:cTn id="33" dur="2000" fill="hold"/>
                                        <p:tgtEl>
                                          <p:spTgt spid="12"/>
                                        </p:tgtEl>
                                        <p:attrNameLst>
                                          <p:attrName>fillcolor</p:attrName>
                                        </p:attrNameLst>
                                      </p:cBhvr>
                                      <p:to>
                                        <a:schemeClr val="bg1"/>
                                      </p:to>
                                    </p:animClr>
                                    <p:set>
                                      <p:cBhvr>
                                        <p:cTn id="34" dur="2000" fill="hold"/>
                                        <p:tgtEl>
                                          <p:spTgt spid="12"/>
                                        </p:tgtEl>
                                        <p:attrNameLst>
                                          <p:attrName>fill.type</p:attrName>
                                        </p:attrNameLst>
                                      </p:cBhvr>
                                      <p:to>
                                        <p:strVal val="solid"/>
                                      </p:to>
                                    </p:set>
                                    <p:set>
                                      <p:cBhvr>
                                        <p:cTn id="3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14" grpId="0"/>
      <p:bldP spid="14" grpId="1" animBg="1"/>
      <p:bldP spid="15" grpId="0"/>
      <p:bldP spid="15" grpId="1"/>
      <p:bldP spid="15" grpId="2"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Title"/>
          <p:cNvSpPr txBox="1"/>
          <p:nvPr/>
        </p:nvSpPr>
        <p:spPr>
          <a:xfrm>
            <a:off x="0" y="-17729"/>
            <a:ext cx="9144000" cy="1200329"/>
          </a:xfrm>
          <a:prstGeom prst="rect">
            <a:avLst/>
          </a:prstGeom>
          <a:noFill/>
        </p:spPr>
        <p:txBody>
          <a:bodyPr wrap="square" rtlCol="0">
            <a:spAutoFit/>
          </a:bodyPr>
          <a:lstStyle/>
          <a:p>
            <a:pPr algn="ctr"/>
            <a:r>
              <a:rPr lang="en-NZ" sz="3600" b="1" dirty="0"/>
              <a:t>WHAT I KNOW ABOUT HOLY THURSDAY AND HOW IT IS CELEBRATED IN THE CHURCH</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S-03</a:t>
            </a:r>
          </a:p>
        </p:txBody>
      </p:sp>
      <p:sp>
        <p:nvSpPr>
          <p:cNvPr id="2" name="Textbox 2">
            <a:extLst>
              <a:ext uri="{FF2B5EF4-FFF2-40B4-BE49-F238E27FC236}">
                <a16:creationId xmlns:a16="http://schemas.microsoft.com/office/drawing/2014/main" id="{CA096224-9AAC-45D3-879A-57927D4C2C09}"/>
              </a:ext>
            </a:extLst>
          </p:cNvPr>
          <p:cNvSpPr/>
          <p:nvPr/>
        </p:nvSpPr>
        <p:spPr>
          <a:xfrm>
            <a:off x="4806949" y="1144705"/>
            <a:ext cx="4337051" cy="2736647"/>
          </a:xfrm>
          <a:prstGeom prst="rect">
            <a:avLst/>
          </a:prstGeom>
        </p:spPr>
        <p:txBody>
          <a:bodyPr wrap="square">
            <a:spAutoFit/>
          </a:bodyPr>
          <a:lstStyle/>
          <a:p>
            <a:pPr>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Symbols I associate with Holy Thursday are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Draw them here:</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
            </a:r>
            <a:br>
              <a:rPr lang="en-NZ" sz="1600" dirty="0">
                <a:latin typeface="Calibri" panose="020F0502020204030204" pitchFamily="34" charset="0"/>
                <a:ea typeface="Calibri" panose="020F0502020204030204" pitchFamily="34" charset="0"/>
                <a:cs typeface="Times New Roman" panose="02020603050405020304" pitchFamily="18" charset="0"/>
              </a:rPr>
            </a:br>
            <a:r>
              <a:rPr lang="en-NZ" sz="1600" dirty="0">
                <a:latin typeface="Calibri" panose="020F0502020204030204" pitchFamily="34" charset="0"/>
                <a:ea typeface="Calibri" panose="020F0502020204030204" pitchFamily="34" charset="0"/>
                <a:cs typeface="Times New Roman" panose="02020603050405020304" pitchFamily="18" charset="0"/>
              </a:rPr>
              <a:t/>
            </a:r>
            <a:br>
              <a:rPr lang="en-NZ" sz="1600" dirty="0">
                <a:latin typeface="Calibri" panose="020F0502020204030204" pitchFamily="34" charset="0"/>
                <a:ea typeface="Calibri" panose="020F0502020204030204" pitchFamily="34" charset="0"/>
                <a:cs typeface="Times New Roman" panose="02020603050405020304" pitchFamily="18" charset="0"/>
              </a:rPr>
            </a:br>
            <a:r>
              <a:rPr lang="en-NZ" sz="1600" dirty="0">
                <a:latin typeface="Calibri" panose="020F0502020204030204" pitchFamily="34" charset="0"/>
                <a:ea typeface="Calibri" panose="020F0502020204030204" pitchFamily="34" charset="0"/>
                <a:cs typeface="Times New Roman" panose="02020603050405020304" pitchFamily="18" charset="0"/>
              </a:rPr>
              <a:t/>
            </a:r>
            <a:br>
              <a:rPr lang="en-NZ" sz="1600" dirty="0">
                <a:latin typeface="Calibri" panose="020F0502020204030204" pitchFamily="34" charset="0"/>
                <a:ea typeface="Calibri" panose="020F0502020204030204" pitchFamily="34" charset="0"/>
                <a:cs typeface="Times New Roman" panose="02020603050405020304" pitchFamily="18" charset="0"/>
              </a:rPr>
            </a:br>
            <a:r>
              <a:rPr lang="en-NZ" sz="1600" dirty="0">
                <a:latin typeface="Calibri" panose="020F0502020204030204" pitchFamily="34" charset="0"/>
                <a:ea typeface="Calibri" panose="020F0502020204030204" pitchFamily="34" charset="0"/>
                <a:cs typeface="Times New Roman" panose="02020603050405020304" pitchFamily="18" charset="0"/>
              </a:rPr>
              <a:t>Words Jesus spoke on Holy Thursday I can recall are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Related image">
            <a:extLst>
              <a:ext uri="{FF2B5EF4-FFF2-40B4-BE49-F238E27FC236}">
                <a16:creationId xmlns:a16="http://schemas.microsoft.com/office/drawing/2014/main" id="{7BEA5440-6614-4B13-9A17-6666B53D6A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1869" y="4583192"/>
            <a:ext cx="965004" cy="529784"/>
          </a:xfrm>
          <a:prstGeom prst="rect">
            <a:avLst/>
          </a:prstGeom>
          <a:noFill/>
          <a:ln>
            <a:noFill/>
          </a:ln>
        </p:spPr>
      </p:pic>
      <p:pic>
        <p:nvPicPr>
          <p:cNvPr id="7" name="Picture 1" descr="Image result for hOLY tHURSDAY BLACK AND WHITE CLIP ART">
            <a:extLst>
              <a:ext uri="{FF2B5EF4-FFF2-40B4-BE49-F238E27FC236}">
                <a16:creationId xmlns:a16="http://schemas.microsoft.com/office/drawing/2014/main" id="{FC1E2DCE-8E45-4276-99E2-78F8BB8656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977" y="4542087"/>
            <a:ext cx="733210" cy="570889"/>
          </a:xfrm>
          <a:prstGeom prst="rect">
            <a:avLst/>
          </a:prstGeom>
          <a:noFill/>
          <a:ln>
            <a:noFill/>
          </a:ln>
        </p:spPr>
      </p:pic>
      <p:sp>
        <p:nvSpPr>
          <p:cNvPr id="3" name="Bullet Points">
            <a:extLst>
              <a:ext uri="{FF2B5EF4-FFF2-40B4-BE49-F238E27FC236}">
                <a16:creationId xmlns:a16="http://schemas.microsoft.com/office/drawing/2014/main" id="{14A695AB-0B0C-45BB-9D38-7ED685491240}"/>
              </a:ext>
            </a:extLst>
          </p:cNvPr>
          <p:cNvSpPr/>
          <p:nvPr/>
        </p:nvSpPr>
        <p:spPr>
          <a:xfrm>
            <a:off x="100781" y="1579489"/>
            <a:ext cx="4572171" cy="3349506"/>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table">
            <a:extLst>
              <a:ext uri="{FF2B5EF4-FFF2-40B4-BE49-F238E27FC236}">
                <a16:creationId xmlns:a16="http://schemas.microsoft.com/office/drawing/2014/main" id="{29C3FB0F-07D6-4F15-ABED-375B84A36E4D}"/>
              </a:ext>
            </a:extLst>
          </p:cNvPr>
          <p:cNvSpPr/>
          <p:nvPr/>
        </p:nvSpPr>
        <p:spPr>
          <a:xfrm>
            <a:off x="148281" y="1528989"/>
            <a:ext cx="4658668" cy="3327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n>
                <a:solidFill>
                  <a:schemeClr val="tx1"/>
                </a:solidFill>
              </a:ln>
              <a:solidFill>
                <a:schemeClr val="tx1"/>
              </a:solidFill>
            </a:endParaRPr>
          </a:p>
        </p:txBody>
      </p:sp>
      <p:sp>
        <p:nvSpPr>
          <p:cNvPr id="13" name="TextBox: Date">
            <a:extLst>
              <a:ext uri="{FF2B5EF4-FFF2-40B4-BE49-F238E27FC236}">
                <a16:creationId xmlns:a16="http://schemas.microsoft.com/office/drawing/2014/main" id="{85476343-3D56-4854-9806-E4828FFC7809}"/>
              </a:ext>
            </a:extLst>
          </p:cNvPr>
          <p:cNvSpPr txBox="1"/>
          <p:nvPr/>
        </p:nvSpPr>
        <p:spPr>
          <a:xfrm>
            <a:off x="2999955" y="1176206"/>
            <a:ext cx="1908599"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14" name="TextBox: Name">
            <a:extLst>
              <a:ext uri="{FF2B5EF4-FFF2-40B4-BE49-F238E27FC236}">
                <a16:creationId xmlns:a16="http://schemas.microsoft.com/office/drawing/2014/main" id="{4A0DA150-9B53-4BDC-840F-9CB7655975DB}"/>
              </a:ext>
            </a:extLst>
          </p:cNvPr>
          <p:cNvSpPr txBox="1"/>
          <p:nvPr/>
        </p:nvSpPr>
        <p:spPr>
          <a:xfrm>
            <a:off x="-61932" y="1159657"/>
            <a:ext cx="3240017" cy="369332"/>
          </a:xfrm>
          <a:prstGeom prst="rect">
            <a:avLst/>
          </a:prstGeom>
          <a:noFill/>
        </p:spPr>
        <p:txBody>
          <a:bodyPr wrap="square" rtlCol="0">
            <a:spAutoFit/>
          </a:bodyPr>
          <a:lstStyle/>
          <a:p>
            <a:r>
              <a:rPr lang="en-NZ" b="1" dirty="0">
                <a:latin typeface="Segoe UI" pitchFamily="34" charset="0"/>
                <a:ea typeface="Segoe UI" pitchFamily="34" charset="0"/>
                <a:cs typeface="Segoe UI" pitchFamily="34" charset="0"/>
              </a:rPr>
              <a:t>Name:________________________</a:t>
            </a:r>
            <a:endParaRPr lang="en-GB" b="1" dirty="0">
              <a:latin typeface="Segoe UI" pitchFamily="34" charset="0"/>
              <a:ea typeface="Segoe UI" pitchFamily="34" charset="0"/>
              <a:cs typeface="Segoe UI" pitchFamily="34" charset="0"/>
            </a:endParaRPr>
          </a:p>
        </p:txBody>
      </p:sp>
      <p:sp>
        <p:nvSpPr>
          <p:cNvPr id="15" name="Action Button: Up">
            <a:hlinkClick r:id="rId5" action="ppaction://hlinksldjump" highlightClick="1"/>
            <a:extLst>
              <a:ext uri="{FF2B5EF4-FFF2-40B4-BE49-F238E27FC236}">
                <a16:creationId xmlns:a16="http://schemas.microsoft.com/office/drawing/2014/main" id="{22DB43CE-9405-4161-805F-69A73AD23876}"/>
              </a:ext>
            </a:extLst>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Tool instructions">
            <a:extLst>
              <a:ext uri="{FF2B5EF4-FFF2-40B4-BE49-F238E27FC236}">
                <a16:creationId xmlns:a16="http://schemas.microsoft.com/office/drawing/2014/main" id="{A4047018-E825-4F3F-9500-E7A4539178F3}"/>
              </a:ext>
            </a:extLst>
          </p:cNvPr>
          <p:cNvSpPr txBox="1"/>
          <p:nvPr/>
        </p:nvSpPr>
        <p:spPr>
          <a:xfrm>
            <a:off x="3293457" y="4912668"/>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7" name="TextBox: Worksheet Indication">
            <a:extLst>
              <a:ext uri="{FF2B5EF4-FFF2-40B4-BE49-F238E27FC236}">
                <a16:creationId xmlns:a16="http://schemas.microsoft.com/office/drawing/2014/main" id="{B81AC0BE-8BFE-445E-8BED-0C836403D802}"/>
              </a:ext>
            </a:extLst>
          </p:cNvPr>
          <p:cNvSpPr txBox="1"/>
          <p:nvPr/>
        </p:nvSpPr>
        <p:spPr>
          <a:xfrm>
            <a:off x="0" y="4848084"/>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Tree>
    <p:extLst>
      <p:ext uri="{BB962C8B-B14F-4D97-AF65-F5344CB8AC3E}">
        <p14:creationId xmlns:p14="http://schemas.microsoft.com/office/powerpoint/2010/main" val="2190334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Textbox: Line 5"/>
          <p:cNvSpPr txBox="1"/>
          <p:nvPr/>
        </p:nvSpPr>
        <p:spPr>
          <a:xfrm>
            <a:off x="585158" y="4273639"/>
            <a:ext cx="7874842"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Questions I would like to ask about the topics in this resource are …</a:t>
            </a:r>
          </a:p>
        </p:txBody>
      </p:sp>
      <p:sp>
        <p:nvSpPr>
          <p:cNvPr id="35" name="Textbox: Line 4"/>
          <p:cNvSpPr txBox="1"/>
          <p:nvPr/>
        </p:nvSpPr>
        <p:spPr>
          <a:xfrm>
            <a:off x="600591" y="3593000"/>
            <a:ext cx="8280942"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Which activity do you think helped you to learn best in this resource?</a:t>
            </a:r>
          </a:p>
        </p:txBody>
      </p:sp>
      <p:sp>
        <p:nvSpPr>
          <p:cNvPr id="19" name="Textbox: Line 3"/>
          <p:cNvSpPr txBox="1"/>
          <p:nvPr/>
        </p:nvSpPr>
        <p:spPr>
          <a:xfrm>
            <a:off x="585158" y="2047060"/>
            <a:ext cx="8558842"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Make a picture of a Seder meal and write 3 things you learned about what it celebrates. </a:t>
            </a:r>
          </a:p>
        </p:txBody>
      </p:sp>
      <p:sp>
        <p:nvSpPr>
          <p:cNvPr id="20" name="Textbox: Line 2"/>
          <p:cNvSpPr txBox="1"/>
          <p:nvPr/>
        </p:nvSpPr>
        <p:spPr>
          <a:xfrm>
            <a:off x="585161" y="1366423"/>
            <a:ext cx="8054840"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Name some of the themes in one of the readings and describe how people make this reading present today in liturgy.</a:t>
            </a:r>
          </a:p>
        </p:txBody>
      </p:sp>
      <p:sp>
        <p:nvSpPr>
          <p:cNvPr id="21" name="Textbox: Line 1"/>
          <p:cNvSpPr txBox="1"/>
          <p:nvPr/>
        </p:nvSpPr>
        <p:spPr>
          <a:xfrm>
            <a:off x="585163" y="501120"/>
            <a:ext cx="6310121" cy="461665"/>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Write a paragraph about one of the readings, explain what it is about</a:t>
            </a:r>
            <a:br>
              <a:rPr lang="en-NZ" sz="1200" dirty="0">
                <a:latin typeface="Segoe UI" pitchFamily="34" charset="0"/>
                <a:ea typeface="Segoe UI" pitchFamily="34" charset="0"/>
                <a:cs typeface="Segoe UI" pitchFamily="34" charset="0"/>
              </a:rPr>
            </a:br>
            <a:r>
              <a:rPr lang="en-NZ" sz="1200" dirty="0">
                <a:latin typeface="Segoe UI" pitchFamily="34" charset="0"/>
                <a:ea typeface="Segoe UI" pitchFamily="34" charset="0"/>
                <a:cs typeface="Segoe UI" pitchFamily="34" charset="0"/>
              </a:rPr>
              <a:t>and why it was chosen for the Holy Thursday Mass.</a:t>
            </a:r>
          </a:p>
        </p:txBody>
      </p:sp>
      <p:sp>
        <p:nvSpPr>
          <p:cNvPr id="36" name="Shape: Number 5"/>
          <p:cNvSpPr txBox="1"/>
          <p:nvPr/>
        </p:nvSpPr>
        <p:spPr>
          <a:xfrm>
            <a:off x="64800" y="4273639"/>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6)</a:t>
            </a:r>
          </a:p>
        </p:txBody>
      </p:sp>
      <p:sp>
        <p:nvSpPr>
          <p:cNvPr id="37" name="Shape: Number 4"/>
          <p:cNvSpPr txBox="1"/>
          <p:nvPr/>
        </p:nvSpPr>
        <p:spPr>
          <a:xfrm>
            <a:off x="64800" y="3567636"/>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5)</a:t>
            </a:r>
          </a:p>
        </p:txBody>
      </p:sp>
      <p:sp>
        <p:nvSpPr>
          <p:cNvPr id="27" name="Shape: Number 3"/>
          <p:cNvSpPr txBox="1"/>
          <p:nvPr/>
        </p:nvSpPr>
        <p:spPr>
          <a:xfrm>
            <a:off x="65300" y="2047060"/>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3)</a:t>
            </a:r>
          </a:p>
        </p:txBody>
      </p:sp>
      <p:sp>
        <p:nvSpPr>
          <p:cNvPr id="28" name="Shape: Number 2"/>
          <p:cNvSpPr txBox="1"/>
          <p:nvPr/>
        </p:nvSpPr>
        <p:spPr>
          <a:xfrm>
            <a:off x="65300" y="1366423"/>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2)</a:t>
            </a:r>
          </a:p>
        </p:txBody>
      </p:sp>
      <p:sp>
        <p:nvSpPr>
          <p:cNvPr id="29" name="Shape: Number 1"/>
          <p:cNvSpPr txBox="1"/>
          <p:nvPr/>
        </p:nvSpPr>
        <p:spPr>
          <a:xfrm>
            <a:off x="65300" y="479990"/>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1)</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S-12</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a:t>Check Up</a:t>
            </a:r>
          </a:p>
        </p:txBody>
      </p:sp>
      <p:sp>
        <p:nvSpPr>
          <p:cNvPr id="39"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4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32" name="TextBox: Date"/>
          <p:cNvSpPr txBox="1"/>
          <p:nvPr/>
        </p:nvSpPr>
        <p:spPr>
          <a:xfrm>
            <a:off x="6795484" y="3904307"/>
            <a:ext cx="1908599"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33" name="TextBox: Name"/>
          <p:cNvSpPr txBox="1"/>
          <p:nvPr/>
        </p:nvSpPr>
        <p:spPr>
          <a:xfrm>
            <a:off x="6647668" y="3470199"/>
            <a:ext cx="2332690"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Name:_______________</a:t>
            </a:r>
            <a:endParaRPr lang="en-GB" b="1" dirty="0">
              <a:latin typeface="Segoe UI" pitchFamily="34" charset="0"/>
              <a:ea typeface="Segoe UI" pitchFamily="34" charset="0"/>
              <a:cs typeface="Segoe UI" pitchFamily="34" charset="0"/>
            </a:endParaRPr>
          </a:p>
        </p:txBody>
      </p:sp>
      <p:sp>
        <p:nvSpPr>
          <p:cNvPr id="22" name="Textbox: Line 2">
            <a:extLst>
              <a:ext uri="{FF2B5EF4-FFF2-40B4-BE49-F238E27FC236}">
                <a16:creationId xmlns:a16="http://schemas.microsoft.com/office/drawing/2014/main" id="{4CF27F68-F57D-4643-A781-CB67A6622F12}"/>
              </a:ext>
            </a:extLst>
          </p:cNvPr>
          <p:cNvSpPr txBox="1"/>
          <p:nvPr/>
        </p:nvSpPr>
        <p:spPr>
          <a:xfrm>
            <a:off x="584661" y="2727697"/>
            <a:ext cx="8054840" cy="461665"/>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Make an Acrostic for the word SERVICE – refer to Overview for instructions. Use the Acrostic in the Sharing our Learning on Slide 12, R3.</a:t>
            </a:r>
          </a:p>
        </p:txBody>
      </p:sp>
      <p:sp>
        <p:nvSpPr>
          <p:cNvPr id="23" name="Shape: Number 2">
            <a:extLst>
              <a:ext uri="{FF2B5EF4-FFF2-40B4-BE49-F238E27FC236}">
                <a16:creationId xmlns:a16="http://schemas.microsoft.com/office/drawing/2014/main" id="{B5365A33-F5BB-4807-BE12-6F8272D04539}"/>
              </a:ext>
            </a:extLst>
          </p:cNvPr>
          <p:cNvSpPr txBox="1"/>
          <p:nvPr/>
        </p:nvSpPr>
        <p:spPr>
          <a:xfrm>
            <a:off x="64800" y="2727697"/>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4)</a:t>
            </a:r>
          </a:p>
        </p:txBody>
      </p:sp>
      <p:grpSp>
        <p:nvGrpSpPr>
          <p:cNvPr id="25" name="Main_Images">
            <a:extLst>
              <a:ext uri="{FF2B5EF4-FFF2-40B4-BE49-F238E27FC236}">
                <a16:creationId xmlns:a16="http://schemas.microsoft.com/office/drawing/2014/main" id="{EBD7B041-A1E1-4BED-8ED6-736E976DDEE1}"/>
              </a:ext>
            </a:extLst>
          </p:cNvPr>
          <p:cNvGrpSpPr/>
          <p:nvPr/>
        </p:nvGrpSpPr>
        <p:grpSpPr>
          <a:xfrm>
            <a:off x="6007100" y="262517"/>
            <a:ext cx="2777000" cy="913014"/>
            <a:chOff x="411480" y="1195387"/>
            <a:chExt cx="8372620" cy="2752725"/>
          </a:xfrm>
        </p:grpSpPr>
        <p:pic>
          <p:nvPicPr>
            <p:cNvPr id="26" name="Image 2" descr="Image may contain: 1 person, sitting">
              <a:extLst>
                <a:ext uri="{FF2B5EF4-FFF2-40B4-BE49-F238E27FC236}">
                  <a16:creationId xmlns:a16="http://schemas.microsoft.com/office/drawing/2014/main" id="{CE828F9B-E7BA-4E61-B55F-98D5BF0274D2}"/>
                </a:ext>
              </a:extLst>
            </p:cNvPr>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6936" b="1948"/>
            <a:stretch/>
          </p:blipFill>
          <p:spPr bwMode="auto">
            <a:xfrm>
              <a:off x="411480" y="1195387"/>
              <a:ext cx="4028440" cy="2752725"/>
            </a:xfrm>
            <a:prstGeom prst="rect">
              <a:avLst/>
            </a:prstGeom>
            <a:noFill/>
            <a:ln>
              <a:noFill/>
            </a:ln>
            <a:extLst>
              <a:ext uri="{53640926-AAD7-44D8-BBD7-CCE9431645EC}">
                <a14:shadowObscured xmlns:a14="http://schemas.microsoft.com/office/drawing/2010/main"/>
              </a:ext>
            </a:extLst>
          </p:spPr>
        </p:pic>
        <p:pic>
          <p:nvPicPr>
            <p:cNvPr id="31" name="Image 1" descr="C:\Users\AnneKennedy\AppData\Local\Microsoft\Windows\INetCache\Content.Word\P1040051.jpg">
              <a:extLst>
                <a:ext uri="{FF2B5EF4-FFF2-40B4-BE49-F238E27FC236}">
                  <a16:creationId xmlns:a16="http://schemas.microsoft.com/office/drawing/2014/main" id="{D36F80D2-6ABB-4ED8-B9A2-E395DF55EADA}"/>
                </a:ext>
              </a:extLst>
            </p:cNvPr>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4150" t="16601" b="5310"/>
            <a:stretch/>
          </p:blipFill>
          <p:spPr bwMode="auto">
            <a:xfrm>
              <a:off x="4554046" y="1195387"/>
              <a:ext cx="4230054" cy="275272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33548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Textbox: Tool instructions"/>
          <p:cNvSpPr txBox="1"/>
          <p:nvPr/>
        </p:nvSpPr>
        <p:spPr>
          <a:xfrm>
            <a:off x="3162664" y="4937905"/>
            <a:ext cx="2818715" cy="2077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pic>
        <p:nvPicPr>
          <p:cNvPr id="3" name="Picture 2">
            <a:extLst>
              <a:ext uri="{FF2B5EF4-FFF2-40B4-BE49-F238E27FC236}">
                <a16:creationId xmlns:a16="http://schemas.microsoft.com/office/drawing/2014/main" id="{56AC4045-7817-471F-811C-23A1F3618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145" y="2152"/>
            <a:ext cx="3638909" cy="5143500"/>
          </a:xfrm>
          <a:prstGeom prst="rect">
            <a:avLst/>
          </a:prstGeom>
        </p:spPr>
      </p:pic>
    </p:spTree>
    <p:extLst>
      <p:ext uri="{BB962C8B-B14F-4D97-AF65-F5344CB8AC3E}">
        <p14:creationId xmlns:p14="http://schemas.microsoft.com/office/powerpoint/2010/main" val="1895086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Border 2"/>
          <p:cNvSpPr/>
          <p:nvPr/>
        </p:nvSpPr>
        <p:spPr>
          <a:xfrm>
            <a:off x="909158" y="3209449"/>
            <a:ext cx="8090842" cy="1355750"/>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909160" y="1775533"/>
            <a:ext cx="8090840" cy="1315771"/>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Textbox: Line 2"/>
          <p:cNvSpPr txBox="1"/>
          <p:nvPr/>
        </p:nvSpPr>
        <p:spPr>
          <a:xfrm>
            <a:off x="909161" y="3180204"/>
            <a:ext cx="7419273" cy="1384995"/>
          </a:xfrm>
          <a:prstGeom prst="rect">
            <a:avLst/>
          </a:prstGeom>
          <a:noFill/>
        </p:spPr>
        <p:txBody>
          <a:bodyPr wrap="square" rtlCol="0">
            <a:spAutoFit/>
          </a:bodyPr>
          <a:lstStyle/>
          <a:p>
            <a:pPr lvl="0">
              <a:spcAft>
                <a:spcPts val="1800"/>
              </a:spcAft>
            </a:pPr>
            <a:r>
              <a:rPr lang="en-NZ" sz="2800" i="1" dirty="0">
                <a:ea typeface="Segoe UI" pitchFamily="34" charset="0"/>
                <a:cs typeface="Segoe UI" pitchFamily="34" charset="0"/>
              </a:rPr>
              <a:t>identify how the commands in each of the Holy Thursday readings are fulfilled by the people today.</a:t>
            </a:r>
            <a:endParaRPr lang="en-GB" sz="2800" i="1" dirty="0">
              <a:ea typeface="Segoe UI" pitchFamily="34" charset="0"/>
              <a:cs typeface="Segoe UI" pitchFamily="34" charset="0"/>
            </a:endParaRPr>
          </a:p>
        </p:txBody>
      </p:sp>
      <p:sp>
        <p:nvSpPr>
          <p:cNvPr id="21" name="Textbox: Line 1"/>
          <p:cNvSpPr txBox="1"/>
          <p:nvPr/>
        </p:nvSpPr>
        <p:spPr>
          <a:xfrm>
            <a:off x="909161" y="1710201"/>
            <a:ext cx="8234839" cy="1384995"/>
          </a:xfrm>
          <a:prstGeom prst="rect">
            <a:avLst/>
          </a:prstGeom>
          <a:noFill/>
        </p:spPr>
        <p:txBody>
          <a:bodyPr wrap="square" rtlCol="0">
            <a:spAutoFit/>
          </a:bodyPr>
          <a:lstStyle/>
          <a:p>
            <a:pPr lvl="0">
              <a:spcAft>
                <a:spcPts val="1800"/>
              </a:spcAft>
            </a:pPr>
            <a:r>
              <a:rPr lang="en-NZ" sz="2800" i="1" dirty="0">
                <a:ea typeface="Segoe UI" pitchFamily="34" charset="0"/>
                <a:cs typeface="Segoe UI" pitchFamily="34" charset="0"/>
              </a:rPr>
              <a:t>identify the themes of the readings in the Liturgy of the Word of the evening celebration of the Eucharist on Holy Thursday</a:t>
            </a:r>
            <a:endParaRPr lang="en-GB" sz="2800" i="1" dirty="0">
              <a:ea typeface="Segoe UI" pitchFamily="34" charset="0"/>
              <a:cs typeface="Segoe UI" pitchFamily="34" charset="0"/>
            </a:endParaRPr>
          </a:p>
        </p:txBody>
      </p:sp>
      <p:sp>
        <p:nvSpPr>
          <p:cNvPr id="28" name="Shape: Number 2"/>
          <p:cNvSpPr txBox="1"/>
          <p:nvPr/>
        </p:nvSpPr>
        <p:spPr>
          <a:xfrm>
            <a:off x="389299" y="3189692"/>
            <a:ext cx="559217" cy="523220"/>
          </a:xfrm>
          <a:prstGeom prst="rect">
            <a:avLst/>
          </a:prstGeom>
          <a:noFill/>
        </p:spPr>
        <p:txBody>
          <a:bodyPr wrap="square" rtlCol="0">
            <a:spAutoFit/>
          </a:bodyPr>
          <a:lstStyle/>
          <a:p>
            <a:r>
              <a:rPr lang="en-GB" sz="2800" i="1" dirty="0">
                <a:latin typeface="Segoe UI" pitchFamily="34" charset="0"/>
                <a:ea typeface="Segoe UI" pitchFamily="34" charset="0"/>
                <a:cs typeface="Segoe UI" pitchFamily="34" charset="0"/>
              </a:rPr>
              <a:t>2)</a:t>
            </a:r>
          </a:p>
        </p:txBody>
      </p:sp>
      <p:sp>
        <p:nvSpPr>
          <p:cNvPr id="29" name="Shape: Number 1"/>
          <p:cNvSpPr txBox="1"/>
          <p:nvPr/>
        </p:nvSpPr>
        <p:spPr>
          <a:xfrm>
            <a:off x="389299" y="1710202"/>
            <a:ext cx="559217" cy="523220"/>
          </a:xfrm>
          <a:prstGeom prst="rect">
            <a:avLst/>
          </a:prstGeom>
          <a:noFill/>
        </p:spPr>
        <p:txBody>
          <a:bodyPr wrap="square" rtlCol="0">
            <a:spAutoFit/>
          </a:bodyPr>
          <a:lstStyle/>
          <a:p>
            <a:r>
              <a:rPr lang="en-GB" sz="2800" i="1" dirty="0">
                <a:latin typeface="Segoe UI" pitchFamily="34" charset="0"/>
                <a:ea typeface="Segoe UI" pitchFamily="34" charset="0"/>
                <a:cs typeface="Segoe UI" pitchFamily="34" charset="0"/>
              </a:rPr>
              <a:t>1)</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S-02</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402451" y="4912668"/>
            <a:ext cx="2339102" cy="2308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in each caption space to reveal text</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US" sz="3600" b="1" dirty="0"/>
              <a:t>Learning Intentions</a:t>
            </a:r>
            <a:endParaRPr lang="en-GB" sz="3600" b="1" dirty="0"/>
          </a:p>
        </p:txBody>
      </p:sp>
      <p:sp>
        <p:nvSpPr>
          <p:cNvPr id="18" name="TextBox Top"/>
          <p:cNvSpPr txBox="1"/>
          <p:nvPr/>
        </p:nvSpPr>
        <p:spPr>
          <a:xfrm>
            <a:off x="869238" y="1108818"/>
            <a:ext cx="5852160" cy="523220"/>
          </a:xfrm>
          <a:prstGeom prst="rect">
            <a:avLst/>
          </a:prstGeom>
          <a:noFill/>
        </p:spPr>
        <p:txBody>
          <a:bodyPr wrap="square" rtlCol="0">
            <a:spAutoFit/>
          </a:bodyPr>
          <a:lstStyle/>
          <a:p>
            <a:r>
              <a:rPr lang="en-NZ" sz="2800" dirty="0"/>
              <a:t>The children will:</a:t>
            </a:r>
          </a:p>
        </p:txBody>
      </p:sp>
      <p:grpSp>
        <p:nvGrpSpPr>
          <p:cNvPr id="16" name="Main_Images">
            <a:extLst>
              <a:ext uri="{FF2B5EF4-FFF2-40B4-BE49-F238E27FC236}">
                <a16:creationId xmlns:a16="http://schemas.microsoft.com/office/drawing/2014/main" id="{2F97FEC3-5FCD-47F0-98BE-FC40EE294A78}"/>
              </a:ext>
            </a:extLst>
          </p:cNvPr>
          <p:cNvGrpSpPr/>
          <p:nvPr/>
        </p:nvGrpSpPr>
        <p:grpSpPr>
          <a:xfrm>
            <a:off x="6007100" y="719024"/>
            <a:ext cx="2777000" cy="913014"/>
            <a:chOff x="411480" y="1195387"/>
            <a:chExt cx="8372620" cy="2752725"/>
          </a:xfrm>
        </p:grpSpPr>
        <p:pic>
          <p:nvPicPr>
            <p:cNvPr id="17" name="Image 2" descr="Image may contain: 1 person, sitting">
              <a:extLst>
                <a:ext uri="{FF2B5EF4-FFF2-40B4-BE49-F238E27FC236}">
                  <a16:creationId xmlns:a16="http://schemas.microsoft.com/office/drawing/2014/main" id="{02E04AAE-BE4B-4BE1-B4A9-791596E54F4E}"/>
                </a:ext>
              </a:extLst>
            </p:cNvPr>
            <p:cNvPicPr/>
            <p:nvPr/>
          </p:nvPicPr>
          <p:blipFill rotWithShape="1">
            <a:blip r:embed="rId3" cstate="print">
              <a:extLst>
                <a:ext uri="{28A0092B-C50C-407E-A947-70E740481C1C}">
                  <a14:useLocalDpi xmlns:a14="http://schemas.microsoft.com/office/drawing/2010/main" val="0"/>
                </a:ext>
              </a:extLst>
            </a:blip>
            <a:srcRect t="6936" b="1948"/>
            <a:stretch/>
          </p:blipFill>
          <p:spPr bwMode="auto">
            <a:xfrm>
              <a:off x="411480" y="1195387"/>
              <a:ext cx="4028440" cy="2752725"/>
            </a:xfrm>
            <a:prstGeom prst="rect">
              <a:avLst/>
            </a:prstGeom>
            <a:noFill/>
            <a:ln>
              <a:noFill/>
            </a:ln>
            <a:extLst>
              <a:ext uri="{53640926-AAD7-44D8-BBD7-CCE9431645EC}">
                <a14:shadowObscured xmlns:a14="http://schemas.microsoft.com/office/drawing/2010/main"/>
              </a:ext>
            </a:extLst>
          </p:spPr>
        </p:pic>
        <p:pic>
          <p:nvPicPr>
            <p:cNvPr id="19" name="Image 1" descr="C:\Users\AnneKennedy\AppData\Local\Microsoft\Windows\INetCache\Content.Word\P1040051.jpg">
              <a:extLst>
                <a:ext uri="{FF2B5EF4-FFF2-40B4-BE49-F238E27FC236}">
                  <a16:creationId xmlns:a16="http://schemas.microsoft.com/office/drawing/2014/main" id="{658141D8-E76E-46AA-8C15-6585F5F04AA6}"/>
                </a:ext>
              </a:extLst>
            </p:cNvPr>
            <p:cNvPicPr/>
            <p:nvPr/>
          </p:nvPicPr>
          <p:blipFill rotWithShape="1">
            <a:blip r:embed="rId4" cstate="print">
              <a:extLst>
                <a:ext uri="{28A0092B-C50C-407E-A947-70E740481C1C}">
                  <a14:useLocalDpi xmlns:a14="http://schemas.microsoft.com/office/drawing/2010/main" val="0"/>
                </a:ext>
              </a:extLst>
            </a:blip>
            <a:srcRect l="4150" t="16601" b="5310"/>
            <a:stretch/>
          </p:blipFill>
          <p:spPr bwMode="auto">
            <a:xfrm>
              <a:off x="4554046" y="1195387"/>
              <a:ext cx="4230054" cy="275272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060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1" nodeType="withEffect">
                                  <p:stCondLst>
                                    <p:cond delay="0"/>
                                  </p:stCondLst>
                                  <p:childTnLst>
                                    <p:animClr clrSpc="rgb" dir="cw">
                                      <p:cBhvr override="childStyle">
                                        <p:cTn id="14" dur="100" fill="hold"/>
                                        <p:tgtEl>
                                          <p:spTgt spid="21"/>
                                        </p:tgtEl>
                                        <p:attrNameLst>
                                          <p:attrName>style.color</p:attrName>
                                        </p:attrNameLst>
                                      </p:cBhvr>
                                      <p:to>
                                        <a:schemeClr val="tx1"/>
                                      </p:to>
                                    </p:animClr>
                                  </p:childTnLst>
                                </p:cTn>
                              </p:par>
                              <p:par>
                                <p:cTn id="15" presetID="3" presetClass="emph" presetSubtype="2" fill="hold" grpId="2" nodeType="withEffect">
                                  <p:stCondLst>
                                    <p:cond delay="0"/>
                                  </p:stCondLst>
                                  <p:childTnLst>
                                    <p:animClr clrSpc="rgb" dir="cw">
                                      <p:cBhvr override="childStyle">
                                        <p:cTn id="16" dur="100" fill="hold"/>
                                        <p:tgtEl>
                                          <p:spTgt spid="20"/>
                                        </p:tgtEl>
                                        <p:attrNameLst>
                                          <p:attrName>style.color</p:attrName>
                                        </p:attrNameLst>
                                      </p:cBhvr>
                                      <p:to>
                                        <a:schemeClr val="tx1"/>
                                      </p:to>
                                    </p:animClr>
                                  </p:childTnLst>
                                </p:cTn>
                              </p:par>
                              <p:par>
                                <p:cTn id="17" presetID="1" presetClass="exit" presetSubtype="0" fill="hold" grpId="4"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 restart="whenNotActive" fill="hold" evtFilter="cancelBubble" nodeType="interactiveSeq">
                <p:stCondLst>
                  <p:cond evt="onClick" delay="0">
                    <p:tgtEl>
                      <p:spTgt spid="32"/>
                    </p:tgtEl>
                  </p:cond>
                </p:stCondLst>
                <p:endSync evt="end" delay="0">
                  <p:rtn val="all"/>
                </p:endSync>
                <p:childTnLst>
                  <p:par>
                    <p:cTn id="20" fill="hold">
                      <p:stCondLst>
                        <p:cond delay="0"/>
                      </p:stCondLst>
                      <p:childTnLst>
                        <p:par>
                          <p:cTn id="21" fill="hold">
                            <p:stCondLst>
                              <p:cond delay="0"/>
                            </p:stCondLst>
                            <p:childTnLst>
                              <p:par>
                                <p:cTn id="22" presetID="3" presetClass="emph" presetSubtype="2" fill="hold" grpId="2" nodeType="withEffect">
                                  <p:stCondLst>
                                    <p:cond delay="0"/>
                                  </p:stCondLst>
                                  <p:childTnLst>
                                    <p:animClr clrSpc="rgb" dir="cw">
                                      <p:cBhvr override="childStyle">
                                        <p:cTn id="23" dur="100" fill="hold"/>
                                        <p:tgtEl>
                                          <p:spTgt spid="21"/>
                                        </p:tgtEl>
                                        <p:attrNameLst>
                                          <p:attrName>style.color</p:attrName>
                                        </p:attrNameLst>
                                      </p:cBhvr>
                                      <p:to>
                                        <a:schemeClr val="tx1"/>
                                      </p:to>
                                    </p:animClr>
                                  </p:childTnLst>
                                </p:cTn>
                              </p:par>
                              <p:par>
                                <p:cTn id="24" presetID="3" presetClass="emph" presetSubtype="2" fill="hold" grpId="3" nodeType="withEffect">
                                  <p:stCondLst>
                                    <p:cond delay="0"/>
                                  </p:stCondLst>
                                  <p:childTnLst>
                                    <p:animClr clrSpc="rgb" dir="cw">
                                      <p:cBhvr override="childStyle">
                                        <p:cTn id="25" dur="100" fill="hold"/>
                                        <p:tgtEl>
                                          <p:spTgt spid="20"/>
                                        </p:tgtEl>
                                        <p:attrNameLst>
                                          <p:attrName>style.color</p:attrName>
                                        </p:attrNameLst>
                                      </p:cBhvr>
                                      <p:to>
                                        <a:schemeClr val="tx1"/>
                                      </p:to>
                                    </p:animClr>
                                  </p:childTnLst>
                                </p:cTn>
                              </p:par>
                              <p:par>
                                <p:cTn id="26" presetID="1" presetClass="exit" presetSubtype="0" fill="hold" grpId="5" nodeType="with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0" grpId="0"/>
      <p:bldP spid="20" grpId="2"/>
      <p:bldP spid="20" grpId="3"/>
      <p:bldP spid="20" grpId="4"/>
      <p:bldP spid="20" grpId="5"/>
      <p:bldP spid="21" grpId="0"/>
      <p:bldP spid="21" grpId="1"/>
      <p:bldP spid="21" grpId="2"/>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Textbox: Tool instructions"/>
          <p:cNvSpPr txBox="1"/>
          <p:nvPr/>
        </p:nvSpPr>
        <p:spPr>
          <a:xfrm>
            <a:off x="3162664" y="4937905"/>
            <a:ext cx="2818715" cy="2077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pic>
        <p:nvPicPr>
          <p:cNvPr id="4" name="Picture 3">
            <a:extLst>
              <a:ext uri="{FF2B5EF4-FFF2-40B4-BE49-F238E27FC236}">
                <a16:creationId xmlns:a16="http://schemas.microsoft.com/office/drawing/2014/main" id="{098563A6-7ABC-4379-8EBE-07EFA1E93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545" y="0"/>
            <a:ext cx="3638909" cy="5143500"/>
          </a:xfrm>
          <a:prstGeom prst="rect">
            <a:avLst/>
          </a:prstGeom>
        </p:spPr>
      </p:pic>
    </p:spTree>
    <p:extLst>
      <p:ext uri="{BB962C8B-B14F-4D97-AF65-F5344CB8AC3E}">
        <p14:creationId xmlns:p14="http://schemas.microsoft.com/office/powerpoint/2010/main" val="2569449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Textbox: Tool instructions"/>
          <p:cNvSpPr txBox="1"/>
          <p:nvPr/>
        </p:nvSpPr>
        <p:spPr>
          <a:xfrm>
            <a:off x="3162664" y="4937905"/>
            <a:ext cx="2818715" cy="2077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pic>
        <p:nvPicPr>
          <p:cNvPr id="3" name="Picture 2">
            <a:extLst>
              <a:ext uri="{FF2B5EF4-FFF2-40B4-BE49-F238E27FC236}">
                <a16:creationId xmlns:a16="http://schemas.microsoft.com/office/drawing/2014/main" id="{5DF481E6-E6C7-4A5D-8FEC-05BA7E5FD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545" y="0"/>
            <a:ext cx="3638909" cy="5143500"/>
          </a:xfrm>
          <a:prstGeom prst="rect">
            <a:avLst/>
          </a:prstGeom>
        </p:spPr>
      </p:pic>
    </p:spTree>
    <p:extLst>
      <p:ext uri="{BB962C8B-B14F-4D97-AF65-F5344CB8AC3E}">
        <p14:creationId xmlns:p14="http://schemas.microsoft.com/office/powerpoint/2010/main" val="779140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1200329"/>
          </a:xfrm>
          <a:prstGeom prst="rect">
            <a:avLst/>
          </a:prstGeom>
          <a:noFill/>
        </p:spPr>
        <p:txBody>
          <a:bodyPr wrap="square" rtlCol="0">
            <a:spAutoFit/>
          </a:bodyPr>
          <a:lstStyle/>
          <a:p>
            <a:pPr algn="ctr"/>
            <a:r>
              <a:rPr lang="en-NZ" sz="3600" b="1" dirty="0"/>
              <a:t>What I know already about how the</a:t>
            </a:r>
            <a:br>
              <a:rPr lang="en-NZ" sz="3600" b="1" dirty="0"/>
            </a:br>
            <a:r>
              <a:rPr lang="en-NZ" sz="3600" b="1" dirty="0"/>
              <a:t>Church celebrates Holy Thursday </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S-03</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mage result for Images of Jesus Emmanuel God with us">
            <a:extLst>
              <a:ext uri="{FF2B5EF4-FFF2-40B4-BE49-F238E27FC236}">
                <a16:creationId xmlns:a16="http://schemas.microsoft.com/office/drawing/2014/main" id="{B56E73FF-B990-4AE8-8DEE-F9A14ACE94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76450" y="1123985"/>
            <a:ext cx="4991100" cy="3743325"/>
          </a:xfrm>
          <a:prstGeom prst="rect">
            <a:avLst/>
          </a:prstGeom>
          <a:noFill/>
          <a:ln>
            <a:noFill/>
          </a:ln>
        </p:spPr>
      </p:pic>
      <p:sp>
        <p:nvSpPr>
          <p:cNvPr id="7" name="Action Button: Worksheet">
            <a:hlinkClick r:id="rId4" action="ppaction://hlinksldjump" highlightClick="1"/>
            <a:extLst>
              <a:ext uri="{FF2B5EF4-FFF2-40B4-BE49-F238E27FC236}">
                <a16:creationId xmlns:a16="http://schemas.microsoft.com/office/drawing/2014/main" id="{4284C32F-1C2D-4019-AE05-B235CA74481D}"/>
              </a:ext>
            </a:extLst>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Tool instructions">
            <a:extLst>
              <a:ext uri="{FF2B5EF4-FFF2-40B4-BE49-F238E27FC236}">
                <a16:creationId xmlns:a16="http://schemas.microsoft.com/office/drawing/2014/main" id="{50C946E0-F7BE-4465-98F5-DDE302F7C716}"/>
              </a:ext>
            </a:extLst>
          </p:cNvPr>
          <p:cNvSpPr txBox="1"/>
          <p:nvPr/>
        </p:nvSpPr>
        <p:spPr>
          <a:xfrm>
            <a:off x="3162664" y="4937905"/>
            <a:ext cx="2818715" cy="2077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spTree>
    <p:extLst>
      <p:ext uri="{BB962C8B-B14F-4D97-AF65-F5344CB8AC3E}">
        <p14:creationId xmlns:p14="http://schemas.microsoft.com/office/powerpoint/2010/main" val="2213767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1754326"/>
          </a:xfrm>
          <a:prstGeom prst="rect">
            <a:avLst/>
          </a:prstGeom>
          <a:noFill/>
        </p:spPr>
        <p:txBody>
          <a:bodyPr wrap="square" rtlCol="0">
            <a:spAutoFit/>
          </a:bodyPr>
          <a:lstStyle/>
          <a:p>
            <a:pPr algn="ctr"/>
            <a:r>
              <a:rPr lang="en-NZ" sz="3600" b="1" dirty="0"/>
              <a:t>The Holy Thursday Liturgy recalls and celebrates the actual events by re-enacting them and making them real for the community</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S-04</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Image result for Jesus healing people">
            <a:extLst>
              <a:ext uri="{FF2B5EF4-FFF2-40B4-BE49-F238E27FC236}">
                <a16:creationId xmlns:a16="http://schemas.microsoft.com/office/drawing/2014/main" id="{5C534D99-9E22-4BAF-97F4-74D31391DB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250" y="1708486"/>
            <a:ext cx="1894114" cy="1418222"/>
          </a:xfrm>
          <a:prstGeom prst="rect">
            <a:avLst/>
          </a:prstGeom>
          <a:noFill/>
          <a:ln>
            <a:noFill/>
          </a:ln>
        </p:spPr>
      </p:pic>
      <p:pic>
        <p:nvPicPr>
          <p:cNvPr id="9" name="Picture 8" descr="Image may contain: 1 person, sitting">
            <a:extLst>
              <a:ext uri="{FF2B5EF4-FFF2-40B4-BE49-F238E27FC236}">
                <a16:creationId xmlns:a16="http://schemas.microsoft.com/office/drawing/2014/main" id="{228C6784-592A-4DF5-81B5-9D502BFF094C}"/>
              </a:ext>
            </a:extLst>
          </p:cNvPr>
          <p:cNvPicPr/>
          <p:nvPr/>
        </p:nvPicPr>
        <p:blipFill rotWithShape="1">
          <a:blip r:embed="rId4" cstate="print">
            <a:extLst>
              <a:ext uri="{28A0092B-C50C-407E-A947-70E740481C1C}">
                <a14:useLocalDpi xmlns:a14="http://schemas.microsoft.com/office/drawing/2010/main" val="0"/>
              </a:ext>
            </a:extLst>
          </a:blip>
          <a:srcRect t="6936" b="1948"/>
          <a:stretch/>
        </p:blipFill>
        <p:spPr bwMode="auto">
          <a:xfrm>
            <a:off x="6904946" y="1742703"/>
            <a:ext cx="2093116" cy="1384005"/>
          </a:xfrm>
          <a:prstGeom prst="rect">
            <a:avLst/>
          </a:prstGeom>
          <a:noFill/>
          <a:ln>
            <a:noFill/>
          </a:ln>
          <a:extLst>
            <a:ext uri="{53640926-AAD7-44D8-BBD7-CCE9431645EC}">
              <a14:shadowObscured xmlns:a14="http://schemas.microsoft.com/office/drawing/2010/main"/>
            </a:ext>
          </a:extLst>
        </p:spPr>
      </p:pic>
      <p:pic>
        <p:nvPicPr>
          <p:cNvPr id="10" name="Picture 9" descr="Image result for Images of Jesus Emmanuel God with us">
            <a:extLst>
              <a:ext uri="{FF2B5EF4-FFF2-40B4-BE49-F238E27FC236}">
                <a16:creationId xmlns:a16="http://schemas.microsoft.com/office/drawing/2014/main" id="{A4494B46-1E69-4144-AE72-0244FD63A3E6}"/>
              </a:ext>
            </a:extLst>
          </p:cNvPr>
          <p:cNvPicPr/>
          <p:nvPr/>
        </p:nvPicPr>
        <p:blipFill rotWithShape="1">
          <a:blip r:embed="rId5" cstate="print">
            <a:extLst>
              <a:ext uri="{28A0092B-C50C-407E-A947-70E740481C1C}">
                <a14:useLocalDpi xmlns:a14="http://schemas.microsoft.com/office/drawing/2010/main" val="0"/>
              </a:ext>
            </a:extLst>
          </a:blip>
          <a:srcRect t="22138"/>
          <a:stretch/>
        </p:blipFill>
        <p:spPr bwMode="auto">
          <a:xfrm>
            <a:off x="4845621" y="3234519"/>
            <a:ext cx="1951743" cy="1361943"/>
          </a:xfrm>
          <a:prstGeom prst="rect">
            <a:avLst/>
          </a:prstGeom>
          <a:noFill/>
          <a:ln>
            <a:noFill/>
          </a:ln>
          <a:extLst>
            <a:ext uri="{53640926-AAD7-44D8-BBD7-CCE9431645EC}">
              <a14:shadowObscured xmlns:a14="http://schemas.microsoft.com/office/drawing/2010/main"/>
            </a:ext>
          </a:extLst>
        </p:spPr>
      </p:pic>
      <p:pic>
        <p:nvPicPr>
          <p:cNvPr id="11" name="Picture 10" descr="C:\Users\AnneKennedy\AppData\Local\Microsoft\Windows\INetCache\Content.Word\P1040051.jpg">
            <a:extLst>
              <a:ext uri="{FF2B5EF4-FFF2-40B4-BE49-F238E27FC236}">
                <a16:creationId xmlns:a16="http://schemas.microsoft.com/office/drawing/2014/main" id="{30BB3715-EA13-424B-9F53-C71D76DD7FB7}"/>
              </a:ext>
            </a:extLst>
          </p:cNvPr>
          <p:cNvPicPr/>
          <p:nvPr/>
        </p:nvPicPr>
        <p:blipFill rotWithShape="1">
          <a:blip r:embed="rId6" cstate="print">
            <a:extLst>
              <a:ext uri="{28A0092B-C50C-407E-A947-70E740481C1C}">
                <a14:useLocalDpi xmlns:a14="http://schemas.microsoft.com/office/drawing/2010/main" val="0"/>
              </a:ext>
            </a:extLst>
          </a:blip>
          <a:srcRect l="4150" t="16601" b="5310"/>
          <a:stretch/>
        </p:blipFill>
        <p:spPr bwMode="auto">
          <a:xfrm>
            <a:off x="6909011" y="3234519"/>
            <a:ext cx="2103021" cy="1368697"/>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81F669D4-A146-4C6D-94E6-1E91341AE634}"/>
              </a:ext>
            </a:extLst>
          </p:cNvPr>
          <p:cNvSpPr/>
          <p:nvPr/>
        </p:nvSpPr>
        <p:spPr>
          <a:xfrm>
            <a:off x="0" y="1817678"/>
            <a:ext cx="4572000" cy="2862322"/>
          </a:xfrm>
          <a:prstGeom prst="rect">
            <a:avLst/>
          </a:prstGeom>
        </p:spPr>
        <p:txBody>
          <a:bodyPr>
            <a:spAutoFit/>
          </a:bodyPr>
          <a:lstStyle/>
          <a:p>
            <a:pPr marL="342900" lvl="0" indent="-342900">
              <a:spcAft>
                <a:spcPts val="0"/>
              </a:spcAft>
              <a:buFont typeface="Wingdings" panose="05000000000000000000" pitchFamily="2" charset="2"/>
              <a:buChar char=""/>
            </a:pPr>
            <a:r>
              <a:rPr lang="en-NZ" dirty="0">
                <a:latin typeface="Lucida Handwriting" panose="03010101010101010101" pitchFamily="66" charset="0"/>
                <a:ea typeface="Calibri" panose="020F0502020204030204" pitchFamily="34" charset="0"/>
                <a:cs typeface="Times New Roman" panose="02020603050405020304" pitchFamily="18" charset="0"/>
              </a:rPr>
              <a:t>Look closely at the 4 images.</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NZ" dirty="0">
                <a:latin typeface="Lucida Handwriting" panose="03010101010101010101" pitchFamily="66" charset="0"/>
                <a:ea typeface="Calibri" panose="020F0502020204030204" pitchFamily="34" charset="0"/>
                <a:cs typeface="Times New Roman" panose="02020603050405020304" pitchFamily="18" charset="0"/>
              </a:rPr>
              <a:t>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NZ" dirty="0">
                <a:latin typeface="Lucida Handwriting" panose="03010101010101010101" pitchFamily="66" charset="0"/>
                <a:ea typeface="Calibri" panose="020F0502020204030204" pitchFamily="34" charset="0"/>
                <a:cs typeface="Times New Roman" panose="02020603050405020304" pitchFamily="18" charset="0"/>
              </a:rPr>
              <a:t>Write what you see and how the images on the left relate to those on the right.</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NZ" dirty="0">
                <a:latin typeface="Lucida Handwriting" panose="03010101010101010101" pitchFamily="66" charset="0"/>
                <a:ea typeface="Calibri" panose="020F0502020204030204" pitchFamily="34" charset="0"/>
                <a:cs typeface="Times New Roman" panose="02020603050405020304" pitchFamily="18" charset="0"/>
              </a:rPr>
              <a:t>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NZ" dirty="0">
                <a:latin typeface="Lucida Handwriting" panose="03010101010101010101" pitchFamily="66" charset="0"/>
                <a:ea typeface="Calibri" panose="020F0502020204030204" pitchFamily="34" charset="0"/>
                <a:cs typeface="Times New Roman" panose="02020603050405020304" pitchFamily="18" charset="0"/>
              </a:rPr>
              <a:t>Explain how re-enacting the actual events of the Last Supper makes them real and present for you and the community.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165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1077218"/>
          </a:xfrm>
          <a:prstGeom prst="rect">
            <a:avLst/>
          </a:prstGeom>
          <a:noFill/>
        </p:spPr>
        <p:txBody>
          <a:bodyPr wrap="square" rtlCol="0">
            <a:spAutoFit/>
          </a:bodyPr>
          <a:lstStyle/>
          <a:p>
            <a:pPr algn="ctr"/>
            <a:r>
              <a:rPr lang="en-NZ" sz="3200" b="1" dirty="0"/>
              <a:t>The First Reading at the Holy Thursday Mass tells about how the Passover Meal was to be celebrated</a:t>
            </a:r>
            <a:endParaRPr lang="en-GB" sz="3200" b="1" dirty="0"/>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S-05</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hape: Arrow">
            <a:extLst>
              <a:ext uri="{FF2B5EF4-FFF2-40B4-BE49-F238E27FC236}">
                <a16:creationId xmlns:a16="http://schemas.microsoft.com/office/drawing/2014/main" id="{9B310756-8E71-4E0B-950A-0B6F2FF28AE3}"/>
              </a:ext>
            </a:extLst>
          </p:cNvPr>
          <p:cNvSpPr/>
          <p:nvPr/>
        </p:nvSpPr>
        <p:spPr>
          <a:xfrm>
            <a:off x="74476" y="1040838"/>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1">
            <a:extLst>
              <a:ext uri="{FF2B5EF4-FFF2-40B4-BE49-F238E27FC236}">
                <a16:creationId xmlns:a16="http://schemas.microsoft.com/office/drawing/2014/main" id="{7490C2D6-3BD7-474E-9AB2-D7C641E02741}"/>
              </a:ext>
            </a:extLst>
          </p:cNvPr>
          <p:cNvSpPr/>
          <p:nvPr/>
        </p:nvSpPr>
        <p:spPr>
          <a:xfrm>
            <a:off x="7187032" y="4688597"/>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7" name="Textbox: Tool instructions">
            <a:extLst>
              <a:ext uri="{FF2B5EF4-FFF2-40B4-BE49-F238E27FC236}">
                <a16:creationId xmlns:a16="http://schemas.microsoft.com/office/drawing/2014/main" id="{93BB6C25-B86A-46C1-85BB-2B0034BA8A1B}"/>
              </a:ext>
            </a:extLst>
          </p:cNvPr>
          <p:cNvSpPr txBox="1"/>
          <p:nvPr/>
        </p:nvSpPr>
        <p:spPr>
          <a:xfrm>
            <a:off x="3081848" y="4912668"/>
            <a:ext cx="2980303" cy="2308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on the green button to advance through the lines.</a:t>
            </a:r>
          </a:p>
        </p:txBody>
      </p:sp>
      <p:sp>
        <p:nvSpPr>
          <p:cNvPr id="2" name="Textbox">
            <a:extLst>
              <a:ext uri="{FF2B5EF4-FFF2-40B4-BE49-F238E27FC236}">
                <a16:creationId xmlns:a16="http://schemas.microsoft.com/office/drawing/2014/main" id="{35BFEA99-1126-4C07-B4C9-009108304B5B}"/>
              </a:ext>
            </a:extLst>
          </p:cNvPr>
          <p:cNvSpPr/>
          <p:nvPr/>
        </p:nvSpPr>
        <p:spPr>
          <a:xfrm>
            <a:off x="419464" y="1056426"/>
            <a:ext cx="8728093" cy="3888244"/>
          </a:xfrm>
          <a:prstGeom prst="rect">
            <a:avLst/>
          </a:prstGeom>
        </p:spPr>
        <p:txBody>
          <a:bodyPr wrap="square">
            <a:spAutoFit/>
          </a:bodyPr>
          <a:lstStyle/>
          <a:p>
            <a:pPr>
              <a:spcAft>
                <a:spcPts val="1000"/>
              </a:spcAft>
            </a:pPr>
            <a:r>
              <a:rPr lang="en-NZ" sz="1200" b="1" dirty="0">
                <a:latin typeface="Calibri" panose="020F0502020204030204" pitchFamily="34" charset="0"/>
                <a:ea typeface="Calibri" panose="020F0502020204030204" pitchFamily="34" charset="0"/>
                <a:cs typeface="Times New Roman" panose="02020603050405020304" pitchFamily="18" charset="0"/>
              </a:rPr>
              <a:t>A Reading from the book of Exodus 12:1-8, 11:14</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God said to Moses and Aaron in the land of Egypt:</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Tell the people of Israel they are to take a lamb for each family.</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The lamb is to be killed at twilight.</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Some of the blood of the lamb is to be put on the doorpost of the house.</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They are to eat the lamb that same night. They are to eat it roasted over the fire with unleavened bread and bitter herbs.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When you eat it you must be dressed ready to move on with sandals on your feet and a stick in your hand.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You are to eat it quickly. It is the Passover of the Lord. When I see the blood on your door posts I will pass over you and protect you when I strike the land of Egypt.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Keep remembering this day by celebrating the Passover meal. You must do it every year. When your children ask what this means, explain to them that this is God’s Passover feast, when God passed over you and the firstborn of the Egyptians was killed.</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 2" descr="Image result for simple version of story leading up to the passover">
            <a:extLst>
              <a:ext uri="{FF2B5EF4-FFF2-40B4-BE49-F238E27FC236}">
                <a16:creationId xmlns:a16="http://schemas.microsoft.com/office/drawing/2014/main" id="{7B7552C2-561B-41EC-BF57-A31AB4E3ED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016" y="973715"/>
            <a:ext cx="1847265" cy="1416570"/>
          </a:xfrm>
          <a:prstGeom prst="rect">
            <a:avLst/>
          </a:prstGeom>
          <a:noFill/>
          <a:ln>
            <a:noFill/>
          </a:ln>
        </p:spPr>
      </p:pic>
      <p:pic>
        <p:nvPicPr>
          <p:cNvPr id="18" name="Image 1" descr="Image result for Pharoah flees the Jews">
            <a:extLst>
              <a:ext uri="{FF2B5EF4-FFF2-40B4-BE49-F238E27FC236}">
                <a16:creationId xmlns:a16="http://schemas.microsoft.com/office/drawing/2014/main" id="{670A5644-CA5E-4C04-BED5-069C93530F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66057" y="983337"/>
            <a:ext cx="2010820" cy="1408172"/>
          </a:xfrm>
          <a:prstGeom prst="rect">
            <a:avLst/>
          </a:prstGeom>
          <a:noFill/>
          <a:ln>
            <a:noFill/>
          </a:ln>
        </p:spPr>
      </p:pic>
    </p:spTree>
    <p:extLst>
      <p:ext uri="{BB962C8B-B14F-4D97-AF65-F5344CB8AC3E}">
        <p14:creationId xmlns:p14="http://schemas.microsoft.com/office/powerpoint/2010/main" val="11485030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50000" decel="50000" fill="hold" grpId="1" nodeType="withEffect">
                                  <p:stCondLst>
                                    <p:cond delay="0"/>
                                  </p:stCondLst>
                                  <p:childTnLst>
                                    <p:animMotion origin="layout" path="M -2.22222E-6 3.08642E-6 L -2.22222E-6 0.0679 " pathEditMode="relative" rAng="0" ptsTypes="AA">
                                      <p:cBhvr>
                                        <p:cTn id="9" dur="1500" fill="hold"/>
                                        <p:tgtEl>
                                          <p:spTgt spid="12"/>
                                        </p:tgtEl>
                                        <p:attrNameLst>
                                          <p:attrName>ppt_x</p:attrName>
                                          <p:attrName>ppt_y</p:attrName>
                                        </p:attrNameLst>
                                      </p:cBhvr>
                                      <p:rCtr x="0" y="3395"/>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2" nodeType="clickEffect">
                                  <p:stCondLst>
                                    <p:cond delay="0"/>
                                  </p:stCondLst>
                                  <p:childTnLst>
                                    <p:animMotion origin="layout" path="M -2.22222E-6 0.0679 L -2.22222E-6 0.13271 " pathEditMode="relative" rAng="0" ptsTypes="AA">
                                      <p:cBhvr>
                                        <p:cTn id="13" dur="1500" fill="hold"/>
                                        <p:tgtEl>
                                          <p:spTgt spid="12"/>
                                        </p:tgtEl>
                                        <p:attrNameLst>
                                          <p:attrName>ppt_x</p:attrName>
                                          <p:attrName>ppt_y</p:attrName>
                                        </p:attrNameLst>
                                      </p:cBhvr>
                                      <p:rCtr x="0" y="3241"/>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3" nodeType="clickEffect">
                                  <p:stCondLst>
                                    <p:cond delay="0"/>
                                  </p:stCondLst>
                                  <p:childTnLst>
                                    <p:animMotion origin="layout" path="M -2.22222E-6 0.13271 L -2.22222E-6 0.20092 " pathEditMode="relative" rAng="0" ptsTypes="AA">
                                      <p:cBhvr>
                                        <p:cTn id="17" dur="1500" fill="hold"/>
                                        <p:tgtEl>
                                          <p:spTgt spid="12"/>
                                        </p:tgtEl>
                                        <p:attrNameLst>
                                          <p:attrName>ppt_x</p:attrName>
                                          <p:attrName>ppt_y</p:attrName>
                                        </p:attrNameLst>
                                      </p:cBhvr>
                                      <p:rCtr x="0" y="3395"/>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4" nodeType="clickEffect">
                                  <p:stCondLst>
                                    <p:cond delay="0"/>
                                  </p:stCondLst>
                                  <p:childTnLst>
                                    <p:animMotion origin="layout" path="M -2.22222E-6 0.20092 L -2.22222E-6 0.26728 " pathEditMode="relative" rAng="0" ptsTypes="AA">
                                      <p:cBhvr>
                                        <p:cTn id="21" dur="2000" fill="hold"/>
                                        <p:tgtEl>
                                          <p:spTgt spid="12"/>
                                        </p:tgtEl>
                                        <p:attrNameLst>
                                          <p:attrName>ppt_x</p:attrName>
                                          <p:attrName>ppt_y</p:attrName>
                                        </p:attrNameLst>
                                      </p:cBhvr>
                                      <p:rCtr x="0" y="330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5" nodeType="clickEffect">
                                  <p:stCondLst>
                                    <p:cond delay="0"/>
                                  </p:stCondLst>
                                  <p:childTnLst>
                                    <p:animMotion origin="layout" path="M -2.22222E-6 0.26728 L -2.22222E-6 0.33148 " pathEditMode="relative" rAng="0" ptsTypes="AA">
                                      <p:cBhvr>
                                        <p:cTn id="25" dur="1500" fill="hold"/>
                                        <p:tgtEl>
                                          <p:spTgt spid="12"/>
                                        </p:tgtEl>
                                        <p:attrNameLst>
                                          <p:attrName>ppt_x</p:attrName>
                                          <p:attrName>ppt_y</p:attrName>
                                        </p:attrNameLst>
                                      </p:cBhvr>
                                      <p:rCtr x="0" y="321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6" nodeType="clickEffect">
                                  <p:stCondLst>
                                    <p:cond delay="0"/>
                                  </p:stCondLst>
                                  <p:childTnLst>
                                    <p:animMotion origin="layout" path="M -2.22222E-6 0.33148 L -2.22222E-6 0.44043 " pathEditMode="relative" rAng="0" ptsTypes="AA">
                                      <p:cBhvr>
                                        <p:cTn id="29" dur="1500" fill="hold"/>
                                        <p:tgtEl>
                                          <p:spTgt spid="12"/>
                                        </p:tgtEl>
                                        <p:attrNameLst>
                                          <p:attrName>ppt_x</p:attrName>
                                          <p:attrName>ppt_y</p:attrName>
                                        </p:attrNameLst>
                                      </p:cBhvr>
                                      <p:rCtr x="0" y="5494"/>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7" nodeType="clickEffect">
                                  <p:stCondLst>
                                    <p:cond delay="0"/>
                                  </p:stCondLst>
                                  <p:childTnLst>
                                    <p:animMotion origin="layout" path="M -2.22222E-6 0.44043 L -2.22222E-6 0.50555 " pathEditMode="relative" rAng="0" ptsTypes="AA">
                                      <p:cBhvr>
                                        <p:cTn id="33" dur="1500" fill="hold"/>
                                        <p:tgtEl>
                                          <p:spTgt spid="12"/>
                                        </p:tgtEl>
                                        <p:attrNameLst>
                                          <p:attrName>ppt_x</p:attrName>
                                          <p:attrName>ppt_y</p:attrName>
                                        </p:attrNameLst>
                                      </p:cBhvr>
                                      <p:rCtr x="0" y="3241"/>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8" nodeType="clickEffect">
                                  <p:stCondLst>
                                    <p:cond delay="0"/>
                                  </p:stCondLst>
                                  <p:childTnLst>
                                    <p:animMotion origin="layout" path="M -2.22222E-6 0.50555 L -2.22222E-6 0.61296 " pathEditMode="relative" rAng="0" ptsTypes="AA">
                                      <p:cBhvr>
                                        <p:cTn id="37" dur="1500" fill="hold"/>
                                        <p:tgtEl>
                                          <p:spTgt spid="12"/>
                                        </p:tgtEl>
                                        <p:attrNameLst>
                                          <p:attrName>ppt_x</p:attrName>
                                          <p:attrName>ppt_y</p:attrName>
                                        </p:attrNameLst>
                                      </p:cBhvr>
                                      <p:rCtr x="0" y="5370"/>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9" nodeType="clickEffect">
                                  <p:stCondLst>
                                    <p:cond delay="0"/>
                                  </p:stCondLst>
                                  <p:childTnLst>
                                    <p:animMotion origin="layout" path="M -2.22222E-6 0.61296 L -2.22222E-6 1.23457E-6 " pathEditMode="relative" rAng="0" ptsTypes="AA">
                                      <p:cBhvr>
                                        <p:cTn id="41" dur="2000" fill="hold"/>
                                        <p:tgtEl>
                                          <p:spTgt spid="12"/>
                                        </p:tgtEl>
                                        <p:attrNameLst>
                                          <p:attrName>ppt_x</p:attrName>
                                          <p:attrName>ppt_y</p:attrName>
                                        </p:attrNameLst>
                                      </p:cBhvr>
                                      <p:rCtr x="0" y="-30556"/>
                                    </p:animMotion>
                                  </p:childTnLst>
                                </p:cTn>
                              </p:par>
                            </p:childTnLst>
                          </p:cTn>
                        </p:par>
                      </p:childTnLst>
                    </p:cTn>
                  </p:par>
                </p:childTnLst>
              </p:cTn>
              <p:nextCondLst>
                <p:cond evt="onClick" delay="0">
                  <p:tgtEl>
                    <p:spTgt spid="16"/>
                  </p:tgtEl>
                </p:cond>
              </p:nextCondLst>
            </p:seq>
          </p:childTnLst>
        </p:cTn>
      </p:par>
    </p:tnLst>
    <p:bldLst>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 descr="Image may contain: crowd and indoor">
            <a:extLst>
              <a:ext uri="{FF2B5EF4-FFF2-40B4-BE49-F238E27FC236}">
                <a16:creationId xmlns:a16="http://schemas.microsoft.com/office/drawing/2014/main" id="{99765CA1-27F2-485C-91BF-F2A538371FA7}"/>
              </a:ext>
            </a:extLst>
          </p:cNvPr>
          <p:cNvPicPr/>
          <p:nvPr/>
        </p:nvPicPr>
        <p:blipFill rotWithShape="1">
          <a:blip r:embed="rId3">
            <a:extLst>
              <a:ext uri="{28A0092B-C50C-407E-A947-70E740481C1C}">
                <a14:useLocalDpi xmlns:a14="http://schemas.microsoft.com/office/drawing/2010/main" val="0"/>
              </a:ext>
            </a:extLst>
          </a:blip>
          <a:srcRect l="16122" t="40996" r="20870" b="6029"/>
          <a:stretch/>
        </p:blipFill>
        <p:spPr bwMode="auto">
          <a:xfrm>
            <a:off x="4792853" y="2875147"/>
            <a:ext cx="2684546" cy="1692421"/>
          </a:xfrm>
          <a:prstGeom prst="rect">
            <a:avLst/>
          </a:prstGeom>
          <a:noFill/>
          <a:ln>
            <a:noFill/>
          </a:ln>
          <a:extLst>
            <a:ext uri="{53640926-AAD7-44D8-BBD7-CCE9431645EC}">
              <a14:shadowObscured xmlns:a14="http://schemas.microsoft.com/office/drawing/2010/main"/>
            </a:ext>
          </a:extLst>
        </p:spPr>
      </p:pic>
      <p:pic>
        <p:nvPicPr>
          <p:cNvPr id="28" name="Image 1" descr="Image result for jewish passover">
            <a:extLst>
              <a:ext uri="{FF2B5EF4-FFF2-40B4-BE49-F238E27FC236}">
                <a16:creationId xmlns:a16="http://schemas.microsoft.com/office/drawing/2014/main" id="{7C65801E-121C-40C7-A921-A513D8A892A8}"/>
              </a:ext>
            </a:extLst>
          </p:cNvPr>
          <p:cNvPicPr/>
          <p:nvPr/>
        </p:nvPicPr>
        <p:blipFill rotWithShape="1">
          <a:blip r:embed="rId4">
            <a:extLst>
              <a:ext uri="{28A0092B-C50C-407E-A947-70E740481C1C}">
                <a14:useLocalDpi xmlns:a14="http://schemas.microsoft.com/office/drawing/2010/main" val="0"/>
              </a:ext>
            </a:extLst>
          </a:blip>
          <a:srcRect l="2134" t="4956" r="6239"/>
          <a:stretch/>
        </p:blipFill>
        <p:spPr bwMode="auto">
          <a:xfrm>
            <a:off x="4792854" y="1182600"/>
            <a:ext cx="2684546" cy="1568003"/>
          </a:xfrm>
          <a:prstGeom prst="rect">
            <a:avLst/>
          </a:prstGeom>
          <a:noFill/>
          <a:ln>
            <a:noFill/>
          </a:ln>
          <a:extLst>
            <a:ext uri="{53640926-AAD7-44D8-BBD7-CCE9431645EC}">
              <a14:shadowObscured xmlns:a14="http://schemas.microsoft.com/office/drawing/2010/main"/>
            </a:ext>
          </a:extLst>
        </p:spPr>
      </p:pic>
      <p:sp>
        <p:nvSpPr>
          <p:cNvPr id="20" name="Title"/>
          <p:cNvSpPr txBox="1"/>
          <p:nvPr/>
        </p:nvSpPr>
        <p:spPr>
          <a:xfrm>
            <a:off x="0" y="-17729"/>
            <a:ext cx="9144000" cy="1200329"/>
          </a:xfrm>
          <a:prstGeom prst="rect">
            <a:avLst/>
          </a:prstGeom>
          <a:noFill/>
        </p:spPr>
        <p:txBody>
          <a:bodyPr wrap="square" rtlCol="0">
            <a:spAutoFit/>
          </a:bodyPr>
          <a:lstStyle/>
          <a:p>
            <a:pPr algn="ctr"/>
            <a:r>
              <a:rPr lang="en-NZ" sz="3600" b="1" dirty="0"/>
              <a:t>Making connections between the Jewish Passover Meal and the Christian Mass</a:t>
            </a:r>
            <a:endParaRPr lang="en-GB" sz="3600" b="1" dirty="0"/>
          </a:p>
        </p:txBody>
      </p:sp>
      <p:sp>
        <p:nvSpPr>
          <p:cNvPr id="14" name="Shape: Card 6 (bottom)"/>
          <p:cNvSpPr/>
          <p:nvPr/>
        </p:nvSpPr>
        <p:spPr>
          <a:xfrm>
            <a:off x="529002" y="1306598"/>
            <a:ext cx="2620781" cy="3116411"/>
          </a:xfrm>
          <a:prstGeom prst="roundRect">
            <a:avLst/>
          </a:prstGeom>
          <a:solidFill>
            <a:schemeClr val="bg1"/>
          </a:solidFill>
          <a:ln w="825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a:solidFill>
                  <a:schemeClr val="tx1"/>
                </a:solidFill>
              </a:rPr>
              <a:t>Watch the clip and when it is finished make a list of the similarities between the Seder meal, the Last Supper and the Mass. </a:t>
            </a:r>
            <a:endParaRPr lang="en-NZ" sz="2000" dirty="0">
              <a:solidFill>
                <a:schemeClr val="tx1"/>
              </a:solidFill>
            </a:endParaRPr>
          </a:p>
        </p:txBody>
      </p:sp>
      <p:sp>
        <p:nvSpPr>
          <p:cNvPr id="27" name="Shape: Card 5"/>
          <p:cNvSpPr/>
          <p:nvPr/>
        </p:nvSpPr>
        <p:spPr>
          <a:xfrm>
            <a:off x="603135" y="1356560"/>
            <a:ext cx="2620781" cy="3116411"/>
          </a:xfrm>
          <a:prstGeom prst="roundRect">
            <a:avLst/>
          </a:prstGeom>
          <a:solidFill>
            <a:schemeClr val="bg1"/>
          </a:solidFill>
          <a:ln w="825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b="1" dirty="0">
                <a:solidFill>
                  <a:schemeClr val="tx1"/>
                </a:solidFill>
              </a:rPr>
              <a:t>The Mass is not simply a remembrance of Christ’s paschal mystery, it is not a new sacrifice made every Sunday, but a sacrament in which his present-day followers sit around the table with him and participate in the event. </a:t>
            </a:r>
            <a:endParaRPr lang="en-NZ" sz="1600" dirty="0">
              <a:solidFill>
                <a:schemeClr val="tx1"/>
              </a:solidFill>
            </a:endParaRPr>
          </a:p>
        </p:txBody>
      </p:sp>
      <p:sp>
        <p:nvSpPr>
          <p:cNvPr id="23" name="Shape: Card 4"/>
          <p:cNvSpPr/>
          <p:nvPr/>
        </p:nvSpPr>
        <p:spPr>
          <a:xfrm>
            <a:off x="659771" y="1426562"/>
            <a:ext cx="2620781" cy="3116411"/>
          </a:xfrm>
          <a:prstGeom prst="roundRect">
            <a:avLst/>
          </a:prstGeom>
          <a:solidFill>
            <a:schemeClr val="bg1"/>
          </a:solidFill>
          <a:ln w="825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400" b="1" dirty="0">
                <a:solidFill>
                  <a:schemeClr val="tx1"/>
                </a:solidFill>
              </a:rPr>
              <a:t>The concept of the Jewish Passover being made present should be familiar to Catholics. When they participate in the celebration of the Eucharist they are making Christ’s sacrifice present. </a:t>
            </a:r>
            <a:endParaRPr lang="en-NZ" sz="1400" dirty="0">
              <a:solidFill>
                <a:schemeClr val="tx1"/>
              </a:solidFill>
            </a:endParaRPr>
          </a:p>
        </p:txBody>
      </p:sp>
      <p:sp>
        <p:nvSpPr>
          <p:cNvPr id="22" name="Shape: Card 3"/>
          <p:cNvSpPr/>
          <p:nvPr/>
        </p:nvSpPr>
        <p:spPr>
          <a:xfrm>
            <a:off x="706624" y="1476065"/>
            <a:ext cx="2620781" cy="3116411"/>
          </a:xfrm>
          <a:prstGeom prst="roundRect">
            <a:avLst/>
          </a:prstGeom>
          <a:solidFill>
            <a:schemeClr val="bg1"/>
          </a:solidFill>
          <a:ln w="825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400" b="1" dirty="0">
                <a:solidFill>
                  <a:schemeClr val="tx1"/>
                </a:solidFill>
              </a:rPr>
              <a:t>Later when we have familiarised ourselves with the ritual of the Seder, we will see how Jesus departed from that ritual, we can understand the importance of his words and deeds that evening which became the foundation of the Catholic Mass. </a:t>
            </a:r>
            <a:endParaRPr lang="en-NZ" sz="1400" dirty="0">
              <a:solidFill>
                <a:schemeClr val="tx1"/>
              </a:solidFill>
            </a:endParaRPr>
          </a:p>
        </p:txBody>
      </p:sp>
      <p:sp>
        <p:nvSpPr>
          <p:cNvPr id="21" name="Shape: Card 2"/>
          <p:cNvSpPr/>
          <p:nvPr/>
        </p:nvSpPr>
        <p:spPr>
          <a:xfrm>
            <a:off x="775746" y="1525572"/>
            <a:ext cx="2620781" cy="3116411"/>
          </a:xfrm>
          <a:prstGeom prst="roundRect">
            <a:avLst/>
          </a:prstGeom>
          <a:solidFill>
            <a:schemeClr val="bg1"/>
          </a:solidFill>
          <a:ln w="825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chemeClr val="tx1"/>
                </a:solidFill>
              </a:rPr>
              <a:t>Regardless of whether the Last Supper was a Seder or not, Jesus used several Passover themes at his final meal. </a:t>
            </a:r>
            <a:endParaRPr lang="en-NZ" dirty="0">
              <a:solidFill>
                <a:schemeClr val="tx1"/>
              </a:solidFill>
            </a:endParaRPr>
          </a:p>
        </p:txBody>
      </p:sp>
      <p:sp>
        <p:nvSpPr>
          <p:cNvPr id="16" name="Shape: Card 1 (top)"/>
          <p:cNvSpPr/>
          <p:nvPr/>
        </p:nvSpPr>
        <p:spPr>
          <a:xfrm>
            <a:off x="839932" y="1572056"/>
            <a:ext cx="2620781" cy="3116411"/>
          </a:xfrm>
          <a:prstGeom prst="roundRect">
            <a:avLst/>
          </a:prstGeom>
          <a:solidFill>
            <a:schemeClr val="bg1"/>
          </a:solidFill>
          <a:ln w="825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b="1" dirty="0">
                <a:solidFill>
                  <a:schemeClr val="tx1"/>
                </a:solidFill>
              </a:rPr>
              <a:t>While the Jewish and Christian Passovers are celebrations of different events, they share the same important meaning. Both Christians and Jews celebrate God’s saving love and thus commit themselves to living that love in their lives. </a:t>
            </a:r>
            <a:endParaRPr lang="en-GB" sz="1600" b="1" dirty="0">
              <a:solidFill>
                <a:schemeClr val="tx1"/>
              </a:solidFill>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S-06</a:t>
            </a: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ction Button: Video">
            <a:hlinkClick r:id="rId5" highlightClick="1"/>
            <a:extLst>
              <a:ext uri="{FF2B5EF4-FFF2-40B4-BE49-F238E27FC236}">
                <a16:creationId xmlns:a16="http://schemas.microsoft.com/office/drawing/2014/main" id="{9638A7C0-1FA1-446B-A399-F932C1C1B540}"/>
              </a:ext>
            </a:extLst>
          </p:cNvPr>
          <p:cNvSpPr/>
          <p:nvPr/>
        </p:nvSpPr>
        <p:spPr>
          <a:xfrm>
            <a:off x="7117400" y="4688467"/>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Tool instructions">
            <a:extLst>
              <a:ext uri="{FF2B5EF4-FFF2-40B4-BE49-F238E27FC236}">
                <a16:creationId xmlns:a16="http://schemas.microsoft.com/office/drawing/2014/main" id="{D8DC7DDC-D9DB-499D-BCAB-BF23E676D909}"/>
              </a:ext>
            </a:extLst>
          </p:cNvPr>
          <p:cNvSpPr txBox="1"/>
          <p:nvPr/>
        </p:nvSpPr>
        <p:spPr>
          <a:xfrm>
            <a:off x="2810332" y="4804111"/>
            <a:ext cx="3530448" cy="346247"/>
          </a:xfrm>
          <a:prstGeom prst="rect">
            <a:avLst/>
          </a:prstGeom>
          <a:solidFill>
            <a:schemeClr val="bg1"/>
          </a:solidFill>
        </p:spPr>
        <p:txBody>
          <a:bodyPr wrap="none" lIns="68577" tIns="34289" rIns="68577" bIns="34289" rtlCol="0">
            <a:spAutoFit/>
          </a:bodyPr>
          <a:lstStyle/>
          <a:p>
            <a:pPr algn="ctr"/>
            <a:r>
              <a:rPr lang="en-GB" sz="900" dirty="0">
                <a:latin typeface="Arial" panose="020B0604020202020204" pitchFamily="34" charset="0"/>
                <a:ea typeface="Segoe UI" pitchFamily="34" charset="0"/>
                <a:cs typeface="Arial" pitchFamily="34" charset="0"/>
              </a:rPr>
              <a:t>Click top card to discard it. </a:t>
            </a:r>
            <a:r>
              <a:rPr lang="en-NZ" sz="900" dirty="0">
                <a:latin typeface="Arial" pitchFamily="34" charset="0"/>
                <a:ea typeface="Segoe UI" pitchFamily="34" charset="0"/>
                <a:cs typeface="Arial" pitchFamily="34" charset="0"/>
              </a:rPr>
              <a:t>Click the video button to play the video:</a:t>
            </a:r>
            <a:br>
              <a:rPr lang="en-NZ" sz="900" dirty="0">
                <a:latin typeface="Arial" pitchFamily="34" charset="0"/>
                <a:ea typeface="Segoe UI" pitchFamily="34" charset="0"/>
                <a:cs typeface="Arial" pitchFamily="34" charset="0"/>
              </a:rPr>
            </a:br>
            <a:r>
              <a:rPr lang="en-NZ" sz="900" dirty="0">
                <a:latin typeface="Arial" pitchFamily="34" charset="0"/>
                <a:ea typeface="Segoe UI" pitchFamily="34" charset="0"/>
                <a:cs typeface="Arial" pitchFamily="34" charset="0"/>
              </a:rPr>
              <a:t> ‘The Jewish Seder, The Last Supper and the Catholic Mass’.</a:t>
            </a:r>
          </a:p>
        </p:txBody>
      </p:sp>
    </p:spTree>
    <p:extLst>
      <p:ext uri="{BB962C8B-B14F-4D97-AF65-F5344CB8AC3E}">
        <p14:creationId xmlns:p14="http://schemas.microsoft.com/office/powerpoint/2010/main" val="3772982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6"/>
                                        </p:tgtEl>
                                        <p:attrNameLst>
                                          <p:attrName>ppt_x</p:attrName>
                                        </p:attrNameLst>
                                      </p:cBhvr>
                                      <p:tavLst>
                                        <p:tav tm="0">
                                          <p:val>
                                            <p:strVal val="ppt_x"/>
                                          </p:val>
                                        </p:tav>
                                        <p:tav tm="100000">
                                          <p:val>
                                            <p:strVal val="1+ppt_w/2"/>
                                          </p:val>
                                        </p:tav>
                                      </p:tavLst>
                                    </p:anim>
                                    <p:anim calcmode="lin" valueType="num">
                                      <p:cBhvr additive="base">
                                        <p:cTn id="7" dur="1000"/>
                                        <p:tgtEl>
                                          <p:spTgt spid="16"/>
                                        </p:tgtEl>
                                        <p:attrNameLst>
                                          <p:attrName>ppt_y</p:attrName>
                                        </p:attrNameLst>
                                      </p:cBhvr>
                                      <p:tavLst>
                                        <p:tav tm="0">
                                          <p:val>
                                            <p:strVal val="ppt_y"/>
                                          </p:val>
                                        </p:tav>
                                        <p:tav tm="100000">
                                          <p:val>
                                            <p:strVal val="0-ppt_h/2"/>
                                          </p:val>
                                        </p:tav>
                                      </p:tavLst>
                                    </p:anim>
                                    <p:set>
                                      <p:cBhvr>
                                        <p:cTn id="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21"/>
                                        </p:tgtEl>
                                        <p:attrNameLst>
                                          <p:attrName>ppt_x</p:attrName>
                                        </p:attrNameLst>
                                      </p:cBhvr>
                                      <p:tavLst>
                                        <p:tav tm="0">
                                          <p:val>
                                            <p:strVal val="ppt_x"/>
                                          </p:val>
                                        </p:tav>
                                        <p:tav tm="100000">
                                          <p:val>
                                            <p:strVal val="1+ppt_w/2"/>
                                          </p:val>
                                        </p:tav>
                                      </p:tavLst>
                                    </p:anim>
                                    <p:anim calcmode="lin" valueType="num">
                                      <p:cBhvr additive="base">
                                        <p:cTn id="14" dur="1000"/>
                                        <p:tgtEl>
                                          <p:spTgt spid="21"/>
                                        </p:tgtEl>
                                        <p:attrNameLst>
                                          <p:attrName>ppt_y</p:attrName>
                                        </p:attrNameLst>
                                      </p:cBhvr>
                                      <p:tavLst>
                                        <p:tav tm="0">
                                          <p:val>
                                            <p:strVal val="ppt_y"/>
                                          </p:val>
                                        </p:tav>
                                        <p:tav tm="100000">
                                          <p:val>
                                            <p:strVal val="0-ppt_h/2"/>
                                          </p:val>
                                        </p:tav>
                                      </p:tavLst>
                                    </p:anim>
                                    <p:set>
                                      <p:cBhvr>
                                        <p:cTn id="1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22"/>
                                        </p:tgtEl>
                                        <p:attrNameLst>
                                          <p:attrName>ppt_x</p:attrName>
                                        </p:attrNameLst>
                                      </p:cBhvr>
                                      <p:tavLst>
                                        <p:tav tm="0">
                                          <p:val>
                                            <p:strVal val="ppt_x"/>
                                          </p:val>
                                        </p:tav>
                                        <p:tav tm="100000">
                                          <p:val>
                                            <p:strVal val="1+ppt_w/2"/>
                                          </p:val>
                                        </p:tav>
                                      </p:tavLst>
                                    </p:anim>
                                    <p:anim calcmode="lin" valueType="num">
                                      <p:cBhvr additive="base">
                                        <p:cTn id="21" dur="1000"/>
                                        <p:tgtEl>
                                          <p:spTgt spid="22"/>
                                        </p:tgtEl>
                                        <p:attrNameLst>
                                          <p:attrName>ppt_y</p:attrName>
                                        </p:attrNameLst>
                                      </p:cBhvr>
                                      <p:tavLst>
                                        <p:tav tm="0">
                                          <p:val>
                                            <p:strVal val="ppt_y"/>
                                          </p:val>
                                        </p:tav>
                                        <p:tav tm="100000">
                                          <p:val>
                                            <p:strVal val="0-ppt_h/2"/>
                                          </p:val>
                                        </p:tav>
                                      </p:tavLst>
                                    </p:anim>
                                    <p:set>
                                      <p:cBhvr>
                                        <p:cTn id="2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23"/>
                                        </p:tgtEl>
                                        <p:attrNameLst>
                                          <p:attrName>ppt_x</p:attrName>
                                        </p:attrNameLst>
                                      </p:cBhvr>
                                      <p:tavLst>
                                        <p:tav tm="0">
                                          <p:val>
                                            <p:strVal val="ppt_x"/>
                                          </p:val>
                                        </p:tav>
                                        <p:tav tm="100000">
                                          <p:val>
                                            <p:strVal val="1+ppt_w/2"/>
                                          </p:val>
                                        </p:tav>
                                      </p:tavLst>
                                    </p:anim>
                                    <p:anim calcmode="lin" valueType="num">
                                      <p:cBhvr additive="base">
                                        <p:cTn id="28" dur="1000"/>
                                        <p:tgtEl>
                                          <p:spTgt spid="23"/>
                                        </p:tgtEl>
                                        <p:attrNameLst>
                                          <p:attrName>ppt_y</p:attrName>
                                        </p:attrNameLst>
                                      </p:cBhvr>
                                      <p:tavLst>
                                        <p:tav tm="0">
                                          <p:val>
                                            <p:strVal val="ppt_y"/>
                                          </p:val>
                                        </p:tav>
                                        <p:tav tm="100000">
                                          <p:val>
                                            <p:strVal val="0-ppt_h/2"/>
                                          </p:val>
                                        </p:tav>
                                      </p:tavLst>
                                    </p:anim>
                                    <p:set>
                                      <p:cBhvr>
                                        <p:cTn id="2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27"/>
                                        </p:tgtEl>
                                        <p:attrNameLst>
                                          <p:attrName>ppt_x</p:attrName>
                                        </p:attrNameLst>
                                      </p:cBhvr>
                                      <p:tavLst>
                                        <p:tav tm="0">
                                          <p:val>
                                            <p:strVal val="ppt_x"/>
                                          </p:val>
                                        </p:tav>
                                        <p:tav tm="100000">
                                          <p:val>
                                            <p:strVal val="1+ppt_w/2"/>
                                          </p:val>
                                        </p:tav>
                                      </p:tavLst>
                                    </p:anim>
                                    <p:anim calcmode="lin" valueType="num">
                                      <p:cBhvr additive="base">
                                        <p:cTn id="35" dur="1000"/>
                                        <p:tgtEl>
                                          <p:spTgt spid="27"/>
                                        </p:tgtEl>
                                        <p:attrNameLst>
                                          <p:attrName>ppt_y</p:attrName>
                                        </p:attrNameLst>
                                      </p:cBhvr>
                                      <p:tavLst>
                                        <p:tav tm="0">
                                          <p:val>
                                            <p:strVal val="ppt_y"/>
                                          </p:val>
                                        </p:tav>
                                        <p:tav tm="100000">
                                          <p:val>
                                            <p:strVal val="0-ppt_h/2"/>
                                          </p:val>
                                        </p:tav>
                                      </p:tavLst>
                                    </p:anim>
                                    <p:set>
                                      <p:cBhvr>
                                        <p:cTn id="36"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14"/>
                                        </p:tgtEl>
                                        <p:attrNameLst>
                                          <p:attrName>ppt_x</p:attrName>
                                        </p:attrNameLst>
                                      </p:cBhvr>
                                      <p:tavLst>
                                        <p:tav tm="0">
                                          <p:val>
                                            <p:strVal val="ppt_x"/>
                                          </p:val>
                                        </p:tav>
                                        <p:tav tm="100000">
                                          <p:val>
                                            <p:strVal val="1+ppt_w/2"/>
                                          </p:val>
                                        </p:tav>
                                      </p:tavLst>
                                    </p:anim>
                                    <p:anim calcmode="lin" valueType="num">
                                      <p:cBhvr additive="base">
                                        <p:cTn id="42" dur="1000"/>
                                        <p:tgtEl>
                                          <p:spTgt spid="14"/>
                                        </p:tgtEl>
                                        <p:attrNameLst>
                                          <p:attrName>ppt_y</p:attrName>
                                        </p:attrNameLst>
                                      </p:cBhvr>
                                      <p:tavLst>
                                        <p:tav tm="0">
                                          <p:val>
                                            <p:strVal val="ppt_y"/>
                                          </p:val>
                                        </p:tav>
                                        <p:tav tm="100000">
                                          <p:val>
                                            <p:strVal val="0-ppt_h/2"/>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2"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14" grpId="0" animBg="1"/>
      <p:bldP spid="14" grpId="1" animBg="1"/>
      <p:bldP spid="14" grpId="2" animBg="1"/>
      <p:bldP spid="27" grpId="0" animBg="1"/>
      <p:bldP spid="27" grpId="1" animBg="1"/>
      <p:bldP spid="27" grpId="2" animBg="1"/>
      <p:bldP spid="23" grpId="0" animBg="1"/>
      <p:bldP spid="23" grpId="1" animBg="1"/>
      <p:bldP spid="23" grpId="2" animBg="1"/>
      <p:bldP spid="22" grpId="0" animBg="1"/>
      <p:bldP spid="22" grpId="1" animBg="1"/>
      <p:bldP spid="22" grpId="2" animBg="1"/>
      <p:bldP spid="21" grpId="0" animBg="1"/>
      <p:bldP spid="21" grpId="1" animBg="1"/>
      <p:bldP spid="21" grpId="2" animBg="1"/>
      <p:bldP spid="16" grpId="0" animBg="1"/>
      <p:bldP spid="16" grpId="1" animBg="1"/>
      <p:bldP spid="1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Second Reading at the Holy Thursday Mass </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S-07A</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a:extLst>
              <a:ext uri="{FF2B5EF4-FFF2-40B4-BE49-F238E27FC236}">
                <a16:creationId xmlns:a16="http://schemas.microsoft.com/office/drawing/2014/main" id="{419F1216-5A5A-4E65-97C9-09AC857107E9}"/>
              </a:ext>
            </a:extLst>
          </p:cNvPr>
          <p:cNvSpPr txBox="1"/>
          <p:nvPr/>
        </p:nvSpPr>
        <p:spPr>
          <a:xfrm>
            <a:off x="1921864" y="4794797"/>
            <a:ext cx="5229631" cy="3462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green button to advance through the lines.</a:t>
            </a:r>
            <a:br>
              <a:rPr lang="en-GB" sz="900" dirty="0">
                <a:latin typeface="Arial" pitchFamily="34" charset="0"/>
                <a:ea typeface="Segoe UI" pitchFamily="34" charset="0"/>
                <a:cs typeface="Arial" pitchFamily="34" charset="0"/>
              </a:rPr>
            </a:br>
            <a:r>
              <a:rPr lang="en-GB" sz="900" dirty="0">
                <a:latin typeface="Arial" pitchFamily="34" charset="0"/>
                <a:ea typeface="Segoe UI" pitchFamily="34" charset="0"/>
                <a:cs typeface="Arial" pitchFamily="34" charset="0"/>
              </a:rPr>
              <a:t>Click on the pen tool at the bottom left, then select the highlighter tool and use it to highlight any text</a:t>
            </a:r>
            <a:r>
              <a:rPr lang="en-NZ" sz="900" dirty="0">
                <a:latin typeface="Arial" pitchFamily="34" charset="0"/>
                <a:ea typeface="Segoe UI" pitchFamily="34" charset="0"/>
                <a:cs typeface="Arial" pitchFamily="34" charset="0"/>
              </a:rPr>
              <a:t>.</a:t>
            </a:r>
            <a:endParaRPr lang="en-GB" sz="900" dirty="0">
              <a:latin typeface="Arial" pitchFamily="34" charset="0"/>
              <a:ea typeface="Segoe UI" pitchFamily="34" charset="0"/>
              <a:cs typeface="Arial" pitchFamily="34" charset="0"/>
            </a:endParaRPr>
          </a:p>
        </p:txBody>
      </p:sp>
      <p:pic>
        <p:nvPicPr>
          <p:cNvPr id="9" name="Image 1" descr="Image result for do this in remembrance of me">
            <a:extLst>
              <a:ext uri="{FF2B5EF4-FFF2-40B4-BE49-F238E27FC236}">
                <a16:creationId xmlns:a16="http://schemas.microsoft.com/office/drawing/2014/main" id="{A8C90138-00A4-457A-B4AE-7E45D54A6B39}"/>
              </a:ext>
            </a:extLst>
          </p:cNvPr>
          <p:cNvPicPr/>
          <p:nvPr/>
        </p:nvPicPr>
        <p:blipFill rotWithShape="1">
          <a:blip r:embed="rId3">
            <a:extLst>
              <a:ext uri="{28A0092B-C50C-407E-A947-70E740481C1C}">
                <a14:useLocalDpi xmlns:a14="http://schemas.microsoft.com/office/drawing/2010/main" val="0"/>
              </a:ext>
            </a:extLst>
          </a:blip>
          <a:srcRect l="3583" t="17187" r="1892" b="12158"/>
          <a:stretch/>
        </p:blipFill>
        <p:spPr bwMode="auto">
          <a:xfrm>
            <a:off x="4993105" y="628602"/>
            <a:ext cx="2090487" cy="1314473"/>
          </a:xfrm>
          <a:prstGeom prst="rect">
            <a:avLst/>
          </a:prstGeom>
          <a:noFill/>
          <a:ln>
            <a:noFill/>
          </a:ln>
          <a:extLst>
            <a:ext uri="{53640926-AAD7-44D8-BBD7-CCE9431645EC}">
              <a14:shadowObscured xmlns:a14="http://schemas.microsoft.com/office/drawing/2010/main"/>
            </a:ext>
          </a:extLst>
        </p:spPr>
      </p:pic>
      <p:pic>
        <p:nvPicPr>
          <p:cNvPr id="13" name="Image 2" descr="Image result for last supper">
            <a:extLst>
              <a:ext uri="{FF2B5EF4-FFF2-40B4-BE49-F238E27FC236}">
                <a16:creationId xmlns:a16="http://schemas.microsoft.com/office/drawing/2014/main" id="{037C38F4-A18E-4F48-A16E-46AA895CA0CC}"/>
              </a:ext>
            </a:extLst>
          </p:cNvPr>
          <p:cNvPicPr/>
          <p:nvPr/>
        </p:nvPicPr>
        <p:blipFill rotWithShape="1">
          <a:blip r:embed="rId4" cstate="print">
            <a:extLst>
              <a:ext uri="{28A0092B-C50C-407E-A947-70E740481C1C}">
                <a14:useLocalDpi xmlns:a14="http://schemas.microsoft.com/office/drawing/2010/main" val="0"/>
              </a:ext>
            </a:extLst>
          </a:blip>
          <a:srcRect t="5200" r="7310" b="5058"/>
          <a:stretch/>
        </p:blipFill>
        <p:spPr bwMode="auto">
          <a:xfrm>
            <a:off x="7151495" y="1340735"/>
            <a:ext cx="1919321" cy="1209963"/>
          </a:xfrm>
          <a:prstGeom prst="rect">
            <a:avLst/>
          </a:prstGeom>
          <a:noFill/>
          <a:ln>
            <a:noFill/>
          </a:ln>
          <a:extLst>
            <a:ext uri="{53640926-AAD7-44D8-BBD7-CCE9431645EC}">
              <a14:shadowObscured xmlns:a14="http://schemas.microsoft.com/office/drawing/2010/main"/>
            </a:ext>
          </a:extLst>
        </p:spPr>
      </p:pic>
      <p:pic>
        <p:nvPicPr>
          <p:cNvPr id="14" name="Image 3" descr="C:\Users\a.kennedy\Pictures\St Mary's Star of the Sea\holythurs1.jpg">
            <a:extLst>
              <a:ext uri="{FF2B5EF4-FFF2-40B4-BE49-F238E27FC236}">
                <a16:creationId xmlns:a16="http://schemas.microsoft.com/office/drawing/2014/main" id="{2D4E7D29-A96D-4BD0-B4FA-28791AC7F0BA}"/>
              </a:ext>
            </a:extLst>
          </p:cNvPr>
          <p:cNvPicPr/>
          <p:nvPr/>
        </p:nvPicPr>
        <p:blipFill rotWithShape="1">
          <a:blip r:embed="rId5" cstate="print">
            <a:extLst>
              <a:ext uri="{28A0092B-C50C-407E-A947-70E740481C1C}">
                <a14:useLocalDpi xmlns:a14="http://schemas.microsoft.com/office/drawing/2010/main" val="0"/>
              </a:ext>
            </a:extLst>
          </a:blip>
          <a:srcRect t="1" r="5751" b="9121"/>
          <a:stretch/>
        </p:blipFill>
        <p:spPr bwMode="auto">
          <a:xfrm>
            <a:off x="4993105" y="1981437"/>
            <a:ext cx="2105972" cy="1319752"/>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47F915A-E2AA-43D7-BDC2-58E9FC3C79BE}"/>
              </a:ext>
            </a:extLst>
          </p:cNvPr>
          <p:cNvSpPr/>
          <p:nvPr/>
        </p:nvSpPr>
        <p:spPr>
          <a:xfrm>
            <a:off x="421104" y="628602"/>
            <a:ext cx="4697547" cy="3627147"/>
          </a:xfrm>
          <a:prstGeom prst="rect">
            <a:avLst/>
          </a:prstGeom>
        </p:spPr>
        <p:txBody>
          <a:bodyPr wrap="square">
            <a:spAutoFit/>
          </a:bodyPr>
          <a:lstStyle/>
          <a:p>
            <a:pPr>
              <a:lnSpc>
                <a:spcPct val="115000"/>
              </a:lnSpc>
              <a:spcAft>
                <a:spcPts val="1000"/>
              </a:spcAft>
            </a:pPr>
            <a:r>
              <a:rPr lang="en-NZ" sz="1600" b="1" dirty="0">
                <a:latin typeface="Calibri" panose="020F0502020204030204" pitchFamily="34" charset="0"/>
                <a:ea typeface="Calibri" panose="020F0502020204030204" pitchFamily="34" charset="0"/>
                <a:cs typeface="Times New Roman" panose="02020603050405020304" pitchFamily="18" charset="0"/>
              </a:rPr>
              <a:t>A Reading from 1 Corinthians 11:23-26</a:t>
            </a:r>
            <a:endParaRPr lang="en-NZ"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On the night when Jesus was betrayed he took</a:t>
            </a:r>
            <a:br>
              <a:rPr lang="en-NZ" dirty="0">
                <a:latin typeface="Calibri" panose="020F0502020204030204" pitchFamily="34" charset="0"/>
                <a:ea typeface="Calibri" panose="020F0502020204030204" pitchFamily="34" charset="0"/>
                <a:cs typeface="Times New Roman" panose="02020603050405020304" pitchFamily="18" charset="0"/>
              </a:rPr>
            </a:br>
            <a:r>
              <a:rPr lang="en-NZ" dirty="0">
                <a:latin typeface="Calibri" panose="020F0502020204030204" pitchFamily="34" charset="0"/>
                <a:ea typeface="Calibri" panose="020F0502020204030204" pitchFamily="34" charset="0"/>
                <a:cs typeface="Times New Roman" panose="02020603050405020304" pitchFamily="18" charset="0"/>
              </a:rPr>
              <a:t>a loaf of bread and when he had given thanks, he broke it and said, “This is my body which is given up for you. Do this and remember me.”</a:t>
            </a:r>
            <a:endParaRPr lang="en-NZ"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In the same way he took the cup and said,</a:t>
            </a:r>
            <a:br>
              <a:rPr lang="en-NZ" dirty="0">
                <a:latin typeface="Calibri" panose="020F0502020204030204" pitchFamily="34" charset="0"/>
                <a:ea typeface="Calibri" panose="020F0502020204030204" pitchFamily="34" charset="0"/>
                <a:cs typeface="Times New Roman" panose="02020603050405020304" pitchFamily="18" charset="0"/>
              </a:rPr>
            </a:br>
            <a:r>
              <a:rPr lang="en-NZ" dirty="0">
                <a:latin typeface="Calibri" panose="020F0502020204030204" pitchFamily="34" charset="0"/>
                <a:ea typeface="Calibri" panose="020F0502020204030204" pitchFamily="34" charset="0"/>
                <a:cs typeface="Times New Roman" panose="02020603050405020304" pitchFamily="18" charset="0"/>
              </a:rPr>
              <a:t>“This is the new covenant in my blood.</a:t>
            </a:r>
            <a:br>
              <a:rPr lang="en-NZ" dirty="0">
                <a:latin typeface="Calibri" panose="020F0502020204030204" pitchFamily="34" charset="0"/>
                <a:ea typeface="Calibri" panose="020F0502020204030204" pitchFamily="34" charset="0"/>
                <a:cs typeface="Times New Roman" panose="02020603050405020304" pitchFamily="18" charset="0"/>
              </a:rPr>
            </a:br>
            <a:r>
              <a:rPr lang="en-NZ" dirty="0">
                <a:latin typeface="Calibri" panose="020F0502020204030204" pitchFamily="34" charset="0"/>
                <a:ea typeface="Calibri" panose="020F0502020204030204" pitchFamily="34" charset="0"/>
                <a:cs typeface="Times New Roman" panose="02020603050405020304" pitchFamily="18" charset="0"/>
              </a:rPr>
              <a:t>Do this in remembrance of me.”</a:t>
            </a:r>
            <a:endParaRPr lang="en-NZ"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When you eat this bread and drink this cup you proclaim the Lord’s death until he comes again.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hape: Arrow">
            <a:extLst>
              <a:ext uri="{FF2B5EF4-FFF2-40B4-BE49-F238E27FC236}">
                <a16:creationId xmlns:a16="http://schemas.microsoft.com/office/drawing/2014/main" id="{AD30B7BD-6413-4AC1-A544-96F13E27329B}"/>
              </a:ext>
            </a:extLst>
          </p:cNvPr>
          <p:cNvSpPr/>
          <p:nvPr/>
        </p:nvSpPr>
        <p:spPr>
          <a:xfrm>
            <a:off x="74476" y="1088966"/>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1">
            <a:extLst>
              <a:ext uri="{FF2B5EF4-FFF2-40B4-BE49-F238E27FC236}">
                <a16:creationId xmlns:a16="http://schemas.microsoft.com/office/drawing/2014/main" id="{A09F5698-C3C8-4511-91F3-4A3379124BFA}"/>
              </a:ext>
            </a:extLst>
          </p:cNvPr>
          <p:cNvSpPr/>
          <p:nvPr/>
        </p:nvSpPr>
        <p:spPr>
          <a:xfrm>
            <a:off x="7218401" y="4702302"/>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9" name="TextBox: Drawing Tools" hidden="1">
            <a:hlinkClick r:id="rId6" action="ppaction://hlinkfile" tooltip="Click on the pen in the box below.            Then select the pen/highlighter tool to draw.  When finished drawing select the arrow tool to return to the presentation."/>
            <a:extLst>
              <a:ext uri="{FF2B5EF4-FFF2-40B4-BE49-F238E27FC236}">
                <a16:creationId xmlns:a16="http://schemas.microsoft.com/office/drawing/2014/main" id="{C36943D2-642B-4D72-B5C8-F908123E0B92}"/>
              </a:ext>
            </a:extLst>
          </p:cNvPr>
          <p:cNvSpPr/>
          <p:nvPr/>
        </p:nvSpPr>
        <p:spPr>
          <a:xfrm>
            <a:off x="-1" y="4573191"/>
            <a:ext cx="1576137" cy="57030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lstStyle/>
          <a:p>
            <a:pPr algn="ctr"/>
            <a:r>
              <a:rPr lang="en-GB" sz="800" dirty="0">
                <a:solidFill>
                  <a:srgbClr val="002060"/>
                </a:solidFill>
              </a:rPr>
              <a:t>Pen/Highlighter Tool</a:t>
            </a:r>
          </a:p>
        </p:txBody>
      </p:sp>
      <p:sp>
        <p:nvSpPr>
          <p:cNvPr id="3" name="Arrow: Down 2" hidden="1">
            <a:extLst>
              <a:ext uri="{FF2B5EF4-FFF2-40B4-BE49-F238E27FC236}">
                <a16:creationId xmlns:a16="http://schemas.microsoft.com/office/drawing/2014/main" id="{344B5AEE-82D6-443B-A214-0B38934A3913}"/>
              </a:ext>
            </a:extLst>
          </p:cNvPr>
          <p:cNvSpPr/>
          <p:nvPr/>
        </p:nvSpPr>
        <p:spPr>
          <a:xfrm>
            <a:off x="610412" y="4744149"/>
            <a:ext cx="63229" cy="12765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364674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accel="50000" decel="50000" fill="hold" grpId="1" nodeType="withEffect">
                                  <p:stCondLst>
                                    <p:cond delay="0"/>
                                  </p:stCondLst>
                                  <p:childTnLst>
                                    <p:animMotion origin="layout" path="M -2.22222E-6 3.82716E-6 L -2.22222E-6 0.0679 " pathEditMode="relative" rAng="0" ptsTypes="AA">
                                      <p:cBhvr>
                                        <p:cTn id="9" dur="1500" fill="hold"/>
                                        <p:tgtEl>
                                          <p:spTgt spid="15"/>
                                        </p:tgtEl>
                                        <p:attrNameLst>
                                          <p:attrName>ppt_x</p:attrName>
                                          <p:attrName>ppt_y</p:attrName>
                                        </p:attrNameLst>
                                      </p:cBhvr>
                                      <p:rCtr x="0" y="3395"/>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2" nodeType="clickEffect">
                                  <p:stCondLst>
                                    <p:cond delay="0"/>
                                  </p:stCondLst>
                                  <p:childTnLst>
                                    <p:animMotion origin="layout" path="M -2.22222E-6 0.0679 L -2.22222E-6 0.12685 " pathEditMode="relative" rAng="0" ptsTypes="AA">
                                      <p:cBhvr>
                                        <p:cTn id="13" dur="1500" fill="hold"/>
                                        <p:tgtEl>
                                          <p:spTgt spid="15"/>
                                        </p:tgtEl>
                                        <p:attrNameLst>
                                          <p:attrName>ppt_x</p:attrName>
                                          <p:attrName>ppt_y</p:attrName>
                                        </p:attrNameLst>
                                      </p:cBhvr>
                                      <p:rCtr x="0" y="2932"/>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3" nodeType="clickEffect">
                                  <p:stCondLst>
                                    <p:cond delay="0"/>
                                  </p:stCondLst>
                                  <p:childTnLst>
                                    <p:animMotion origin="layout" path="M -2.22222E-6 0.12685 L -2.22222E-6 0.19321 " pathEditMode="relative" rAng="0" ptsTypes="AA">
                                      <p:cBhvr>
                                        <p:cTn id="17" dur="1500" fill="hold"/>
                                        <p:tgtEl>
                                          <p:spTgt spid="15"/>
                                        </p:tgtEl>
                                        <p:attrNameLst>
                                          <p:attrName>ppt_x</p:attrName>
                                          <p:attrName>ppt_y</p:attrName>
                                        </p:attrNameLst>
                                      </p:cBhvr>
                                      <p:rCtr x="0" y="3302"/>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4" nodeType="clickEffect">
                                  <p:stCondLst>
                                    <p:cond delay="0"/>
                                  </p:stCondLst>
                                  <p:childTnLst>
                                    <p:animMotion origin="layout" path="M -2.22222E-6 0.19321 L -2.22222E-6 0.27222 " pathEditMode="relative" rAng="0" ptsTypes="AA">
                                      <p:cBhvr>
                                        <p:cTn id="21" dur="2000" fill="hold"/>
                                        <p:tgtEl>
                                          <p:spTgt spid="15"/>
                                        </p:tgtEl>
                                        <p:attrNameLst>
                                          <p:attrName>ppt_x</p:attrName>
                                          <p:attrName>ppt_y</p:attrName>
                                        </p:attrNameLst>
                                      </p:cBhvr>
                                      <p:rCtr x="0" y="3951"/>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5" nodeType="clickEffect">
                                  <p:stCondLst>
                                    <p:cond delay="0"/>
                                  </p:stCondLst>
                                  <p:childTnLst>
                                    <p:animMotion origin="layout" path="M -2.22222E-6 0.27222 L -2.22222E-6 0.3324 " pathEditMode="relative" rAng="0" ptsTypes="AA">
                                      <p:cBhvr>
                                        <p:cTn id="25" dur="1500" fill="hold"/>
                                        <p:tgtEl>
                                          <p:spTgt spid="15"/>
                                        </p:tgtEl>
                                        <p:attrNameLst>
                                          <p:attrName>ppt_x</p:attrName>
                                          <p:attrName>ppt_y</p:attrName>
                                        </p:attrNameLst>
                                      </p:cBhvr>
                                      <p:rCtr x="0" y="2994"/>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6" nodeType="clickEffect">
                                  <p:stCondLst>
                                    <p:cond delay="0"/>
                                  </p:stCondLst>
                                  <p:childTnLst>
                                    <p:animMotion origin="layout" path="M -2.22222E-6 0.3324 L -2.22222E-6 0.39568 " pathEditMode="relative" rAng="0" ptsTypes="AA">
                                      <p:cBhvr>
                                        <p:cTn id="29" dur="1500" fill="hold"/>
                                        <p:tgtEl>
                                          <p:spTgt spid="15"/>
                                        </p:tgtEl>
                                        <p:attrNameLst>
                                          <p:attrName>ppt_x</p:attrName>
                                          <p:attrName>ppt_y</p:attrName>
                                        </p:attrNameLst>
                                      </p:cBhvr>
                                      <p:rCtr x="0" y="3148"/>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7" nodeType="clickEffect">
                                  <p:stCondLst>
                                    <p:cond delay="0"/>
                                  </p:stCondLst>
                                  <p:childTnLst>
                                    <p:animMotion origin="layout" path="M -2.22222E-6 0.39568 L -2.22222E-6 0.48209 " pathEditMode="relative" rAng="0" ptsTypes="AA">
                                      <p:cBhvr>
                                        <p:cTn id="33" dur="1500" fill="hold"/>
                                        <p:tgtEl>
                                          <p:spTgt spid="15"/>
                                        </p:tgtEl>
                                        <p:attrNameLst>
                                          <p:attrName>ppt_x</p:attrName>
                                          <p:attrName>ppt_y</p:attrName>
                                        </p:attrNameLst>
                                      </p:cBhvr>
                                      <p:rCtr x="0" y="4321"/>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8" nodeType="clickEffect">
                                  <p:stCondLst>
                                    <p:cond delay="0"/>
                                  </p:stCondLst>
                                  <p:childTnLst>
                                    <p:animMotion origin="layout" path="M -2.22222E-6 0.48209 L -2.22222E-6 0.54475 " pathEditMode="relative" rAng="0" ptsTypes="AA">
                                      <p:cBhvr>
                                        <p:cTn id="37" dur="1500" fill="hold"/>
                                        <p:tgtEl>
                                          <p:spTgt spid="15"/>
                                        </p:tgtEl>
                                        <p:attrNameLst>
                                          <p:attrName>ppt_x</p:attrName>
                                          <p:attrName>ppt_y</p:attrName>
                                        </p:attrNameLst>
                                      </p:cBhvr>
                                      <p:rCtr x="0" y="3117"/>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9" nodeType="clickEffect">
                                  <p:stCondLst>
                                    <p:cond delay="0"/>
                                  </p:stCondLst>
                                  <p:childTnLst>
                                    <p:animMotion origin="layout" path="M -2.22222E-6 0.54475 L -2.22222E-6 -3.7037E-7 " pathEditMode="relative" rAng="0" ptsTypes="AA">
                                      <p:cBhvr>
                                        <p:cTn id="41" dur="2000" fill="hold"/>
                                        <p:tgtEl>
                                          <p:spTgt spid="15"/>
                                        </p:tgtEl>
                                        <p:attrNameLst>
                                          <p:attrName>ppt_x</p:attrName>
                                          <p:attrName>ppt_y</p:attrName>
                                        </p:attrNameLst>
                                      </p:cBhvr>
                                      <p:rCtr x="0" y="-26944"/>
                                    </p:animMotion>
                                  </p:childTnLst>
                                </p:cTn>
                              </p:par>
                            </p:childTnLst>
                          </p:cTn>
                        </p:par>
                      </p:childTnLst>
                    </p:cTn>
                  </p:par>
                </p:childTnLst>
              </p:cTn>
              <p:nextCondLst>
                <p:cond evt="onClick" delay="0">
                  <p:tgtEl>
                    <p:spTgt spid="16"/>
                  </p:tgtEl>
                </p:cond>
              </p:nextCondLst>
            </p:seq>
          </p:childTnLst>
        </p:cTn>
      </p:par>
    </p:tnLst>
    <p:bldLst>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Second Reading at the Holy Thursday Mass </a:t>
            </a:r>
            <a:endParaRPr lang="en-GB" sz="3600" b="1" dirty="0"/>
          </a:p>
        </p:txBody>
      </p:sp>
      <p:sp>
        <p:nvSpPr>
          <p:cNvPr id="34" name="Shape: Word list border"/>
          <p:cNvSpPr/>
          <p:nvPr/>
        </p:nvSpPr>
        <p:spPr>
          <a:xfrm>
            <a:off x="242168" y="3560485"/>
            <a:ext cx="8757832" cy="1084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Third word"/>
          <p:cNvSpPr txBox="1"/>
          <p:nvPr/>
        </p:nvSpPr>
        <p:spPr>
          <a:xfrm>
            <a:off x="1814690" y="3911876"/>
            <a:ext cx="5514617" cy="360000"/>
          </a:xfrm>
          <a:prstGeom prst="rect">
            <a:avLst/>
          </a:prstGeom>
          <a:noFill/>
        </p:spPr>
        <p:txBody>
          <a:bodyPr wrap="none" rtlCol="0">
            <a:noAutofit/>
          </a:bodyPr>
          <a:lstStyle>
            <a:defPPr>
              <a:defRPr lang="en-US"/>
            </a:defPPr>
          </a:lstStyle>
          <a:p>
            <a:pPr algn="ctr"/>
            <a:r>
              <a:rPr lang="en-NZ" sz="1600" dirty="0"/>
              <a:t>priests that follow on from them the power to do this also.</a:t>
            </a:r>
          </a:p>
        </p:txBody>
      </p:sp>
      <p:sp>
        <p:nvSpPr>
          <p:cNvPr id="17" name="TextBox: Second word"/>
          <p:cNvSpPr txBox="1"/>
          <p:nvPr/>
        </p:nvSpPr>
        <p:spPr>
          <a:xfrm>
            <a:off x="2277000" y="3592217"/>
            <a:ext cx="5319000" cy="360000"/>
          </a:xfrm>
          <a:prstGeom prst="rect">
            <a:avLst/>
          </a:prstGeom>
          <a:noFill/>
        </p:spPr>
        <p:txBody>
          <a:bodyPr wrap="none" rtlCol="0">
            <a:noAutofit/>
          </a:bodyPr>
          <a:lstStyle>
            <a:defPPr>
              <a:defRPr lang="en-US"/>
            </a:defPPr>
          </a:lstStyle>
          <a:p>
            <a:r>
              <a:rPr lang="en-NZ" sz="1600" dirty="0"/>
              <a:t>his friends and is continued with his friends today in the Mass.</a:t>
            </a:r>
          </a:p>
        </p:txBody>
      </p:sp>
      <p:sp>
        <p:nvSpPr>
          <p:cNvPr id="16" name="TextBox: First word"/>
          <p:cNvSpPr txBox="1"/>
          <p:nvPr/>
        </p:nvSpPr>
        <p:spPr>
          <a:xfrm>
            <a:off x="1814690" y="4255435"/>
            <a:ext cx="5106240" cy="360000"/>
          </a:xfrm>
          <a:prstGeom prst="rect">
            <a:avLst/>
          </a:prstGeom>
          <a:noFill/>
        </p:spPr>
        <p:txBody>
          <a:bodyPr wrap="none" rtlCol="0">
            <a:noAutofit/>
          </a:bodyPr>
          <a:lstStyle>
            <a:defPPr>
              <a:defRPr lang="en-US"/>
            </a:defPPr>
          </a:lstStyle>
          <a:p>
            <a:pPr algn="ctr"/>
            <a:r>
              <a:rPr lang="en-NZ" sz="1600" dirty="0"/>
              <a:t>	Jesus changed the bread and wine into his body and blood.</a:t>
            </a:r>
          </a:p>
        </p:txBody>
      </p:sp>
      <p:sp>
        <p:nvSpPr>
          <p:cNvPr id="68" name="Shape: Third position"/>
          <p:cNvSpPr/>
          <p:nvPr/>
        </p:nvSpPr>
        <p:spPr>
          <a:xfrm>
            <a:off x="514144" y="2729988"/>
            <a:ext cx="5513677" cy="306243"/>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a:solidFill>
                  <a:schemeClr val="tx1"/>
                </a:solidFill>
              </a:rPr>
              <a:t>priests that follow on from them the power to do this also.</a:t>
            </a:r>
          </a:p>
        </p:txBody>
      </p:sp>
      <p:sp>
        <p:nvSpPr>
          <p:cNvPr id="70" name="Shape: Second position"/>
          <p:cNvSpPr/>
          <p:nvPr/>
        </p:nvSpPr>
        <p:spPr>
          <a:xfrm>
            <a:off x="514143" y="1818933"/>
            <a:ext cx="5922751" cy="276999"/>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dirty="0">
                <a:solidFill>
                  <a:schemeClr val="tx1"/>
                </a:solidFill>
              </a:rPr>
              <a:t>his friends and is continued with his friends today in the Mass.</a:t>
            </a:r>
          </a:p>
        </p:txBody>
      </p:sp>
      <p:sp>
        <p:nvSpPr>
          <p:cNvPr id="71" name="Shape: First position"/>
          <p:cNvSpPr/>
          <p:nvPr/>
        </p:nvSpPr>
        <p:spPr>
          <a:xfrm>
            <a:off x="504539" y="991622"/>
            <a:ext cx="5523282" cy="27699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dirty="0">
                <a:solidFill>
                  <a:schemeClr val="tx1"/>
                </a:solidFill>
              </a:rPr>
              <a:t>Jesus changed the bread and wine into his body and blood.</a:t>
            </a:r>
          </a:p>
        </p:txBody>
      </p:sp>
      <p:sp>
        <p:nvSpPr>
          <p:cNvPr id="12" name="TextBox: Sentence third part"/>
          <p:cNvSpPr txBox="1"/>
          <p:nvPr/>
        </p:nvSpPr>
        <p:spPr>
          <a:xfrm>
            <a:off x="71021" y="2417282"/>
            <a:ext cx="5800390"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3"/>
            </a:pPr>
            <a:r>
              <a:rPr lang="en-NZ" dirty="0"/>
              <a:t>When Jesus did this he gave the disciples and all the</a:t>
            </a:r>
            <a:endParaRPr lang="en-AU" dirty="0"/>
          </a:p>
        </p:txBody>
      </p:sp>
      <p:sp>
        <p:nvSpPr>
          <p:cNvPr id="9" name="TextBox: Sentence second part"/>
          <p:cNvSpPr txBox="1"/>
          <p:nvPr/>
        </p:nvSpPr>
        <p:spPr>
          <a:xfrm>
            <a:off x="71020" y="1517295"/>
            <a:ext cx="5160737"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2"/>
            </a:pPr>
            <a:r>
              <a:rPr lang="en-NZ" dirty="0"/>
              <a:t>This happened at the Last Supper Jesus had with</a:t>
            </a:r>
            <a:endParaRPr lang="en-AU" dirty="0"/>
          </a:p>
        </p:txBody>
      </p:sp>
      <p:sp>
        <p:nvSpPr>
          <p:cNvPr id="2" name="Textbox: Sentence first part"/>
          <p:cNvSpPr txBox="1"/>
          <p:nvPr/>
        </p:nvSpPr>
        <p:spPr>
          <a:xfrm>
            <a:off x="71020" y="710126"/>
            <a:ext cx="5544334" cy="276999"/>
          </a:xfrm>
          <a:prstGeom prst="rect">
            <a:avLst/>
          </a:prstGeom>
          <a:noFill/>
        </p:spPr>
        <p:txBody>
          <a:bodyPr wrap="square" lIns="0" tIns="0" rIns="0" bIns="0" rtlCol="0">
            <a:spAutoFit/>
          </a:bodyPr>
          <a:lstStyle/>
          <a:p>
            <a:pPr marL="457200" indent="-457200">
              <a:buFont typeface="+mj-lt"/>
              <a:buAutoNum type="arabicParenR"/>
            </a:pPr>
            <a:r>
              <a:rPr lang="en-NZ" dirty="0"/>
              <a:t>This passage from St Paul describes the first time</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S-07B</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Tool instructions"/>
          <p:cNvSpPr txBox="1"/>
          <p:nvPr/>
        </p:nvSpPr>
        <p:spPr>
          <a:xfrm>
            <a:off x="2588156" y="4912668"/>
            <a:ext cx="3967753" cy="230832"/>
          </a:xfrm>
          <a:prstGeom prst="rect">
            <a:avLst/>
          </a:prstGeom>
          <a:noFill/>
          <a:ln>
            <a:noFill/>
          </a:ln>
        </p:spPr>
        <p:txBody>
          <a:bodyPr wrap="none" rtlCol="0">
            <a:spAutoFit/>
          </a:bodyPr>
          <a:lstStyle/>
          <a:p>
            <a:pPr algn="ctr"/>
            <a:r>
              <a:rPr lang="en-NZ" sz="900" dirty="0">
                <a:latin typeface="Arial" pitchFamily="34" charset="0"/>
                <a:ea typeface="Segoe UI" pitchFamily="34" charset="0"/>
                <a:cs typeface="Arial" pitchFamily="34" charset="0"/>
              </a:rPr>
              <a:t>Click on the statement in the box that will complete the sentence correctly.</a:t>
            </a:r>
            <a:endParaRPr lang="en-GB" sz="900" dirty="0">
              <a:latin typeface="Arial" pitchFamily="34" charset="0"/>
              <a:ea typeface="Segoe UI" pitchFamily="34" charset="0"/>
              <a:cs typeface="Arial" pitchFamily="34" charset="0"/>
            </a:endParaRPr>
          </a:p>
        </p:txBody>
      </p:sp>
      <p:pic>
        <p:nvPicPr>
          <p:cNvPr id="21" name="Image 2" descr="Image result for last supper">
            <a:extLst>
              <a:ext uri="{FF2B5EF4-FFF2-40B4-BE49-F238E27FC236}">
                <a16:creationId xmlns:a16="http://schemas.microsoft.com/office/drawing/2014/main" id="{8AD6B5A2-9289-47B0-A60B-26442BA47985}"/>
              </a:ext>
            </a:extLst>
          </p:cNvPr>
          <p:cNvPicPr/>
          <p:nvPr/>
        </p:nvPicPr>
        <p:blipFill rotWithShape="1">
          <a:blip r:embed="rId3" cstate="print">
            <a:extLst>
              <a:ext uri="{28A0092B-C50C-407E-A947-70E740481C1C}">
                <a14:useLocalDpi xmlns:a14="http://schemas.microsoft.com/office/drawing/2010/main" val="0"/>
              </a:ext>
            </a:extLst>
          </a:blip>
          <a:srcRect t="5200" r="7310" b="5058"/>
          <a:stretch/>
        </p:blipFill>
        <p:spPr bwMode="auto">
          <a:xfrm>
            <a:off x="7636306" y="1550251"/>
            <a:ext cx="1418620" cy="894315"/>
          </a:xfrm>
          <a:prstGeom prst="rect">
            <a:avLst/>
          </a:prstGeom>
          <a:noFill/>
          <a:ln>
            <a:noFill/>
          </a:ln>
          <a:extLst>
            <a:ext uri="{53640926-AAD7-44D8-BBD7-CCE9431645EC}">
              <a14:shadowObscured xmlns:a14="http://schemas.microsoft.com/office/drawing/2010/main"/>
            </a:ext>
          </a:extLst>
        </p:spPr>
      </p:pic>
      <p:pic>
        <p:nvPicPr>
          <p:cNvPr id="24" name="Image 1" descr="Image result for do this in remembrance of me">
            <a:extLst>
              <a:ext uri="{FF2B5EF4-FFF2-40B4-BE49-F238E27FC236}">
                <a16:creationId xmlns:a16="http://schemas.microsoft.com/office/drawing/2014/main" id="{556F886B-5700-4394-A1A7-0AC50992FB12}"/>
              </a:ext>
            </a:extLst>
          </p:cNvPr>
          <p:cNvPicPr/>
          <p:nvPr/>
        </p:nvPicPr>
        <p:blipFill rotWithShape="1">
          <a:blip r:embed="rId4" cstate="print">
            <a:extLst>
              <a:ext uri="{28A0092B-C50C-407E-A947-70E740481C1C}">
                <a14:useLocalDpi xmlns:a14="http://schemas.microsoft.com/office/drawing/2010/main" val="0"/>
              </a:ext>
            </a:extLst>
          </a:blip>
          <a:srcRect l="3583" t="17187" r="1892" b="12158"/>
          <a:stretch/>
        </p:blipFill>
        <p:spPr bwMode="auto">
          <a:xfrm>
            <a:off x="6497864" y="560806"/>
            <a:ext cx="1530184" cy="962161"/>
          </a:xfrm>
          <a:prstGeom prst="rect">
            <a:avLst/>
          </a:prstGeom>
          <a:noFill/>
          <a:ln>
            <a:noFill/>
          </a:ln>
          <a:extLst>
            <a:ext uri="{53640926-AAD7-44D8-BBD7-CCE9431645EC}">
              <a14:shadowObscured xmlns:a14="http://schemas.microsoft.com/office/drawing/2010/main"/>
            </a:ext>
          </a:extLst>
        </p:spPr>
      </p:pic>
      <p:pic>
        <p:nvPicPr>
          <p:cNvPr id="28" name="Image 3" descr="C:\Users\a.kennedy\Pictures\St Mary's Star of the Sea\holythurs1.jpg">
            <a:extLst>
              <a:ext uri="{FF2B5EF4-FFF2-40B4-BE49-F238E27FC236}">
                <a16:creationId xmlns:a16="http://schemas.microsoft.com/office/drawing/2014/main" id="{091B354F-5911-4398-8D3B-B6827B1ACBCA}"/>
              </a:ext>
            </a:extLst>
          </p:cNvPr>
          <p:cNvPicPr/>
          <p:nvPr/>
        </p:nvPicPr>
        <p:blipFill rotWithShape="1">
          <a:blip r:embed="rId5" cstate="print">
            <a:extLst>
              <a:ext uri="{28A0092B-C50C-407E-A947-70E740481C1C}">
                <a14:useLocalDpi xmlns:a14="http://schemas.microsoft.com/office/drawing/2010/main" val="0"/>
              </a:ext>
            </a:extLst>
          </a:blip>
          <a:srcRect t="1" r="5751" b="9121"/>
          <a:stretch/>
        </p:blipFill>
        <p:spPr bwMode="auto">
          <a:xfrm>
            <a:off x="6493895" y="2487948"/>
            <a:ext cx="1534153" cy="9614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529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with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12" dur="1000"/>
                                        <p:tgtEl>
                                          <p:spTgt spid="70">
                                            <p:txEl>
                                              <p:charRg st="4294967295" end="4294967295"/>
                                            </p:txEl>
                                          </p:spTgt>
                                        </p:tgtEl>
                                      </p:cBhvr>
                                    </p:animEffect>
                                    <p:anim calcmode="lin" valueType="num">
                                      <p:cBhvr>
                                        <p:cTn id="13"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7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withEffect">
                                  <p:stCondLst>
                                    <p:cond delay="0"/>
                                  </p:stCondLst>
                                  <p:childTnLst>
                                    <p:set>
                                      <p:cBhvr>
                                        <p:cTn id="19"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20" dur="1000"/>
                                        <p:tgtEl>
                                          <p:spTgt spid="70">
                                            <p:txEl>
                                              <p:charRg st="4294967295" end="4294967295"/>
                                            </p:txEl>
                                          </p:spTgt>
                                        </p:tgtEl>
                                      </p:cBhvr>
                                    </p:animEffect>
                                    <p:anim calcmode="lin" valueType="num">
                                      <p:cBhvr>
                                        <p:cTn id="21"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withEffect">
                                  <p:stCondLst>
                                    <p:cond delay="0"/>
                                  </p:stCondLst>
                                  <p:childTnLst>
                                    <p:animEffect transition="out" filter="fade">
                                      <p:cBhvr>
                                        <p:cTn id="32" dur="1000"/>
                                        <p:tgtEl>
                                          <p:spTgt spid="16"/>
                                        </p:tgtEl>
                                      </p:cBhvr>
                                    </p:animEffect>
                                    <p:anim calcmode="lin" valueType="num">
                                      <p:cBhvr>
                                        <p:cTn id="33" dur="1000"/>
                                        <p:tgtEl>
                                          <p:spTgt spid="16"/>
                                        </p:tgtEl>
                                        <p:attrNameLst>
                                          <p:attrName>ppt_x</p:attrName>
                                        </p:attrNameLst>
                                      </p:cBhvr>
                                      <p:tavLst>
                                        <p:tav tm="0">
                                          <p:val>
                                            <p:strVal val="ppt_x"/>
                                          </p:val>
                                        </p:tav>
                                        <p:tav tm="100000">
                                          <p:val>
                                            <p:strVal val="ppt_x"/>
                                          </p:val>
                                        </p:tav>
                                      </p:tavLst>
                                    </p:anim>
                                    <p:anim calcmode="lin" valueType="num">
                                      <p:cBhvr>
                                        <p:cTn id="34" dur="1000"/>
                                        <p:tgtEl>
                                          <p:spTgt spid="16"/>
                                        </p:tgtEl>
                                        <p:attrNameLst>
                                          <p:attrName>ppt_y</p:attrName>
                                        </p:attrNameLst>
                                      </p:cBhvr>
                                      <p:tavLst>
                                        <p:tav tm="0">
                                          <p:val>
                                            <p:strVal val="ppt_y"/>
                                          </p:val>
                                        </p:tav>
                                        <p:tav tm="100000">
                                          <p:val>
                                            <p:strVal val="ppt_y-.1"/>
                                          </p:val>
                                        </p:tav>
                                      </p:tavLst>
                                    </p:anim>
                                    <p:set>
                                      <p:cBhvr>
                                        <p:cTn id="35" dur="1" fill="hold">
                                          <p:stCondLst>
                                            <p:cond delay="999"/>
                                          </p:stCondLst>
                                        </p:cTn>
                                        <p:tgtEl>
                                          <p:spTgt spid="16"/>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38" dur="1000"/>
                                        <p:tgtEl>
                                          <p:spTgt spid="71">
                                            <p:txEl>
                                              <p:charRg st="4294967295" end="4294967295"/>
                                            </p:txEl>
                                          </p:spTgt>
                                        </p:tgtEl>
                                      </p:cBhvr>
                                    </p:animEffect>
                                    <p:anim calcmode="lin" valueType="num">
                                      <p:cBhvr>
                                        <p:cTn id="39"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71"/>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withEffect">
                                  <p:stCondLst>
                                    <p:cond delay="0"/>
                                  </p:stCondLst>
                                  <p:childTnLst>
                                    <p:set>
                                      <p:cBhvr>
                                        <p:cTn id="45"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46" dur="1000"/>
                                        <p:tgtEl>
                                          <p:spTgt spid="71">
                                            <p:txEl>
                                              <p:charRg st="4294967295" end="4294967295"/>
                                            </p:txEl>
                                          </p:spTgt>
                                        </p:tgtEl>
                                      </p:cBhvr>
                                    </p:animEffect>
                                    <p:anim calcmode="lin" valueType="num">
                                      <p:cBhvr>
                                        <p:cTn id="47"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6"/>
                                        </p:tgtEl>
                                      </p:cBhvr>
                                    </p:animEffect>
                                    <p:anim calcmode="lin" valueType="num">
                                      <p:cBhvr>
                                        <p:cTn id="51" dur="1000"/>
                                        <p:tgtEl>
                                          <p:spTgt spid="16"/>
                                        </p:tgtEl>
                                        <p:attrNameLst>
                                          <p:attrName>ppt_x</p:attrName>
                                        </p:attrNameLst>
                                      </p:cBhvr>
                                      <p:tavLst>
                                        <p:tav tm="0">
                                          <p:val>
                                            <p:strVal val="ppt_x"/>
                                          </p:val>
                                        </p:tav>
                                        <p:tav tm="100000">
                                          <p:val>
                                            <p:strVal val="ppt_x"/>
                                          </p:val>
                                        </p:tav>
                                      </p:tavLst>
                                    </p:anim>
                                    <p:anim calcmode="lin" valueType="num">
                                      <p:cBhvr>
                                        <p:cTn id="52" dur="1000"/>
                                        <p:tgtEl>
                                          <p:spTgt spid="16"/>
                                        </p:tgtEl>
                                        <p:attrNameLst>
                                          <p:attrName>ppt_y</p:attrName>
                                        </p:attrNameLst>
                                      </p:cBhvr>
                                      <p:tavLst>
                                        <p:tav tm="0">
                                          <p:val>
                                            <p:strVal val="ppt_y"/>
                                          </p:val>
                                        </p:tav>
                                        <p:tav tm="100000">
                                          <p:val>
                                            <p:strVal val="ppt_y-.1"/>
                                          </p:val>
                                        </p:tav>
                                      </p:tavLst>
                                    </p:anim>
                                    <p:set>
                                      <p:cBhvr>
                                        <p:cTn id="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with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with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2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xit" presetSubtype="0" fill="hold" grpId="2" nodeType="withEffect">
                                  <p:stCondLst>
                                    <p:cond delay="0"/>
                                  </p:stCondLst>
                                  <p:childTnLst>
                                    <p:set>
                                      <p:cBhvr>
                                        <p:cTn id="90" dur="1" fill="hold">
                                          <p:stCondLst>
                                            <p:cond delay="0"/>
                                          </p:stCondLst>
                                        </p:cTn>
                                        <p:tgtEl>
                                          <p:spTgt spid="71">
                                            <p:txEl>
                                              <p:charRg st="4294967295" end="4294967295"/>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70">
                                            <p:txEl>
                                              <p:charRg st="4294967295" end="4294967295"/>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2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3"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par>
                                <p:cTn id="100" presetID="1" presetClass="entr" presetSubtype="0" fill="hold" grpId="3" nodeType="with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par>
                                <p:cTn id="102" presetID="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71">
                                            <p:txEl>
                                              <p:charRg st="4294967295" end="4294967295"/>
                                            </p:txEl>
                                          </p:spTgt>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70">
                                            <p:txEl>
                                              <p:charRg st="4294967295" end="4294967295"/>
                                            </p:txEl>
                                          </p:spTgt>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p:bldP spid="18" grpId="1"/>
      <p:bldP spid="18" grpId="2"/>
      <p:bldP spid="18" grpId="3"/>
      <p:bldP spid="17" grpId="0"/>
      <p:bldP spid="17" grpId="1"/>
      <p:bldP spid="17" grpId="2"/>
      <p:bldP spid="17" grpId="3"/>
      <p:bldP spid="16" grpId="0"/>
      <p:bldP spid="16" grpId="1"/>
      <p:bldP spid="16" grpId="2"/>
      <p:bldP spid="16" grpId="3"/>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Second Reading at the Holy Thursday Mass </a:t>
            </a:r>
            <a:endParaRPr lang="en-GB" sz="3600" b="1" dirty="0"/>
          </a:p>
        </p:txBody>
      </p:sp>
      <p:sp>
        <p:nvSpPr>
          <p:cNvPr id="34" name="Shape: Word list border"/>
          <p:cNvSpPr/>
          <p:nvPr/>
        </p:nvSpPr>
        <p:spPr>
          <a:xfrm>
            <a:off x="242168" y="3560485"/>
            <a:ext cx="8757832" cy="1084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Third word"/>
          <p:cNvSpPr txBox="1"/>
          <p:nvPr/>
        </p:nvSpPr>
        <p:spPr>
          <a:xfrm>
            <a:off x="1814688" y="3920125"/>
            <a:ext cx="4550017" cy="360000"/>
          </a:xfrm>
          <a:prstGeom prst="rect">
            <a:avLst/>
          </a:prstGeom>
          <a:noFill/>
        </p:spPr>
        <p:txBody>
          <a:bodyPr wrap="none" rtlCol="0">
            <a:noAutofit/>
          </a:bodyPr>
          <a:lstStyle>
            <a:defPPr>
              <a:defRPr lang="en-US"/>
            </a:defPPr>
          </a:lstStyle>
          <a:p>
            <a:pPr algn="ctr"/>
            <a:r>
              <a:rPr lang="en-NZ" sz="1600" dirty="0"/>
              <a:t>present with Jesus and the disciples at the Last Supper.</a:t>
            </a:r>
          </a:p>
        </p:txBody>
      </p:sp>
      <p:sp>
        <p:nvSpPr>
          <p:cNvPr id="17" name="TextBox: Second word"/>
          <p:cNvSpPr txBox="1"/>
          <p:nvPr/>
        </p:nvSpPr>
        <p:spPr>
          <a:xfrm>
            <a:off x="1619142" y="4270297"/>
            <a:ext cx="6141225" cy="360000"/>
          </a:xfrm>
          <a:prstGeom prst="rect">
            <a:avLst/>
          </a:prstGeom>
          <a:noFill/>
        </p:spPr>
        <p:txBody>
          <a:bodyPr wrap="none" rtlCol="0">
            <a:noAutofit/>
          </a:bodyPr>
          <a:lstStyle>
            <a:defPPr>
              <a:defRPr lang="en-US"/>
            </a:defPPr>
          </a:lstStyle>
          <a:p>
            <a:r>
              <a:rPr lang="en-NZ" sz="1600" dirty="0"/>
              <a:t>and Jesus gave priests the power to consecrate the bread and wine also.</a:t>
            </a:r>
          </a:p>
        </p:txBody>
      </p:sp>
      <p:sp>
        <p:nvSpPr>
          <p:cNvPr id="16" name="TextBox: First word"/>
          <p:cNvSpPr txBox="1"/>
          <p:nvPr/>
        </p:nvSpPr>
        <p:spPr>
          <a:xfrm>
            <a:off x="1512310" y="3592218"/>
            <a:ext cx="5381786" cy="360000"/>
          </a:xfrm>
          <a:prstGeom prst="rect">
            <a:avLst/>
          </a:prstGeom>
          <a:noFill/>
        </p:spPr>
        <p:txBody>
          <a:bodyPr wrap="none" rtlCol="0">
            <a:noAutofit/>
          </a:bodyPr>
          <a:lstStyle>
            <a:defPPr>
              <a:defRPr lang="en-US"/>
            </a:defPPr>
          </a:lstStyle>
          <a:p>
            <a:r>
              <a:rPr lang="en-NZ" sz="1600" dirty="0"/>
              <a:t>so we can remember Jesus as he asked us to at the Last Supper. </a:t>
            </a:r>
          </a:p>
        </p:txBody>
      </p:sp>
      <p:sp>
        <p:nvSpPr>
          <p:cNvPr id="68" name="Shape: Third position"/>
          <p:cNvSpPr/>
          <p:nvPr/>
        </p:nvSpPr>
        <p:spPr>
          <a:xfrm>
            <a:off x="514145" y="3117559"/>
            <a:ext cx="5212887" cy="30396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a:solidFill>
                  <a:schemeClr val="tx1"/>
                </a:solidFill>
              </a:rPr>
              <a:t>present with Jesus and the disciples at the Last Supper.</a:t>
            </a:r>
          </a:p>
        </p:txBody>
      </p:sp>
      <p:sp>
        <p:nvSpPr>
          <p:cNvPr id="70" name="Shape: Second position"/>
          <p:cNvSpPr/>
          <p:nvPr/>
        </p:nvSpPr>
        <p:spPr>
          <a:xfrm>
            <a:off x="514143" y="1961219"/>
            <a:ext cx="5357267" cy="553998"/>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NZ" dirty="0">
                <a:solidFill>
                  <a:schemeClr val="tx1"/>
                </a:solidFill>
              </a:rPr>
              <a:t>and Jesus gave priests the power to consecrate the bread and wine also.</a:t>
            </a:r>
          </a:p>
        </p:txBody>
      </p:sp>
      <p:sp>
        <p:nvSpPr>
          <p:cNvPr id="71" name="Shape: First position"/>
          <p:cNvSpPr/>
          <p:nvPr/>
        </p:nvSpPr>
        <p:spPr>
          <a:xfrm>
            <a:off x="504540" y="1056568"/>
            <a:ext cx="5940865" cy="27699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NZ" dirty="0">
                <a:solidFill>
                  <a:schemeClr val="tx1"/>
                </a:solidFill>
              </a:rPr>
              <a:t>so we can remember Jesus as he asked us to at the Last Supper. </a:t>
            </a:r>
          </a:p>
        </p:txBody>
      </p:sp>
      <p:sp>
        <p:nvSpPr>
          <p:cNvPr id="12" name="TextBox: Sentence third part"/>
          <p:cNvSpPr txBox="1"/>
          <p:nvPr/>
        </p:nvSpPr>
        <p:spPr>
          <a:xfrm>
            <a:off x="71021" y="2795990"/>
            <a:ext cx="6155193"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6"/>
            </a:pPr>
            <a:r>
              <a:rPr lang="en-NZ" dirty="0"/>
              <a:t>When we are present at Mass we participate just as if we are</a:t>
            </a:r>
            <a:endParaRPr lang="en-AU" dirty="0"/>
          </a:p>
        </p:txBody>
      </p:sp>
      <p:sp>
        <p:nvSpPr>
          <p:cNvPr id="9" name="TextBox: Sentence second part"/>
          <p:cNvSpPr txBox="1"/>
          <p:nvPr/>
        </p:nvSpPr>
        <p:spPr>
          <a:xfrm>
            <a:off x="71020" y="1634856"/>
            <a:ext cx="6065085"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5"/>
            </a:pPr>
            <a:r>
              <a:rPr lang="en-NZ" dirty="0"/>
              <a:t>This action is called the Consecration of the bread and wine</a:t>
            </a:r>
            <a:endParaRPr lang="en-AU" dirty="0"/>
          </a:p>
        </p:txBody>
      </p:sp>
      <p:sp>
        <p:nvSpPr>
          <p:cNvPr id="2" name="Textbox: Sentence first part"/>
          <p:cNvSpPr txBox="1"/>
          <p:nvPr/>
        </p:nvSpPr>
        <p:spPr>
          <a:xfrm>
            <a:off x="71020" y="719892"/>
            <a:ext cx="5800391" cy="276999"/>
          </a:xfrm>
          <a:prstGeom prst="rect">
            <a:avLst/>
          </a:prstGeom>
          <a:noFill/>
        </p:spPr>
        <p:txBody>
          <a:bodyPr wrap="square" lIns="0" tIns="0" rIns="0" bIns="0" rtlCol="0">
            <a:spAutoFit/>
          </a:bodyPr>
          <a:lstStyle/>
          <a:p>
            <a:pPr marL="457200" indent="-457200">
              <a:buFont typeface="+mj-lt"/>
              <a:buAutoNum type="arabicParenR" startAt="4"/>
            </a:pPr>
            <a:r>
              <a:rPr lang="en-NZ" dirty="0"/>
              <a:t>Every time we go to Mass the priest repeats this action </a:t>
            </a:r>
            <a:endParaRPr lang="en-AU"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R-2</a:t>
            </a:r>
          </a:p>
          <a:p>
            <a:pPr algn="ctr"/>
            <a:r>
              <a:rPr lang="en-GB" sz="900" b="1" dirty="0">
                <a:solidFill>
                  <a:srgbClr val="002060"/>
                </a:solidFill>
                <a:latin typeface="Arial" pitchFamily="34" charset="0"/>
                <a:cs typeface="Arial" pitchFamily="34" charset="0"/>
              </a:rPr>
              <a:t>S-07C</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Tool instructions"/>
          <p:cNvSpPr txBox="1"/>
          <p:nvPr/>
        </p:nvSpPr>
        <p:spPr>
          <a:xfrm>
            <a:off x="2588156" y="4912668"/>
            <a:ext cx="3967753" cy="230832"/>
          </a:xfrm>
          <a:prstGeom prst="rect">
            <a:avLst/>
          </a:prstGeom>
          <a:noFill/>
          <a:ln>
            <a:noFill/>
          </a:ln>
        </p:spPr>
        <p:txBody>
          <a:bodyPr wrap="none" rtlCol="0">
            <a:spAutoFit/>
          </a:bodyPr>
          <a:lstStyle/>
          <a:p>
            <a:pPr algn="ctr"/>
            <a:r>
              <a:rPr lang="en-NZ" sz="900" dirty="0">
                <a:latin typeface="Arial" pitchFamily="34" charset="0"/>
                <a:ea typeface="Segoe UI" pitchFamily="34" charset="0"/>
                <a:cs typeface="Arial" pitchFamily="34" charset="0"/>
              </a:rPr>
              <a:t>Click on the statement in the box that will complete the sentence correctly.</a:t>
            </a:r>
            <a:endParaRPr lang="en-GB" sz="900" dirty="0">
              <a:latin typeface="Arial" pitchFamily="34" charset="0"/>
              <a:ea typeface="Segoe UI" pitchFamily="34" charset="0"/>
              <a:cs typeface="Arial" pitchFamily="34" charset="0"/>
            </a:endParaRPr>
          </a:p>
        </p:txBody>
      </p:sp>
      <p:pic>
        <p:nvPicPr>
          <p:cNvPr id="23" name="Image 1" descr="Image result for do this in remembrance of me">
            <a:extLst>
              <a:ext uri="{FF2B5EF4-FFF2-40B4-BE49-F238E27FC236}">
                <a16:creationId xmlns:a16="http://schemas.microsoft.com/office/drawing/2014/main" id="{BCB02DAF-876D-44D6-BD45-7FFC22B8B660}"/>
              </a:ext>
            </a:extLst>
          </p:cNvPr>
          <p:cNvPicPr/>
          <p:nvPr/>
        </p:nvPicPr>
        <p:blipFill rotWithShape="1">
          <a:blip r:embed="rId3" cstate="print">
            <a:extLst>
              <a:ext uri="{28A0092B-C50C-407E-A947-70E740481C1C}">
                <a14:useLocalDpi xmlns:a14="http://schemas.microsoft.com/office/drawing/2010/main" val="0"/>
              </a:ext>
            </a:extLst>
          </a:blip>
          <a:srcRect l="3583" t="17187" r="1892" b="12158"/>
          <a:stretch/>
        </p:blipFill>
        <p:spPr bwMode="auto">
          <a:xfrm>
            <a:off x="6497864" y="560806"/>
            <a:ext cx="1530184" cy="962161"/>
          </a:xfrm>
          <a:prstGeom prst="rect">
            <a:avLst/>
          </a:prstGeom>
          <a:noFill/>
          <a:ln>
            <a:noFill/>
          </a:ln>
          <a:extLst>
            <a:ext uri="{53640926-AAD7-44D8-BBD7-CCE9431645EC}">
              <a14:shadowObscured xmlns:a14="http://schemas.microsoft.com/office/drawing/2010/main"/>
            </a:ext>
          </a:extLst>
        </p:spPr>
      </p:pic>
      <p:pic>
        <p:nvPicPr>
          <p:cNvPr id="24" name="Image 2" descr="Image result for last supper">
            <a:extLst>
              <a:ext uri="{FF2B5EF4-FFF2-40B4-BE49-F238E27FC236}">
                <a16:creationId xmlns:a16="http://schemas.microsoft.com/office/drawing/2014/main" id="{EFC5F683-4F3D-430E-8294-7D159A2A9FF5}"/>
              </a:ext>
            </a:extLst>
          </p:cNvPr>
          <p:cNvPicPr/>
          <p:nvPr/>
        </p:nvPicPr>
        <p:blipFill rotWithShape="1">
          <a:blip r:embed="rId4" cstate="print">
            <a:extLst>
              <a:ext uri="{28A0092B-C50C-407E-A947-70E740481C1C}">
                <a14:useLocalDpi xmlns:a14="http://schemas.microsoft.com/office/drawing/2010/main" val="0"/>
              </a:ext>
            </a:extLst>
          </a:blip>
          <a:srcRect t="5200" r="7310" b="5058"/>
          <a:stretch/>
        </p:blipFill>
        <p:spPr bwMode="auto">
          <a:xfrm>
            <a:off x="7636306" y="1550251"/>
            <a:ext cx="1418620" cy="894315"/>
          </a:xfrm>
          <a:prstGeom prst="rect">
            <a:avLst/>
          </a:prstGeom>
          <a:noFill/>
          <a:ln>
            <a:noFill/>
          </a:ln>
          <a:extLst>
            <a:ext uri="{53640926-AAD7-44D8-BBD7-CCE9431645EC}">
              <a14:shadowObscured xmlns:a14="http://schemas.microsoft.com/office/drawing/2010/main"/>
            </a:ext>
          </a:extLst>
        </p:spPr>
      </p:pic>
      <p:pic>
        <p:nvPicPr>
          <p:cNvPr id="28" name="Image 3" descr="C:\Users\a.kennedy\Pictures\St Mary's Star of the Sea\holythurs1.jpg">
            <a:extLst>
              <a:ext uri="{FF2B5EF4-FFF2-40B4-BE49-F238E27FC236}">
                <a16:creationId xmlns:a16="http://schemas.microsoft.com/office/drawing/2014/main" id="{11714591-FC3A-4D2A-A076-2A0B5AD4A9DA}"/>
              </a:ext>
            </a:extLst>
          </p:cNvPr>
          <p:cNvPicPr/>
          <p:nvPr/>
        </p:nvPicPr>
        <p:blipFill rotWithShape="1">
          <a:blip r:embed="rId5" cstate="print">
            <a:extLst>
              <a:ext uri="{28A0092B-C50C-407E-A947-70E740481C1C}">
                <a14:useLocalDpi xmlns:a14="http://schemas.microsoft.com/office/drawing/2010/main" val="0"/>
              </a:ext>
            </a:extLst>
          </a:blip>
          <a:srcRect t="1" r="5751" b="9121"/>
          <a:stretch/>
        </p:blipFill>
        <p:spPr bwMode="auto">
          <a:xfrm>
            <a:off x="6493895" y="2487948"/>
            <a:ext cx="1534153" cy="9614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487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with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12" dur="1000"/>
                                        <p:tgtEl>
                                          <p:spTgt spid="70">
                                            <p:txEl>
                                              <p:charRg st="4294967295" end="4294967295"/>
                                            </p:txEl>
                                          </p:spTgt>
                                        </p:tgtEl>
                                      </p:cBhvr>
                                    </p:animEffect>
                                    <p:anim calcmode="lin" valueType="num">
                                      <p:cBhvr>
                                        <p:cTn id="13"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7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withEffect">
                                  <p:stCondLst>
                                    <p:cond delay="0"/>
                                  </p:stCondLst>
                                  <p:childTnLst>
                                    <p:set>
                                      <p:cBhvr>
                                        <p:cTn id="19"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20" dur="1000"/>
                                        <p:tgtEl>
                                          <p:spTgt spid="70">
                                            <p:txEl>
                                              <p:charRg st="4294967295" end="4294967295"/>
                                            </p:txEl>
                                          </p:spTgt>
                                        </p:tgtEl>
                                      </p:cBhvr>
                                    </p:animEffect>
                                    <p:anim calcmode="lin" valueType="num">
                                      <p:cBhvr>
                                        <p:cTn id="21"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withEffect">
                                  <p:stCondLst>
                                    <p:cond delay="0"/>
                                  </p:stCondLst>
                                  <p:childTnLst>
                                    <p:animEffect transition="out" filter="fade">
                                      <p:cBhvr>
                                        <p:cTn id="32" dur="1000"/>
                                        <p:tgtEl>
                                          <p:spTgt spid="16"/>
                                        </p:tgtEl>
                                      </p:cBhvr>
                                    </p:animEffect>
                                    <p:anim calcmode="lin" valueType="num">
                                      <p:cBhvr>
                                        <p:cTn id="33" dur="1000"/>
                                        <p:tgtEl>
                                          <p:spTgt spid="16"/>
                                        </p:tgtEl>
                                        <p:attrNameLst>
                                          <p:attrName>ppt_x</p:attrName>
                                        </p:attrNameLst>
                                      </p:cBhvr>
                                      <p:tavLst>
                                        <p:tav tm="0">
                                          <p:val>
                                            <p:strVal val="ppt_x"/>
                                          </p:val>
                                        </p:tav>
                                        <p:tav tm="100000">
                                          <p:val>
                                            <p:strVal val="ppt_x"/>
                                          </p:val>
                                        </p:tav>
                                      </p:tavLst>
                                    </p:anim>
                                    <p:anim calcmode="lin" valueType="num">
                                      <p:cBhvr>
                                        <p:cTn id="34" dur="1000"/>
                                        <p:tgtEl>
                                          <p:spTgt spid="16"/>
                                        </p:tgtEl>
                                        <p:attrNameLst>
                                          <p:attrName>ppt_y</p:attrName>
                                        </p:attrNameLst>
                                      </p:cBhvr>
                                      <p:tavLst>
                                        <p:tav tm="0">
                                          <p:val>
                                            <p:strVal val="ppt_y"/>
                                          </p:val>
                                        </p:tav>
                                        <p:tav tm="100000">
                                          <p:val>
                                            <p:strVal val="ppt_y-.1"/>
                                          </p:val>
                                        </p:tav>
                                      </p:tavLst>
                                    </p:anim>
                                    <p:set>
                                      <p:cBhvr>
                                        <p:cTn id="35" dur="1" fill="hold">
                                          <p:stCondLst>
                                            <p:cond delay="999"/>
                                          </p:stCondLst>
                                        </p:cTn>
                                        <p:tgtEl>
                                          <p:spTgt spid="16"/>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38" dur="1000"/>
                                        <p:tgtEl>
                                          <p:spTgt spid="71">
                                            <p:txEl>
                                              <p:charRg st="4294967295" end="4294967295"/>
                                            </p:txEl>
                                          </p:spTgt>
                                        </p:tgtEl>
                                      </p:cBhvr>
                                    </p:animEffect>
                                    <p:anim calcmode="lin" valueType="num">
                                      <p:cBhvr>
                                        <p:cTn id="39"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71"/>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withEffect">
                                  <p:stCondLst>
                                    <p:cond delay="0"/>
                                  </p:stCondLst>
                                  <p:childTnLst>
                                    <p:set>
                                      <p:cBhvr>
                                        <p:cTn id="45"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46" dur="1000"/>
                                        <p:tgtEl>
                                          <p:spTgt spid="71">
                                            <p:txEl>
                                              <p:charRg st="4294967295" end="4294967295"/>
                                            </p:txEl>
                                          </p:spTgt>
                                        </p:tgtEl>
                                      </p:cBhvr>
                                    </p:animEffect>
                                    <p:anim calcmode="lin" valueType="num">
                                      <p:cBhvr>
                                        <p:cTn id="47"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6"/>
                                        </p:tgtEl>
                                      </p:cBhvr>
                                    </p:animEffect>
                                    <p:anim calcmode="lin" valueType="num">
                                      <p:cBhvr>
                                        <p:cTn id="51" dur="1000"/>
                                        <p:tgtEl>
                                          <p:spTgt spid="16"/>
                                        </p:tgtEl>
                                        <p:attrNameLst>
                                          <p:attrName>ppt_x</p:attrName>
                                        </p:attrNameLst>
                                      </p:cBhvr>
                                      <p:tavLst>
                                        <p:tav tm="0">
                                          <p:val>
                                            <p:strVal val="ppt_x"/>
                                          </p:val>
                                        </p:tav>
                                        <p:tav tm="100000">
                                          <p:val>
                                            <p:strVal val="ppt_x"/>
                                          </p:val>
                                        </p:tav>
                                      </p:tavLst>
                                    </p:anim>
                                    <p:anim calcmode="lin" valueType="num">
                                      <p:cBhvr>
                                        <p:cTn id="52" dur="1000"/>
                                        <p:tgtEl>
                                          <p:spTgt spid="16"/>
                                        </p:tgtEl>
                                        <p:attrNameLst>
                                          <p:attrName>ppt_y</p:attrName>
                                        </p:attrNameLst>
                                      </p:cBhvr>
                                      <p:tavLst>
                                        <p:tav tm="0">
                                          <p:val>
                                            <p:strVal val="ppt_y"/>
                                          </p:val>
                                        </p:tav>
                                        <p:tav tm="100000">
                                          <p:val>
                                            <p:strVal val="ppt_y-.1"/>
                                          </p:val>
                                        </p:tav>
                                      </p:tavLst>
                                    </p:anim>
                                    <p:set>
                                      <p:cBhvr>
                                        <p:cTn id="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with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with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2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xit" presetSubtype="0" fill="hold" grpId="2" nodeType="withEffect">
                                  <p:stCondLst>
                                    <p:cond delay="0"/>
                                  </p:stCondLst>
                                  <p:childTnLst>
                                    <p:set>
                                      <p:cBhvr>
                                        <p:cTn id="90" dur="1" fill="hold">
                                          <p:stCondLst>
                                            <p:cond delay="0"/>
                                          </p:stCondLst>
                                        </p:cTn>
                                        <p:tgtEl>
                                          <p:spTgt spid="71">
                                            <p:txEl>
                                              <p:charRg st="4294967295" end="4294967295"/>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70">
                                            <p:txEl>
                                              <p:charRg st="4294967295" end="4294967295"/>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2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3"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par>
                                <p:cTn id="100" presetID="1" presetClass="entr" presetSubtype="0" fill="hold" grpId="3" nodeType="with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par>
                                <p:cTn id="102" presetID="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71">
                                            <p:txEl>
                                              <p:charRg st="4294967295" end="4294967295"/>
                                            </p:txEl>
                                          </p:spTgt>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70">
                                            <p:txEl>
                                              <p:charRg st="4294967295" end="4294967295"/>
                                            </p:txEl>
                                          </p:spTgt>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p:bldP spid="18" grpId="1"/>
      <p:bldP spid="18" grpId="2"/>
      <p:bldP spid="18" grpId="3"/>
      <p:bldP spid="17" grpId="0"/>
      <p:bldP spid="17" grpId="1"/>
      <p:bldP spid="17" grpId="2"/>
      <p:bldP spid="17" grpId="3"/>
      <p:bldP spid="16" grpId="0"/>
      <p:bldP spid="16" grpId="1"/>
      <p:bldP spid="16" grpId="2"/>
      <p:bldP spid="16" grpId="3"/>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102026</TotalTime>
  <Words>3390</Words>
  <Application>Microsoft Office PowerPoint</Application>
  <PresentationFormat>On-screen Show (16:9)</PresentationFormat>
  <Paragraphs>270</Paragraphs>
  <Slides>21</Slides>
  <Notes>21</Notes>
  <HiddenSlides>5</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Lucida Handwriting</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1310</cp:revision>
  <cp:lastPrinted>2016-02-02T20:22:43Z</cp:lastPrinted>
  <dcterms:created xsi:type="dcterms:W3CDTF">2015-10-21T21:04:26Z</dcterms:created>
  <dcterms:modified xsi:type="dcterms:W3CDTF">2018-02-28T23:59:56Z</dcterms:modified>
</cp:coreProperties>
</file>