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7" r:id="rId2"/>
    <p:sldId id="258" r:id="rId3"/>
    <p:sldId id="259" r:id="rId4"/>
    <p:sldId id="272" r:id="rId5"/>
    <p:sldId id="260" r:id="rId6"/>
    <p:sldId id="261" r:id="rId7"/>
    <p:sldId id="266" r:id="rId8"/>
    <p:sldId id="271" r:id="rId9"/>
    <p:sldId id="262" r:id="rId10"/>
    <p:sldId id="270" r:id="rId11"/>
    <p:sldId id="267" r:id="rId12"/>
    <p:sldId id="269" r:id="rId1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55000" autoAdjust="0"/>
  </p:normalViewPr>
  <p:slideViewPr>
    <p:cSldViewPr snapToGrid="0">
      <p:cViewPr varScale="1">
        <p:scale>
          <a:sx n="79" d="100"/>
          <a:sy n="79" d="100"/>
        </p:scale>
        <p:origin x="75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AFF321-FF0C-47AC-BC59-77970D424E87}" type="datetimeFigureOut">
              <a:rPr lang="en-NZ" smtClean="0"/>
              <a:t>28/02/2018</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12BC58-D7CD-4ADF-A482-672D79D61338}" type="slidenum">
              <a:rPr lang="en-NZ" smtClean="0"/>
              <a:t>‹#›</a:t>
            </a:fld>
            <a:endParaRPr lang="en-NZ"/>
          </a:p>
        </p:txBody>
      </p:sp>
    </p:spTree>
    <p:extLst>
      <p:ext uri="{BB962C8B-B14F-4D97-AF65-F5344CB8AC3E}">
        <p14:creationId xmlns:p14="http://schemas.microsoft.com/office/powerpoint/2010/main" val="7401410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HMGPVX1sBFo"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catholic.org/"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youtube.com/watch?v=qSzNgyMF6DQ"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kern="1200" dirty="0" smtClean="0">
                <a:solidFill>
                  <a:schemeClr val="tx1"/>
                </a:solidFill>
                <a:effectLst/>
                <a:latin typeface="+mn-lt"/>
                <a:ea typeface="+mn-ea"/>
                <a:cs typeface="+mn-cs"/>
              </a:rPr>
              <a:t>Slide 1 Holy Week – the first four days</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Teachers – there is a clip available in the Overview Note on Slide 9 with further information that could help with this resource.</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Look closely at the collage of images and think about what is happening in each one. Think about what part of Holy Week these images relate to – the events following Palm Sunday. </a:t>
            </a: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DC93ED-3E72-41D6-AF2D-8E10C9CD9475}" type="slidenum">
              <a:rPr lang="en-NZ" smtClean="0"/>
              <a:t>1</a:t>
            </a:fld>
            <a:endParaRPr lang="en-NZ"/>
          </a:p>
        </p:txBody>
      </p:sp>
    </p:spTree>
    <p:extLst>
      <p:ext uri="{BB962C8B-B14F-4D97-AF65-F5344CB8AC3E}">
        <p14:creationId xmlns:p14="http://schemas.microsoft.com/office/powerpoint/2010/main" val="1909311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kern="1200" dirty="0" smtClean="0">
                <a:solidFill>
                  <a:schemeClr val="tx1"/>
                </a:solidFill>
                <a:effectLst/>
                <a:latin typeface="+mn-lt"/>
                <a:ea typeface="+mn-ea"/>
                <a:cs typeface="+mn-cs"/>
              </a:rPr>
              <a:t>Slide 10 Check Up</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This formative assessment strategy will help teachers to identify how well children have achieved the Learning Intentions of the resource.</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Teachers can choose how they use the slide in their range of assessment options.</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A worksheet of this slide is available for children in Years 5-8 to complete.</a:t>
            </a:r>
            <a:endParaRPr lang="en-NZ" sz="900" kern="1200" dirty="0" smtClean="0">
              <a:solidFill>
                <a:schemeClr val="tx1"/>
              </a:solidFill>
              <a:effectLst/>
              <a:latin typeface="+mn-lt"/>
              <a:ea typeface="+mn-ea"/>
              <a:cs typeface="+mn-cs"/>
            </a:endParaRPr>
          </a:p>
          <a:p>
            <a:r>
              <a:rPr lang="en-NZ" sz="900" kern="1200" dirty="0" smtClean="0">
                <a:solidFill>
                  <a:schemeClr val="tx1"/>
                </a:solidFill>
                <a:effectLst/>
                <a:latin typeface="+mn-lt"/>
                <a:ea typeface="+mn-ea"/>
                <a:cs typeface="+mn-cs"/>
              </a:rPr>
              <a:t>The last two items are feed forward for the teacher.</a:t>
            </a:r>
          </a:p>
          <a:p>
            <a:r>
              <a:rPr lang="en-NZ" sz="900" kern="1200" dirty="0" smtClean="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DC93ED-3E72-41D6-AF2D-8E10C9CD9475}" type="slidenum">
              <a:rPr lang="en-NZ" smtClean="0"/>
              <a:t>10</a:t>
            </a:fld>
            <a:endParaRPr lang="en-NZ"/>
          </a:p>
        </p:txBody>
      </p:sp>
    </p:spTree>
    <p:extLst>
      <p:ext uri="{BB962C8B-B14F-4D97-AF65-F5344CB8AC3E}">
        <p14:creationId xmlns:p14="http://schemas.microsoft.com/office/powerpoint/2010/main" val="966391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kern="1200" dirty="0" smtClean="0">
                <a:solidFill>
                  <a:schemeClr val="tx1"/>
                </a:solidFill>
                <a:effectLst/>
                <a:latin typeface="+mn-lt"/>
                <a:ea typeface="+mn-ea"/>
                <a:cs typeface="+mn-cs"/>
              </a:rPr>
              <a:t>Slide 11 Time for Reflection</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The MP3 is played to help create a reflective atmosphere and bring the children to stillness and silence as the teacher invites them to reflect on the people in the gospel stories they have read this week. Ask themselves if there is a little bit of Mary, Judas and Peter in everyone? Remind themselves how important it is to forgive themselves and others and to care for people you love when there is an opportunity. </a:t>
            </a: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1CC480-14FB-4702-8C20-323E44CFCC31}" type="slidenum">
              <a:rPr lang="en-NZ" smtClean="0"/>
              <a:t>11</a:t>
            </a:fld>
            <a:endParaRPr lang="en-NZ"/>
          </a:p>
        </p:txBody>
      </p:sp>
    </p:spTree>
    <p:extLst>
      <p:ext uri="{BB962C8B-B14F-4D97-AF65-F5344CB8AC3E}">
        <p14:creationId xmlns:p14="http://schemas.microsoft.com/office/powerpoint/2010/main" val="3097927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kern="1200" dirty="0" smtClean="0">
                <a:solidFill>
                  <a:schemeClr val="tx1"/>
                </a:solidFill>
                <a:effectLst/>
                <a:latin typeface="+mn-lt"/>
                <a:ea typeface="+mn-ea"/>
                <a:cs typeface="+mn-cs"/>
              </a:rPr>
              <a:t>Slide 2 Learning Intentions</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Create a Palm Sunday prayer focus the week before Palm Sunday using suitable images and symbols. Add to these during Holy Week. Read the Holy Week bible stories during prayer time and let the children </a:t>
            </a:r>
            <a:r>
              <a:rPr lang="en-GB" sz="900" kern="1200" dirty="0" err="1" smtClean="0">
                <a:solidFill>
                  <a:schemeClr val="tx1"/>
                </a:solidFill>
                <a:effectLst/>
                <a:latin typeface="+mn-lt"/>
                <a:ea typeface="+mn-ea"/>
                <a:cs typeface="+mn-cs"/>
              </a:rPr>
              <a:t>dramatise</a:t>
            </a:r>
            <a:r>
              <a:rPr lang="en-GB" sz="900" kern="1200" dirty="0" smtClean="0">
                <a:solidFill>
                  <a:schemeClr val="tx1"/>
                </a:solidFill>
                <a:effectLst/>
                <a:latin typeface="+mn-lt"/>
                <a:ea typeface="+mn-ea"/>
                <a:cs typeface="+mn-cs"/>
              </a:rPr>
              <a:t> them and sing the songs they know related to them. </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Give children some special ‘quiet time with Jesus’. You may like to create a special quiet place for children to go to reflect with Holy Week books and symbols.</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Spend time looking at the images on the slides and talk about each one – there is a lot of learning to be done doing this and it will give the children a deeper sense of what the events of Holy Week are about. Draw their attention to the different styles of art and images that the slides include. Use reflective music this week in the classroom to increase the children’s awareness of the importance of this week in the liturgical life of the Church. </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Explain that Easter Sunday is not really in Holy Week because it is the beginning of the Easter Season. Mention that Good Friday and Easter Sunday are holidays, so children learn about them before they celebrate them. Encourage the children to share what they are learning about Holy Week with their family by using the Sharing our Learning worksheet (Slide 12, Resource 2). You may like to give the children a copy of the parish bulletin and work through it with them marking the times of the Holy Week and Easter ceremonies they could attend. </a:t>
            </a: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DC93ED-3E72-41D6-AF2D-8E10C9CD9475}" type="slidenum">
              <a:rPr lang="en-NZ" smtClean="0"/>
              <a:t>2</a:t>
            </a:fld>
            <a:endParaRPr lang="en-NZ"/>
          </a:p>
        </p:txBody>
      </p:sp>
    </p:spTree>
    <p:extLst>
      <p:ext uri="{BB962C8B-B14F-4D97-AF65-F5344CB8AC3E}">
        <p14:creationId xmlns:p14="http://schemas.microsoft.com/office/powerpoint/2010/main" val="163690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kern="1200" dirty="0" smtClean="0">
                <a:solidFill>
                  <a:schemeClr val="tx1"/>
                </a:solidFill>
                <a:effectLst/>
                <a:latin typeface="+mn-lt"/>
                <a:ea typeface="+mn-ea"/>
                <a:cs typeface="+mn-cs"/>
              </a:rPr>
              <a:t>Slide 3 Holy Week – the first four days</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Work through each bullet point and use them as conversation starters about the incidents from the gospels of Holy Week.</a:t>
            </a:r>
            <a:endParaRPr lang="en-NZ" sz="900" kern="1200" dirty="0" smtClean="0">
              <a:solidFill>
                <a:schemeClr val="tx1"/>
              </a:solidFill>
              <a:effectLst/>
              <a:latin typeface="+mn-lt"/>
              <a:ea typeface="+mn-ea"/>
              <a:cs typeface="+mn-cs"/>
            </a:endParaRPr>
          </a:p>
          <a:p>
            <a:r>
              <a:rPr lang="en-GB" sz="900" u="sng" kern="1200" dirty="0" smtClean="0">
                <a:solidFill>
                  <a:schemeClr val="tx1"/>
                </a:solidFill>
                <a:effectLst/>
                <a:latin typeface="+mn-lt"/>
                <a:ea typeface="+mn-ea"/>
                <a:cs typeface="+mn-cs"/>
              </a:rPr>
              <a:t>Images from top left</a:t>
            </a:r>
            <a:r>
              <a:rPr lang="en-GB" sz="900" kern="1200" dirty="0" smtClean="0">
                <a:solidFill>
                  <a:schemeClr val="tx1"/>
                </a:solidFill>
                <a:effectLst/>
                <a:latin typeface="+mn-lt"/>
                <a:ea typeface="+mn-ea"/>
                <a:cs typeface="+mn-cs"/>
              </a:rPr>
              <a:t> Peter warming himself at the fire and the woman accusing him of being a follower of Jesus. Peter denies he is. Mary anoints Jesus’ feet with expensive oil – she does not know she is anointing him for burial after his death on the cross.</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Judas betrays Jesus with a kiss – a gesture of love and friendship.</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Jesus is hailed as a king as he rides into Jerusalem. He knows this journey on Passion Sunday is leading him to his death on Good Friday.</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Judas bargains with the chief priests over how much they will pay him for handing Jesus over to them. </a:t>
            </a: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A22E9F3-4B73-464C-9938-9260F376746B}" type="slidenum">
              <a:rPr lang="en-NZ" smtClean="0"/>
              <a:t>3</a:t>
            </a:fld>
            <a:endParaRPr lang="en-NZ"/>
          </a:p>
        </p:txBody>
      </p:sp>
    </p:spTree>
    <p:extLst>
      <p:ext uri="{BB962C8B-B14F-4D97-AF65-F5344CB8AC3E}">
        <p14:creationId xmlns:p14="http://schemas.microsoft.com/office/powerpoint/2010/main" val="1366032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kern="1200" dirty="0" smtClean="0">
                <a:solidFill>
                  <a:schemeClr val="tx1"/>
                </a:solidFill>
                <a:effectLst/>
                <a:latin typeface="+mn-lt"/>
                <a:ea typeface="+mn-ea"/>
                <a:cs typeface="+mn-cs"/>
              </a:rPr>
              <a:t>Slide 4 The Gospel Readings of the first four days of Holy Week Sunday’s Gospel Matthew 21:1-11</a:t>
            </a:r>
            <a:endParaRPr lang="en-NZ" sz="900" kern="1200" dirty="0" smtClean="0">
              <a:solidFill>
                <a:schemeClr val="tx1"/>
              </a:solidFill>
              <a:effectLst/>
              <a:latin typeface="+mn-lt"/>
              <a:ea typeface="+mn-ea"/>
              <a:cs typeface="+mn-cs"/>
            </a:endParaRPr>
          </a:p>
          <a:p>
            <a:r>
              <a:rPr lang="en-NZ" sz="900" kern="1200" dirty="0" smtClean="0">
                <a:solidFill>
                  <a:schemeClr val="tx1"/>
                </a:solidFill>
                <a:effectLst/>
                <a:latin typeface="+mn-lt"/>
                <a:ea typeface="+mn-ea"/>
                <a:cs typeface="+mn-cs"/>
              </a:rPr>
              <a:t>The readings in these days of Holy Week are to help prepare people for the events marked in the Triduum.</a:t>
            </a:r>
          </a:p>
          <a:p>
            <a:r>
              <a:rPr lang="en-NZ" sz="900" kern="1200" dirty="0" smtClean="0">
                <a:solidFill>
                  <a:schemeClr val="tx1"/>
                </a:solidFill>
                <a:effectLst/>
                <a:latin typeface="+mn-lt"/>
                <a:ea typeface="+mn-ea"/>
                <a:cs typeface="+mn-cs"/>
              </a:rPr>
              <a:t>Note each reading is introduced separately. </a:t>
            </a:r>
          </a:p>
          <a:p>
            <a:r>
              <a:rPr lang="en-NZ" sz="900" kern="1200" dirty="0" smtClean="0">
                <a:solidFill>
                  <a:schemeClr val="tx1"/>
                </a:solidFill>
                <a:effectLst/>
                <a:latin typeface="+mn-lt"/>
                <a:ea typeface="+mn-ea"/>
                <a:cs typeface="+mn-cs"/>
              </a:rPr>
              <a:t>The Teacher Resource (p 27) can be downloaded from the resources on the front screen. </a:t>
            </a:r>
          </a:p>
          <a:p>
            <a:r>
              <a:rPr lang="en-NZ" sz="900" kern="1200" dirty="0" smtClean="0">
                <a:solidFill>
                  <a:schemeClr val="tx1"/>
                </a:solidFill>
                <a:effectLst/>
                <a:latin typeface="+mn-lt"/>
                <a:ea typeface="+mn-ea"/>
                <a:cs typeface="+mn-cs"/>
              </a:rPr>
              <a:t>Children read each question and respond. Use the palm to add to their responses.</a:t>
            </a:r>
          </a:p>
          <a:p>
            <a:r>
              <a:rPr lang="en-NZ" sz="900" kern="1200" dirty="0" smtClean="0">
                <a:solidFill>
                  <a:schemeClr val="tx1"/>
                </a:solidFill>
                <a:effectLst/>
                <a:latin typeface="+mn-lt"/>
                <a:ea typeface="+mn-ea"/>
                <a:cs typeface="+mn-cs"/>
              </a:rPr>
              <a:t>Adapt Teaching and Learning Experience 1.</a:t>
            </a: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A22E9F3-4B73-464C-9938-9260F376746B}" type="slidenum">
              <a:rPr lang="en-NZ" smtClean="0"/>
              <a:t>4</a:t>
            </a:fld>
            <a:endParaRPr lang="en-NZ"/>
          </a:p>
        </p:txBody>
      </p:sp>
    </p:spTree>
    <p:extLst>
      <p:ext uri="{BB962C8B-B14F-4D97-AF65-F5344CB8AC3E}">
        <p14:creationId xmlns:p14="http://schemas.microsoft.com/office/powerpoint/2010/main" val="2355863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kern="1200" dirty="0" smtClean="0">
                <a:solidFill>
                  <a:schemeClr val="tx1"/>
                </a:solidFill>
                <a:effectLst/>
                <a:latin typeface="+mn-lt"/>
                <a:ea typeface="+mn-ea"/>
                <a:cs typeface="+mn-cs"/>
              </a:rPr>
              <a:t>Slide 5 Monday‘s Gospel – Jesus is Anointed by Mary at her home in Bethany  John 12:1-8</a:t>
            </a:r>
            <a:endParaRPr lang="en-NZ" sz="900" kern="1200" dirty="0" smtClean="0">
              <a:solidFill>
                <a:schemeClr val="tx1"/>
              </a:solidFill>
              <a:effectLst/>
              <a:latin typeface="+mn-lt"/>
              <a:ea typeface="+mn-ea"/>
              <a:cs typeface="+mn-cs"/>
            </a:endParaRPr>
          </a:p>
          <a:p>
            <a:r>
              <a:rPr lang="en-NZ" sz="900" kern="1200" dirty="0" smtClean="0">
                <a:solidFill>
                  <a:schemeClr val="tx1"/>
                </a:solidFill>
                <a:effectLst/>
                <a:latin typeface="+mn-lt"/>
                <a:ea typeface="+mn-ea"/>
                <a:cs typeface="+mn-cs"/>
              </a:rPr>
              <a:t>Read the story from the bible so children can appreciate it as the sacred word of God.</a:t>
            </a:r>
          </a:p>
          <a:p>
            <a:r>
              <a:rPr lang="en-NZ" sz="900" kern="1200" dirty="0" smtClean="0">
                <a:solidFill>
                  <a:schemeClr val="tx1"/>
                </a:solidFill>
                <a:effectLst/>
                <a:latin typeface="+mn-lt"/>
                <a:ea typeface="+mn-ea"/>
                <a:cs typeface="+mn-cs"/>
              </a:rPr>
              <a:t>There is no particular event that happened on the Monday of Holy Week. The Church retells the important story of Mary, the sister of Martha and Lazarus, anointing the feet of Jesus. Mary did not know the deeper meaning of what she was doing – her anointing was preparing Jesus for his death and burial.</a:t>
            </a:r>
          </a:p>
          <a:p>
            <a:r>
              <a:rPr lang="en-NZ" sz="900" kern="1200" dirty="0" smtClean="0">
                <a:solidFill>
                  <a:schemeClr val="tx1"/>
                </a:solidFill>
                <a:effectLst/>
                <a:latin typeface="+mn-lt"/>
                <a:ea typeface="+mn-ea"/>
                <a:cs typeface="+mn-cs"/>
              </a:rPr>
              <a:t>Read each post it text and use it to generate discussion and questions about this reading that shows the humanity of Jesus. Listen to the children’s responses to the question on the last PIN.</a:t>
            </a: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7E6324-96D2-4F68-AB6E-99EF2AD1FB4B}" type="slidenum">
              <a:rPr lang="en-NZ" smtClean="0"/>
              <a:t>5</a:t>
            </a:fld>
            <a:endParaRPr lang="en-NZ"/>
          </a:p>
        </p:txBody>
      </p:sp>
    </p:spTree>
    <p:extLst>
      <p:ext uri="{BB962C8B-B14F-4D97-AF65-F5344CB8AC3E}">
        <p14:creationId xmlns:p14="http://schemas.microsoft.com/office/powerpoint/2010/main" val="4093260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kern="1200" dirty="0" smtClean="0">
                <a:solidFill>
                  <a:schemeClr val="tx1"/>
                </a:solidFill>
                <a:effectLst/>
                <a:latin typeface="+mn-lt"/>
                <a:ea typeface="+mn-ea"/>
                <a:cs typeface="+mn-cs"/>
              </a:rPr>
              <a:t>Slide 6 Tuesday’s and Wednesday’s Gospels – Jesus foretells Judas’ Betrayal and Peter’s Denial</a:t>
            </a:r>
            <a:endParaRPr lang="en-NZ" sz="900" kern="1200" dirty="0" smtClean="0">
              <a:solidFill>
                <a:schemeClr val="tx1"/>
              </a:solidFill>
              <a:effectLst/>
              <a:latin typeface="+mn-lt"/>
              <a:ea typeface="+mn-ea"/>
              <a:cs typeface="+mn-cs"/>
            </a:endParaRPr>
          </a:p>
          <a:p>
            <a:r>
              <a:rPr lang="en-GB" sz="900" b="1" kern="1200" dirty="0" smtClean="0">
                <a:solidFill>
                  <a:schemeClr val="tx1"/>
                </a:solidFill>
                <a:effectLst/>
                <a:latin typeface="+mn-lt"/>
                <a:ea typeface="+mn-ea"/>
                <a:cs typeface="+mn-cs"/>
              </a:rPr>
              <a:t>John 13:21-30</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Read the story from the bible so children can appreciate it as the word of God. Children read and respond to the questions and then add to the responses by clicking the image.</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30 pieces of silver today would be worth around $600. </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Watch the clip </a:t>
            </a:r>
            <a:r>
              <a:rPr lang="en-GB" sz="900" u="sng" kern="1200" dirty="0" smtClean="0">
                <a:solidFill>
                  <a:schemeClr val="tx1"/>
                </a:solidFill>
                <a:effectLst/>
                <a:latin typeface="+mn-lt"/>
                <a:ea typeface="+mn-ea"/>
                <a:cs typeface="+mn-cs"/>
                <a:hlinkClick r:id="rId3"/>
              </a:rPr>
              <a:t>https://www.youtube.com/watch?v=HMGPVX1sBFo</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Potters’ Field Bought - 30 Pieces of Silver - Matthew 27:1-10 (2:22 minutes)</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Sing ‘Judas and Mary’</a:t>
            </a: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7E6324-96D2-4F68-AB6E-99EF2AD1FB4B}" type="slidenum">
              <a:rPr lang="en-NZ" smtClean="0"/>
              <a:t>6</a:t>
            </a:fld>
            <a:endParaRPr lang="en-NZ"/>
          </a:p>
        </p:txBody>
      </p:sp>
    </p:spTree>
    <p:extLst>
      <p:ext uri="{BB962C8B-B14F-4D97-AF65-F5344CB8AC3E}">
        <p14:creationId xmlns:p14="http://schemas.microsoft.com/office/powerpoint/2010/main" val="3519532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kern="1200" dirty="0" smtClean="0">
                <a:solidFill>
                  <a:schemeClr val="tx1"/>
                </a:solidFill>
                <a:effectLst/>
                <a:latin typeface="+mn-lt"/>
                <a:ea typeface="+mn-ea"/>
                <a:cs typeface="+mn-cs"/>
              </a:rPr>
              <a:t>Slide 7 Tuesday’s Gospel – Jesus foretells Peter’s Denial, Peter denies Jesus     John 13:36-38, Matthew 26: 69-75</a:t>
            </a:r>
            <a:endParaRPr lang="en-NZ" sz="900" kern="1200" dirty="0" smtClean="0">
              <a:solidFill>
                <a:schemeClr val="tx1"/>
              </a:solidFill>
              <a:effectLst/>
              <a:latin typeface="+mn-lt"/>
              <a:ea typeface="+mn-ea"/>
              <a:cs typeface="+mn-cs"/>
            </a:endParaRPr>
          </a:p>
          <a:p>
            <a:r>
              <a:rPr lang="en-NZ" sz="900" kern="1200" dirty="0" smtClean="0">
                <a:solidFill>
                  <a:schemeClr val="tx1"/>
                </a:solidFill>
                <a:effectLst/>
                <a:latin typeface="+mn-lt"/>
                <a:ea typeface="+mn-ea"/>
                <a:cs typeface="+mn-cs"/>
              </a:rPr>
              <a:t>Read the story from the bible so children can appreciate it as the word of God. How do you feel about Peter denying Jesus?</a:t>
            </a:r>
          </a:p>
          <a:p>
            <a:r>
              <a:rPr lang="en-NZ" sz="900" kern="1200" dirty="0" smtClean="0">
                <a:solidFill>
                  <a:schemeClr val="tx1"/>
                </a:solidFill>
                <a:effectLst/>
                <a:latin typeface="+mn-lt"/>
                <a:ea typeface="+mn-ea"/>
                <a:cs typeface="+mn-cs"/>
              </a:rPr>
              <a:t>Have you ever done something you felt ashamed of? Remember Peter was the man Jesus chose to be the leader of his followers and he became the first Pope.</a:t>
            </a:r>
          </a:p>
          <a:p>
            <a:r>
              <a:rPr lang="en-NZ" sz="900" kern="1200" dirty="0" smtClean="0">
                <a:solidFill>
                  <a:schemeClr val="tx1"/>
                </a:solidFill>
                <a:effectLst/>
                <a:latin typeface="+mn-lt"/>
                <a:ea typeface="+mn-ea"/>
                <a:cs typeface="+mn-cs"/>
              </a:rPr>
              <a:t>What does that say about Peter’s relationship with Jesus?</a:t>
            </a:r>
          </a:p>
          <a:p>
            <a:r>
              <a:rPr lang="en-NZ" sz="900" kern="1200" dirty="0" smtClean="0">
                <a:solidFill>
                  <a:schemeClr val="tx1"/>
                </a:solidFill>
                <a:effectLst/>
                <a:latin typeface="+mn-lt"/>
                <a:ea typeface="+mn-ea"/>
                <a:cs typeface="+mn-cs"/>
              </a:rPr>
              <a:t>Give children a chance to respond to these questions and the ones on the screen.</a:t>
            </a: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DC93ED-3E72-41D6-AF2D-8E10C9CD9475}" type="slidenum">
              <a:rPr lang="en-NZ" smtClean="0"/>
              <a:t>7</a:t>
            </a:fld>
            <a:endParaRPr lang="en-NZ"/>
          </a:p>
        </p:txBody>
      </p:sp>
    </p:spTree>
    <p:extLst>
      <p:ext uri="{BB962C8B-B14F-4D97-AF65-F5344CB8AC3E}">
        <p14:creationId xmlns:p14="http://schemas.microsoft.com/office/powerpoint/2010/main" val="648081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kern="1200" dirty="0" smtClean="0">
                <a:solidFill>
                  <a:schemeClr val="tx1"/>
                </a:solidFill>
                <a:effectLst/>
                <a:latin typeface="+mn-lt"/>
                <a:ea typeface="+mn-ea"/>
                <a:cs typeface="+mn-cs"/>
              </a:rPr>
              <a:t>Slide 8 Reflecting on the Gospels for the 3 Days in Holy Week before the Triduum </a:t>
            </a:r>
            <a:r>
              <a:rPr lang="en-GB" sz="900" kern="1200" dirty="0" smtClean="0">
                <a:solidFill>
                  <a:schemeClr val="tx1"/>
                </a:solidFill>
                <a:effectLst/>
                <a:latin typeface="+mn-lt"/>
                <a:ea typeface="+mn-ea"/>
                <a:cs typeface="+mn-cs"/>
              </a:rPr>
              <a:t>Work through the instructions on the screen and when children have completed their diary accounts make time for them to be shared with the class.</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Notice the words on the image of Peter and why do you think his hand is where it is.</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Adapt Teaching and Learning Experience 3. </a:t>
            </a: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DC93ED-3E72-41D6-AF2D-8E10C9CD9475}" type="slidenum">
              <a:rPr lang="en-NZ" smtClean="0"/>
              <a:t>8</a:t>
            </a:fld>
            <a:endParaRPr lang="en-NZ"/>
          </a:p>
        </p:txBody>
      </p:sp>
    </p:spTree>
    <p:extLst>
      <p:ext uri="{BB962C8B-B14F-4D97-AF65-F5344CB8AC3E}">
        <p14:creationId xmlns:p14="http://schemas.microsoft.com/office/powerpoint/2010/main" val="446065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kern="1200" dirty="0" smtClean="0">
                <a:solidFill>
                  <a:schemeClr val="tx1"/>
                </a:solidFill>
                <a:effectLst/>
                <a:latin typeface="+mn-lt"/>
                <a:ea typeface="+mn-ea"/>
                <a:cs typeface="+mn-cs"/>
              </a:rPr>
              <a:t>Slide 9 FAQs about Jesus’ life, death and resurrection</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Read the words on the image – where have you heard them before? What do they mean to you?</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Read the Flip Cards and notice the content of this resource may encourage children to ask questions such as the FAQs on the flip cards. The explanations given are simple taking account of the age of Year 6 children. Keep a record of any further questions children ask and seek further information to respond if necessary. Remind children that the prayers in the liturgy often repeat the words that help us to make meaning of Jesus’ death and what it means for all Christians. The Creed is a good example to look at. (Find the words on </a:t>
            </a:r>
            <a:r>
              <a:rPr lang="en-GB" sz="900" u="sng" kern="1200" dirty="0" smtClean="0">
                <a:solidFill>
                  <a:schemeClr val="tx1"/>
                </a:solidFill>
                <a:effectLst/>
                <a:latin typeface="+mn-lt"/>
                <a:ea typeface="+mn-ea"/>
                <a:cs typeface="+mn-cs"/>
                <a:hlinkClick r:id="rId3"/>
              </a:rPr>
              <a:t>www.catholic.org</a:t>
            </a:r>
            <a:r>
              <a:rPr lang="en-GB" sz="900" kern="1200" dirty="0" smtClean="0">
                <a:solidFill>
                  <a:schemeClr val="tx1"/>
                </a:solidFill>
                <a:effectLst/>
                <a:latin typeface="+mn-lt"/>
                <a:ea typeface="+mn-ea"/>
                <a:cs typeface="+mn-cs"/>
              </a:rPr>
              <a:t>).</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You could pray the prayer on the image and the Nicene Creed during class prayer this week.</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Teachers note - This you tube clip offers further ideas to increase your understanding of this topic if needed. Allow time for discussion when it is finished.</a:t>
            </a:r>
            <a:endParaRPr lang="en-NZ" sz="900" kern="1200" dirty="0" smtClean="0">
              <a:solidFill>
                <a:schemeClr val="tx1"/>
              </a:solidFill>
              <a:effectLst/>
              <a:latin typeface="+mn-lt"/>
              <a:ea typeface="+mn-ea"/>
              <a:cs typeface="+mn-cs"/>
            </a:endParaRPr>
          </a:p>
          <a:p>
            <a:r>
              <a:rPr lang="en-GB" sz="900" u="sng" kern="1200" dirty="0" smtClean="0">
                <a:solidFill>
                  <a:schemeClr val="tx1"/>
                </a:solidFill>
                <a:effectLst/>
                <a:latin typeface="+mn-lt"/>
                <a:ea typeface="+mn-ea"/>
                <a:cs typeface="+mn-cs"/>
                <a:hlinkClick r:id="rId4"/>
              </a:rPr>
              <a:t>https://www.youtube.com/watch?v=qSzNgyMF6DQ</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Why Was the Cross Necessary? (Faith Seeks Understanding) 6:12 minutes </a:t>
            </a: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80744A-1B97-45A0-A1DA-953796DCCE59}" type="slidenum">
              <a:rPr lang="en-NZ" smtClean="0"/>
              <a:t>9</a:t>
            </a:fld>
            <a:endParaRPr lang="en-NZ"/>
          </a:p>
        </p:txBody>
      </p:sp>
    </p:spTree>
    <p:extLst>
      <p:ext uri="{BB962C8B-B14F-4D97-AF65-F5344CB8AC3E}">
        <p14:creationId xmlns:p14="http://schemas.microsoft.com/office/powerpoint/2010/main" val="1319209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48FC14E-88A4-4D89-BC2D-7CF482FAA261}" type="datetimeFigureOut">
              <a:rPr lang="en-NZ" smtClean="0"/>
              <a:t>28/02/2018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2335028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8FC14E-88A4-4D89-BC2D-7CF482FAA261}" type="datetimeFigureOut">
              <a:rPr lang="en-NZ" smtClean="0"/>
              <a:t>28/02/2018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3686668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8FC14E-88A4-4D89-BC2D-7CF482FAA261}" type="datetimeFigureOut">
              <a:rPr lang="en-NZ" smtClean="0"/>
              <a:t>28/02/2018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845232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6500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8FC14E-88A4-4D89-BC2D-7CF482FAA261}" type="datetimeFigureOut">
              <a:rPr lang="en-NZ" smtClean="0"/>
              <a:t>28/02/2018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2719531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8FC14E-88A4-4D89-BC2D-7CF482FAA261}" type="datetimeFigureOut">
              <a:rPr lang="en-NZ" smtClean="0"/>
              <a:t>28/02/2018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1249607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8FC14E-88A4-4D89-BC2D-7CF482FAA261}" type="datetimeFigureOut">
              <a:rPr lang="en-NZ" smtClean="0"/>
              <a:t>28/02/2018</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846539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48FC14E-88A4-4D89-BC2D-7CF482FAA261}" type="datetimeFigureOut">
              <a:rPr lang="en-NZ" smtClean="0"/>
              <a:t>28/02/2018</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3323259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48FC14E-88A4-4D89-BC2D-7CF482FAA261}" type="datetimeFigureOut">
              <a:rPr lang="en-NZ" smtClean="0"/>
              <a:t>28/02/2018</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1262630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8FC14E-88A4-4D89-BC2D-7CF482FAA261}" type="datetimeFigureOut">
              <a:rPr lang="en-NZ" smtClean="0"/>
              <a:t>28/02/2018</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3714202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48FC14E-88A4-4D89-BC2D-7CF482FAA261}" type="datetimeFigureOut">
              <a:rPr lang="en-NZ" smtClean="0"/>
              <a:t>28/02/2018</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1800536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48FC14E-88A4-4D89-BC2D-7CF482FAA261}" type="datetimeFigureOut">
              <a:rPr lang="en-NZ" smtClean="0"/>
              <a:t>28/02/2018</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2594707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68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48FC14E-88A4-4D89-BC2D-7CF482FAA261}" type="datetimeFigureOut">
              <a:rPr lang="en-NZ" smtClean="0"/>
              <a:t>28/02/2018</a:t>
            </a:fld>
            <a:endParaRPr lang="en-NZ"/>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212A37C-9FB7-4B90-BDE2-6DD016956121}" type="slidenum">
              <a:rPr lang="en-NZ" smtClean="0"/>
              <a:t>‹#›</a:t>
            </a:fld>
            <a:endParaRPr lang="en-NZ"/>
          </a:p>
        </p:txBody>
      </p:sp>
    </p:spTree>
    <p:extLst>
      <p:ext uri="{BB962C8B-B14F-4D97-AF65-F5344CB8AC3E}">
        <p14:creationId xmlns:p14="http://schemas.microsoft.com/office/powerpoint/2010/main" val="40893061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2.xml"/><Relationship Id="rId7" Type="http://schemas.openxmlformats.org/officeDocument/2006/relationships/hyperlink" Target="http://www.tinyurl.com/NCRSfeedback" TargetMode="Externa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5.jpg"/><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jpg"/><Relationship Id="rId5" Type="http://schemas.openxmlformats.org/officeDocument/2006/relationships/image" Target="../media/image14.png"/><Relationship Id="rId10" Type="http://schemas.openxmlformats.org/officeDocument/2006/relationships/hyperlink" Target="https://www.youtube.com/watch?v=HMGPVX1sBFo" TargetMode="External"/><Relationship Id="rId4" Type="http://schemas.openxmlformats.org/officeDocument/2006/relationships/notesSlide" Target="../notesSlides/notesSlide6.xml"/><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2.jp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1912" y="0"/>
            <a:ext cx="8918088" cy="707886"/>
          </a:xfrm>
          <a:prstGeom prst="rect">
            <a:avLst/>
          </a:prstGeom>
          <a:noFill/>
        </p:spPr>
        <p:txBody>
          <a:bodyPr wrap="square" lIns="91440" tIns="45720" rIns="91440" bIns="45720">
            <a:spAutoFit/>
          </a:bodyPr>
          <a:lstStyle/>
          <a:p>
            <a:pPr algn="ctr"/>
            <a:r>
              <a:rPr lang="en-NZ" sz="40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rPr>
              <a:t>Holy Week – the first four days </a:t>
            </a:r>
            <a:endParaRPr lang="en-US" sz="40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endParaRPr>
          </a:p>
        </p:txBody>
      </p:sp>
      <p:sp>
        <p:nvSpPr>
          <p:cNvPr id="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S-01</a:t>
            </a:r>
          </a:p>
        </p:txBody>
      </p:sp>
      <p:sp>
        <p:nvSpPr>
          <p:cNvPr id="1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3" name="Picture 2">
            <a:extLst>
              <a:ext uri="{FF2B5EF4-FFF2-40B4-BE49-F238E27FC236}">
                <a16:creationId xmlns:a16="http://schemas.microsoft.com/office/drawing/2014/main" id="{F9BA0AF7-B275-42C2-9BD0-BA8D084607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3193"/>
          <a:stretch/>
        </p:blipFill>
        <p:spPr>
          <a:xfrm>
            <a:off x="1203017" y="1374823"/>
            <a:ext cx="2262893" cy="1865113"/>
          </a:xfrm>
          <a:prstGeom prst="rect">
            <a:avLst/>
          </a:prstGeom>
        </p:spPr>
      </p:pic>
      <p:pic>
        <p:nvPicPr>
          <p:cNvPr id="5" name="Picture 4">
            <a:extLst>
              <a:ext uri="{FF2B5EF4-FFF2-40B4-BE49-F238E27FC236}">
                <a16:creationId xmlns:a16="http://schemas.microsoft.com/office/drawing/2014/main" id="{045BCEFD-D44F-48ED-A72F-C3E2B378A0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3018" y="3089325"/>
            <a:ext cx="3151672" cy="1590674"/>
          </a:xfrm>
          <a:prstGeom prst="rect">
            <a:avLst/>
          </a:prstGeom>
        </p:spPr>
      </p:pic>
      <p:pic>
        <p:nvPicPr>
          <p:cNvPr id="7" name="Picture 6">
            <a:extLst>
              <a:ext uri="{FF2B5EF4-FFF2-40B4-BE49-F238E27FC236}">
                <a16:creationId xmlns:a16="http://schemas.microsoft.com/office/drawing/2014/main" id="{6BA4EFA5-B627-4F10-AD81-80542E8890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5910" y="1374824"/>
            <a:ext cx="2667000" cy="1714500"/>
          </a:xfrm>
          <a:prstGeom prst="rect">
            <a:avLst/>
          </a:prstGeom>
        </p:spPr>
      </p:pic>
      <p:pic>
        <p:nvPicPr>
          <p:cNvPr id="13" name="Picture 12">
            <a:extLst>
              <a:ext uri="{FF2B5EF4-FFF2-40B4-BE49-F238E27FC236}">
                <a16:creationId xmlns:a16="http://schemas.microsoft.com/office/drawing/2014/main" id="{807860A4-BA07-4AE4-8CBB-9A12923935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4689" y="3089325"/>
            <a:ext cx="3462337" cy="1590675"/>
          </a:xfrm>
          <a:prstGeom prst="rect">
            <a:avLst/>
          </a:prstGeom>
        </p:spPr>
      </p:pic>
      <p:pic>
        <p:nvPicPr>
          <p:cNvPr id="15" name="Picture 14">
            <a:extLst>
              <a:ext uri="{FF2B5EF4-FFF2-40B4-BE49-F238E27FC236}">
                <a16:creationId xmlns:a16="http://schemas.microsoft.com/office/drawing/2014/main" id="{7DC29D2C-FF4C-4C3D-9406-E9C199C579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2912" y="1374823"/>
            <a:ext cx="1674800" cy="1714502"/>
          </a:xfrm>
          <a:prstGeom prst="rect">
            <a:avLst/>
          </a:prstGeom>
        </p:spPr>
      </p:pic>
    </p:spTree>
    <p:extLst>
      <p:ext uri="{BB962C8B-B14F-4D97-AF65-F5344CB8AC3E}">
        <p14:creationId xmlns:p14="http://schemas.microsoft.com/office/powerpoint/2010/main" val="4244216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408" y="-20538"/>
            <a:ext cx="8918088" cy="707886"/>
          </a:xfrm>
          <a:prstGeom prst="rect">
            <a:avLst/>
          </a:prstGeom>
          <a:noFill/>
        </p:spPr>
        <p:txBody>
          <a:bodyPr wrap="square" lIns="91440" tIns="45720" rIns="91440" bIns="45720">
            <a:spAutoFit/>
          </a:bodyPr>
          <a:lstStyle/>
          <a:p>
            <a:pPr algn="ctr"/>
            <a:r>
              <a:rPr lang="en-US" sz="40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rPr>
              <a:t>Check up</a:t>
            </a: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S-10</a:t>
            </a: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Action Button: Worksheet">
            <a:hlinkClick r:id="rId3"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 name="Check 6"/>
          <p:cNvSpPr/>
          <p:nvPr/>
        </p:nvSpPr>
        <p:spPr>
          <a:xfrm>
            <a:off x="395537" y="4233701"/>
            <a:ext cx="8425318" cy="338554"/>
          </a:xfrm>
          <a:prstGeom prst="rect">
            <a:avLst/>
          </a:prstGeom>
          <a:solidFill>
            <a:schemeClr val="bg2"/>
          </a:solidFill>
          <a:ln w="15875">
            <a:solidFill>
              <a:schemeClr val="tx2">
                <a:lumMod val="60000"/>
                <a:lumOff val="40000"/>
              </a:schemeClr>
            </a:solidFill>
          </a:ln>
        </p:spPr>
        <p:txBody>
          <a:bodyPr wrap="square">
            <a:spAutoFit/>
          </a:bodyPr>
          <a:lstStyle/>
          <a:p>
            <a:pPr lvl="0"/>
            <a:r>
              <a:rPr lang="en-NZ" sz="1600" dirty="0"/>
              <a:t>Questions I would like to ask about the topics in this resource are …</a:t>
            </a:r>
          </a:p>
        </p:txBody>
      </p:sp>
      <p:sp>
        <p:nvSpPr>
          <p:cNvPr id="9" name="Check 5"/>
          <p:cNvSpPr/>
          <p:nvPr/>
        </p:nvSpPr>
        <p:spPr>
          <a:xfrm>
            <a:off x="395537" y="3702943"/>
            <a:ext cx="8425318" cy="338554"/>
          </a:xfrm>
          <a:prstGeom prst="rect">
            <a:avLst/>
          </a:prstGeom>
          <a:solidFill>
            <a:schemeClr val="bg2"/>
          </a:solidFill>
          <a:ln w="15875">
            <a:solidFill>
              <a:schemeClr val="tx2">
                <a:lumMod val="60000"/>
                <a:lumOff val="40000"/>
              </a:schemeClr>
            </a:solidFill>
          </a:ln>
        </p:spPr>
        <p:txBody>
          <a:bodyPr wrap="square">
            <a:spAutoFit/>
          </a:bodyPr>
          <a:lstStyle/>
          <a:p>
            <a:pPr lvl="0"/>
            <a:r>
              <a:rPr lang="en-NZ" sz="1600" dirty="0"/>
              <a:t>Which activity do you think helped you to learn best in this resource?</a:t>
            </a:r>
          </a:p>
        </p:txBody>
      </p:sp>
      <p:sp>
        <p:nvSpPr>
          <p:cNvPr id="22" name="Check 4"/>
          <p:cNvSpPr/>
          <p:nvPr/>
        </p:nvSpPr>
        <p:spPr>
          <a:xfrm>
            <a:off x="395536" y="2906498"/>
            <a:ext cx="8425317" cy="584775"/>
          </a:xfrm>
          <a:prstGeom prst="rect">
            <a:avLst/>
          </a:prstGeom>
          <a:solidFill>
            <a:schemeClr val="bg2"/>
          </a:solidFill>
          <a:ln w="15875">
            <a:solidFill>
              <a:schemeClr val="tx2">
                <a:lumMod val="60000"/>
                <a:lumOff val="40000"/>
              </a:schemeClr>
            </a:solidFill>
          </a:ln>
        </p:spPr>
        <p:txBody>
          <a:bodyPr wrap="square">
            <a:spAutoFit/>
          </a:bodyPr>
          <a:lstStyle/>
          <a:p>
            <a:pPr lvl="0"/>
            <a:r>
              <a:rPr lang="en-NZ" sz="1600" dirty="0"/>
              <a:t>Make a list of the feelings Jesus might have experienced during the first 4 days of Holy Week and what could have caused them. (Slides 4, 5, 6)</a:t>
            </a:r>
          </a:p>
        </p:txBody>
      </p:sp>
      <p:sp>
        <p:nvSpPr>
          <p:cNvPr id="12" name="Check 3"/>
          <p:cNvSpPr/>
          <p:nvPr/>
        </p:nvSpPr>
        <p:spPr>
          <a:xfrm>
            <a:off x="407840" y="2068987"/>
            <a:ext cx="6331080" cy="584775"/>
          </a:xfrm>
          <a:prstGeom prst="rect">
            <a:avLst/>
          </a:prstGeom>
          <a:solidFill>
            <a:schemeClr val="bg2"/>
          </a:solidFill>
          <a:ln w="15875">
            <a:solidFill>
              <a:schemeClr val="tx2">
                <a:lumMod val="60000"/>
                <a:lumOff val="40000"/>
              </a:schemeClr>
            </a:solidFill>
          </a:ln>
        </p:spPr>
        <p:txBody>
          <a:bodyPr wrap="square">
            <a:spAutoFit/>
          </a:bodyPr>
          <a:lstStyle/>
          <a:p>
            <a:pPr lvl="0"/>
            <a:r>
              <a:rPr lang="en-NZ" sz="1600" dirty="0"/>
              <a:t>What does it say about Jesus when he chose Peter, who had denied him 3 times, to be the first leader and pope of the Church? (Slide 7)</a:t>
            </a:r>
          </a:p>
        </p:txBody>
      </p:sp>
      <p:sp>
        <p:nvSpPr>
          <p:cNvPr id="13" name="Check 2"/>
          <p:cNvSpPr/>
          <p:nvPr/>
        </p:nvSpPr>
        <p:spPr>
          <a:xfrm>
            <a:off x="395536" y="1342545"/>
            <a:ext cx="6331081" cy="584775"/>
          </a:xfrm>
          <a:prstGeom prst="rect">
            <a:avLst/>
          </a:prstGeom>
          <a:solidFill>
            <a:schemeClr val="bg2"/>
          </a:solidFill>
          <a:ln w="15875">
            <a:solidFill>
              <a:schemeClr val="tx2">
                <a:lumMod val="60000"/>
                <a:lumOff val="40000"/>
              </a:schemeClr>
            </a:solidFill>
          </a:ln>
        </p:spPr>
        <p:txBody>
          <a:bodyPr wrap="square">
            <a:spAutoFit/>
          </a:bodyPr>
          <a:lstStyle/>
          <a:p>
            <a:pPr lvl="0"/>
            <a:r>
              <a:rPr lang="en-NZ" sz="1600" dirty="0"/>
              <a:t>Explain why you think the Church chose these 3 readings to be used in Holy Week and what are these readings telling us about Jesus? (Slide 8)</a:t>
            </a:r>
          </a:p>
        </p:txBody>
      </p:sp>
      <p:sp>
        <p:nvSpPr>
          <p:cNvPr id="3" name="Check 1"/>
          <p:cNvSpPr txBox="1"/>
          <p:nvPr/>
        </p:nvSpPr>
        <p:spPr>
          <a:xfrm>
            <a:off x="395537" y="714237"/>
            <a:ext cx="6331081" cy="584775"/>
          </a:xfrm>
          <a:prstGeom prst="rect">
            <a:avLst/>
          </a:prstGeom>
          <a:solidFill>
            <a:schemeClr val="bg2"/>
          </a:solidFill>
          <a:ln w="15875">
            <a:solidFill>
              <a:schemeClr val="tx2">
                <a:lumMod val="60000"/>
                <a:lumOff val="40000"/>
              </a:schemeClr>
            </a:solidFill>
          </a:ln>
        </p:spPr>
        <p:txBody>
          <a:bodyPr wrap="square" rtlCol="0">
            <a:spAutoFit/>
          </a:bodyPr>
          <a:lstStyle/>
          <a:p>
            <a:pPr lvl="0"/>
            <a:r>
              <a:rPr lang="en-NZ" sz="1600" dirty="0"/>
              <a:t>Write a short account of Judas’ betrayal of Jesus and name 2 outcomes of his actions for himself and Jesus.  (Slide 6)</a:t>
            </a:r>
          </a:p>
        </p:txBody>
      </p:sp>
      <p:sp>
        <p:nvSpPr>
          <p:cNvPr id="14" name="Shape: Number 1"/>
          <p:cNvSpPr txBox="1"/>
          <p:nvPr/>
        </p:nvSpPr>
        <p:spPr>
          <a:xfrm>
            <a:off x="-36512" y="771552"/>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1)</a:t>
            </a:r>
            <a:endParaRPr lang="en-GB" sz="2400" i="1" dirty="0">
              <a:latin typeface="Segoe UI" pitchFamily="34" charset="0"/>
              <a:ea typeface="Segoe UI" pitchFamily="34" charset="0"/>
              <a:cs typeface="Segoe UI" pitchFamily="34" charset="0"/>
            </a:endParaRPr>
          </a:p>
        </p:txBody>
      </p:sp>
      <p:sp>
        <p:nvSpPr>
          <p:cNvPr id="15" name="Shape: Number 2"/>
          <p:cNvSpPr txBox="1"/>
          <p:nvPr/>
        </p:nvSpPr>
        <p:spPr>
          <a:xfrm>
            <a:off x="-36512" y="1406757"/>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2)</a:t>
            </a:r>
            <a:endParaRPr lang="en-GB" sz="2400" i="1" dirty="0">
              <a:latin typeface="Segoe UI" pitchFamily="34" charset="0"/>
              <a:ea typeface="Segoe UI" pitchFamily="34" charset="0"/>
              <a:cs typeface="Segoe UI" pitchFamily="34" charset="0"/>
            </a:endParaRPr>
          </a:p>
        </p:txBody>
      </p:sp>
      <p:sp>
        <p:nvSpPr>
          <p:cNvPr id="16" name="Shape: Number 3"/>
          <p:cNvSpPr txBox="1"/>
          <p:nvPr/>
        </p:nvSpPr>
        <p:spPr>
          <a:xfrm>
            <a:off x="-36512" y="2124339"/>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3)</a:t>
            </a:r>
            <a:endParaRPr lang="en-GB" sz="2400" i="1" dirty="0">
              <a:latin typeface="Segoe UI" pitchFamily="34" charset="0"/>
              <a:ea typeface="Segoe UI" pitchFamily="34" charset="0"/>
              <a:cs typeface="Segoe UI" pitchFamily="34" charset="0"/>
            </a:endParaRPr>
          </a:p>
        </p:txBody>
      </p:sp>
      <p:sp>
        <p:nvSpPr>
          <p:cNvPr id="17" name="Shape: Number 4"/>
          <p:cNvSpPr txBox="1"/>
          <p:nvPr/>
        </p:nvSpPr>
        <p:spPr>
          <a:xfrm>
            <a:off x="-36512" y="3637642"/>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5)</a:t>
            </a:r>
            <a:endParaRPr lang="en-GB" sz="2400" i="1" dirty="0">
              <a:latin typeface="Segoe UI" pitchFamily="34" charset="0"/>
              <a:ea typeface="Segoe UI" pitchFamily="34" charset="0"/>
              <a:cs typeface="Segoe UI" pitchFamily="34" charset="0"/>
            </a:endParaRPr>
          </a:p>
        </p:txBody>
      </p:sp>
      <p:sp>
        <p:nvSpPr>
          <p:cNvPr id="18" name="Shape: Number 5"/>
          <p:cNvSpPr txBox="1"/>
          <p:nvPr/>
        </p:nvSpPr>
        <p:spPr>
          <a:xfrm>
            <a:off x="-36512" y="4167317"/>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6)</a:t>
            </a:r>
            <a:endParaRPr lang="en-GB" sz="2400" i="1" dirty="0">
              <a:latin typeface="Segoe UI" pitchFamily="34" charset="0"/>
              <a:ea typeface="Segoe UI" pitchFamily="34" charset="0"/>
              <a:cs typeface="Segoe UI" pitchFamily="34" charset="0"/>
            </a:endParaRPr>
          </a:p>
        </p:txBody>
      </p:sp>
      <p:sp>
        <p:nvSpPr>
          <p:cNvPr id="20" name="Textbox: Tool instructions"/>
          <p:cNvSpPr txBox="1"/>
          <p:nvPr/>
        </p:nvSpPr>
        <p:spPr>
          <a:xfrm>
            <a:off x="3219706" y="4912670"/>
            <a:ext cx="2704588"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worksheet button to go to the worksheet</a:t>
            </a:r>
          </a:p>
        </p:txBody>
      </p:sp>
      <p:sp>
        <p:nvSpPr>
          <p:cNvPr id="23" name="Shape: Number 3"/>
          <p:cNvSpPr txBox="1"/>
          <p:nvPr/>
        </p:nvSpPr>
        <p:spPr>
          <a:xfrm>
            <a:off x="-36512" y="2980041"/>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4)</a:t>
            </a:r>
            <a:endParaRPr lang="en-GB" sz="2400" i="1" dirty="0">
              <a:latin typeface="Segoe UI" pitchFamily="34" charset="0"/>
              <a:ea typeface="Segoe UI" pitchFamily="34" charset="0"/>
              <a:cs typeface="Segoe UI" pitchFamily="34" charset="0"/>
            </a:endParaRPr>
          </a:p>
        </p:txBody>
      </p:sp>
      <p:pic>
        <p:nvPicPr>
          <p:cNvPr id="24" name="Picture 23">
            <a:extLst>
              <a:ext uri="{FF2B5EF4-FFF2-40B4-BE49-F238E27FC236}">
                <a16:creationId xmlns:a16="http://schemas.microsoft.com/office/drawing/2014/main" id="{9436E772-AB23-4E52-BD69-333F53355D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3193"/>
          <a:stretch/>
        </p:blipFill>
        <p:spPr>
          <a:xfrm>
            <a:off x="6774120" y="766788"/>
            <a:ext cx="2262893" cy="1865113"/>
          </a:xfrm>
          <a:prstGeom prst="rect">
            <a:avLst/>
          </a:prstGeom>
        </p:spPr>
      </p:pic>
    </p:spTree>
    <p:extLst>
      <p:ext uri="{BB962C8B-B14F-4D97-AF65-F5344CB8AC3E}">
        <p14:creationId xmlns:p14="http://schemas.microsoft.com/office/powerpoint/2010/main" val="42064994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childTnLst>
              </p:cTn>
              <p:nextCondLst>
                <p:cond evt="onClick" delay="0">
                  <p:tgtEl>
                    <p:spTgt spid="13"/>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500"/>
                                        <p:tgtEl>
                                          <p:spTgt spid="12">
                                            <p:txEl>
                                              <p:pRg st="0" end="0"/>
                                            </p:txEl>
                                          </p:spTgt>
                                        </p:tgtEl>
                                      </p:cBhvr>
                                    </p:animEffect>
                                  </p:childTnLst>
                                </p:cTn>
                              </p:par>
                            </p:childTnLst>
                          </p:cTn>
                        </p:par>
                      </p:childTnLst>
                    </p:cTn>
                  </p:par>
                </p:childTnLst>
              </p:cTn>
              <p:nextCondLst>
                <p:cond evt="onClick" delay="0">
                  <p:tgtEl>
                    <p:spTgt spid="12"/>
                  </p:tgtEl>
                </p:cond>
              </p:nextCondLst>
            </p:seq>
            <p:seq concurrent="1" nextAc="seek">
              <p:cTn id="19" restart="whenNotActive" fill="hold" evtFilter="cancelBubble" nodeType="interactiveSeq">
                <p:stCondLst>
                  <p:cond evt="onClick" delay="0">
                    <p:tgtEl>
                      <p:spTgt spid="22"/>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2">
                                            <p:txEl>
                                              <p:pRg st="0" end="0"/>
                                            </p:txEl>
                                          </p:spTgt>
                                        </p:tgtEl>
                                        <p:attrNameLst>
                                          <p:attrName>style.visibility</p:attrName>
                                        </p:attrNameLst>
                                      </p:cBhvr>
                                      <p:to>
                                        <p:strVal val="visible"/>
                                      </p:to>
                                    </p:set>
                                    <p:animEffect transition="in" filter="fade">
                                      <p:cBhvr>
                                        <p:cTn id="24" dur="500"/>
                                        <p:tgtEl>
                                          <p:spTgt spid="22">
                                            <p:txEl>
                                              <p:pRg st="0" end="0"/>
                                            </p:txEl>
                                          </p:spTgt>
                                        </p:tgtEl>
                                      </p:cBhvr>
                                    </p:animEffect>
                                  </p:childTnLst>
                                </p:cTn>
                              </p:par>
                            </p:childTnLst>
                          </p:cTn>
                        </p:par>
                      </p:childTnLst>
                    </p:cTn>
                  </p:par>
                </p:childTnLst>
              </p:cTn>
              <p:nextCondLst>
                <p:cond evt="onClick" delay="0">
                  <p:tgtEl>
                    <p:spTgt spid="22"/>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fade">
                                      <p:cBhvr>
                                        <p:cTn id="30" dur="500"/>
                                        <p:tgtEl>
                                          <p:spTgt spid="9">
                                            <p:txEl>
                                              <p:pRg st="0" end="0"/>
                                            </p:txEl>
                                          </p:spTgt>
                                        </p:tgtEl>
                                      </p:cBhvr>
                                    </p:animEffect>
                                  </p:childTnLst>
                                </p:cTn>
                              </p:par>
                            </p:childTnLst>
                          </p:cTn>
                        </p:par>
                      </p:childTnLst>
                    </p:cTn>
                  </p:par>
                </p:childTnLst>
              </p:cTn>
              <p:nextCondLst>
                <p:cond evt="onClick" delay="0">
                  <p:tgtEl>
                    <p:spTgt spid="9"/>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
                                            <p:txEl>
                                              <p:pRg st="0" end="0"/>
                                            </p:txEl>
                                          </p:spTgt>
                                        </p:tgtEl>
                                        <p:attrNameLst>
                                          <p:attrName>style.visibility</p:attrName>
                                        </p:attrNameLst>
                                      </p:cBhvr>
                                      <p:to>
                                        <p:strVal val="visible"/>
                                      </p:to>
                                    </p:set>
                                    <p:animEffect transition="in" filter="fade">
                                      <p:cBhvr>
                                        <p:cTn id="36" dur="500"/>
                                        <p:tgtEl>
                                          <p:spTgt spid="19">
                                            <p:txEl>
                                              <p:pRg st="0" end="0"/>
                                            </p:txEl>
                                          </p:spTgt>
                                        </p:tgtEl>
                                      </p:cBhvr>
                                    </p:animEffect>
                                  </p:child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withEffect">
                                  <p:stCondLst>
                                    <p:cond delay="0"/>
                                  </p:stCondLst>
                                  <p:childTnLst>
                                    <p:set>
                                      <p:cBhvr>
                                        <p:cTn id="41" dur="1" fill="hold">
                                          <p:stCondLst>
                                            <p:cond delay="0"/>
                                          </p:stCondLst>
                                        </p:cTn>
                                        <p:tgtEl>
                                          <p:spTgt spid="3">
                                            <p:txEl>
                                              <p:pRg st="0" end="0"/>
                                            </p:txEl>
                                          </p:spTgt>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13">
                                            <p:txEl>
                                              <p:pRg st="0" end="0"/>
                                            </p:txEl>
                                          </p:spTgt>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12">
                                            <p:txEl>
                                              <p:pRg st="0" end="0"/>
                                            </p:txEl>
                                          </p:spTgt>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22">
                                            <p:txEl>
                                              <p:pRg st="0" end="0"/>
                                            </p:txEl>
                                          </p:spTgt>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9">
                                            <p:txEl>
                                              <p:pRg st="0" end="0"/>
                                            </p:txEl>
                                          </p:spTgt>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19">
                                            <p:txEl>
                                              <p:pRg st="0" end="0"/>
                                            </p:txEl>
                                          </p:spTgt>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6"/>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withEffect">
                                  <p:stCondLst>
                                    <p:cond delay="0"/>
                                  </p:stCondLst>
                                  <p:childTnLst>
                                    <p:set>
                                      <p:cBhvr>
                                        <p:cTn id="56" dur="1" fill="hold">
                                          <p:stCondLst>
                                            <p:cond delay="0"/>
                                          </p:stCondLst>
                                        </p:cTn>
                                        <p:tgtEl>
                                          <p:spTgt spid="3">
                                            <p:txEl>
                                              <p:pRg st="0" end="0"/>
                                            </p:txEl>
                                          </p:spTgt>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3">
                                            <p:txEl>
                                              <p:pRg st="0" end="0"/>
                                            </p:txEl>
                                          </p:spTgt>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12">
                                            <p:txEl>
                                              <p:pRg st="0" end="0"/>
                                            </p:txEl>
                                          </p:spTgt>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22">
                                            <p:txEl>
                                              <p:pRg st="0" end="0"/>
                                            </p:txEl>
                                          </p:spTgt>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9">
                                            <p:txEl>
                                              <p:pRg st="0" end="0"/>
                                            </p:txEl>
                                          </p:spTgt>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19">
                                            <p:txEl>
                                              <p:pRg st="0" end="0"/>
                                            </p:txEl>
                                          </p:spTgt>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flective Music - Holy Week (6.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81048" y="237184"/>
            <a:ext cx="609600" cy="609600"/>
          </a:xfrm>
          <a:prstGeom prst="rect">
            <a:avLst/>
          </a:prstGeom>
        </p:spPr>
      </p:pic>
      <p:sp>
        <p:nvSpPr>
          <p:cNvPr id="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S-11</a:t>
            </a:r>
          </a:p>
        </p:txBody>
      </p:sp>
      <p:sp>
        <p:nvSpPr>
          <p:cNvPr id="5"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Rectangle 7"/>
          <p:cNvSpPr/>
          <p:nvPr/>
        </p:nvSpPr>
        <p:spPr>
          <a:xfrm>
            <a:off x="118408" y="-20538"/>
            <a:ext cx="8918088" cy="707886"/>
          </a:xfrm>
          <a:prstGeom prst="rect">
            <a:avLst/>
          </a:prstGeom>
          <a:noFill/>
        </p:spPr>
        <p:txBody>
          <a:bodyPr wrap="square" lIns="91440" tIns="45720" rIns="91440" bIns="45720">
            <a:spAutoFit/>
          </a:bodyPr>
          <a:lstStyle/>
          <a:p>
            <a:pPr algn="ctr"/>
            <a:r>
              <a:rPr lang="en-US" sz="40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rPr>
              <a:t>Time for Reflection</a:t>
            </a:r>
          </a:p>
        </p:txBody>
      </p:sp>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6533" t="20044"/>
          <a:stretch/>
        </p:blipFill>
        <p:spPr>
          <a:xfrm>
            <a:off x="2149274" y="1017343"/>
            <a:ext cx="4845451" cy="3108814"/>
          </a:xfrm>
          <a:prstGeom prst="rect">
            <a:avLst/>
          </a:prstGeom>
          <a:ln>
            <a:noFill/>
          </a:ln>
          <a:effectLst>
            <a:softEdge rad="112500"/>
          </a:effectLst>
        </p:spPr>
      </p:pic>
      <p:sp>
        <p:nvSpPr>
          <p:cNvPr id="10"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Tool instructions stop"/>
          <p:cNvSpPr txBox="1"/>
          <p:nvPr/>
        </p:nvSpPr>
        <p:spPr>
          <a:xfrm>
            <a:off x="3344006" y="4897279"/>
            <a:ext cx="2608407" cy="246221"/>
          </a:xfrm>
          <a:prstGeom prst="rect">
            <a:avLst/>
          </a:prstGeom>
          <a:noFill/>
        </p:spPr>
        <p:txBody>
          <a:bodyPr wrap="none" rtlCol="0">
            <a:spAutoFit/>
          </a:bodyPr>
          <a:lstStyle/>
          <a:p>
            <a:pPr algn="ctr"/>
            <a:r>
              <a:rPr lang="en-GB" sz="1000" dirty="0">
                <a:cs typeface="Arial" panose="020B0604020202020204" pitchFamily="34" charset="0"/>
              </a:rPr>
              <a:t>Click the audio button to </a:t>
            </a:r>
            <a:r>
              <a:rPr lang="en-GB" sz="1000" dirty="0" smtClean="0">
                <a:cs typeface="Arial" panose="020B0604020202020204" pitchFamily="34" charset="0"/>
              </a:rPr>
              <a:t>stop </a:t>
            </a:r>
            <a:r>
              <a:rPr lang="en-GB" sz="1000" dirty="0" smtClean="0">
                <a:cs typeface="Arial" panose="020B0604020202020204" pitchFamily="34" charset="0"/>
              </a:rPr>
              <a:t>Reflective Music</a:t>
            </a:r>
            <a:endParaRPr lang="en-GB" sz="1000" dirty="0">
              <a:cs typeface="Arial" panose="020B0604020202020204" pitchFamily="34" charset="0"/>
            </a:endParaRPr>
          </a:p>
        </p:txBody>
      </p:sp>
      <p:sp>
        <p:nvSpPr>
          <p:cNvPr id="12" name="TextBox: Tool instructions start"/>
          <p:cNvSpPr txBox="1"/>
          <p:nvPr/>
        </p:nvSpPr>
        <p:spPr>
          <a:xfrm>
            <a:off x="3347217" y="4897279"/>
            <a:ext cx="2595583" cy="246221"/>
          </a:xfrm>
          <a:prstGeom prst="rect">
            <a:avLst/>
          </a:prstGeom>
          <a:noFill/>
        </p:spPr>
        <p:txBody>
          <a:bodyPr wrap="none" rtlCol="0">
            <a:spAutoFit/>
          </a:bodyPr>
          <a:lstStyle/>
          <a:p>
            <a:pPr algn="ctr"/>
            <a:r>
              <a:rPr lang="en-GB" sz="1000" dirty="0">
                <a:cs typeface="Arial" panose="020B0604020202020204" pitchFamily="34" charset="0"/>
              </a:rPr>
              <a:t>Click the audio button to play </a:t>
            </a:r>
            <a:r>
              <a:rPr lang="en-GB" sz="1000" dirty="0" smtClean="0">
                <a:cs typeface="Arial" panose="020B0604020202020204" pitchFamily="34" charset="0"/>
              </a:rPr>
              <a:t>Reflective Music</a:t>
            </a:r>
            <a:endParaRPr lang="en-GB" sz="1000" dirty="0">
              <a:cs typeface="Arial" panose="020B0604020202020204" pitchFamily="34" charset="0"/>
            </a:endParaRPr>
          </a:p>
        </p:txBody>
      </p:sp>
      <p:pic>
        <p:nvPicPr>
          <p:cNvPr id="14" name="Feedback">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204917"/>
            <a:ext cx="1170335" cy="835083"/>
          </a:xfrm>
          <a:prstGeom prst="rect">
            <a:avLst/>
          </a:prstGeom>
        </p:spPr>
      </p:pic>
    </p:spTree>
    <p:extLst>
      <p:ext uri="{BB962C8B-B14F-4D97-AF65-F5344CB8AC3E}">
        <p14:creationId xmlns:p14="http://schemas.microsoft.com/office/powerpoint/2010/main" val="3469521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xit" presetSubtype="0" fill="hold" grpId="1" nodeType="with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336996" fill="hold"/>
                                        <p:tgtEl>
                                          <p:spTgt spid="2"/>
                                        </p:tgtEl>
                                      </p:cBhvr>
                                    </p:cmd>
                                  </p:childTnLst>
                                </p:cTn>
                              </p:par>
                              <p:par>
                                <p:cTn id="18" presetID="1" presetClass="emph" presetSubtype="2" fill="hold" nodeType="withEffect">
                                  <p:stCondLst>
                                    <p:cond delay="0"/>
                                  </p:stCondLst>
                                  <p:childTnLst>
                                    <p:animClr clrSpc="rgb" dir="cw">
                                      <p:cBhvr>
                                        <p:cTn id="19" dur="1000" fill="hold"/>
                                        <p:tgtEl>
                                          <p:spTgt spid="10"/>
                                        </p:tgtEl>
                                        <p:attrNameLst>
                                          <p:attrName>fillcolor</p:attrName>
                                        </p:attrNameLst>
                                      </p:cBhvr>
                                      <p:to>
                                        <a:schemeClr val="accent2"/>
                                      </p:to>
                                    </p:animClr>
                                    <p:set>
                                      <p:cBhvr>
                                        <p:cTn id="20" dur="1000" fill="hold"/>
                                        <p:tgtEl>
                                          <p:spTgt spid="10"/>
                                        </p:tgtEl>
                                        <p:attrNameLst>
                                          <p:attrName>fill.type</p:attrName>
                                        </p:attrNameLst>
                                      </p:cBhvr>
                                      <p:to>
                                        <p:strVal val="solid"/>
                                      </p:to>
                                    </p:set>
                                    <p:set>
                                      <p:cBhvr>
                                        <p:cTn id="21" dur="1000" fill="hold"/>
                                        <p:tgtEl>
                                          <p:spTgt spid="10"/>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2"/>
                                        </p:tgtEl>
                                      </p:cBhvr>
                                    </p:cmd>
                                  </p:childTnLst>
                                </p:cTn>
                              </p:par>
                              <p:par>
                                <p:cTn id="26" presetID="10" presetClass="exit" presetSubtype="0" fill="hold" grpId="1" nodeType="with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 presetClass="emph" presetSubtype="2" fill="hold" nodeType="withEffect">
                                  <p:stCondLst>
                                    <p:cond delay="0"/>
                                  </p:stCondLst>
                                  <p:childTnLst>
                                    <p:animClr clrSpc="rgb" dir="cw">
                                      <p:cBhvr>
                                        <p:cTn id="33" dur="2000" fill="hold"/>
                                        <p:tgtEl>
                                          <p:spTgt spid="10"/>
                                        </p:tgtEl>
                                        <p:attrNameLst>
                                          <p:attrName>fillcolor</p:attrName>
                                        </p:attrNameLst>
                                      </p:cBhvr>
                                      <p:to>
                                        <a:schemeClr val="bg1"/>
                                      </p:to>
                                    </p:animClr>
                                    <p:set>
                                      <p:cBhvr>
                                        <p:cTn id="34" dur="2000" fill="hold"/>
                                        <p:tgtEl>
                                          <p:spTgt spid="10"/>
                                        </p:tgtEl>
                                        <p:attrNameLst>
                                          <p:attrName>fill.type</p:attrName>
                                        </p:attrNameLst>
                                      </p:cBhvr>
                                      <p:to>
                                        <p:strVal val="solid"/>
                                      </p:to>
                                    </p:set>
                                    <p:set>
                                      <p:cBhvr>
                                        <p:cTn id="3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11" grpId="0"/>
      <p:bldP spid="11" grpId="1"/>
      <p:bldP spid="12" grpId="0"/>
      <p:bldP spid="12" grpId="1"/>
      <p:bldP spid="12" grpId="2"/>
    </p:bld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18408" y="-20537"/>
            <a:ext cx="8918088" cy="646331"/>
          </a:xfrm>
          <a:prstGeom prst="rect">
            <a:avLst/>
          </a:prstGeom>
          <a:noFill/>
        </p:spPr>
        <p:txBody>
          <a:bodyPr wrap="square" lIns="91440" tIns="45720" rIns="91440" bIns="45720">
            <a:spAutoFit/>
          </a:bodyPr>
          <a:lstStyle/>
          <a:p>
            <a:pPr algn="ctr"/>
            <a:r>
              <a:rPr lang="en-US" sz="3600" b="1">
                <a:ln w="12700" cmpd="sng">
                  <a:solidFill>
                    <a:schemeClr val="tx1">
                      <a:lumMod val="95000"/>
                      <a:lumOff val="5000"/>
                    </a:schemeClr>
                  </a:solidFill>
                  <a:prstDash val="solid"/>
                </a:ln>
                <a:solidFill>
                  <a:schemeClr val="bg2"/>
                </a:solidFill>
                <a:effectLst>
                  <a:outerShdw blurRad="38100" dist="38100" dir="2700000" algn="tl">
                    <a:srgbClr val="000000">
                      <a:alpha val="43137"/>
                    </a:srgbClr>
                  </a:outerShdw>
                </a:effectLst>
              </a:rPr>
              <a:t>Check up</a:t>
            </a:r>
            <a:endParaRPr lang="en-US" sz="3600" b="1" dirty="0">
              <a:ln w="12700" cmpd="sng">
                <a:solidFill>
                  <a:schemeClr val="tx1">
                    <a:lumMod val="95000"/>
                    <a:lumOff val="5000"/>
                  </a:schemeClr>
                </a:solidFill>
                <a:prstDash val="solid"/>
              </a:ln>
              <a:solidFill>
                <a:schemeClr val="bg2"/>
              </a:solidFill>
              <a:effectLst>
                <a:outerShdw blurRad="38100" dist="38100" dir="2700000" algn="tl">
                  <a:srgbClr val="000000">
                    <a:alpha val="43137"/>
                  </a:srgbClr>
                </a:outerShdw>
              </a:effectLst>
            </a:endParaRPr>
          </a:p>
        </p:txBody>
      </p:sp>
      <p:sp>
        <p:nvSpPr>
          <p:cNvPr id="4" name="TextBox: PageNumber"/>
          <p:cNvSpPr txBox="1">
            <a:spLocks/>
          </p:cNvSpPr>
          <p:nvPr/>
        </p:nvSpPr>
        <p:spPr>
          <a:xfrm>
            <a:off x="8640000" y="4680000"/>
            <a:ext cx="360000" cy="360000"/>
          </a:xfrm>
          <a:prstGeom prst="rect">
            <a:avLst/>
          </a:prstGeom>
          <a:solidFill>
            <a:schemeClr val="bg1"/>
          </a:solidFill>
          <a:ln w="25400">
            <a:solidFill>
              <a:schemeClr val="tx1"/>
            </a:solidFill>
          </a:ln>
        </p:spPr>
        <p:txBody>
          <a:bodyPr wrap="none" rtlCol="0" anchor="ctr" anchorCtr="1">
            <a:noAutofit/>
          </a:bodyPr>
          <a:lstStyle/>
          <a:p>
            <a:pPr algn="ctr"/>
            <a:r>
              <a:rPr lang="en-GB" sz="900" b="1" dirty="0">
                <a:solidFill>
                  <a:sysClr val="windowText" lastClr="000000"/>
                </a:solidFill>
                <a:latin typeface="Arial" pitchFamily="34" charset="0"/>
                <a:cs typeface="Arial" pitchFamily="34" charset="0"/>
              </a:rPr>
              <a:t>R-1</a:t>
            </a:r>
          </a:p>
          <a:p>
            <a:pPr algn="ctr"/>
            <a:r>
              <a:rPr lang="en-GB" sz="900" b="1" dirty="0">
                <a:solidFill>
                  <a:sysClr val="windowText" lastClr="000000"/>
                </a:solidFill>
                <a:latin typeface="Arial" pitchFamily="34" charset="0"/>
                <a:cs typeface="Arial" pitchFamily="34" charset="0"/>
              </a:rPr>
              <a:t>S-10</a:t>
            </a:r>
          </a:p>
        </p:txBody>
      </p:sp>
      <p:sp>
        <p:nvSpPr>
          <p:cNvPr id="8" name="Action Button: Up">
            <a:hlinkClick r:id="rId2" action="ppaction://hlinksldjump" highlightClick="1"/>
          </p:cNvPr>
          <p:cNvSpPr/>
          <p:nvPr/>
        </p:nvSpPr>
        <p:spPr>
          <a:xfrm rot="16200000">
            <a:off x="8100000" y="4680000"/>
            <a:ext cx="360000" cy="360000"/>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10" name="Textbox: Tool instructions"/>
          <p:cNvSpPr txBox="1"/>
          <p:nvPr/>
        </p:nvSpPr>
        <p:spPr>
          <a:xfrm>
            <a:off x="3293459" y="4912670"/>
            <a:ext cx="255711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presentation</a:t>
            </a:r>
          </a:p>
        </p:txBody>
      </p:sp>
      <p:sp>
        <p:nvSpPr>
          <p:cNvPr id="12" name="Rectangle: 3rd Answer"/>
          <p:cNvSpPr/>
          <p:nvPr/>
        </p:nvSpPr>
        <p:spPr>
          <a:xfrm>
            <a:off x="204712" y="2396626"/>
            <a:ext cx="4288349" cy="118655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NZ" sz="1200" dirty="0">
                <a:solidFill>
                  <a:schemeClr val="tx1"/>
                </a:solidFill>
                <a:cs typeface="Segoe UI" panose="020B0502040204020203" pitchFamily="34" charset="0"/>
              </a:rPr>
              <a:t>3) What does it say about Jesus when he chose Peter, who had denied him 3 times, to be the first leader and pope of the Church?</a:t>
            </a:r>
          </a:p>
          <a:p>
            <a:r>
              <a:rPr lang="en-NZ" sz="1200" dirty="0">
                <a:solidFill>
                  <a:schemeClr val="tx1"/>
                </a:solidFill>
                <a:cs typeface="Segoe UI" panose="020B0502040204020203" pitchFamily="34" charset="0"/>
              </a:rPr>
              <a:t>(Slide 7)</a:t>
            </a:r>
          </a:p>
        </p:txBody>
      </p:sp>
      <p:sp>
        <p:nvSpPr>
          <p:cNvPr id="13" name="Rectangle: 2nd Answer"/>
          <p:cNvSpPr/>
          <p:nvPr/>
        </p:nvSpPr>
        <p:spPr>
          <a:xfrm>
            <a:off x="4670679" y="1141891"/>
            <a:ext cx="4329323" cy="1203788"/>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r>
              <a:rPr lang="en-NZ" sz="1200" dirty="0">
                <a:solidFill>
                  <a:schemeClr val="tx1"/>
                </a:solidFill>
              </a:rPr>
              <a:t>2) Explain why you think the Church chose these 3 readings to be used in Holy Week and what are these readings telling us about Jesus? (Slide 8)</a:t>
            </a:r>
          </a:p>
        </p:txBody>
      </p:sp>
      <p:sp>
        <p:nvSpPr>
          <p:cNvPr id="14" name="Rectangle: 1st Answer"/>
          <p:cNvSpPr/>
          <p:nvPr/>
        </p:nvSpPr>
        <p:spPr>
          <a:xfrm>
            <a:off x="204712" y="1141891"/>
            <a:ext cx="4288349" cy="1203788"/>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r>
              <a:rPr lang="en-NZ" sz="1200" dirty="0">
                <a:solidFill>
                  <a:schemeClr val="tx1"/>
                </a:solidFill>
              </a:rPr>
              <a:t>1) Write a short account of Judas’ betrayal of Jesus and name 2 outcomes of his actions for himself and Jesus. (Slide 6)</a:t>
            </a:r>
          </a:p>
        </p:txBody>
      </p:sp>
      <p:sp>
        <p:nvSpPr>
          <p:cNvPr id="15" name="TextBox: Date"/>
          <p:cNvSpPr txBox="1"/>
          <p:nvPr/>
        </p:nvSpPr>
        <p:spPr>
          <a:xfrm>
            <a:off x="4822241" y="728237"/>
            <a:ext cx="1908599" cy="369332"/>
          </a:xfrm>
          <a:prstGeom prst="rect">
            <a:avLst/>
          </a:prstGeom>
          <a:noFill/>
        </p:spPr>
        <p:txBody>
          <a:bodyPr wrap="none" rtlCol="0">
            <a:spAutoFit/>
          </a:bodyPr>
          <a:lstStyle/>
          <a:p>
            <a:r>
              <a:rPr lang="en-NZ" sz="1800" b="1" dirty="0">
                <a:latin typeface="Segoe UI" pitchFamily="34" charset="0"/>
                <a:ea typeface="Segoe UI" pitchFamily="34" charset="0"/>
                <a:cs typeface="Segoe UI" pitchFamily="34" charset="0"/>
              </a:rPr>
              <a:t>Date:____________</a:t>
            </a:r>
            <a:endParaRPr lang="en-GB" sz="1800" b="1" dirty="0">
              <a:latin typeface="Segoe UI" pitchFamily="34" charset="0"/>
              <a:ea typeface="Segoe UI" pitchFamily="34" charset="0"/>
              <a:cs typeface="Segoe UI" pitchFamily="34" charset="0"/>
            </a:endParaRPr>
          </a:p>
        </p:txBody>
      </p:sp>
      <p:sp>
        <p:nvSpPr>
          <p:cNvPr id="16" name="TextBox: Name"/>
          <p:cNvSpPr txBox="1"/>
          <p:nvPr/>
        </p:nvSpPr>
        <p:spPr>
          <a:xfrm>
            <a:off x="435667" y="728237"/>
            <a:ext cx="3583032" cy="369332"/>
          </a:xfrm>
          <a:prstGeom prst="rect">
            <a:avLst/>
          </a:prstGeom>
          <a:noFill/>
        </p:spPr>
        <p:txBody>
          <a:bodyPr wrap="none" rtlCol="0">
            <a:spAutoFit/>
          </a:bodyPr>
          <a:lstStyle/>
          <a:p>
            <a:r>
              <a:rPr lang="en-NZ" sz="1800" b="1" dirty="0">
                <a:latin typeface="Segoe UI" pitchFamily="34" charset="0"/>
                <a:ea typeface="Segoe UI" pitchFamily="34" charset="0"/>
                <a:cs typeface="Segoe UI" pitchFamily="34" charset="0"/>
              </a:rPr>
              <a:t>Name:____________________________</a:t>
            </a:r>
            <a:endParaRPr lang="en-GB" sz="1800" b="1" dirty="0">
              <a:latin typeface="Segoe UI" pitchFamily="34" charset="0"/>
              <a:ea typeface="Segoe UI" pitchFamily="34" charset="0"/>
              <a:cs typeface="Segoe UI" pitchFamily="34" charset="0"/>
            </a:endParaRPr>
          </a:p>
        </p:txBody>
      </p:sp>
      <p:sp>
        <p:nvSpPr>
          <p:cNvPr id="20" name="Rectangle: 1st Answer"/>
          <p:cNvSpPr/>
          <p:nvPr/>
        </p:nvSpPr>
        <p:spPr>
          <a:xfrm>
            <a:off x="204712" y="3623070"/>
            <a:ext cx="4285966" cy="97842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NZ" sz="1200" dirty="0">
                <a:solidFill>
                  <a:schemeClr val="tx1"/>
                </a:solidFill>
              </a:rPr>
              <a:t>5) Which activity do you think helped you to learn best in this resource?</a:t>
            </a:r>
          </a:p>
          <a:p>
            <a:endParaRPr lang="en-NZ" sz="1200" dirty="0">
              <a:solidFill>
                <a:schemeClr val="tx1"/>
              </a:solidFill>
            </a:endParaRPr>
          </a:p>
          <a:p>
            <a:pPr lvl="0"/>
            <a:endParaRPr lang="en-GB" sz="1200" dirty="0">
              <a:solidFill>
                <a:schemeClr val="tx1"/>
              </a:solidFill>
              <a:cs typeface="Segoe UI" panose="020B0502040204020203" pitchFamily="34" charset="0"/>
            </a:endParaRPr>
          </a:p>
        </p:txBody>
      </p:sp>
      <p:sp>
        <p:nvSpPr>
          <p:cNvPr id="17" name="Rectangle: 1st Answer"/>
          <p:cNvSpPr/>
          <p:nvPr/>
        </p:nvSpPr>
        <p:spPr>
          <a:xfrm>
            <a:off x="4670678" y="3634131"/>
            <a:ext cx="4329322" cy="967368"/>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NZ" sz="1200" dirty="0">
                <a:solidFill>
                  <a:schemeClr val="tx1"/>
                </a:solidFill>
              </a:rPr>
              <a:t>6) Questions I would like to ask about the topics in this resource are …</a:t>
            </a:r>
          </a:p>
          <a:p>
            <a:pPr lvl="0"/>
            <a:endParaRPr lang="en-GB" sz="1200" dirty="0">
              <a:solidFill>
                <a:schemeClr val="tx1"/>
              </a:solidFill>
              <a:cs typeface="Segoe UI" panose="020B0502040204020203" pitchFamily="34" charset="0"/>
            </a:endParaRPr>
          </a:p>
        </p:txBody>
      </p:sp>
      <p:sp>
        <p:nvSpPr>
          <p:cNvPr id="18" name="Rectangle: 2nd Answer"/>
          <p:cNvSpPr/>
          <p:nvPr/>
        </p:nvSpPr>
        <p:spPr>
          <a:xfrm>
            <a:off x="4670677" y="2379397"/>
            <a:ext cx="4329323" cy="1203788"/>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r>
              <a:rPr lang="en-NZ" sz="1200" dirty="0">
                <a:solidFill>
                  <a:schemeClr val="tx1"/>
                </a:solidFill>
              </a:rPr>
              <a:t>4) Make a list of the feelings Jesus might have experienced during the first 4 days of Holy Week and what could have caused them.</a:t>
            </a:r>
          </a:p>
          <a:p>
            <a:pPr lvl="0"/>
            <a:r>
              <a:rPr lang="en-NZ" sz="1200" dirty="0">
                <a:solidFill>
                  <a:schemeClr val="tx1"/>
                </a:solidFill>
              </a:rPr>
              <a:t>(Slides 4, 5, 6)</a:t>
            </a:r>
          </a:p>
        </p:txBody>
      </p:sp>
    </p:spTree>
    <p:extLst>
      <p:ext uri="{BB962C8B-B14F-4D97-AF65-F5344CB8AC3E}">
        <p14:creationId xmlns:p14="http://schemas.microsoft.com/office/powerpoint/2010/main" val="1617112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S-02</a:t>
            </a:r>
          </a:p>
        </p:txBody>
      </p:sp>
      <p:sp>
        <p:nvSpPr>
          <p:cNvPr id="1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8" name="Picture 17"/>
          <p:cNvPicPr/>
          <p:nvPr/>
        </p:nvPicPr>
        <p:blipFill>
          <a:blip r:embed="rId3">
            <a:extLst>
              <a:ext uri="{28A0092B-C50C-407E-A947-70E740481C1C}">
                <a14:useLocalDpi xmlns:a14="http://schemas.microsoft.com/office/drawing/2010/main" val="0"/>
              </a:ext>
            </a:extLst>
          </a:blip>
          <a:stretch>
            <a:fillRect/>
          </a:stretch>
        </p:blipFill>
        <p:spPr bwMode="auto">
          <a:xfrm>
            <a:off x="2740897" y="2956945"/>
            <a:ext cx="3651301" cy="1677489"/>
          </a:xfrm>
          <a:prstGeom prst="rect">
            <a:avLst/>
          </a:prstGeom>
          <a:noFill/>
          <a:ln>
            <a:noFill/>
          </a:ln>
        </p:spPr>
      </p:pic>
      <p:sp>
        <p:nvSpPr>
          <p:cNvPr id="22" name="Shape: Number 1"/>
          <p:cNvSpPr txBox="1"/>
          <p:nvPr/>
        </p:nvSpPr>
        <p:spPr>
          <a:xfrm>
            <a:off x="251522" y="1799314"/>
            <a:ext cx="487634" cy="523220"/>
          </a:xfrm>
          <a:prstGeom prst="rect">
            <a:avLst/>
          </a:prstGeom>
          <a:noFill/>
        </p:spPr>
        <p:txBody>
          <a:bodyPr wrap="none" rtlCol="0">
            <a:spAutoFit/>
          </a:bodyPr>
          <a:lstStyle/>
          <a:p>
            <a:r>
              <a:rPr lang="en-US" sz="2800" i="1" dirty="0">
                <a:latin typeface="Segoe UI" pitchFamily="34" charset="0"/>
                <a:ea typeface="Segoe UI" pitchFamily="34" charset="0"/>
                <a:cs typeface="Segoe UI" pitchFamily="34" charset="0"/>
              </a:rPr>
              <a:t>1)</a:t>
            </a:r>
            <a:endParaRPr lang="en-GB" sz="2800" i="1" dirty="0">
              <a:latin typeface="Segoe UI" pitchFamily="34" charset="0"/>
              <a:ea typeface="Segoe UI" pitchFamily="34" charset="0"/>
              <a:cs typeface="Segoe UI" pitchFamily="34" charset="0"/>
            </a:endParaRPr>
          </a:p>
        </p:txBody>
      </p:sp>
      <p:sp>
        <p:nvSpPr>
          <p:cNvPr id="23" name="Intention 1 Text"/>
          <p:cNvSpPr txBox="1"/>
          <p:nvPr/>
        </p:nvSpPr>
        <p:spPr>
          <a:xfrm>
            <a:off x="695874" y="1478381"/>
            <a:ext cx="5479148" cy="1200329"/>
          </a:xfrm>
          <a:prstGeom prst="rect">
            <a:avLst/>
          </a:prstGeom>
          <a:solidFill>
            <a:schemeClr val="bg2"/>
          </a:solidFill>
          <a:ln w="25400">
            <a:solidFill>
              <a:srgbClr val="5598F3">
                <a:alpha val="50000"/>
              </a:srgbClr>
            </a:solidFill>
          </a:ln>
        </p:spPr>
        <p:txBody>
          <a:bodyPr wrap="square" rtlCol="0">
            <a:spAutoFit/>
          </a:bodyPr>
          <a:lstStyle/>
          <a:p>
            <a:pPr lvl="0"/>
            <a:r>
              <a:rPr lang="en-NZ" sz="2400" dirty="0"/>
              <a:t>identify what the Church recalls in the Gospel readings during the first four days of Holy Week.</a:t>
            </a:r>
          </a:p>
        </p:txBody>
      </p:sp>
      <p:sp>
        <p:nvSpPr>
          <p:cNvPr id="11" name="Textbox: Tool instructions"/>
          <p:cNvSpPr txBox="1"/>
          <p:nvPr/>
        </p:nvSpPr>
        <p:spPr>
          <a:xfrm>
            <a:off x="3331923" y="4912670"/>
            <a:ext cx="2480166"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box to reveal the Learning Intention</a:t>
            </a:r>
          </a:p>
        </p:txBody>
      </p:sp>
      <p:sp>
        <p:nvSpPr>
          <p:cNvPr id="12" name="Shape: Number 1"/>
          <p:cNvSpPr txBox="1"/>
          <p:nvPr/>
        </p:nvSpPr>
        <p:spPr>
          <a:xfrm>
            <a:off x="695874" y="800915"/>
            <a:ext cx="2315827" cy="461665"/>
          </a:xfrm>
          <a:prstGeom prst="rect">
            <a:avLst/>
          </a:prstGeom>
          <a:noFill/>
        </p:spPr>
        <p:txBody>
          <a:bodyPr wrap="none" rtlCol="0">
            <a:spAutoFit/>
          </a:bodyPr>
          <a:lstStyle/>
          <a:p>
            <a:r>
              <a:rPr lang="en-US" sz="2400" dirty="0">
                <a:ea typeface="Segoe UI" pitchFamily="34" charset="0"/>
                <a:cs typeface="Segoe UI" pitchFamily="34" charset="0"/>
              </a:rPr>
              <a:t>The children will:</a:t>
            </a:r>
            <a:endParaRPr lang="en-GB" sz="2400" dirty="0">
              <a:ea typeface="Segoe UI" pitchFamily="34" charset="0"/>
              <a:cs typeface="Segoe UI" pitchFamily="34" charset="0"/>
            </a:endParaRPr>
          </a:p>
        </p:txBody>
      </p:sp>
      <p:sp>
        <p:nvSpPr>
          <p:cNvPr id="13" name="Rectangle 12"/>
          <p:cNvSpPr/>
          <p:nvPr/>
        </p:nvSpPr>
        <p:spPr>
          <a:xfrm>
            <a:off x="107504" y="-18795"/>
            <a:ext cx="8918088" cy="830997"/>
          </a:xfrm>
          <a:prstGeom prst="rect">
            <a:avLst/>
          </a:prstGeom>
          <a:noFill/>
        </p:spPr>
        <p:txBody>
          <a:bodyPr wrap="square" lIns="91440" tIns="45720" rIns="91440" bIns="45720">
            <a:spAutoFit/>
          </a:bodyPr>
          <a:lstStyle/>
          <a:p>
            <a:pPr algn="ctr"/>
            <a:r>
              <a:rPr lang="en-US" sz="48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rPr>
              <a:t>Learning Intentions</a:t>
            </a:r>
          </a:p>
        </p:txBody>
      </p:sp>
      <p:pic>
        <p:nvPicPr>
          <p:cNvPr id="3" name="Picture 2">
            <a:extLst>
              <a:ext uri="{FF2B5EF4-FFF2-40B4-BE49-F238E27FC236}">
                <a16:creationId xmlns:a16="http://schemas.microsoft.com/office/drawing/2014/main" id="{D14C3F4A-9635-44B4-83B7-39B547A955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b="26217"/>
          <a:stretch/>
        </p:blipFill>
        <p:spPr>
          <a:xfrm>
            <a:off x="6282482" y="1194170"/>
            <a:ext cx="2717518" cy="1623658"/>
          </a:xfrm>
          <a:prstGeom prst="rect">
            <a:avLst/>
          </a:prstGeom>
        </p:spPr>
      </p:pic>
    </p:spTree>
    <p:extLst>
      <p:ext uri="{BB962C8B-B14F-4D97-AF65-F5344CB8AC3E}">
        <p14:creationId xmlns:p14="http://schemas.microsoft.com/office/powerpoint/2010/main" val="4049781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withEffect">
                                  <p:stCondLst>
                                    <p:cond delay="0"/>
                                  </p:stCondLst>
                                  <p:childTnLst>
                                    <p:set>
                                      <p:cBhvr>
                                        <p:cTn id="12" dur="1" fill="hold">
                                          <p:stCondLst>
                                            <p:cond delay="0"/>
                                          </p:stCondLst>
                                        </p:cTn>
                                        <p:tgtEl>
                                          <p:spTgt spid="23">
                                            <p:txEl>
                                              <p:pRg st="0" end="0"/>
                                            </p:txEl>
                                          </p:spTgt>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3" restart="whenNotActive" fill="hold" evtFilter="cancelBubble" nodeType="interactiveSeq">
                <p:stCondLst>
                  <p:cond evt="onClick" delay="0">
                    <p:tgtEl>
                      <p:spTgt spid="15"/>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nodeType="withEffect">
                                  <p:stCondLst>
                                    <p:cond delay="0"/>
                                  </p:stCondLst>
                                  <p:childTnLst>
                                    <p:set>
                                      <p:cBhvr>
                                        <p:cTn id="17" dur="1" fill="hold">
                                          <p:stCondLst>
                                            <p:cond delay="0"/>
                                          </p:stCondLst>
                                        </p:cTn>
                                        <p:tgtEl>
                                          <p:spTgt spid="23">
                                            <p:txEl>
                                              <p:pRg st="0" end="0"/>
                                            </p:txEl>
                                          </p:spTgt>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8797"/>
            <a:ext cx="8918088" cy="523220"/>
          </a:xfrm>
          <a:prstGeom prst="rect">
            <a:avLst/>
          </a:prstGeom>
          <a:noFill/>
        </p:spPr>
        <p:txBody>
          <a:bodyPr wrap="square" lIns="91440" tIns="45720" rIns="91440" bIns="45720">
            <a:spAutoFit/>
          </a:bodyPr>
          <a:lstStyle/>
          <a:p>
            <a:pPr algn="ctr"/>
            <a:r>
              <a:rPr lang="en-NZ" sz="28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rPr>
              <a:t>Holy Week – the first four days </a:t>
            </a:r>
            <a:endParaRPr lang="en-US" sz="28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endParaRPr>
          </a:p>
        </p:txBody>
      </p:sp>
      <p:sp>
        <p:nvSpPr>
          <p:cNvPr id="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S-03</a:t>
            </a:r>
          </a:p>
        </p:txBody>
      </p:sp>
      <p:sp>
        <p:nvSpPr>
          <p:cNvPr id="3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40" name="Picture 39">
            <a:extLst>
              <a:ext uri="{FF2B5EF4-FFF2-40B4-BE49-F238E27FC236}">
                <a16:creationId xmlns:a16="http://schemas.microsoft.com/office/drawing/2014/main" id="{94FF398C-162E-4790-9872-283A318FDC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3193"/>
          <a:stretch/>
        </p:blipFill>
        <p:spPr>
          <a:xfrm>
            <a:off x="513857" y="846667"/>
            <a:ext cx="1958631" cy="1614335"/>
          </a:xfrm>
          <a:prstGeom prst="rect">
            <a:avLst/>
          </a:prstGeom>
        </p:spPr>
      </p:pic>
      <p:pic>
        <p:nvPicPr>
          <p:cNvPr id="41" name="Picture 40">
            <a:extLst>
              <a:ext uri="{FF2B5EF4-FFF2-40B4-BE49-F238E27FC236}">
                <a16:creationId xmlns:a16="http://schemas.microsoft.com/office/drawing/2014/main" id="{0B3FB2B4-329C-4484-ADD6-531E3172D5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857" y="2330640"/>
            <a:ext cx="2727906" cy="1376796"/>
          </a:xfrm>
          <a:prstGeom prst="rect">
            <a:avLst/>
          </a:prstGeom>
        </p:spPr>
      </p:pic>
      <p:pic>
        <p:nvPicPr>
          <p:cNvPr id="42" name="Picture 41">
            <a:extLst>
              <a:ext uri="{FF2B5EF4-FFF2-40B4-BE49-F238E27FC236}">
                <a16:creationId xmlns:a16="http://schemas.microsoft.com/office/drawing/2014/main" id="{5ED815C4-0330-4783-AED7-DA8113E6FF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2488" y="846667"/>
            <a:ext cx="2308402" cy="1483973"/>
          </a:xfrm>
          <a:prstGeom prst="rect">
            <a:avLst/>
          </a:prstGeom>
        </p:spPr>
      </p:pic>
      <p:pic>
        <p:nvPicPr>
          <p:cNvPr id="43" name="Picture 42">
            <a:extLst>
              <a:ext uri="{FF2B5EF4-FFF2-40B4-BE49-F238E27FC236}">
                <a16:creationId xmlns:a16="http://schemas.microsoft.com/office/drawing/2014/main" id="{37585DBB-87EC-4F40-874F-89BE524BC2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41763" y="2330640"/>
            <a:ext cx="2996800" cy="1376797"/>
          </a:xfrm>
          <a:prstGeom prst="rect">
            <a:avLst/>
          </a:prstGeom>
        </p:spPr>
      </p:pic>
      <p:pic>
        <p:nvPicPr>
          <p:cNvPr id="44" name="Picture 43">
            <a:extLst>
              <a:ext uri="{FF2B5EF4-FFF2-40B4-BE49-F238E27FC236}">
                <a16:creationId xmlns:a16="http://schemas.microsoft.com/office/drawing/2014/main" id="{EFF27E92-B6AF-40BD-8FE9-35F3904602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80890" y="846667"/>
            <a:ext cx="1449611" cy="1483975"/>
          </a:xfrm>
          <a:prstGeom prst="rect">
            <a:avLst/>
          </a:prstGeom>
        </p:spPr>
      </p:pic>
      <p:sp>
        <p:nvSpPr>
          <p:cNvPr id="3" name="Rectangle 2">
            <a:extLst>
              <a:ext uri="{FF2B5EF4-FFF2-40B4-BE49-F238E27FC236}">
                <a16:creationId xmlns:a16="http://schemas.microsoft.com/office/drawing/2014/main" id="{E4918B5A-8C49-4CC3-A145-5852246B9796}"/>
              </a:ext>
            </a:extLst>
          </p:cNvPr>
          <p:cNvSpPr/>
          <p:nvPr/>
        </p:nvSpPr>
        <p:spPr>
          <a:xfrm>
            <a:off x="6353938" y="634752"/>
            <a:ext cx="2589499" cy="3914918"/>
          </a:xfrm>
          <a:prstGeom prst="rect">
            <a:avLst/>
          </a:prstGeom>
          <a:solidFill>
            <a:schemeClr val="bg2"/>
          </a:solidFill>
        </p:spPr>
        <p:txBody>
          <a:bodyPr wrap="square">
            <a:spAutoFit/>
          </a:bodyPr>
          <a:lstStyle/>
          <a:p>
            <a:pPr marL="342900" lvl="0" indent="-342900">
              <a:lnSpc>
                <a:spcPct val="115000"/>
              </a:lnSpc>
              <a:spcAft>
                <a:spcPts val="0"/>
              </a:spcAft>
              <a:buFont typeface="Wingdings" panose="05000000000000000000" pitchFamily="2" charset="2"/>
              <a:buChar char=""/>
            </a:pPr>
            <a:r>
              <a:rPr lang="en-NZ" dirty="0">
                <a:latin typeface="Calibri" panose="020F0502020204030204" pitchFamily="34" charset="0"/>
                <a:ea typeface="Calibri" panose="020F0502020204030204" pitchFamily="34" charset="0"/>
                <a:cs typeface="Times New Roman" panose="02020603050405020304" pitchFamily="18" charset="0"/>
              </a:rPr>
              <a:t>Name the main characters in each image and name where each incident fits into the sequence of events in the first Holy Week.</a:t>
            </a:r>
            <a:endParaRPr lang="en-NZ"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r>
              <a:rPr lang="en-NZ" dirty="0">
                <a:latin typeface="Calibri" panose="020F0502020204030204" pitchFamily="34" charset="0"/>
                <a:ea typeface="Calibri" panose="020F0502020204030204" pitchFamily="34" charset="0"/>
                <a:cs typeface="Times New Roman" panose="02020603050405020304" pitchFamily="18" charset="0"/>
              </a:rPr>
              <a:t>Name what these events focus on.</a:t>
            </a:r>
            <a:endParaRPr lang="en-NZ"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Wingdings" panose="05000000000000000000" pitchFamily="2" charset="2"/>
              <a:buChar char=""/>
            </a:pPr>
            <a:r>
              <a:rPr lang="en-NZ" dirty="0">
                <a:latin typeface="Calibri" panose="020F0502020204030204" pitchFamily="34" charset="0"/>
                <a:ea typeface="Calibri" panose="020F0502020204030204" pitchFamily="34" charset="0"/>
                <a:cs typeface="Times New Roman" panose="02020603050405020304" pitchFamily="18" charset="0"/>
              </a:rPr>
              <a:t>What events are still to come in Holy Week?</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74668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8797"/>
            <a:ext cx="8918088" cy="523220"/>
          </a:xfrm>
          <a:prstGeom prst="rect">
            <a:avLst/>
          </a:prstGeom>
          <a:noFill/>
        </p:spPr>
        <p:txBody>
          <a:bodyPr wrap="square" lIns="91440" tIns="45720" rIns="91440" bIns="45720">
            <a:spAutoFit/>
          </a:bodyPr>
          <a:lstStyle/>
          <a:p>
            <a:pPr algn="ctr"/>
            <a:r>
              <a:rPr lang="en-NZ" sz="28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rPr>
              <a:t>The Gospel Readings of the first four days of Holy Week </a:t>
            </a:r>
            <a:endParaRPr lang="en-US" sz="28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endParaRPr>
          </a:p>
        </p:txBody>
      </p:sp>
      <p:sp>
        <p:nvSpPr>
          <p:cNvPr id="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S-04</a:t>
            </a:r>
          </a:p>
        </p:txBody>
      </p:sp>
      <p:sp>
        <p:nvSpPr>
          <p:cNvPr id="41" name="Action Button: Forward">
            <a:hlinkClick r:id="" action="ppaction://hlinkshowjump?jump=nextslide" highlightClick="1"/>
            <a:extLst>
              <a:ext uri="{FF2B5EF4-FFF2-40B4-BE49-F238E27FC236}">
                <a16:creationId xmlns:a16="http://schemas.microsoft.com/office/drawing/2014/main" id="{9DBB04AC-A5E9-4486-A85B-A33F7CE0F009}"/>
              </a:ext>
            </a:extLst>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2" name="Action Button: Back">
            <a:hlinkClick r:id="" action="ppaction://hlinkshowjump?jump=previousslide" highlightClick="1"/>
            <a:extLst>
              <a:ext uri="{FF2B5EF4-FFF2-40B4-BE49-F238E27FC236}">
                <a16:creationId xmlns:a16="http://schemas.microsoft.com/office/drawing/2014/main" id="{E66528E4-96C3-4CD2-9E5C-D114363C6324}"/>
              </a:ext>
            </a:extLst>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7" name="Picture 6">
            <a:extLst>
              <a:ext uri="{FF2B5EF4-FFF2-40B4-BE49-F238E27FC236}">
                <a16:creationId xmlns:a16="http://schemas.microsoft.com/office/drawing/2014/main" id="{E5D1615A-18F7-460C-9734-07A618EAD5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365" y="530286"/>
            <a:ext cx="2295251" cy="1288302"/>
          </a:xfrm>
          <a:prstGeom prst="rect">
            <a:avLst/>
          </a:prstGeom>
        </p:spPr>
      </p:pic>
      <p:sp>
        <p:nvSpPr>
          <p:cNvPr id="8" name="Rectangle 7">
            <a:extLst>
              <a:ext uri="{FF2B5EF4-FFF2-40B4-BE49-F238E27FC236}">
                <a16:creationId xmlns:a16="http://schemas.microsoft.com/office/drawing/2014/main" id="{8D93CAEC-ECDB-4545-B742-DB700BCC4DC0}"/>
              </a:ext>
            </a:extLst>
          </p:cNvPr>
          <p:cNvSpPr/>
          <p:nvPr/>
        </p:nvSpPr>
        <p:spPr>
          <a:xfrm>
            <a:off x="4047259" y="758474"/>
            <a:ext cx="4572000" cy="584775"/>
          </a:xfrm>
          <a:prstGeom prst="rect">
            <a:avLst/>
          </a:prstGeom>
        </p:spPr>
        <p:txBody>
          <a:bodyPr>
            <a:spAutoFit/>
          </a:bodyPr>
          <a:lstStyle/>
          <a:p>
            <a:r>
              <a:rPr lang="en-NZ" sz="1600" b="1" dirty="0">
                <a:latin typeface="Calibri" panose="020F0502020204030204" pitchFamily="34" charset="0"/>
                <a:ea typeface="Calibri" panose="020F0502020204030204" pitchFamily="34" charset="0"/>
                <a:cs typeface="Times New Roman" panose="02020603050405020304" pitchFamily="18" charset="0"/>
              </a:rPr>
              <a:t>Why is this a significant day in Holy Week and what is it sometimes called?</a:t>
            </a:r>
            <a:endParaRPr lang="en-NZ" sz="1600" b="1" dirty="0"/>
          </a:p>
        </p:txBody>
      </p:sp>
      <p:sp>
        <p:nvSpPr>
          <p:cNvPr id="9" name="ans1Rectangle 8">
            <a:extLst>
              <a:ext uri="{FF2B5EF4-FFF2-40B4-BE49-F238E27FC236}">
                <a16:creationId xmlns:a16="http://schemas.microsoft.com/office/drawing/2014/main" id="{A5161C46-E545-481B-95C9-CAC97C8FF35F}"/>
              </a:ext>
            </a:extLst>
          </p:cNvPr>
          <p:cNvSpPr/>
          <p:nvPr/>
        </p:nvSpPr>
        <p:spPr>
          <a:xfrm>
            <a:off x="4052711" y="1269337"/>
            <a:ext cx="4572000" cy="658642"/>
          </a:xfrm>
          <a:prstGeom prst="rect">
            <a:avLst/>
          </a:prstGeom>
        </p:spPr>
        <p:txBody>
          <a:bodyPr>
            <a:spAutoFit/>
          </a:bodyPr>
          <a:lstStyle/>
          <a:p>
            <a:pPr>
              <a:lnSpc>
                <a:spcPct val="115000"/>
              </a:lnSpc>
              <a:spcAft>
                <a:spcPts val="1000"/>
              </a:spcAft>
            </a:pPr>
            <a:r>
              <a:rPr lang="en-NZ" sz="16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Passion Sunday was the beginning of Jesus’ journey to his death and resurrection.</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but1">
            <a:extLst>
              <a:ext uri="{FF2B5EF4-FFF2-40B4-BE49-F238E27FC236}">
                <a16:creationId xmlns:a16="http://schemas.microsoft.com/office/drawing/2014/main" id="{DF30A814-5309-4AC2-86AA-7CB8B962757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472038" y="758474"/>
            <a:ext cx="707035" cy="729430"/>
          </a:xfrm>
          <a:prstGeom prst="rect">
            <a:avLst/>
          </a:prstGeom>
        </p:spPr>
      </p:pic>
      <p:pic>
        <p:nvPicPr>
          <p:cNvPr id="74" name="but2">
            <a:extLst>
              <a:ext uri="{FF2B5EF4-FFF2-40B4-BE49-F238E27FC236}">
                <a16:creationId xmlns:a16="http://schemas.microsoft.com/office/drawing/2014/main" id="{EE2B4CD8-C997-4244-913D-0972FC2891C5}"/>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15519" y="1837479"/>
            <a:ext cx="707035" cy="729430"/>
          </a:xfrm>
          <a:prstGeom prst="rect">
            <a:avLst/>
          </a:prstGeom>
        </p:spPr>
      </p:pic>
      <p:pic>
        <p:nvPicPr>
          <p:cNvPr id="75" name="but3Picture 74">
            <a:extLst>
              <a:ext uri="{FF2B5EF4-FFF2-40B4-BE49-F238E27FC236}">
                <a16:creationId xmlns:a16="http://schemas.microsoft.com/office/drawing/2014/main" id="{94943418-FC6C-4C26-A21B-701F5F19831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86339" y="3146397"/>
            <a:ext cx="707035" cy="729430"/>
          </a:xfrm>
          <a:prstGeom prst="rect">
            <a:avLst/>
          </a:prstGeom>
        </p:spPr>
      </p:pic>
      <p:sp>
        <p:nvSpPr>
          <p:cNvPr id="12" name="Rectangle 11">
            <a:extLst>
              <a:ext uri="{FF2B5EF4-FFF2-40B4-BE49-F238E27FC236}">
                <a16:creationId xmlns:a16="http://schemas.microsoft.com/office/drawing/2014/main" id="{B1863EB8-A5F6-41FD-993F-C0D3062294E4}"/>
              </a:ext>
            </a:extLst>
          </p:cNvPr>
          <p:cNvSpPr/>
          <p:nvPr/>
        </p:nvSpPr>
        <p:spPr>
          <a:xfrm>
            <a:off x="1122552" y="1877575"/>
            <a:ext cx="7738421" cy="338554"/>
          </a:xfrm>
          <a:prstGeom prst="rect">
            <a:avLst/>
          </a:prstGeom>
        </p:spPr>
        <p:txBody>
          <a:bodyPr wrap="square">
            <a:spAutoFit/>
          </a:bodyPr>
          <a:lstStyle/>
          <a:p>
            <a:r>
              <a:rPr lang="en-NZ" sz="1600" b="1" dirty="0">
                <a:latin typeface="Calibri" panose="020F0502020204030204" pitchFamily="34" charset="0"/>
                <a:ea typeface="Calibri" panose="020F0502020204030204" pitchFamily="34" charset="0"/>
                <a:cs typeface="Times New Roman" panose="02020603050405020304" pitchFamily="18" charset="0"/>
              </a:rPr>
              <a:t>What changes in the attitude of the crowd towards Jesus took place during the week? </a:t>
            </a:r>
            <a:endParaRPr lang="en-NZ" sz="1600" b="1" dirty="0"/>
          </a:p>
        </p:txBody>
      </p:sp>
      <p:sp>
        <p:nvSpPr>
          <p:cNvPr id="13" name="ans2Rectangle 12">
            <a:extLst>
              <a:ext uri="{FF2B5EF4-FFF2-40B4-BE49-F238E27FC236}">
                <a16:creationId xmlns:a16="http://schemas.microsoft.com/office/drawing/2014/main" id="{9A180A92-D674-4ECE-ACEA-67A2350D478E}"/>
              </a:ext>
            </a:extLst>
          </p:cNvPr>
          <p:cNvSpPr/>
          <p:nvPr/>
        </p:nvSpPr>
        <p:spPr>
          <a:xfrm>
            <a:off x="1122552" y="2115013"/>
            <a:ext cx="7245268" cy="1208279"/>
          </a:xfrm>
          <a:prstGeom prst="rect">
            <a:avLst/>
          </a:prstGeom>
        </p:spPr>
        <p:txBody>
          <a:bodyPr wrap="square">
            <a:spAutoFit/>
          </a:bodyPr>
          <a:lstStyle/>
          <a:p>
            <a:pPr>
              <a:lnSpc>
                <a:spcPct val="115000"/>
              </a:lnSpc>
              <a:spcAft>
                <a:spcPts val="1000"/>
              </a:spcAft>
            </a:pPr>
            <a:r>
              <a:rPr lang="en-NZ" sz="16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The crowd was easily led to change their attitude to Jesus from cheering for him and welcoming him as their King to 4 days later shouting for him to be crucified. They forgot very quickly his teaching about God, his healing of the sick and disabled and his love and kindness to them.</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CE2E342E-5D82-47E3-A6F6-E7CCF1699601}"/>
              </a:ext>
            </a:extLst>
          </p:cNvPr>
          <p:cNvSpPr/>
          <p:nvPr/>
        </p:nvSpPr>
        <p:spPr>
          <a:xfrm>
            <a:off x="1122553" y="3218725"/>
            <a:ext cx="7738420" cy="584775"/>
          </a:xfrm>
          <a:prstGeom prst="rect">
            <a:avLst/>
          </a:prstGeom>
        </p:spPr>
        <p:txBody>
          <a:bodyPr wrap="square">
            <a:spAutoFit/>
          </a:bodyPr>
          <a:lstStyle/>
          <a:p>
            <a:r>
              <a:rPr lang="en-NZ" sz="1600" b="1" dirty="0">
                <a:latin typeface="Calibri" panose="020F0502020204030204" pitchFamily="34" charset="0"/>
                <a:ea typeface="Calibri" panose="020F0502020204030204" pitchFamily="34" charset="0"/>
                <a:cs typeface="Times New Roman" panose="02020603050405020304" pitchFamily="18" charset="0"/>
              </a:rPr>
              <a:t>Can you imagine the thoughts and feelings Jesus was having as he rode in triumph into Jerusalem?</a:t>
            </a:r>
            <a:endParaRPr lang="en-NZ" sz="1600" b="1" dirty="0"/>
          </a:p>
        </p:txBody>
      </p:sp>
      <p:sp>
        <p:nvSpPr>
          <p:cNvPr id="15" name="ans3Rectangle 14">
            <a:extLst>
              <a:ext uri="{FF2B5EF4-FFF2-40B4-BE49-F238E27FC236}">
                <a16:creationId xmlns:a16="http://schemas.microsoft.com/office/drawing/2014/main" id="{E2C8749C-69B3-4E59-81ED-97FE5B7A2037}"/>
              </a:ext>
            </a:extLst>
          </p:cNvPr>
          <p:cNvSpPr/>
          <p:nvPr/>
        </p:nvSpPr>
        <p:spPr>
          <a:xfrm>
            <a:off x="1115952" y="3655597"/>
            <a:ext cx="6727159" cy="1224951"/>
          </a:xfrm>
          <a:prstGeom prst="rect">
            <a:avLst/>
          </a:prstGeom>
        </p:spPr>
        <p:txBody>
          <a:bodyPr wrap="square">
            <a:spAutoFit/>
          </a:bodyPr>
          <a:lstStyle/>
          <a:p>
            <a:pPr>
              <a:lnSpc>
                <a:spcPct val="115000"/>
              </a:lnSpc>
              <a:spcAft>
                <a:spcPts val="1000"/>
              </a:spcAft>
            </a:pPr>
            <a:r>
              <a:rPr lang="en-NZ" sz="16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When the crowd turned against Jesus he would have felt their rejection very deeply. Have you had an experience of being rejected by people you thought were your friends and whom you had treated with kindness? You might like to share these experiences and say how you felt.</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B3232419-1676-49CC-878A-7A2C2672D00D}"/>
              </a:ext>
            </a:extLst>
          </p:cNvPr>
          <p:cNvSpPr/>
          <p:nvPr/>
        </p:nvSpPr>
        <p:spPr>
          <a:xfrm>
            <a:off x="2827770" y="426169"/>
            <a:ext cx="3477555" cy="325538"/>
          </a:xfrm>
          <a:prstGeom prst="rect">
            <a:avLst/>
          </a:prstGeom>
        </p:spPr>
        <p:txBody>
          <a:bodyPr wrap="none">
            <a:spAutoFit/>
          </a:bodyPr>
          <a:lstStyle/>
          <a:p>
            <a:pPr>
              <a:lnSpc>
                <a:spcPct val="115000"/>
              </a:lnSpc>
              <a:spcAft>
                <a:spcPts val="1000"/>
              </a:spcAft>
            </a:pPr>
            <a:r>
              <a:rPr lang="en-NZ" sz="1400" b="1" dirty="0">
                <a:latin typeface="Calibri" panose="020F0502020204030204" pitchFamily="34" charset="0"/>
                <a:ea typeface="Calibri" panose="020F0502020204030204" pitchFamily="34" charset="0"/>
                <a:cs typeface="Times New Roman" panose="02020603050405020304" pitchFamily="18" charset="0"/>
              </a:rPr>
              <a:t>Read Palm Sunday Gospel, Matthew 21:1-11</a:t>
            </a:r>
            <a:endParaRPr lang="en-NZ" sz="11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Tool instructions">
            <a:extLst>
              <a:ext uri="{FF2B5EF4-FFF2-40B4-BE49-F238E27FC236}">
                <a16:creationId xmlns:a16="http://schemas.microsoft.com/office/drawing/2014/main" id="{5A0CB06C-7862-4559-A7E8-F23BC48C631D}"/>
              </a:ext>
            </a:extLst>
          </p:cNvPr>
          <p:cNvSpPr txBox="1"/>
          <p:nvPr/>
        </p:nvSpPr>
        <p:spPr>
          <a:xfrm>
            <a:off x="3517873" y="4912670"/>
            <a:ext cx="2108269"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palms to reveal the answers</a:t>
            </a:r>
          </a:p>
        </p:txBody>
      </p:sp>
    </p:spTree>
    <p:extLst>
      <p:ext uri="{BB962C8B-B14F-4D97-AF65-F5344CB8AC3E}">
        <p14:creationId xmlns:p14="http://schemas.microsoft.com/office/powerpoint/2010/main" val="34365905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74"/>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nextCondLst>
                <p:cond evt="onClick" delay="0">
                  <p:tgtEl>
                    <p:spTgt spid="74"/>
                  </p:tgtEl>
                </p:cond>
              </p:nextCondLst>
            </p:seq>
            <p:seq concurrent="1" nextAc="seek">
              <p:cTn id="14" restart="whenNotActive" fill="hold" evtFilter="cancelBubble" nodeType="interactiveSeq">
                <p:stCondLst>
                  <p:cond evt="onClick" delay="0">
                    <p:tgtEl>
                      <p:spTgt spid="75"/>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nextCondLst>
                <p:cond evt="onClick" delay="0">
                  <p:tgtEl>
                    <p:spTgt spid="75"/>
                  </p:tgtEl>
                </p:cond>
              </p:nextCondLst>
            </p:seq>
            <p:seq concurrent="1" nextAc="seek">
              <p:cTn id="20" restart="whenNotActive" fill="hold" evtFilter="cancelBubble" nodeType="interactiveSeq">
                <p:stCondLst>
                  <p:cond evt="onClick" delay="0">
                    <p:tgtEl>
                      <p:spTgt spid="4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5"/>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3"/>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9" restart="whenNotActive" fill="hold" evtFilter="cancelBubble" nodeType="interactiveSeq">
                <p:stCondLst>
                  <p:cond evt="onClick" delay="0">
                    <p:tgtEl>
                      <p:spTgt spid="42"/>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2" nodeType="clickEffect">
                                  <p:stCondLst>
                                    <p:cond delay="0"/>
                                  </p:stCondLst>
                                  <p:childTnLst>
                                    <p:set>
                                      <p:cBhvr>
                                        <p:cTn id="33" dur="1" fill="hold">
                                          <p:stCondLst>
                                            <p:cond delay="0"/>
                                          </p:stCondLst>
                                        </p:cTn>
                                        <p:tgtEl>
                                          <p:spTgt spid="15"/>
                                        </p:tgtEl>
                                        <p:attrNameLst>
                                          <p:attrName>style.visibility</p:attrName>
                                        </p:attrNameLst>
                                      </p:cBhvr>
                                      <p:to>
                                        <p:strVal val="hidden"/>
                                      </p:to>
                                    </p:set>
                                  </p:childTnLst>
                                </p:cTn>
                              </p:par>
                              <p:par>
                                <p:cTn id="34" presetID="1" presetClass="exit" presetSubtype="0" fill="hold" grpId="2" nodeType="withEffect">
                                  <p:stCondLst>
                                    <p:cond delay="0"/>
                                  </p:stCondLst>
                                  <p:childTnLst>
                                    <p:set>
                                      <p:cBhvr>
                                        <p:cTn id="35" dur="1" fill="hold">
                                          <p:stCondLst>
                                            <p:cond delay="0"/>
                                          </p:stCondLst>
                                        </p:cTn>
                                        <p:tgtEl>
                                          <p:spTgt spid="13"/>
                                        </p:tgtEl>
                                        <p:attrNameLst>
                                          <p:attrName>style.visibility</p:attrName>
                                        </p:attrNameLst>
                                      </p:cBhvr>
                                      <p:to>
                                        <p:strVal val="hidden"/>
                                      </p:to>
                                    </p:set>
                                  </p:childTnLst>
                                </p:cTn>
                              </p:par>
                              <p:par>
                                <p:cTn id="36" presetID="1" presetClass="exit" presetSubtype="0" fill="hold" grpId="2" nodeType="withEffect">
                                  <p:stCondLst>
                                    <p:cond delay="0"/>
                                  </p:stCondLst>
                                  <p:childTnLst>
                                    <p:set>
                                      <p:cBhvr>
                                        <p:cTn id="3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42"/>
                  </p:tgtEl>
                </p:cond>
              </p:nextCondLst>
            </p:seq>
          </p:childTnLst>
        </p:cTn>
      </p:par>
    </p:tnLst>
    <p:bldLst>
      <p:bldP spid="9" grpId="0"/>
      <p:bldP spid="9" grpId="1"/>
      <p:bldP spid="9" grpId="2"/>
      <p:bldP spid="13" grpId="0"/>
      <p:bldP spid="13" grpId="1"/>
      <p:bldP spid="13" grpId="2"/>
      <p:bldP spid="15" grpId="0"/>
      <p:bldP spid="15" grpId="1"/>
      <p:bldP spid="15"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8DFB9B-CEC5-446F-A384-EF8C93BC2B2E}"/>
              </a:ext>
            </a:extLst>
          </p:cNvPr>
          <p:cNvPicPr>
            <a:picLocks noChangeAspect="1"/>
          </p:cNvPicPr>
          <p:nvPr/>
        </p:nvPicPr>
        <p:blipFill rotWithShape="1">
          <a:blip r:embed="rId3">
            <a:extLst>
              <a:ext uri="{28A0092B-C50C-407E-A947-70E740481C1C}">
                <a14:useLocalDpi xmlns:a14="http://schemas.microsoft.com/office/drawing/2010/main" val="0"/>
              </a:ext>
            </a:extLst>
          </a:blip>
          <a:srcRect t="-2637" r="3283" b="6502"/>
          <a:stretch/>
        </p:blipFill>
        <p:spPr>
          <a:xfrm>
            <a:off x="2124205" y="1004494"/>
            <a:ext cx="4744332" cy="3937475"/>
          </a:xfrm>
          <a:prstGeom prst="rect">
            <a:avLst/>
          </a:prstGeom>
        </p:spPr>
      </p:pic>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S-05</a:t>
            </a:r>
          </a:p>
        </p:txBody>
      </p:sp>
      <p:sp>
        <p:nvSpPr>
          <p:cNvPr id="14" name="Slide Title"/>
          <p:cNvSpPr/>
          <p:nvPr/>
        </p:nvSpPr>
        <p:spPr>
          <a:xfrm>
            <a:off x="0" y="-18797"/>
            <a:ext cx="9144000" cy="954107"/>
          </a:xfrm>
          <a:prstGeom prst="rect">
            <a:avLst/>
          </a:prstGeom>
          <a:noFill/>
        </p:spPr>
        <p:txBody>
          <a:bodyPr wrap="square" lIns="91440" tIns="45720" rIns="91440" bIns="45720">
            <a:spAutoFit/>
          </a:bodyPr>
          <a:lstStyle/>
          <a:p>
            <a:pPr algn="ctr"/>
            <a:r>
              <a:rPr lang="en-NZ" sz="28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rPr>
              <a:t>Monday‘s Gospel – Jesus is Anointed by Mary</a:t>
            </a:r>
          </a:p>
          <a:p>
            <a:pPr algn="ctr"/>
            <a:r>
              <a:rPr lang="en-NZ" sz="28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rPr>
              <a:t> at her home in Bethany</a:t>
            </a:r>
            <a:endParaRPr lang="en-US" sz="28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endParaRPr>
          </a:p>
        </p:txBody>
      </p:sp>
      <p:pic>
        <p:nvPicPr>
          <p:cNvPr id="22" name="Shape: Post-it 4" descr="\\DESKTOP\Users\Public\TCI\Sample Lesson 22-10-2015\Junior Classes - Year 1 - Lesson 4\Images\post-it.png">
            <a:extLst>
              <a:ext uri="{FF2B5EF4-FFF2-40B4-BE49-F238E27FC236}">
                <a16:creationId xmlns:a16="http://schemas.microsoft.com/office/drawing/2014/main" id="{AD8E9C76-A140-4B71-8EE1-08B5DC147616}"/>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5551050" y="2237334"/>
            <a:ext cx="3448949" cy="290768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Line 4">
            <a:extLst>
              <a:ext uri="{FF2B5EF4-FFF2-40B4-BE49-F238E27FC236}">
                <a16:creationId xmlns:a16="http://schemas.microsoft.com/office/drawing/2014/main" id="{EE64E740-7A79-4DE2-B19D-C5B9E6F18844}"/>
              </a:ext>
            </a:extLst>
          </p:cNvPr>
          <p:cNvSpPr txBox="1"/>
          <p:nvPr/>
        </p:nvSpPr>
        <p:spPr>
          <a:xfrm rot="20948926">
            <a:off x="5872320" y="2587814"/>
            <a:ext cx="2618034" cy="2308324"/>
          </a:xfrm>
          <a:prstGeom prst="rect">
            <a:avLst/>
          </a:prstGeom>
          <a:noFill/>
        </p:spPr>
        <p:txBody>
          <a:bodyPr wrap="square" rtlCol="0">
            <a:spAutoFit/>
          </a:bodyPr>
          <a:lstStyle/>
          <a:p>
            <a:r>
              <a:rPr lang="en-NZ" sz="1200" dirty="0"/>
              <a:t>Mary did not realise that she was anointing Jesus for his burial as she did not know he was going to die. Jesus spoke up for Mary and pointed out that although she was unware of what she was doing she had done the right thing – there would always be poor but the time Jesus would be with them was coming to an end.</a:t>
            </a:r>
          </a:p>
          <a:p>
            <a:r>
              <a:rPr lang="en-NZ" sz="1200" b="1" dirty="0"/>
              <a:t>Have you ever had an experience of being criticised for an act of love and kindness?</a:t>
            </a:r>
            <a:endParaRPr lang="en-NZ" sz="1200" dirty="0"/>
          </a:p>
        </p:txBody>
      </p:sp>
      <p:pic>
        <p:nvPicPr>
          <p:cNvPr id="24" name="Shape: Post-it 3" descr="\\DESKTOP\Users\Public\TCI\Sample Lesson 22-10-2015\Junior Classes - Year 1 - Lesson 4\Images\post-it.png">
            <a:extLst>
              <a:ext uri="{FF2B5EF4-FFF2-40B4-BE49-F238E27FC236}">
                <a16:creationId xmlns:a16="http://schemas.microsoft.com/office/drawing/2014/main" id="{C6C800A0-5050-43D8-A0A6-094DF5BAD728}"/>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6470476" y="345284"/>
            <a:ext cx="2393342" cy="194754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Line 3">
            <a:extLst>
              <a:ext uri="{FF2B5EF4-FFF2-40B4-BE49-F238E27FC236}">
                <a16:creationId xmlns:a16="http://schemas.microsoft.com/office/drawing/2014/main" id="{222A9190-7E90-4AB5-82D8-865E54B47E55}"/>
              </a:ext>
            </a:extLst>
          </p:cNvPr>
          <p:cNvSpPr txBox="1"/>
          <p:nvPr/>
        </p:nvSpPr>
        <p:spPr>
          <a:xfrm rot="20948926">
            <a:off x="6700313" y="698575"/>
            <a:ext cx="1765072" cy="1384995"/>
          </a:xfrm>
          <a:prstGeom prst="rect">
            <a:avLst/>
          </a:prstGeom>
          <a:noFill/>
        </p:spPr>
        <p:txBody>
          <a:bodyPr wrap="square" rtlCol="0">
            <a:spAutoFit/>
          </a:bodyPr>
          <a:lstStyle/>
          <a:p>
            <a:pPr lvl="0"/>
            <a:r>
              <a:rPr lang="en-NZ" sz="1200" dirty="0">
                <a:solidFill>
                  <a:prstClr val="black"/>
                </a:solidFill>
              </a:rPr>
              <a:t>Judas Iscariot, who was about to betray Jesus was present and he rebuked Mary saying the oils should have been sold and the money given to the poor. </a:t>
            </a:r>
          </a:p>
        </p:txBody>
      </p:sp>
      <p:pic>
        <p:nvPicPr>
          <p:cNvPr id="26" name="Shape: Post-it 2" descr="\\DESKTOP\Users\Public\TCI\Sample Lesson 22-10-2015\Junior Classes - Year 1 - Lesson 4\Images\post-it.png">
            <a:extLst>
              <a:ext uri="{FF2B5EF4-FFF2-40B4-BE49-F238E27FC236}">
                <a16:creationId xmlns:a16="http://schemas.microsoft.com/office/drawing/2014/main" id="{6AD9B84B-342E-47DB-B2CB-1D2E008245D0}"/>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611560" y="2613001"/>
            <a:ext cx="2393342" cy="259380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Line 2">
            <a:extLst>
              <a:ext uri="{FF2B5EF4-FFF2-40B4-BE49-F238E27FC236}">
                <a16:creationId xmlns:a16="http://schemas.microsoft.com/office/drawing/2014/main" id="{5DACA668-17AC-4FDB-90A9-67B8B48FADEC}"/>
              </a:ext>
            </a:extLst>
          </p:cNvPr>
          <p:cNvSpPr txBox="1"/>
          <p:nvPr/>
        </p:nvSpPr>
        <p:spPr>
          <a:xfrm rot="20948926">
            <a:off x="825046" y="2935990"/>
            <a:ext cx="1765072" cy="2123658"/>
          </a:xfrm>
          <a:prstGeom prst="rect">
            <a:avLst/>
          </a:prstGeom>
          <a:noFill/>
        </p:spPr>
        <p:txBody>
          <a:bodyPr wrap="square" rtlCol="0">
            <a:spAutoFit/>
          </a:bodyPr>
          <a:lstStyle/>
          <a:p>
            <a:r>
              <a:rPr lang="en-NZ" sz="1200" dirty="0"/>
              <a:t>He accepted an invitation to dinner with his close friends Martha, Mary and Lazarus. Jesus was human and needed his friends nearby. During the evening Mary sensed this and anointed his feet with expensive oil and its fragrance filled the house. </a:t>
            </a:r>
          </a:p>
        </p:txBody>
      </p:sp>
      <p:pic>
        <p:nvPicPr>
          <p:cNvPr id="28" name="Shape: Post-it 1" descr="\\DESKTOP\Users\Public\TCI\Sample Lesson 22-10-2015\Junior Classes - Year 1 - Lesson 4\Images\post-it.png">
            <a:extLst>
              <a:ext uri="{FF2B5EF4-FFF2-40B4-BE49-F238E27FC236}">
                <a16:creationId xmlns:a16="http://schemas.microsoft.com/office/drawing/2014/main" id="{135E94BB-0AC5-4C77-9AE5-2651C7543FC8}"/>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90426" y="339502"/>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Line 1">
            <a:extLst>
              <a:ext uri="{FF2B5EF4-FFF2-40B4-BE49-F238E27FC236}">
                <a16:creationId xmlns:a16="http://schemas.microsoft.com/office/drawing/2014/main" id="{FF509E5A-0F14-4251-8349-F76B0B090E2C}"/>
              </a:ext>
            </a:extLst>
          </p:cNvPr>
          <p:cNvSpPr txBox="1"/>
          <p:nvPr/>
        </p:nvSpPr>
        <p:spPr>
          <a:xfrm rot="20948926">
            <a:off x="332281" y="523840"/>
            <a:ext cx="1765072" cy="1754326"/>
          </a:xfrm>
          <a:prstGeom prst="rect">
            <a:avLst/>
          </a:prstGeom>
          <a:noFill/>
        </p:spPr>
        <p:txBody>
          <a:bodyPr wrap="square" rtlCol="0">
            <a:spAutoFit/>
          </a:bodyPr>
          <a:lstStyle/>
          <a:p>
            <a:r>
              <a:rPr lang="en-NZ" sz="1200" dirty="0"/>
              <a:t>Jesus may still have been feeling good about the welcome he had received from the people as he rode into Jerusalem. He knew what was to happen and would have felt the shadow of the cross hanging over him.</a:t>
            </a:r>
          </a:p>
        </p:txBody>
      </p:sp>
      <p:pic>
        <p:nvPicPr>
          <p:cNvPr id="31" name="Shape: Pin 4" descr="\\DESKTOP\Users\Public\TCI\Sample Lesson 22-10-2015\Junior Classes - Year 1 - Lesson 4\Images\post-it.png">
            <a:extLst>
              <a:ext uri="{FF2B5EF4-FFF2-40B4-BE49-F238E27FC236}">
                <a16:creationId xmlns:a16="http://schemas.microsoft.com/office/drawing/2014/main" id="{8F8F49CD-0524-41BB-B5F7-CB28D5221CD5}"/>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3252514"/>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32" name="Shape: Pin 3" descr="\\DESKTOP\Users\Public\TCI\Sample Lesson 22-10-2015\Junior Classes - Year 1 - Lesson 4\Images\post-it.png">
            <a:extLst>
              <a:ext uri="{FF2B5EF4-FFF2-40B4-BE49-F238E27FC236}">
                <a16:creationId xmlns:a16="http://schemas.microsoft.com/office/drawing/2014/main" id="{361884CD-A6F1-40CA-A9AE-5648CB847A40}"/>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2557570"/>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33" name="Shape: Pin 2" descr="\\DESKTOP\Users\Public\TCI\Sample Lesson 22-10-2015\Junior Classes - Year 1 - Lesson 4\Images\post-it.png">
            <a:extLst>
              <a:ext uri="{FF2B5EF4-FFF2-40B4-BE49-F238E27FC236}">
                <a16:creationId xmlns:a16="http://schemas.microsoft.com/office/drawing/2014/main" id="{681C2218-71D1-42B6-9AED-B4D5179AB025}"/>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862626"/>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34" name="Shape: Pin 1" descr="\\DESKTOP\Users\Public\TCI\Sample Lesson 22-10-2015\Junior Classes - Year 1 - Lesson 4\Images\post-it.png">
            <a:extLst>
              <a:ext uri="{FF2B5EF4-FFF2-40B4-BE49-F238E27FC236}">
                <a16:creationId xmlns:a16="http://schemas.microsoft.com/office/drawing/2014/main" id="{DAA729C1-5CBF-44F1-B7CE-41E47DA549F5}"/>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167683"/>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36" name="Action Button: Forward">
            <a:hlinkClick r:id="" action="ppaction://hlinkshowjump?jump=nextslide" highlightClick="1"/>
            <a:extLst>
              <a:ext uri="{FF2B5EF4-FFF2-40B4-BE49-F238E27FC236}">
                <a16:creationId xmlns:a16="http://schemas.microsoft.com/office/drawing/2014/main" id="{D2ECFE1B-15F0-43B1-BB27-FEF9054E4028}"/>
              </a:ext>
            </a:extLst>
          </p:cNvPr>
          <p:cNvSpPr/>
          <p:nvPr/>
        </p:nvSpPr>
        <p:spPr>
          <a:xfrm>
            <a:off x="8100000"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Action Button: Back">
            <a:hlinkClick r:id="" action="ppaction://hlinkshowjump?jump=previousslide" highlightClick="1"/>
            <a:extLst>
              <a:ext uri="{FF2B5EF4-FFF2-40B4-BE49-F238E27FC236}">
                <a16:creationId xmlns:a16="http://schemas.microsoft.com/office/drawing/2014/main" id="{62D33519-6AED-4AF3-B6D2-A2791EEA4BBB}"/>
              </a:ext>
            </a:extLst>
          </p:cNvPr>
          <p:cNvSpPr/>
          <p:nvPr/>
        </p:nvSpPr>
        <p:spPr>
          <a:xfrm>
            <a:off x="7599994"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Tool instructions">
            <a:extLst>
              <a:ext uri="{FF2B5EF4-FFF2-40B4-BE49-F238E27FC236}">
                <a16:creationId xmlns:a16="http://schemas.microsoft.com/office/drawing/2014/main" id="{F5B7371A-6AA6-4AFC-9B06-6CAB8BFD4781}"/>
              </a:ext>
            </a:extLst>
          </p:cNvPr>
          <p:cNvSpPr txBox="1"/>
          <p:nvPr/>
        </p:nvSpPr>
        <p:spPr>
          <a:xfrm>
            <a:off x="3248572" y="4912668"/>
            <a:ext cx="2646878"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pins on the right to reveal post-it notes.</a:t>
            </a:r>
          </a:p>
        </p:txBody>
      </p:sp>
      <p:sp>
        <p:nvSpPr>
          <p:cNvPr id="2" name="Rectangle 1">
            <a:extLst>
              <a:ext uri="{FF2B5EF4-FFF2-40B4-BE49-F238E27FC236}">
                <a16:creationId xmlns:a16="http://schemas.microsoft.com/office/drawing/2014/main" id="{758B5D74-D970-4B30-B495-B3F37F9E2EB3}"/>
              </a:ext>
            </a:extLst>
          </p:cNvPr>
          <p:cNvSpPr/>
          <p:nvPr/>
        </p:nvSpPr>
        <p:spPr>
          <a:xfrm>
            <a:off x="3824552" y="797330"/>
            <a:ext cx="1494896" cy="325538"/>
          </a:xfrm>
          <a:prstGeom prst="rect">
            <a:avLst/>
          </a:prstGeom>
        </p:spPr>
        <p:txBody>
          <a:bodyPr wrap="none">
            <a:spAutoFit/>
          </a:bodyPr>
          <a:lstStyle/>
          <a:p>
            <a:pPr>
              <a:lnSpc>
                <a:spcPct val="115000"/>
              </a:lnSpc>
              <a:spcAft>
                <a:spcPts val="1000"/>
              </a:spcAft>
            </a:pPr>
            <a:r>
              <a:rPr lang="en-NZ" sz="1400" b="1" dirty="0">
                <a:latin typeface="Calibri" panose="020F0502020204030204" pitchFamily="34" charset="0"/>
                <a:ea typeface="Calibri" panose="020F0502020204030204" pitchFamily="34" charset="0"/>
                <a:cs typeface="Times New Roman" panose="02020603050405020304" pitchFamily="18" charset="0"/>
              </a:rPr>
              <a:t>Read John 12:1-8 </a:t>
            </a:r>
            <a:endParaRPr lang="en-NZ" sz="11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9950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900" decel="100000" fill="hold"/>
                                        <p:tgtEl>
                                          <p:spTgt spid="2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up)">
                                      <p:cBhvr>
                                        <p:cTn id="14" dur="500"/>
                                        <p:tgtEl>
                                          <p:spTgt spid="29"/>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34"/>
                                        </p:tgtEl>
                                      </p:cBhvr>
                                    </p:animEffect>
                                    <p:set>
                                      <p:cBhvr>
                                        <p:cTn id="18"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9" restart="whenNotActive" fill="hold" evtFilter="cancelBubble" nodeType="interactiveSeq">
                <p:stCondLst>
                  <p:cond evt="onClick" delay="0">
                    <p:tgtEl>
                      <p:spTgt spid="33"/>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900" decel="100000" fill="hold"/>
                                        <p:tgtEl>
                                          <p:spTgt spid="26"/>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up)">
                                      <p:cBhvr>
                                        <p:cTn id="31" dur="500"/>
                                        <p:tgtEl>
                                          <p:spTgt spid="27"/>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33"/>
                                        </p:tgtEl>
                                      </p:cBhvr>
                                    </p:animEffect>
                                    <p:set>
                                      <p:cBhvr>
                                        <p:cTn id="35"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36" restart="whenNotActive" fill="hold" evtFilter="cancelBubble" nodeType="interactiveSeq">
                <p:stCondLst>
                  <p:cond evt="onClick" delay="0">
                    <p:tgtEl>
                      <p:spTgt spid="32"/>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1000"/>
                                        <p:tgtEl>
                                          <p:spTgt spid="24"/>
                                        </p:tgtEl>
                                      </p:cBhvr>
                                    </p:animEffect>
                                    <p:anim calcmode="lin" valueType="num">
                                      <p:cBhvr>
                                        <p:cTn id="42" dur="1000" fill="hold"/>
                                        <p:tgtEl>
                                          <p:spTgt spid="24"/>
                                        </p:tgtEl>
                                        <p:attrNameLst>
                                          <p:attrName>ppt_x</p:attrName>
                                        </p:attrNameLst>
                                      </p:cBhvr>
                                      <p:tavLst>
                                        <p:tav tm="0">
                                          <p:val>
                                            <p:strVal val="#ppt_x"/>
                                          </p:val>
                                        </p:tav>
                                        <p:tav tm="100000">
                                          <p:val>
                                            <p:strVal val="#ppt_x"/>
                                          </p:val>
                                        </p:tav>
                                      </p:tavLst>
                                    </p:anim>
                                    <p:anim calcmode="lin" valueType="num">
                                      <p:cBhvr>
                                        <p:cTn id="43" dur="900" decel="100000" fill="hold"/>
                                        <p:tgtEl>
                                          <p:spTgt spid="24"/>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up)">
                                      <p:cBhvr>
                                        <p:cTn id="48" dur="500"/>
                                        <p:tgtEl>
                                          <p:spTgt spid="25"/>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32"/>
                                        </p:tgtEl>
                                      </p:cBhvr>
                                    </p:animEffect>
                                    <p:set>
                                      <p:cBhvr>
                                        <p:cTn id="52"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53" restart="whenNotActive" fill="hold" evtFilter="cancelBubble" nodeType="interactiveSeq">
                <p:stCondLst>
                  <p:cond evt="onClick" delay="0">
                    <p:tgtEl>
                      <p:spTgt spid="31"/>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1000"/>
                                        <p:tgtEl>
                                          <p:spTgt spid="22"/>
                                        </p:tgtEl>
                                      </p:cBhvr>
                                    </p:animEffect>
                                    <p:anim calcmode="lin" valueType="num">
                                      <p:cBhvr>
                                        <p:cTn id="59" dur="1000" fill="hold"/>
                                        <p:tgtEl>
                                          <p:spTgt spid="22"/>
                                        </p:tgtEl>
                                        <p:attrNameLst>
                                          <p:attrName>ppt_x</p:attrName>
                                        </p:attrNameLst>
                                      </p:cBhvr>
                                      <p:tavLst>
                                        <p:tav tm="0">
                                          <p:val>
                                            <p:strVal val="#ppt_x"/>
                                          </p:val>
                                        </p:tav>
                                        <p:tav tm="100000">
                                          <p:val>
                                            <p:strVal val="#ppt_x"/>
                                          </p:val>
                                        </p:tav>
                                      </p:tavLst>
                                    </p:anim>
                                    <p:anim calcmode="lin" valueType="num">
                                      <p:cBhvr>
                                        <p:cTn id="60" dur="900" decel="100000" fill="hold"/>
                                        <p:tgtEl>
                                          <p:spTgt spid="22"/>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wipe(up)">
                                      <p:cBhvr>
                                        <p:cTn id="65" dur="500"/>
                                        <p:tgtEl>
                                          <p:spTgt spid="23"/>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31"/>
                                        </p:tgtEl>
                                      </p:cBhvr>
                                    </p:animEffect>
                                    <p:set>
                                      <p:cBhvr>
                                        <p:cTn id="69"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0" restart="whenNotActive" fill="hold" evtFilter="cancelBubble" nodeType="interactiveSeq">
                <p:stCondLst>
                  <p:cond evt="onClick" delay="0">
                    <p:tgtEl>
                      <p:spTgt spid="36"/>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1"/>
                                        </p:tgtEl>
                                        <p:attrNameLst>
                                          <p:attrName>style.visibility</p:attrName>
                                        </p:attrNameLst>
                                      </p:cBhvr>
                                      <p:to>
                                        <p:strVal val="visible"/>
                                      </p:to>
                                    </p:set>
                                  </p:childTnLst>
                                </p:cTn>
                              </p:par>
                              <p:par>
                                <p:cTn id="81" presetID="1" presetClass="exit" presetSubtype="0" fill="hold" nodeType="withEffect">
                                  <p:stCondLst>
                                    <p:cond delay="0"/>
                                  </p:stCondLst>
                                  <p:childTnLst>
                                    <p:set>
                                      <p:cBhvr>
                                        <p:cTn id="82" dur="1" fill="hold">
                                          <p:stCondLst>
                                            <p:cond delay="0"/>
                                          </p:stCondLst>
                                        </p:cTn>
                                        <p:tgtEl>
                                          <p:spTgt spid="28"/>
                                        </p:tgtEl>
                                        <p:attrNameLst>
                                          <p:attrName>style.visibility</p:attrName>
                                        </p:attrNameLst>
                                      </p:cBhvr>
                                      <p:to>
                                        <p:strVal val="hidden"/>
                                      </p:to>
                                    </p:set>
                                  </p:childTnLst>
                                </p:cTn>
                              </p:par>
                              <p:par>
                                <p:cTn id="83" presetID="1" presetClass="exit" presetSubtype="0" fill="hold" grpId="2" nodeType="withEffect">
                                  <p:stCondLst>
                                    <p:cond delay="0"/>
                                  </p:stCondLst>
                                  <p:childTnLst>
                                    <p:set>
                                      <p:cBhvr>
                                        <p:cTn id="84" dur="1" fill="hold">
                                          <p:stCondLst>
                                            <p:cond delay="0"/>
                                          </p:stCondLst>
                                        </p:cTn>
                                        <p:tgtEl>
                                          <p:spTgt spid="29"/>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26"/>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27"/>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24"/>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25"/>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2"/>
                                        </p:tgtEl>
                                        <p:attrNameLst>
                                          <p:attrName>style.visibility</p:attrName>
                                        </p:attrNameLst>
                                      </p:cBhvr>
                                      <p:to>
                                        <p:strVal val="hidden"/>
                                      </p:to>
                                    </p:set>
                                  </p:childTnLst>
                                </p:cTn>
                              </p:par>
                              <p:par>
                                <p:cTn id="95" presetID="1" presetClass="exit" presetSubtype="0" fill="hold" grpId="2" nodeType="withEffect">
                                  <p:stCondLst>
                                    <p:cond delay="0"/>
                                  </p:stCondLst>
                                  <p:childTnLst>
                                    <p:set>
                                      <p:cBhvr>
                                        <p:cTn id="96"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97" restart="whenNotActive" fill="hold" evtFilter="cancelBubble" nodeType="interactiveSeq">
                <p:stCondLst>
                  <p:cond evt="onClick" delay="0">
                    <p:tgtEl>
                      <p:spTgt spid="37"/>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34"/>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33"/>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32"/>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31"/>
                                        </p:tgtEl>
                                        <p:attrNameLst>
                                          <p:attrName>style.visibility</p:attrName>
                                        </p:attrNameLst>
                                      </p:cBhvr>
                                      <p:to>
                                        <p:strVal val="visible"/>
                                      </p:to>
                                    </p:set>
                                  </p:childTnLst>
                                </p:cTn>
                              </p:par>
                              <p:par>
                                <p:cTn id="108" presetID="1" presetClass="exit" presetSubtype="0" fill="hold" nodeType="withEffect">
                                  <p:stCondLst>
                                    <p:cond delay="0"/>
                                  </p:stCondLst>
                                  <p:childTnLst>
                                    <p:set>
                                      <p:cBhvr>
                                        <p:cTn id="109" dur="1" fill="hold">
                                          <p:stCondLst>
                                            <p:cond delay="0"/>
                                          </p:stCondLst>
                                        </p:cTn>
                                        <p:tgtEl>
                                          <p:spTgt spid="28"/>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29"/>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26"/>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27"/>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24"/>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25"/>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22"/>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23" grpId="0"/>
      <p:bldP spid="23" grpId="1"/>
      <p:bldP spid="23" grpId="2"/>
      <p:bldP spid="25" grpId="0"/>
      <p:bldP spid="25" grpId="1"/>
      <p:bldP spid="25" grpId="2"/>
      <p:bldP spid="27" grpId="0"/>
      <p:bldP spid="27" grpId="1"/>
      <p:bldP spid="27" grpId="2"/>
      <p:bldP spid="29" grpId="0"/>
      <p:bldP spid="29" grpId="1"/>
      <p:bldP spid="29"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oly Week - Y6-R01-S06 - Judas and Ma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81763" y="237184"/>
            <a:ext cx="609600" cy="609600"/>
          </a:xfrm>
          <a:prstGeom prst="rect">
            <a:avLst/>
          </a:prstGeom>
        </p:spPr>
      </p:pic>
      <p:sp>
        <p:nvSpPr>
          <p:cNvPr id="12" name="Slide Title"/>
          <p:cNvSpPr/>
          <p:nvPr/>
        </p:nvSpPr>
        <p:spPr>
          <a:xfrm>
            <a:off x="0" y="-60362"/>
            <a:ext cx="9144000" cy="1077218"/>
          </a:xfrm>
          <a:prstGeom prst="rect">
            <a:avLst/>
          </a:prstGeom>
          <a:noFill/>
        </p:spPr>
        <p:txBody>
          <a:bodyPr wrap="square" lIns="91440" tIns="45720" rIns="91440" bIns="45720">
            <a:spAutoFit/>
          </a:bodyPr>
          <a:lstStyle/>
          <a:p>
            <a:pPr algn="ctr"/>
            <a:r>
              <a:rPr lang="en-NZ" sz="32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rPr>
              <a:t>Tuesday’s and Wednesday’s Gospels – Jesus foretells Judas’ Betrayal and Peter’s Denial</a:t>
            </a:r>
            <a:endParaRPr lang="en-US" sz="32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endParaRPr>
          </a:p>
        </p:txBody>
      </p:sp>
      <p:sp>
        <p:nvSpPr>
          <p:cNvPr id="3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S-06</a:t>
            </a:r>
          </a:p>
        </p:txBody>
      </p:sp>
      <p:sp>
        <p:nvSpPr>
          <p:cNvPr id="3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5" name="Picture 4">
            <a:extLst>
              <a:ext uri="{FF2B5EF4-FFF2-40B4-BE49-F238E27FC236}">
                <a16:creationId xmlns:a16="http://schemas.microsoft.com/office/drawing/2014/main" id="{2D8C3D1E-0C69-4277-8BDC-768614E30C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178" y="1563001"/>
            <a:ext cx="3631494" cy="2017497"/>
          </a:xfrm>
          <a:prstGeom prst="rect">
            <a:avLst/>
          </a:prstGeom>
        </p:spPr>
      </p:pic>
      <p:sp>
        <p:nvSpPr>
          <p:cNvPr id="6" name="Rectangle 5">
            <a:extLst>
              <a:ext uri="{FF2B5EF4-FFF2-40B4-BE49-F238E27FC236}">
                <a16:creationId xmlns:a16="http://schemas.microsoft.com/office/drawing/2014/main" id="{77EF3110-E7D5-440A-B3C6-A6AF63C0682A}"/>
              </a:ext>
            </a:extLst>
          </p:cNvPr>
          <p:cNvSpPr/>
          <p:nvPr/>
        </p:nvSpPr>
        <p:spPr>
          <a:xfrm>
            <a:off x="4924759" y="1051305"/>
            <a:ext cx="2887265" cy="410882"/>
          </a:xfrm>
          <a:prstGeom prst="rect">
            <a:avLst/>
          </a:prstGeom>
        </p:spPr>
        <p:txBody>
          <a:bodyPr wrap="none">
            <a:spAutoFit/>
          </a:bodyPr>
          <a:lstStyle/>
          <a:p>
            <a:pPr>
              <a:lnSpc>
                <a:spcPct val="115000"/>
              </a:lnSpc>
              <a:spcAft>
                <a:spcPts val="1000"/>
              </a:spcAft>
            </a:pPr>
            <a:r>
              <a:rPr lang="en-NZ" b="1" dirty="0">
                <a:latin typeface="Calibri" panose="020F0502020204030204" pitchFamily="34" charset="0"/>
                <a:ea typeface="Calibri" panose="020F0502020204030204" pitchFamily="34" charset="0"/>
                <a:cs typeface="Times New Roman" panose="02020603050405020304" pitchFamily="18" charset="0"/>
              </a:rPr>
              <a:t>How did Judas betray Jesus?</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but1">
            <a:extLst>
              <a:ext uri="{FF2B5EF4-FFF2-40B4-BE49-F238E27FC236}">
                <a16:creationId xmlns:a16="http://schemas.microsoft.com/office/drawing/2014/main" id="{D3429597-0438-4F9F-A9A9-D2C454E1FE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68800" y="1427738"/>
            <a:ext cx="724823" cy="537120"/>
          </a:xfrm>
          <a:prstGeom prst="roundRect">
            <a:avLst>
              <a:gd name="adj" fmla="val 3126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Rectangle 15">
            <a:extLst>
              <a:ext uri="{FF2B5EF4-FFF2-40B4-BE49-F238E27FC236}">
                <a16:creationId xmlns:a16="http://schemas.microsoft.com/office/drawing/2014/main" id="{74A3D4E6-31BB-4327-A55C-F2318E344A8A}"/>
              </a:ext>
            </a:extLst>
          </p:cNvPr>
          <p:cNvSpPr/>
          <p:nvPr/>
        </p:nvSpPr>
        <p:spPr>
          <a:xfrm>
            <a:off x="5347089" y="1403910"/>
            <a:ext cx="3506622" cy="584775"/>
          </a:xfrm>
          <a:prstGeom prst="rect">
            <a:avLst/>
          </a:prstGeom>
        </p:spPr>
        <p:txBody>
          <a:bodyPr wrap="square">
            <a:spAutoFit/>
          </a:bodyPr>
          <a:lstStyle/>
          <a:p>
            <a:r>
              <a:rPr lang="en-NZ" sz="1600" dirty="0">
                <a:latin typeface="Calibri" panose="020F0502020204030204" pitchFamily="34" charset="0"/>
                <a:ea typeface="Calibri" panose="020F0502020204030204" pitchFamily="34" charset="0"/>
                <a:cs typeface="Times New Roman" panose="02020603050405020304" pitchFamily="18" charset="0"/>
              </a:rPr>
              <a:t>Judas used a sign of love –</a:t>
            </a:r>
          </a:p>
          <a:p>
            <a:r>
              <a:rPr lang="en-NZ" sz="1600" dirty="0">
                <a:latin typeface="Calibri" panose="020F0502020204030204" pitchFamily="34" charset="0"/>
                <a:ea typeface="Calibri" panose="020F0502020204030204" pitchFamily="34" charset="0"/>
                <a:cs typeface="Times New Roman" panose="02020603050405020304" pitchFamily="18" charset="0"/>
              </a:rPr>
              <a:t>he betrayed Jesus with a kiss.</a:t>
            </a:r>
            <a:endParaRPr lang="en-NZ" sz="1600" dirty="0"/>
          </a:p>
        </p:txBody>
      </p:sp>
      <p:sp>
        <p:nvSpPr>
          <p:cNvPr id="18" name="Rectangle 17">
            <a:extLst>
              <a:ext uri="{FF2B5EF4-FFF2-40B4-BE49-F238E27FC236}">
                <a16:creationId xmlns:a16="http://schemas.microsoft.com/office/drawing/2014/main" id="{194CA156-70CC-42E3-87C6-D7F24CF7406A}"/>
              </a:ext>
            </a:extLst>
          </p:cNvPr>
          <p:cNvSpPr/>
          <p:nvPr/>
        </p:nvSpPr>
        <p:spPr>
          <a:xfrm>
            <a:off x="4176889" y="2240197"/>
            <a:ext cx="4823111" cy="410882"/>
          </a:xfrm>
          <a:prstGeom prst="rect">
            <a:avLst/>
          </a:prstGeom>
        </p:spPr>
        <p:txBody>
          <a:bodyPr wrap="square">
            <a:spAutoFit/>
          </a:bodyPr>
          <a:lstStyle/>
          <a:p>
            <a:pPr>
              <a:lnSpc>
                <a:spcPct val="115000"/>
              </a:lnSpc>
              <a:spcAft>
                <a:spcPts val="1000"/>
              </a:spcAft>
            </a:pPr>
            <a:r>
              <a:rPr lang="en-NZ" b="1" dirty="0">
                <a:latin typeface="Calibri" panose="020F0502020204030204" pitchFamily="34" charset="0"/>
                <a:ea typeface="Calibri" panose="020F0502020204030204" pitchFamily="34" charset="0"/>
                <a:cs typeface="Times New Roman" panose="02020603050405020304" pitchFamily="18" charset="0"/>
              </a:rPr>
              <a:t>How much was Judas paid for betraying Jesus?</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but 2">
            <a:extLst>
              <a:ext uri="{FF2B5EF4-FFF2-40B4-BE49-F238E27FC236}">
                <a16:creationId xmlns:a16="http://schemas.microsoft.com/office/drawing/2014/main" id="{25BDC0E2-1EEB-4A95-9E75-3246127814B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48" t="44464" r="60744" b="3910"/>
          <a:stretch/>
        </p:blipFill>
        <p:spPr>
          <a:xfrm>
            <a:off x="4368800" y="2696081"/>
            <a:ext cx="709333" cy="566475"/>
          </a:xfrm>
          <a:prstGeom prst="roundRect">
            <a:avLst>
              <a:gd name="adj" fmla="val 3704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a:extLst>
              <a:ext uri="{FF2B5EF4-FFF2-40B4-BE49-F238E27FC236}">
                <a16:creationId xmlns:a16="http://schemas.microsoft.com/office/drawing/2014/main" id="{083A56F4-C5C3-424D-A416-6DB16FE6D81A}"/>
              </a:ext>
            </a:extLst>
          </p:cNvPr>
          <p:cNvSpPr/>
          <p:nvPr/>
        </p:nvSpPr>
        <p:spPr>
          <a:xfrm>
            <a:off x="5347089" y="2693670"/>
            <a:ext cx="2881686" cy="584775"/>
          </a:xfrm>
          <a:prstGeom prst="rect">
            <a:avLst/>
          </a:prstGeom>
        </p:spPr>
        <p:txBody>
          <a:bodyPr wrap="none">
            <a:spAutoFit/>
          </a:bodyPr>
          <a:lstStyle/>
          <a:p>
            <a:r>
              <a:rPr lang="en-NZ" sz="1600" dirty="0">
                <a:latin typeface="Calibri" panose="020F0502020204030204" pitchFamily="34" charset="0"/>
                <a:ea typeface="Calibri" panose="020F0502020204030204" pitchFamily="34" charset="0"/>
                <a:cs typeface="Times New Roman" panose="02020603050405020304" pitchFamily="18" charset="0"/>
              </a:rPr>
              <a:t>30 pieces of silver by the Jewish </a:t>
            </a:r>
          </a:p>
          <a:p>
            <a:r>
              <a:rPr lang="en-NZ" sz="1600" dirty="0">
                <a:latin typeface="Calibri" panose="020F0502020204030204" pitchFamily="34" charset="0"/>
                <a:ea typeface="Calibri" panose="020F0502020204030204" pitchFamily="34" charset="0"/>
                <a:cs typeface="Times New Roman" panose="02020603050405020304" pitchFamily="18" charset="0"/>
              </a:rPr>
              <a:t>chief priests.</a:t>
            </a:r>
            <a:endParaRPr lang="en-NZ" sz="1600" dirty="0"/>
          </a:p>
        </p:txBody>
      </p:sp>
      <p:sp>
        <p:nvSpPr>
          <p:cNvPr id="22" name="Rectangle 21">
            <a:extLst>
              <a:ext uri="{FF2B5EF4-FFF2-40B4-BE49-F238E27FC236}">
                <a16:creationId xmlns:a16="http://schemas.microsoft.com/office/drawing/2014/main" id="{E543F92D-6988-48FB-991C-E344873A8A42}"/>
              </a:ext>
            </a:extLst>
          </p:cNvPr>
          <p:cNvSpPr/>
          <p:nvPr/>
        </p:nvSpPr>
        <p:spPr>
          <a:xfrm>
            <a:off x="5254361" y="3370991"/>
            <a:ext cx="2668166" cy="410882"/>
          </a:xfrm>
          <a:prstGeom prst="rect">
            <a:avLst/>
          </a:prstGeom>
        </p:spPr>
        <p:txBody>
          <a:bodyPr wrap="none">
            <a:spAutoFit/>
          </a:bodyPr>
          <a:lstStyle/>
          <a:p>
            <a:pPr>
              <a:lnSpc>
                <a:spcPct val="115000"/>
              </a:lnSpc>
              <a:spcAft>
                <a:spcPts val="1000"/>
              </a:spcAft>
            </a:pPr>
            <a:r>
              <a:rPr lang="en-NZ" b="1" dirty="0">
                <a:latin typeface="Calibri" panose="020F0502020204030204" pitchFamily="34" charset="0"/>
                <a:ea typeface="Calibri" panose="020F0502020204030204" pitchFamily="34" charset="0"/>
                <a:cs typeface="Times New Roman" panose="02020603050405020304" pitchFamily="18" charset="0"/>
              </a:rPr>
              <a:t>What happened to Judas?</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4" name="but 3">
            <a:extLst>
              <a:ext uri="{FF2B5EF4-FFF2-40B4-BE49-F238E27FC236}">
                <a16:creationId xmlns:a16="http://schemas.microsoft.com/office/drawing/2014/main" id="{8C34A5BD-27CC-41F5-A220-E68E94A0B17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31435" b="10595"/>
          <a:stretch/>
        </p:blipFill>
        <p:spPr>
          <a:xfrm>
            <a:off x="4290550" y="3631647"/>
            <a:ext cx="963811" cy="715624"/>
          </a:xfrm>
          <a:prstGeom prst="ellipse">
            <a:avLst/>
          </a:prstGeom>
          <a:ln>
            <a:noFill/>
          </a:ln>
          <a:effectLst>
            <a:softEdge rad="112500"/>
          </a:effectLst>
        </p:spPr>
      </p:pic>
      <p:sp>
        <p:nvSpPr>
          <p:cNvPr id="25" name="Rectangle 24">
            <a:extLst>
              <a:ext uri="{FF2B5EF4-FFF2-40B4-BE49-F238E27FC236}">
                <a16:creationId xmlns:a16="http://schemas.microsoft.com/office/drawing/2014/main" id="{7D21B60A-4C0D-460B-8A64-C8922E48E41F}"/>
              </a:ext>
            </a:extLst>
          </p:cNvPr>
          <p:cNvSpPr/>
          <p:nvPr/>
        </p:nvSpPr>
        <p:spPr>
          <a:xfrm>
            <a:off x="5347089" y="3820054"/>
            <a:ext cx="2975366" cy="358816"/>
          </a:xfrm>
          <a:prstGeom prst="rect">
            <a:avLst/>
          </a:prstGeom>
        </p:spPr>
        <p:txBody>
          <a:bodyPr wrap="none">
            <a:spAutoFit/>
          </a:bodyPr>
          <a:lstStyle/>
          <a:p>
            <a:pPr>
              <a:lnSpc>
                <a:spcPct val="115000"/>
              </a:lnSpc>
              <a:spcAft>
                <a:spcPts val="1000"/>
              </a:spcAft>
            </a:pPr>
            <a:r>
              <a:rPr lang="en-NZ" sz="1600" dirty="0">
                <a:latin typeface="Calibri" panose="020F0502020204030204" pitchFamily="34" charset="0"/>
                <a:ea typeface="Calibri" panose="020F0502020204030204" pitchFamily="34" charset="0"/>
                <a:cs typeface="Times New Roman" panose="02020603050405020304" pitchFamily="18" charset="0"/>
              </a:rPr>
              <a:t>Watch the clip to find the answer.</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BFC73971-EAD9-4968-B573-8233D9749199}"/>
              </a:ext>
            </a:extLst>
          </p:cNvPr>
          <p:cNvSpPr/>
          <p:nvPr/>
        </p:nvSpPr>
        <p:spPr>
          <a:xfrm>
            <a:off x="1101105" y="1260265"/>
            <a:ext cx="1677639" cy="340093"/>
          </a:xfrm>
          <a:prstGeom prst="rect">
            <a:avLst/>
          </a:prstGeom>
        </p:spPr>
        <p:txBody>
          <a:bodyPr wrap="none">
            <a:spAutoFit/>
          </a:bodyPr>
          <a:lstStyle/>
          <a:p>
            <a:pPr>
              <a:lnSpc>
                <a:spcPct val="115000"/>
              </a:lnSpc>
              <a:spcAft>
                <a:spcPts val="1000"/>
              </a:spcAft>
            </a:pPr>
            <a:r>
              <a:rPr lang="en-NZ" sz="1400" b="1" dirty="0">
                <a:latin typeface="Calibri" panose="020F0502020204030204" pitchFamily="34" charset="0"/>
                <a:ea typeface="Calibri" panose="020F0502020204030204" pitchFamily="34" charset="0"/>
                <a:cs typeface="Times New Roman" panose="02020603050405020304" pitchFamily="18" charset="0"/>
              </a:rPr>
              <a:t>Read John 13: 21-30</a:t>
            </a:r>
            <a:endParaRPr lang="en-NZ" sz="11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4" name="Action Button: Video">
            <a:hlinkClick r:id="rId10" highlightClick="1"/>
            <a:extLst>
              <a:ext uri="{FF2B5EF4-FFF2-40B4-BE49-F238E27FC236}">
                <a16:creationId xmlns:a16="http://schemas.microsoft.com/office/drawing/2014/main" id="{0455113A-9631-47CE-81B6-1BAD9CFDB812}"/>
              </a:ext>
            </a:extLst>
          </p:cNvPr>
          <p:cNvSpPr/>
          <p:nvPr/>
        </p:nvSpPr>
        <p:spPr>
          <a:xfrm>
            <a:off x="7092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ction Button: Audio">
            <a:hlinkClick r:id="" action="ppaction://noaction" highlightClick="1"/>
          </p:cNvPr>
          <p:cNvSpPr/>
          <p:nvPr/>
        </p:nvSpPr>
        <p:spPr>
          <a:xfrm>
            <a:off x="6660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Tool instructions">
            <a:extLst>
              <a:ext uri="{FF2B5EF4-FFF2-40B4-BE49-F238E27FC236}">
                <a16:creationId xmlns:a16="http://schemas.microsoft.com/office/drawing/2014/main" id="{9FD598B5-A91D-45FD-94F9-364E41EDC92A}"/>
              </a:ext>
            </a:extLst>
          </p:cNvPr>
          <p:cNvSpPr txBox="1"/>
          <p:nvPr/>
        </p:nvSpPr>
        <p:spPr>
          <a:xfrm>
            <a:off x="3543524" y="4912668"/>
            <a:ext cx="2056973"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icons to reveal the answers</a:t>
            </a:r>
          </a:p>
        </p:txBody>
      </p:sp>
      <p:sp>
        <p:nvSpPr>
          <p:cNvPr id="35" name="TextBox: Tool instructions">
            <a:extLst>
              <a:ext uri="{FF2B5EF4-FFF2-40B4-BE49-F238E27FC236}">
                <a16:creationId xmlns:a16="http://schemas.microsoft.com/office/drawing/2014/main" id="{BFAE1FAC-1AD5-4B74-8981-0EB69116A0B2}"/>
              </a:ext>
            </a:extLst>
          </p:cNvPr>
          <p:cNvSpPr txBox="1"/>
          <p:nvPr/>
        </p:nvSpPr>
        <p:spPr>
          <a:xfrm>
            <a:off x="2604955" y="4595322"/>
            <a:ext cx="3934090" cy="246221"/>
          </a:xfrm>
          <a:prstGeom prst="rect">
            <a:avLst/>
          </a:prstGeom>
          <a:noFill/>
        </p:spPr>
        <p:txBody>
          <a:bodyPr wrap="none" rtlCol="0">
            <a:spAutoFit/>
          </a:bodyPr>
          <a:lstStyle/>
          <a:p>
            <a:pPr algn="ctr"/>
            <a:r>
              <a:rPr lang="en-GB" sz="1000" dirty="0"/>
              <a:t>Click the video button to play “</a:t>
            </a:r>
            <a:r>
              <a:rPr lang="en-NZ" sz="1000" dirty="0"/>
              <a:t>Potters Field Bought - 30 Pieces of Silver”</a:t>
            </a:r>
            <a:endParaRPr lang="en-GB" sz="1000" dirty="0"/>
          </a:p>
        </p:txBody>
      </p:sp>
      <p:sp>
        <p:nvSpPr>
          <p:cNvPr id="27" name="TextBox: Tool instructions stop"/>
          <p:cNvSpPr txBox="1"/>
          <p:nvPr/>
        </p:nvSpPr>
        <p:spPr>
          <a:xfrm>
            <a:off x="3331181" y="4761644"/>
            <a:ext cx="2634054" cy="246221"/>
          </a:xfrm>
          <a:prstGeom prst="rect">
            <a:avLst/>
          </a:prstGeom>
          <a:noFill/>
        </p:spPr>
        <p:txBody>
          <a:bodyPr wrap="none" rtlCol="0">
            <a:spAutoFit/>
          </a:bodyPr>
          <a:lstStyle/>
          <a:p>
            <a:pPr algn="ctr"/>
            <a:r>
              <a:rPr lang="en-GB" sz="1000" dirty="0">
                <a:cs typeface="Arial" panose="020B0604020202020204" pitchFamily="34" charset="0"/>
              </a:rPr>
              <a:t>Click the audio button to </a:t>
            </a:r>
            <a:r>
              <a:rPr lang="en-GB" sz="1000" dirty="0" smtClean="0">
                <a:cs typeface="Arial" panose="020B0604020202020204" pitchFamily="34" charset="0"/>
              </a:rPr>
              <a:t>stop ‘</a:t>
            </a:r>
            <a:r>
              <a:rPr lang="en-GB" sz="1000" dirty="0" smtClean="0">
                <a:cs typeface="Arial" panose="020B0604020202020204" pitchFamily="34" charset="0"/>
              </a:rPr>
              <a:t>Judas and </a:t>
            </a:r>
            <a:r>
              <a:rPr lang="en-GB" sz="1000" dirty="0">
                <a:cs typeface="Arial" panose="020B0604020202020204" pitchFamily="34" charset="0"/>
              </a:rPr>
              <a:t>M</a:t>
            </a:r>
            <a:r>
              <a:rPr lang="en-GB" sz="1000" dirty="0" smtClean="0">
                <a:cs typeface="Arial" panose="020B0604020202020204" pitchFamily="34" charset="0"/>
              </a:rPr>
              <a:t>ary’</a:t>
            </a:r>
            <a:endParaRPr lang="en-GB" sz="1000" dirty="0">
              <a:cs typeface="Arial" panose="020B0604020202020204" pitchFamily="34" charset="0"/>
            </a:endParaRPr>
          </a:p>
        </p:txBody>
      </p:sp>
      <p:sp>
        <p:nvSpPr>
          <p:cNvPr id="28" name="TextBox: Tool instructions start"/>
          <p:cNvSpPr txBox="1"/>
          <p:nvPr/>
        </p:nvSpPr>
        <p:spPr>
          <a:xfrm>
            <a:off x="3334392" y="4761644"/>
            <a:ext cx="2621230" cy="246221"/>
          </a:xfrm>
          <a:prstGeom prst="rect">
            <a:avLst/>
          </a:prstGeom>
          <a:noFill/>
        </p:spPr>
        <p:txBody>
          <a:bodyPr wrap="none" rtlCol="0">
            <a:spAutoFit/>
          </a:bodyPr>
          <a:lstStyle/>
          <a:p>
            <a:pPr algn="ctr"/>
            <a:r>
              <a:rPr lang="en-GB" sz="1000" dirty="0">
                <a:cs typeface="Arial" panose="020B0604020202020204" pitchFamily="34" charset="0"/>
              </a:rPr>
              <a:t>Click the audio button to play </a:t>
            </a:r>
            <a:r>
              <a:rPr lang="en-GB" sz="1000" dirty="0" smtClean="0">
                <a:cs typeface="Arial" panose="020B0604020202020204" pitchFamily="34" charset="0"/>
              </a:rPr>
              <a:t>‘</a:t>
            </a:r>
            <a:r>
              <a:rPr lang="en-GB" sz="1000" dirty="0" smtClean="0">
                <a:cs typeface="Arial" panose="020B0604020202020204" pitchFamily="34" charset="0"/>
              </a:rPr>
              <a:t>Judas and Mary’</a:t>
            </a:r>
            <a:endParaRPr lang="en-GB" sz="1000" dirty="0">
              <a:cs typeface="Arial" panose="020B0604020202020204" pitchFamily="34" charset="0"/>
            </a:endParaRPr>
          </a:p>
        </p:txBody>
      </p:sp>
    </p:spTree>
    <p:extLst>
      <p:ext uri="{BB962C8B-B14F-4D97-AF65-F5344CB8AC3E}">
        <p14:creationId xmlns:p14="http://schemas.microsoft.com/office/powerpoint/2010/main" val="55502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nextCondLst>
                <p:cond evt="onClick" delay="0">
                  <p:tgtEl>
                    <p:spTgt spid="15"/>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nextCondLst>
                <p:cond evt="onClick" delay="0">
                  <p:tgtEl>
                    <p:spTgt spid="20"/>
                  </p:tgtEl>
                </p:cond>
              </p:nextCondLst>
            </p:seq>
            <p:seq concurrent="1" nextAc="seek">
              <p:cTn id="19" restart="whenNotActive" fill="hold" evtFilter="cancelBubble" nodeType="interactiveSeq">
                <p:stCondLst>
                  <p:cond evt="onClick" delay="0">
                    <p:tgtEl>
                      <p:spTgt spid="24"/>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childTnLst>
                          </p:cTn>
                        </p:par>
                      </p:childTnLst>
                    </p:cTn>
                  </p:par>
                </p:childTnLst>
              </p:cTn>
              <p:nextCondLst>
                <p:cond evt="onClick" delay="0">
                  <p:tgtEl>
                    <p:spTgt spid="24"/>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grpId="2" nodeType="clickEffect">
                                  <p:stCondLst>
                                    <p:cond delay="0"/>
                                  </p:stCondLst>
                                  <p:childTnLst>
                                    <p:set>
                                      <p:cBhvr>
                                        <p:cTn id="35" dur="1" fill="hold">
                                          <p:stCondLst>
                                            <p:cond delay="0"/>
                                          </p:stCondLst>
                                        </p:cTn>
                                        <p:tgtEl>
                                          <p:spTgt spid="16"/>
                                        </p:tgtEl>
                                        <p:attrNameLst>
                                          <p:attrName>style.visibility</p:attrName>
                                        </p:attrNameLst>
                                      </p:cBhvr>
                                      <p:to>
                                        <p:strVal val="hidden"/>
                                      </p:to>
                                    </p:set>
                                  </p:childTnLst>
                                </p:cTn>
                              </p:par>
                              <p:par>
                                <p:cTn id="36" presetID="1" presetClass="exit" presetSubtype="0" fill="hold" grpId="2" nodeType="withEffect">
                                  <p:stCondLst>
                                    <p:cond delay="0"/>
                                  </p:stCondLst>
                                  <p:childTnLst>
                                    <p:set>
                                      <p:cBhvr>
                                        <p:cTn id="37" dur="1" fill="hold">
                                          <p:stCondLst>
                                            <p:cond delay="0"/>
                                          </p:stCondLst>
                                        </p:cTn>
                                        <p:tgtEl>
                                          <p:spTgt spid="21"/>
                                        </p:tgtEl>
                                        <p:attrNameLst>
                                          <p:attrName>style.visibility</p:attrName>
                                        </p:attrNameLst>
                                      </p:cBhvr>
                                      <p:to>
                                        <p:strVal val="hidden"/>
                                      </p:to>
                                    </p:set>
                                  </p:childTnLst>
                                </p:cTn>
                              </p:par>
                              <p:par>
                                <p:cTn id="38" presetID="1" presetClass="exit" presetSubtype="0" fill="hold" grpId="2" nodeType="withEffect">
                                  <p:stCondLst>
                                    <p:cond delay="0"/>
                                  </p:stCondLst>
                                  <p:childTnLst>
                                    <p:set>
                                      <p:cBhvr>
                                        <p:cTn id="39" dur="1" fill="hold">
                                          <p:stCondLst>
                                            <p:cond delay="0"/>
                                          </p:stCondLst>
                                        </p:cTn>
                                        <p:tgtEl>
                                          <p:spTgt spid="25"/>
                                        </p:tgtEl>
                                        <p:attrNameLst>
                                          <p:attrName>style.visibility</p:attrName>
                                        </p:attrNameLst>
                                      </p:cBhvr>
                                      <p:to>
                                        <p:strVal val="hidden"/>
                                      </p:to>
                                    </p:set>
                                  </p:childTnLst>
                                </p:cTn>
                              </p:par>
                              <p:par>
                                <p:cTn id="40" presetID="1" presetClass="exit" presetSubtype="0" fill="hold" grpId="2" nodeType="withEffect">
                                  <p:stCondLst>
                                    <p:cond delay="0"/>
                                  </p:stCondLst>
                                  <p:childTnLst>
                                    <p:set>
                                      <p:cBhvr>
                                        <p:cTn id="41" dur="1" fill="hold">
                                          <p:stCondLst>
                                            <p:cond delay="0"/>
                                          </p:stCondLst>
                                        </p:cTn>
                                        <p:tgtEl>
                                          <p:spTgt spid="34"/>
                                        </p:tgtEl>
                                        <p:attrNameLst>
                                          <p:attrName>style.visibility</p:attrName>
                                        </p:attrNameLst>
                                      </p:cBhvr>
                                      <p:to>
                                        <p:strVal val="hidden"/>
                                      </p:to>
                                    </p:set>
                                  </p:childTnLst>
                                </p:cTn>
                              </p:par>
                              <p:par>
                                <p:cTn id="42" presetID="1" presetClass="exit" presetSubtype="0" fill="hold" grpId="2" nodeType="withEffect">
                                  <p:stCondLst>
                                    <p:cond delay="0"/>
                                  </p:stCondLst>
                                  <p:childTnLst>
                                    <p:set>
                                      <p:cBhvr>
                                        <p:cTn id="4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44" restart="whenNotActive" fill="hold" evtFilter="cancelBubble" nodeType="interactiveSeq">
                <p:stCondLst>
                  <p:cond evt="onClick" delay="0">
                    <p:tgtEl>
                      <p:spTgt spid="33"/>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6"/>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21"/>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25"/>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34"/>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57" restart="whenNotActive" fill="hold" evtFilter="cancelBubble" nodeType="interactiveSeq">
                <p:stCondLst>
                  <p:cond evt="onClick" delay="0">
                    <p:tgtEl>
                      <p:spTgt spid="26"/>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par>
                                <p:cTn id="63" presetID="10" presetClass="exit" presetSubtype="0" fill="hold" grpId="1" nodeType="withEffect">
                                  <p:stCondLst>
                                    <p:cond delay="0"/>
                                  </p:stCondLst>
                                  <p:childTnLst>
                                    <p:animEffect transition="out" filter="fade">
                                      <p:cBhvr>
                                        <p:cTn id="64" dur="500"/>
                                        <p:tgtEl>
                                          <p:spTgt spid="28"/>
                                        </p:tgtEl>
                                      </p:cBhvr>
                                    </p:animEffect>
                                    <p:set>
                                      <p:cBhvr>
                                        <p:cTn id="65" dur="1" fill="hold">
                                          <p:stCondLst>
                                            <p:cond delay="499"/>
                                          </p:stCondLst>
                                        </p:cTn>
                                        <p:tgtEl>
                                          <p:spTgt spid="28"/>
                                        </p:tgtEl>
                                        <p:attrNameLst>
                                          <p:attrName>style.visibility</p:attrName>
                                        </p:attrNameLst>
                                      </p:cBhvr>
                                      <p:to>
                                        <p:strVal val="hidden"/>
                                      </p:to>
                                    </p:set>
                                  </p:childTnLst>
                                </p:cTn>
                              </p:par>
                              <p:par>
                                <p:cTn id="66" presetID="1" presetClass="mediacall" presetSubtype="0" fill="hold" nodeType="withEffect">
                                  <p:stCondLst>
                                    <p:cond delay="0"/>
                                  </p:stCondLst>
                                  <p:childTnLst>
                                    <p:cmd type="call" cmd="playFrom(0.0)">
                                      <p:cBhvr>
                                        <p:cTn id="67" dur="133752" fill="hold"/>
                                        <p:tgtEl>
                                          <p:spTgt spid="3"/>
                                        </p:tgtEl>
                                      </p:cBhvr>
                                    </p:cmd>
                                  </p:childTnLst>
                                </p:cTn>
                              </p:par>
                              <p:par>
                                <p:cTn id="68" presetID="1" presetClass="emph" presetSubtype="2" fill="hold" nodeType="withEffect">
                                  <p:stCondLst>
                                    <p:cond delay="0"/>
                                  </p:stCondLst>
                                  <p:childTnLst>
                                    <p:animClr clrSpc="rgb" dir="cw">
                                      <p:cBhvr>
                                        <p:cTn id="69" dur="1000" fill="hold"/>
                                        <p:tgtEl>
                                          <p:spTgt spid="26"/>
                                        </p:tgtEl>
                                        <p:attrNameLst>
                                          <p:attrName>fillcolor</p:attrName>
                                        </p:attrNameLst>
                                      </p:cBhvr>
                                      <p:to>
                                        <a:schemeClr val="accent2"/>
                                      </p:to>
                                    </p:animClr>
                                    <p:set>
                                      <p:cBhvr>
                                        <p:cTn id="70" dur="1000" fill="hold"/>
                                        <p:tgtEl>
                                          <p:spTgt spid="26"/>
                                        </p:tgtEl>
                                        <p:attrNameLst>
                                          <p:attrName>fill.type</p:attrName>
                                        </p:attrNameLst>
                                      </p:cBhvr>
                                      <p:to>
                                        <p:strVal val="solid"/>
                                      </p:to>
                                    </p:set>
                                    <p:set>
                                      <p:cBhvr>
                                        <p:cTn id="71" dur="1000" fill="hold"/>
                                        <p:tgtEl>
                                          <p:spTgt spid="26"/>
                                        </p:tgtEl>
                                        <p:attrNameLst>
                                          <p:attrName>fill.on</p:attrName>
                                        </p:attrNameLst>
                                      </p:cBhvr>
                                      <p:to>
                                        <p:strVal val="true"/>
                                      </p:to>
                                    </p:set>
                                  </p:childTnLst>
                                </p:cTn>
                              </p:par>
                            </p:childTnLst>
                          </p:cTn>
                        </p:par>
                      </p:childTnLst>
                    </p:cTn>
                  </p:par>
                  <p:par>
                    <p:cTn id="72" fill="hold">
                      <p:stCondLst>
                        <p:cond delay="indefinite"/>
                      </p:stCondLst>
                      <p:childTnLst>
                        <p:par>
                          <p:cTn id="73" fill="hold">
                            <p:stCondLst>
                              <p:cond delay="0"/>
                            </p:stCondLst>
                            <p:childTnLst>
                              <p:par>
                                <p:cTn id="74" presetID="3" presetClass="mediacall" presetSubtype="0" fill="hold" nodeType="clickEffect">
                                  <p:stCondLst>
                                    <p:cond delay="0"/>
                                  </p:stCondLst>
                                  <p:childTnLst>
                                    <p:cmd type="call" cmd="stop">
                                      <p:cBhvr>
                                        <p:cTn id="75" dur="1" fill="hold"/>
                                        <p:tgtEl>
                                          <p:spTgt spid="3"/>
                                        </p:tgtEl>
                                      </p:cBhvr>
                                    </p:cmd>
                                  </p:childTnLst>
                                </p:cTn>
                              </p:par>
                              <p:par>
                                <p:cTn id="76" presetID="10" presetClass="exit" presetSubtype="0" fill="hold" grpId="1" nodeType="withEffect">
                                  <p:stCondLst>
                                    <p:cond delay="0"/>
                                  </p:stCondLst>
                                  <p:childTnLst>
                                    <p:animEffect transition="out" filter="fade">
                                      <p:cBhvr>
                                        <p:cTn id="77" dur="500"/>
                                        <p:tgtEl>
                                          <p:spTgt spid="27"/>
                                        </p:tgtEl>
                                      </p:cBhvr>
                                    </p:animEffect>
                                    <p:set>
                                      <p:cBhvr>
                                        <p:cTn id="78" dur="1" fill="hold">
                                          <p:stCondLst>
                                            <p:cond delay="499"/>
                                          </p:stCondLst>
                                        </p:cTn>
                                        <p:tgtEl>
                                          <p:spTgt spid="27"/>
                                        </p:tgtEl>
                                        <p:attrNameLst>
                                          <p:attrName>style.visibility</p:attrName>
                                        </p:attrNameLst>
                                      </p:cBhvr>
                                      <p:to>
                                        <p:strVal val="hidden"/>
                                      </p:to>
                                    </p:set>
                                  </p:childTnLst>
                                </p:cTn>
                              </p:par>
                              <p:par>
                                <p:cTn id="79" presetID="10" presetClass="entr" presetSubtype="0" fill="hold" grpId="2" nodeType="with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fade">
                                      <p:cBhvr>
                                        <p:cTn id="81" dur="500"/>
                                        <p:tgtEl>
                                          <p:spTgt spid="28"/>
                                        </p:tgtEl>
                                      </p:cBhvr>
                                    </p:animEffect>
                                  </p:childTnLst>
                                </p:cTn>
                              </p:par>
                              <p:par>
                                <p:cTn id="82" presetID="1" presetClass="emph" presetSubtype="2" fill="hold" nodeType="withEffect">
                                  <p:stCondLst>
                                    <p:cond delay="0"/>
                                  </p:stCondLst>
                                  <p:childTnLst>
                                    <p:animClr clrSpc="rgb" dir="cw">
                                      <p:cBhvr>
                                        <p:cTn id="83" dur="2000" fill="hold"/>
                                        <p:tgtEl>
                                          <p:spTgt spid="26"/>
                                        </p:tgtEl>
                                        <p:attrNameLst>
                                          <p:attrName>fillcolor</p:attrName>
                                        </p:attrNameLst>
                                      </p:cBhvr>
                                      <p:to>
                                        <a:schemeClr val="bg1"/>
                                      </p:to>
                                    </p:animClr>
                                    <p:set>
                                      <p:cBhvr>
                                        <p:cTn id="84" dur="2000" fill="hold"/>
                                        <p:tgtEl>
                                          <p:spTgt spid="26"/>
                                        </p:tgtEl>
                                        <p:attrNameLst>
                                          <p:attrName>fill.type</p:attrName>
                                        </p:attrNameLst>
                                      </p:cBhvr>
                                      <p:to>
                                        <p:strVal val="solid"/>
                                      </p:to>
                                    </p:set>
                                    <p:set>
                                      <p:cBhvr>
                                        <p:cTn id="85" dur="20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audio>
              <p:cMediaNode vol="80000">
                <p:cTn id="86" fill="hold" display="0">
                  <p:stCondLst>
                    <p:cond delay="indefinite"/>
                  </p:stCondLst>
                  <p:endCondLst>
                    <p:cond evt="onStopAudio" delay="0">
                      <p:tgtEl>
                        <p:sldTgt/>
                      </p:tgtEl>
                    </p:cond>
                  </p:endCondLst>
                </p:cTn>
                <p:tgtEl>
                  <p:spTgt spid="3"/>
                </p:tgtEl>
              </p:cMediaNode>
            </p:audio>
          </p:childTnLst>
        </p:cTn>
      </p:par>
    </p:tnLst>
    <p:bldLst>
      <p:bldP spid="16" grpId="0"/>
      <p:bldP spid="16" grpId="1"/>
      <p:bldP spid="16" grpId="2"/>
      <p:bldP spid="21" grpId="0"/>
      <p:bldP spid="21" grpId="1"/>
      <p:bldP spid="21" grpId="2"/>
      <p:bldP spid="25" grpId="0"/>
      <p:bldP spid="25" grpId="1"/>
      <p:bldP spid="25" grpId="2"/>
      <p:bldP spid="34" grpId="0" animBg="1"/>
      <p:bldP spid="34" grpId="1" animBg="1"/>
      <p:bldP spid="34" grpId="2" animBg="1"/>
      <p:bldP spid="35" grpId="0"/>
      <p:bldP spid="35" grpId="1"/>
      <p:bldP spid="35" grpId="2"/>
      <p:bldP spid="27" grpId="0"/>
      <p:bldP spid="27" grpId="1"/>
      <p:bldP spid="28" grpId="0"/>
      <p:bldP spid="28" grpId="1"/>
      <p:bldP spid="28"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0538"/>
            <a:ext cx="9144000" cy="1077218"/>
          </a:xfrm>
          <a:prstGeom prst="rect">
            <a:avLst/>
          </a:prstGeom>
          <a:noFill/>
        </p:spPr>
        <p:txBody>
          <a:bodyPr wrap="square" lIns="91440" tIns="45720" rIns="91440" bIns="45720">
            <a:spAutoFit/>
          </a:bodyPr>
          <a:lstStyle/>
          <a:p>
            <a:pPr algn="ctr"/>
            <a:r>
              <a:rPr lang="en-NZ" sz="32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rPr>
              <a:t>Tuesday’s Gospel – Jesus foretells Peter’s Denial, Peter denies Jesus</a:t>
            </a:r>
            <a:endParaRPr lang="en-US" sz="32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endParaRPr>
          </a:p>
        </p:txBody>
      </p:sp>
      <p:sp>
        <p:nvSpPr>
          <p:cNvPr id="3" name="Rectangle 2">
            <a:extLst>
              <a:ext uri="{FF2B5EF4-FFF2-40B4-BE49-F238E27FC236}">
                <a16:creationId xmlns:a16="http://schemas.microsoft.com/office/drawing/2014/main" id="{10702E06-D67F-4E9F-BEB3-8ADAC23FB5DE}"/>
              </a:ext>
            </a:extLst>
          </p:cNvPr>
          <p:cNvSpPr/>
          <p:nvPr/>
        </p:nvSpPr>
        <p:spPr>
          <a:xfrm>
            <a:off x="2743005" y="847895"/>
            <a:ext cx="3657989" cy="358816"/>
          </a:xfrm>
          <a:prstGeom prst="rect">
            <a:avLst/>
          </a:prstGeom>
        </p:spPr>
        <p:txBody>
          <a:bodyPr wrap="none">
            <a:spAutoFit/>
          </a:bodyPr>
          <a:lstStyle/>
          <a:p>
            <a:pPr>
              <a:lnSpc>
                <a:spcPct val="115000"/>
              </a:lnSpc>
              <a:spcAft>
                <a:spcPts val="1000"/>
              </a:spcAft>
            </a:pPr>
            <a:r>
              <a:rPr lang="en-NZ" sz="1600" b="1" dirty="0">
                <a:latin typeface="Calibri" panose="020F0502020204030204" pitchFamily="34" charset="0"/>
                <a:ea typeface="Calibri" panose="020F0502020204030204" pitchFamily="34" charset="0"/>
                <a:cs typeface="Times New Roman" panose="02020603050405020304" pitchFamily="18" charset="0"/>
              </a:rPr>
              <a:t>Read John 13: 36-38, Matthew 26: 69 -75</a:t>
            </a:r>
            <a:endParaRPr lang="en-NZ" sz="1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0D368F4D-06A7-4D7C-88D6-7EE1A984F0C9}"/>
              </a:ext>
            </a:extLst>
          </p:cNvPr>
          <p:cNvSpPr/>
          <p:nvPr/>
        </p:nvSpPr>
        <p:spPr>
          <a:xfrm>
            <a:off x="124904" y="1291498"/>
            <a:ext cx="8316096" cy="3153684"/>
          </a:xfrm>
          <a:prstGeom prst="rect">
            <a:avLst/>
          </a:prstGeom>
          <a:solidFill>
            <a:schemeClr val="bg2"/>
          </a:solidFill>
        </p:spPr>
        <p:txBody>
          <a:bodyPr wrap="square">
            <a:spAutoFit/>
          </a:bodyPr>
          <a:lstStyle/>
          <a:p>
            <a:pPr>
              <a:lnSpc>
                <a:spcPct val="115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From the stories you have heard about Peter how would you describe him as a person?</a:t>
            </a:r>
            <a:endParaRPr lang="en-NZ"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What do you think caused Peter to deny someone he had been a friend and follower of  for 3 years?</a:t>
            </a:r>
            <a:endParaRPr lang="en-NZ"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Describe Peter’s reaction when he realised that he had fulfilled what Jesus had predicted?</a:t>
            </a:r>
            <a:endParaRPr lang="en-NZ"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How did Peter die and do you think his death made up for his denial of Jesus?</a:t>
            </a:r>
            <a:endParaRPr lang="en-NZ"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Have you ever let someone you love down badly – how did you feel? How did you make up for it?</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43ED1171-722B-4397-8A8E-111E06C17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2121"/>
            <a:ext cx="9144000" cy="3881379"/>
          </a:xfrm>
          <a:prstGeom prst="rect">
            <a:avLst/>
          </a:prstGeom>
        </p:spPr>
      </p:pic>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S-07</a:t>
            </a:r>
          </a:p>
        </p:txBody>
      </p:sp>
      <p:sp>
        <p:nvSpPr>
          <p:cNvPr id="27" name="Action Button: Forward">
            <a:hlinkClick r:id="" action="ppaction://hlinkshowjump?jump=nextslide" highlightClick="1"/>
            <a:extLst>
              <a:ext uri="{FF2B5EF4-FFF2-40B4-BE49-F238E27FC236}">
                <a16:creationId xmlns:a16="http://schemas.microsoft.com/office/drawing/2014/main" id="{EC73975F-3078-49C3-AC8D-8405ABF7556C}"/>
              </a:ext>
            </a:extLst>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Back">
            <a:hlinkClick r:id="" action="ppaction://hlinkshowjump?jump=previousslide" highlightClick="1"/>
            <a:extLst>
              <a:ext uri="{FF2B5EF4-FFF2-40B4-BE49-F238E27FC236}">
                <a16:creationId xmlns:a16="http://schemas.microsoft.com/office/drawing/2014/main" id="{68272E65-BFE8-4D93-AF6E-BA417DF19B5F}"/>
              </a:ext>
            </a:extLst>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hape: Sider Down 1">
            <a:extLst>
              <a:ext uri="{FF2B5EF4-FFF2-40B4-BE49-F238E27FC236}">
                <a16:creationId xmlns:a16="http://schemas.microsoft.com/office/drawing/2014/main" id="{34ECDA14-8CA3-4A68-9BFE-6684F17C9E79}"/>
              </a:ext>
            </a:extLst>
          </p:cNvPr>
          <p:cNvSpPr/>
          <p:nvPr/>
        </p:nvSpPr>
        <p:spPr>
          <a:xfrm rot="5400000">
            <a:off x="8412793" y="1521776"/>
            <a:ext cx="648072" cy="564533"/>
          </a:xfrm>
          <a:prstGeom prst="homePlate">
            <a:avLst/>
          </a:prstGeom>
          <a:solidFill>
            <a:srgbClr val="C00000">
              <a:alpha val="73000"/>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hape: Slider Up">
            <a:extLst>
              <a:ext uri="{FF2B5EF4-FFF2-40B4-BE49-F238E27FC236}">
                <a16:creationId xmlns:a16="http://schemas.microsoft.com/office/drawing/2014/main" id="{B32C7B78-A997-4D88-80BE-CE0A4CB4916A}"/>
              </a:ext>
            </a:extLst>
          </p:cNvPr>
          <p:cNvSpPr/>
          <p:nvPr/>
        </p:nvSpPr>
        <p:spPr>
          <a:xfrm rot="16200000">
            <a:off x="8287274" y="4048624"/>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Tool instructions">
            <a:extLst>
              <a:ext uri="{FF2B5EF4-FFF2-40B4-BE49-F238E27FC236}">
                <a16:creationId xmlns:a16="http://schemas.microsoft.com/office/drawing/2014/main" id="{A33F949C-1B69-4297-AF12-EDA3283ABD33}"/>
              </a:ext>
            </a:extLst>
          </p:cNvPr>
          <p:cNvSpPr txBox="1"/>
          <p:nvPr/>
        </p:nvSpPr>
        <p:spPr>
          <a:xfrm>
            <a:off x="3884955" y="4860000"/>
            <a:ext cx="1374095" cy="246221"/>
          </a:xfrm>
          <a:prstGeom prst="rect">
            <a:avLst/>
          </a:prstGeom>
          <a:solidFill>
            <a:schemeClr val="bg2"/>
          </a:solidFill>
        </p:spPr>
        <p:txBody>
          <a:bodyPr wrap="none" rtlCol="0">
            <a:spAutoFit/>
          </a:bodyPr>
          <a:lstStyle/>
          <a:p>
            <a:pPr algn="ctr"/>
            <a:r>
              <a:rPr lang="en-GB" sz="1000" dirty="0"/>
              <a:t>Click the </a:t>
            </a:r>
            <a:r>
              <a:rPr lang="en-NZ" sz="1000" dirty="0"/>
              <a:t>slider to reset</a:t>
            </a:r>
            <a:endParaRPr lang="en-GB" sz="1000" dirty="0"/>
          </a:p>
        </p:txBody>
      </p:sp>
      <p:sp>
        <p:nvSpPr>
          <p:cNvPr id="11" name="TextBox: Tool instructions">
            <a:extLst>
              <a:ext uri="{FF2B5EF4-FFF2-40B4-BE49-F238E27FC236}">
                <a16:creationId xmlns:a16="http://schemas.microsoft.com/office/drawing/2014/main" id="{CE5BFA4D-8A5F-4D01-8123-9EC08BBC46D3}"/>
              </a:ext>
            </a:extLst>
          </p:cNvPr>
          <p:cNvSpPr txBox="1"/>
          <p:nvPr/>
        </p:nvSpPr>
        <p:spPr>
          <a:xfrm>
            <a:off x="3349561" y="4860000"/>
            <a:ext cx="2444900" cy="246221"/>
          </a:xfrm>
          <a:prstGeom prst="rect">
            <a:avLst/>
          </a:prstGeom>
          <a:solidFill>
            <a:schemeClr val="bg2"/>
          </a:solidFill>
        </p:spPr>
        <p:txBody>
          <a:bodyPr wrap="none" rtlCol="0">
            <a:spAutoFit/>
          </a:bodyPr>
          <a:lstStyle/>
          <a:p>
            <a:pPr algn="ctr"/>
            <a:r>
              <a:rPr lang="en-NZ" sz="1000" dirty="0"/>
              <a:t>Click the red arrow to move the </a:t>
            </a:r>
            <a:r>
              <a:rPr lang="en-NZ" sz="1000"/>
              <a:t>blind down</a:t>
            </a:r>
            <a:endParaRPr lang="en-GB" sz="1000" dirty="0"/>
          </a:p>
        </p:txBody>
      </p:sp>
    </p:spTree>
    <p:extLst>
      <p:ext uri="{BB962C8B-B14F-4D97-AF65-F5344CB8AC3E}">
        <p14:creationId xmlns:p14="http://schemas.microsoft.com/office/powerpoint/2010/main" val="2036778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8.64198E-7 L 0 0.08858 " pathEditMode="relative" rAng="0" ptsTypes="AA">
                                      <p:cBhvr>
                                        <p:cTn id="6" dur="2000" fill="hold"/>
                                        <p:tgtEl>
                                          <p:spTgt spid="7"/>
                                        </p:tgtEl>
                                        <p:attrNameLst>
                                          <p:attrName>ppt_x</p:attrName>
                                          <p:attrName>ppt_y</p:attrName>
                                        </p:attrNameLst>
                                      </p:cBhvr>
                                      <p:rCtr x="0" y="441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 0.08858 L 0 0.25 " pathEditMode="relative" rAng="0" ptsTypes="AA">
                                      <p:cBhvr>
                                        <p:cTn id="10" dur="2000" fill="hold"/>
                                        <p:tgtEl>
                                          <p:spTgt spid="7"/>
                                        </p:tgtEl>
                                        <p:attrNameLst>
                                          <p:attrName>ppt_x</p:attrName>
                                          <p:attrName>ppt_y</p:attrName>
                                        </p:attrNameLst>
                                      </p:cBhvr>
                                      <p:rCtr x="0" y="8395"/>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 0.25 L 0 0.37747 " pathEditMode="relative" rAng="0" ptsTypes="AA">
                                      <p:cBhvr>
                                        <p:cTn id="14" dur="2000" fill="hold"/>
                                        <p:tgtEl>
                                          <p:spTgt spid="7"/>
                                        </p:tgtEl>
                                        <p:attrNameLst>
                                          <p:attrName>ppt_x</p:attrName>
                                          <p:attrName>ppt_y</p:attrName>
                                        </p:attrNameLst>
                                      </p:cBhvr>
                                      <p:rCtr x="0" y="6358"/>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 0.37747 L 0 0.46389 " pathEditMode="relative" rAng="0" ptsTypes="AA">
                                      <p:cBhvr>
                                        <p:cTn id="18" dur="2000" fill="hold"/>
                                        <p:tgtEl>
                                          <p:spTgt spid="7"/>
                                        </p:tgtEl>
                                        <p:attrNameLst>
                                          <p:attrName>ppt_x</p:attrName>
                                          <p:attrName>ppt_y</p:attrName>
                                        </p:attrNameLst>
                                      </p:cBhvr>
                                      <p:rCtr x="0" y="4321"/>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0 0.46389 L 0 0.62624 " pathEditMode="relative" rAng="0" ptsTypes="AA">
                                      <p:cBhvr>
                                        <p:cTn id="22" dur="2000" fill="hold"/>
                                        <p:tgtEl>
                                          <p:spTgt spid="7"/>
                                        </p:tgtEl>
                                        <p:attrNameLst>
                                          <p:attrName>ppt_x</p:attrName>
                                          <p:attrName>ppt_y</p:attrName>
                                        </p:attrNameLst>
                                      </p:cBhvr>
                                      <p:rCtr x="0" y="8117"/>
                                    </p:animMotion>
                                  </p:childTnLst>
                                </p:cTn>
                              </p:par>
                              <p:par>
                                <p:cTn id="23" presetID="10" presetClass="exit" presetSubtype="0" fill="hold" grpId="0" nodeType="withEffect">
                                  <p:stCondLst>
                                    <p:cond delay="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childTnLst>
                                </p:cTn>
                              </p:par>
                              <p:par>
                                <p:cTn id="29" presetID="1" presetClass="exit" presetSubtype="0" fill="hold" grpId="1" nodeType="withEffect">
                                  <p:stCondLst>
                                    <p:cond delay="0"/>
                                  </p:stCondLst>
                                  <p:childTnLst>
                                    <p:set>
                                      <p:cBhvr>
                                        <p:cTn id="30" dur="1" fill="hold">
                                          <p:stCondLst>
                                            <p:cond delay="0"/>
                                          </p:stCondLst>
                                        </p:cTn>
                                        <p:tgtEl>
                                          <p:spTgt spid="11"/>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nextCondLst>
                <p:cond evt="onClick" delay="0">
                  <p:tgtEl>
                    <p:spTgt spid="15"/>
                  </p:tgtEl>
                </p:cond>
              </p:nextCondLst>
            </p:seq>
            <p:seq concurrent="1" nextAc="seek">
              <p:cTn id="34" restart="whenNotActive" fill="hold" evtFilter="cancelBubble" nodeType="interactiveSeq">
                <p:stCondLst>
                  <p:cond evt="onClick" delay="0">
                    <p:tgtEl>
                      <p:spTgt spid="1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6"/>
                                        </p:tgtEl>
                                      </p:cBhvr>
                                    </p:animEffect>
                                    <p:set>
                                      <p:cBhvr>
                                        <p:cTn id="39" dur="1" fill="hold">
                                          <p:stCondLst>
                                            <p:cond delay="499"/>
                                          </p:stCondLst>
                                        </p:cTn>
                                        <p:tgtEl>
                                          <p:spTgt spid="16"/>
                                        </p:tgtEl>
                                        <p:attrNameLst>
                                          <p:attrName>style.visibility</p:attrName>
                                        </p:attrNameLst>
                                      </p:cBhvr>
                                      <p:to>
                                        <p:strVal val="hidden"/>
                                      </p:to>
                                    </p:set>
                                  </p:childTnLst>
                                </p:cTn>
                              </p:par>
                              <p:par>
                                <p:cTn id="40" presetID="10" presetClass="entr" presetSubtype="0" fill="hold" grpId="1"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42" presetClass="path" presetSubtype="0" accel="50000" decel="50000" fill="hold" nodeType="withEffect">
                                  <p:stCondLst>
                                    <p:cond delay="0"/>
                                  </p:stCondLst>
                                  <p:childTnLst>
                                    <p:animMotion origin="layout" path="M 0 0 L 0 0.25 E" pathEditMode="relative" ptsTypes="">
                                      <p:cBhvr>
                                        <p:cTn id="44" dur="700" spd="-100000" fill="hold"/>
                                        <p:tgtEl>
                                          <p:spTgt spid="7"/>
                                        </p:tgtEl>
                                        <p:attrNameLst>
                                          <p:attrName>ppt_x</p:attrName>
                                          <p:attrName>ppt_y</p:attrName>
                                        </p:attrNameLst>
                                      </p:cBhvr>
                                    </p:animMotion>
                                  </p:childTnLst>
                                </p:cTn>
                              </p:par>
                              <p:par>
                                <p:cTn id="45" presetID="10" presetClass="entr" presetSubtype="0" fill="hold" grpId="3"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par>
                                <p:cTn id="48" presetID="1" presetClass="exit" presetSubtype="0" fill="hold" grpId="3" nodeType="withEffect">
                                  <p:stCondLst>
                                    <p:cond delay="0"/>
                                  </p:stCondLst>
                                  <p:childTnLst>
                                    <p:set>
                                      <p:cBhvr>
                                        <p:cTn id="4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50" restart="whenNotActive" fill="hold" evtFilter="cancelBubble" nodeType="interactiveSeq">
                <p:stCondLst>
                  <p:cond evt="onClick" delay="0">
                    <p:tgtEl>
                      <p:spTgt spid="27"/>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grpId="3"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par>
                                <p:cTn id="55" presetID="42" presetClass="path" presetSubtype="0" accel="50000" decel="50000" fill="hold" nodeType="withEffect">
                                  <p:stCondLst>
                                    <p:cond delay="0"/>
                                  </p:stCondLst>
                                  <p:childTnLst>
                                    <p:animMotion origin="layout" path="M 0 0 L 0 0.25 E" pathEditMode="relative" ptsTypes="">
                                      <p:cBhvr>
                                        <p:cTn id="56" dur="100" spd="-100000" fill="hold"/>
                                        <p:tgtEl>
                                          <p:spTgt spid="7"/>
                                        </p:tgtEl>
                                        <p:attrNameLst>
                                          <p:attrName>ppt_x</p:attrName>
                                          <p:attrName>ppt_y</p:attrName>
                                        </p:attrNameLst>
                                      </p:cBhvr>
                                    </p:animMotion>
                                  </p:childTnLst>
                                </p:cTn>
                              </p:par>
                              <p:par>
                                <p:cTn id="57" presetID="1" presetClass="exit" presetSubtype="0" fill="hold" grpId="2" nodeType="withEffect">
                                  <p:stCondLst>
                                    <p:cond delay="0"/>
                                  </p:stCondLst>
                                  <p:childTnLst>
                                    <p:set>
                                      <p:cBhvr>
                                        <p:cTn id="58" dur="1" fill="hold">
                                          <p:stCondLst>
                                            <p:cond delay="0"/>
                                          </p:stCondLst>
                                        </p:cTn>
                                        <p:tgtEl>
                                          <p:spTgt spid="16"/>
                                        </p:tgtEl>
                                        <p:attrNameLst>
                                          <p:attrName>style.visibility</p:attrName>
                                        </p:attrNameLst>
                                      </p:cBhvr>
                                      <p:to>
                                        <p:strVal val="hidden"/>
                                      </p:to>
                                    </p:set>
                                  </p:childTnLst>
                                </p:cTn>
                              </p:par>
                              <p:par>
                                <p:cTn id="59" presetID="10" presetClass="entr" presetSubtype="0"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par>
                                <p:cTn id="62" presetID="1" presetClass="exit" presetSubtype="0" fill="hold" grpId="2" nodeType="withEffect">
                                  <p:stCondLst>
                                    <p:cond delay="0"/>
                                  </p:stCondLst>
                                  <p:childTnLst>
                                    <p:set>
                                      <p:cBhvr>
                                        <p:cTn id="63"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64" restart="whenNotActive" fill="hold" evtFilter="cancelBubble" nodeType="interactiveSeq">
                <p:stCondLst>
                  <p:cond evt="onClick" delay="0">
                    <p:tgtEl>
                      <p:spTgt spid="28"/>
                    </p:tgtEl>
                  </p:cond>
                </p:stCondLst>
                <p:endSync evt="end" delay="0">
                  <p:rtn val="all"/>
                </p:endSync>
                <p:childTnLst>
                  <p:par>
                    <p:cTn id="65" fill="hold">
                      <p:stCondLst>
                        <p:cond delay="0"/>
                      </p:stCondLst>
                      <p:childTnLst>
                        <p:par>
                          <p:cTn id="66" fill="hold">
                            <p:stCondLst>
                              <p:cond delay="0"/>
                            </p:stCondLst>
                            <p:childTnLst>
                              <p:par>
                                <p:cTn id="67" presetID="42" presetClass="path" presetSubtype="0" accel="50000" decel="50000" fill="hold" nodeType="withEffect">
                                  <p:stCondLst>
                                    <p:cond delay="0"/>
                                  </p:stCondLst>
                                  <p:childTnLst>
                                    <p:animMotion origin="layout" path="M 0 0 L 0 0.25 E" pathEditMode="relative" ptsTypes="">
                                      <p:cBhvr>
                                        <p:cTn id="68" dur="100" spd="-100000" fill="hold"/>
                                        <p:tgtEl>
                                          <p:spTgt spid="7"/>
                                        </p:tgtEl>
                                        <p:attrNameLst>
                                          <p:attrName>ppt_x</p:attrName>
                                          <p:attrName>ppt_y</p:attrName>
                                        </p:attrNameLst>
                                      </p:cBhvr>
                                    </p:animMotion>
                                  </p:childTnLst>
                                </p:cTn>
                              </p:par>
                              <p:par>
                                <p:cTn id="69" presetID="1" presetClass="entr" presetSubtype="0" fill="hold" grpId="2" nodeType="withEffect">
                                  <p:stCondLst>
                                    <p:cond delay="0"/>
                                  </p:stCondLst>
                                  <p:childTnLst>
                                    <p:set>
                                      <p:cBhvr>
                                        <p:cTn id="70" dur="1" fill="hold">
                                          <p:stCondLst>
                                            <p:cond delay="0"/>
                                          </p:stCondLst>
                                        </p:cTn>
                                        <p:tgtEl>
                                          <p:spTgt spid="15"/>
                                        </p:tgtEl>
                                        <p:attrNameLst>
                                          <p:attrName>style.visibility</p:attrName>
                                        </p:attrNameLst>
                                      </p:cBhvr>
                                      <p:to>
                                        <p:strVal val="visible"/>
                                      </p:to>
                                    </p:set>
                                  </p:childTnLst>
                                </p:cTn>
                              </p:par>
                              <p:par>
                                <p:cTn id="71" presetID="1" presetClass="exit" presetSubtype="0" fill="hold" grpId="3" nodeType="withEffect">
                                  <p:stCondLst>
                                    <p:cond delay="0"/>
                                  </p:stCondLst>
                                  <p:childTnLst>
                                    <p:set>
                                      <p:cBhvr>
                                        <p:cTn id="72" dur="1" fill="hold">
                                          <p:stCondLst>
                                            <p:cond delay="0"/>
                                          </p:stCondLst>
                                        </p:cTn>
                                        <p:tgtEl>
                                          <p:spTgt spid="16"/>
                                        </p:tgtEl>
                                        <p:attrNameLst>
                                          <p:attrName>style.visibility</p:attrName>
                                        </p:attrNameLst>
                                      </p:cBhvr>
                                      <p:to>
                                        <p:strVal val="hidden"/>
                                      </p:to>
                                    </p:set>
                                  </p:childTnLst>
                                </p:cTn>
                              </p:par>
                              <p:par>
                                <p:cTn id="73" presetID="10" presetClass="entr" presetSubtype="0" fill="hold" grpId="2" nodeType="with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fade">
                                      <p:cBhvr>
                                        <p:cTn id="75" dur="500"/>
                                        <p:tgtEl>
                                          <p:spTgt spid="11"/>
                                        </p:tgtEl>
                                      </p:cBhvr>
                                    </p:animEffect>
                                  </p:childTnLst>
                                </p:cTn>
                              </p:par>
                              <p:par>
                                <p:cTn id="76" presetID="1" presetClass="exit" presetSubtype="0" fill="hold" grpId="1" nodeType="withEffect">
                                  <p:stCondLst>
                                    <p:cond delay="0"/>
                                  </p:stCondLst>
                                  <p:childTnLst>
                                    <p:set>
                                      <p:cBhvr>
                                        <p:cTn id="77"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15" grpId="0" animBg="1"/>
      <p:bldP spid="15" grpId="1" animBg="1"/>
      <p:bldP spid="15" grpId="2" animBg="1"/>
      <p:bldP spid="15" grpId="3" animBg="1"/>
      <p:bldP spid="16" grpId="0" animBg="1"/>
      <p:bldP spid="16" grpId="1" animBg="1"/>
      <p:bldP spid="16" grpId="2" animBg="1"/>
      <p:bldP spid="16" grpId="3" animBg="1"/>
      <p:bldP spid="12" grpId="0" animBg="1"/>
      <p:bldP spid="12" grpId="1" animBg="1"/>
      <p:bldP spid="12" grpId="2" animBg="1"/>
      <p:bldP spid="12" grpId="3" animBg="1"/>
      <p:bldP spid="11" grpId="0" animBg="1"/>
      <p:bldP spid="11" grpId="1" animBg="1"/>
      <p:bldP spid="11" grpId="2" animBg="1"/>
      <p:bldP spid="11" grpId="3"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5" y="-102599"/>
            <a:ext cx="8918088" cy="954107"/>
          </a:xfrm>
          <a:prstGeom prst="rect">
            <a:avLst/>
          </a:prstGeom>
          <a:noFill/>
        </p:spPr>
        <p:txBody>
          <a:bodyPr wrap="square" lIns="91440" tIns="45720" rIns="91440" bIns="45720">
            <a:spAutoFit/>
          </a:bodyPr>
          <a:lstStyle/>
          <a:p>
            <a:pPr algn="ctr"/>
            <a:r>
              <a:rPr lang="en-NZ" sz="28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rPr>
              <a:t>Reflecting on the Gospels for the 3 Days in Holy Week before the Triduum</a:t>
            </a:r>
            <a:endParaRPr lang="en-US" sz="28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S-08</a:t>
            </a:r>
          </a:p>
        </p:txBody>
      </p:sp>
      <p:sp>
        <p:nvSpPr>
          <p:cNvPr id="27" name="Action Button: Forward">
            <a:hlinkClick r:id="" action="ppaction://hlinkshowjump?jump=nextslide" highlightClick="1"/>
            <a:extLst>
              <a:ext uri="{FF2B5EF4-FFF2-40B4-BE49-F238E27FC236}">
                <a16:creationId xmlns:a16="http://schemas.microsoft.com/office/drawing/2014/main" id="{EC73975F-3078-49C3-AC8D-8405ABF7556C}"/>
              </a:ext>
            </a:extLst>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Back">
            <a:hlinkClick r:id="" action="ppaction://hlinkshowjump?jump=previousslide" highlightClick="1"/>
            <a:extLst>
              <a:ext uri="{FF2B5EF4-FFF2-40B4-BE49-F238E27FC236}">
                <a16:creationId xmlns:a16="http://schemas.microsoft.com/office/drawing/2014/main" id="{68272E65-BFE8-4D93-AF6E-BA417DF19B5F}"/>
              </a:ext>
            </a:extLst>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7D26811-10FB-48F6-8D23-3D552B866657}"/>
              </a:ext>
            </a:extLst>
          </p:cNvPr>
          <p:cNvSpPr/>
          <p:nvPr/>
        </p:nvSpPr>
        <p:spPr>
          <a:xfrm>
            <a:off x="4214204" y="1227773"/>
            <a:ext cx="4929796" cy="3277820"/>
          </a:xfrm>
          <a:prstGeom prst="rect">
            <a:avLst/>
          </a:prstGeom>
        </p:spPr>
        <p:txBody>
          <a:bodyPr wrap="square">
            <a:spAutoFit/>
          </a:bodyPr>
          <a:lstStyle/>
          <a:p>
            <a:pPr marL="342900" lvl="0" indent="-342900">
              <a:lnSpc>
                <a:spcPct val="115000"/>
              </a:lnSpc>
              <a:spcAft>
                <a:spcPts val="0"/>
              </a:spcAft>
              <a:buFont typeface="Wingdings" panose="05000000000000000000" pitchFamily="2" charset="2"/>
              <a:buChar char=""/>
            </a:pPr>
            <a:r>
              <a:rPr lang="en-NZ" b="1" dirty="0">
                <a:latin typeface="Calibri" panose="020F0502020204030204" pitchFamily="34" charset="0"/>
                <a:ea typeface="Calibri" panose="020F0502020204030204" pitchFamily="34" charset="0"/>
                <a:cs typeface="Times New Roman" panose="02020603050405020304" pitchFamily="18" charset="0"/>
              </a:rPr>
              <a:t>Imagine you are the main character in the story </a:t>
            </a:r>
            <a:endParaRPr lang="en-NZ"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r>
              <a:rPr lang="en-NZ" b="1" dirty="0">
                <a:latin typeface="Calibri" panose="020F0502020204030204" pitchFamily="34" charset="0"/>
                <a:ea typeface="Calibri" panose="020F0502020204030204" pitchFamily="34" charset="0"/>
                <a:cs typeface="Times New Roman" panose="02020603050405020304" pitchFamily="18" charset="0"/>
              </a:rPr>
              <a:t>Write a diary account of what happened in the Gospel story from the perspective of your chosen character starting with -  My name is …</a:t>
            </a:r>
            <a:endParaRPr lang="en-NZ"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r>
              <a:rPr lang="en-NZ" b="1" dirty="0">
                <a:latin typeface="Calibri" panose="020F0502020204030204" pitchFamily="34" charset="0"/>
                <a:ea typeface="Calibri" panose="020F0502020204030204" pitchFamily="34" charset="0"/>
                <a:cs typeface="Times New Roman" panose="02020603050405020304" pitchFamily="18" charset="0"/>
              </a:rPr>
              <a:t>Include your personal feelings and reactions to the events in the story and how your actions affected Jesus. </a:t>
            </a:r>
            <a:endParaRPr lang="en-NZ"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Wingdings" panose="05000000000000000000" pitchFamily="2" charset="2"/>
              <a:buChar char=""/>
            </a:pPr>
            <a:r>
              <a:rPr lang="en-NZ" b="1" dirty="0">
                <a:latin typeface="Calibri" panose="020F0502020204030204" pitchFamily="34" charset="0"/>
                <a:ea typeface="Calibri" panose="020F0502020204030204" pitchFamily="34" charset="0"/>
                <a:cs typeface="Times New Roman" panose="02020603050405020304" pitchFamily="18" charset="0"/>
              </a:rPr>
              <a:t>Finish with -  If Jesus were here now I would say to him …</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87B1DE15-D1F3-4C99-A864-EDC168FD302E}"/>
              </a:ext>
            </a:extLst>
          </p:cNvPr>
          <p:cNvSpPr/>
          <p:nvPr/>
        </p:nvSpPr>
        <p:spPr>
          <a:xfrm>
            <a:off x="144000" y="3686809"/>
            <a:ext cx="4070204" cy="1353191"/>
          </a:xfrm>
          <a:prstGeom prst="rect">
            <a:avLst/>
          </a:prstGeom>
        </p:spPr>
        <p:txBody>
          <a:bodyPr wrap="square">
            <a:spAutoFit/>
          </a:bodyPr>
          <a:lstStyle/>
          <a:p>
            <a:pPr>
              <a:lnSpc>
                <a:spcPct val="115000"/>
              </a:lnSpc>
              <a:spcAft>
                <a:spcPts val="1000"/>
              </a:spcAft>
            </a:pPr>
            <a:r>
              <a:rPr lang="en-NZ" sz="1600" b="1" dirty="0">
                <a:latin typeface="Calibri" panose="020F0502020204030204" pitchFamily="34" charset="0"/>
                <a:ea typeface="Calibri" panose="020F0502020204030204" pitchFamily="34" charset="0"/>
                <a:cs typeface="Times New Roman" panose="02020603050405020304" pitchFamily="18" charset="0"/>
              </a:rPr>
              <a:t>Look closely at the images – what do they tell you about the people and their actions?</a:t>
            </a:r>
            <a:endParaRPr lang="en-NZ"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NZ" sz="1600" b="1" dirty="0">
                <a:latin typeface="Calibri" panose="020F0502020204030204" pitchFamily="34" charset="0"/>
                <a:ea typeface="Calibri" panose="020F0502020204030204" pitchFamily="34" charset="0"/>
                <a:cs typeface="Times New Roman" panose="02020603050405020304" pitchFamily="18" charset="0"/>
              </a:rPr>
              <a:t>Choose one incident that had a deep impact on you from the 3 Gospels</a:t>
            </a:r>
            <a:endParaRPr lang="en-NZ" sz="1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04D5D89C-1FE8-40FA-8BFE-3C81B82FA120}"/>
              </a:ext>
            </a:extLst>
          </p:cNvPr>
          <p:cNvPicPr>
            <a:picLocks noChangeAspect="1"/>
          </p:cNvPicPr>
          <p:nvPr/>
        </p:nvPicPr>
        <p:blipFill rotWithShape="1">
          <a:blip r:embed="rId3">
            <a:extLst>
              <a:ext uri="{28A0092B-C50C-407E-A947-70E740481C1C}">
                <a14:useLocalDpi xmlns:a14="http://schemas.microsoft.com/office/drawing/2010/main" val="0"/>
              </a:ext>
            </a:extLst>
          </a:blip>
          <a:srcRect l="8013" t="9438" r="7201" b="8628"/>
          <a:stretch/>
        </p:blipFill>
        <p:spPr>
          <a:xfrm>
            <a:off x="2269639" y="2304781"/>
            <a:ext cx="1944565" cy="1465315"/>
          </a:xfrm>
          <a:prstGeom prst="rect">
            <a:avLst/>
          </a:prstGeom>
        </p:spPr>
      </p:pic>
      <p:pic>
        <p:nvPicPr>
          <p:cNvPr id="8" name="Picture 7">
            <a:extLst>
              <a:ext uri="{FF2B5EF4-FFF2-40B4-BE49-F238E27FC236}">
                <a16:creationId xmlns:a16="http://schemas.microsoft.com/office/drawing/2014/main" id="{2A35950A-32D9-441E-A0C9-0B92DAB724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9638" y="807520"/>
            <a:ext cx="1944566" cy="1426016"/>
          </a:xfrm>
          <a:prstGeom prst="rect">
            <a:avLst/>
          </a:prstGeom>
        </p:spPr>
      </p:pic>
      <p:pic>
        <p:nvPicPr>
          <p:cNvPr id="10" name="Picture 9">
            <a:extLst>
              <a:ext uri="{FF2B5EF4-FFF2-40B4-BE49-F238E27FC236}">
                <a16:creationId xmlns:a16="http://schemas.microsoft.com/office/drawing/2014/main" id="{071D4E87-2D6F-47DF-B2AF-9B0CC271AA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695" y="1289839"/>
            <a:ext cx="1639131" cy="2029883"/>
          </a:xfrm>
          <a:prstGeom prst="rect">
            <a:avLst/>
          </a:prstGeom>
        </p:spPr>
      </p:pic>
    </p:spTree>
    <p:extLst>
      <p:ext uri="{BB962C8B-B14F-4D97-AF65-F5344CB8AC3E}">
        <p14:creationId xmlns:p14="http://schemas.microsoft.com/office/powerpoint/2010/main" val="1447148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Title"/>
          <p:cNvSpPr/>
          <p:nvPr/>
        </p:nvSpPr>
        <p:spPr>
          <a:xfrm>
            <a:off x="0" y="-18797"/>
            <a:ext cx="9144000" cy="584775"/>
          </a:xfrm>
          <a:prstGeom prst="rect">
            <a:avLst/>
          </a:prstGeom>
          <a:noFill/>
        </p:spPr>
        <p:txBody>
          <a:bodyPr wrap="square" lIns="91440" tIns="45720" rIns="91440" bIns="45720">
            <a:spAutoFit/>
          </a:bodyPr>
          <a:lstStyle/>
          <a:p>
            <a:pPr algn="ctr"/>
            <a:r>
              <a:rPr lang="en-NZ" sz="32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rPr>
              <a:t>FAQs about Jesus’ life, death and resurrection </a:t>
            </a:r>
          </a:p>
        </p:txBody>
      </p:sp>
      <p:sp>
        <p:nvSpPr>
          <p:cNvPr id="1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S-09</a:t>
            </a:r>
          </a:p>
        </p:txBody>
      </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679" y="1301376"/>
            <a:ext cx="4516892" cy="2540748"/>
          </a:xfrm>
          <a:prstGeom prst="rect">
            <a:avLst/>
          </a:prstGeom>
        </p:spPr>
      </p:pic>
      <p:sp>
        <p:nvSpPr>
          <p:cNvPr id="41" name="Action Button: Forward">
            <a:hlinkClick r:id="" action="ppaction://hlinkshowjump?jump=nextslide" highlightClick="1"/>
            <a:extLst>
              <a:ext uri="{FF2B5EF4-FFF2-40B4-BE49-F238E27FC236}">
                <a16:creationId xmlns:a16="http://schemas.microsoft.com/office/drawing/2014/main" id="{0A558BA4-3C53-4304-84AC-E0D3058A7A96}"/>
              </a:ext>
            </a:extLst>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Action Button: Back">
            <a:hlinkClick r:id="" action="ppaction://hlinkshowjump?jump=previousslide" highlightClick="1"/>
            <a:extLst>
              <a:ext uri="{FF2B5EF4-FFF2-40B4-BE49-F238E27FC236}">
                <a16:creationId xmlns:a16="http://schemas.microsoft.com/office/drawing/2014/main" id="{32580B73-E643-4805-95B5-77CD7CAF1BE2}"/>
              </a:ext>
            </a:extLst>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Tool instructions">
            <a:extLst>
              <a:ext uri="{FF2B5EF4-FFF2-40B4-BE49-F238E27FC236}">
                <a16:creationId xmlns:a16="http://schemas.microsoft.com/office/drawing/2014/main" id="{25F397B9-B5C1-44EB-A5E8-0C0B4A0C11D2}"/>
              </a:ext>
            </a:extLst>
          </p:cNvPr>
          <p:cNvSpPr txBox="1"/>
          <p:nvPr/>
        </p:nvSpPr>
        <p:spPr>
          <a:xfrm>
            <a:off x="3819231" y="4912668"/>
            <a:ext cx="1505540" cy="230832"/>
          </a:xfrm>
          <a:prstGeom prst="rect">
            <a:avLst/>
          </a:prstGeom>
          <a:noFill/>
        </p:spPr>
        <p:txBody>
          <a:bodyPr wrap="none" rtlCol="0">
            <a:spAutoFit/>
          </a:bodyPr>
          <a:lstStyle/>
          <a:p>
            <a:pPr algn="ctr"/>
            <a:r>
              <a:rPr lang="en-GB" sz="900">
                <a:latin typeface="Arial" pitchFamily="34" charset="0"/>
                <a:ea typeface="Segoe UI" pitchFamily="34" charset="0"/>
                <a:cs typeface="Arial" pitchFamily="34" charset="0"/>
              </a:rPr>
              <a:t>Click top card to discard it</a:t>
            </a:r>
          </a:p>
        </p:txBody>
      </p:sp>
      <p:grpSp>
        <p:nvGrpSpPr>
          <p:cNvPr id="5" name="Group 4">
            <a:extLst>
              <a:ext uri="{FF2B5EF4-FFF2-40B4-BE49-F238E27FC236}">
                <a16:creationId xmlns:a16="http://schemas.microsoft.com/office/drawing/2014/main" id="{492C2DAD-0D2B-48B3-8525-A00E81ACBC7F}"/>
              </a:ext>
            </a:extLst>
          </p:cNvPr>
          <p:cNvGrpSpPr/>
          <p:nvPr/>
        </p:nvGrpSpPr>
        <p:grpSpPr>
          <a:xfrm>
            <a:off x="7004756" y="1608667"/>
            <a:ext cx="795866" cy="963083"/>
            <a:chOff x="7004756" y="1608667"/>
            <a:chExt cx="795866" cy="963083"/>
          </a:xfrm>
        </p:grpSpPr>
        <p:sp>
          <p:nvSpPr>
            <p:cNvPr id="2" name="Arrow: Curved Left 1">
              <a:extLst>
                <a:ext uri="{FF2B5EF4-FFF2-40B4-BE49-F238E27FC236}">
                  <a16:creationId xmlns:a16="http://schemas.microsoft.com/office/drawing/2014/main" id="{86386DCC-A147-490F-8CB8-B50104D1EE31}"/>
                </a:ext>
              </a:extLst>
            </p:cNvPr>
            <p:cNvSpPr/>
            <p:nvPr/>
          </p:nvSpPr>
          <p:spPr>
            <a:xfrm>
              <a:off x="7461956" y="1749778"/>
              <a:ext cx="338666" cy="821972"/>
            </a:xfrm>
            <a:prstGeom prst="curvedLeftArrow">
              <a:avLst>
                <a:gd name="adj1" fmla="val 25000"/>
                <a:gd name="adj2" fmla="val 121354"/>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50" name="Arrow: Curved Left 49">
              <a:extLst>
                <a:ext uri="{FF2B5EF4-FFF2-40B4-BE49-F238E27FC236}">
                  <a16:creationId xmlns:a16="http://schemas.microsoft.com/office/drawing/2014/main" id="{0154ED58-287B-4D9D-8C6A-11B7E5303F32}"/>
                </a:ext>
              </a:extLst>
            </p:cNvPr>
            <p:cNvSpPr/>
            <p:nvPr/>
          </p:nvSpPr>
          <p:spPr>
            <a:xfrm rot="10800000">
              <a:off x="7004756" y="1608667"/>
              <a:ext cx="338666" cy="821972"/>
            </a:xfrm>
            <a:prstGeom prst="curvedLeftArrow">
              <a:avLst>
                <a:gd name="adj1" fmla="val 25000"/>
                <a:gd name="adj2" fmla="val 121354"/>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grpSp>
      <p:sp>
        <p:nvSpPr>
          <p:cNvPr id="36" name="Shape: Card 10">
            <a:extLst>
              <a:ext uri="{FF2B5EF4-FFF2-40B4-BE49-F238E27FC236}">
                <a16:creationId xmlns:a16="http://schemas.microsoft.com/office/drawing/2014/main" id="{C9A3AE2B-A2B2-4D4E-8174-D73974AC630F}"/>
              </a:ext>
            </a:extLst>
          </p:cNvPr>
          <p:cNvSpPr/>
          <p:nvPr/>
        </p:nvSpPr>
        <p:spPr>
          <a:xfrm>
            <a:off x="5778701" y="604712"/>
            <a:ext cx="2824855" cy="3781694"/>
          </a:xfrm>
          <a:prstGeom prst="roundRect">
            <a:avLst/>
          </a:prstGeom>
          <a:blipFill>
            <a:blip r:embed="rId4"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NZ" sz="1400" b="1" dirty="0">
                <a:solidFill>
                  <a:schemeClr val="tx1"/>
                </a:solidFill>
              </a:rPr>
              <a:t>What did Jesus’ death achieve for humanity?</a:t>
            </a:r>
          </a:p>
          <a:p>
            <a:pPr lvl="0" algn="ctr"/>
            <a:endParaRPr lang="en-NZ" sz="1400" dirty="0">
              <a:solidFill>
                <a:schemeClr val="tx1"/>
              </a:solidFill>
            </a:endParaRPr>
          </a:p>
          <a:p>
            <a:pPr algn="ctr"/>
            <a:r>
              <a:rPr lang="en-NZ" sz="1400" dirty="0">
                <a:solidFill>
                  <a:schemeClr val="tx1"/>
                </a:solidFill>
              </a:rPr>
              <a:t>Jesus’ death saved the world by reconciling the loving relationship between God and people. It brought about forgiveness of sins, and the potential to live an eternal life with God. It made it possible for people to have hope, peace and freedom and brought meaning and value to human life and all living things. </a:t>
            </a:r>
          </a:p>
          <a:p>
            <a:pPr algn="ctr"/>
            <a:r>
              <a:rPr lang="en-NZ" sz="1400" b="1" dirty="0">
                <a:solidFill>
                  <a:schemeClr val="tx1"/>
                </a:solidFill>
              </a:rPr>
              <a:t>10</a:t>
            </a:r>
          </a:p>
        </p:txBody>
      </p:sp>
      <p:sp>
        <p:nvSpPr>
          <p:cNvPr id="37" name="Shape: Card 9">
            <a:extLst>
              <a:ext uri="{FF2B5EF4-FFF2-40B4-BE49-F238E27FC236}">
                <a16:creationId xmlns:a16="http://schemas.microsoft.com/office/drawing/2014/main" id="{555CAC48-5849-4F4E-BFC4-DE31C98402C7}"/>
              </a:ext>
            </a:extLst>
          </p:cNvPr>
          <p:cNvSpPr/>
          <p:nvPr/>
        </p:nvSpPr>
        <p:spPr>
          <a:xfrm>
            <a:off x="5800552" y="627691"/>
            <a:ext cx="2824855" cy="3781693"/>
          </a:xfrm>
          <a:prstGeom prst="roundRect">
            <a:avLst/>
          </a:prstGeom>
          <a:blipFill>
            <a:blip r:embed="rId4"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NZ" sz="1400" b="1" dirty="0">
                <a:solidFill>
                  <a:schemeClr val="tx1"/>
                </a:solidFill>
              </a:rPr>
              <a:t>What do we learn from</a:t>
            </a:r>
          </a:p>
          <a:p>
            <a:pPr lvl="0" algn="ctr"/>
            <a:r>
              <a:rPr lang="en-NZ" sz="1400" b="1" dirty="0">
                <a:solidFill>
                  <a:schemeClr val="tx1"/>
                </a:solidFill>
              </a:rPr>
              <a:t> Jesus’ death?</a:t>
            </a:r>
          </a:p>
          <a:p>
            <a:pPr lvl="0" algn="ctr"/>
            <a:endParaRPr lang="en-NZ" sz="1400" dirty="0">
              <a:solidFill>
                <a:schemeClr val="tx1"/>
              </a:solidFill>
            </a:endParaRPr>
          </a:p>
          <a:p>
            <a:pPr algn="ctr"/>
            <a:r>
              <a:rPr lang="en-NZ" sz="1400" dirty="0">
                <a:solidFill>
                  <a:schemeClr val="tx1"/>
                </a:solidFill>
              </a:rPr>
              <a:t>By his death Jesus taught us how to live well, by choosing and affirming life giving things, knowing that death is not the end, there is much more to life as we know it on earth and after our death we will live in wholeness with God in heaven forever.</a:t>
            </a:r>
          </a:p>
          <a:p>
            <a:pPr algn="ctr"/>
            <a:endParaRPr lang="en-NZ" sz="1400" dirty="0">
              <a:solidFill>
                <a:schemeClr val="tx1"/>
              </a:solidFill>
            </a:endParaRPr>
          </a:p>
          <a:p>
            <a:pPr algn="ctr"/>
            <a:endParaRPr lang="en-NZ" sz="1400" dirty="0">
              <a:solidFill>
                <a:schemeClr val="tx1"/>
              </a:solidFill>
            </a:endParaRPr>
          </a:p>
          <a:p>
            <a:pPr algn="ctr"/>
            <a:endParaRPr lang="en-NZ" sz="1400" dirty="0">
              <a:solidFill>
                <a:schemeClr val="tx1"/>
              </a:solidFill>
            </a:endParaRPr>
          </a:p>
          <a:p>
            <a:pPr algn="ctr"/>
            <a:r>
              <a:rPr lang="en-NZ" sz="1400" b="1" dirty="0">
                <a:solidFill>
                  <a:schemeClr val="tx1"/>
                </a:solidFill>
              </a:rPr>
              <a:t>9</a:t>
            </a:r>
          </a:p>
        </p:txBody>
      </p:sp>
      <p:sp>
        <p:nvSpPr>
          <p:cNvPr id="38" name="Shape: Card 8">
            <a:extLst>
              <a:ext uri="{FF2B5EF4-FFF2-40B4-BE49-F238E27FC236}">
                <a16:creationId xmlns:a16="http://schemas.microsoft.com/office/drawing/2014/main" id="{D4C72B4A-FBC4-4FC9-AEA5-8CA839E6E84F}"/>
              </a:ext>
            </a:extLst>
          </p:cNvPr>
          <p:cNvSpPr/>
          <p:nvPr/>
        </p:nvSpPr>
        <p:spPr>
          <a:xfrm>
            <a:off x="5823130" y="661209"/>
            <a:ext cx="2824855" cy="3781693"/>
          </a:xfrm>
          <a:prstGeom prst="roundRect">
            <a:avLst/>
          </a:prstGeom>
          <a:blipFill>
            <a:blip r:embed="rId4"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NZ" sz="1400" b="1" u="sng" dirty="0">
                <a:solidFill>
                  <a:schemeClr val="tx1"/>
                </a:solidFill>
              </a:rPr>
              <a:t>­</a:t>
            </a:r>
            <a:r>
              <a:rPr lang="en-NZ" sz="1400" b="1" dirty="0">
                <a:solidFill>
                  <a:schemeClr val="tx1"/>
                </a:solidFill>
              </a:rPr>
              <a:t>Did Jesus have to die?</a:t>
            </a:r>
          </a:p>
          <a:p>
            <a:pPr lvl="0" algn="ctr"/>
            <a:endParaRPr lang="en-NZ" sz="1400" dirty="0">
              <a:solidFill>
                <a:schemeClr val="tx1"/>
              </a:solidFill>
            </a:endParaRPr>
          </a:p>
          <a:p>
            <a:pPr algn="ctr"/>
            <a:r>
              <a:rPr lang="en-NZ" sz="1400" dirty="0">
                <a:solidFill>
                  <a:schemeClr val="tx1"/>
                </a:solidFill>
              </a:rPr>
              <a:t>Death was the price Jesus had to pay if he was to be faithful to his mission. He did not die because God demanded suffering. He died because a sinful world fought the truth he preached and he had to be true to himself, his life and his mission. </a:t>
            </a:r>
          </a:p>
          <a:p>
            <a:pPr algn="ctr"/>
            <a:endParaRPr lang="en-NZ" sz="1400" dirty="0">
              <a:solidFill>
                <a:schemeClr val="tx1"/>
              </a:solidFill>
            </a:endParaRPr>
          </a:p>
          <a:p>
            <a:pPr algn="ctr"/>
            <a:endParaRPr lang="en-NZ" sz="1400" dirty="0">
              <a:solidFill>
                <a:schemeClr val="tx1"/>
              </a:solidFill>
            </a:endParaRPr>
          </a:p>
          <a:p>
            <a:pPr algn="ctr"/>
            <a:endParaRPr lang="en-NZ" sz="1400" dirty="0">
              <a:solidFill>
                <a:schemeClr val="tx1"/>
              </a:solidFill>
            </a:endParaRPr>
          </a:p>
          <a:p>
            <a:pPr algn="ctr"/>
            <a:r>
              <a:rPr lang="en-NZ" sz="1400" b="1" dirty="0">
                <a:solidFill>
                  <a:schemeClr val="tx1"/>
                </a:solidFill>
              </a:rPr>
              <a:t>8</a:t>
            </a:r>
          </a:p>
        </p:txBody>
      </p:sp>
      <p:sp>
        <p:nvSpPr>
          <p:cNvPr id="39" name="Shape: Card 7">
            <a:extLst>
              <a:ext uri="{FF2B5EF4-FFF2-40B4-BE49-F238E27FC236}">
                <a16:creationId xmlns:a16="http://schemas.microsoft.com/office/drawing/2014/main" id="{22AFEACA-D690-4B97-B8BC-50E309177746}"/>
              </a:ext>
            </a:extLst>
          </p:cNvPr>
          <p:cNvSpPr/>
          <p:nvPr/>
        </p:nvSpPr>
        <p:spPr>
          <a:xfrm>
            <a:off x="5823130" y="694727"/>
            <a:ext cx="2824855" cy="3781694"/>
          </a:xfrm>
          <a:prstGeom prst="roundRect">
            <a:avLst/>
          </a:prstGeom>
          <a:blipFill>
            <a:blip r:embed="rId4"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NZ" sz="1400" b="1" dirty="0">
                <a:solidFill>
                  <a:schemeClr val="tx1"/>
                </a:solidFill>
              </a:rPr>
              <a:t>So did Jesus’ mission lead him to his death?</a:t>
            </a:r>
          </a:p>
          <a:p>
            <a:pPr lvl="0" algn="ctr"/>
            <a:endParaRPr lang="en-NZ" sz="1400" dirty="0">
              <a:solidFill>
                <a:schemeClr val="tx1"/>
              </a:solidFill>
            </a:endParaRPr>
          </a:p>
          <a:p>
            <a:pPr algn="ctr"/>
            <a:r>
              <a:rPr lang="en-NZ" sz="1400" dirty="0">
                <a:solidFill>
                  <a:schemeClr val="tx1"/>
                </a:solidFill>
              </a:rPr>
              <a:t>Yes, Jesus’ life and mission led him to his death which led him to his resurrection. He did not run away or give up what he came to do. He was tempted but he resisted. He knew when he set out for Jerusalem on Palm Sunday that he could not go back and that he was facing a serious risk of death. </a:t>
            </a:r>
          </a:p>
          <a:p>
            <a:pPr algn="ctr"/>
            <a:r>
              <a:rPr lang="en-NZ" sz="1400" b="1" dirty="0">
                <a:solidFill>
                  <a:schemeClr val="tx1"/>
                </a:solidFill>
              </a:rPr>
              <a:t>7</a:t>
            </a:r>
          </a:p>
        </p:txBody>
      </p:sp>
      <p:sp>
        <p:nvSpPr>
          <p:cNvPr id="40" name="Shape: Card 6">
            <a:extLst>
              <a:ext uri="{FF2B5EF4-FFF2-40B4-BE49-F238E27FC236}">
                <a16:creationId xmlns:a16="http://schemas.microsoft.com/office/drawing/2014/main" id="{E982803A-02B1-4B17-893F-3EE33B6942CB}"/>
              </a:ext>
            </a:extLst>
          </p:cNvPr>
          <p:cNvSpPr/>
          <p:nvPr/>
        </p:nvSpPr>
        <p:spPr>
          <a:xfrm>
            <a:off x="5856997" y="706014"/>
            <a:ext cx="2824855" cy="3781695"/>
          </a:xfrm>
          <a:prstGeom prst="roundRect">
            <a:avLst/>
          </a:prstGeom>
          <a:blipFill>
            <a:blip r:embed="rId4"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NZ" sz="1400" b="1" dirty="0">
                <a:solidFill>
                  <a:schemeClr val="tx1"/>
                </a:solidFill>
              </a:rPr>
              <a:t>So what led to Jesus’ death?</a:t>
            </a:r>
          </a:p>
          <a:p>
            <a:pPr lvl="0" algn="ctr"/>
            <a:endParaRPr lang="en-NZ" sz="1400" dirty="0">
              <a:solidFill>
                <a:schemeClr val="tx1"/>
              </a:solidFill>
            </a:endParaRPr>
          </a:p>
          <a:p>
            <a:pPr algn="ctr"/>
            <a:r>
              <a:rPr lang="en-NZ" sz="1400" dirty="0">
                <a:solidFill>
                  <a:schemeClr val="tx1"/>
                </a:solidFill>
              </a:rPr>
              <a:t>By carrying out the mission he came to do, Jesus became very unpopular with the Jewish authorities. He challenged their religious and civil laws, their interpretation of Scripture and they worried he would stir up the Roman army against them and this would bring their anger down on Israel.</a:t>
            </a:r>
            <a:r>
              <a:rPr lang="en-NZ" sz="1400" b="1" dirty="0">
                <a:solidFill>
                  <a:schemeClr val="tx1"/>
                </a:solidFill>
              </a:rPr>
              <a:t> </a:t>
            </a:r>
          </a:p>
          <a:p>
            <a:pPr algn="ctr"/>
            <a:endParaRPr lang="en-NZ" sz="1400" b="1" dirty="0">
              <a:solidFill>
                <a:schemeClr val="tx1"/>
              </a:solidFill>
            </a:endParaRPr>
          </a:p>
          <a:p>
            <a:pPr algn="ctr"/>
            <a:r>
              <a:rPr lang="en-NZ" sz="1400" b="1" dirty="0">
                <a:solidFill>
                  <a:schemeClr val="tx1"/>
                </a:solidFill>
              </a:rPr>
              <a:t>6</a:t>
            </a:r>
            <a:endParaRPr lang="en-NZ" sz="1400" dirty="0">
              <a:solidFill>
                <a:schemeClr val="tx1"/>
              </a:solidFill>
            </a:endParaRPr>
          </a:p>
        </p:txBody>
      </p:sp>
      <p:sp>
        <p:nvSpPr>
          <p:cNvPr id="45" name="Shape: Card 5">
            <a:extLst>
              <a:ext uri="{FF2B5EF4-FFF2-40B4-BE49-F238E27FC236}">
                <a16:creationId xmlns:a16="http://schemas.microsoft.com/office/drawing/2014/main" id="{D794B800-AEC4-4F68-9876-CD2E6B4F961C}"/>
              </a:ext>
            </a:extLst>
          </p:cNvPr>
          <p:cNvSpPr/>
          <p:nvPr/>
        </p:nvSpPr>
        <p:spPr>
          <a:xfrm>
            <a:off x="5879575" y="727821"/>
            <a:ext cx="2824855" cy="3807472"/>
          </a:xfrm>
          <a:prstGeom prst="roundRect">
            <a:avLst/>
          </a:prstGeom>
          <a:blipFill>
            <a:blip r:embed="rId4"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NZ" sz="1400" b="1" dirty="0">
                <a:solidFill>
                  <a:schemeClr val="tx1"/>
                </a:solidFill>
              </a:rPr>
              <a:t>What did Jesus come to earth to do?</a:t>
            </a:r>
          </a:p>
          <a:p>
            <a:pPr lvl="0" algn="ctr"/>
            <a:endParaRPr lang="en-NZ" sz="1400" dirty="0">
              <a:solidFill>
                <a:schemeClr val="tx1"/>
              </a:solidFill>
            </a:endParaRPr>
          </a:p>
          <a:p>
            <a:pPr algn="ctr"/>
            <a:r>
              <a:rPr lang="en-NZ" sz="1400" dirty="0">
                <a:solidFill>
                  <a:schemeClr val="tx1"/>
                </a:solidFill>
              </a:rPr>
              <a:t>Jesus came to earth to bring good news to the poor… liberty to captives and recovery of sight to the blind, to let the oppressed go free… (Luke 4: 18-19). His mission was not about dying but about forgiveness, healing, freeing and living life to the full.</a:t>
            </a:r>
          </a:p>
          <a:p>
            <a:pPr algn="ctr"/>
            <a:endParaRPr lang="en-NZ" sz="1400" dirty="0">
              <a:solidFill>
                <a:schemeClr val="tx1"/>
              </a:solidFill>
            </a:endParaRPr>
          </a:p>
          <a:p>
            <a:pPr algn="ctr"/>
            <a:endParaRPr lang="en-NZ" sz="1400" dirty="0">
              <a:solidFill>
                <a:schemeClr val="tx1"/>
              </a:solidFill>
            </a:endParaRPr>
          </a:p>
          <a:p>
            <a:pPr algn="ctr"/>
            <a:r>
              <a:rPr lang="en-NZ" sz="1400" b="1" dirty="0">
                <a:solidFill>
                  <a:schemeClr val="tx1"/>
                </a:solidFill>
              </a:rPr>
              <a:t>5</a:t>
            </a:r>
          </a:p>
        </p:txBody>
      </p:sp>
      <p:sp>
        <p:nvSpPr>
          <p:cNvPr id="46" name="Shape: Card 4">
            <a:extLst>
              <a:ext uri="{FF2B5EF4-FFF2-40B4-BE49-F238E27FC236}">
                <a16:creationId xmlns:a16="http://schemas.microsoft.com/office/drawing/2014/main" id="{8C525F41-5493-44C8-A573-107AD01952A1}"/>
              </a:ext>
            </a:extLst>
          </p:cNvPr>
          <p:cNvSpPr/>
          <p:nvPr/>
        </p:nvSpPr>
        <p:spPr>
          <a:xfrm>
            <a:off x="5902153" y="748865"/>
            <a:ext cx="2824855" cy="3781693"/>
          </a:xfrm>
          <a:prstGeom prst="roundRect">
            <a:avLst/>
          </a:prstGeom>
          <a:blipFill>
            <a:blip r:embed="rId4"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NZ" sz="1400" b="1" dirty="0">
                <a:solidFill>
                  <a:schemeClr val="tx1"/>
                </a:solidFill>
              </a:rPr>
              <a:t>How was Jesus part of God’s saving plan?</a:t>
            </a:r>
          </a:p>
          <a:p>
            <a:pPr lvl="0" algn="ctr"/>
            <a:endParaRPr lang="en-NZ" sz="1400" dirty="0">
              <a:solidFill>
                <a:schemeClr val="tx1"/>
              </a:solidFill>
            </a:endParaRPr>
          </a:p>
          <a:p>
            <a:pPr algn="ctr"/>
            <a:r>
              <a:rPr lang="en-NZ" sz="1400" dirty="0">
                <a:solidFill>
                  <a:schemeClr val="tx1"/>
                </a:solidFill>
              </a:rPr>
              <a:t>God’s saving plan was brought about by his son Jesus freely offering to sacrifice himself to restore the loving friendship between God, people and creation. </a:t>
            </a:r>
          </a:p>
          <a:p>
            <a:pPr algn="ctr"/>
            <a:endParaRPr lang="en-NZ" sz="1400" dirty="0">
              <a:solidFill>
                <a:schemeClr val="tx1"/>
              </a:solidFill>
            </a:endParaRPr>
          </a:p>
          <a:p>
            <a:pPr algn="ctr"/>
            <a:endParaRPr lang="en-NZ" sz="1400" dirty="0">
              <a:solidFill>
                <a:schemeClr val="tx1"/>
              </a:solidFill>
            </a:endParaRPr>
          </a:p>
          <a:p>
            <a:pPr algn="ctr"/>
            <a:endParaRPr lang="en-NZ" sz="1400" dirty="0">
              <a:solidFill>
                <a:schemeClr val="tx1"/>
              </a:solidFill>
            </a:endParaRPr>
          </a:p>
          <a:p>
            <a:pPr algn="ctr"/>
            <a:endParaRPr lang="en-NZ" sz="1400" dirty="0">
              <a:solidFill>
                <a:schemeClr val="tx1"/>
              </a:solidFill>
            </a:endParaRPr>
          </a:p>
          <a:p>
            <a:pPr algn="ctr"/>
            <a:endParaRPr lang="en-NZ" sz="1400" dirty="0">
              <a:solidFill>
                <a:schemeClr val="tx1"/>
              </a:solidFill>
            </a:endParaRPr>
          </a:p>
          <a:p>
            <a:pPr algn="ctr"/>
            <a:r>
              <a:rPr lang="en-NZ" sz="1400" b="1" dirty="0">
                <a:solidFill>
                  <a:schemeClr val="tx1"/>
                </a:solidFill>
              </a:rPr>
              <a:t>4</a:t>
            </a:r>
          </a:p>
        </p:txBody>
      </p:sp>
      <p:sp>
        <p:nvSpPr>
          <p:cNvPr id="47" name="Shape: Card 3">
            <a:extLst>
              <a:ext uri="{FF2B5EF4-FFF2-40B4-BE49-F238E27FC236}">
                <a16:creationId xmlns:a16="http://schemas.microsoft.com/office/drawing/2014/main" id="{6B12B2D8-D668-47C2-B16C-00A8E60D6957}"/>
              </a:ext>
            </a:extLst>
          </p:cNvPr>
          <p:cNvSpPr/>
          <p:nvPr/>
        </p:nvSpPr>
        <p:spPr>
          <a:xfrm>
            <a:off x="5924731" y="781607"/>
            <a:ext cx="2824855" cy="3834953"/>
          </a:xfrm>
          <a:prstGeom prst="roundRect">
            <a:avLst/>
          </a:prstGeom>
          <a:blipFill>
            <a:blip r:embed="rId4"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NZ" sz="1400" b="1" dirty="0">
                <a:solidFill>
                  <a:schemeClr val="tx1"/>
                </a:solidFill>
              </a:rPr>
              <a:t>What was God’s plan to restore his friendship with people?</a:t>
            </a:r>
          </a:p>
          <a:p>
            <a:pPr lvl="0" algn="ctr"/>
            <a:endParaRPr lang="en-NZ" sz="1400" dirty="0">
              <a:solidFill>
                <a:schemeClr val="tx1"/>
              </a:solidFill>
            </a:endParaRPr>
          </a:p>
          <a:p>
            <a:pPr algn="ctr"/>
            <a:r>
              <a:rPr lang="en-NZ" sz="1400" dirty="0">
                <a:solidFill>
                  <a:schemeClr val="tx1"/>
                </a:solidFill>
              </a:rPr>
              <a:t>But God could not abandon his people and the creation he loved so much. God devised a saving plan so that he could be reconciled with his people once and for all.</a:t>
            </a:r>
          </a:p>
          <a:p>
            <a:pPr algn="ctr"/>
            <a:endParaRPr lang="en-NZ" sz="1400" dirty="0">
              <a:solidFill>
                <a:schemeClr val="tx1"/>
              </a:solidFill>
            </a:endParaRPr>
          </a:p>
          <a:p>
            <a:pPr algn="ctr"/>
            <a:endParaRPr lang="en-NZ" sz="1400" dirty="0">
              <a:solidFill>
                <a:schemeClr val="tx1"/>
              </a:solidFill>
            </a:endParaRPr>
          </a:p>
          <a:p>
            <a:pPr algn="ctr"/>
            <a:endParaRPr lang="en-NZ" sz="1400" dirty="0">
              <a:solidFill>
                <a:schemeClr val="tx1"/>
              </a:solidFill>
            </a:endParaRPr>
          </a:p>
          <a:p>
            <a:pPr algn="ctr"/>
            <a:endParaRPr lang="en-NZ" sz="1400" dirty="0">
              <a:solidFill>
                <a:schemeClr val="tx1"/>
              </a:solidFill>
            </a:endParaRPr>
          </a:p>
          <a:p>
            <a:pPr algn="ctr"/>
            <a:endParaRPr lang="en-NZ" sz="1400" dirty="0">
              <a:solidFill>
                <a:schemeClr val="tx1"/>
              </a:solidFill>
            </a:endParaRPr>
          </a:p>
          <a:p>
            <a:pPr algn="ctr"/>
            <a:r>
              <a:rPr lang="en-NZ" sz="1400" b="1" dirty="0">
                <a:solidFill>
                  <a:schemeClr val="tx1"/>
                </a:solidFill>
              </a:rPr>
              <a:t>3</a:t>
            </a:r>
          </a:p>
        </p:txBody>
      </p:sp>
      <p:sp>
        <p:nvSpPr>
          <p:cNvPr id="48" name="Shape: Card 2">
            <a:extLst>
              <a:ext uri="{FF2B5EF4-FFF2-40B4-BE49-F238E27FC236}">
                <a16:creationId xmlns:a16="http://schemas.microsoft.com/office/drawing/2014/main" id="{E272D993-BAE3-4DAE-9DF4-4577DDB447C5}"/>
              </a:ext>
            </a:extLst>
          </p:cNvPr>
          <p:cNvSpPr/>
          <p:nvPr/>
        </p:nvSpPr>
        <p:spPr>
          <a:xfrm>
            <a:off x="5947309" y="811010"/>
            <a:ext cx="2824855" cy="3769042"/>
          </a:xfrm>
          <a:prstGeom prst="roundRect">
            <a:avLst/>
          </a:prstGeom>
          <a:blipFill>
            <a:blip r:embed="rId4"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NZ" sz="1400" b="1" dirty="0">
                <a:solidFill>
                  <a:schemeClr val="tx1"/>
                </a:solidFill>
              </a:rPr>
              <a:t>What went wrong and how did things change?</a:t>
            </a:r>
          </a:p>
          <a:p>
            <a:pPr lvl="0" algn="ctr"/>
            <a:endParaRPr lang="en-NZ" sz="1400" dirty="0">
              <a:solidFill>
                <a:schemeClr val="tx1"/>
              </a:solidFill>
            </a:endParaRPr>
          </a:p>
          <a:p>
            <a:pPr algn="ctr"/>
            <a:r>
              <a:rPr lang="en-NZ" sz="1400" dirty="0">
                <a:solidFill>
                  <a:schemeClr val="tx1"/>
                </a:solidFill>
              </a:rPr>
              <a:t>The first people damaged their loving relationship with God through disobedience the ‘original’ sin and everything changed. God hated injustice and sin. It interrupted his plan and it allowed death, suffering and pain to come into the world. People turned away from God and sin became part of life.	</a:t>
            </a:r>
          </a:p>
          <a:p>
            <a:pPr algn="ctr"/>
            <a:r>
              <a:rPr lang="en-NZ" sz="1400" b="1" dirty="0">
                <a:solidFill>
                  <a:schemeClr val="tx1"/>
                </a:solidFill>
              </a:rPr>
              <a:t>2</a:t>
            </a:r>
          </a:p>
        </p:txBody>
      </p:sp>
      <p:sp>
        <p:nvSpPr>
          <p:cNvPr id="49" name="Shape: Card 1 (top)">
            <a:extLst>
              <a:ext uri="{FF2B5EF4-FFF2-40B4-BE49-F238E27FC236}">
                <a16:creationId xmlns:a16="http://schemas.microsoft.com/office/drawing/2014/main" id="{F77B4C44-1AF2-4C79-9CB1-A0BB4DC8A939}"/>
              </a:ext>
            </a:extLst>
          </p:cNvPr>
          <p:cNvSpPr/>
          <p:nvPr/>
        </p:nvSpPr>
        <p:spPr>
          <a:xfrm>
            <a:off x="5968465" y="843520"/>
            <a:ext cx="2824855" cy="3769042"/>
          </a:xfrm>
          <a:prstGeom prst="roundRect">
            <a:avLst/>
          </a:prstGeom>
          <a:blipFill>
            <a:blip r:embed="rId4"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NZ" sz="1600" b="1" dirty="0">
                <a:solidFill>
                  <a:schemeClr val="tx1"/>
                </a:solidFill>
              </a:rPr>
              <a:t>Was Jesus’ death part of God’s plan in the beginning?</a:t>
            </a:r>
          </a:p>
          <a:p>
            <a:pPr lvl="0" algn="ctr"/>
            <a:endParaRPr lang="en-NZ" sz="1600" dirty="0">
              <a:solidFill>
                <a:schemeClr val="tx1"/>
              </a:solidFill>
            </a:endParaRPr>
          </a:p>
          <a:p>
            <a:pPr algn="ctr"/>
            <a:r>
              <a:rPr lang="en-NZ" sz="1600" dirty="0">
                <a:solidFill>
                  <a:schemeClr val="tx1"/>
                </a:solidFill>
              </a:rPr>
              <a:t>No. God created everything in love for love. God’s plan was that all creation including people would live in a loving harmonious relationship with God, with each other and with the world. </a:t>
            </a:r>
          </a:p>
          <a:p>
            <a:pPr algn="ctr"/>
            <a:r>
              <a:rPr lang="en-NZ" sz="1600" b="1" dirty="0">
                <a:solidFill>
                  <a:schemeClr val="tx1"/>
                </a:solidFill>
              </a:rPr>
              <a:t>1</a:t>
            </a:r>
          </a:p>
        </p:txBody>
      </p:sp>
    </p:spTree>
    <p:extLst>
      <p:ext uri="{BB962C8B-B14F-4D97-AF65-F5344CB8AC3E}">
        <p14:creationId xmlns:p14="http://schemas.microsoft.com/office/powerpoint/2010/main" val="1770667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9"/>
                    </p:tgtEl>
                  </p:cond>
                </p:stCondLst>
                <p:endSync evt="end" delay="0">
                  <p:rtn val="all"/>
                </p:endSync>
                <p:childTnLst>
                  <p:par>
                    <p:cTn id="3" fill="hold">
                      <p:stCondLst>
                        <p:cond delay="0"/>
                      </p:stCondLst>
                      <p:childTnLst>
                        <p:par>
                          <p:cTn id="4" fill="hold">
                            <p:stCondLst>
                              <p:cond delay="0"/>
                            </p:stCondLst>
                            <p:childTnLst>
                              <p:par>
                                <p:cTn id="5" presetID="2" presetClass="exit" presetSubtype="3" fill="hold" grpId="0" nodeType="clickEffect">
                                  <p:stCondLst>
                                    <p:cond delay="0"/>
                                  </p:stCondLst>
                                  <p:childTnLst>
                                    <p:anim calcmode="lin" valueType="num">
                                      <p:cBhvr additive="base">
                                        <p:cTn id="6" dur="500"/>
                                        <p:tgtEl>
                                          <p:spTgt spid="49"/>
                                        </p:tgtEl>
                                        <p:attrNameLst>
                                          <p:attrName>ppt_x</p:attrName>
                                        </p:attrNameLst>
                                      </p:cBhvr>
                                      <p:tavLst>
                                        <p:tav tm="0">
                                          <p:val>
                                            <p:strVal val="ppt_x"/>
                                          </p:val>
                                        </p:tav>
                                        <p:tav tm="100000">
                                          <p:val>
                                            <p:strVal val="1+ppt_w/2"/>
                                          </p:val>
                                        </p:tav>
                                      </p:tavLst>
                                    </p:anim>
                                    <p:anim calcmode="lin" valueType="num">
                                      <p:cBhvr additive="base">
                                        <p:cTn id="7" dur="500"/>
                                        <p:tgtEl>
                                          <p:spTgt spid="49"/>
                                        </p:tgtEl>
                                        <p:attrNameLst>
                                          <p:attrName>ppt_y</p:attrName>
                                        </p:attrNameLst>
                                      </p:cBhvr>
                                      <p:tavLst>
                                        <p:tav tm="0">
                                          <p:val>
                                            <p:strVal val="ppt_y"/>
                                          </p:val>
                                        </p:tav>
                                        <p:tav tm="100000">
                                          <p:val>
                                            <p:strVal val="0-ppt_h/2"/>
                                          </p:val>
                                        </p:tav>
                                      </p:tavLst>
                                    </p:anim>
                                    <p:set>
                                      <p:cBhvr>
                                        <p:cTn id="8"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9" restart="whenNotActive" fill="hold" evtFilter="cancelBubble" nodeType="interactiveSeq">
                <p:stCondLst>
                  <p:cond evt="onClick" delay="0">
                    <p:tgtEl>
                      <p:spTgt spid="48"/>
                    </p:tgtEl>
                  </p:cond>
                </p:stCondLst>
                <p:endSync evt="end" delay="0">
                  <p:rtn val="all"/>
                </p:endSync>
                <p:childTnLst>
                  <p:par>
                    <p:cTn id="10" fill="hold">
                      <p:stCondLst>
                        <p:cond delay="0"/>
                      </p:stCondLst>
                      <p:childTnLst>
                        <p:par>
                          <p:cTn id="11" fill="hold">
                            <p:stCondLst>
                              <p:cond delay="0"/>
                            </p:stCondLst>
                            <p:childTnLst>
                              <p:par>
                                <p:cTn id="12" presetID="2" presetClass="exit" presetSubtype="3" fill="hold" grpId="0" nodeType="clickEffect">
                                  <p:stCondLst>
                                    <p:cond delay="0"/>
                                  </p:stCondLst>
                                  <p:childTnLst>
                                    <p:anim calcmode="lin" valueType="num">
                                      <p:cBhvr additive="base">
                                        <p:cTn id="13" dur="500"/>
                                        <p:tgtEl>
                                          <p:spTgt spid="48"/>
                                        </p:tgtEl>
                                        <p:attrNameLst>
                                          <p:attrName>ppt_x</p:attrName>
                                        </p:attrNameLst>
                                      </p:cBhvr>
                                      <p:tavLst>
                                        <p:tav tm="0">
                                          <p:val>
                                            <p:strVal val="ppt_x"/>
                                          </p:val>
                                        </p:tav>
                                        <p:tav tm="100000">
                                          <p:val>
                                            <p:strVal val="1+ppt_w/2"/>
                                          </p:val>
                                        </p:tav>
                                      </p:tavLst>
                                    </p:anim>
                                    <p:anim calcmode="lin" valueType="num">
                                      <p:cBhvr additive="base">
                                        <p:cTn id="14" dur="500"/>
                                        <p:tgtEl>
                                          <p:spTgt spid="48"/>
                                        </p:tgtEl>
                                        <p:attrNameLst>
                                          <p:attrName>ppt_y</p:attrName>
                                        </p:attrNameLst>
                                      </p:cBhvr>
                                      <p:tavLst>
                                        <p:tav tm="0">
                                          <p:val>
                                            <p:strVal val="ppt_y"/>
                                          </p:val>
                                        </p:tav>
                                        <p:tav tm="100000">
                                          <p:val>
                                            <p:strVal val="0-ppt_h/2"/>
                                          </p:val>
                                        </p:tav>
                                      </p:tavLst>
                                    </p:anim>
                                    <p:set>
                                      <p:cBhvr>
                                        <p:cTn id="15"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6" restart="whenNotActive" fill="hold" evtFilter="cancelBubble" nodeType="interactiveSeq">
                <p:stCondLst>
                  <p:cond evt="onClick" delay="0">
                    <p:tgtEl>
                      <p:spTgt spid="47"/>
                    </p:tgtEl>
                  </p:cond>
                </p:stCondLst>
                <p:endSync evt="end" delay="0">
                  <p:rtn val="all"/>
                </p:endSync>
                <p:childTnLst>
                  <p:par>
                    <p:cTn id="17" fill="hold">
                      <p:stCondLst>
                        <p:cond delay="0"/>
                      </p:stCondLst>
                      <p:childTnLst>
                        <p:par>
                          <p:cTn id="18" fill="hold">
                            <p:stCondLst>
                              <p:cond delay="0"/>
                            </p:stCondLst>
                            <p:childTnLst>
                              <p:par>
                                <p:cTn id="19" presetID="2" presetClass="exit" presetSubtype="3" fill="hold" grpId="0" nodeType="clickEffect">
                                  <p:stCondLst>
                                    <p:cond delay="0"/>
                                  </p:stCondLst>
                                  <p:childTnLst>
                                    <p:anim calcmode="lin" valueType="num">
                                      <p:cBhvr additive="base">
                                        <p:cTn id="20" dur="500"/>
                                        <p:tgtEl>
                                          <p:spTgt spid="47"/>
                                        </p:tgtEl>
                                        <p:attrNameLst>
                                          <p:attrName>ppt_x</p:attrName>
                                        </p:attrNameLst>
                                      </p:cBhvr>
                                      <p:tavLst>
                                        <p:tav tm="0">
                                          <p:val>
                                            <p:strVal val="ppt_x"/>
                                          </p:val>
                                        </p:tav>
                                        <p:tav tm="100000">
                                          <p:val>
                                            <p:strVal val="1+ppt_w/2"/>
                                          </p:val>
                                        </p:tav>
                                      </p:tavLst>
                                    </p:anim>
                                    <p:anim calcmode="lin" valueType="num">
                                      <p:cBhvr additive="base">
                                        <p:cTn id="21" dur="500"/>
                                        <p:tgtEl>
                                          <p:spTgt spid="47"/>
                                        </p:tgtEl>
                                        <p:attrNameLst>
                                          <p:attrName>ppt_y</p:attrName>
                                        </p:attrNameLst>
                                      </p:cBhvr>
                                      <p:tavLst>
                                        <p:tav tm="0">
                                          <p:val>
                                            <p:strVal val="ppt_y"/>
                                          </p:val>
                                        </p:tav>
                                        <p:tav tm="100000">
                                          <p:val>
                                            <p:strVal val="0-ppt_h/2"/>
                                          </p:val>
                                        </p:tav>
                                      </p:tavLst>
                                    </p:anim>
                                    <p:set>
                                      <p:cBhvr>
                                        <p:cTn id="22"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23" restart="whenNotActive" fill="hold" evtFilter="cancelBubble" nodeType="interactiveSeq">
                <p:stCondLst>
                  <p:cond evt="onClick" delay="0">
                    <p:tgtEl>
                      <p:spTgt spid="46"/>
                    </p:tgtEl>
                  </p:cond>
                </p:stCondLst>
                <p:endSync evt="end" delay="0">
                  <p:rtn val="all"/>
                </p:endSync>
                <p:childTnLst>
                  <p:par>
                    <p:cTn id="24" fill="hold">
                      <p:stCondLst>
                        <p:cond delay="0"/>
                      </p:stCondLst>
                      <p:childTnLst>
                        <p:par>
                          <p:cTn id="25" fill="hold">
                            <p:stCondLst>
                              <p:cond delay="0"/>
                            </p:stCondLst>
                            <p:childTnLst>
                              <p:par>
                                <p:cTn id="26" presetID="2" presetClass="exit" presetSubtype="3" fill="hold" grpId="0" nodeType="clickEffect">
                                  <p:stCondLst>
                                    <p:cond delay="0"/>
                                  </p:stCondLst>
                                  <p:childTnLst>
                                    <p:anim calcmode="lin" valueType="num">
                                      <p:cBhvr additive="base">
                                        <p:cTn id="27" dur="500"/>
                                        <p:tgtEl>
                                          <p:spTgt spid="46"/>
                                        </p:tgtEl>
                                        <p:attrNameLst>
                                          <p:attrName>ppt_x</p:attrName>
                                        </p:attrNameLst>
                                      </p:cBhvr>
                                      <p:tavLst>
                                        <p:tav tm="0">
                                          <p:val>
                                            <p:strVal val="ppt_x"/>
                                          </p:val>
                                        </p:tav>
                                        <p:tav tm="100000">
                                          <p:val>
                                            <p:strVal val="1+ppt_w/2"/>
                                          </p:val>
                                        </p:tav>
                                      </p:tavLst>
                                    </p:anim>
                                    <p:anim calcmode="lin" valueType="num">
                                      <p:cBhvr additive="base">
                                        <p:cTn id="28" dur="500"/>
                                        <p:tgtEl>
                                          <p:spTgt spid="46"/>
                                        </p:tgtEl>
                                        <p:attrNameLst>
                                          <p:attrName>ppt_y</p:attrName>
                                        </p:attrNameLst>
                                      </p:cBhvr>
                                      <p:tavLst>
                                        <p:tav tm="0">
                                          <p:val>
                                            <p:strVal val="ppt_y"/>
                                          </p:val>
                                        </p:tav>
                                        <p:tav tm="100000">
                                          <p:val>
                                            <p:strVal val="0-ppt_h/2"/>
                                          </p:val>
                                        </p:tav>
                                      </p:tavLst>
                                    </p:anim>
                                    <p:set>
                                      <p:cBhvr>
                                        <p:cTn id="29"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0" restart="whenNotActive" fill="hold" evtFilter="cancelBubble" nodeType="interactiveSeq">
                <p:stCondLst>
                  <p:cond evt="onClick" delay="0">
                    <p:tgtEl>
                      <p:spTgt spid="45"/>
                    </p:tgtEl>
                  </p:cond>
                </p:stCondLst>
                <p:endSync evt="end" delay="0">
                  <p:rtn val="all"/>
                </p:endSync>
                <p:childTnLst>
                  <p:par>
                    <p:cTn id="31" fill="hold">
                      <p:stCondLst>
                        <p:cond delay="0"/>
                      </p:stCondLst>
                      <p:childTnLst>
                        <p:par>
                          <p:cTn id="32" fill="hold">
                            <p:stCondLst>
                              <p:cond delay="0"/>
                            </p:stCondLst>
                            <p:childTnLst>
                              <p:par>
                                <p:cTn id="33" presetID="2" presetClass="exit" presetSubtype="3" fill="hold" grpId="0" nodeType="clickEffect">
                                  <p:stCondLst>
                                    <p:cond delay="0"/>
                                  </p:stCondLst>
                                  <p:childTnLst>
                                    <p:anim calcmode="lin" valueType="num">
                                      <p:cBhvr additive="base">
                                        <p:cTn id="34" dur="500"/>
                                        <p:tgtEl>
                                          <p:spTgt spid="45"/>
                                        </p:tgtEl>
                                        <p:attrNameLst>
                                          <p:attrName>ppt_x</p:attrName>
                                        </p:attrNameLst>
                                      </p:cBhvr>
                                      <p:tavLst>
                                        <p:tav tm="0">
                                          <p:val>
                                            <p:strVal val="ppt_x"/>
                                          </p:val>
                                        </p:tav>
                                        <p:tav tm="100000">
                                          <p:val>
                                            <p:strVal val="1+ppt_w/2"/>
                                          </p:val>
                                        </p:tav>
                                      </p:tavLst>
                                    </p:anim>
                                    <p:anim calcmode="lin" valueType="num">
                                      <p:cBhvr additive="base">
                                        <p:cTn id="35" dur="500"/>
                                        <p:tgtEl>
                                          <p:spTgt spid="45"/>
                                        </p:tgtEl>
                                        <p:attrNameLst>
                                          <p:attrName>ppt_y</p:attrName>
                                        </p:attrNameLst>
                                      </p:cBhvr>
                                      <p:tavLst>
                                        <p:tav tm="0">
                                          <p:val>
                                            <p:strVal val="ppt_y"/>
                                          </p:val>
                                        </p:tav>
                                        <p:tav tm="100000">
                                          <p:val>
                                            <p:strVal val="0-ppt_h/2"/>
                                          </p:val>
                                        </p:tav>
                                      </p:tavLst>
                                    </p:anim>
                                    <p:set>
                                      <p:cBhvr>
                                        <p:cTn id="36"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7" restart="whenNotActive" fill="hold" evtFilter="cancelBubble" nodeType="interactiveSeq">
                <p:stCondLst>
                  <p:cond evt="onClick" delay="0">
                    <p:tgtEl>
                      <p:spTgt spid="40"/>
                    </p:tgtEl>
                  </p:cond>
                </p:stCondLst>
                <p:endSync evt="end" delay="0">
                  <p:rtn val="all"/>
                </p:endSync>
                <p:childTnLst>
                  <p:par>
                    <p:cTn id="38" fill="hold">
                      <p:stCondLst>
                        <p:cond delay="0"/>
                      </p:stCondLst>
                      <p:childTnLst>
                        <p:par>
                          <p:cTn id="39" fill="hold">
                            <p:stCondLst>
                              <p:cond delay="0"/>
                            </p:stCondLst>
                            <p:childTnLst>
                              <p:par>
                                <p:cTn id="40" presetID="2" presetClass="exit" presetSubtype="3" fill="hold" grpId="0" nodeType="clickEffect">
                                  <p:stCondLst>
                                    <p:cond delay="0"/>
                                  </p:stCondLst>
                                  <p:childTnLst>
                                    <p:anim calcmode="lin" valueType="num">
                                      <p:cBhvr additive="base">
                                        <p:cTn id="41" dur="500"/>
                                        <p:tgtEl>
                                          <p:spTgt spid="40"/>
                                        </p:tgtEl>
                                        <p:attrNameLst>
                                          <p:attrName>ppt_x</p:attrName>
                                        </p:attrNameLst>
                                      </p:cBhvr>
                                      <p:tavLst>
                                        <p:tav tm="0">
                                          <p:val>
                                            <p:strVal val="ppt_x"/>
                                          </p:val>
                                        </p:tav>
                                        <p:tav tm="100000">
                                          <p:val>
                                            <p:strVal val="1+ppt_w/2"/>
                                          </p:val>
                                        </p:tav>
                                      </p:tavLst>
                                    </p:anim>
                                    <p:anim calcmode="lin" valueType="num">
                                      <p:cBhvr additive="base">
                                        <p:cTn id="42" dur="500"/>
                                        <p:tgtEl>
                                          <p:spTgt spid="40"/>
                                        </p:tgtEl>
                                        <p:attrNameLst>
                                          <p:attrName>ppt_y</p:attrName>
                                        </p:attrNameLst>
                                      </p:cBhvr>
                                      <p:tavLst>
                                        <p:tav tm="0">
                                          <p:val>
                                            <p:strVal val="ppt_y"/>
                                          </p:val>
                                        </p:tav>
                                        <p:tav tm="100000">
                                          <p:val>
                                            <p:strVal val="0-ppt_h/2"/>
                                          </p:val>
                                        </p:tav>
                                      </p:tavLst>
                                    </p:anim>
                                    <p:set>
                                      <p:cBhvr>
                                        <p:cTn id="43"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44" restart="whenNotActive" fill="hold" evtFilter="cancelBubble" nodeType="interactiveSeq">
                <p:stCondLst>
                  <p:cond evt="onClick" delay="0">
                    <p:tgtEl>
                      <p:spTgt spid="39"/>
                    </p:tgtEl>
                  </p:cond>
                </p:stCondLst>
                <p:endSync evt="end" delay="0">
                  <p:rtn val="all"/>
                </p:endSync>
                <p:childTnLst>
                  <p:par>
                    <p:cTn id="45" fill="hold">
                      <p:stCondLst>
                        <p:cond delay="0"/>
                      </p:stCondLst>
                      <p:childTnLst>
                        <p:par>
                          <p:cTn id="46" fill="hold">
                            <p:stCondLst>
                              <p:cond delay="0"/>
                            </p:stCondLst>
                            <p:childTnLst>
                              <p:par>
                                <p:cTn id="47" presetID="2" presetClass="exit" presetSubtype="3" fill="hold" grpId="0" nodeType="clickEffect">
                                  <p:stCondLst>
                                    <p:cond delay="0"/>
                                  </p:stCondLst>
                                  <p:childTnLst>
                                    <p:anim calcmode="lin" valueType="num">
                                      <p:cBhvr additive="base">
                                        <p:cTn id="48" dur="500"/>
                                        <p:tgtEl>
                                          <p:spTgt spid="39"/>
                                        </p:tgtEl>
                                        <p:attrNameLst>
                                          <p:attrName>ppt_x</p:attrName>
                                        </p:attrNameLst>
                                      </p:cBhvr>
                                      <p:tavLst>
                                        <p:tav tm="0">
                                          <p:val>
                                            <p:strVal val="ppt_x"/>
                                          </p:val>
                                        </p:tav>
                                        <p:tav tm="100000">
                                          <p:val>
                                            <p:strVal val="1+ppt_w/2"/>
                                          </p:val>
                                        </p:tav>
                                      </p:tavLst>
                                    </p:anim>
                                    <p:anim calcmode="lin" valueType="num">
                                      <p:cBhvr additive="base">
                                        <p:cTn id="49" dur="500"/>
                                        <p:tgtEl>
                                          <p:spTgt spid="39"/>
                                        </p:tgtEl>
                                        <p:attrNameLst>
                                          <p:attrName>ppt_y</p:attrName>
                                        </p:attrNameLst>
                                      </p:cBhvr>
                                      <p:tavLst>
                                        <p:tav tm="0">
                                          <p:val>
                                            <p:strVal val="ppt_y"/>
                                          </p:val>
                                        </p:tav>
                                        <p:tav tm="100000">
                                          <p:val>
                                            <p:strVal val="0-ppt_h/2"/>
                                          </p:val>
                                        </p:tav>
                                      </p:tavLst>
                                    </p:anim>
                                    <p:set>
                                      <p:cBhvr>
                                        <p:cTn id="50"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51" restart="whenNotActive" fill="hold" evtFilter="cancelBubble" nodeType="interactiveSeq">
                <p:stCondLst>
                  <p:cond evt="onClick" delay="0">
                    <p:tgtEl>
                      <p:spTgt spid="38"/>
                    </p:tgtEl>
                  </p:cond>
                </p:stCondLst>
                <p:endSync evt="end" delay="0">
                  <p:rtn val="all"/>
                </p:endSync>
                <p:childTnLst>
                  <p:par>
                    <p:cTn id="52" fill="hold">
                      <p:stCondLst>
                        <p:cond delay="0"/>
                      </p:stCondLst>
                      <p:childTnLst>
                        <p:par>
                          <p:cTn id="53" fill="hold">
                            <p:stCondLst>
                              <p:cond delay="0"/>
                            </p:stCondLst>
                            <p:childTnLst>
                              <p:par>
                                <p:cTn id="54" presetID="2" presetClass="exit" presetSubtype="3" fill="hold" grpId="0" nodeType="clickEffect">
                                  <p:stCondLst>
                                    <p:cond delay="0"/>
                                  </p:stCondLst>
                                  <p:childTnLst>
                                    <p:anim calcmode="lin" valueType="num">
                                      <p:cBhvr additive="base">
                                        <p:cTn id="55" dur="500"/>
                                        <p:tgtEl>
                                          <p:spTgt spid="38"/>
                                        </p:tgtEl>
                                        <p:attrNameLst>
                                          <p:attrName>ppt_x</p:attrName>
                                        </p:attrNameLst>
                                      </p:cBhvr>
                                      <p:tavLst>
                                        <p:tav tm="0">
                                          <p:val>
                                            <p:strVal val="ppt_x"/>
                                          </p:val>
                                        </p:tav>
                                        <p:tav tm="100000">
                                          <p:val>
                                            <p:strVal val="1+ppt_w/2"/>
                                          </p:val>
                                        </p:tav>
                                      </p:tavLst>
                                    </p:anim>
                                    <p:anim calcmode="lin" valueType="num">
                                      <p:cBhvr additive="base">
                                        <p:cTn id="56" dur="500"/>
                                        <p:tgtEl>
                                          <p:spTgt spid="38"/>
                                        </p:tgtEl>
                                        <p:attrNameLst>
                                          <p:attrName>ppt_y</p:attrName>
                                        </p:attrNameLst>
                                      </p:cBhvr>
                                      <p:tavLst>
                                        <p:tav tm="0">
                                          <p:val>
                                            <p:strVal val="ppt_y"/>
                                          </p:val>
                                        </p:tav>
                                        <p:tav tm="100000">
                                          <p:val>
                                            <p:strVal val="0-ppt_h/2"/>
                                          </p:val>
                                        </p:tav>
                                      </p:tavLst>
                                    </p:anim>
                                    <p:set>
                                      <p:cBhvr>
                                        <p:cTn id="5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8" restart="whenNotActive" fill="hold" evtFilter="cancelBubble" nodeType="interactiveSeq">
                <p:stCondLst>
                  <p:cond evt="onClick" delay="0">
                    <p:tgtEl>
                      <p:spTgt spid="37"/>
                    </p:tgtEl>
                  </p:cond>
                </p:stCondLst>
                <p:endSync evt="end" delay="0">
                  <p:rtn val="all"/>
                </p:endSync>
                <p:childTnLst>
                  <p:par>
                    <p:cTn id="59" fill="hold">
                      <p:stCondLst>
                        <p:cond delay="0"/>
                      </p:stCondLst>
                      <p:childTnLst>
                        <p:par>
                          <p:cTn id="60" fill="hold">
                            <p:stCondLst>
                              <p:cond delay="0"/>
                            </p:stCondLst>
                            <p:childTnLst>
                              <p:par>
                                <p:cTn id="61" presetID="2" presetClass="exit" presetSubtype="3" fill="hold" grpId="0" nodeType="clickEffect">
                                  <p:stCondLst>
                                    <p:cond delay="0"/>
                                  </p:stCondLst>
                                  <p:childTnLst>
                                    <p:anim calcmode="lin" valueType="num">
                                      <p:cBhvr additive="base">
                                        <p:cTn id="62" dur="500"/>
                                        <p:tgtEl>
                                          <p:spTgt spid="37"/>
                                        </p:tgtEl>
                                        <p:attrNameLst>
                                          <p:attrName>ppt_x</p:attrName>
                                        </p:attrNameLst>
                                      </p:cBhvr>
                                      <p:tavLst>
                                        <p:tav tm="0">
                                          <p:val>
                                            <p:strVal val="ppt_x"/>
                                          </p:val>
                                        </p:tav>
                                        <p:tav tm="100000">
                                          <p:val>
                                            <p:strVal val="1+ppt_w/2"/>
                                          </p:val>
                                        </p:tav>
                                      </p:tavLst>
                                    </p:anim>
                                    <p:anim calcmode="lin" valueType="num">
                                      <p:cBhvr additive="base">
                                        <p:cTn id="63" dur="500"/>
                                        <p:tgtEl>
                                          <p:spTgt spid="37"/>
                                        </p:tgtEl>
                                        <p:attrNameLst>
                                          <p:attrName>ppt_y</p:attrName>
                                        </p:attrNameLst>
                                      </p:cBhvr>
                                      <p:tavLst>
                                        <p:tav tm="0">
                                          <p:val>
                                            <p:strVal val="ppt_y"/>
                                          </p:val>
                                        </p:tav>
                                        <p:tav tm="100000">
                                          <p:val>
                                            <p:strVal val="0-ppt_h/2"/>
                                          </p:val>
                                        </p:tav>
                                      </p:tavLst>
                                    </p:anim>
                                    <p:set>
                                      <p:cBhvr>
                                        <p:cTn id="64"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65" restart="whenNotActive" fill="hold" evtFilter="cancelBubble" nodeType="interactiveSeq">
                <p:stCondLst>
                  <p:cond evt="onClick" delay="0">
                    <p:tgtEl>
                      <p:spTgt spid="36"/>
                    </p:tgtEl>
                  </p:cond>
                </p:stCondLst>
                <p:endSync evt="end" delay="0">
                  <p:rtn val="all"/>
                </p:endSync>
                <p:childTnLst>
                  <p:par>
                    <p:cTn id="66" fill="hold">
                      <p:stCondLst>
                        <p:cond delay="0"/>
                      </p:stCondLst>
                      <p:childTnLst>
                        <p:par>
                          <p:cTn id="67" fill="hold">
                            <p:stCondLst>
                              <p:cond delay="0"/>
                            </p:stCondLst>
                            <p:childTnLst>
                              <p:par>
                                <p:cTn id="68" presetID="2" presetClass="exit" presetSubtype="3" fill="hold" grpId="0" nodeType="clickEffect">
                                  <p:stCondLst>
                                    <p:cond delay="0"/>
                                  </p:stCondLst>
                                  <p:childTnLst>
                                    <p:anim calcmode="lin" valueType="num">
                                      <p:cBhvr additive="base">
                                        <p:cTn id="69" dur="500"/>
                                        <p:tgtEl>
                                          <p:spTgt spid="36"/>
                                        </p:tgtEl>
                                        <p:attrNameLst>
                                          <p:attrName>ppt_x</p:attrName>
                                        </p:attrNameLst>
                                      </p:cBhvr>
                                      <p:tavLst>
                                        <p:tav tm="0">
                                          <p:val>
                                            <p:strVal val="ppt_x"/>
                                          </p:val>
                                        </p:tav>
                                        <p:tav tm="100000">
                                          <p:val>
                                            <p:strVal val="1+ppt_w/2"/>
                                          </p:val>
                                        </p:tav>
                                      </p:tavLst>
                                    </p:anim>
                                    <p:anim calcmode="lin" valueType="num">
                                      <p:cBhvr additive="base">
                                        <p:cTn id="70" dur="500"/>
                                        <p:tgtEl>
                                          <p:spTgt spid="36"/>
                                        </p:tgtEl>
                                        <p:attrNameLst>
                                          <p:attrName>ppt_y</p:attrName>
                                        </p:attrNameLst>
                                      </p:cBhvr>
                                      <p:tavLst>
                                        <p:tav tm="0">
                                          <p:val>
                                            <p:strVal val="ppt_y"/>
                                          </p:val>
                                        </p:tav>
                                        <p:tav tm="100000">
                                          <p:val>
                                            <p:strVal val="0-ppt_h/2"/>
                                          </p:val>
                                        </p:tav>
                                      </p:tavLst>
                                    </p:anim>
                                    <p:set>
                                      <p:cBhvr>
                                        <p:cTn id="71"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72" restart="whenNotActive" fill="hold" evtFilter="cancelBubble" nodeType="interactiveSeq">
                <p:stCondLst>
                  <p:cond evt="onClick" delay="0">
                    <p:tgtEl>
                      <p:spTgt spid="5"/>
                    </p:tgtEl>
                  </p:cond>
                </p:stCondLst>
                <p:endSync evt="end" delay="0">
                  <p:rtn val="all"/>
                </p:endSync>
                <p:childTnLst>
                  <p:par>
                    <p:cTn id="73" fill="hold">
                      <p:stCondLst>
                        <p:cond delay="0"/>
                      </p:stCondLst>
                      <p:childTnLst>
                        <p:par>
                          <p:cTn id="74" fill="hold">
                            <p:stCondLst>
                              <p:cond delay="0"/>
                            </p:stCondLst>
                            <p:childTnLst>
                              <p:par>
                                <p:cTn id="75" presetID="2" presetClass="entr" presetSubtype="4" fill="hold" grpId="1" nodeType="clickEffect">
                                  <p:stCondLst>
                                    <p:cond delay="0"/>
                                  </p:stCondLst>
                                  <p:childTnLst>
                                    <p:set>
                                      <p:cBhvr>
                                        <p:cTn id="76" dur="1" fill="hold">
                                          <p:stCondLst>
                                            <p:cond delay="0"/>
                                          </p:stCondLst>
                                        </p:cTn>
                                        <p:tgtEl>
                                          <p:spTgt spid="49"/>
                                        </p:tgtEl>
                                        <p:attrNameLst>
                                          <p:attrName>style.visibility</p:attrName>
                                        </p:attrNameLst>
                                      </p:cBhvr>
                                      <p:to>
                                        <p:strVal val="visible"/>
                                      </p:to>
                                    </p:set>
                                    <p:anim calcmode="lin" valueType="num">
                                      <p:cBhvr additive="base">
                                        <p:cTn id="77" dur="500" fill="hold"/>
                                        <p:tgtEl>
                                          <p:spTgt spid="49"/>
                                        </p:tgtEl>
                                        <p:attrNameLst>
                                          <p:attrName>ppt_x</p:attrName>
                                        </p:attrNameLst>
                                      </p:cBhvr>
                                      <p:tavLst>
                                        <p:tav tm="0">
                                          <p:val>
                                            <p:strVal val="#ppt_x"/>
                                          </p:val>
                                        </p:tav>
                                        <p:tav tm="100000">
                                          <p:val>
                                            <p:strVal val="#ppt_x"/>
                                          </p:val>
                                        </p:tav>
                                      </p:tavLst>
                                    </p:anim>
                                    <p:anim calcmode="lin" valueType="num">
                                      <p:cBhvr additive="base">
                                        <p:cTn id="78" dur="500" fill="hold"/>
                                        <p:tgtEl>
                                          <p:spTgt spid="49"/>
                                        </p:tgtEl>
                                        <p:attrNameLst>
                                          <p:attrName>ppt_y</p:attrName>
                                        </p:attrNameLst>
                                      </p:cBhvr>
                                      <p:tavLst>
                                        <p:tav tm="0">
                                          <p:val>
                                            <p:strVal val="1+#ppt_h/2"/>
                                          </p:val>
                                        </p:tav>
                                        <p:tav tm="100000">
                                          <p:val>
                                            <p:strVal val="#ppt_y"/>
                                          </p:val>
                                        </p:tav>
                                      </p:tavLst>
                                    </p:anim>
                                  </p:childTnLst>
                                </p:cTn>
                              </p:par>
                              <p:par>
                                <p:cTn id="79" presetID="2" presetClass="entr" presetSubtype="4" fill="hold" grpId="1" nodeType="withEffect">
                                  <p:stCondLst>
                                    <p:cond delay="0"/>
                                  </p:stCondLst>
                                  <p:childTnLst>
                                    <p:set>
                                      <p:cBhvr>
                                        <p:cTn id="80" dur="1" fill="hold">
                                          <p:stCondLst>
                                            <p:cond delay="0"/>
                                          </p:stCondLst>
                                        </p:cTn>
                                        <p:tgtEl>
                                          <p:spTgt spid="48"/>
                                        </p:tgtEl>
                                        <p:attrNameLst>
                                          <p:attrName>style.visibility</p:attrName>
                                        </p:attrNameLst>
                                      </p:cBhvr>
                                      <p:to>
                                        <p:strVal val="visible"/>
                                      </p:to>
                                    </p:set>
                                    <p:anim calcmode="lin" valueType="num">
                                      <p:cBhvr additive="base">
                                        <p:cTn id="81" dur="500" fill="hold"/>
                                        <p:tgtEl>
                                          <p:spTgt spid="48"/>
                                        </p:tgtEl>
                                        <p:attrNameLst>
                                          <p:attrName>ppt_x</p:attrName>
                                        </p:attrNameLst>
                                      </p:cBhvr>
                                      <p:tavLst>
                                        <p:tav tm="0">
                                          <p:val>
                                            <p:strVal val="#ppt_x"/>
                                          </p:val>
                                        </p:tav>
                                        <p:tav tm="100000">
                                          <p:val>
                                            <p:strVal val="#ppt_x"/>
                                          </p:val>
                                        </p:tav>
                                      </p:tavLst>
                                    </p:anim>
                                    <p:anim calcmode="lin" valueType="num">
                                      <p:cBhvr additive="base">
                                        <p:cTn id="82" dur="500" fill="hold"/>
                                        <p:tgtEl>
                                          <p:spTgt spid="48"/>
                                        </p:tgtEl>
                                        <p:attrNameLst>
                                          <p:attrName>ppt_y</p:attrName>
                                        </p:attrNameLst>
                                      </p:cBhvr>
                                      <p:tavLst>
                                        <p:tav tm="0">
                                          <p:val>
                                            <p:strVal val="1+#ppt_h/2"/>
                                          </p:val>
                                        </p:tav>
                                        <p:tav tm="100000">
                                          <p:val>
                                            <p:strVal val="#ppt_y"/>
                                          </p:val>
                                        </p:tav>
                                      </p:tavLst>
                                    </p:anim>
                                  </p:childTnLst>
                                </p:cTn>
                              </p:par>
                              <p:par>
                                <p:cTn id="83" presetID="2" presetClass="entr" presetSubtype="4" fill="hold" grpId="1" nodeType="withEffect">
                                  <p:stCondLst>
                                    <p:cond delay="0"/>
                                  </p:stCondLst>
                                  <p:childTnLst>
                                    <p:set>
                                      <p:cBhvr>
                                        <p:cTn id="84" dur="1" fill="hold">
                                          <p:stCondLst>
                                            <p:cond delay="0"/>
                                          </p:stCondLst>
                                        </p:cTn>
                                        <p:tgtEl>
                                          <p:spTgt spid="47"/>
                                        </p:tgtEl>
                                        <p:attrNameLst>
                                          <p:attrName>style.visibility</p:attrName>
                                        </p:attrNameLst>
                                      </p:cBhvr>
                                      <p:to>
                                        <p:strVal val="visible"/>
                                      </p:to>
                                    </p:set>
                                    <p:anim calcmode="lin" valueType="num">
                                      <p:cBhvr additive="base">
                                        <p:cTn id="85" dur="500" fill="hold"/>
                                        <p:tgtEl>
                                          <p:spTgt spid="47"/>
                                        </p:tgtEl>
                                        <p:attrNameLst>
                                          <p:attrName>ppt_x</p:attrName>
                                        </p:attrNameLst>
                                      </p:cBhvr>
                                      <p:tavLst>
                                        <p:tav tm="0">
                                          <p:val>
                                            <p:strVal val="#ppt_x"/>
                                          </p:val>
                                        </p:tav>
                                        <p:tav tm="100000">
                                          <p:val>
                                            <p:strVal val="#ppt_x"/>
                                          </p:val>
                                        </p:tav>
                                      </p:tavLst>
                                    </p:anim>
                                    <p:anim calcmode="lin" valueType="num">
                                      <p:cBhvr additive="base">
                                        <p:cTn id="86" dur="500" fill="hold"/>
                                        <p:tgtEl>
                                          <p:spTgt spid="47"/>
                                        </p:tgtEl>
                                        <p:attrNameLst>
                                          <p:attrName>ppt_y</p:attrName>
                                        </p:attrNameLst>
                                      </p:cBhvr>
                                      <p:tavLst>
                                        <p:tav tm="0">
                                          <p:val>
                                            <p:strVal val="1+#ppt_h/2"/>
                                          </p:val>
                                        </p:tav>
                                        <p:tav tm="100000">
                                          <p:val>
                                            <p:strVal val="#ppt_y"/>
                                          </p:val>
                                        </p:tav>
                                      </p:tavLst>
                                    </p:anim>
                                  </p:childTnLst>
                                </p:cTn>
                              </p:par>
                              <p:par>
                                <p:cTn id="87" presetID="2" presetClass="entr" presetSubtype="4" fill="hold" grpId="1" nodeType="withEffect">
                                  <p:stCondLst>
                                    <p:cond delay="0"/>
                                  </p:stCondLst>
                                  <p:childTnLst>
                                    <p:set>
                                      <p:cBhvr>
                                        <p:cTn id="88" dur="1" fill="hold">
                                          <p:stCondLst>
                                            <p:cond delay="0"/>
                                          </p:stCondLst>
                                        </p:cTn>
                                        <p:tgtEl>
                                          <p:spTgt spid="46"/>
                                        </p:tgtEl>
                                        <p:attrNameLst>
                                          <p:attrName>style.visibility</p:attrName>
                                        </p:attrNameLst>
                                      </p:cBhvr>
                                      <p:to>
                                        <p:strVal val="visible"/>
                                      </p:to>
                                    </p:set>
                                    <p:anim calcmode="lin" valueType="num">
                                      <p:cBhvr additive="base">
                                        <p:cTn id="89" dur="500" fill="hold"/>
                                        <p:tgtEl>
                                          <p:spTgt spid="46"/>
                                        </p:tgtEl>
                                        <p:attrNameLst>
                                          <p:attrName>ppt_x</p:attrName>
                                        </p:attrNameLst>
                                      </p:cBhvr>
                                      <p:tavLst>
                                        <p:tav tm="0">
                                          <p:val>
                                            <p:strVal val="#ppt_x"/>
                                          </p:val>
                                        </p:tav>
                                        <p:tav tm="100000">
                                          <p:val>
                                            <p:strVal val="#ppt_x"/>
                                          </p:val>
                                        </p:tav>
                                      </p:tavLst>
                                    </p:anim>
                                    <p:anim calcmode="lin" valueType="num">
                                      <p:cBhvr additive="base">
                                        <p:cTn id="90" dur="500" fill="hold"/>
                                        <p:tgtEl>
                                          <p:spTgt spid="46"/>
                                        </p:tgtEl>
                                        <p:attrNameLst>
                                          <p:attrName>ppt_y</p:attrName>
                                        </p:attrNameLst>
                                      </p:cBhvr>
                                      <p:tavLst>
                                        <p:tav tm="0">
                                          <p:val>
                                            <p:strVal val="1+#ppt_h/2"/>
                                          </p:val>
                                        </p:tav>
                                        <p:tav tm="100000">
                                          <p:val>
                                            <p:strVal val="#ppt_y"/>
                                          </p:val>
                                        </p:tav>
                                      </p:tavLst>
                                    </p:anim>
                                  </p:childTnLst>
                                </p:cTn>
                              </p:par>
                              <p:par>
                                <p:cTn id="91" presetID="2" presetClass="entr" presetSubtype="4" fill="hold" grpId="1" nodeType="withEffect">
                                  <p:stCondLst>
                                    <p:cond delay="0"/>
                                  </p:stCondLst>
                                  <p:childTnLst>
                                    <p:set>
                                      <p:cBhvr>
                                        <p:cTn id="92" dur="1" fill="hold">
                                          <p:stCondLst>
                                            <p:cond delay="0"/>
                                          </p:stCondLst>
                                        </p:cTn>
                                        <p:tgtEl>
                                          <p:spTgt spid="45"/>
                                        </p:tgtEl>
                                        <p:attrNameLst>
                                          <p:attrName>style.visibility</p:attrName>
                                        </p:attrNameLst>
                                      </p:cBhvr>
                                      <p:to>
                                        <p:strVal val="visible"/>
                                      </p:to>
                                    </p:set>
                                    <p:anim calcmode="lin" valueType="num">
                                      <p:cBhvr additive="base">
                                        <p:cTn id="93" dur="500" fill="hold"/>
                                        <p:tgtEl>
                                          <p:spTgt spid="45"/>
                                        </p:tgtEl>
                                        <p:attrNameLst>
                                          <p:attrName>ppt_x</p:attrName>
                                        </p:attrNameLst>
                                      </p:cBhvr>
                                      <p:tavLst>
                                        <p:tav tm="0">
                                          <p:val>
                                            <p:strVal val="#ppt_x"/>
                                          </p:val>
                                        </p:tav>
                                        <p:tav tm="100000">
                                          <p:val>
                                            <p:strVal val="#ppt_x"/>
                                          </p:val>
                                        </p:tav>
                                      </p:tavLst>
                                    </p:anim>
                                    <p:anim calcmode="lin" valueType="num">
                                      <p:cBhvr additive="base">
                                        <p:cTn id="94" dur="500" fill="hold"/>
                                        <p:tgtEl>
                                          <p:spTgt spid="45"/>
                                        </p:tgtEl>
                                        <p:attrNameLst>
                                          <p:attrName>ppt_y</p:attrName>
                                        </p:attrNameLst>
                                      </p:cBhvr>
                                      <p:tavLst>
                                        <p:tav tm="0">
                                          <p:val>
                                            <p:strVal val="1+#ppt_h/2"/>
                                          </p:val>
                                        </p:tav>
                                        <p:tav tm="100000">
                                          <p:val>
                                            <p:strVal val="#ppt_y"/>
                                          </p:val>
                                        </p:tav>
                                      </p:tavLst>
                                    </p:anim>
                                  </p:childTnLst>
                                </p:cTn>
                              </p:par>
                              <p:par>
                                <p:cTn id="95" presetID="2" presetClass="entr" presetSubtype="4" fill="hold" grpId="1" nodeType="withEffect">
                                  <p:stCondLst>
                                    <p:cond delay="0"/>
                                  </p:stCondLst>
                                  <p:childTnLst>
                                    <p:set>
                                      <p:cBhvr>
                                        <p:cTn id="96" dur="1" fill="hold">
                                          <p:stCondLst>
                                            <p:cond delay="0"/>
                                          </p:stCondLst>
                                        </p:cTn>
                                        <p:tgtEl>
                                          <p:spTgt spid="40"/>
                                        </p:tgtEl>
                                        <p:attrNameLst>
                                          <p:attrName>style.visibility</p:attrName>
                                        </p:attrNameLst>
                                      </p:cBhvr>
                                      <p:to>
                                        <p:strVal val="visible"/>
                                      </p:to>
                                    </p:set>
                                    <p:anim calcmode="lin" valueType="num">
                                      <p:cBhvr additive="base">
                                        <p:cTn id="97" dur="500" fill="hold"/>
                                        <p:tgtEl>
                                          <p:spTgt spid="40"/>
                                        </p:tgtEl>
                                        <p:attrNameLst>
                                          <p:attrName>ppt_x</p:attrName>
                                        </p:attrNameLst>
                                      </p:cBhvr>
                                      <p:tavLst>
                                        <p:tav tm="0">
                                          <p:val>
                                            <p:strVal val="#ppt_x"/>
                                          </p:val>
                                        </p:tav>
                                        <p:tav tm="100000">
                                          <p:val>
                                            <p:strVal val="#ppt_x"/>
                                          </p:val>
                                        </p:tav>
                                      </p:tavLst>
                                    </p:anim>
                                    <p:anim calcmode="lin" valueType="num">
                                      <p:cBhvr additive="base">
                                        <p:cTn id="98" dur="500" fill="hold"/>
                                        <p:tgtEl>
                                          <p:spTgt spid="40"/>
                                        </p:tgtEl>
                                        <p:attrNameLst>
                                          <p:attrName>ppt_y</p:attrName>
                                        </p:attrNameLst>
                                      </p:cBhvr>
                                      <p:tavLst>
                                        <p:tav tm="0">
                                          <p:val>
                                            <p:strVal val="1+#ppt_h/2"/>
                                          </p:val>
                                        </p:tav>
                                        <p:tav tm="100000">
                                          <p:val>
                                            <p:strVal val="#ppt_y"/>
                                          </p:val>
                                        </p:tav>
                                      </p:tavLst>
                                    </p:anim>
                                  </p:childTnLst>
                                </p:cTn>
                              </p:par>
                              <p:par>
                                <p:cTn id="99" presetID="2" presetClass="entr" presetSubtype="4" fill="hold" grpId="1" nodeType="withEffect">
                                  <p:stCondLst>
                                    <p:cond delay="0"/>
                                  </p:stCondLst>
                                  <p:childTnLst>
                                    <p:set>
                                      <p:cBhvr>
                                        <p:cTn id="100" dur="1" fill="hold">
                                          <p:stCondLst>
                                            <p:cond delay="0"/>
                                          </p:stCondLst>
                                        </p:cTn>
                                        <p:tgtEl>
                                          <p:spTgt spid="39"/>
                                        </p:tgtEl>
                                        <p:attrNameLst>
                                          <p:attrName>style.visibility</p:attrName>
                                        </p:attrNameLst>
                                      </p:cBhvr>
                                      <p:to>
                                        <p:strVal val="visible"/>
                                      </p:to>
                                    </p:set>
                                    <p:anim calcmode="lin" valueType="num">
                                      <p:cBhvr additive="base">
                                        <p:cTn id="101" dur="500" fill="hold"/>
                                        <p:tgtEl>
                                          <p:spTgt spid="39"/>
                                        </p:tgtEl>
                                        <p:attrNameLst>
                                          <p:attrName>ppt_x</p:attrName>
                                        </p:attrNameLst>
                                      </p:cBhvr>
                                      <p:tavLst>
                                        <p:tav tm="0">
                                          <p:val>
                                            <p:strVal val="#ppt_x"/>
                                          </p:val>
                                        </p:tav>
                                        <p:tav tm="100000">
                                          <p:val>
                                            <p:strVal val="#ppt_x"/>
                                          </p:val>
                                        </p:tav>
                                      </p:tavLst>
                                    </p:anim>
                                    <p:anim calcmode="lin" valueType="num">
                                      <p:cBhvr additive="base">
                                        <p:cTn id="102" dur="500" fill="hold"/>
                                        <p:tgtEl>
                                          <p:spTgt spid="39"/>
                                        </p:tgtEl>
                                        <p:attrNameLst>
                                          <p:attrName>ppt_y</p:attrName>
                                        </p:attrNameLst>
                                      </p:cBhvr>
                                      <p:tavLst>
                                        <p:tav tm="0">
                                          <p:val>
                                            <p:strVal val="1+#ppt_h/2"/>
                                          </p:val>
                                        </p:tav>
                                        <p:tav tm="100000">
                                          <p:val>
                                            <p:strVal val="#ppt_y"/>
                                          </p:val>
                                        </p:tav>
                                      </p:tavLst>
                                    </p:anim>
                                  </p:childTnLst>
                                </p:cTn>
                              </p:par>
                              <p:par>
                                <p:cTn id="103" presetID="2" presetClass="entr" presetSubtype="4" fill="hold" grpId="1" nodeType="withEffect">
                                  <p:stCondLst>
                                    <p:cond delay="0"/>
                                  </p:stCondLst>
                                  <p:childTnLst>
                                    <p:set>
                                      <p:cBhvr>
                                        <p:cTn id="104" dur="1" fill="hold">
                                          <p:stCondLst>
                                            <p:cond delay="0"/>
                                          </p:stCondLst>
                                        </p:cTn>
                                        <p:tgtEl>
                                          <p:spTgt spid="38"/>
                                        </p:tgtEl>
                                        <p:attrNameLst>
                                          <p:attrName>style.visibility</p:attrName>
                                        </p:attrNameLst>
                                      </p:cBhvr>
                                      <p:to>
                                        <p:strVal val="visible"/>
                                      </p:to>
                                    </p:set>
                                    <p:anim calcmode="lin" valueType="num">
                                      <p:cBhvr additive="base">
                                        <p:cTn id="105" dur="500" fill="hold"/>
                                        <p:tgtEl>
                                          <p:spTgt spid="38"/>
                                        </p:tgtEl>
                                        <p:attrNameLst>
                                          <p:attrName>ppt_x</p:attrName>
                                        </p:attrNameLst>
                                      </p:cBhvr>
                                      <p:tavLst>
                                        <p:tav tm="0">
                                          <p:val>
                                            <p:strVal val="#ppt_x"/>
                                          </p:val>
                                        </p:tav>
                                        <p:tav tm="100000">
                                          <p:val>
                                            <p:strVal val="#ppt_x"/>
                                          </p:val>
                                        </p:tav>
                                      </p:tavLst>
                                    </p:anim>
                                    <p:anim calcmode="lin" valueType="num">
                                      <p:cBhvr additive="base">
                                        <p:cTn id="106" dur="500" fill="hold"/>
                                        <p:tgtEl>
                                          <p:spTgt spid="38"/>
                                        </p:tgtEl>
                                        <p:attrNameLst>
                                          <p:attrName>ppt_y</p:attrName>
                                        </p:attrNameLst>
                                      </p:cBhvr>
                                      <p:tavLst>
                                        <p:tav tm="0">
                                          <p:val>
                                            <p:strVal val="1+#ppt_h/2"/>
                                          </p:val>
                                        </p:tav>
                                        <p:tav tm="100000">
                                          <p:val>
                                            <p:strVal val="#ppt_y"/>
                                          </p:val>
                                        </p:tav>
                                      </p:tavLst>
                                    </p:anim>
                                  </p:childTnLst>
                                </p:cTn>
                              </p:par>
                              <p:par>
                                <p:cTn id="107" presetID="2" presetClass="entr" presetSubtype="4" fill="hold" grpId="1" nodeType="withEffect">
                                  <p:stCondLst>
                                    <p:cond delay="0"/>
                                  </p:stCondLst>
                                  <p:childTnLst>
                                    <p:set>
                                      <p:cBhvr>
                                        <p:cTn id="108" dur="1" fill="hold">
                                          <p:stCondLst>
                                            <p:cond delay="0"/>
                                          </p:stCondLst>
                                        </p:cTn>
                                        <p:tgtEl>
                                          <p:spTgt spid="37"/>
                                        </p:tgtEl>
                                        <p:attrNameLst>
                                          <p:attrName>style.visibility</p:attrName>
                                        </p:attrNameLst>
                                      </p:cBhvr>
                                      <p:to>
                                        <p:strVal val="visible"/>
                                      </p:to>
                                    </p:set>
                                    <p:anim calcmode="lin" valueType="num">
                                      <p:cBhvr additive="base">
                                        <p:cTn id="109" dur="500" fill="hold"/>
                                        <p:tgtEl>
                                          <p:spTgt spid="37"/>
                                        </p:tgtEl>
                                        <p:attrNameLst>
                                          <p:attrName>ppt_x</p:attrName>
                                        </p:attrNameLst>
                                      </p:cBhvr>
                                      <p:tavLst>
                                        <p:tav tm="0">
                                          <p:val>
                                            <p:strVal val="#ppt_x"/>
                                          </p:val>
                                        </p:tav>
                                        <p:tav tm="100000">
                                          <p:val>
                                            <p:strVal val="#ppt_x"/>
                                          </p:val>
                                        </p:tav>
                                      </p:tavLst>
                                    </p:anim>
                                    <p:anim calcmode="lin" valueType="num">
                                      <p:cBhvr additive="base">
                                        <p:cTn id="110" dur="500" fill="hold"/>
                                        <p:tgtEl>
                                          <p:spTgt spid="37"/>
                                        </p:tgtEl>
                                        <p:attrNameLst>
                                          <p:attrName>ppt_y</p:attrName>
                                        </p:attrNameLst>
                                      </p:cBhvr>
                                      <p:tavLst>
                                        <p:tav tm="0">
                                          <p:val>
                                            <p:strVal val="1+#ppt_h/2"/>
                                          </p:val>
                                        </p:tav>
                                        <p:tav tm="100000">
                                          <p:val>
                                            <p:strVal val="#ppt_y"/>
                                          </p:val>
                                        </p:tav>
                                      </p:tavLst>
                                    </p:anim>
                                  </p:childTnLst>
                                </p:cTn>
                              </p:par>
                              <p:par>
                                <p:cTn id="111" presetID="2" presetClass="entr" presetSubtype="4" fill="hold" grpId="1" nodeType="withEffect">
                                  <p:stCondLst>
                                    <p:cond delay="0"/>
                                  </p:stCondLst>
                                  <p:childTnLst>
                                    <p:set>
                                      <p:cBhvr>
                                        <p:cTn id="112" dur="1" fill="hold">
                                          <p:stCondLst>
                                            <p:cond delay="0"/>
                                          </p:stCondLst>
                                        </p:cTn>
                                        <p:tgtEl>
                                          <p:spTgt spid="36"/>
                                        </p:tgtEl>
                                        <p:attrNameLst>
                                          <p:attrName>style.visibility</p:attrName>
                                        </p:attrNameLst>
                                      </p:cBhvr>
                                      <p:to>
                                        <p:strVal val="visible"/>
                                      </p:to>
                                    </p:set>
                                    <p:anim calcmode="lin" valueType="num">
                                      <p:cBhvr additive="base">
                                        <p:cTn id="113" dur="500" fill="hold"/>
                                        <p:tgtEl>
                                          <p:spTgt spid="36"/>
                                        </p:tgtEl>
                                        <p:attrNameLst>
                                          <p:attrName>ppt_x</p:attrName>
                                        </p:attrNameLst>
                                      </p:cBhvr>
                                      <p:tavLst>
                                        <p:tav tm="0">
                                          <p:val>
                                            <p:strVal val="#ppt_x"/>
                                          </p:val>
                                        </p:tav>
                                        <p:tav tm="100000">
                                          <p:val>
                                            <p:strVal val="#ppt_x"/>
                                          </p:val>
                                        </p:tav>
                                      </p:tavLst>
                                    </p:anim>
                                    <p:anim calcmode="lin" valueType="num">
                                      <p:cBhvr additive="base">
                                        <p:cTn id="1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
                  </p:tgtEl>
                </p:cond>
              </p:nextCondLst>
            </p:seq>
            <p:seq concurrent="1" nextAc="seek">
              <p:cTn id="115" restart="whenNotActive" fill="hold" evtFilter="cancelBubble" nodeType="interactiveSeq">
                <p:stCondLst>
                  <p:cond evt="onClick" delay="0">
                    <p:tgtEl>
                      <p:spTgt spid="41"/>
                    </p:tgtEl>
                  </p:cond>
                </p:stCondLst>
                <p:endSync evt="end" delay="0">
                  <p:rtn val="all"/>
                </p:endSync>
                <p:childTnLst>
                  <p:par>
                    <p:cTn id="116" fill="hold">
                      <p:stCondLst>
                        <p:cond delay="0"/>
                      </p:stCondLst>
                      <p:childTnLst>
                        <p:par>
                          <p:cTn id="117" fill="hold">
                            <p:stCondLst>
                              <p:cond delay="0"/>
                            </p:stCondLst>
                            <p:childTnLst>
                              <p:par>
                                <p:cTn id="118" presetID="1" presetClass="entr" presetSubtype="0" fill="hold" grpId="3" nodeType="clickEffect">
                                  <p:stCondLst>
                                    <p:cond delay="0"/>
                                  </p:stCondLst>
                                  <p:childTnLst>
                                    <p:set>
                                      <p:cBhvr>
                                        <p:cTn id="119" dur="1" fill="hold">
                                          <p:stCondLst>
                                            <p:cond delay="0"/>
                                          </p:stCondLst>
                                        </p:cTn>
                                        <p:tgtEl>
                                          <p:spTgt spid="49"/>
                                        </p:tgtEl>
                                        <p:attrNameLst>
                                          <p:attrName>style.visibility</p:attrName>
                                        </p:attrNameLst>
                                      </p:cBhvr>
                                      <p:to>
                                        <p:strVal val="visible"/>
                                      </p:to>
                                    </p:set>
                                  </p:childTnLst>
                                </p:cTn>
                              </p:par>
                              <p:par>
                                <p:cTn id="120" presetID="1" presetClass="entr" presetSubtype="0" fill="hold" grpId="3" nodeType="withEffect">
                                  <p:stCondLst>
                                    <p:cond delay="0"/>
                                  </p:stCondLst>
                                  <p:childTnLst>
                                    <p:set>
                                      <p:cBhvr>
                                        <p:cTn id="121" dur="1" fill="hold">
                                          <p:stCondLst>
                                            <p:cond delay="0"/>
                                          </p:stCondLst>
                                        </p:cTn>
                                        <p:tgtEl>
                                          <p:spTgt spid="48"/>
                                        </p:tgtEl>
                                        <p:attrNameLst>
                                          <p:attrName>style.visibility</p:attrName>
                                        </p:attrNameLst>
                                      </p:cBhvr>
                                      <p:to>
                                        <p:strVal val="visible"/>
                                      </p:to>
                                    </p:set>
                                  </p:childTnLst>
                                </p:cTn>
                              </p:par>
                              <p:par>
                                <p:cTn id="122" presetID="1" presetClass="entr" presetSubtype="0" fill="hold" grpId="3" nodeType="withEffect">
                                  <p:stCondLst>
                                    <p:cond delay="0"/>
                                  </p:stCondLst>
                                  <p:childTnLst>
                                    <p:set>
                                      <p:cBhvr>
                                        <p:cTn id="123" dur="1" fill="hold">
                                          <p:stCondLst>
                                            <p:cond delay="0"/>
                                          </p:stCondLst>
                                        </p:cTn>
                                        <p:tgtEl>
                                          <p:spTgt spid="47"/>
                                        </p:tgtEl>
                                        <p:attrNameLst>
                                          <p:attrName>style.visibility</p:attrName>
                                        </p:attrNameLst>
                                      </p:cBhvr>
                                      <p:to>
                                        <p:strVal val="visible"/>
                                      </p:to>
                                    </p:set>
                                  </p:childTnLst>
                                </p:cTn>
                              </p:par>
                              <p:par>
                                <p:cTn id="124" presetID="1" presetClass="entr" presetSubtype="0" fill="hold" grpId="3" nodeType="withEffect">
                                  <p:stCondLst>
                                    <p:cond delay="0"/>
                                  </p:stCondLst>
                                  <p:childTnLst>
                                    <p:set>
                                      <p:cBhvr>
                                        <p:cTn id="125" dur="1" fill="hold">
                                          <p:stCondLst>
                                            <p:cond delay="0"/>
                                          </p:stCondLst>
                                        </p:cTn>
                                        <p:tgtEl>
                                          <p:spTgt spid="46"/>
                                        </p:tgtEl>
                                        <p:attrNameLst>
                                          <p:attrName>style.visibility</p:attrName>
                                        </p:attrNameLst>
                                      </p:cBhvr>
                                      <p:to>
                                        <p:strVal val="visible"/>
                                      </p:to>
                                    </p:set>
                                  </p:childTnLst>
                                </p:cTn>
                              </p:par>
                              <p:par>
                                <p:cTn id="126" presetID="1" presetClass="entr" presetSubtype="0" fill="hold" grpId="3" nodeType="withEffect">
                                  <p:stCondLst>
                                    <p:cond delay="0"/>
                                  </p:stCondLst>
                                  <p:childTnLst>
                                    <p:set>
                                      <p:cBhvr>
                                        <p:cTn id="127" dur="1" fill="hold">
                                          <p:stCondLst>
                                            <p:cond delay="0"/>
                                          </p:stCondLst>
                                        </p:cTn>
                                        <p:tgtEl>
                                          <p:spTgt spid="45"/>
                                        </p:tgtEl>
                                        <p:attrNameLst>
                                          <p:attrName>style.visibility</p:attrName>
                                        </p:attrNameLst>
                                      </p:cBhvr>
                                      <p:to>
                                        <p:strVal val="visible"/>
                                      </p:to>
                                    </p:set>
                                  </p:childTnLst>
                                </p:cTn>
                              </p:par>
                              <p:par>
                                <p:cTn id="128" presetID="1" presetClass="entr" presetSubtype="0" fill="hold" grpId="3" nodeType="withEffect">
                                  <p:stCondLst>
                                    <p:cond delay="0"/>
                                  </p:stCondLst>
                                  <p:childTnLst>
                                    <p:set>
                                      <p:cBhvr>
                                        <p:cTn id="129" dur="1" fill="hold">
                                          <p:stCondLst>
                                            <p:cond delay="0"/>
                                          </p:stCondLst>
                                        </p:cTn>
                                        <p:tgtEl>
                                          <p:spTgt spid="40"/>
                                        </p:tgtEl>
                                        <p:attrNameLst>
                                          <p:attrName>style.visibility</p:attrName>
                                        </p:attrNameLst>
                                      </p:cBhvr>
                                      <p:to>
                                        <p:strVal val="visible"/>
                                      </p:to>
                                    </p:set>
                                  </p:childTnLst>
                                </p:cTn>
                              </p:par>
                              <p:par>
                                <p:cTn id="130" presetID="1" presetClass="entr" presetSubtype="0" fill="hold" grpId="3" nodeType="withEffect">
                                  <p:stCondLst>
                                    <p:cond delay="0"/>
                                  </p:stCondLst>
                                  <p:childTnLst>
                                    <p:set>
                                      <p:cBhvr>
                                        <p:cTn id="131" dur="1" fill="hold">
                                          <p:stCondLst>
                                            <p:cond delay="0"/>
                                          </p:stCondLst>
                                        </p:cTn>
                                        <p:tgtEl>
                                          <p:spTgt spid="39"/>
                                        </p:tgtEl>
                                        <p:attrNameLst>
                                          <p:attrName>style.visibility</p:attrName>
                                        </p:attrNameLst>
                                      </p:cBhvr>
                                      <p:to>
                                        <p:strVal val="visible"/>
                                      </p:to>
                                    </p:set>
                                  </p:childTnLst>
                                </p:cTn>
                              </p:par>
                              <p:par>
                                <p:cTn id="132" presetID="1" presetClass="entr" presetSubtype="0" fill="hold" grpId="3" nodeType="withEffect">
                                  <p:stCondLst>
                                    <p:cond delay="0"/>
                                  </p:stCondLst>
                                  <p:childTnLst>
                                    <p:set>
                                      <p:cBhvr>
                                        <p:cTn id="133" dur="1" fill="hold">
                                          <p:stCondLst>
                                            <p:cond delay="0"/>
                                          </p:stCondLst>
                                        </p:cTn>
                                        <p:tgtEl>
                                          <p:spTgt spid="38"/>
                                        </p:tgtEl>
                                        <p:attrNameLst>
                                          <p:attrName>style.visibility</p:attrName>
                                        </p:attrNameLst>
                                      </p:cBhvr>
                                      <p:to>
                                        <p:strVal val="visible"/>
                                      </p:to>
                                    </p:set>
                                  </p:childTnLst>
                                </p:cTn>
                              </p:par>
                              <p:par>
                                <p:cTn id="134" presetID="1" presetClass="entr" presetSubtype="0" fill="hold" grpId="3" nodeType="withEffect">
                                  <p:stCondLst>
                                    <p:cond delay="0"/>
                                  </p:stCondLst>
                                  <p:childTnLst>
                                    <p:set>
                                      <p:cBhvr>
                                        <p:cTn id="135" dur="1" fill="hold">
                                          <p:stCondLst>
                                            <p:cond delay="0"/>
                                          </p:stCondLst>
                                        </p:cTn>
                                        <p:tgtEl>
                                          <p:spTgt spid="37"/>
                                        </p:tgtEl>
                                        <p:attrNameLst>
                                          <p:attrName>style.visibility</p:attrName>
                                        </p:attrNameLst>
                                      </p:cBhvr>
                                      <p:to>
                                        <p:strVal val="visible"/>
                                      </p:to>
                                    </p:set>
                                  </p:childTnLst>
                                </p:cTn>
                              </p:par>
                              <p:par>
                                <p:cTn id="136" presetID="1" presetClass="entr" presetSubtype="0" fill="hold" grpId="3" nodeType="withEffect">
                                  <p:stCondLst>
                                    <p:cond delay="0"/>
                                  </p:stCondLst>
                                  <p:childTnLst>
                                    <p:set>
                                      <p:cBhvr>
                                        <p:cTn id="137"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41"/>
                  </p:tgtEl>
                </p:cond>
              </p:nextCondLst>
            </p:seq>
            <p:seq concurrent="1" nextAc="seek">
              <p:cTn id="138" restart="whenNotActive" fill="hold" evtFilter="cancelBubble" nodeType="interactiveSeq">
                <p:stCondLst>
                  <p:cond evt="onClick" delay="0">
                    <p:tgtEl>
                      <p:spTgt spid="42"/>
                    </p:tgtEl>
                  </p:cond>
                </p:stCondLst>
                <p:endSync evt="end" delay="0">
                  <p:rtn val="all"/>
                </p:endSync>
                <p:childTnLst>
                  <p:par>
                    <p:cTn id="139" fill="hold">
                      <p:stCondLst>
                        <p:cond delay="0"/>
                      </p:stCondLst>
                      <p:childTnLst>
                        <p:par>
                          <p:cTn id="140" fill="hold">
                            <p:stCondLst>
                              <p:cond delay="0"/>
                            </p:stCondLst>
                            <p:childTnLst>
                              <p:par>
                                <p:cTn id="141" presetID="1" presetClass="entr" presetSubtype="0" fill="hold" grpId="2" nodeType="clickEffect">
                                  <p:stCondLst>
                                    <p:cond delay="0"/>
                                  </p:stCondLst>
                                  <p:childTnLst>
                                    <p:set>
                                      <p:cBhvr>
                                        <p:cTn id="142" dur="1" fill="hold">
                                          <p:stCondLst>
                                            <p:cond delay="0"/>
                                          </p:stCondLst>
                                        </p:cTn>
                                        <p:tgtEl>
                                          <p:spTgt spid="49"/>
                                        </p:tgtEl>
                                        <p:attrNameLst>
                                          <p:attrName>style.visibility</p:attrName>
                                        </p:attrNameLst>
                                      </p:cBhvr>
                                      <p:to>
                                        <p:strVal val="visible"/>
                                      </p:to>
                                    </p:set>
                                  </p:childTnLst>
                                </p:cTn>
                              </p:par>
                              <p:par>
                                <p:cTn id="143" presetID="1" presetClass="entr" presetSubtype="0" fill="hold" grpId="2" nodeType="withEffect">
                                  <p:stCondLst>
                                    <p:cond delay="0"/>
                                  </p:stCondLst>
                                  <p:childTnLst>
                                    <p:set>
                                      <p:cBhvr>
                                        <p:cTn id="144" dur="1" fill="hold">
                                          <p:stCondLst>
                                            <p:cond delay="0"/>
                                          </p:stCondLst>
                                        </p:cTn>
                                        <p:tgtEl>
                                          <p:spTgt spid="48"/>
                                        </p:tgtEl>
                                        <p:attrNameLst>
                                          <p:attrName>style.visibility</p:attrName>
                                        </p:attrNameLst>
                                      </p:cBhvr>
                                      <p:to>
                                        <p:strVal val="visible"/>
                                      </p:to>
                                    </p:set>
                                  </p:childTnLst>
                                </p:cTn>
                              </p:par>
                              <p:par>
                                <p:cTn id="145" presetID="1" presetClass="entr" presetSubtype="0" fill="hold" grpId="2" nodeType="withEffect">
                                  <p:stCondLst>
                                    <p:cond delay="0"/>
                                  </p:stCondLst>
                                  <p:childTnLst>
                                    <p:set>
                                      <p:cBhvr>
                                        <p:cTn id="146" dur="1" fill="hold">
                                          <p:stCondLst>
                                            <p:cond delay="0"/>
                                          </p:stCondLst>
                                        </p:cTn>
                                        <p:tgtEl>
                                          <p:spTgt spid="47"/>
                                        </p:tgtEl>
                                        <p:attrNameLst>
                                          <p:attrName>style.visibility</p:attrName>
                                        </p:attrNameLst>
                                      </p:cBhvr>
                                      <p:to>
                                        <p:strVal val="visible"/>
                                      </p:to>
                                    </p:set>
                                  </p:childTnLst>
                                </p:cTn>
                              </p:par>
                              <p:par>
                                <p:cTn id="147" presetID="1" presetClass="entr" presetSubtype="0" fill="hold" grpId="2" nodeType="withEffect">
                                  <p:stCondLst>
                                    <p:cond delay="0"/>
                                  </p:stCondLst>
                                  <p:childTnLst>
                                    <p:set>
                                      <p:cBhvr>
                                        <p:cTn id="148" dur="1" fill="hold">
                                          <p:stCondLst>
                                            <p:cond delay="0"/>
                                          </p:stCondLst>
                                        </p:cTn>
                                        <p:tgtEl>
                                          <p:spTgt spid="46"/>
                                        </p:tgtEl>
                                        <p:attrNameLst>
                                          <p:attrName>style.visibility</p:attrName>
                                        </p:attrNameLst>
                                      </p:cBhvr>
                                      <p:to>
                                        <p:strVal val="visible"/>
                                      </p:to>
                                    </p:set>
                                  </p:childTnLst>
                                </p:cTn>
                              </p:par>
                              <p:par>
                                <p:cTn id="149" presetID="1" presetClass="entr" presetSubtype="0" fill="hold" grpId="2" nodeType="withEffect">
                                  <p:stCondLst>
                                    <p:cond delay="0"/>
                                  </p:stCondLst>
                                  <p:childTnLst>
                                    <p:set>
                                      <p:cBhvr>
                                        <p:cTn id="150" dur="1" fill="hold">
                                          <p:stCondLst>
                                            <p:cond delay="0"/>
                                          </p:stCondLst>
                                        </p:cTn>
                                        <p:tgtEl>
                                          <p:spTgt spid="45"/>
                                        </p:tgtEl>
                                        <p:attrNameLst>
                                          <p:attrName>style.visibility</p:attrName>
                                        </p:attrNameLst>
                                      </p:cBhvr>
                                      <p:to>
                                        <p:strVal val="visible"/>
                                      </p:to>
                                    </p:set>
                                  </p:childTnLst>
                                </p:cTn>
                              </p:par>
                              <p:par>
                                <p:cTn id="151" presetID="1" presetClass="entr" presetSubtype="0" fill="hold" grpId="2" nodeType="withEffect">
                                  <p:stCondLst>
                                    <p:cond delay="0"/>
                                  </p:stCondLst>
                                  <p:childTnLst>
                                    <p:set>
                                      <p:cBhvr>
                                        <p:cTn id="152" dur="1" fill="hold">
                                          <p:stCondLst>
                                            <p:cond delay="0"/>
                                          </p:stCondLst>
                                        </p:cTn>
                                        <p:tgtEl>
                                          <p:spTgt spid="40"/>
                                        </p:tgtEl>
                                        <p:attrNameLst>
                                          <p:attrName>style.visibility</p:attrName>
                                        </p:attrNameLst>
                                      </p:cBhvr>
                                      <p:to>
                                        <p:strVal val="visible"/>
                                      </p:to>
                                    </p:set>
                                  </p:childTnLst>
                                </p:cTn>
                              </p:par>
                              <p:par>
                                <p:cTn id="153" presetID="1" presetClass="entr" presetSubtype="0" fill="hold" grpId="2" nodeType="withEffect">
                                  <p:stCondLst>
                                    <p:cond delay="0"/>
                                  </p:stCondLst>
                                  <p:childTnLst>
                                    <p:set>
                                      <p:cBhvr>
                                        <p:cTn id="154" dur="1" fill="hold">
                                          <p:stCondLst>
                                            <p:cond delay="0"/>
                                          </p:stCondLst>
                                        </p:cTn>
                                        <p:tgtEl>
                                          <p:spTgt spid="39"/>
                                        </p:tgtEl>
                                        <p:attrNameLst>
                                          <p:attrName>style.visibility</p:attrName>
                                        </p:attrNameLst>
                                      </p:cBhvr>
                                      <p:to>
                                        <p:strVal val="visible"/>
                                      </p:to>
                                    </p:set>
                                  </p:childTnLst>
                                </p:cTn>
                              </p:par>
                              <p:par>
                                <p:cTn id="155" presetID="1" presetClass="entr" presetSubtype="0" fill="hold" grpId="2" nodeType="withEffect">
                                  <p:stCondLst>
                                    <p:cond delay="0"/>
                                  </p:stCondLst>
                                  <p:childTnLst>
                                    <p:set>
                                      <p:cBhvr>
                                        <p:cTn id="156" dur="1" fill="hold">
                                          <p:stCondLst>
                                            <p:cond delay="0"/>
                                          </p:stCondLst>
                                        </p:cTn>
                                        <p:tgtEl>
                                          <p:spTgt spid="38"/>
                                        </p:tgtEl>
                                        <p:attrNameLst>
                                          <p:attrName>style.visibility</p:attrName>
                                        </p:attrNameLst>
                                      </p:cBhvr>
                                      <p:to>
                                        <p:strVal val="visible"/>
                                      </p:to>
                                    </p:set>
                                  </p:childTnLst>
                                </p:cTn>
                              </p:par>
                              <p:par>
                                <p:cTn id="157" presetID="1" presetClass="entr" presetSubtype="0" fill="hold" grpId="2" nodeType="withEffect">
                                  <p:stCondLst>
                                    <p:cond delay="0"/>
                                  </p:stCondLst>
                                  <p:childTnLst>
                                    <p:set>
                                      <p:cBhvr>
                                        <p:cTn id="158" dur="1" fill="hold">
                                          <p:stCondLst>
                                            <p:cond delay="0"/>
                                          </p:stCondLst>
                                        </p:cTn>
                                        <p:tgtEl>
                                          <p:spTgt spid="37"/>
                                        </p:tgtEl>
                                        <p:attrNameLst>
                                          <p:attrName>style.visibility</p:attrName>
                                        </p:attrNameLst>
                                      </p:cBhvr>
                                      <p:to>
                                        <p:strVal val="visible"/>
                                      </p:to>
                                    </p:set>
                                  </p:childTnLst>
                                </p:cTn>
                              </p:par>
                              <p:par>
                                <p:cTn id="159" presetID="1" presetClass="entr" presetSubtype="0" fill="hold" grpId="2" nodeType="withEffect">
                                  <p:stCondLst>
                                    <p:cond delay="0"/>
                                  </p:stCondLst>
                                  <p:childTnLst>
                                    <p:set>
                                      <p:cBhvr>
                                        <p:cTn id="160"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42"/>
                  </p:tgtEl>
                </p:cond>
              </p:nextCondLst>
            </p:seq>
          </p:childTnLst>
        </p:cTn>
      </p:par>
    </p:tnLst>
    <p:bldLst>
      <p:bldP spid="36" grpId="0" animBg="1"/>
      <p:bldP spid="36" grpId="1" animBg="1"/>
      <p:bldP spid="36" grpId="2" animBg="1"/>
      <p:bldP spid="36" grpId="3" animBg="1"/>
      <p:bldP spid="37" grpId="0" animBg="1"/>
      <p:bldP spid="37" grpId="1" animBg="1"/>
      <p:bldP spid="37" grpId="2" animBg="1"/>
      <p:bldP spid="37" grpId="3" animBg="1"/>
      <p:bldP spid="38" grpId="0" animBg="1"/>
      <p:bldP spid="38" grpId="1" animBg="1"/>
      <p:bldP spid="38" grpId="2" animBg="1"/>
      <p:bldP spid="38" grpId="3" animBg="1"/>
      <p:bldP spid="39" grpId="0" animBg="1"/>
      <p:bldP spid="39" grpId="1" animBg="1"/>
      <p:bldP spid="39" grpId="2" animBg="1"/>
      <p:bldP spid="39" grpId="3" animBg="1"/>
      <p:bldP spid="40" grpId="0" animBg="1"/>
      <p:bldP spid="40" grpId="1" animBg="1"/>
      <p:bldP spid="40" grpId="2" animBg="1"/>
      <p:bldP spid="40" grpId="3" animBg="1"/>
      <p:bldP spid="45" grpId="0" animBg="1"/>
      <p:bldP spid="45" grpId="1" animBg="1"/>
      <p:bldP spid="45" grpId="2" animBg="1"/>
      <p:bldP spid="45" grpId="3" animBg="1"/>
      <p:bldP spid="46" grpId="0" animBg="1"/>
      <p:bldP spid="46" grpId="1" animBg="1"/>
      <p:bldP spid="46" grpId="2" animBg="1"/>
      <p:bldP spid="46" grpId="3" animBg="1"/>
      <p:bldP spid="47" grpId="0" animBg="1"/>
      <p:bldP spid="47" grpId="1" animBg="1"/>
      <p:bldP spid="47" grpId="2" animBg="1"/>
      <p:bldP spid="47" grpId="3" animBg="1"/>
      <p:bldP spid="48" grpId="0" animBg="1"/>
      <p:bldP spid="48" grpId="1" animBg="1"/>
      <p:bldP spid="48" grpId="2" animBg="1"/>
      <p:bldP spid="48" grpId="3" animBg="1"/>
      <p:bldP spid="49" grpId="0" animBg="1"/>
      <p:bldP spid="49" grpId="1" animBg="1"/>
      <p:bldP spid="49" grpId="2" animBg="1"/>
      <p:bldP spid="49" grpId="3"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14176</TotalTime>
  <Words>3246</Words>
  <Application>Microsoft Office PowerPoint</Application>
  <PresentationFormat>On-screen Show (16:9)</PresentationFormat>
  <Paragraphs>239</Paragraphs>
  <Slides>12</Slides>
  <Notes>11</Notes>
  <HiddenSlides>1</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Calibri Light</vt:lpstr>
      <vt:lpstr>Segoe UI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GM</dc:creator>
  <cp:lastModifiedBy>Pierre Schmits</cp:lastModifiedBy>
  <cp:revision>169</cp:revision>
  <dcterms:created xsi:type="dcterms:W3CDTF">2017-05-11T04:44:35Z</dcterms:created>
  <dcterms:modified xsi:type="dcterms:W3CDTF">2018-02-28T08:11:38Z</dcterms:modified>
</cp:coreProperties>
</file>