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1" r:id="rId6"/>
    <p:sldId id="260" r:id="rId7"/>
    <p:sldId id="262" r:id="rId8"/>
    <p:sldId id="265"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A56"/>
    <a:srgbClr val="D4C5F1"/>
    <a:srgbClr val="B399E7"/>
    <a:srgbClr val="D7C549"/>
    <a:srgbClr val="CBD3E3"/>
    <a:srgbClr val="FAEE00"/>
    <a:srgbClr val="B2FF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80685" autoAdjust="0"/>
  </p:normalViewPr>
  <p:slideViewPr>
    <p:cSldViewPr snapToGrid="0">
      <p:cViewPr varScale="1">
        <p:scale>
          <a:sx n="94" d="100"/>
          <a:sy n="94" d="100"/>
        </p:scale>
        <p:origin x="-97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1F4F5-1C55-45E1-BCD8-7626BC3609A2}" type="datetimeFigureOut">
              <a:rPr lang="en-NZ" smtClean="0"/>
              <a:t>24/02/2017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C4A70B-77DD-4C45-859C-82A8BA507551}" type="slidenum">
              <a:rPr lang="en-NZ" smtClean="0"/>
              <a:t>‹#›</a:t>
            </a:fld>
            <a:endParaRPr lang="en-NZ"/>
          </a:p>
        </p:txBody>
      </p:sp>
    </p:spTree>
    <p:extLst>
      <p:ext uri="{BB962C8B-B14F-4D97-AF65-F5344CB8AC3E}">
        <p14:creationId xmlns:p14="http://schemas.microsoft.com/office/powerpoint/2010/main" val="2214389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Lent and how it helps us get ready for Easter.</a:t>
            </a:r>
            <a:endParaRPr lang="en-NZ" dirty="0"/>
          </a:p>
        </p:txBody>
      </p:sp>
      <p:sp>
        <p:nvSpPr>
          <p:cNvPr id="4" name="Slide Number Placeholder 3"/>
          <p:cNvSpPr>
            <a:spLocks noGrp="1"/>
          </p:cNvSpPr>
          <p:nvPr>
            <p:ph type="sldNum" sz="quarter" idx="10"/>
          </p:nvPr>
        </p:nvSpPr>
        <p:spPr/>
        <p:txBody>
          <a:bodyPr/>
          <a:lstStyle/>
          <a:p>
            <a:fld id="{A9C4A70B-77DD-4C45-859C-82A8BA507551}" type="slidenum">
              <a:rPr lang="en-NZ" smtClean="0"/>
              <a:t>1</a:t>
            </a:fld>
            <a:endParaRPr lang="en-NZ"/>
          </a:p>
        </p:txBody>
      </p:sp>
    </p:spTree>
    <p:extLst>
      <p:ext uri="{BB962C8B-B14F-4D97-AF65-F5344CB8AC3E}">
        <p14:creationId xmlns:p14="http://schemas.microsoft.com/office/powerpoint/2010/main" val="149248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C4A70B-77DD-4C45-859C-82A8BA507551}" type="slidenum">
              <a:rPr lang="en-NZ" smtClean="0"/>
              <a:t>2</a:t>
            </a:fld>
            <a:endParaRPr lang="en-NZ"/>
          </a:p>
        </p:txBody>
      </p:sp>
    </p:spTree>
    <p:extLst>
      <p:ext uri="{BB962C8B-B14F-4D97-AF65-F5344CB8AC3E}">
        <p14:creationId xmlns:p14="http://schemas.microsoft.com/office/powerpoint/2010/main" val="19918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Adapt Teaching and Learning Experience</a:t>
            </a:r>
            <a:r>
              <a:rPr lang="en-NZ" baseline="0" dirty="0"/>
              <a:t> 1</a:t>
            </a:r>
          </a:p>
          <a:p>
            <a:r>
              <a:rPr lang="en-GB" sz="1200" kern="1200" dirty="0">
                <a:solidFill>
                  <a:schemeClr val="tx1"/>
                </a:solidFill>
                <a:effectLst/>
                <a:latin typeface="+mn-lt"/>
                <a:ea typeface="+mn-ea"/>
                <a:cs typeface="+mn-cs"/>
              </a:rPr>
              <a:t>Children name the seasons using the pictures as clues.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each year the seasons follow the same cycle.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text on each image and ask children to share other ideas they have about each season and invite comments and questions.</a:t>
            </a:r>
            <a:endParaRPr lang="en-NZ" dirty="0"/>
          </a:p>
        </p:txBody>
      </p:sp>
      <p:sp>
        <p:nvSpPr>
          <p:cNvPr id="4" name="Slide Number Placeholder 3"/>
          <p:cNvSpPr>
            <a:spLocks noGrp="1"/>
          </p:cNvSpPr>
          <p:nvPr>
            <p:ph type="sldNum" sz="quarter" idx="10"/>
          </p:nvPr>
        </p:nvSpPr>
        <p:spPr/>
        <p:txBody>
          <a:bodyPr/>
          <a:lstStyle/>
          <a:p>
            <a:fld id="{A9C4A70B-77DD-4C45-859C-82A8BA507551}" type="slidenum">
              <a:rPr lang="en-NZ" smtClean="0"/>
              <a:t>3</a:t>
            </a:fld>
            <a:endParaRPr lang="en-NZ"/>
          </a:p>
        </p:txBody>
      </p:sp>
    </p:spTree>
    <p:extLst>
      <p:ext uri="{BB962C8B-B14F-4D97-AF65-F5344CB8AC3E}">
        <p14:creationId xmlns:p14="http://schemas.microsoft.com/office/powerpoint/2010/main" val="60485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arrow to focus on the seasons close to Lent.                                 Remind children we are learning about the season of Lent.                           Note the colour of Lent and find it on the class Liturgical Calendar.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Print off Lenten Calendar on Teacher Resource page 24 and the Children’s Activity page 25 in the Teacher’s Book or on the Resource Home page. Children can share these activities at home.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3</a:t>
            </a:r>
            <a:endParaRPr lang="en-NZ" dirty="0"/>
          </a:p>
        </p:txBody>
      </p:sp>
      <p:sp>
        <p:nvSpPr>
          <p:cNvPr id="4" name="Slide Number Placeholder 3"/>
          <p:cNvSpPr>
            <a:spLocks noGrp="1"/>
          </p:cNvSpPr>
          <p:nvPr>
            <p:ph type="sldNum" sz="quarter" idx="10"/>
          </p:nvPr>
        </p:nvSpPr>
        <p:spPr/>
        <p:txBody>
          <a:bodyPr/>
          <a:lstStyle/>
          <a:p>
            <a:fld id="{A9C4A70B-77DD-4C45-859C-82A8BA507551}" type="slidenum">
              <a:rPr lang="en-NZ" smtClean="0"/>
              <a:t>4</a:t>
            </a:fld>
            <a:endParaRPr lang="en-NZ"/>
          </a:p>
        </p:txBody>
      </p:sp>
    </p:spTree>
    <p:extLst>
      <p:ext uri="{BB962C8B-B14F-4D97-AF65-F5344CB8AC3E}">
        <p14:creationId xmlns:p14="http://schemas.microsoft.com/office/powerpoint/2010/main" val="195962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that Lent is a season or special time in our Church and it is at the same time of the year as the season of Autumn which is a season in nature.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pop up to start a conversation about Lent. </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58424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2</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title and each post it note.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Lent leads up to the time when we remember that Jesus died on the cross.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891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Lent we try to be a loving person because that is what Jesus wants us to be.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flip cards to help children think about how they can be a loving person in Lent.                                                                                                          After Jesus died he rose again and that is what we are getting ready to celebrate at Easter. Easter come at the end of Lent. </a:t>
            </a:r>
            <a:endParaRPr lang="en-NZ" dirty="0"/>
          </a:p>
        </p:txBody>
      </p:sp>
      <p:sp>
        <p:nvSpPr>
          <p:cNvPr id="4" name="Slide Number Placeholder 3"/>
          <p:cNvSpPr>
            <a:spLocks noGrp="1"/>
          </p:cNvSpPr>
          <p:nvPr>
            <p:ph type="sldNum" sz="quarter" idx="10"/>
          </p:nvPr>
        </p:nvSpPr>
        <p:spPr/>
        <p:txBody>
          <a:bodyPr/>
          <a:lstStyle/>
          <a:p>
            <a:fld id="{A9C4A70B-77DD-4C45-859C-82A8BA507551}" type="slidenum">
              <a:rPr lang="en-NZ" smtClean="0"/>
              <a:t>7</a:t>
            </a:fld>
            <a:endParaRPr lang="en-NZ"/>
          </a:p>
        </p:txBody>
      </p:sp>
    </p:spTree>
    <p:extLst>
      <p:ext uri="{BB962C8B-B14F-4D97-AF65-F5344CB8AC3E}">
        <p14:creationId xmlns:p14="http://schemas.microsoft.com/office/powerpoint/2010/main" val="275174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35421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remember that Jesus died because he loved us so much. Talk to Jesus about how you are trying hard to be a loving person like him in Lent.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Original Children’s Activities available on resource home page.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C4A70B-77DD-4C45-859C-82A8BA507551}" type="slidenum">
              <a:rPr lang="en-NZ" smtClean="0"/>
              <a:t>9</a:t>
            </a:fld>
            <a:endParaRPr lang="en-NZ"/>
          </a:p>
        </p:txBody>
      </p:sp>
    </p:spTree>
    <p:extLst>
      <p:ext uri="{BB962C8B-B14F-4D97-AF65-F5344CB8AC3E}">
        <p14:creationId xmlns:p14="http://schemas.microsoft.com/office/powerpoint/2010/main" val="1609002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BA5B8B31-34FC-425F-9722-CCC860FE7E32}"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287872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A5B8B31-34FC-425F-9722-CCC860FE7E32}"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206984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A5B8B31-34FC-425F-9722-CCC860FE7E32}"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3214964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27975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A5B8B31-34FC-425F-9722-CCC860FE7E32}"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2520262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5B8B31-34FC-425F-9722-CCC860FE7E32}"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34982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BA5B8B31-34FC-425F-9722-CCC860FE7E32}"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423144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BA5B8B31-34FC-425F-9722-CCC860FE7E32}" type="datetimeFigureOut">
              <a:rPr lang="en-NZ" smtClean="0"/>
              <a:t>24/02/2017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395667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BA5B8B31-34FC-425F-9722-CCC860FE7E32}" type="datetimeFigureOut">
              <a:rPr lang="en-NZ" smtClean="0"/>
              <a:t>24/02/2017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191226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B8B31-34FC-425F-9722-CCC860FE7E32}" type="datetimeFigureOut">
              <a:rPr lang="en-NZ" smtClean="0"/>
              <a:t>24/02/2017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3978375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5B8B31-34FC-425F-9722-CCC860FE7E32}"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1444132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5B8B31-34FC-425F-9722-CCC860FE7E32}"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8E33EE8-DF25-41E0-BCF0-15A089B82D09}" type="slidenum">
              <a:rPr lang="en-NZ" smtClean="0"/>
              <a:t>‹#›</a:t>
            </a:fld>
            <a:endParaRPr lang="en-NZ"/>
          </a:p>
        </p:txBody>
      </p:sp>
    </p:spTree>
    <p:extLst>
      <p:ext uri="{BB962C8B-B14F-4D97-AF65-F5344CB8AC3E}">
        <p14:creationId xmlns:p14="http://schemas.microsoft.com/office/powerpoint/2010/main" val="1741010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PastelsSmooth scaling="24"/>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B8B31-34FC-425F-9722-CCC860FE7E32}" type="datetimeFigureOut">
              <a:rPr lang="en-NZ" smtClean="0"/>
              <a:t>24/02/2017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33EE8-DF25-41E0-BCF0-15A089B82D09}" type="slidenum">
              <a:rPr lang="en-NZ" smtClean="0"/>
              <a:t>‹#›</a:t>
            </a:fld>
            <a:endParaRPr lang="en-NZ"/>
          </a:p>
        </p:txBody>
      </p:sp>
    </p:spTree>
    <p:extLst>
      <p:ext uri="{BB962C8B-B14F-4D97-AF65-F5344CB8AC3E}">
        <p14:creationId xmlns:p14="http://schemas.microsoft.com/office/powerpoint/2010/main" val="1171658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jp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notesSlide" Target="../notesSlides/notesSlide9.xml"/><Relationship Id="rId9" Type="http://schemas.openxmlformats.org/officeDocument/2006/relationships/hyperlink" Target="http://www.tinyurl.com/NCRSfeedba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1524" b="4833"/>
          <a:stretch/>
        </p:blipFill>
        <p:spPr>
          <a:xfrm>
            <a:off x="20" y="10"/>
            <a:ext cx="12191980" cy="6857990"/>
          </a:xfrm>
          <a:prstGeom prst="rect">
            <a:avLst/>
          </a:prstGeom>
        </p:spPr>
      </p:pic>
      <p:sp>
        <p:nvSpPr>
          <p:cNvPr id="7"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3C1A5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622650" y="5254391"/>
            <a:ext cx="9165010" cy="774934"/>
          </a:xfrm>
          <a:noFill/>
        </p:spPr>
        <p:txBody>
          <a:bodyPr>
            <a:noAutofit/>
          </a:bodyPr>
          <a:lstStyle/>
          <a:p>
            <a:pPr algn="ctr"/>
            <a:r>
              <a:rPr lang="en-NZ" dirty="0">
                <a:solidFill>
                  <a:schemeClr val="bg1"/>
                </a:solidFill>
                <a:latin typeface="Arial Narrow" panose="020B0606020202030204" pitchFamily="34" charset="0"/>
              </a:rPr>
              <a:t>Lent is the Season to get ready for Easter</a:t>
            </a:r>
          </a:p>
        </p:txBody>
      </p:sp>
      <p:sp>
        <p:nvSpPr>
          <p:cNvPr id="8"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a:t>
            </a: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S-01</a:t>
            </a:r>
          </a:p>
        </p:txBody>
      </p:sp>
      <p:sp>
        <p:nvSpPr>
          <p:cNvPr id="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9024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4485"/>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9643" y="365126"/>
            <a:ext cx="2412459" cy="1624282"/>
          </a:xfrm>
          <a:prstGeom prst="rect">
            <a:avLst/>
          </a:prstGeom>
        </p:spPr>
      </p:pic>
      <p:sp>
        <p:nvSpPr>
          <p:cNvPr id="4" name="Box 1"/>
          <p:cNvSpPr/>
          <p:nvPr/>
        </p:nvSpPr>
        <p:spPr>
          <a:xfrm>
            <a:off x="1736032" y="3371850"/>
            <a:ext cx="9255055" cy="485775"/>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solidFill>
                  <a:schemeClr val="tx1"/>
                </a:solidFill>
                <a:latin typeface="Arial" panose="020B0604020202020204" pitchFamily="34" charset="0"/>
                <a:cs typeface="Arial" panose="020B0604020202020204" pitchFamily="34" charset="0"/>
              </a:rPr>
              <a:t>recognise Lent as the season for getting ready for Easter</a:t>
            </a:r>
          </a:p>
        </p:txBody>
      </p:sp>
      <p:sp>
        <p:nvSpPr>
          <p:cNvPr id="5" name="Box 2"/>
          <p:cNvSpPr/>
          <p:nvPr/>
        </p:nvSpPr>
        <p:spPr>
          <a:xfrm>
            <a:off x="1736032" y="4385858"/>
            <a:ext cx="9255055" cy="485775"/>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solidFill>
                  <a:schemeClr val="tx1"/>
                </a:solidFill>
                <a:latin typeface="Arial" panose="020B0604020202020204" pitchFamily="34" charset="0"/>
                <a:cs typeface="Arial" panose="020B0604020202020204" pitchFamily="34" charset="0"/>
              </a:rPr>
              <a:t>identify ways people can get ready </a:t>
            </a:r>
            <a:r>
              <a:rPr lang="en-NZ" sz="2800">
                <a:solidFill>
                  <a:schemeClr val="tx1"/>
                </a:solidFill>
                <a:latin typeface="Arial" panose="020B0604020202020204" pitchFamily="34" charset="0"/>
                <a:cs typeface="Arial" panose="020B0604020202020204" pitchFamily="34" charset="0"/>
              </a:rPr>
              <a:t>for Easter</a:t>
            </a:r>
            <a:endParaRPr lang="en-NZ" sz="28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1736032" y="2610863"/>
            <a:ext cx="3321742"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The children will:</a:t>
            </a:r>
          </a:p>
        </p:txBody>
      </p:sp>
      <p:sp>
        <p:nvSpPr>
          <p:cNvPr id="7" name="TextBox 6"/>
          <p:cNvSpPr txBox="1"/>
          <p:nvPr/>
        </p:nvSpPr>
        <p:spPr>
          <a:xfrm>
            <a:off x="1157288" y="3353127"/>
            <a:ext cx="578745"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1)</a:t>
            </a:r>
          </a:p>
        </p:txBody>
      </p:sp>
      <p:sp>
        <p:nvSpPr>
          <p:cNvPr id="8" name="TextBox 7"/>
          <p:cNvSpPr txBox="1"/>
          <p:nvPr/>
        </p:nvSpPr>
        <p:spPr>
          <a:xfrm>
            <a:off x="1157288" y="4348413"/>
            <a:ext cx="578745"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2)</a:t>
            </a:r>
          </a:p>
        </p:txBody>
      </p:sp>
      <p:sp>
        <p:nvSpPr>
          <p:cNvPr id="9"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R-1</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S-02</a:t>
            </a:r>
          </a:p>
        </p:txBody>
      </p:sp>
      <p:sp>
        <p:nvSpPr>
          <p:cNvPr id="1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1"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2" name="Rectangle 11"/>
          <p:cNvSpPr/>
          <p:nvPr/>
        </p:nvSpPr>
        <p:spPr>
          <a:xfrm>
            <a:off x="5000187" y="6581001"/>
            <a:ext cx="2191626"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Click the boxes to reveal text.</a:t>
            </a:r>
          </a:p>
        </p:txBody>
      </p:sp>
    </p:spTree>
    <p:extLst>
      <p:ext uri="{BB962C8B-B14F-4D97-AF65-F5344CB8AC3E}">
        <p14:creationId xmlns:p14="http://schemas.microsoft.com/office/powerpoint/2010/main" val="1510984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550" y="1690688"/>
            <a:ext cx="5057775" cy="4939760"/>
          </a:xfrm>
          <a:prstGeom prst="roundRect">
            <a:avLst>
              <a:gd name="adj" fmla="val 9117"/>
            </a:avLst>
          </a:prstGeom>
        </p:spPr>
      </p:pic>
      <p:sp>
        <p:nvSpPr>
          <p:cNvPr id="13" name="Rectangle: Rounded Corners 12"/>
          <p:cNvSpPr/>
          <p:nvPr/>
        </p:nvSpPr>
        <p:spPr>
          <a:xfrm>
            <a:off x="3414711" y="1844032"/>
            <a:ext cx="2371724" cy="2295059"/>
          </a:xfrm>
          <a:prstGeom prst="roundRect">
            <a:avLst>
              <a:gd name="adj" fmla="val 8574"/>
            </a:avLst>
          </a:prstGeom>
          <a:solidFill>
            <a:srgbClr val="B2F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300" dirty="0">
                <a:solidFill>
                  <a:schemeClr val="tx1"/>
                </a:solidFill>
                <a:latin typeface="Arial" panose="020B0604020202020204" pitchFamily="34" charset="0"/>
                <a:cs typeface="Arial" panose="020B0604020202020204" pitchFamily="34" charset="0"/>
              </a:rPr>
              <a:t>Spring comes after winter and the days get warmer and the flowers bloom.</a:t>
            </a:r>
          </a:p>
        </p:txBody>
      </p:sp>
      <p:sp>
        <p:nvSpPr>
          <p:cNvPr id="14" name="Rectangle: Rounded Corners 13"/>
          <p:cNvSpPr/>
          <p:nvPr/>
        </p:nvSpPr>
        <p:spPr>
          <a:xfrm>
            <a:off x="5781609" y="1835163"/>
            <a:ext cx="2371724" cy="2295059"/>
          </a:xfrm>
          <a:prstGeom prst="roundRect">
            <a:avLst>
              <a:gd name="adj" fmla="val 8574"/>
            </a:avLst>
          </a:prstGeom>
          <a:solidFill>
            <a:srgbClr val="FAEE00"/>
          </a:solidFill>
          <a:ln>
            <a:noFill/>
          </a:ln>
        </p:spPr>
        <p:style>
          <a:lnRef idx="3">
            <a:schemeClr val="lt1"/>
          </a:lnRef>
          <a:fillRef idx="1">
            <a:schemeClr val="accent4"/>
          </a:fillRef>
          <a:effectRef idx="1">
            <a:schemeClr val="accent4"/>
          </a:effectRef>
          <a:fontRef idx="minor">
            <a:schemeClr val="lt1"/>
          </a:fontRef>
        </p:style>
        <p:txBody>
          <a:bodyPr rtlCol="0" anchor="ctr"/>
          <a:lstStyle/>
          <a:p>
            <a:r>
              <a:rPr lang="en-NZ" sz="2300" dirty="0">
                <a:solidFill>
                  <a:schemeClr val="tx1"/>
                </a:solidFill>
                <a:latin typeface="Arial" panose="020B0604020202020204" pitchFamily="34" charset="0"/>
                <a:cs typeface="Arial" panose="020B0604020202020204" pitchFamily="34" charset="0"/>
              </a:rPr>
              <a:t>Summer is the first season of the year and we are on holiday.</a:t>
            </a:r>
          </a:p>
        </p:txBody>
      </p:sp>
      <p:sp>
        <p:nvSpPr>
          <p:cNvPr id="15" name="Rectangle: Rounded Corners 14"/>
          <p:cNvSpPr/>
          <p:nvPr/>
        </p:nvSpPr>
        <p:spPr>
          <a:xfrm>
            <a:off x="3414681" y="4146868"/>
            <a:ext cx="2371724" cy="2295059"/>
          </a:xfrm>
          <a:prstGeom prst="roundRect">
            <a:avLst>
              <a:gd name="adj" fmla="val 8574"/>
            </a:avLst>
          </a:prstGeom>
          <a:solidFill>
            <a:srgbClr val="CBD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100" dirty="0">
                <a:solidFill>
                  <a:schemeClr val="tx1"/>
                </a:solidFill>
                <a:latin typeface="Arial" panose="020B0604020202020204" pitchFamily="34" charset="0"/>
                <a:cs typeface="Arial" panose="020B0604020202020204" pitchFamily="34" charset="0"/>
              </a:rPr>
              <a:t>Winter comes after Autumn. Winter is the time for snowy, cold, wet, windy days.</a:t>
            </a:r>
          </a:p>
        </p:txBody>
      </p:sp>
      <p:sp>
        <p:nvSpPr>
          <p:cNvPr id="16" name="Rectangle: Rounded Corners 15"/>
          <p:cNvSpPr/>
          <p:nvPr/>
        </p:nvSpPr>
        <p:spPr>
          <a:xfrm>
            <a:off x="5786374" y="4146856"/>
            <a:ext cx="2371724" cy="2295059"/>
          </a:xfrm>
          <a:prstGeom prst="roundRect">
            <a:avLst>
              <a:gd name="adj" fmla="val 8574"/>
            </a:avLst>
          </a:prstGeom>
          <a:solidFill>
            <a:srgbClr val="D7C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100" dirty="0">
                <a:solidFill>
                  <a:schemeClr val="tx1"/>
                </a:solidFill>
                <a:latin typeface="Arial" panose="020B0604020202020204" pitchFamily="34" charset="0"/>
                <a:cs typeface="Arial" panose="020B0604020202020204" pitchFamily="34" charset="0"/>
              </a:rPr>
              <a:t>Autumn comes after summer and the days get colder and the leaves fall off the trees.</a:t>
            </a:r>
          </a:p>
        </p:txBody>
      </p:sp>
      <p:pic>
        <p:nvPicPr>
          <p:cNvPr id="9" name="Picture Win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4712" y="4154295"/>
            <a:ext cx="2371724" cy="2287620"/>
          </a:xfrm>
          <a:prstGeom prst="rect">
            <a:avLst/>
          </a:prstGeom>
        </p:spPr>
      </p:pic>
      <p:pic>
        <p:nvPicPr>
          <p:cNvPr id="11" name="Picture Summ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6436" y="1826872"/>
            <a:ext cx="2362068" cy="2312219"/>
          </a:xfrm>
          <a:prstGeom prst="rect">
            <a:avLst/>
          </a:prstGeom>
        </p:spPr>
      </p:pic>
      <p:pic>
        <p:nvPicPr>
          <p:cNvPr id="10" name="Picture Spr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712" y="1834649"/>
            <a:ext cx="2371725" cy="2304442"/>
          </a:xfrm>
          <a:prstGeom prst="rect">
            <a:avLst/>
          </a:prstGeom>
        </p:spPr>
      </p:pic>
      <p:pic>
        <p:nvPicPr>
          <p:cNvPr id="12" name="Picture Autum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6435" y="4113589"/>
            <a:ext cx="2371632" cy="2328326"/>
          </a:xfrm>
          <a:prstGeom prst="rect">
            <a:avLst/>
          </a:prstGeom>
        </p:spPr>
      </p:pic>
      <p:sp>
        <p:nvSpPr>
          <p:cNvPr id="2" name="Title 1"/>
          <p:cNvSpPr>
            <a:spLocks noGrp="1"/>
          </p:cNvSpPr>
          <p:nvPr>
            <p:ph type="title"/>
          </p:nvPr>
        </p:nvSpPr>
        <p:spPr>
          <a:xfrm>
            <a:off x="860987" y="165802"/>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Can you say the names of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the 4 natural seasons?</a:t>
            </a: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R-1</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S-03</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20" name="TextBox 19"/>
          <p:cNvSpPr txBox="1"/>
          <p:nvPr/>
        </p:nvSpPr>
        <p:spPr>
          <a:xfrm>
            <a:off x="1632085" y="6583421"/>
            <a:ext cx="8299048"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each season’s picture to reveal text</a:t>
            </a:r>
          </a:p>
        </p:txBody>
      </p:sp>
    </p:spTree>
    <p:extLst>
      <p:ext uri="{BB962C8B-B14F-4D97-AF65-F5344CB8AC3E}">
        <p14:creationId xmlns:p14="http://schemas.microsoft.com/office/powerpoint/2010/main" val="174004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1000"/>
                                        <p:tgtEl>
                                          <p:spTgt spid="12"/>
                                        </p:tgtEl>
                                      </p:cBhvr>
                                    </p:animEffect>
                                    <p:set>
                                      <p:cBhvr>
                                        <p:cTn id="2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astelsSmooth scaling="24"/>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a:off x="1114425" y="4743134"/>
            <a:ext cx="4286250" cy="1653201"/>
          </a:xfrm>
          <a:prstGeom prst="rect">
            <a:avLst/>
          </a:prstGeom>
          <a:solidFill>
            <a:srgbClr val="D4C5F1"/>
          </a:solidFill>
          <a:ln>
            <a:solidFill>
              <a:srgbClr val="3C1A5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34" name="Rectangle: Rounded Corners 33"/>
          <p:cNvSpPr/>
          <p:nvPr/>
        </p:nvSpPr>
        <p:spPr>
          <a:xfrm>
            <a:off x="207817" y="2105891"/>
            <a:ext cx="8116427" cy="2321730"/>
          </a:xfrm>
          <a:prstGeom prst="roundRect">
            <a:avLst>
              <a:gd name="adj" fmla="val 10315"/>
            </a:avLst>
          </a:prstGeom>
          <a:solidFill>
            <a:srgbClr val="D4C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have a Calendar to show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special Church seasons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6750" y="3115800"/>
            <a:ext cx="3143250" cy="3124200"/>
          </a:xfrm>
          <a:prstGeom prst="ellipse">
            <a:avLst/>
          </a:prstGeom>
        </p:spPr>
      </p:pic>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a:t>
            </a: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S-04</a:t>
            </a: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6"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7" name="Arrow: Down 6"/>
          <p:cNvSpPr/>
          <p:nvPr/>
        </p:nvSpPr>
        <p:spPr>
          <a:xfrm rot="2220000">
            <a:off x="10258365" y="3053509"/>
            <a:ext cx="256032" cy="5189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TextBox 7"/>
          <p:cNvSpPr txBox="1"/>
          <p:nvPr/>
        </p:nvSpPr>
        <p:spPr>
          <a:xfrm>
            <a:off x="8465435" y="1784837"/>
            <a:ext cx="3182601" cy="1200329"/>
          </a:xfrm>
          <a:prstGeom prst="rect">
            <a:avLst/>
          </a:prstGeom>
          <a:solidFill>
            <a:srgbClr val="D4C5F1"/>
          </a:solidFill>
          <a:ln>
            <a:solidFill>
              <a:srgbClr val="3C1A56"/>
            </a:solidFill>
          </a:ln>
        </p:spPr>
        <p:txBody>
          <a:bodyPr wrap="square" rtlCol="0">
            <a:spAutoFit/>
          </a:bodyPr>
          <a:lstStyle/>
          <a:p>
            <a:pPr algn="ctr"/>
            <a:r>
              <a:rPr lang="en-NZ" sz="2400" b="1" dirty="0">
                <a:latin typeface="Arial" panose="020B0604020202020204" pitchFamily="34" charset="0"/>
                <a:cs typeface="Arial" panose="020B0604020202020204" pitchFamily="34" charset="0"/>
              </a:rPr>
              <a:t>We can use the arrow to point at each season.</a:t>
            </a:r>
          </a:p>
        </p:txBody>
      </p:sp>
      <p:sp>
        <p:nvSpPr>
          <p:cNvPr id="9" name="Oval 8"/>
          <p:cNvSpPr/>
          <p:nvPr/>
        </p:nvSpPr>
        <p:spPr>
          <a:xfrm>
            <a:off x="11351302" y="3332479"/>
            <a:ext cx="433472" cy="373914"/>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9"/>
          <p:cNvSpPr txBox="1"/>
          <p:nvPr/>
        </p:nvSpPr>
        <p:spPr>
          <a:xfrm>
            <a:off x="207817" y="2105891"/>
            <a:ext cx="4073237" cy="2123658"/>
          </a:xfrm>
          <a:prstGeom prst="rect">
            <a:avLst/>
          </a:prstGeom>
          <a:noFill/>
        </p:spPr>
        <p:txBody>
          <a:bodyPr wrap="square" rtlCol="0">
            <a:spAutoFit/>
          </a:bodyPr>
          <a:lstStyle/>
          <a:p>
            <a:pPr>
              <a:lnSpc>
                <a:spcPct val="150000"/>
              </a:lnSpc>
            </a:pPr>
            <a:r>
              <a:rPr lang="en-NZ" sz="2200" dirty="0">
                <a:latin typeface="Arial" panose="020B0604020202020204" pitchFamily="34" charset="0"/>
                <a:cs typeface="Arial" panose="020B0604020202020204" pitchFamily="34" charset="0"/>
              </a:rPr>
              <a:t>Now we are in O</a:t>
            </a:r>
          </a:p>
          <a:p>
            <a:pPr>
              <a:lnSpc>
                <a:spcPct val="150000"/>
              </a:lnSpc>
            </a:pPr>
            <a:r>
              <a:rPr lang="en-NZ" sz="2200" dirty="0">
                <a:latin typeface="Arial" panose="020B0604020202020204" pitchFamily="34" charset="0"/>
                <a:cs typeface="Arial" panose="020B0604020202020204" pitchFamily="34" charset="0"/>
              </a:rPr>
              <a:t>Then we move on to L</a:t>
            </a:r>
          </a:p>
          <a:p>
            <a:pPr>
              <a:lnSpc>
                <a:spcPct val="150000"/>
              </a:lnSpc>
            </a:pPr>
            <a:r>
              <a:rPr lang="en-NZ" sz="2200" dirty="0">
                <a:latin typeface="Arial" panose="020B0604020202020204" pitchFamily="34" charset="0"/>
                <a:cs typeface="Arial" panose="020B0604020202020204" pitchFamily="34" charset="0"/>
              </a:rPr>
              <a:t>Lent is a special s</a:t>
            </a:r>
          </a:p>
          <a:p>
            <a:pPr>
              <a:lnSpc>
                <a:spcPct val="150000"/>
              </a:lnSpc>
            </a:pPr>
            <a:r>
              <a:rPr lang="en-NZ" sz="2200" dirty="0">
                <a:latin typeface="Arial" panose="020B0604020202020204" pitchFamily="34" charset="0"/>
                <a:cs typeface="Arial" panose="020B0604020202020204" pitchFamily="34" charset="0"/>
              </a:rPr>
              <a:t>Easter celebrates when J</a:t>
            </a:r>
          </a:p>
        </p:txBody>
      </p:sp>
      <p:sp>
        <p:nvSpPr>
          <p:cNvPr id="11" name="TextBox 10"/>
          <p:cNvSpPr txBox="1"/>
          <p:nvPr/>
        </p:nvSpPr>
        <p:spPr>
          <a:xfrm>
            <a:off x="3272410" y="3115800"/>
            <a:ext cx="4335699" cy="537391"/>
          </a:xfrm>
          <a:prstGeom prst="rect">
            <a:avLst/>
          </a:prstGeom>
          <a:noFill/>
        </p:spPr>
        <p:txBody>
          <a:bodyPr wrap="square" rtlCol="0">
            <a:spAutoFit/>
          </a:bodyPr>
          <a:lstStyle/>
          <a:p>
            <a:pPr>
              <a:lnSpc>
                <a:spcPct val="150000"/>
              </a:lnSpc>
            </a:pPr>
            <a:r>
              <a:rPr lang="en-NZ" sz="2200" dirty="0">
                <a:latin typeface="Arial" panose="020B0604020202020204" pitchFamily="34" charset="0"/>
                <a:cs typeface="Arial" panose="020B0604020202020204" pitchFamily="34" charset="0"/>
              </a:rPr>
              <a:t>when we get ready to celebrate E</a:t>
            </a:r>
          </a:p>
        </p:txBody>
      </p:sp>
      <p:sp>
        <p:nvSpPr>
          <p:cNvPr id="12" name="TextBox 11"/>
          <p:cNvSpPr txBox="1"/>
          <p:nvPr/>
        </p:nvSpPr>
        <p:spPr>
          <a:xfrm>
            <a:off x="3247438" y="2105891"/>
            <a:ext cx="360218" cy="537391"/>
          </a:xfrm>
          <a:prstGeom prst="rect">
            <a:avLst/>
          </a:prstGeom>
          <a:noFill/>
        </p:spPr>
        <p:txBody>
          <a:bodyPr wrap="square" rtlCol="0">
            <a:spAutoFit/>
          </a:bodyPr>
          <a:lstStyle/>
          <a:p>
            <a:pPr>
              <a:lnSpc>
                <a:spcPct val="150000"/>
              </a:lnSpc>
            </a:pPr>
            <a:r>
              <a:rPr lang="en-NZ" sz="2200" dirty="0">
                <a:latin typeface="Arial" panose="020B0604020202020204" pitchFamily="34" charset="0"/>
                <a:cs typeface="Arial" panose="020B0604020202020204" pitchFamily="34" charset="0"/>
              </a:rPr>
              <a:t>T</a:t>
            </a:r>
          </a:p>
        </p:txBody>
      </p:sp>
      <p:sp>
        <p:nvSpPr>
          <p:cNvPr id="13" name="TextBox 12"/>
          <p:cNvSpPr txBox="1"/>
          <p:nvPr/>
        </p:nvSpPr>
        <p:spPr>
          <a:xfrm>
            <a:off x="4079409" y="3629385"/>
            <a:ext cx="2721699" cy="537391"/>
          </a:xfrm>
          <a:prstGeom prst="rect">
            <a:avLst/>
          </a:prstGeom>
          <a:noFill/>
        </p:spPr>
        <p:txBody>
          <a:bodyPr wrap="square" rtlCol="0">
            <a:spAutoFit/>
          </a:bodyPr>
          <a:lstStyle/>
          <a:p>
            <a:pPr>
              <a:lnSpc>
                <a:spcPct val="150000"/>
              </a:lnSpc>
            </a:pPr>
            <a:r>
              <a:rPr lang="en-NZ" sz="2200" dirty="0">
                <a:latin typeface="Arial" panose="020B0604020202020204" pitchFamily="34" charset="0"/>
                <a:cs typeface="Arial" panose="020B0604020202020204" pitchFamily="34" charset="0"/>
              </a:rPr>
              <a:t>rose from the dead.</a:t>
            </a:r>
          </a:p>
        </p:txBody>
      </p:sp>
      <p:sp>
        <p:nvSpPr>
          <p:cNvPr id="14" name="Ord sen"/>
          <p:cNvSpPr/>
          <p:nvPr/>
        </p:nvSpPr>
        <p:spPr>
          <a:xfrm>
            <a:off x="2267704" y="2258155"/>
            <a:ext cx="1039091" cy="334057"/>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rdinary</a:t>
            </a:r>
          </a:p>
        </p:txBody>
      </p:sp>
      <p:sp>
        <p:nvSpPr>
          <p:cNvPr id="15" name="Time sen"/>
          <p:cNvSpPr/>
          <p:nvPr/>
        </p:nvSpPr>
        <p:spPr>
          <a:xfrm>
            <a:off x="3402807" y="2267603"/>
            <a:ext cx="650082" cy="309562"/>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ime</a:t>
            </a:r>
          </a:p>
        </p:txBody>
      </p:sp>
      <p:sp>
        <p:nvSpPr>
          <p:cNvPr id="16" name="Lent sen"/>
          <p:cNvSpPr/>
          <p:nvPr/>
        </p:nvSpPr>
        <p:spPr>
          <a:xfrm>
            <a:off x="2967037" y="2814121"/>
            <a:ext cx="581025" cy="22860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ent</a:t>
            </a:r>
          </a:p>
        </p:txBody>
      </p:sp>
      <p:sp>
        <p:nvSpPr>
          <p:cNvPr id="17" name="season sen"/>
          <p:cNvSpPr/>
          <p:nvPr/>
        </p:nvSpPr>
        <p:spPr>
          <a:xfrm>
            <a:off x="2431014" y="3291158"/>
            <a:ext cx="950118" cy="28425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err="1">
                <a:solidFill>
                  <a:schemeClr val="tx1"/>
                </a:solidFill>
                <a:latin typeface="Arial" panose="020B0604020202020204" pitchFamily="34" charset="0"/>
                <a:cs typeface="Arial" panose="020B0604020202020204" pitchFamily="34" charset="0"/>
              </a:rPr>
              <a:t>eason</a:t>
            </a:r>
            <a:endParaRPr lang="en-NZ" sz="2200" dirty="0">
              <a:solidFill>
                <a:schemeClr val="tx1"/>
              </a:solidFill>
              <a:latin typeface="Arial" panose="020B0604020202020204" pitchFamily="34" charset="0"/>
              <a:cs typeface="Arial" panose="020B0604020202020204" pitchFamily="34" charset="0"/>
            </a:endParaRPr>
          </a:p>
        </p:txBody>
      </p:sp>
      <p:sp>
        <p:nvSpPr>
          <p:cNvPr id="18" name="Easter sen"/>
          <p:cNvSpPr/>
          <p:nvPr/>
        </p:nvSpPr>
        <p:spPr>
          <a:xfrm>
            <a:off x="7424502" y="3300761"/>
            <a:ext cx="812242" cy="263171"/>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aster</a:t>
            </a:r>
          </a:p>
        </p:txBody>
      </p:sp>
      <p:sp>
        <p:nvSpPr>
          <p:cNvPr id="19" name="Jesus sen"/>
          <p:cNvSpPr/>
          <p:nvPr/>
        </p:nvSpPr>
        <p:spPr>
          <a:xfrm>
            <a:off x="3335406" y="3808691"/>
            <a:ext cx="784884" cy="245269"/>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esus</a:t>
            </a:r>
          </a:p>
        </p:txBody>
      </p:sp>
      <p:sp>
        <p:nvSpPr>
          <p:cNvPr id="21" name="Jesus list"/>
          <p:cNvSpPr/>
          <p:nvPr/>
        </p:nvSpPr>
        <p:spPr>
          <a:xfrm>
            <a:off x="1114425" y="4748675"/>
            <a:ext cx="2133013" cy="5662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esus</a:t>
            </a:r>
          </a:p>
        </p:txBody>
      </p:sp>
      <p:sp>
        <p:nvSpPr>
          <p:cNvPr id="22" name="Season list"/>
          <p:cNvSpPr/>
          <p:nvPr/>
        </p:nvSpPr>
        <p:spPr>
          <a:xfrm>
            <a:off x="1114424" y="5309064"/>
            <a:ext cx="2133013" cy="64882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err="1">
                <a:solidFill>
                  <a:schemeClr val="tx1"/>
                </a:solidFill>
                <a:latin typeface="Arial" panose="020B0604020202020204" pitchFamily="34" charset="0"/>
                <a:cs typeface="Arial" panose="020B0604020202020204" pitchFamily="34" charset="0"/>
              </a:rPr>
              <a:t>eason</a:t>
            </a:r>
            <a:endParaRPr lang="en-NZ" sz="2200" dirty="0">
              <a:solidFill>
                <a:schemeClr val="tx1"/>
              </a:solidFill>
              <a:latin typeface="Arial" panose="020B0604020202020204" pitchFamily="34" charset="0"/>
              <a:cs typeface="Arial" panose="020B0604020202020204" pitchFamily="34" charset="0"/>
            </a:endParaRPr>
          </a:p>
        </p:txBody>
      </p:sp>
      <p:sp>
        <p:nvSpPr>
          <p:cNvPr id="23" name="Easter list"/>
          <p:cNvSpPr/>
          <p:nvPr/>
        </p:nvSpPr>
        <p:spPr>
          <a:xfrm>
            <a:off x="1114424" y="5952000"/>
            <a:ext cx="2143126" cy="44433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aster</a:t>
            </a:r>
          </a:p>
        </p:txBody>
      </p:sp>
      <p:sp>
        <p:nvSpPr>
          <p:cNvPr id="24" name="Lent list"/>
          <p:cNvSpPr/>
          <p:nvPr/>
        </p:nvSpPr>
        <p:spPr>
          <a:xfrm>
            <a:off x="3244910" y="4743133"/>
            <a:ext cx="2133011" cy="56887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ent</a:t>
            </a:r>
          </a:p>
        </p:txBody>
      </p:sp>
      <p:sp>
        <p:nvSpPr>
          <p:cNvPr id="25" name="Ordinary list"/>
          <p:cNvSpPr/>
          <p:nvPr/>
        </p:nvSpPr>
        <p:spPr>
          <a:xfrm>
            <a:off x="3244909" y="5309064"/>
            <a:ext cx="2133013" cy="6312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rdinary</a:t>
            </a:r>
          </a:p>
        </p:txBody>
      </p:sp>
      <p:sp>
        <p:nvSpPr>
          <p:cNvPr id="26" name="Time list"/>
          <p:cNvSpPr/>
          <p:nvPr/>
        </p:nvSpPr>
        <p:spPr>
          <a:xfrm>
            <a:off x="3244454" y="5952000"/>
            <a:ext cx="2156221" cy="44433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Arial" panose="020B0604020202020204" pitchFamily="34" charset="0"/>
                <a:cs typeface="Arial" panose="020B0604020202020204" pitchFamily="34" charset="0"/>
              </a:rPr>
              <a:t>ime</a:t>
            </a:r>
          </a:p>
        </p:txBody>
      </p:sp>
      <p:sp>
        <p:nvSpPr>
          <p:cNvPr id="28" name="Ordinary"/>
          <p:cNvSpPr/>
          <p:nvPr/>
        </p:nvSpPr>
        <p:spPr>
          <a:xfrm>
            <a:off x="2126512" y="2267602"/>
            <a:ext cx="1117942" cy="352631"/>
          </a:xfrm>
          <a:prstGeom prst="rect">
            <a:avLst/>
          </a:prstGeom>
          <a:solidFill>
            <a:schemeClr val="lt1">
              <a:alpha val="0"/>
            </a:schemeClr>
          </a:solidFill>
          <a:ln w="3175">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29" name="Time"/>
          <p:cNvSpPr/>
          <p:nvPr/>
        </p:nvSpPr>
        <p:spPr>
          <a:xfrm>
            <a:off x="3322464" y="2263051"/>
            <a:ext cx="739347" cy="357181"/>
          </a:xfrm>
          <a:prstGeom prst="rect">
            <a:avLst/>
          </a:prstGeom>
          <a:solidFill>
            <a:schemeClr val="lt1">
              <a:alpha val="0"/>
            </a:schemeClr>
          </a:solidFill>
          <a:ln w="3175">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30" name="Lent"/>
          <p:cNvSpPr/>
          <p:nvPr/>
        </p:nvSpPr>
        <p:spPr>
          <a:xfrm>
            <a:off x="2895636" y="2752820"/>
            <a:ext cx="581025" cy="309562"/>
          </a:xfrm>
          <a:prstGeom prst="rect">
            <a:avLst/>
          </a:prstGeom>
          <a:solidFill>
            <a:schemeClr val="lt1">
              <a:alpha val="0"/>
            </a:schemeClr>
          </a:solidFill>
          <a:ln w="3175">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31" name="season"/>
          <p:cNvSpPr/>
          <p:nvPr/>
        </p:nvSpPr>
        <p:spPr>
          <a:xfrm>
            <a:off x="2368776" y="3265387"/>
            <a:ext cx="938019" cy="309562"/>
          </a:xfrm>
          <a:prstGeom prst="rect">
            <a:avLst/>
          </a:prstGeom>
          <a:solidFill>
            <a:schemeClr val="lt1">
              <a:alpha val="0"/>
            </a:schemeClr>
          </a:solidFill>
          <a:ln w="3175">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32" name="Easter"/>
          <p:cNvSpPr/>
          <p:nvPr/>
        </p:nvSpPr>
        <p:spPr>
          <a:xfrm>
            <a:off x="7320658" y="3265387"/>
            <a:ext cx="854913" cy="309562"/>
          </a:xfrm>
          <a:prstGeom prst="rect">
            <a:avLst/>
          </a:prstGeom>
          <a:solidFill>
            <a:schemeClr val="lt1">
              <a:alpha val="0"/>
            </a:schemeClr>
          </a:solidFill>
          <a:ln w="3175">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33" name="Jesus"/>
          <p:cNvSpPr/>
          <p:nvPr/>
        </p:nvSpPr>
        <p:spPr>
          <a:xfrm>
            <a:off x="3279261" y="3764191"/>
            <a:ext cx="773628" cy="309562"/>
          </a:xfrm>
          <a:prstGeom prst="rect">
            <a:avLst/>
          </a:prstGeom>
          <a:solidFill>
            <a:schemeClr val="lt1">
              <a:alpha val="0"/>
            </a:schemeClr>
          </a:solidFill>
          <a:ln w="3175">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36" name="TextBox 35"/>
          <p:cNvSpPr txBox="1"/>
          <p:nvPr/>
        </p:nvSpPr>
        <p:spPr>
          <a:xfrm>
            <a:off x="3121306" y="6408009"/>
            <a:ext cx="5949387" cy="461665"/>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the boxes in the sentences or the words on the list to add the rest of the words.</a:t>
            </a:r>
          </a:p>
          <a:p>
            <a:pPr algn="ctr"/>
            <a:r>
              <a:rPr lang="en-NZ" sz="1200" dirty="0">
                <a:solidFill>
                  <a:schemeClr val="bg1"/>
                </a:solidFill>
                <a:latin typeface="Arial" panose="020B0604020202020204" pitchFamily="34" charset="0"/>
                <a:cs typeface="Arial" panose="020B0604020202020204" pitchFamily="34" charset="0"/>
              </a:rPr>
              <a:t>Click the red button for an arrow to point out Ordinary Time, Lent, and Easter</a:t>
            </a:r>
          </a:p>
        </p:txBody>
      </p:sp>
    </p:spTree>
    <p:extLst>
      <p:ext uri="{BB962C8B-B14F-4D97-AF65-F5344CB8AC3E}">
        <p14:creationId xmlns:p14="http://schemas.microsoft.com/office/powerpoint/2010/main" val="1410144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3" fill="hold" grpId="3"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91667E-6 -3.7037E-7 L 0.04102 0.0544 " pathEditMode="relative" rAng="0" ptsTypes="AA">
                                      <p:cBhvr>
                                        <p:cTn id="12" dur="500" fill="hold"/>
                                        <p:tgtEl>
                                          <p:spTgt spid="7"/>
                                        </p:tgtEl>
                                        <p:attrNameLst>
                                          <p:attrName>ppt_x</p:attrName>
                                          <p:attrName>ppt_y</p:attrName>
                                        </p:attrNameLst>
                                      </p:cBhvr>
                                      <p:rCtr x="2044" y="2708"/>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04102 0.0544 L 0.06823 0.1331 " pathEditMode="relative" rAng="0" ptsTypes="AA">
                                      <p:cBhvr>
                                        <p:cTn id="16" dur="500" fill="hold"/>
                                        <p:tgtEl>
                                          <p:spTgt spid="7"/>
                                        </p:tgtEl>
                                        <p:attrNameLst>
                                          <p:attrName>ppt_x</p:attrName>
                                          <p:attrName>ppt_y</p:attrName>
                                        </p:attrNameLst>
                                      </p:cBhvr>
                                      <p:rCtr x="1354" y="3935"/>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5" nodeType="clickEffect">
                                  <p:stCondLst>
                                    <p:cond delay="0"/>
                                  </p:stCondLst>
                                  <p:childTnLst>
                                    <p:animMotion origin="layout" path="M 0.06823 0.1331 L 0.01003 0.2662 " pathEditMode="relative" rAng="0" ptsTypes="AA">
                                      <p:cBhvr>
                                        <p:cTn id="20" dur="500" fill="hold"/>
                                        <p:tgtEl>
                                          <p:spTgt spid="7"/>
                                        </p:tgtEl>
                                        <p:attrNameLst>
                                          <p:attrName>ppt_x</p:attrName>
                                          <p:attrName>ppt_y</p:attrName>
                                        </p:attrNameLst>
                                      </p:cBhvr>
                                      <p:rCtr x="-2917" y="6644"/>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0.01002 0.2662 L -2.91667E-6 -3.7037E-7 " pathEditMode="relative" rAng="0" ptsTypes="AA">
                                      <p:cBhvr>
                                        <p:cTn id="24" dur="500" fill="hold"/>
                                        <p:tgtEl>
                                          <p:spTgt spid="7"/>
                                        </p:tgtEl>
                                        <p:attrNameLst>
                                          <p:attrName>ppt_x</p:attrName>
                                          <p:attrName>ppt_y</p:attrName>
                                        </p:attrNameLst>
                                      </p:cBhvr>
                                      <p:rCtr x="-599" y="-13472"/>
                                    </p:animMotion>
                                  </p:childTnLst>
                                </p:cTn>
                              </p:par>
                              <p:par>
                                <p:cTn id="25" presetID="10" presetClass="exit" presetSubtype="0" fill="hold" grpId="4"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25"/>
                                        </p:tgtEl>
                                      </p:cBhvr>
                                    </p:animEffect>
                                    <p:anim calcmode="lin" valueType="num">
                                      <p:cBhvr>
                                        <p:cTn id="33" dur="1000"/>
                                        <p:tgtEl>
                                          <p:spTgt spid="25"/>
                                        </p:tgtEl>
                                        <p:attrNameLst>
                                          <p:attrName>ppt_x</p:attrName>
                                        </p:attrNameLst>
                                      </p:cBhvr>
                                      <p:tavLst>
                                        <p:tav tm="0">
                                          <p:val>
                                            <p:strVal val="ppt_x"/>
                                          </p:val>
                                        </p:tav>
                                        <p:tav tm="100000">
                                          <p:val>
                                            <p:strVal val="ppt_x"/>
                                          </p:val>
                                        </p:tav>
                                      </p:tavLst>
                                    </p:anim>
                                    <p:anim calcmode="lin" valueType="num">
                                      <p:cBhvr>
                                        <p:cTn id="34" dur="1000"/>
                                        <p:tgtEl>
                                          <p:spTgt spid="25"/>
                                        </p:tgtEl>
                                        <p:attrNameLst>
                                          <p:attrName>ppt_y</p:attrName>
                                        </p:attrNameLst>
                                      </p:cBhvr>
                                      <p:tavLst>
                                        <p:tav tm="0">
                                          <p:val>
                                            <p:strVal val="ppt_y"/>
                                          </p:val>
                                        </p:tav>
                                        <p:tav tm="100000">
                                          <p:val>
                                            <p:strVal val="ppt_y-.1"/>
                                          </p:val>
                                        </p:tav>
                                      </p:tavLst>
                                    </p:anim>
                                    <p:set>
                                      <p:cBhvr>
                                        <p:cTn id="35" dur="1" fill="hold">
                                          <p:stCondLst>
                                            <p:cond delay="999"/>
                                          </p:stCondLst>
                                        </p:cTn>
                                        <p:tgtEl>
                                          <p:spTgt spid="25"/>
                                        </p:tgtEl>
                                        <p:attrNameLst>
                                          <p:attrName>style.visibility</p:attrName>
                                        </p:attrNameLst>
                                      </p:cBhvr>
                                      <p:to>
                                        <p:strVal val="hidden"/>
                                      </p:to>
                                    </p:set>
                                  </p:childTnLst>
                                </p:cTn>
                              </p:par>
                              <p:par>
                                <p:cTn id="36" presetID="42" presetClass="entr"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26"/>
                                        </p:tgtEl>
                                      </p:cBhvr>
                                    </p:animEffect>
                                    <p:anim calcmode="lin" valueType="num">
                                      <p:cBhvr>
                                        <p:cTn id="46" dur="1000"/>
                                        <p:tgtEl>
                                          <p:spTgt spid="26"/>
                                        </p:tgtEl>
                                        <p:attrNameLst>
                                          <p:attrName>ppt_x</p:attrName>
                                        </p:attrNameLst>
                                      </p:cBhvr>
                                      <p:tavLst>
                                        <p:tav tm="0">
                                          <p:val>
                                            <p:strVal val="ppt_x"/>
                                          </p:val>
                                        </p:tav>
                                        <p:tav tm="100000">
                                          <p:val>
                                            <p:strVal val="ppt_x"/>
                                          </p:val>
                                        </p:tav>
                                      </p:tavLst>
                                    </p:anim>
                                    <p:anim calcmode="lin" valueType="num">
                                      <p:cBhvr>
                                        <p:cTn id="47" dur="1000"/>
                                        <p:tgtEl>
                                          <p:spTgt spid="26"/>
                                        </p:tgtEl>
                                        <p:attrNameLst>
                                          <p:attrName>ppt_y</p:attrName>
                                        </p:attrNameLst>
                                      </p:cBhvr>
                                      <p:tavLst>
                                        <p:tav tm="0">
                                          <p:val>
                                            <p:strVal val="ppt_y"/>
                                          </p:val>
                                        </p:tav>
                                        <p:tav tm="100000">
                                          <p:val>
                                            <p:strVal val="ppt_y-.1"/>
                                          </p:val>
                                        </p:tav>
                                      </p:tavLst>
                                    </p:anim>
                                    <p:set>
                                      <p:cBhvr>
                                        <p:cTn id="48" dur="1" fill="hold">
                                          <p:stCondLst>
                                            <p:cond delay="999"/>
                                          </p:stCondLst>
                                        </p:cTn>
                                        <p:tgtEl>
                                          <p:spTgt spid="26"/>
                                        </p:tgtEl>
                                        <p:attrNameLst>
                                          <p:attrName>style.visibility</p:attrName>
                                        </p:attrNameLst>
                                      </p:cBhvr>
                                      <p:to>
                                        <p:strVal val="hidden"/>
                                      </p:to>
                                    </p:set>
                                  </p:childTnLst>
                                </p:cTn>
                              </p:par>
                              <p:par>
                                <p:cTn id="49" presetID="42" presetClass="entr"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1" nodeType="clickEffect">
                                  <p:stCondLst>
                                    <p:cond delay="0"/>
                                  </p:stCondLst>
                                  <p:childTnLst>
                                    <p:animEffect transition="out" filter="fade">
                                      <p:cBhvr>
                                        <p:cTn id="58" dur="1000"/>
                                        <p:tgtEl>
                                          <p:spTgt spid="24"/>
                                        </p:tgtEl>
                                      </p:cBhvr>
                                    </p:animEffect>
                                    <p:anim calcmode="lin" valueType="num">
                                      <p:cBhvr>
                                        <p:cTn id="59" dur="1000"/>
                                        <p:tgtEl>
                                          <p:spTgt spid="24"/>
                                        </p:tgtEl>
                                        <p:attrNameLst>
                                          <p:attrName>ppt_x</p:attrName>
                                        </p:attrNameLst>
                                      </p:cBhvr>
                                      <p:tavLst>
                                        <p:tav tm="0">
                                          <p:val>
                                            <p:strVal val="ppt_x"/>
                                          </p:val>
                                        </p:tav>
                                        <p:tav tm="100000">
                                          <p:val>
                                            <p:strVal val="ppt_x"/>
                                          </p:val>
                                        </p:tav>
                                      </p:tavLst>
                                    </p:anim>
                                    <p:anim calcmode="lin" valueType="num">
                                      <p:cBhvr>
                                        <p:cTn id="60" dur="1000"/>
                                        <p:tgtEl>
                                          <p:spTgt spid="24"/>
                                        </p:tgtEl>
                                        <p:attrNameLst>
                                          <p:attrName>ppt_y</p:attrName>
                                        </p:attrNameLst>
                                      </p:cBhvr>
                                      <p:tavLst>
                                        <p:tav tm="0">
                                          <p:val>
                                            <p:strVal val="ppt_y"/>
                                          </p:val>
                                        </p:tav>
                                        <p:tav tm="100000">
                                          <p:val>
                                            <p:strVal val="ppt_y-.1"/>
                                          </p:val>
                                        </p:tav>
                                      </p:tavLst>
                                    </p:anim>
                                    <p:set>
                                      <p:cBhvr>
                                        <p:cTn id="61" dur="1" fill="hold">
                                          <p:stCondLst>
                                            <p:cond delay="999"/>
                                          </p:stCondLst>
                                        </p:cTn>
                                        <p:tgtEl>
                                          <p:spTgt spid="24"/>
                                        </p:tgtEl>
                                        <p:attrNameLst>
                                          <p:attrName>style.visibility</p:attrName>
                                        </p:attrNameLst>
                                      </p:cBhvr>
                                      <p:to>
                                        <p:strVal val="hidden"/>
                                      </p:to>
                                    </p:set>
                                  </p:childTnLst>
                                </p:cTn>
                              </p:par>
                              <p:par>
                                <p:cTn id="62" presetID="42" presetClass="entr" presetSubtype="0" fill="hold" grpId="1"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par>
                                <p:cTn id="75" presetID="42" presetClass="entr" presetSubtype="0" fill="hold" grpId="1"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1" nodeType="clickEffect">
                                  <p:stCondLst>
                                    <p:cond delay="0"/>
                                  </p:stCondLst>
                                  <p:childTnLst>
                                    <p:animEffect transition="out" filter="fade">
                                      <p:cBhvr>
                                        <p:cTn id="84" dur="1000"/>
                                        <p:tgtEl>
                                          <p:spTgt spid="22"/>
                                        </p:tgtEl>
                                      </p:cBhvr>
                                    </p:animEffect>
                                    <p:anim calcmode="lin" valueType="num">
                                      <p:cBhvr>
                                        <p:cTn id="85" dur="1000"/>
                                        <p:tgtEl>
                                          <p:spTgt spid="22"/>
                                        </p:tgtEl>
                                        <p:attrNameLst>
                                          <p:attrName>ppt_x</p:attrName>
                                        </p:attrNameLst>
                                      </p:cBhvr>
                                      <p:tavLst>
                                        <p:tav tm="0">
                                          <p:val>
                                            <p:strVal val="ppt_x"/>
                                          </p:val>
                                        </p:tav>
                                        <p:tav tm="100000">
                                          <p:val>
                                            <p:strVal val="ppt_x"/>
                                          </p:val>
                                        </p:tav>
                                      </p:tavLst>
                                    </p:anim>
                                    <p:anim calcmode="lin" valueType="num">
                                      <p:cBhvr>
                                        <p:cTn id="86" dur="1000"/>
                                        <p:tgtEl>
                                          <p:spTgt spid="22"/>
                                        </p:tgtEl>
                                        <p:attrNameLst>
                                          <p:attrName>ppt_y</p:attrName>
                                        </p:attrNameLst>
                                      </p:cBhvr>
                                      <p:tavLst>
                                        <p:tav tm="0">
                                          <p:val>
                                            <p:strVal val="ppt_y"/>
                                          </p:val>
                                        </p:tav>
                                        <p:tav tm="100000">
                                          <p:val>
                                            <p:strVal val="ppt_y-.1"/>
                                          </p:val>
                                        </p:tav>
                                      </p:tavLst>
                                    </p:anim>
                                    <p:set>
                                      <p:cBhvr>
                                        <p:cTn id="87" dur="1" fill="hold">
                                          <p:stCondLst>
                                            <p:cond delay="999"/>
                                          </p:stCondLst>
                                        </p:cTn>
                                        <p:tgtEl>
                                          <p:spTgt spid="22"/>
                                        </p:tgtEl>
                                        <p:attrNameLst>
                                          <p:attrName>style.visibility</p:attrName>
                                        </p:attrNameLst>
                                      </p:cBhvr>
                                      <p:to>
                                        <p:strVal val="hidden"/>
                                      </p:to>
                                    </p:set>
                                  </p:childTnLst>
                                </p:cTn>
                              </p:par>
                              <p:par>
                                <p:cTn id="88" presetID="42" presetClass="entr" presetSubtype="0" fill="hold" grpId="1"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1"/>
                    </p:tgtEl>
                  </p:cond>
                </p:stCondLst>
                <p:endSync evt="end" delay="0">
                  <p:rtn val="all"/>
                </p:endSync>
                <p:childTnLst>
                  <p:par>
                    <p:cTn id="94" fill="hold">
                      <p:stCondLst>
                        <p:cond delay="0"/>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ntr" presetSubtype="0" fill="hold" grpId="1"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0"/>
                                        <p:tgtEl>
                                          <p:spTgt spid="19"/>
                                        </p:tgtEl>
                                      </p:cBhvr>
                                    </p:animEffect>
                                    <p:anim calcmode="lin" valueType="num">
                                      <p:cBhvr>
                                        <p:cTn id="104" dur="1000" fill="hold"/>
                                        <p:tgtEl>
                                          <p:spTgt spid="19"/>
                                        </p:tgtEl>
                                        <p:attrNameLst>
                                          <p:attrName>ppt_x</p:attrName>
                                        </p:attrNameLst>
                                      </p:cBhvr>
                                      <p:tavLst>
                                        <p:tav tm="0">
                                          <p:val>
                                            <p:strVal val="#ppt_x"/>
                                          </p:val>
                                        </p:tav>
                                        <p:tav tm="100000">
                                          <p:val>
                                            <p:strVal val="#ppt_x"/>
                                          </p:val>
                                        </p:tav>
                                      </p:tavLst>
                                    </p:anim>
                                    <p:anim calcmode="lin" valueType="num">
                                      <p:cBhvr>
                                        <p:cTn id="10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06" restart="whenNotActive" fill="hold" evtFilter="cancelBubble" nodeType="interactiveSeq">
                <p:stCondLst>
                  <p:cond evt="onClick" delay="0">
                    <p:tgtEl>
                      <p:spTgt spid="28"/>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5"/>
                                        </p:tgtEl>
                                      </p:cBhvr>
                                    </p:animEffect>
                                    <p:anim calcmode="lin" valueType="num">
                                      <p:cBhvr>
                                        <p:cTn id="111" dur="1000"/>
                                        <p:tgtEl>
                                          <p:spTgt spid="25"/>
                                        </p:tgtEl>
                                        <p:attrNameLst>
                                          <p:attrName>ppt_x</p:attrName>
                                        </p:attrNameLst>
                                      </p:cBhvr>
                                      <p:tavLst>
                                        <p:tav tm="0">
                                          <p:val>
                                            <p:strVal val="ppt_x"/>
                                          </p:val>
                                        </p:tav>
                                        <p:tav tm="100000">
                                          <p:val>
                                            <p:strVal val="ppt_x"/>
                                          </p:val>
                                        </p:tav>
                                      </p:tavLst>
                                    </p:anim>
                                    <p:anim calcmode="lin" valueType="num">
                                      <p:cBhvr>
                                        <p:cTn id="112" dur="1000"/>
                                        <p:tgtEl>
                                          <p:spTgt spid="25"/>
                                        </p:tgtEl>
                                        <p:attrNameLst>
                                          <p:attrName>ppt_y</p:attrName>
                                        </p:attrNameLst>
                                      </p:cBhvr>
                                      <p:tavLst>
                                        <p:tav tm="0">
                                          <p:val>
                                            <p:strVal val="ppt_y"/>
                                          </p:val>
                                        </p:tav>
                                        <p:tav tm="100000">
                                          <p:val>
                                            <p:strVal val="ppt_y-.1"/>
                                          </p:val>
                                        </p:tav>
                                      </p:tavLst>
                                    </p:anim>
                                    <p:set>
                                      <p:cBhvr>
                                        <p:cTn id="113" dur="1" fill="hold">
                                          <p:stCondLst>
                                            <p:cond delay="999"/>
                                          </p:stCondLst>
                                        </p:cTn>
                                        <p:tgtEl>
                                          <p:spTgt spid="25"/>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14"/>
                                        </p:tgtEl>
                                        <p:attrNameLst>
                                          <p:attrName>style.visibility</p:attrName>
                                        </p:attrNameLst>
                                      </p:cBhvr>
                                      <p:to>
                                        <p:strVal val="visible"/>
                                      </p:to>
                                    </p:set>
                                    <p:animEffect transition="in" filter="fade">
                                      <p:cBhvr>
                                        <p:cTn id="116" dur="1000"/>
                                        <p:tgtEl>
                                          <p:spTgt spid="14"/>
                                        </p:tgtEl>
                                      </p:cBhvr>
                                    </p:animEffect>
                                    <p:anim calcmode="lin" valueType="num">
                                      <p:cBhvr>
                                        <p:cTn id="117" dur="1000" fill="hold"/>
                                        <p:tgtEl>
                                          <p:spTgt spid="14"/>
                                        </p:tgtEl>
                                        <p:attrNameLst>
                                          <p:attrName>ppt_x</p:attrName>
                                        </p:attrNameLst>
                                      </p:cBhvr>
                                      <p:tavLst>
                                        <p:tav tm="0">
                                          <p:val>
                                            <p:strVal val="#ppt_x"/>
                                          </p:val>
                                        </p:tav>
                                        <p:tav tm="100000">
                                          <p:val>
                                            <p:strVal val="#ppt_x"/>
                                          </p:val>
                                        </p:tav>
                                      </p:tavLst>
                                    </p:anim>
                                    <p:anim calcmode="lin" valueType="num">
                                      <p:cBhvr>
                                        <p:cTn id="1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119" restart="whenNotActive" fill="hold" evtFilter="cancelBubble" nodeType="interactiveSeq">
                <p:stCondLst>
                  <p:cond evt="onClick" delay="0">
                    <p:tgtEl>
                      <p:spTgt spid="29"/>
                    </p:tgtEl>
                  </p:cond>
                </p:stCondLst>
                <p:endSync evt="end" delay="0">
                  <p:rtn val="all"/>
                </p:endSync>
                <p:childTnLst>
                  <p:par>
                    <p:cTn id="120" fill="hold">
                      <p:stCondLst>
                        <p:cond delay="0"/>
                      </p:stCondLst>
                      <p:childTnLst>
                        <p:par>
                          <p:cTn id="121" fill="hold">
                            <p:stCondLst>
                              <p:cond delay="0"/>
                            </p:stCondLst>
                            <p:childTnLst>
                              <p:par>
                                <p:cTn id="122" presetID="47" presetClass="exit" presetSubtype="0" fill="hold" grpId="0" nodeType="clickEffect">
                                  <p:stCondLst>
                                    <p:cond delay="0"/>
                                  </p:stCondLst>
                                  <p:childTnLst>
                                    <p:animEffect transition="out" filter="fade">
                                      <p:cBhvr>
                                        <p:cTn id="123" dur="1000"/>
                                        <p:tgtEl>
                                          <p:spTgt spid="26"/>
                                        </p:tgtEl>
                                      </p:cBhvr>
                                    </p:animEffect>
                                    <p:anim calcmode="lin" valueType="num">
                                      <p:cBhvr>
                                        <p:cTn id="124" dur="1000"/>
                                        <p:tgtEl>
                                          <p:spTgt spid="26"/>
                                        </p:tgtEl>
                                        <p:attrNameLst>
                                          <p:attrName>ppt_x</p:attrName>
                                        </p:attrNameLst>
                                      </p:cBhvr>
                                      <p:tavLst>
                                        <p:tav tm="0">
                                          <p:val>
                                            <p:strVal val="ppt_x"/>
                                          </p:val>
                                        </p:tav>
                                        <p:tav tm="100000">
                                          <p:val>
                                            <p:strVal val="ppt_x"/>
                                          </p:val>
                                        </p:tav>
                                      </p:tavLst>
                                    </p:anim>
                                    <p:anim calcmode="lin" valueType="num">
                                      <p:cBhvr>
                                        <p:cTn id="125" dur="1000"/>
                                        <p:tgtEl>
                                          <p:spTgt spid="26"/>
                                        </p:tgtEl>
                                        <p:attrNameLst>
                                          <p:attrName>ppt_y</p:attrName>
                                        </p:attrNameLst>
                                      </p:cBhvr>
                                      <p:tavLst>
                                        <p:tav tm="0">
                                          <p:val>
                                            <p:strVal val="ppt_y"/>
                                          </p:val>
                                        </p:tav>
                                        <p:tav tm="100000">
                                          <p:val>
                                            <p:strVal val="ppt_y-.1"/>
                                          </p:val>
                                        </p:tav>
                                      </p:tavLst>
                                    </p:anim>
                                    <p:set>
                                      <p:cBhvr>
                                        <p:cTn id="126" dur="1" fill="hold">
                                          <p:stCondLst>
                                            <p:cond delay="999"/>
                                          </p:stCondLst>
                                        </p:cTn>
                                        <p:tgtEl>
                                          <p:spTgt spid="26"/>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fade">
                                      <p:cBhvr>
                                        <p:cTn id="129" dur="1000"/>
                                        <p:tgtEl>
                                          <p:spTgt spid="15"/>
                                        </p:tgtEl>
                                      </p:cBhvr>
                                    </p:animEffect>
                                    <p:anim calcmode="lin" valueType="num">
                                      <p:cBhvr>
                                        <p:cTn id="130" dur="1000" fill="hold"/>
                                        <p:tgtEl>
                                          <p:spTgt spid="15"/>
                                        </p:tgtEl>
                                        <p:attrNameLst>
                                          <p:attrName>ppt_x</p:attrName>
                                        </p:attrNameLst>
                                      </p:cBhvr>
                                      <p:tavLst>
                                        <p:tav tm="0">
                                          <p:val>
                                            <p:strVal val="#ppt_x"/>
                                          </p:val>
                                        </p:tav>
                                        <p:tav tm="100000">
                                          <p:val>
                                            <p:strVal val="#ppt_x"/>
                                          </p:val>
                                        </p:tav>
                                      </p:tavLst>
                                    </p:anim>
                                    <p:anim calcmode="lin" valueType="num">
                                      <p:cBhvr>
                                        <p:cTn id="1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32" restart="whenNotActive" fill="hold" evtFilter="cancelBubble" nodeType="interactiveSeq">
                <p:stCondLst>
                  <p:cond evt="onClick" delay="0">
                    <p:tgtEl>
                      <p:spTgt spid="30"/>
                    </p:tgtEl>
                  </p:cond>
                </p:stCondLst>
                <p:endSync evt="end" delay="0">
                  <p:rtn val="all"/>
                </p:endSync>
                <p:childTnLst>
                  <p:par>
                    <p:cTn id="133" fill="hold">
                      <p:stCondLst>
                        <p:cond delay="0"/>
                      </p:stCondLst>
                      <p:childTnLst>
                        <p:par>
                          <p:cTn id="134" fill="hold">
                            <p:stCondLst>
                              <p:cond delay="0"/>
                            </p:stCondLst>
                            <p:childTnLst>
                              <p:par>
                                <p:cTn id="135" presetID="47" presetClass="exit" presetSubtype="0" fill="hold" grpId="0" nodeType="clickEffect">
                                  <p:stCondLst>
                                    <p:cond delay="0"/>
                                  </p:stCondLst>
                                  <p:childTnLst>
                                    <p:animEffect transition="out" filter="fade">
                                      <p:cBhvr>
                                        <p:cTn id="136" dur="1000"/>
                                        <p:tgtEl>
                                          <p:spTgt spid="24"/>
                                        </p:tgtEl>
                                      </p:cBhvr>
                                    </p:animEffect>
                                    <p:anim calcmode="lin" valueType="num">
                                      <p:cBhvr>
                                        <p:cTn id="137" dur="1000"/>
                                        <p:tgtEl>
                                          <p:spTgt spid="24"/>
                                        </p:tgtEl>
                                        <p:attrNameLst>
                                          <p:attrName>ppt_x</p:attrName>
                                        </p:attrNameLst>
                                      </p:cBhvr>
                                      <p:tavLst>
                                        <p:tav tm="0">
                                          <p:val>
                                            <p:strVal val="ppt_x"/>
                                          </p:val>
                                        </p:tav>
                                        <p:tav tm="100000">
                                          <p:val>
                                            <p:strVal val="ppt_x"/>
                                          </p:val>
                                        </p:tav>
                                      </p:tavLst>
                                    </p:anim>
                                    <p:anim calcmode="lin" valueType="num">
                                      <p:cBhvr>
                                        <p:cTn id="138" dur="1000"/>
                                        <p:tgtEl>
                                          <p:spTgt spid="24"/>
                                        </p:tgtEl>
                                        <p:attrNameLst>
                                          <p:attrName>ppt_y</p:attrName>
                                        </p:attrNameLst>
                                      </p:cBhvr>
                                      <p:tavLst>
                                        <p:tav tm="0">
                                          <p:val>
                                            <p:strVal val="ppt_y"/>
                                          </p:val>
                                        </p:tav>
                                        <p:tav tm="100000">
                                          <p:val>
                                            <p:strVal val="ppt_y-.1"/>
                                          </p:val>
                                        </p:tav>
                                      </p:tavLst>
                                    </p:anim>
                                    <p:set>
                                      <p:cBhvr>
                                        <p:cTn id="139" dur="1" fill="hold">
                                          <p:stCondLst>
                                            <p:cond delay="999"/>
                                          </p:stCondLst>
                                        </p:cTn>
                                        <p:tgtEl>
                                          <p:spTgt spid="24"/>
                                        </p:tgtEl>
                                        <p:attrNameLst>
                                          <p:attrName>style.visibility</p:attrName>
                                        </p:attrNameLst>
                                      </p:cBhvr>
                                      <p:to>
                                        <p:strVal val="hidden"/>
                                      </p:to>
                                    </p:set>
                                  </p:childTnLst>
                                </p:cTn>
                              </p:par>
                              <p:par>
                                <p:cTn id="140" presetID="42" presetClass="entr" presetSubtype="0" fill="hold" grpId="0" nodeType="withEffect">
                                  <p:stCondLst>
                                    <p:cond delay="0"/>
                                  </p:stCondLst>
                                  <p:childTnLst>
                                    <p:set>
                                      <p:cBhvr>
                                        <p:cTn id="141" dur="1" fill="hold">
                                          <p:stCondLst>
                                            <p:cond delay="0"/>
                                          </p:stCondLst>
                                        </p:cTn>
                                        <p:tgtEl>
                                          <p:spTgt spid="16"/>
                                        </p:tgtEl>
                                        <p:attrNameLst>
                                          <p:attrName>style.visibility</p:attrName>
                                        </p:attrNameLst>
                                      </p:cBhvr>
                                      <p:to>
                                        <p:strVal val="visible"/>
                                      </p:to>
                                    </p:set>
                                    <p:animEffect transition="in" filter="fade">
                                      <p:cBhvr>
                                        <p:cTn id="142" dur="1000"/>
                                        <p:tgtEl>
                                          <p:spTgt spid="16"/>
                                        </p:tgtEl>
                                      </p:cBhvr>
                                    </p:animEffect>
                                    <p:anim calcmode="lin" valueType="num">
                                      <p:cBhvr>
                                        <p:cTn id="143" dur="1000" fill="hold"/>
                                        <p:tgtEl>
                                          <p:spTgt spid="16"/>
                                        </p:tgtEl>
                                        <p:attrNameLst>
                                          <p:attrName>ppt_x</p:attrName>
                                        </p:attrNameLst>
                                      </p:cBhvr>
                                      <p:tavLst>
                                        <p:tav tm="0">
                                          <p:val>
                                            <p:strVal val="#ppt_x"/>
                                          </p:val>
                                        </p:tav>
                                        <p:tav tm="100000">
                                          <p:val>
                                            <p:strVal val="#ppt_x"/>
                                          </p:val>
                                        </p:tav>
                                      </p:tavLst>
                                    </p:anim>
                                    <p:anim calcmode="lin" valueType="num">
                                      <p:cBhvr>
                                        <p:cTn id="1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145" restart="whenNotActive" fill="hold" evtFilter="cancelBubble" nodeType="interactiveSeq">
                <p:stCondLst>
                  <p:cond evt="onClick" delay="0">
                    <p:tgtEl>
                      <p:spTgt spid="32"/>
                    </p:tgtEl>
                  </p:cond>
                </p:stCondLst>
                <p:endSync evt="end" delay="0">
                  <p:rtn val="all"/>
                </p:endSync>
                <p:childTnLst>
                  <p:par>
                    <p:cTn id="146" fill="hold">
                      <p:stCondLst>
                        <p:cond delay="0"/>
                      </p:stCondLst>
                      <p:childTnLst>
                        <p:par>
                          <p:cTn id="147" fill="hold">
                            <p:stCondLst>
                              <p:cond delay="0"/>
                            </p:stCondLst>
                            <p:childTnLst>
                              <p:par>
                                <p:cTn id="148" presetID="47" presetClass="exit" presetSubtype="0" fill="hold" grpId="0" nodeType="clickEffect">
                                  <p:stCondLst>
                                    <p:cond delay="0"/>
                                  </p:stCondLst>
                                  <p:childTnLst>
                                    <p:animEffect transition="out" filter="fade">
                                      <p:cBhvr>
                                        <p:cTn id="149" dur="1000"/>
                                        <p:tgtEl>
                                          <p:spTgt spid="23"/>
                                        </p:tgtEl>
                                      </p:cBhvr>
                                    </p:animEffect>
                                    <p:anim calcmode="lin" valueType="num">
                                      <p:cBhvr>
                                        <p:cTn id="150" dur="1000"/>
                                        <p:tgtEl>
                                          <p:spTgt spid="23"/>
                                        </p:tgtEl>
                                        <p:attrNameLst>
                                          <p:attrName>ppt_x</p:attrName>
                                        </p:attrNameLst>
                                      </p:cBhvr>
                                      <p:tavLst>
                                        <p:tav tm="0">
                                          <p:val>
                                            <p:strVal val="ppt_x"/>
                                          </p:val>
                                        </p:tav>
                                        <p:tav tm="100000">
                                          <p:val>
                                            <p:strVal val="ppt_x"/>
                                          </p:val>
                                        </p:tav>
                                      </p:tavLst>
                                    </p:anim>
                                    <p:anim calcmode="lin" valueType="num">
                                      <p:cBhvr>
                                        <p:cTn id="151" dur="1000"/>
                                        <p:tgtEl>
                                          <p:spTgt spid="23"/>
                                        </p:tgtEl>
                                        <p:attrNameLst>
                                          <p:attrName>ppt_y</p:attrName>
                                        </p:attrNameLst>
                                      </p:cBhvr>
                                      <p:tavLst>
                                        <p:tav tm="0">
                                          <p:val>
                                            <p:strVal val="ppt_y"/>
                                          </p:val>
                                        </p:tav>
                                        <p:tav tm="100000">
                                          <p:val>
                                            <p:strVal val="ppt_y-.1"/>
                                          </p:val>
                                        </p:tav>
                                      </p:tavLst>
                                    </p:anim>
                                    <p:set>
                                      <p:cBhvr>
                                        <p:cTn id="152" dur="1" fill="hold">
                                          <p:stCondLst>
                                            <p:cond delay="999"/>
                                          </p:stCondLst>
                                        </p:cTn>
                                        <p:tgtEl>
                                          <p:spTgt spid="23"/>
                                        </p:tgtEl>
                                        <p:attrNameLst>
                                          <p:attrName>style.visibility</p:attrName>
                                        </p:attrNameLst>
                                      </p:cBhvr>
                                      <p:to>
                                        <p:strVal val="hidden"/>
                                      </p:to>
                                    </p:set>
                                  </p:childTnLst>
                                </p:cTn>
                              </p:par>
                              <p:par>
                                <p:cTn id="153" presetID="42" presetClass="entr" presetSubtype="0" fill="hold" grpId="0" nodeType="withEffect">
                                  <p:stCondLst>
                                    <p:cond delay="0"/>
                                  </p:stCondLst>
                                  <p:childTnLst>
                                    <p:set>
                                      <p:cBhvr>
                                        <p:cTn id="154" dur="1" fill="hold">
                                          <p:stCondLst>
                                            <p:cond delay="0"/>
                                          </p:stCondLst>
                                        </p:cTn>
                                        <p:tgtEl>
                                          <p:spTgt spid="18"/>
                                        </p:tgtEl>
                                        <p:attrNameLst>
                                          <p:attrName>style.visibility</p:attrName>
                                        </p:attrNameLst>
                                      </p:cBhvr>
                                      <p:to>
                                        <p:strVal val="visible"/>
                                      </p:to>
                                    </p:set>
                                    <p:animEffect transition="in" filter="fade">
                                      <p:cBhvr>
                                        <p:cTn id="155" dur="1000"/>
                                        <p:tgtEl>
                                          <p:spTgt spid="18"/>
                                        </p:tgtEl>
                                      </p:cBhvr>
                                    </p:animEffect>
                                    <p:anim calcmode="lin" valueType="num">
                                      <p:cBhvr>
                                        <p:cTn id="156" dur="1000" fill="hold"/>
                                        <p:tgtEl>
                                          <p:spTgt spid="18"/>
                                        </p:tgtEl>
                                        <p:attrNameLst>
                                          <p:attrName>ppt_x</p:attrName>
                                        </p:attrNameLst>
                                      </p:cBhvr>
                                      <p:tavLst>
                                        <p:tav tm="0">
                                          <p:val>
                                            <p:strVal val="#ppt_x"/>
                                          </p:val>
                                        </p:tav>
                                        <p:tav tm="100000">
                                          <p:val>
                                            <p:strVal val="#ppt_x"/>
                                          </p:val>
                                        </p:tav>
                                      </p:tavLst>
                                    </p:anim>
                                    <p:anim calcmode="lin" valueType="num">
                                      <p:cBhvr>
                                        <p:cTn id="1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158" restart="whenNotActive" fill="hold" evtFilter="cancelBubble" nodeType="interactiveSeq">
                <p:stCondLst>
                  <p:cond evt="onClick" delay="0">
                    <p:tgtEl>
                      <p:spTgt spid="31"/>
                    </p:tgtEl>
                  </p:cond>
                </p:stCondLst>
                <p:endSync evt="end" delay="0">
                  <p:rtn val="all"/>
                </p:endSync>
                <p:childTnLst>
                  <p:par>
                    <p:cTn id="159" fill="hold">
                      <p:stCondLst>
                        <p:cond delay="0"/>
                      </p:stCondLst>
                      <p:childTnLst>
                        <p:par>
                          <p:cTn id="160" fill="hold">
                            <p:stCondLst>
                              <p:cond delay="0"/>
                            </p:stCondLst>
                            <p:childTnLst>
                              <p:par>
                                <p:cTn id="161" presetID="4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0"/>
                                        <p:tgtEl>
                                          <p:spTgt spid="22"/>
                                        </p:tgtEl>
                                        <p:attrNameLst>
                                          <p:attrName>ppt_y</p:attrName>
                                        </p:attrNameLst>
                                      </p:cBhvr>
                                      <p:tavLst>
                                        <p:tav tm="0">
                                          <p:val>
                                            <p:strVal val="ppt_y"/>
                                          </p:val>
                                        </p:tav>
                                        <p:tav tm="100000">
                                          <p:val>
                                            <p:strVal val="ppt_y-.1"/>
                                          </p:val>
                                        </p:tav>
                                      </p:tavLst>
                                    </p:anim>
                                    <p:set>
                                      <p:cBhvr>
                                        <p:cTn id="165" dur="1" fill="hold">
                                          <p:stCondLst>
                                            <p:cond delay="999"/>
                                          </p:stCondLst>
                                        </p:cTn>
                                        <p:tgtEl>
                                          <p:spTgt spid="22"/>
                                        </p:tgtEl>
                                        <p:attrNameLst>
                                          <p:attrName>style.visibility</p:attrName>
                                        </p:attrNameLst>
                                      </p:cBhvr>
                                      <p:to>
                                        <p:strVal val="hidden"/>
                                      </p:to>
                                    </p:set>
                                  </p:childTnLst>
                                </p:cTn>
                              </p:par>
                              <p:par>
                                <p:cTn id="166" presetID="42" presetClass="entr" presetSubtype="0" fill="hold" grpId="0" nodeType="withEffect">
                                  <p:stCondLst>
                                    <p:cond delay="0"/>
                                  </p:stCondLst>
                                  <p:childTnLst>
                                    <p:set>
                                      <p:cBhvr>
                                        <p:cTn id="167" dur="1" fill="hold">
                                          <p:stCondLst>
                                            <p:cond delay="0"/>
                                          </p:stCondLst>
                                        </p:cTn>
                                        <p:tgtEl>
                                          <p:spTgt spid="17"/>
                                        </p:tgtEl>
                                        <p:attrNameLst>
                                          <p:attrName>style.visibility</p:attrName>
                                        </p:attrNameLst>
                                      </p:cBhvr>
                                      <p:to>
                                        <p:strVal val="visible"/>
                                      </p:to>
                                    </p:set>
                                    <p:animEffect transition="in" filter="fade">
                                      <p:cBhvr>
                                        <p:cTn id="168" dur="1000"/>
                                        <p:tgtEl>
                                          <p:spTgt spid="17"/>
                                        </p:tgtEl>
                                      </p:cBhvr>
                                    </p:animEffect>
                                    <p:anim calcmode="lin" valueType="num">
                                      <p:cBhvr>
                                        <p:cTn id="169" dur="1000" fill="hold"/>
                                        <p:tgtEl>
                                          <p:spTgt spid="17"/>
                                        </p:tgtEl>
                                        <p:attrNameLst>
                                          <p:attrName>ppt_x</p:attrName>
                                        </p:attrNameLst>
                                      </p:cBhvr>
                                      <p:tavLst>
                                        <p:tav tm="0">
                                          <p:val>
                                            <p:strVal val="#ppt_x"/>
                                          </p:val>
                                        </p:tav>
                                        <p:tav tm="100000">
                                          <p:val>
                                            <p:strVal val="#ppt_x"/>
                                          </p:val>
                                        </p:tav>
                                      </p:tavLst>
                                    </p:anim>
                                    <p:anim calcmode="lin" valueType="num">
                                      <p:cBhvr>
                                        <p:cTn id="1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seq concurrent="1" nextAc="seek">
              <p:cTn id="171" restart="whenNotActive" fill="hold" evtFilter="cancelBubble" nodeType="interactiveSeq">
                <p:stCondLst>
                  <p:cond evt="onClick" delay="0">
                    <p:tgtEl>
                      <p:spTgt spid="33"/>
                    </p:tgtEl>
                  </p:cond>
                </p:stCondLst>
                <p:endSync evt="end" delay="0">
                  <p:rtn val="all"/>
                </p:endSync>
                <p:childTnLst>
                  <p:par>
                    <p:cTn id="172" fill="hold">
                      <p:stCondLst>
                        <p:cond delay="0"/>
                      </p:stCondLst>
                      <p:childTnLst>
                        <p:par>
                          <p:cTn id="173" fill="hold">
                            <p:stCondLst>
                              <p:cond delay="0"/>
                            </p:stCondLst>
                            <p:childTnLst>
                              <p:par>
                                <p:cTn id="174" presetID="47" presetClass="exit" presetSubtype="0" fill="hold" grpId="0" nodeType="clickEffect">
                                  <p:stCondLst>
                                    <p:cond delay="0"/>
                                  </p:stCondLst>
                                  <p:childTnLst>
                                    <p:animEffect transition="out" filter="fade">
                                      <p:cBhvr>
                                        <p:cTn id="175" dur="1000"/>
                                        <p:tgtEl>
                                          <p:spTgt spid="21"/>
                                        </p:tgtEl>
                                      </p:cBhvr>
                                    </p:animEffect>
                                    <p:anim calcmode="lin" valueType="num">
                                      <p:cBhvr>
                                        <p:cTn id="176" dur="1000"/>
                                        <p:tgtEl>
                                          <p:spTgt spid="21"/>
                                        </p:tgtEl>
                                        <p:attrNameLst>
                                          <p:attrName>ppt_x</p:attrName>
                                        </p:attrNameLst>
                                      </p:cBhvr>
                                      <p:tavLst>
                                        <p:tav tm="0">
                                          <p:val>
                                            <p:strVal val="ppt_x"/>
                                          </p:val>
                                        </p:tav>
                                        <p:tav tm="100000">
                                          <p:val>
                                            <p:strVal val="ppt_x"/>
                                          </p:val>
                                        </p:tav>
                                      </p:tavLst>
                                    </p:anim>
                                    <p:anim calcmode="lin" valueType="num">
                                      <p:cBhvr>
                                        <p:cTn id="177" dur="1000"/>
                                        <p:tgtEl>
                                          <p:spTgt spid="21"/>
                                        </p:tgtEl>
                                        <p:attrNameLst>
                                          <p:attrName>ppt_y</p:attrName>
                                        </p:attrNameLst>
                                      </p:cBhvr>
                                      <p:tavLst>
                                        <p:tav tm="0">
                                          <p:val>
                                            <p:strVal val="ppt_y"/>
                                          </p:val>
                                        </p:tav>
                                        <p:tav tm="100000">
                                          <p:val>
                                            <p:strVal val="ppt_y-.1"/>
                                          </p:val>
                                        </p:tav>
                                      </p:tavLst>
                                    </p:anim>
                                    <p:set>
                                      <p:cBhvr>
                                        <p:cTn id="178" dur="1" fill="hold">
                                          <p:stCondLst>
                                            <p:cond delay="999"/>
                                          </p:stCondLst>
                                        </p:cTn>
                                        <p:tgtEl>
                                          <p:spTgt spid="21"/>
                                        </p:tgtEl>
                                        <p:attrNameLst>
                                          <p:attrName>style.visibility</p:attrName>
                                        </p:attrNameLst>
                                      </p:cBhvr>
                                      <p:to>
                                        <p:strVal val="hidden"/>
                                      </p:to>
                                    </p:set>
                                  </p:childTnLst>
                                </p:cTn>
                              </p:par>
                              <p:par>
                                <p:cTn id="179" presetID="42" presetClass="entr" presetSubtype="0" fill="hold" grpId="0" nodeType="withEffect">
                                  <p:stCondLst>
                                    <p:cond delay="0"/>
                                  </p:stCondLst>
                                  <p:childTnLst>
                                    <p:set>
                                      <p:cBhvr>
                                        <p:cTn id="180" dur="1" fill="hold">
                                          <p:stCondLst>
                                            <p:cond delay="0"/>
                                          </p:stCondLst>
                                        </p:cTn>
                                        <p:tgtEl>
                                          <p:spTgt spid="19"/>
                                        </p:tgtEl>
                                        <p:attrNameLst>
                                          <p:attrName>style.visibility</p:attrName>
                                        </p:attrNameLst>
                                      </p:cBhvr>
                                      <p:to>
                                        <p:strVal val="visible"/>
                                      </p:to>
                                    </p:set>
                                    <p:animEffect transition="in" filter="fade">
                                      <p:cBhvr>
                                        <p:cTn id="181" dur="1000"/>
                                        <p:tgtEl>
                                          <p:spTgt spid="19"/>
                                        </p:tgtEl>
                                      </p:cBhvr>
                                    </p:animEffect>
                                    <p:anim calcmode="lin" valueType="num">
                                      <p:cBhvr>
                                        <p:cTn id="182" dur="1000" fill="hold"/>
                                        <p:tgtEl>
                                          <p:spTgt spid="19"/>
                                        </p:tgtEl>
                                        <p:attrNameLst>
                                          <p:attrName>ppt_x</p:attrName>
                                        </p:attrNameLst>
                                      </p:cBhvr>
                                      <p:tavLst>
                                        <p:tav tm="0">
                                          <p:val>
                                            <p:strVal val="#ppt_x"/>
                                          </p:val>
                                        </p:tav>
                                        <p:tav tm="100000">
                                          <p:val>
                                            <p:strVal val="#ppt_x"/>
                                          </p:val>
                                        </p:tav>
                                      </p:tavLst>
                                    </p:anim>
                                    <p:anim calcmode="lin" valueType="num">
                                      <p:cBhvr>
                                        <p:cTn id="18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3"/>
                  </p:tgtEl>
                </p:cond>
              </p:nextCondLst>
            </p:seq>
            <p:seq concurrent="1" nextAc="seek">
              <p:cTn id="184" restart="whenNotActive" fill="hold" evtFilter="cancelBubble" nodeType="interactiveSeq">
                <p:stCondLst>
                  <p:cond evt="onClick" delay="0">
                    <p:tgtEl>
                      <p:spTgt spid="5"/>
                    </p:tgtEl>
                  </p:cond>
                </p:stCondLst>
                <p:endSync evt="end" delay="0">
                  <p:rtn val="all"/>
                </p:endSync>
                <p:childTnLst>
                  <p:par>
                    <p:cTn id="185" fill="hold">
                      <p:stCondLst>
                        <p:cond delay="0"/>
                      </p:stCondLst>
                      <p:childTnLst>
                        <p:par>
                          <p:cTn id="186" fill="hold">
                            <p:stCondLst>
                              <p:cond delay="0"/>
                            </p:stCondLst>
                            <p:childTnLst>
                              <p:par>
                                <p:cTn id="187" presetID="1" presetClass="exit" presetSubtype="0" fill="hold" grpId="2" nodeType="withEffect">
                                  <p:stCondLst>
                                    <p:cond delay="0"/>
                                  </p:stCondLst>
                                  <p:childTnLst>
                                    <p:set>
                                      <p:cBhvr>
                                        <p:cTn id="188" dur="1" fill="hold">
                                          <p:stCondLst>
                                            <p:cond delay="0"/>
                                          </p:stCondLst>
                                        </p:cTn>
                                        <p:tgtEl>
                                          <p:spTgt spid="14"/>
                                        </p:tgtEl>
                                        <p:attrNameLst>
                                          <p:attrName>style.visibility</p:attrName>
                                        </p:attrNameLst>
                                      </p:cBhvr>
                                      <p:to>
                                        <p:strVal val="hidden"/>
                                      </p:to>
                                    </p:set>
                                  </p:childTnLst>
                                </p:cTn>
                              </p:par>
                              <p:par>
                                <p:cTn id="189" presetID="1" presetClass="exit" presetSubtype="0" fill="hold" grpId="2" nodeType="withEffect">
                                  <p:stCondLst>
                                    <p:cond delay="0"/>
                                  </p:stCondLst>
                                  <p:childTnLst>
                                    <p:set>
                                      <p:cBhvr>
                                        <p:cTn id="190" dur="1" fill="hold">
                                          <p:stCondLst>
                                            <p:cond delay="0"/>
                                          </p:stCondLst>
                                        </p:cTn>
                                        <p:tgtEl>
                                          <p:spTgt spid="15"/>
                                        </p:tgtEl>
                                        <p:attrNameLst>
                                          <p:attrName>style.visibility</p:attrName>
                                        </p:attrNameLst>
                                      </p:cBhvr>
                                      <p:to>
                                        <p:strVal val="hidden"/>
                                      </p:to>
                                    </p:set>
                                  </p:childTnLst>
                                </p:cTn>
                              </p:par>
                              <p:par>
                                <p:cTn id="191" presetID="1" presetClass="exit" presetSubtype="0" fill="hold" grpId="2" nodeType="withEffect">
                                  <p:stCondLst>
                                    <p:cond delay="0"/>
                                  </p:stCondLst>
                                  <p:childTnLst>
                                    <p:set>
                                      <p:cBhvr>
                                        <p:cTn id="192" dur="1" fill="hold">
                                          <p:stCondLst>
                                            <p:cond delay="0"/>
                                          </p:stCondLst>
                                        </p:cTn>
                                        <p:tgtEl>
                                          <p:spTgt spid="16"/>
                                        </p:tgtEl>
                                        <p:attrNameLst>
                                          <p:attrName>style.visibility</p:attrName>
                                        </p:attrNameLst>
                                      </p:cBhvr>
                                      <p:to>
                                        <p:strVal val="hidden"/>
                                      </p:to>
                                    </p:set>
                                  </p:childTnLst>
                                </p:cTn>
                              </p:par>
                              <p:par>
                                <p:cTn id="193" presetID="1" presetClass="exit" presetSubtype="0" fill="hold" grpId="2" nodeType="withEffect">
                                  <p:stCondLst>
                                    <p:cond delay="0"/>
                                  </p:stCondLst>
                                  <p:childTnLst>
                                    <p:set>
                                      <p:cBhvr>
                                        <p:cTn id="194" dur="1" fill="hold">
                                          <p:stCondLst>
                                            <p:cond delay="0"/>
                                          </p:stCondLst>
                                        </p:cTn>
                                        <p:tgtEl>
                                          <p:spTgt spid="17"/>
                                        </p:tgtEl>
                                        <p:attrNameLst>
                                          <p:attrName>style.visibility</p:attrName>
                                        </p:attrNameLst>
                                      </p:cBhvr>
                                      <p:to>
                                        <p:strVal val="hidden"/>
                                      </p:to>
                                    </p:set>
                                  </p:childTnLst>
                                </p:cTn>
                              </p:par>
                              <p:par>
                                <p:cTn id="195" presetID="1" presetClass="exit" presetSubtype="0" fill="hold" grpId="2" nodeType="withEffect">
                                  <p:stCondLst>
                                    <p:cond delay="0"/>
                                  </p:stCondLst>
                                  <p:childTnLst>
                                    <p:set>
                                      <p:cBhvr>
                                        <p:cTn id="196" dur="1" fill="hold">
                                          <p:stCondLst>
                                            <p:cond delay="0"/>
                                          </p:stCondLst>
                                        </p:cTn>
                                        <p:tgtEl>
                                          <p:spTgt spid="18"/>
                                        </p:tgtEl>
                                        <p:attrNameLst>
                                          <p:attrName>style.visibility</p:attrName>
                                        </p:attrNameLst>
                                      </p:cBhvr>
                                      <p:to>
                                        <p:strVal val="hidden"/>
                                      </p:to>
                                    </p:set>
                                  </p:childTnLst>
                                </p:cTn>
                              </p:par>
                              <p:par>
                                <p:cTn id="197" presetID="1" presetClass="exit" presetSubtype="0" fill="hold" grpId="2" nodeType="withEffect">
                                  <p:stCondLst>
                                    <p:cond delay="0"/>
                                  </p:stCondLst>
                                  <p:childTnLst>
                                    <p:set>
                                      <p:cBhvr>
                                        <p:cTn id="198" dur="1" fill="hold">
                                          <p:stCondLst>
                                            <p:cond delay="0"/>
                                          </p:stCondLst>
                                        </p:cTn>
                                        <p:tgtEl>
                                          <p:spTgt spid="19"/>
                                        </p:tgtEl>
                                        <p:attrNameLst>
                                          <p:attrName>style.visibility</p:attrName>
                                        </p:attrNameLst>
                                      </p:cBhvr>
                                      <p:to>
                                        <p:strVal val="hidden"/>
                                      </p:to>
                                    </p:set>
                                  </p:childTnLst>
                                </p:cTn>
                              </p:par>
                              <p:par>
                                <p:cTn id="199" presetID="1" presetClass="entr" presetSubtype="0" fill="hold" grpId="2" nodeType="withEffect">
                                  <p:stCondLst>
                                    <p:cond delay="0"/>
                                  </p:stCondLst>
                                  <p:childTnLst>
                                    <p:set>
                                      <p:cBhvr>
                                        <p:cTn id="200" dur="1" fill="hold">
                                          <p:stCondLst>
                                            <p:cond delay="0"/>
                                          </p:stCondLst>
                                        </p:cTn>
                                        <p:tgtEl>
                                          <p:spTgt spid="25"/>
                                        </p:tgtEl>
                                        <p:attrNameLst>
                                          <p:attrName>style.visibility</p:attrName>
                                        </p:attrNameLst>
                                      </p:cBhvr>
                                      <p:to>
                                        <p:strVal val="visible"/>
                                      </p:to>
                                    </p:set>
                                  </p:childTnLst>
                                </p:cTn>
                              </p:par>
                              <p:par>
                                <p:cTn id="201" presetID="1" presetClass="entr" presetSubtype="0" fill="hold" grpId="2" nodeType="withEffect">
                                  <p:stCondLst>
                                    <p:cond delay="0"/>
                                  </p:stCondLst>
                                  <p:childTnLst>
                                    <p:set>
                                      <p:cBhvr>
                                        <p:cTn id="202" dur="1" fill="hold">
                                          <p:stCondLst>
                                            <p:cond delay="0"/>
                                          </p:stCondLst>
                                        </p:cTn>
                                        <p:tgtEl>
                                          <p:spTgt spid="26"/>
                                        </p:tgtEl>
                                        <p:attrNameLst>
                                          <p:attrName>style.visibility</p:attrName>
                                        </p:attrNameLst>
                                      </p:cBhvr>
                                      <p:to>
                                        <p:strVal val="visible"/>
                                      </p:to>
                                    </p:set>
                                  </p:childTnLst>
                                </p:cTn>
                              </p:par>
                              <p:par>
                                <p:cTn id="203" presetID="1" presetClass="entr" presetSubtype="0" fill="hold" grpId="2" nodeType="withEffect">
                                  <p:stCondLst>
                                    <p:cond delay="0"/>
                                  </p:stCondLst>
                                  <p:childTnLst>
                                    <p:set>
                                      <p:cBhvr>
                                        <p:cTn id="204" dur="1" fill="hold">
                                          <p:stCondLst>
                                            <p:cond delay="0"/>
                                          </p:stCondLst>
                                        </p:cTn>
                                        <p:tgtEl>
                                          <p:spTgt spid="24"/>
                                        </p:tgtEl>
                                        <p:attrNameLst>
                                          <p:attrName>style.visibility</p:attrName>
                                        </p:attrNameLst>
                                      </p:cBhvr>
                                      <p:to>
                                        <p:strVal val="visible"/>
                                      </p:to>
                                    </p:set>
                                  </p:childTnLst>
                                </p:cTn>
                              </p:par>
                              <p:par>
                                <p:cTn id="205" presetID="1" presetClass="entr" presetSubtype="0" fill="hold" grpId="2" nodeType="withEffect">
                                  <p:stCondLst>
                                    <p:cond delay="0"/>
                                  </p:stCondLst>
                                  <p:childTnLst>
                                    <p:set>
                                      <p:cBhvr>
                                        <p:cTn id="206" dur="1" fill="hold">
                                          <p:stCondLst>
                                            <p:cond delay="0"/>
                                          </p:stCondLst>
                                        </p:cTn>
                                        <p:tgtEl>
                                          <p:spTgt spid="23"/>
                                        </p:tgtEl>
                                        <p:attrNameLst>
                                          <p:attrName>style.visibility</p:attrName>
                                        </p:attrNameLst>
                                      </p:cBhvr>
                                      <p:to>
                                        <p:strVal val="visible"/>
                                      </p:to>
                                    </p:set>
                                  </p:childTnLst>
                                </p:cTn>
                              </p:par>
                              <p:par>
                                <p:cTn id="207" presetID="1" presetClass="entr" presetSubtype="0" fill="hold" grpId="2" nodeType="withEffect">
                                  <p:stCondLst>
                                    <p:cond delay="0"/>
                                  </p:stCondLst>
                                  <p:childTnLst>
                                    <p:set>
                                      <p:cBhvr>
                                        <p:cTn id="208" dur="1" fill="hold">
                                          <p:stCondLst>
                                            <p:cond delay="0"/>
                                          </p:stCondLst>
                                        </p:cTn>
                                        <p:tgtEl>
                                          <p:spTgt spid="22"/>
                                        </p:tgtEl>
                                        <p:attrNameLst>
                                          <p:attrName>style.visibility</p:attrName>
                                        </p:attrNameLst>
                                      </p:cBhvr>
                                      <p:to>
                                        <p:strVal val="visible"/>
                                      </p:to>
                                    </p:set>
                                  </p:childTnLst>
                                </p:cTn>
                              </p:par>
                              <p:par>
                                <p:cTn id="209" presetID="1" presetClass="entr" presetSubtype="0" fill="hold" grpId="2" nodeType="withEffect">
                                  <p:stCondLst>
                                    <p:cond delay="0"/>
                                  </p:stCondLst>
                                  <p:childTnLst>
                                    <p:set>
                                      <p:cBhvr>
                                        <p:cTn id="21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211" restart="whenNotActive" fill="hold" evtFilter="cancelBubble" nodeType="interactiveSeq">
                <p:stCondLst>
                  <p:cond evt="onClick" delay="0">
                    <p:tgtEl>
                      <p:spTgt spid="6"/>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3" nodeType="withEffect">
                                  <p:stCondLst>
                                    <p:cond delay="0"/>
                                  </p:stCondLst>
                                  <p:childTnLst>
                                    <p:set>
                                      <p:cBhvr>
                                        <p:cTn id="215" dur="1" fill="hold">
                                          <p:stCondLst>
                                            <p:cond delay="0"/>
                                          </p:stCondLst>
                                        </p:cTn>
                                        <p:tgtEl>
                                          <p:spTgt spid="14"/>
                                        </p:tgtEl>
                                        <p:attrNameLst>
                                          <p:attrName>style.visibility</p:attrName>
                                        </p:attrNameLst>
                                      </p:cBhvr>
                                      <p:to>
                                        <p:strVal val="hidden"/>
                                      </p:to>
                                    </p:set>
                                  </p:childTnLst>
                                </p:cTn>
                              </p:par>
                              <p:par>
                                <p:cTn id="216" presetID="1" presetClass="exit" presetSubtype="0" fill="hold" grpId="3" nodeType="withEffect">
                                  <p:stCondLst>
                                    <p:cond delay="0"/>
                                  </p:stCondLst>
                                  <p:childTnLst>
                                    <p:set>
                                      <p:cBhvr>
                                        <p:cTn id="217" dur="1" fill="hold">
                                          <p:stCondLst>
                                            <p:cond delay="0"/>
                                          </p:stCondLst>
                                        </p:cTn>
                                        <p:tgtEl>
                                          <p:spTgt spid="15"/>
                                        </p:tgtEl>
                                        <p:attrNameLst>
                                          <p:attrName>style.visibility</p:attrName>
                                        </p:attrNameLst>
                                      </p:cBhvr>
                                      <p:to>
                                        <p:strVal val="hidden"/>
                                      </p:to>
                                    </p:set>
                                  </p:childTnLst>
                                </p:cTn>
                              </p:par>
                              <p:par>
                                <p:cTn id="218" presetID="1" presetClass="exit" presetSubtype="0" fill="hold" grpId="3" nodeType="withEffect">
                                  <p:stCondLst>
                                    <p:cond delay="0"/>
                                  </p:stCondLst>
                                  <p:childTnLst>
                                    <p:set>
                                      <p:cBhvr>
                                        <p:cTn id="219" dur="1" fill="hold">
                                          <p:stCondLst>
                                            <p:cond delay="0"/>
                                          </p:stCondLst>
                                        </p:cTn>
                                        <p:tgtEl>
                                          <p:spTgt spid="16"/>
                                        </p:tgtEl>
                                        <p:attrNameLst>
                                          <p:attrName>style.visibility</p:attrName>
                                        </p:attrNameLst>
                                      </p:cBhvr>
                                      <p:to>
                                        <p:strVal val="hidden"/>
                                      </p:to>
                                    </p:set>
                                  </p:childTnLst>
                                </p:cTn>
                              </p:par>
                              <p:par>
                                <p:cTn id="220" presetID="1" presetClass="exit" presetSubtype="0" fill="hold" grpId="3" nodeType="withEffect">
                                  <p:stCondLst>
                                    <p:cond delay="0"/>
                                  </p:stCondLst>
                                  <p:childTnLst>
                                    <p:set>
                                      <p:cBhvr>
                                        <p:cTn id="221" dur="1" fill="hold">
                                          <p:stCondLst>
                                            <p:cond delay="0"/>
                                          </p:stCondLst>
                                        </p:cTn>
                                        <p:tgtEl>
                                          <p:spTgt spid="17"/>
                                        </p:tgtEl>
                                        <p:attrNameLst>
                                          <p:attrName>style.visibility</p:attrName>
                                        </p:attrNameLst>
                                      </p:cBhvr>
                                      <p:to>
                                        <p:strVal val="hidden"/>
                                      </p:to>
                                    </p:set>
                                  </p:childTnLst>
                                </p:cTn>
                              </p:par>
                              <p:par>
                                <p:cTn id="222" presetID="1" presetClass="exit" presetSubtype="0" fill="hold" grpId="3" nodeType="withEffect">
                                  <p:stCondLst>
                                    <p:cond delay="0"/>
                                  </p:stCondLst>
                                  <p:childTnLst>
                                    <p:set>
                                      <p:cBhvr>
                                        <p:cTn id="223" dur="1" fill="hold">
                                          <p:stCondLst>
                                            <p:cond delay="0"/>
                                          </p:stCondLst>
                                        </p:cTn>
                                        <p:tgtEl>
                                          <p:spTgt spid="18"/>
                                        </p:tgtEl>
                                        <p:attrNameLst>
                                          <p:attrName>style.visibility</p:attrName>
                                        </p:attrNameLst>
                                      </p:cBhvr>
                                      <p:to>
                                        <p:strVal val="hidden"/>
                                      </p:to>
                                    </p:set>
                                  </p:childTnLst>
                                </p:cTn>
                              </p:par>
                              <p:par>
                                <p:cTn id="224" presetID="1" presetClass="exit" presetSubtype="0" fill="hold" grpId="3" nodeType="withEffect">
                                  <p:stCondLst>
                                    <p:cond delay="0"/>
                                  </p:stCondLst>
                                  <p:childTnLst>
                                    <p:set>
                                      <p:cBhvr>
                                        <p:cTn id="225" dur="1" fill="hold">
                                          <p:stCondLst>
                                            <p:cond delay="0"/>
                                          </p:stCondLst>
                                        </p:cTn>
                                        <p:tgtEl>
                                          <p:spTgt spid="19"/>
                                        </p:tgtEl>
                                        <p:attrNameLst>
                                          <p:attrName>style.visibility</p:attrName>
                                        </p:attrNameLst>
                                      </p:cBhvr>
                                      <p:to>
                                        <p:strVal val="hidden"/>
                                      </p:to>
                                    </p:set>
                                  </p:childTnLst>
                                </p:cTn>
                              </p:par>
                              <p:par>
                                <p:cTn id="226" presetID="1" presetClass="entr" presetSubtype="0" fill="hold" grpId="3" nodeType="withEffect">
                                  <p:stCondLst>
                                    <p:cond delay="0"/>
                                  </p:stCondLst>
                                  <p:childTnLst>
                                    <p:set>
                                      <p:cBhvr>
                                        <p:cTn id="227" dur="1" fill="hold">
                                          <p:stCondLst>
                                            <p:cond delay="0"/>
                                          </p:stCondLst>
                                        </p:cTn>
                                        <p:tgtEl>
                                          <p:spTgt spid="25"/>
                                        </p:tgtEl>
                                        <p:attrNameLst>
                                          <p:attrName>style.visibility</p:attrName>
                                        </p:attrNameLst>
                                      </p:cBhvr>
                                      <p:to>
                                        <p:strVal val="visible"/>
                                      </p:to>
                                    </p:set>
                                  </p:childTnLst>
                                </p:cTn>
                              </p:par>
                              <p:par>
                                <p:cTn id="228" presetID="1" presetClass="entr" presetSubtype="0" fill="hold" grpId="3" nodeType="withEffect">
                                  <p:stCondLst>
                                    <p:cond delay="0"/>
                                  </p:stCondLst>
                                  <p:childTnLst>
                                    <p:set>
                                      <p:cBhvr>
                                        <p:cTn id="229" dur="1" fill="hold">
                                          <p:stCondLst>
                                            <p:cond delay="0"/>
                                          </p:stCondLst>
                                        </p:cTn>
                                        <p:tgtEl>
                                          <p:spTgt spid="26"/>
                                        </p:tgtEl>
                                        <p:attrNameLst>
                                          <p:attrName>style.visibility</p:attrName>
                                        </p:attrNameLst>
                                      </p:cBhvr>
                                      <p:to>
                                        <p:strVal val="visible"/>
                                      </p:to>
                                    </p:set>
                                  </p:childTnLst>
                                </p:cTn>
                              </p:par>
                              <p:par>
                                <p:cTn id="230" presetID="1" presetClass="entr" presetSubtype="0" fill="hold" grpId="3" nodeType="withEffect">
                                  <p:stCondLst>
                                    <p:cond delay="0"/>
                                  </p:stCondLst>
                                  <p:childTnLst>
                                    <p:set>
                                      <p:cBhvr>
                                        <p:cTn id="231" dur="1" fill="hold">
                                          <p:stCondLst>
                                            <p:cond delay="0"/>
                                          </p:stCondLst>
                                        </p:cTn>
                                        <p:tgtEl>
                                          <p:spTgt spid="24"/>
                                        </p:tgtEl>
                                        <p:attrNameLst>
                                          <p:attrName>style.visibility</p:attrName>
                                        </p:attrNameLst>
                                      </p:cBhvr>
                                      <p:to>
                                        <p:strVal val="visible"/>
                                      </p:to>
                                    </p:set>
                                  </p:childTnLst>
                                </p:cTn>
                              </p:par>
                              <p:par>
                                <p:cTn id="232" presetID="1" presetClass="entr" presetSubtype="0" fill="hold" grpId="3" nodeType="withEffect">
                                  <p:stCondLst>
                                    <p:cond delay="0"/>
                                  </p:stCondLst>
                                  <p:childTnLst>
                                    <p:set>
                                      <p:cBhvr>
                                        <p:cTn id="233" dur="1" fill="hold">
                                          <p:stCondLst>
                                            <p:cond delay="0"/>
                                          </p:stCondLst>
                                        </p:cTn>
                                        <p:tgtEl>
                                          <p:spTgt spid="22"/>
                                        </p:tgtEl>
                                        <p:attrNameLst>
                                          <p:attrName>style.visibility</p:attrName>
                                        </p:attrNameLst>
                                      </p:cBhvr>
                                      <p:to>
                                        <p:strVal val="visible"/>
                                      </p:to>
                                    </p:set>
                                  </p:childTnLst>
                                </p:cTn>
                              </p:par>
                              <p:par>
                                <p:cTn id="234" presetID="1" presetClass="entr" presetSubtype="0" fill="hold" grpId="3" nodeType="withEffect">
                                  <p:stCondLst>
                                    <p:cond delay="0"/>
                                  </p:stCondLst>
                                  <p:childTnLst>
                                    <p:set>
                                      <p:cBhvr>
                                        <p:cTn id="235" dur="1" fill="hold">
                                          <p:stCondLst>
                                            <p:cond delay="0"/>
                                          </p:stCondLst>
                                        </p:cTn>
                                        <p:tgtEl>
                                          <p:spTgt spid="23"/>
                                        </p:tgtEl>
                                        <p:attrNameLst>
                                          <p:attrName>style.visibility</p:attrName>
                                        </p:attrNameLst>
                                      </p:cBhvr>
                                      <p:to>
                                        <p:strVal val="visible"/>
                                      </p:to>
                                    </p:set>
                                  </p:childTnLst>
                                </p:cTn>
                              </p:par>
                              <p:par>
                                <p:cTn id="236" presetID="1" presetClass="entr" presetSubtype="0" fill="hold" grpId="3" nodeType="withEffect">
                                  <p:stCondLst>
                                    <p:cond delay="0"/>
                                  </p:stCondLst>
                                  <p:childTnLst>
                                    <p:set>
                                      <p:cBhvr>
                                        <p:cTn id="23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7" grpId="0" animBg="1"/>
      <p:bldP spid="7" grpId="1" animBg="1"/>
      <p:bldP spid="7" grpId="2" animBg="1"/>
      <p:bldP spid="7" grpId="3" animBg="1"/>
      <p:bldP spid="7" grpId="4" animBg="1"/>
      <p:bldP spid="7" grpId="5"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19" grpId="3" animBg="1"/>
      <p:bldP spid="21" grpId="0" animBg="1"/>
      <p:bldP spid="21" grpId="1" animBg="1"/>
      <p:bldP spid="21" grpId="2" animBg="1"/>
      <p:bldP spid="21" grpId="3" animBg="1"/>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P spid="24" grpId="3" animBg="1"/>
      <p:bldP spid="25" grpId="0" animBg="1"/>
      <p:bldP spid="25" grpId="1" animBg="1"/>
      <p:bldP spid="25" grpId="2" animBg="1"/>
      <p:bldP spid="25" grpId="3" animBg="1"/>
      <p:bldP spid="26" grpId="0" animBg="1"/>
      <p:bldP spid="26" grpId="1" animBg="1"/>
      <p:bldP spid="26" grpId="2" animBg="1"/>
      <p:bldP spid="26"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Pop-up window"/>
          <p:cNvSpPr/>
          <p:nvPr/>
        </p:nvSpPr>
        <p:spPr>
          <a:xfrm>
            <a:off x="1769806" y="4325951"/>
            <a:ext cx="8731045" cy="2019431"/>
          </a:xfrm>
          <a:prstGeom prst="roundRect">
            <a:avLst>
              <a:gd name="adj" fmla="val 4598"/>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lIns="828000" rtlCol="0" anchor="t"/>
          <a:lstStyle/>
          <a:p>
            <a:r>
              <a:rPr lang="en-NZ" sz="2400" dirty="0">
                <a:solidFill>
                  <a:schemeClr val="tx1"/>
                </a:solidFill>
                <a:latin typeface="Arial" panose="020B0604020202020204" pitchFamily="34" charset="0"/>
                <a:cs typeface="Arial" panose="020B0604020202020204" pitchFamily="34" charset="0"/>
              </a:rPr>
              <a:t>In Lent we get ready for Easter.</a:t>
            </a:r>
          </a:p>
          <a:p>
            <a:r>
              <a:rPr lang="en-NZ" sz="2400" dirty="0">
                <a:solidFill>
                  <a:schemeClr val="tx1"/>
                </a:solidFill>
                <a:latin typeface="Arial" panose="020B0604020202020204" pitchFamily="34" charset="0"/>
                <a:cs typeface="Arial" panose="020B0604020202020204" pitchFamily="34" charset="0"/>
              </a:rPr>
              <a:t>Purple is the colour for Lent.</a:t>
            </a:r>
          </a:p>
          <a:p>
            <a:r>
              <a:rPr lang="en-NZ" sz="2400" dirty="0">
                <a:solidFill>
                  <a:schemeClr val="tx1"/>
                </a:solidFill>
                <a:latin typeface="Arial" panose="020B0604020202020204" pitchFamily="34" charset="0"/>
                <a:cs typeface="Arial" panose="020B0604020202020204" pitchFamily="34" charset="0"/>
              </a:rPr>
              <a:t>In Lent we try to be good friends with Jesus.</a:t>
            </a:r>
          </a:p>
          <a:p>
            <a:r>
              <a:rPr lang="en-NZ" sz="2400" dirty="0">
                <a:solidFill>
                  <a:schemeClr val="tx1"/>
                </a:solidFill>
                <a:latin typeface="Arial" panose="020B0604020202020204" pitchFamily="34" charset="0"/>
                <a:cs typeface="Arial" panose="020B0604020202020204" pitchFamily="34" charset="0"/>
              </a:rPr>
              <a:t>Sometimes we give up things we like in Lent.</a:t>
            </a:r>
          </a:p>
          <a:p>
            <a:pPr algn="ctr">
              <a:lnSpc>
                <a:spcPct val="150000"/>
              </a:lnSpc>
            </a:pPr>
            <a:r>
              <a:rPr lang="en-NZ" sz="2000" b="1" dirty="0">
                <a:solidFill>
                  <a:schemeClr val="tx1"/>
                </a:solidFill>
                <a:latin typeface="Arial" panose="020B0604020202020204" pitchFamily="34" charset="0"/>
                <a:cs typeface="Arial" panose="020B0604020202020204" pitchFamily="34" charset="0"/>
              </a:rPr>
              <a:t>Can you copy the word Lent?</a:t>
            </a:r>
            <a:endParaRPr lang="en-GB" sz="2000" b="1" dirty="0">
              <a:solidFill>
                <a:schemeClr val="tx1"/>
              </a:solidFill>
              <a:latin typeface="Arial" panose="020B0604020202020204" pitchFamily="34" charset="0"/>
              <a:cs typeface="Arial" panose="020B0604020202020204" pitchFamily="34" charset="0"/>
            </a:endParaRPr>
          </a:p>
        </p:txBody>
      </p:sp>
      <p:sp>
        <p:nvSpPr>
          <p:cNvPr id="12" name="Shape: Close button"/>
          <p:cNvSpPr/>
          <p:nvPr/>
        </p:nvSpPr>
        <p:spPr>
          <a:xfrm>
            <a:off x="10201215" y="4325951"/>
            <a:ext cx="299636" cy="284729"/>
          </a:xfrm>
          <a:prstGeom prst="roundRect">
            <a:avLst>
              <a:gd name="adj" fmla="val 41210"/>
            </a:avLst>
          </a:prstGeom>
          <a:solidFill>
            <a:srgbClr val="3C1A56"/>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rPr>
              <a:t>X</a:t>
            </a:r>
            <a:endParaRPr lang="en-GB" sz="2400" dirty="0">
              <a:solidFill>
                <a:schemeClr val="bg1"/>
              </a:solidFill>
            </a:endParaRPr>
          </a:p>
        </p:txBody>
      </p:sp>
      <p:sp>
        <p:nvSpPr>
          <p:cNvPr id="9" name="Action Button: Information">
            <a:hlinkClick r:id="" action="ppaction://noaction" highlightClick="1"/>
          </p:cNvPr>
          <p:cNvSpPr/>
          <p:nvPr/>
        </p:nvSpPr>
        <p:spPr>
          <a:xfrm>
            <a:off x="9456000" y="6240000"/>
            <a:ext cx="480000" cy="48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R-1</a:t>
            </a:r>
          </a:p>
          <a:p>
            <a:pPr algn="ctr"/>
            <a:r>
              <a:rPr lang="en-GB" sz="1200" b="1" dirty="0">
                <a:solidFill>
                  <a:srgbClr val="3C1A56"/>
                </a:solidFill>
                <a:latin typeface="Arial" pitchFamily="34" charset="0"/>
                <a:cs typeface="Arial" pitchFamily="34" charset="0"/>
              </a:rPr>
              <a:t>S-05</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3369377" y="6550225"/>
            <a:ext cx="5453289"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I-button to reveal information; click the red button to move the arrow.</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497" y="1407695"/>
            <a:ext cx="7639664" cy="2774018"/>
          </a:xfrm>
          <a:prstGeom prst="rect">
            <a:avLst/>
          </a:prstGeom>
          <a:ln>
            <a:solidFill>
              <a:srgbClr val="3C1A56"/>
            </a:solidFill>
          </a:ln>
        </p:spPr>
      </p:pic>
      <p:sp>
        <p:nvSpPr>
          <p:cNvPr id="4" name="Title 3"/>
          <p:cNvSpPr>
            <a:spLocks noGrp="1"/>
          </p:cNvSpPr>
          <p:nvPr>
            <p:ph type="title"/>
          </p:nvPr>
        </p:nvSpPr>
        <p:spPr>
          <a:xfrm>
            <a:off x="838200" y="82132"/>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are starting the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season we call Lent</a:t>
            </a:r>
          </a:p>
        </p:txBody>
      </p:sp>
      <p:sp>
        <p:nvSpPr>
          <p:cNvPr id="5" name="Arrow: Right 4"/>
          <p:cNvSpPr/>
          <p:nvPr/>
        </p:nvSpPr>
        <p:spPr>
          <a:xfrm>
            <a:off x="1888895" y="4453296"/>
            <a:ext cx="604684" cy="265471"/>
          </a:xfrm>
          <a:prstGeom prst="rightArrow">
            <a:avLst/>
          </a:prstGeom>
          <a:solidFill>
            <a:srgbClr val="7030A0"/>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Oval 5"/>
          <p:cNvSpPr/>
          <p:nvPr/>
        </p:nvSpPr>
        <p:spPr>
          <a:xfrm>
            <a:off x="10863418" y="5514346"/>
            <a:ext cx="450273" cy="412661"/>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15970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5"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2"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3" nodeType="clickEffect">
                                  <p:stCondLst>
                                    <p:cond delay="0"/>
                                  </p:stCondLst>
                                  <p:childTnLst>
                                    <p:set>
                                      <p:cBhvr>
                                        <p:cTn id="45" dur="1" fill="hold">
                                          <p:stCondLst>
                                            <p:cond delay="0"/>
                                          </p:stCondLst>
                                        </p:cTn>
                                        <p:tgtEl>
                                          <p:spTgt spid="3"/>
                                        </p:tgtEl>
                                        <p:attrNameLst>
                                          <p:attrName>style.visibility</p:attrName>
                                        </p:attrNameLst>
                                      </p:cBhvr>
                                      <p:to>
                                        <p:strVal val="hidden"/>
                                      </p:to>
                                    </p:set>
                                  </p:childTnLst>
                                </p:cTn>
                              </p:par>
                              <p:par>
                                <p:cTn id="46" presetID="1" presetClass="exit" presetSubtype="0" fill="hold" grpId="3"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48148E-6 L 2.5E-6 0.05393 " pathEditMode="relative" rAng="0" ptsTypes="AA">
                                      <p:cBhvr>
                                        <p:cTn id="52" dur="300" fill="hold"/>
                                        <p:tgtEl>
                                          <p:spTgt spid="5"/>
                                        </p:tgtEl>
                                        <p:attrNameLst>
                                          <p:attrName>ppt_x</p:attrName>
                                          <p:attrName>ppt_y</p:attrName>
                                        </p:attrNameLst>
                                      </p:cBhvr>
                                      <p:rCtr x="0" y="2685"/>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2" nodeType="clickEffect">
                                  <p:stCondLst>
                                    <p:cond delay="0"/>
                                  </p:stCondLst>
                                  <p:childTnLst>
                                    <p:animMotion origin="layout" path="M 2.5E-6 0.05393 L 2.5E-6 0.10856 " pathEditMode="relative" rAng="0" ptsTypes="AA">
                                      <p:cBhvr>
                                        <p:cTn id="56" dur="300" fill="hold"/>
                                        <p:tgtEl>
                                          <p:spTgt spid="5"/>
                                        </p:tgtEl>
                                        <p:attrNameLst>
                                          <p:attrName>ppt_x</p:attrName>
                                          <p:attrName>ppt_y</p:attrName>
                                        </p:attrNameLst>
                                      </p:cBhvr>
                                      <p:rCtr x="0" y="2731"/>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3" nodeType="clickEffect">
                                  <p:stCondLst>
                                    <p:cond delay="0"/>
                                  </p:stCondLst>
                                  <p:childTnLst>
                                    <p:animMotion origin="layout" path="M 2.5E-6 0.10856 L 0.00052 0.15926 " pathEditMode="relative" rAng="0" ptsTypes="AA">
                                      <p:cBhvr>
                                        <p:cTn id="60" dur="300" fill="hold"/>
                                        <p:tgtEl>
                                          <p:spTgt spid="5"/>
                                        </p:tgtEl>
                                        <p:attrNameLst>
                                          <p:attrName>ppt_x</p:attrName>
                                          <p:attrName>ppt_y</p:attrName>
                                        </p:attrNameLst>
                                      </p:cBhvr>
                                      <p:rCtr x="26" y="2523"/>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6" nodeType="clickEffect">
                                  <p:stCondLst>
                                    <p:cond delay="0"/>
                                  </p:stCondLst>
                                  <p:childTnLst>
                                    <p:animMotion origin="layout" path="M 0.00052 0.15926 L 1.04167E-6 4.44444E-6 " pathEditMode="relative" rAng="0" ptsTypes="AA">
                                      <p:cBhvr>
                                        <p:cTn id="64" dur="300" fill="hold"/>
                                        <p:tgtEl>
                                          <p:spTgt spid="5"/>
                                        </p:tgtEl>
                                        <p:attrNameLst>
                                          <p:attrName>ppt_x</p:attrName>
                                          <p:attrName>ppt_y</p:attrName>
                                        </p:attrNameLst>
                                      </p:cBhvr>
                                      <p:rCtr x="13" y="-8935"/>
                                    </p:animMotion>
                                  </p:childTnLst>
                                </p:cTn>
                              </p:par>
                            </p:childTnLst>
                          </p:cTn>
                        </p:par>
                      </p:childTnLst>
                    </p:cTn>
                  </p:par>
                </p:childTnLst>
              </p:cTn>
              <p:nextCondLst>
                <p:cond evt="onClick" delay="0">
                  <p:tgtEl>
                    <p:spTgt spid="6"/>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P spid="5" grpId="0" animBg="1"/>
      <p:bldP spid="5" grpId="1" animBg="1"/>
      <p:bldP spid="5" grpId="2" animBg="1"/>
      <p:bldP spid="5" grpId="3" animBg="1"/>
      <p:bldP spid="5" grpId="5" animBg="1"/>
      <p:bldP spid="5" grpId="6"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In Lent we remember when Jesus died on the cross</a:t>
            </a:r>
          </a:p>
        </p:txBody>
      </p:sp>
      <p:sp>
        <p:nvSpPr>
          <p:cNvPr id="3" name="Shape: Image"/>
          <p:cNvSpPr/>
          <p:nvPr/>
        </p:nvSpPr>
        <p:spPr>
          <a:xfrm>
            <a:off x="3003902" y="1879807"/>
            <a:ext cx="5881494" cy="3461968"/>
          </a:xfrm>
          <a:prstGeom prst="rect">
            <a:avLst/>
          </a:prstGeom>
          <a:blipFill>
            <a:blip r:embed="rId3"/>
            <a:stretch>
              <a:fillRect/>
            </a:stretch>
          </a:blip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675851" y="3599213"/>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9015752" y="4047105"/>
            <a:ext cx="2353429" cy="1938992"/>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Purple is the colour that reminds us to talk to Jesus each day.</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532438" y="873432"/>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8822107" y="1731006"/>
            <a:ext cx="2353429" cy="1200329"/>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Our prayer table cloth is purple in Lent.</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70425" y="3773245"/>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611119" y="4261488"/>
            <a:ext cx="2353429" cy="1938992"/>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In Lent we try to show our love aroha for people by being kind.</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5707" y="946710"/>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31901" y="1440112"/>
            <a:ext cx="2353429" cy="1938992"/>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Jesus died on the cross to show how much he loved us.</a:t>
            </a: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R-1</a:t>
            </a:r>
          </a:p>
          <a:p>
            <a:pPr algn="ctr"/>
            <a:r>
              <a:rPr lang="en-GB" sz="1200" b="1" dirty="0">
                <a:solidFill>
                  <a:srgbClr val="3C1A56"/>
                </a:solidFill>
                <a:latin typeface="Arial" pitchFamily="34" charset="0"/>
                <a:cs typeface="Arial" pitchFamily="34" charset="0"/>
              </a:rPr>
              <a:t>S-06</a:t>
            </a:r>
          </a:p>
        </p:txBody>
      </p:sp>
      <p:sp>
        <p:nvSpPr>
          <p:cNvPr id="3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Tool instructions"/>
          <p:cNvSpPr txBox="1"/>
          <p:nvPr/>
        </p:nvSpPr>
        <p:spPr>
          <a:xfrm>
            <a:off x="4364612" y="6550225"/>
            <a:ext cx="3462807"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Circular 10"/>
          <p:cNvSpPr/>
          <p:nvPr/>
        </p:nvSpPr>
        <p:spPr>
          <a:xfrm>
            <a:off x="9474698" y="3114337"/>
            <a:ext cx="1306604" cy="1751542"/>
          </a:xfrm>
          <a:prstGeom prst="circularArrow">
            <a:avLst>
              <a:gd name="adj1" fmla="val 12500"/>
              <a:gd name="adj2" fmla="val 2090132"/>
              <a:gd name="adj3" fmla="val 20457681"/>
              <a:gd name="adj4" fmla="val 10966563"/>
              <a:gd name="adj5" fmla="val 20848"/>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p:cNvSpPr>
            <a:spLocks noGrp="1"/>
          </p:cNvSpPr>
          <p:nvPr>
            <p:ph type="title"/>
          </p:nvPr>
        </p:nvSpPr>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The cross helps us to remember that Jesus died on the cross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82337"/>
            <a:ext cx="7218042" cy="3999808"/>
          </a:xfrm>
          <a:prstGeom prst="rect">
            <a:avLst/>
          </a:prstGeom>
          <a:ln>
            <a:solidFill>
              <a:srgbClr val="3C1A56"/>
            </a:solidFill>
          </a:ln>
          <a:effectLst>
            <a:outerShdw blurRad="292100" dist="139700" dir="2700000" algn="tl" rotWithShape="0">
              <a:srgbClr val="333333">
                <a:alpha val="65000"/>
              </a:srgbClr>
            </a:outerShdw>
          </a:effectLst>
        </p:spPr>
      </p:pic>
      <p:sp>
        <p:nvSpPr>
          <p:cNvPr id="7" name="Statement 4"/>
          <p:cNvSpPr/>
          <p:nvPr/>
        </p:nvSpPr>
        <p:spPr>
          <a:xfrm>
            <a:off x="8659091" y="2757054"/>
            <a:ext cx="2964873" cy="2466109"/>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NZ" sz="2800" dirty="0">
                <a:solidFill>
                  <a:schemeClr val="tx1"/>
                </a:solidFill>
                <a:latin typeface="Arial" panose="020B0604020202020204" pitchFamily="34" charset="0"/>
                <a:cs typeface="Arial" panose="020B0604020202020204" pitchFamily="34" charset="0"/>
              </a:rPr>
              <a:t>I show love when I...</a:t>
            </a:r>
          </a:p>
        </p:txBody>
      </p:sp>
      <p:sp>
        <p:nvSpPr>
          <p:cNvPr id="6" name="Statement 3"/>
          <p:cNvSpPr/>
          <p:nvPr/>
        </p:nvSpPr>
        <p:spPr>
          <a:xfrm>
            <a:off x="8659091" y="2757054"/>
            <a:ext cx="2964873" cy="2466109"/>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Arial" panose="020B0604020202020204" pitchFamily="34" charset="0"/>
                <a:cs typeface="Arial" panose="020B0604020202020204" pitchFamily="34" charset="0"/>
              </a:rPr>
              <a:t>When we show love to people we show love to Jesus.</a:t>
            </a:r>
          </a:p>
        </p:txBody>
      </p:sp>
      <p:sp>
        <p:nvSpPr>
          <p:cNvPr id="5" name="Statement 2"/>
          <p:cNvSpPr/>
          <p:nvPr/>
        </p:nvSpPr>
        <p:spPr>
          <a:xfrm>
            <a:off x="8659091" y="2757055"/>
            <a:ext cx="2964873" cy="2466109"/>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Arial" panose="020B0604020202020204" pitchFamily="34" charset="0"/>
                <a:cs typeface="Arial" panose="020B0604020202020204" pitchFamily="34" charset="0"/>
              </a:rPr>
              <a:t>In Lent we try to show love to people at home and at school.</a:t>
            </a:r>
          </a:p>
        </p:txBody>
      </p:sp>
      <p:sp>
        <p:nvSpPr>
          <p:cNvPr id="4" name="Statement 1"/>
          <p:cNvSpPr/>
          <p:nvPr/>
        </p:nvSpPr>
        <p:spPr>
          <a:xfrm>
            <a:off x="8659091" y="2757055"/>
            <a:ext cx="2964873" cy="2466109"/>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Arial" panose="020B0604020202020204" pitchFamily="34" charset="0"/>
                <a:cs typeface="Arial" panose="020B0604020202020204" pitchFamily="34" charset="0"/>
              </a:rPr>
              <a:t>Lent is a special time for us to get ready for Easter.</a:t>
            </a:r>
          </a:p>
        </p:txBody>
      </p:sp>
      <p:sp>
        <p:nvSpPr>
          <p:cNvPr id="8"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R-1</a:t>
            </a:r>
          </a:p>
          <a:p>
            <a:pPr algn="ctr"/>
            <a:r>
              <a:rPr lang="en-GB" sz="1200" b="1" dirty="0">
                <a:solidFill>
                  <a:srgbClr val="3C1A56"/>
                </a:solidFill>
                <a:latin typeface="Arial" pitchFamily="34" charset="0"/>
                <a:cs typeface="Arial" pitchFamily="34" charset="0"/>
              </a:rPr>
              <a:t>S-07</a:t>
            </a:r>
          </a:p>
        </p:txBody>
      </p:sp>
      <p:sp>
        <p:nvSpPr>
          <p:cNvPr id="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TextBox 11"/>
          <p:cNvSpPr txBox="1"/>
          <p:nvPr/>
        </p:nvSpPr>
        <p:spPr>
          <a:xfrm>
            <a:off x="3439610" y="6581001"/>
            <a:ext cx="5312780" cy="276999"/>
          </a:xfrm>
          <a:prstGeom prst="rect">
            <a:avLst/>
          </a:prstGeom>
          <a:noFill/>
        </p:spPr>
        <p:txBody>
          <a:bodyPr wrap="square" rtlCol="0">
            <a:spAutoFit/>
          </a:bodyPr>
          <a:lstStyle/>
          <a:p>
            <a:r>
              <a:rPr lang="en-NZ" sz="1200" dirty="0">
                <a:solidFill>
                  <a:schemeClr val="bg1"/>
                </a:solidFill>
                <a:latin typeface="Arial" panose="020B0604020202020204" pitchFamily="34" charset="0"/>
                <a:cs typeface="Arial" panose="020B0604020202020204" pitchFamily="34" charset="0"/>
              </a:rPr>
              <a:t>Click on each statement to move through all four. Click the arrow to restart.</a:t>
            </a:r>
          </a:p>
        </p:txBody>
      </p:sp>
    </p:spTree>
    <p:extLst>
      <p:ext uri="{BB962C8B-B14F-4D97-AF65-F5344CB8AC3E}">
        <p14:creationId xmlns:p14="http://schemas.microsoft.com/office/powerpoint/2010/main" val="3133626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0"/>
                                        <p:tgtEl>
                                          <p:spTgt spid="5"/>
                                        </p:tgtEl>
                                        <p:attrNameLst>
                                          <p:attrName>ppt_y</p:attrName>
                                        </p:attrNameLst>
                                      </p:cBhvr>
                                      <p:tavLst>
                                        <p:tav tm="0">
                                          <p:val>
                                            <p:strVal val="ppt_y"/>
                                          </p:val>
                                        </p:tav>
                                        <p:tav tm="100000">
                                          <p:val>
                                            <p:strVal val="ppt_y+.1"/>
                                          </p:val>
                                        </p:tav>
                                      </p:tavLst>
                                    </p:anim>
                                    <p:set>
                                      <p:cBhvr>
                                        <p:cTn id="1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7"/>
                                        </p:tgtEl>
                                      </p:cBhvr>
                                    </p:animEffect>
                                    <p:anim calcmode="lin" valueType="num">
                                      <p:cBhvr>
                                        <p:cTn id="31" dur="1000"/>
                                        <p:tgtEl>
                                          <p:spTgt spid="7"/>
                                        </p:tgtEl>
                                        <p:attrNameLst>
                                          <p:attrName>ppt_x</p:attrName>
                                        </p:attrNameLst>
                                      </p:cBhvr>
                                      <p:tavLst>
                                        <p:tav tm="0">
                                          <p:val>
                                            <p:strVal val="ppt_x"/>
                                          </p:val>
                                        </p:tav>
                                        <p:tav tm="100000">
                                          <p:val>
                                            <p:strVal val="ppt_x"/>
                                          </p:val>
                                        </p:tav>
                                      </p:tavLst>
                                    </p:anim>
                                    <p:anim calcmode="lin" valueType="num">
                                      <p:cBhvr>
                                        <p:cTn id="32" dur="1000"/>
                                        <p:tgtEl>
                                          <p:spTgt spid="7"/>
                                        </p:tgtEl>
                                        <p:attrNameLst>
                                          <p:attrName>ppt_y</p:attrName>
                                        </p:attrNameLst>
                                      </p:cBhvr>
                                      <p:tavLst>
                                        <p:tav tm="0">
                                          <p:val>
                                            <p:strVal val="ppt_y"/>
                                          </p:val>
                                        </p:tav>
                                        <p:tav tm="100000">
                                          <p:val>
                                            <p:strVal val="ppt_y+.1"/>
                                          </p:val>
                                        </p:tav>
                                      </p:tavLst>
                                    </p:anim>
                                    <p:set>
                                      <p:cBhvr>
                                        <p:cTn id="3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grpId="2" nodeType="withEffect">
                                  <p:stCondLst>
                                    <p:cond delay="0"/>
                                  </p:stCondLst>
                                  <p:childTnLst>
                                    <p:set>
                                      <p:cBhvr>
                                        <p:cTn id="53" dur="1" fill="hold">
                                          <p:stCondLst>
                                            <p:cond delay="0"/>
                                          </p:stCondLst>
                                        </p:cTn>
                                        <p:tgtEl>
                                          <p:spTgt spid="4"/>
                                        </p:tgtEl>
                                        <p:attrNameLst>
                                          <p:attrName>style.visibility</p:attrName>
                                        </p:attrNameLst>
                                      </p:cBhvr>
                                      <p:to>
                                        <p:strVal val="visible"/>
                                      </p:to>
                                    </p:set>
                                  </p:childTnLst>
                                </p:cTn>
                              </p:par>
                              <p:par>
                                <p:cTn id="54" presetID="1" presetClass="entr" presetSubtype="0" fill="hold" grpId="2" nodeType="withEffect">
                                  <p:stCondLst>
                                    <p:cond delay="0"/>
                                  </p:stCondLst>
                                  <p:childTnLst>
                                    <p:set>
                                      <p:cBhvr>
                                        <p:cTn id="55" dur="1" fill="hold">
                                          <p:stCondLst>
                                            <p:cond delay="0"/>
                                          </p:stCondLst>
                                        </p:cTn>
                                        <p:tgtEl>
                                          <p:spTgt spid="5"/>
                                        </p:tgtEl>
                                        <p:attrNameLst>
                                          <p:attrName>style.visibility</p:attrName>
                                        </p:attrNameLst>
                                      </p:cBhvr>
                                      <p:to>
                                        <p:strVal val="visible"/>
                                      </p:to>
                                    </p:set>
                                  </p:childTnLst>
                                </p:cTn>
                              </p:par>
                              <p:par>
                                <p:cTn id="56" presetID="1" presetClass="entr" presetSubtype="0" fill="hold" grpId="2" nodeType="with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1" presetClass="entr" presetSubtype="0" fill="hold" grpId="2" nodeType="with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grpId="3"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par>
                                <p:cTn id="65" presetID="1" presetClass="entr" presetSubtype="0" fill="hold" grpId="3"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grpId="3"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par>
                                <p:cTn id="69" presetID="1" presetClass="entr" presetSubtype="0" fill="hold" grpId="3" nodeType="withEffect">
                                  <p:stCondLst>
                                    <p:cond delay="0"/>
                                  </p:stCondLst>
                                  <p:childTnLst>
                                    <p:set>
                                      <p:cBhvr>
                                        <p:cTn id="70"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7" grpId="0" animBg="1"/>
      <p:bldP spid="7" grpId="1" animBg="1"/>
      <p:bldP spid="7" grpId="2" animBg="1"/>
      <p:bldP spid="7" grpId="3" animBg="1"/>
      <p:bldP spid="6" grpId="0" animBg="1"/>
      <p:bldP spid="6" grpId="1" animBg="1"/>
      <p:bldP spid="6" grpId="2" animBg="1"/>
      <p:bldP spid="6" grpId="3" animBg="1"/>
      <p:bldP spid="5" grpId="0" animBg="1"/>
      <p:bldP spid="5" grpId="1" animBg="1"/>
      <p:bldP spid="5" grpId="2" animBg="1"/>
      <p:bldP spid="5" grpId="3" animBg="1"/>
      <p:bldP spid="4" grpId="0" animBg="1"/>
      <p:bldP spid="4" grpId="1" animBg="1"/>
      <p:bldP spid="4" grpId="2" animBg="1"/>
      <p:bldP spid="4"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Border 5"/>
          <p:cNvSpPr/>
          <p:nvPr/>
        </p:nvSpPr>
        <p:spPr>
          <a:xfrm>
            <a:off x="1212209" y="4084665"/>
            <a:ext cx="9892365" cy="451405"/>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GB" sz="2400" dirty="0">
              <a:solidFill>
                <a:schemeClr val="tx1"/>
              </a:solidFill>
              <a:latin typeface="Arial" panose="020B0604020202020204" pitchFamily="34" charset="0"/>
              <a:cs typeface="Arial" panose="020B0604020202020204" pitchFamily="34" charset="0"/>
            </a:endParaRPr>
          </a:p>
        </p:txBody>
      </p:sp>
      <p:sp>
        <p:nvSpPr>
          <p:cNvPr id="22" name="Shape: Border 4"/>
          <p:cNvSpPr/>
          <p:nvPr/>
        </p:nvSpPr>
        <p:spPr>
          <a:xfrm>
            <a:off x="1212211" y="3545657"/>
            <a:ext cx="9892363" cy="451405"/>
          </a:xfrm>
          <a:prstGeom prst="rect">
            <a:avLst/>
          </a:prstGeom>
          <a:solidFill>
            <a:srgbClr val="D4C5F1"/>
          </a:solidFill>
          <a:ln>
            <a:solidFill>
              <a:srgbClr val="3C1A5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2000" dirty="0">
                <a:solidFill>
                  <a:schemeClr val="tx1"/>
                </a:solidFill>
                <a:latin typeface="Arial" panose="020B0604020202020204" pitchFamily="34" charset="0"/>
                <a:cs typeface="Arial" panose="020B0604020202020204" pitchFamily="34" charset="0"/>
              </a:rPr>
              <a:t>We remember that Jesus died for us on the...</a:t>
            </a:r>
          </a:p>
        </p:txBody>
      </p:sp>
      <p:sp>
        <p:nvSpPr>
          <p:cNvPr id="23" name="Shape: Border 3"/>
          <p:cNvSpPr/>
          <p:nvPr/>
        </p:nvSpPr>
        <p:spPr>
          <a:xfrm>
            <a:off x="1212209" y="2969794"/>
            <a:ext cx="9892365" cy="483302"/>
          </a:xfrm>
          <a:prstGeom prst="rect">
            <a:avLst/>
          </a:prstGeom>
          <a:solidFill>
            <a:srgbClr val="D4C5F1"/>
          </a:solidFill>
          <a:ln>
            <a:solidFill>
              <a:srgbClr val="3C1A5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Lent helps us get ready for…</a:t>
            </a:r>
          </a:p>
        </p:txBody>
      </p:sp>
      <p:sp>
        <p:nvSpPr>
          <p:cNvPr id="24" name="Shape: Border 2"/>
          <p:cNvSpPr/>
          <p:nvPr/>
        </p:nvSpPr>
        <p:spPr>
          <a:xfrm>
            <a:off x="1212210" y="2399594"/>
            <a:ext cx="9892365" cy="482172"/>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The colour for Lent is…</a:t>
            </a:r>
            <a:endParaRPr lang="en-GB" sz="2400" dirty="0">
              <a:solidFill>
                <a:schemeClr val="tx1"/>
              </a:solidFill>
              <a:latin typeface="Arial" panose="020B0604020202020204" pitchFamily="34" charset="0"/>
              <a:cs typeface="Arial" panose="020B0604020202020204" pitchFamily="34" charset="0"/>
            </a:endParaRPr>
          </a:p>
        </p:txBody>
      </p:sp>
      <p:sp>
        <p:nvSpPr>
          <p:cNvPr id="25" name="Shape: Border 1"/>
          <p:cNvSpPr/>
          <p:nvPr/>
        </p:nvSpPr>
        <p:spPr>
          <a:xfrm>
            <a:off x="1212211" y="1847528"/>
            <a:ext cx="9892364" cy="462897"/>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The season we are in is…</a:t>
            </a:r>
          </a:p>
        </p:txBody>
      </p:sp>
      <p:sp>
        <p:nvSpPr>
          <p:cNvPr id="39" name="Shape: Number 5"/>
          <p:cNvSpPr txBox="1"/>
          <p:nvPr/>
        </p:nvSpPr>
        <p:spPr>
          <a:xfrm>
            <a:off x="743568" y="4100085"/>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5)</a:t>
            </a:r>
          </a:p>
        </p:txBody>
      </p:sp>
      <p:sp>
        <p:nvSpPr>
          <p:cNvPr id="26" name="Shape: Number 4"/>
          <p:cNvSpPr txBox="1"/>
          <p:nvPr/>
        </p:nvSpPr>
        <p:spPr>
          <a:xfrm>
            <a:off x="743569" y="3561077"/>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4)</a:t>
            </a:r>
          </a:p>
        </p:txBody>
      </p:sp>
      <p:sp>
        <p:nvSpPr>
          <p:cNvPr id="27" name="Shape: Number 3"/>
          <p:cNvSpPr txBox="1"/>
          <p:nvPr/>
        </p:nvSpPr>
        <p:spPr>
          <a:xfrm>
            <a:off x="743569" y="3001163"/>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3)</a:t>
            </a:r>
          </a:p>
        </p:txBody>
      </p:sp>
      <p:sp>
        <p:nvSpPr>
          <p:cNvPr id="28" name="Shape: Number 2"/>
          <p:cNvSpPr txBox="1"/>
          <p:nvPr/>
        </p:nvSpPr>
        <p:spPr>
          <a:xfrm>
            <a:off x="743569" y="2424086"/>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2)</a:t>
            </a:r>
          </a:p>
        </p:txBody>
      </p:sp>
      <p:sp>
        <p:nvSpPr>
          <p:cNvPr id="29" name="Shape: Number 1"/>
          <p:cNvSpPr txBox="1"/>
          <p:nvPr/>
        </p:nvSpPr>
        <p:spPr>
          <a:xfrm>
            <a:off x="743569" y="1840618"/>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R-1</a:t>
            </a:r>
          </a:p>
          <a:p>
            <a:pPr algn="ctr"/>
            <a:r>
              <a:rPr lang="en-GB" sz="1200" b="1" dirty="0">
                <a:solidFill>
                  <a:srgbClr val="3C1A56"/>
                </a:solidFill>
                <a:latin typeface="Arial" pitchFamily="34" charset="0"/>
                <a:cs typeface="Arial" pitchFamily="34" charset="0"/>
              </a:rPr>
              <a:t>S-08</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in each caption space to reveal text</a:t>
            </a:r>
          </a:p>
        </p:txBody>
      </p:sp>
      <p:sp>
        <p:nvSpPr>
          <p:cNvPr id="2" name="Title 1"/>
          <p:cNvSpPr>
            <a:spLocks noGrp="1"/>
          </p:cNvSpPr>
          <p:nvPr>
            <p:ph type="title"/>
          </p:nvPr>
        </p:nvSpPr>
        <p:spPr>
          <a:xfrm>
            <a:off x="838204" y="161818"/>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cs typeface="Arial" panose="020B0604020202020204" pitchFamily="34" charset="0"/>
              </a:rPr>
              <a:t>Check Up</a:t>
            </a:r>
            <a:endPar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endParaRPr>
          </a:p>
        </p:txBody>
      </p:sp>
      <p:sp>
        <p:nvSpPr>
          <p:cNvPr id="17" name="Shape: Border 6"/>
          <p:cNvSpPr/>
          <p:nvPr/>
        </p:nvSpPr>
        <p:spPr>
          <a:xfrm>
            <a:off x="1212209" y="4619912"/>
            <a:ext cx="9892365" cy="451405"/>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a:t>
            </a:r>
            <a:r>
              <a:rPr lang="en-NZ" sz="2000">
                <a:solidFill>
                  <a:schemeClr val="tx1"/>
                </a:solidFill>
                <a:latin typeface="Arial" panose="020B0604020202020204" pitchFamily="34" charset="0"/>
                <a:cs typeface="Arial" panose="020B0604020202020204" pitchFamily="34" charset="0"/>
              </a:rPr>
              <a:t>this resource </a:t>
            </a:r>
            <a:r>
              <a:rPr lang="en-NZ" sz="2000" dirty="0">
                <a:solidFill>
                  <a:schemeClr val="tx1"/>
                </a:solidFill>
                <a:latin typeface="Arial" panose="020B0604020202020204" pitchFamily="34" charset="0"/>
                <a:cs typeface="Arial" panose="020B0604020202020204" pitchFamily="34" charset="0"/>
              </a:rPr>
              <a:t>are…</a:t>
            </a:r>
          </a:p>
        </p:txBody>
      </p:sp>
      <p:sp>
        <p:nvSpPr>
          <p:cNvPr id="19" name="Shape: Number 5"/>
          <p:cNvSpPr txBox="1"/>
          <p:nvPr/>
        </p:nvSpPr>
        <p:spPr>
          <a:xfrm>
            <a:off x="743567" y="4635332"/>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529" y="351041"/>
            <a:ext cx="1812271" cy="1220182"/>
          </a:xfrm>
          <a:prstGeom prst="rect">
            <a:avLst/>
          </a:prstGeom>
          <a:ln>
            <a:solidFill>
              <a:srgbClr val="3C1A56"/>
            </a:solidFill>
          </a:ln>
        </p:spPr>
      </p:pic>
    </p:spTree>
    <p:extLst>
      <p:ext uri="{BB962C8B-B14F-4D97-AF65-F5344CB8AC3E}">
        <p14:creationId xmlns:p14="http://schemas.microsoft.com/office/powerpoint/2010/main" val="1739062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withEffect">
                                  <p:stCondLst>
                                    <p:cond delay="0"/>
                                  </p:stCondLst>
                                  <p:childTnLst>
                                    <p:animClr clrSpc="rgb" dir="cw">
                                      <p:cBhvr override="childStyle">
                                        <p:cTn id="22" dur="75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22">
                                            <p:txEl>
                                              <p:pRg st="0" end="0"/>
                                            </p:txEl>
                                          </p:spTgt>
                                        </p:tgtEl>
                                        <p:attrNameLst>
                                          <p:attrName>style.color</p:attrName>
                                        </p:attrNameLst>
                                      </p:cBhvr>
                                      <p:to>
                                        <a:srgbClr val="7030A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750" fill="hold"/>
                                        <p:tgtEl>
                                          <p:spTgt spid="37">
                                            <p:txEl>
                                              <p:pRg st="0" end="0"/>
                                            </p:txEl>
                                          </p:spTgt>
                                        </p:tgtEl>
                                        <p:attrNameLst>
                                          <p:attrName>style.color</p:attrName>
                                        </p:attrNameLst>
                                      </p:cBhvr>
                                      <p:to>
                                        <a:srgbClr val="7030A0"/>
                                      </p:to>
                                    </p:animClr>
                                  </p:childTnLst>
                                </p:cTn>
                              </p:par>
                              <p:par>
                                <p:cTn id="39" presetID="22" presetClass="entr" presetSubtype="8" fill="hold"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nodeType="withEffect">
                                  <p:stCondLst>
                                    <p:cond delay="0"/>
                                  </p:stCondLst>
                                  <p:childTnLst>
                                    <p:animClr clrSpc="rgb" dir="cw">
                                      <p:cBhvr override="childStyle">
                                        <p:cTn id="46" dur="10" fill="hold"/>
                                        <p:tgtEl>
                                          <p:spTgt spid="25">
                                            <p:txEl>
                                              <p:pRg st="0" end="0"/>
                                            </p:txEl>
                                          </p:spTgt>
                                        </p:tgtEl>
                                        <p:attrNameLst>
                                          <p:attrName>style.color</p:attrName>
                                        </p:attrNameLst>
                                      </p:cBhvr>
                                      <p:to>
                                        <a:srgbClr val="000000"/>
                                      </p:to>
                                    </p:animClr>
                                  </p:childTnLst>
                                </p:cTn>
                              </p:par>
                              <p:par>
                                <p:cTn id="47" presetID="3" presetClass="emph" presetSubtype="2" fill="hold" nodeType="withEffect">
                                  <p:stCondLst>
                                    <p:cond delay="0"/>
                                  </p:stCondLst>
                                  <p:childTnLst>
                                    <p:animClr clrSpc="rgb" dir="cw">
                                      <p:cBhvr override="childStyle">
                                        <p:cTn id="48" dur="10" fill="hold"/>
                                        <p:tgtEl>
                                          <p:spTgt spid="24">
                                            <p:txEl>
                                              <p:pRg st="0" end="0"/>
                                            </p:txEl>
                                          </p:spTgt>
                                        </p:tgtEl>
                                        <p:attrNameLst>
                                          <p:attrName>style.color</p:attrName>
                                        </p:attrNameLst>
                                      </p:cBhvr>
                                      <p:to>
                                        <a:srgbClr val="000000"/>
                                      </p:to>
                                    </p:animClr>
                                  </p:childTnLst>
                                </p:cTn>
                              </p:par>
                              <p:par>
                                <p:cTn id="49" presetID="3" presetClass="emph" presetSubtype="2" fill="hold" nodeType="withEffect">
                                  <p:stCondLst>
                                    <p:cond delay="0"/>
                                  </p:stCondLst>
                                  <p:childTnLst>
                                    <p:animClr clrSpc="rgb" dir="cw">
                                      <p:cBhvr override="childStyle">
                                        <p:cTn id="50" dur="10" fill="hold"/>
                                        <p:tgtEl>
                                          <p:spTgt spid="23">
                                            <p:txEl>
                                              <p:pRg st="0" end="0"/>
                                            </p:txEl>
                                          </p:spTgt>
                                        </p:tgtEl>
                                        <p:attrNameLst>
                                          <p:attrName>style.color</p:attrName>
                                        </p:attrNameLst>
                                      </p:cBhvr>
                                      <p:to>
                                        <a:srgbClr val="000000"/>
                                      </p:to>
                                    </p:animClr>
                                  </p:childTnLst>
                                </p:cTn>
                              </p:par>
                              <p:par>
                                <p:cTn id="51" presetID="3" presetClass="emph" presetSubtype="2" fill="hold" nodeType="withEffect">
                                  <p:stCondLst>
                                    <p:cond delay="0"/>
                                  </p:stCondLst>
                                  <p:childTnLst>
                                    <p:animClr clrSpc="rgb" dir="cw">
                                      <p:cBhvr override="childStyle">
                                        <p:cTn id="52" dur="10" fill="hold"/>
                                        <p:tgtEl>
                                          <p:spTgt spid="22">
                                            <p:txEl>
                                              <p:pRg st="0" end="0"/>
                                            </p:txEl>
                                          </p:spTgt>
                                        </p:tgtEl>
                                        <p:attrNameLst>
                                          <p:attrName>style.color</p:attrName>
                                        </p:attrNameLst>
                                      </p:cBhvr>
                                      <p:to>
                                        <a:srgbClr val="000000"/>
                                      </p:to>
                                    </p:animClr>
                                  </p:childTnLst>
                                </p:cTn>
                              </p:par>
                              <p:par>
                                <p:cTn id="53" presetID="3" presetClass="emph" presetSubtype="2" fill="hold" nodeType="withEffect">
                                  <p:stCondLst>
                                    <p:cond delay="0"/>
                                  </p:stCondLst>
                                  <p:childTnLst>
                                    <p:animClr clrSpc="rgb" dir="cw">
                                      <p:cBhvr override="childStyle">
                                        <p:cTn id="54" dur="10" fill="hold"/>
                                        <p:tgtEl>
                                          <p:spTgt spid="37">
                                            <p:txEl>
                                              <p:pRg st="0" end="0"/>
                                            </p:txEl>
                                          </p:spTgt>
                                        </p:tgtEl>
                                        <p:attrNameLst>
                                          <p:attrName>style.color</p:attrName>
                                        </p:attrNameLst>
                                      </p:cBhvr>
                                      <p:to>
                                        <a:srgbClr val="000000"/>
                                      </p:to>
                                    </p:animClr>
                                  </p:childTnLst>
                                </p:cTn>
                              </p:par>
                              <p:par>
                                <p:cTn id="55" presetID="3" presetClass="emph" presetSubtype="2" fill="hold" nodeType="withEffect">
                                  <p:stCondLst>
                                    <p:cond delay="0"/>
                                  </p:stCondLst>
                                  <p:childTnLst>
                                    <p:animClr clrSpc="rgb" dir="cw">
                                      <p:cBhvr override="childStyle">
                                        <p:cTn id="56" dur="10" fill="hold"/>
                                        <p:tgtEl>
                                          <p:spTgt spid="17">
                                            <p:txEl>
                                              <p:pRg st="0" end="0"/>
                                            </p:txEl>
                                          </p:spTgt>
                                        </p:tgtEl>
                                        <p:attrNameLst>
                                          <p:attrName>style.color</p:attrName>
                                        </p:attrNameLst>
                                      </p:cBhvr>
                                      <p:to>
                                        <a:srgbClr val="000000"/>
                                      </p:to>
                                    </p:animClr>
                                  </p:childTnLst>
                                </p:cTn>
                              </p:par>
                              <p:par>
                                <p:cTn id="57" presetID="1" presetClass="exit" presetSubtype="0" fill="hold" nodeType="withEffect">
                                  <p:stCondLst>
                                    <p:cond delay="0"/>
                                  </p:stCondLst>
                                  <p:childTnLst>
                                    <p:set>
                                      <p:cBhvr>
                                        <p:cTn id="58" dur="1" fill="hold">
                                          <p:stCondLst>
                                            <p:cond delay="0"/>
                                          </p:stCondLst>
                                        </p:cTn>
                                        <p:tgtEl>
                                          <p:spTgt spid="24">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7">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withEffect">
                                  <p:stCondLst>
                                    <p:cond delay="0"/>
                                  </p:stCondLst>
                                  <p:childTnLst>
                                    <p:animClr clrSpc="rgb" dir="cw">
                                      <p:cBhvr override="childStyle">
                                        <p:cTn id="71" dur="10" fill="hold"/>
                                        <p:tgtEl>
                                          <p:spTgt spid="25">
                                            <p:txEl>
                                              <p:pRg st="0" end="0"/>
                                            </p:txEl>
                                          </p:spTgt>
                                        </p:tgtEl>
                                        <p:attrNameLst>
                                          <p:attrName>style.color</p:attrName>
                                        </p:attrNameLst>
                                      </p:cBhvr>
                                      <p:to>
                                        <a:srgbClr val="000000"/>
                                      </p:to>
                                    </p:animClr>
                                  </p:childTnLst>
                                </p:cTn>
                              </p:par>
                              <p:par>
                                <p:cTn id="72" presetID="3" presetClass="emph" presetSubtype="2" fill="hold" nodeType="withEffect">
                                  <p:stCondLst>
                                    <p:cond delay="0"/>
                                  </p:stCondLst>
                                  <p:childTnLst>
                                    <p:animClr clrSpc="rgb" dir="cw">
                                      <p:cBhvr override="childStyle">
                                        <p:cTn id="73" dur="10" fill="hold"/>
                                        <p:tgtEl>
                                          <p:spTgt spid="24">
                                            <p:txEl>
                                              <p:pRg st="0" end="0"/>
                                            </p:txEl>
                                          </p:spTgt>
                                        </p:tgtEl>
                                        <p:attrNameLst>
                                          <p:attrName>style.color</p:attrName>
                                        </p:attrNameLst>
                                      </p:cBhvr>
                                      <p:to>
                                        <a:srgbClr val="000000"/>
                                      </p:to>
                                    </p:animClr>
                                  </p:childTnLst>
                                </p:cTn>
                              </p:par>
                              <p:par>
                                <p:cTn id="74" presetID="3" presetClass="emph" presetSubtype="2" fill="hold" nodeType="withEffect">
                                  <p:stCondLst>
                                    <p:cond delay="0"/>
                                  </p:stCondLst>
                                  <p:childTnLst>
                                    <p:animClr clrSpc="rgb" dir="cw">
                                      <p:cBhvr override="childStyle">
                                        <p:cTn id="75" dur="10" fill="hold"/>
                                        <p:tgtEl>
                                          <p:spTgt spid="23">
                                            <p:txEl>
                                              <p:pRg st="0" end="0"/>
                                            </p:txEl>
                                          </p:spTgt>
                                        </p:tgtEl>
                                        <p:attrNameLst>
                                          <p:attrName>style.color</p:attrName>
                                        </p:attrNameLst>
                                      </p:cBhvr>
                                      <p:to>
                                        <a:srgbClr val="000000"/>
                                      </p:to>
                                    </p:animClr>
                                  </p:childTnLst>
                                </p:cTn>
                              </p:par>
                              <p:par>
                                <p:cTn id="76" presetID="3" presetClass="emph" presetSubtype="2" fill="hold" nodeType="withEffect">
                                  <p:stCondLst>
                                    <p:cond delay="0"/>
                                  </p:stCondLst>
                                  <p:childTnLst>
                                    <p:animClr clrSpc="rgb" dir="cw">
                                      <p:cBhvr override="childStyle">
                                        <p:cTn id="77" dur="10" fill="hold"/>
                                        <p:tgtEl>
                                          <p:spTgt spid="22">
                                            <p:txEl>
                                              <p:pRg st="0" end="0"/>
                                            </p:txEl>
                                          </p:spTgt>
                                        </p:tgtEl>
                                        <p:attrNameLst>
                                          <p:attrName>style.color</p:attrName>
                                        </p:attrNameLst>
                                      </p:cBhvr>
                                      <p:to>
                                        <a:srgbClr val="000000"/>
                                      </p:to>
                                    </p:animClr>
                                  </p:childTnLst>
                                </p:cTn>
                              </p:par>
                              <p:par>
                                <p:cTn id="78" presetID="3" presetClass="emph" presetSubtype="2" fill="hold" nodeType="withEffect">
                                  <p:stCondLst>
                                    <p:cond delay="0"/>
                                  </p:stCondLst>
                                  <p:childTnLst>
                                    <p:animClr clrSpc="rgb" dir="cw">
                                      <p:cBhvr override="childStyle">
                                        <p:cTn id="79" dur="10" fill="hold"/>
                                        <p:tgtEl>
                                          <p:spTgt spid="37">
                                            <p:txEl>
                                              <p:pRg st="0" end="0"/>
                                            </p:txEl>
                                          </p:spTgt>
                                        </p:tgtEl>
                                        <p:attrNameLst>
                                          <p:attrName>style.color</p:attrName>
                                        </p:attrNameLst>
                                      </p:cBhvr>
                                      <p:to>
                                        <a:srgbClr val="000000"/>
                                      </p:to>
                                    </p:animClr>
                                  </p:childTnLst>
                                </p:cTn>
                              </p:par>
                              <p:par>
                                <p:cTn id="80" presetID="3" presetClass="emph" presetSubtype="2" fill="hold" nodeType="withEffect">
                                  <p:stCondLst>
                                    <p:cond delay="0"/>
                                  </p:stCondLst>
                                  <p:childTnLst>
                                    <p:animClr clrSpc="rgb" dir="cw">
                                      <p:cBhvr override="childStyle">
                                        <p:cTn id="81" dur="10" fill="hold"/>
                                        <p:tgtEl>
                                          <p:spTgt spid="17">
                                            <p:txEl>
                                              <p:pRg st="0" end="0"/>
                                            </p:txEl>
                                          </p:spTgt>
                                        </p:tgtEl>
                                        <p:attrNameLst>
                                          <p:attrName>style.color</p:attrName>
                                        </p:attrNameLst>
                                      </p:cBhvr>
                                      <p:to>
                                        <a:srgbClr val="000000"/>
                                      </p:to>
                                    </p:animClr>
                                  </p:childTnLst>
                                </p:cTn>
                              </p:par>
                              <p:par>
                                <p:cTn id="82" presetID="1" presetClass="exit" presetSubtype="0" fill="hold" nodeType="withEffect">
                                  <p:stCondLst>
                                    <p:cond delay="0"/>
                                  </p:stCondLst>
                                  <p:childTnLst>
                                    <p:set>
                                      <p:cBhvr>
                                        <p:cTn id="83" dur="1" fill="hold">
                                          <p:stCondLst>
                                            <p:cond delay="0"/>
                                          </p:stCondLst>
                                        </p:cTn>
                                        <p:tgtEl>
                                          <p:spTgt spid="17">
                                            <p:txEl>
                                              <p:pRg st="0" end="0"/>
                                            </p:txEl>
                                          </p:spTgt>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4">
                                            <p:txEl>
                                              <p:pRg st="0" end="0"/>
                                            </p:txEl>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3">
                                            <p:txEl>
                                              <p:pRg st="0" end="0"/>
                                            </p:txEl>
                                          </p:spTgt>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2">
                                            <p:txEl>
                                              <p:pRg st="0" end="0"/>
                                            </p:txEl>
                                          </p:spTgt>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NZ" dirty="0">
                <a:ln w="0"/>
                <a:solidFill>
                  <a:srgbClr val="3C1A56"/>
                </a:solidFill>
                <a:effectLst>
                  <a:reflection blurRad="6350" stA="53000" endA="300" endPos="35500" dir="5400000" sy="-90000" algn="bl" rotWithShape="0"/>
                </a:effectLst>
                <a:latin typeface="Segoe Script" panose="030B0504020000000003" pitchFamily="66" charset="0"/>
              </a:rPr>
              <a:t>Time for Reflection</a:t>
            </a: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2598"/>
          <a:stretch/>
        </p:blipFill>
        <p:spPr>
          <a:xfrm>
            <a:off x="913900" y="1151944"/>
            <a:ext cx="10364200" cy="5101158"/>
          </a:xfrm>
          <a:prstGeom prst="rect">
            <a:avLst/>
          </a:prstGeom>
          <a:ln>
            <a:noFill/>
          </a:ln>
          <a:effectLst>
            <a:softEdge rad="112500"/>
          </a:effectLst>
        </p:spPr>
      </p:pic>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R-1</a:t>
            </a:r>
          </a:p>
          <a:p>
            <a:pPr algn="ctr"/>
            <a:r>
              <a:rPr lang="en-GB" sz="1200" b="1" dirty="0">
                <a:solidFill>
                  <a:srgbClr val="3C1A56"/>
                </a:solidFill>
                <a:latin typeface="Arial" pitchFamily="34" charset="0"/>
                <a:cs typeface="Arial" pitchFamily="34" charset="0"/>
              </a:rPr>
              <a:t>S-09</a:t>
            </a:r>
          </a:p>
        </p:txBody>
      </p:sp>
      <p:sp>
        <p:nvSpPr>
          <p:cNvPr id="7" name="Action Button: Back">
            <a:hlinkClick r:id="" action="ppaction://hlinkshowjump?jump=previousslide" highlightClick="1"/>
          </p:cNvPr>
          <p:cNvSpPr/>
          <p:nvPr/>
        </p:nvSpPr>
        <p:spPr>
          <a:xfrm>
            <a:off x="10822986" y="62395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Action Button: Audio">
            <a:hlinkClick r:id="" action="ppaction://noaction" highlightClick="1"/>
          </p:cNvPr>
          <p:cNvSpPr/>
          <p:nvPr/>
        </p:nvSpPr>
        <p:spPr>
          <a:xfrm>
            <a:off x="10101086" y="6239500"/>
            <a:ext cx="480000" cy="48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endParaRPr>
          </a:p>
        </p:txBody>
      </p:sp>
      <p:pic>
        <p:nvPicPr>
          <p:cNvPr id="5" name="Lent Y1 - 05 Flute Concerto ('Il gardelino'), for flute, strings &amp; continuo in D major, Op. 10-3, RV 428- Cantabil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07310" y="254876"/>
            <a:ext cx="609600" cy="609600"/>
          </a:xfrm>
          <a:prstGeom prst="rect">
            <a:avLst/>
          </a:prstGeom>
        </p:spPr>
      </p:pic>
      <p:sp>
        <p:nvSpPr>
          <p:cNvPr id="9" name="TextBox: Tool instructions stop"/>
          <p:cNvSpPr txBox="1"/>
          <p:nvPr/>
        </p:nvSpPr>
        <p:spPr>
          <a:xfrm>
            <a:off x="4846299" y="6627168"/>
            <a:ext cx="2499403"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sp>
        <p:nvSpPr>
          <p:cNvPr id="10" name="TextBox: Tool instructions start"/>
          <p:cNvSpPr txBox="1"/>
          <p:nvPr/>
        </p:nvSpPr>
        <p:spPr>
          <a:xfrm>
            <a:off x="4849505" y="6627168"/>
            <a:ext cx="249299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a:t>
            </a:r>
            <a:r>
              <a:rPr lang="en-GB" sz="900" dirty="0" smtClean="0">
                <a:solidFill>
                  <a:schemeClr val="bg1"/>
                </a:solidFill>
                <a:latin typeface="Arial" panose="020B0604020202020204" pitchFamily="34" charset="0"/>
                <a:cs typeface="Arial" panose="020B0604020202020204" pitchFamily="34" charset="0"/>
              </a:rPr>
              <a:t>play reflective </a:t>
            </a:r>
            <a:r>
              <a:rPr lang="en-GB" sz="900" dirty="0">
                <a:solidFill>
                  <a:schemeClr val="bg1"/>
                </a:solidFill>
                <a:latin typeface="Arial" panose="020B0604020202020204" pitchFamily="34" charset="0"/>
                <a:cs typeface="Arial" panose="020B0604020202020204" pitchFamily="34" charset="0"/>
              </a:rPr>
              <a:t>music</a:t>
            </a:r>
          </a:p>
        </p:txBody>
      </p:sp>
      <p:pic>
        <p:nvPicPr>
          <p:cNvPr id="1026" name="Picture 2"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262791"/>
            <a:ext cx="871259" cy="62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424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xit" presetSubtype="0" fill="hold" grpId="1"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491002" fill="hold"/>
                                        <p:tgtEl>
                                          <p:spTgt spid="5"/>
                                        </p:tgtEl>
                                      </p:cBhvr>
                                    </p:cmd>
                                  </p:childTnLst>
                                </p:cTn>
                              </p:par>
                              <p:par>
                                <p:cTn id="19" presetID="1" presetClass="emph" presetSubtype="2" fill="hold" nodeType="withEffect">
                                  <p:stCondLst>
                                    <p:cond delay="0"/>
                                  </p:stCondLst>
                                  <p:childTnLst>
                                    <p:animClr clrSpc="rgb" dir="cw">
                                      <p:cBhvr>
                                        <p:cTn id="20" dur="1000" fill="hold"/>
                                        <p:tgtEl>
                                          <p:spTgt spid="8"/>
                                        </p:tgtEl>
                                        <p:attrNameLst>
                                          <p:attrName>fillcolor</p:attrName>
                                        </p:attrNameLst>
                                      </p:cBhvr>
                                      <p:to>
                                        <a:srgbClr val="C0504D"/>
                                      </p:to>
                                    </p:animClr>
                                    <p:set>
                                      <p:cBhvr>
                                        <p:cTn id="21" dur="1000" fill="hold"/>
                                        <p:tgtEl>
                                          <p:spTgt spid="8"/>
                                        </p:tgtEl>
                                        <p:attrNameLst>
                                          <p:attrName>fill.type</p:attrName>
                                        </p:attrNameLst>
                                      </p:cBhvr>
                                      <p:to>
                                        <p:strVal val="solid"/>
                                      </p:to>
                                    </p:set>
                                    <p:set>
                                      <p:cBhvr>
                                        <p:cTn id="22" dur="1000" fill="hold"/>
                                        <p:tgtEl>
                                          <p:spTgt spid="8"/>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5"/>
                                        </p:tgtEl>
                                      </p:cBhvr>
                                    </p:cmd>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 presetClass="emph" presetSubtype="2" fill="hold" nodeType="withEffect">
                                  <p:stCondLst>
                                    <p:cond delay="0"/>
                                  </p:stCondLst>
                                  <p:childTnLst>
                                    <p:animClr clrSpc="rgb" dir="cw">
                                      <p:cBhvr>
                                        <p:cTn id="34" dur="2000" fill="hold"/>
                                        <p:tgtEl>
                                          <p:spTgt spid="8"/>
                                        </p:tgtEl>
                                        <p:attrNameLst>
                                          <p:attrName>fillcolor</p:attrName>
                                        </p:attrNameLst>
                                      </p:cBhvr>
                                      <p:to>
                                        <a:schemeClr val="bg1"/>
                                      </p:to>
                                    </p:animClr>
                                    <p:set>
                                      <p:cBhvr>
                                        <p:cTn id="35" dur="2000" fill="hold"/>
                                        <p:tgtEl>
                                          <p:spTgt spid="8"/>
                                        </p:tgtEl>
                                        <p:attrNameLst>
                                          <p:attrName>fill.type</p:attrName>
                                        </p:attrNameLst>
                                      </p:cBhvr>
                                      <p:to>
                                        <p:strVal val="solid"/>
                                      </p:to>
                                    </p:set>
                                    <p:set>
                                      <p:cBhvr>
                                        <p:cTn id="3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9" grpId="0"/>
      <p:bldP spid="9" grpId="1"/>
      <p:bldP spid="10" grpId="0"/>
      <p:bldP spid="10" grpId="1"/>
      <p:bldP spid="10"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5283</TotalTime>
  <Words>1041</Words>
  <Application>Microsoft Office PowerPoint</Application>
  <PresentationFormat>Custom</PresentationFormat>
  <Paragraphs>124</Paragraphs>
  <Slides>9</Slides>
  <Notes>9</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Lent is the Season to get ready for Easter</vt:lpstr>
      <vt:lpstr>Learning Intentions</vt:lpstr>
      <vt:lpstr>Can you say the names of  the 4 natural seasons?</vt:lpstr>
      <vt:lpstr>We have a Calendar to show  special Church seasons</vt:lpstr>
      <vt:lpstr>We are starting the  season we call Lent</vt:lpstr>
      <vt:lpstr>In Lent we remember when Jesus died on the cross</vt:lpstr>
      <vt:lpstr>The cross helps us to remember that Jesus died on the cross</vt:lpstr>
      <vt:lpstr>Check Up</vt:lpstr>
      <vt:lpstr>Time for Reflection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Lent is the Season to get ready for Easter</dc:title>
  <dc:creator>Jenny McCairn</dc:creator>
  <cp:lastModifiedBy>Pierre Schmits</cp:lastModifiedBy>
  <cp:revision>54</cp:revision>
  <dcterms:created xsi:type="dcterms:W3CDTF">2016-12-18T00:14:24Z</dcterms:created>
  <dcterms:modified xsi:type="dcterms:W3CDTF">2017-02-24T03:25:10Z</dcterms:modified>
</cp:coreProperties>
</file>