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7" r:id="rId3"/>
    <p:sldId id="258" r:id="rId4"/>
    <p:sldId id="259" r:id="rId5"/>
    <p:sldId id="260" r:id="rId6"/>
    <p:sldId id="262" r:id="rId7"/>
    <p:sldId id="256" r:id="rId8"/>
    <p:sldId id="263" r:id="rId9"/>
    <p:sldId id="265" r:id="rId10"/>
    <p:sldId id="266" r:id="rId11"/>
    <p:sldId id="267" r:id="rId12"/>
    <p:sldId id="261" r:id="rId13"/>
    <p:sldId id="264"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498"/>
    <a:srgbClr val="DACDF3"/>
    <a:srgbClr val="B39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70" d="100"/>
          <a:sy n="70" d="100"/>
        </p:scale>
        <p:origin x="-72" y="-8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FA32F-F526-4805-851E-35B3BEC35BB6}" type="datetimeFigureOut">
              <a:rPr lang="en-NZ" smtClean="0"/>
              <a:t>22/02/2017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262B6E-212E-40D7-A538-82FAF7339D9E}" type="slidenum">
              <a:rPr lang="en-NZ" smtClean="0"/>
              <a:t>‹#›</a:t>
            </a:fld>
            <a:endParaRPr lang="en-NZ"/>
          </a:p>
        </p:txBody>
      </p:sp>
    </p:spTree>
    <p:extLst>
      <p:ext uri="{BB962C8B-B14F-4D97-AF65-F5344CB8AC3E}">
        <p14:creationId xmlns:p14="http://schemas.microsoft.com/office/powerpoint/2010/main" val="1900093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Ash Wednesday and what happens on that day.</a:t>
            </a:r>
            <a:endParaRPr lang="en-NZ" dirty="0"/>
          </a:p>
        </p:txBody>
      </p:sp>
      <p:sp>
        <p:nvSpPr>
          <p:cNvPr id="4" name="Slide Number Placeholder 3"/>
          <p:cNvSpPr>
            <a:spLocks noGrp="1"/>
          </p:cNvSpPr>
          <p:nvPr>
            <p:ph type="sldNum" sz="quarter" idx="10"/>
          </p:nvPr>
        </p:nvSpPr>
        <p:spPr/>
        <p:txBody>
          <a:bodyPr/>
          <a:lstStyle/>
          <a:p>
            <a:fld id="{2D262B6E-212E-40D7-A538-82FAF7339D9E}" type="slidenum">
              <a:rPr lang="en-NZ" smtClean="0"/>
              <a:t>1</a:t>
            </a:fld>
            <a:endParaRPr lang="en-NZ"/>
          </a:p>
        </p:txBody>
      </p:sp>
    </p:spTree>
    <p:extLst>
      <p:ext uri="{BB962C8B-B14F-4D97-AF65-F5344CB8AC3E}">
        <p14:creationId xmlns:p14="http://schemas.microsoft.com/office/powerpoint/2010/main" val="2512529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like to put a copy of the </a:t>
            </a:r>
            <a:r>
              <a:rPr lang="en-GB" sz="1200" b="1" u="sng" kern="1200" dirty="0">
                <a:solidFill>
                  <a:schemeClr val="tx1"/>
                </a:solidFill>
                <a:effectLst/>
                <a:latin typeface="+mn-lt"/>
                <a:ea typeface="+mn-ea"/>
                <a:cs typeface="+mn-cs"/>
              </a:rPr>
              <a:t>Sharing our Learning</a:t>
            </a:r>
            <a:r>
              <a:rPr lang="en-GB" sz="1200" kern="1200" dirty="0">
                <a:solidFill>
                  <a:schemeClr val="tx1"/>
                </a:solidFill>
                <a:effectLst/>
                <a:latin typeface="+mn-lt"/>
                <a:ea typeface="+mn-ea"/>
                <a:cs typeface="+mn-cs"/>
              </a:rPr>
              <a:t> page in children’s RE Learning Journals. You could talk through the choices using the slide and let children make their choice from their own copy.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a:solidFill>
                  <a:schemeClr val="tx1"/>
                </a:solidFill>
                <a:effectLst/>
                <a:latin typeface="+mn-lt"/>
                <a:ea typeface="+mn-ea"/>
                <a:cs typeface="+mn-cs"/>
              </a:rPr>
              <a:t>whānau</a:t>
            </a:r>
            <a:r>
              <a:rPr lang="en-GB" sz="1200" kern="1200" dirty="0">
                <a:solidFill>
                  <a:schemeClr val="tx1"/>
                </a:solidFill>
                <a:effectLst/>
                <a:latin typeface="+mn-lt"/>
                <a:ea typeface="+mn-ea"/>
                <a:cs typeface="+mn-cs"/>
              </a:rPr>
              <a:t> know what you expect them to do with this.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slide is focussed on the Year 1 </a:t>
            </a:r>
            <a:r>
              <a:rPr lang="en-GB" sz="1200" b="1" kern="1200" dirty="0">
                <a:solidFill>
                  <a:schemeClr val="tx1"/>
                </a:solidFill>
                <a:effectLst/>
                <a:latin typeface="+mn-lt"/>
                <a:ea typeface="+mn-ea"/>
                <a:cs typeface="+mn-cs"/>
              </a:rPr>
              <a:t>LENT</a:t>
            </a:r>
            <a:r>
              <a:rPr lang="en-GB" sz="1200" kern="1200" dirty="0">
                <a:solidFill>
                  <a:schemeClr val="tx1"/>
                </a:solidFill>
                <a:effectLst/>
                <a:latin typeface="+mn-lt"/>
                <a:ea typeface="+mn-ea"/>
                <a:cs typeface="+mn-cs"/>
              </a:rPr>
              <a:t> Achievement Objective which is covered in Resources 1-3</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LENT Year 1 </a:t>
            </a:r>
            <a:r>
              <a:rPr lang="en-GB" sz="1200" kern="1200" dirty="0">
                <a:solidFill>
                  <a:schemeClr val="tx1"/>
                </a:solidFill>
                <a:effectLst/>
                <a:latin typeface="+mn-lt"/>
                <a:ea typeface="+mn-ea"/>
                <a:cs typeface="+mn-cs"/>
              </a:rPr>
              <a:t>AO</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Children will be able to: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recognise </a:t>
            </a:r>
            <a:r>
              <a:rPr lang="en-GB" sz="1200" b="1" kern="1200" dirty="0">
                <a:solidFill>
                  <a:schemeClr val="tx1"/>
                </a:solidFill>
                <a:effectLst/>
                <a:latin typeface="+mn-lt"/>
                <a:ea typeface="+mn-ea"/>
                <a:cs typeface="+mn-cs"/>
              </a:rPr>
              <a:t>LENT</a:t>
            </a:r>
            <a:r>
              <a:rPr lang="en-GB" sz="1200" kern="1200" dirty="0">
                <a:solidFill>
                  <a:schemeClr val="tx1"/>
                </a:solidFill>
                <a:effectLst/>
                <a:latin typeface="+mn-lt"/>
                <a:ea typeface="+mn-ea"/>
                <a:cs typeface="+mn-cs"/>
              </a:rPr>
              <a:t> as a season for getting ready for Easter.</a:t>
            </a:r>
            <a:endParaRPr lang="en-NZ" dirty="0"/>
          </a:p>
        </p:txBody>
      </p:sp>
      <p:sp>
        <p:nvSpPr>
          <p:cNvPr id="4" name="Slide Number Placeholder 3"/>
          <p:cNvSpPr>
            <a:spLocks noGrp="1"/>
          </p:cNvSpPr>
          <p:nvPr>
            <p:ph type="sldNum" sz="quarter" idx="10"/>
          </p:nvPr>
        </p:nvSpPr>
        <p:spPr/>
        <p:txBody>
          <a:bodyPr/>
          <a:lstStyle/>
          <a:p>
            <a:fld id="{2D262B6E-212E-40D7-A538-82FAF7339D9E}" type="slidenum">
              <a:rPr lang="en-NZ" smtClean="0"/>
              <a:t>10</a:t>
            </a:fld>
            <a:endParaRPr lang="en-NZ"/>
          </a:p>
        </p:txBody>
      </p:sp>
    </p:spTree>
    <p:extLst>
      <p:ext uri="{BB962C8B-B14F-4D97-AF65-F5344CB8AC3E}">
        <p14:creationId xmlns:p14="http://schemas.microsoft.com/office/powerpoint/2010/main" val="2734568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worksheet relates to slide 4</a:t>
            </a:r>
          </a:p>
          <a:p>
            <a:pPr lvl="0"/>
            <a:r>
              <a:rPr lang="en-GB" sz="1200" kern="1200" dirty="0">
                <a:solidFill>
                  <a:schemeClr val="tx1"/>
                </a:solidFill>
                <a:effectLst/>
                <a:latin typeface="+mn-lt"/>
                <a:ea typeface="+mn-ea"/>
                <a:cs typeface="+mn-cs"/>
              </a:rPr>
              <a:t>Print off a copy of the Liturgical Calendar for each child to add to their RE book.</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GB" sz="1800" b="0" i="0" u="none" strike="noStrike" kern="0" cap="none" spc="0" normalizeH="0" baseline="0" noProof="0">
              <a:ln>
                <a:noFill/>
              </a:ln>
              <a:solidFill>
                <a:sysClr val="windowText" lastClr="000000"/>
              </a:solidFill>
              <a:effectLst/>
              <a:uLnTx/>
              <a:uFillTx/>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87902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worksheet relates to slide 7</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735772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worksheet relates to slide 4</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88955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A70B-77DD-4C45-859C-82A8BA50755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2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red button to point to each season and say its name.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yellow button to point to the celebration seasons of Christmas and Easter.                                                                                                                                 Explain what they celebrate.</a:t>
            </a:r>
            <a:endParaRPr lang="en-NZ" dirty="0"/>
          </a:p>
        </p:txBody>
      </p:sp>
      <p:sp>
        <p:nvSpPr>
          <p:cNvPr id="4" name="Slide Number Placeholder 3"/>
          <p:cNvSpPr>
            <a:spLocks noGrp="1"/>
          </p:cNvSpPr>
          <p:nvPr>
            <p:ph type="sldNum" sz="quarter" idx="10"/>
          </p:nvPr>
        </p:nvSpPr>
        <p:spPr/>
        <p:txBody>
          <a:bodyPr/>
          <a:lstStyle/>
          <a:p>
            <a:fld id="{2D262B6E-212E-40D7-A538-82FAF7339D9E}" type="slidenum">
              <a:rPr lang="en-NZ" smtClean="0"/>
              <a:t>3</a:t>
            </a:fld>
            <a:endParaRPr lang="en-NZ"/>
          </a:p>
        </p:txBody>
      </p:sp>
    </p:spTree>
    <p:extLst>
      <p:ext uri="{BB962C8B-B14F-4D97-AF65-F5344CB8AC3E}">
        <p14:creationId xmlns:p14="http://schemas.microsoft.com/office/powerpoint/2010/main" val="90001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Print off a copy of the Liturgical Calendar for each child to add to their RE book.</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Each child gets a purple felt or crayon. Point to the season of Lent and show them where to colour – not on the Holy Week words.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Then get a yellow felt or crayon and colour the season of Easter – not on the word Pentecost. Explain we will keep the calendar in our RE books and we will colour each season as we go through the year. </a:t>
            </a:r>
            <a:endParaRPr lang="en-NZ" dirty="0"/>
          </a:p>
        </p:txBody>
      </p:sp>
      <p:sp>
        <p:nvSpPr>
          <p:cNvPr id="4" name="Slide Number Placeholder 3"/>
          <p:cNvSpPr>
            <a:spLocks noGrp="1"/>
          </p:cNvSpPr>
          <p:nvPr>
            <p:ph type="sldNum" sz="quarter" idx="10"/>
          </p:nvPr>
        </p:nvSpPr>
        <p:spPr/>
        <p:txBody>
          <a:bodyPr/>
          <a:lstStyle/>
          <a:p>
            <a:fld id="{2D262B6E-212E-40D7-A538-82FAF7339D9E}" type="slidenum">
              <a:rPr lang="en-NZ" smtClean="0"/>
              <a:t>4</a:t>
            </a:fld>
            <a:endParaRPr lang="en-NZ"/>
          </a:p>
        </p:txBody>
      </p:sp>
    </p:spTree>
    <p:extLst>
      <p:ext uri="{BB962C8B-B14F-4D97-AF65-F5344CB8AC3E}">
        <p14:creationId xmlns:p14="http://schemas.microsoft.com/office/powerpoint/2010/main" val="144005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 at the image and explain what is happening.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post it note and talk about what Father and the children are making.                                                                                                                              Children say why ashes are needed and name the day we use them.</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children Ash Wednesday is the first day of Lent.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Experiences 2 &amp; 3</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12335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the flip cards to help children understand the meaning of the ritual of making a Sign of the Cross with the ashes on their foreheads and why we do this.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Lent we try to loving and caring like Jesus was when he lived on earth.</a:t>
            </a:r>
            <a:endParaRPr lang="en-NZ" dirty="0"/>
          </a:p>
        </p:txBody>
      </p:sp>
      <p:sp>
        <p:nvSpPr>
          <p:cNvPr id="4" name="Slide Number Placeholder 3"/>
          <p:cNvSpPr>
            <a:spLocks noGrp="1"/>
          </p:cNvSpPr>
          <p:nvPr>
            <p:ph type="sldNum" sz="quarter" idx="10"/>
          </p:nvPr>
        </p:nvSpPr>
        <p:spPr/>
        <p:txBody>
          <a:bodyPr/>
          <a:lstStyle/>
          <a:p>
            <a:fld id="{2D262B6E-212E-40D7-A538-82FAF7339D9E}" type="slidenum">
              <a:rPr lang="en-NZ" smtClean="0"/>
              <a:t>6</a:t>
            </a:fld>
            <a:endParaRPr lang="en-NZ"/>
          </a:p>
        </p:txBody>
      </p:sp>
    </p:spTree>
    <p:extLst>
      <p:ext uri="{BB962C8B-B14F-4D97-AF65-F5344CB8AC3E}">
        <p14:creationId xmlns:p14="http://schemas.microsoft.com/office/powerpoint/2010/main" val="270756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4</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read and complete each revealed item.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a copy of the worksheet for each child to complete and add to their RE Learning Journal.</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children that it is important to say sorry and really mean it. </a:t>
            </a:r>
            <a:endParaRPr lang="en-NZ" dirty="0"/>
          </a:p>
        </p:txBody>
      </p:sp>
      <p:sp>
        <p:nvSpPr>
          <p:cNvPr id="4" name="Slide Number Placeholder 3"/>
          <p:cNvSpPr>
            <a:spLocks noGrp="1"/>
          </p:cNvSpPr>
          <p:nvPr>
            <p:ph type="sldNum" sz="quarter" idx="10"/>
          </p:nvPr>
        </p:nvSpPr>
        <p:spPr/>
        <p:txBody>
          <a:bodyPr/>
          <a:lstStyle/>
          <a:p>
            <a:fld id="{2D262B6E-212E-40D7-A538-82FAF7339D9E}" type="slidenum">
              <a:rPr lang="en-NZ" smtClean="0"/>
              <a:t>7</a:t>
            </a:fld>
            <a:endParaRPr lang="en-NZ"/>
          </a:p>
        </p:txBody>
      </p:sp>
    </p:spTree>
    <p:extLst>
      <p:ext uri="{BB962C8B-B14F-4D97-AF65-F5344CB8AC3E}">
        <p14:creationId xmlns:p14="http://schemas.microsoft.com/office/powerpoint/2010/main" val="2859631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9674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talk </a:t>
            </a:r>
            <a:r>
              <a:rPr lang="en-GB" sz="1200" i="1" kern="1200" dirty="0">
                <a:solidFill>
                  <a:schemeClr val="tx1"/>
                </a:solidFill>
                <a:effectLst/>
                <a:latin typeface="+mn-lt"/>
                <a:ea typeface="+mn-ea"/>
                <a:cs typeface="+mn-cs"/>
              </a:rPr>
              <a:t>to Jesus in their heart and tell him they are sorry for the times they are mean or selfish to others. Tell Jesus they will try to follow him and be kind and helpful at home and at school during Lent. </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A70B-77DD-4C45-859C-82A8BA50755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94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8EC8571A-5D84-44BA-BE60-7A781B5A92D2}"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3136812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EC8571A-5D84-44BA-BE60-7A781B5A92D2}"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4039814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EC8571A-5D84-44BA-BE60-7A781B5A92D2}"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17150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230525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724249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280173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BEDC212F-5603-4380-B0A6-74537C8EC109}"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3268749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BEDC212F-5603-4380-B0A6-74537C8EC109}" type="datetimeFigureOut">
              <a:rPr lang="en-NZ" smtClean="0"/>
              <a:t>22/02/2017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773974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BEDC212F-5603-4380-B0A6-74537C8EC109}" type="datetimeFigureOut">
              <a:rPr lang="en-NZ" smtClean="0"/>
              <a:t>22/02/2017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3873958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DC212F-5603-4380-B0A6-74537C8EC109}" type="datetimeFigureOut">
              <a:rPr lang="en-NZ" smtClean="0"/>
              <a:t>22/02/2017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4170779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DC212F-5603-4380-B0A6-74537C8EC109}"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1946248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EC8571A-5D84-44BA-BE60-7A781B5A92D2}"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2394916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DC212F-5603-4380-B0A6-74537C8EC109}"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3399036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78600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1284161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C8571A-5D84-44BA-BE60-7A781B5A92D2}"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2680806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8EC8571A-5D84-44BA-BE60-7A781B5A92D2}"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809260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8EC8571A-5D84-44BA-BE60-7A781B5A92D2}" type="datetimeFigureOut">
              <a:rPr lang="en-NZ" smtClean="0"/>
              <a:t>22/02/2017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4074206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8EC8571A-5D84-44BA-BE60-7A781B5A92D2}" type="datetimeFigureOut">
              <a:rPr lang="en-NZ" smtClean="0"/>
              <a:t>22/02/2017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1478182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8571A-5D84-44BA-BE60-7A781B5A92D2}" type="datetimeFigureOut">
              <a:rPr lang="en-NZ" smtClean="0"/>
              <a:t>22/02/2017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2386964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C8571A-5D84-44BA-BE60-7A781B5A92D2}"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373435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C8571A-5D84-44BA-BE60-7A781B5A92D2}"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20CF5A0-DBAA-4110-83C9-0E076CB8B302}" type="slidenum">
              <a:rPr lang="en-NZ" smtClean="0"/>
              <a:t>‹#›</a:t>
            </a:fld>
            <a:endParaRPr lang="en-NZ"/>
          </a:p>
        </p:txBody>
      </p:sp>
    </p:spTree>
    <p:extLst>
      <p:ext uri="{BB962C8B-B14F-4D97-AF65-F5344CB8AC3E}">
        <p14:creationId xmlns:p14="http://schemas.microsoft.com/office/powerpoint/2010/main" val="4198071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stelsSmooth scaling="24"/>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8571A-5D84-44BA-BE60-7A781B5A92D2}" type="datetimeFigureOut">
              <a:rPr lang="en-NZ" smtClean="0"/>
              <a:t>22/02/2017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CF5A0-DBAA-4110-83C9-0E076CB8B302}" type="slidenum">
              <a:rPr lang="en-NZ" smtClean="0"/>
              <a:t>‹#›</a:t>
            </a:fld>
            <a:endParaRPr lang="en-NZ"/>
          </a:p>
        </p:txBody>
      </p:sp>
    </p:spTree>
    <p:extLst>
      <p:ext uri="{BB962C8B-B14F-4D97-AF65-F5344CB8AC3E}">
        <p14:creationId xmlns:p14="http://schemas.microsoft.com/office/powerpoint/2010/main" val="328741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stelsSmooth scaling="24"/>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C212F-5603-4380-B0A6-74537C8EC109}" type="datetimeFigureOut">
              <a:rPr lang="en-NZ" smtClean="0"/>
              <a:t>22/02/2017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D0DAE-D867-4743-A31A-64633D48DDC6}" type="slidenum">
              <a:rPr lang="en-NZ" smtClean="0"/>
              <a:t>‹#›</a:t>
            </a:fld>
            <a:endParaRPr lang="en-NZ"/>
          </a:p>
        </p:txBody>
      </p:sp>
    </p:spTree>
    <p:extLst>
      <p:ext uri="{BB962C8B-B14F-4D97-AF65-F5344CB8AC3E}">
        <p14:creationId xmlns:p14="http://schemas.microsoft.com/office/powerpoint/2010/main" val="2842572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slide" Target="slide13.xml"/><Relationship Id="rId3" Type="http://schemas.openxmlformats.org/officeDocument/2006/relationships/image" Target="../media/image15.jpeg"/><Relationship Id="rId7" Type="http://schemas.openxmlformats.org/officeDocument/2006/relationships/image" Target="../media/image5.jp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jpg"/><Relationship Id="rId11" Type="http://schemas.openxmlformats.org/officeDocument/2006/relationships/image" Target="../media/image20.jpg"/><Relationship Id="rId5" Type="http://schemas.openxmlformats.org/officeDocument/2006/relationships/image" Target="../media/image2.jpg"/><Relationship Id="rId10" Type="http://schemas.openxmlformats.org/officeDocument/2006/relationships/image" Target="../media/image19.jpg"/><Relationship Id="rId4" Type="http://schemas.openxmlformats.org/officeDocument/2006/relationships/image" Target="../media/image16.jpeg"/><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10.xml"/><Relationship Id="rId7"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8.jpg"/><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slide" Target="slide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6.xml"/><Relationship Id="rId7" Type="http://schemas.openxmlformats.org/officeDocument/2006/relationships/image" Target="../media/image12.jp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notesSlide" Target="../notesSlides/notesSlide9.xml"/><Relationship Id="rId9" Type="http://schemas.openxmlformats.org/officeDocument/2006/relationships/hyperlink" Target="http://www.tinyurl.com/NCRSfeedbac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58" y="808942"/>
            <a:ext cx="3899647" cy="5254585"/>
          </a:xfrm>
          <a:prstGeom prst="roundRect">
            <a:avLst>
              <a:gd name="adj" fmla="val 13489"/>
            </a:avLst>
          </a:prstGeom>
          <a:ln>
            <a:solidFill>
              <a:srgbClr val="4B2498"/>
            </a:solidFill>
          </a:ln>
        </p:spPr>
      </p:pic>
      <p:sp>
        <p:nvSpPr>
          <p:cNvPr id="7" name="Scroll: Vertical 6"/>
          <p:cNvSpPr/>
          <p:nvPr/>
        </p:nvSpPr>
        <p:spPr>
          <a:xfrm flipH="1">
            <a:off x="5400675" y="808942"/>
            <a:ext cx="5937177" cy="5252484"/>
          </a:xfrm>
          <a:prstGeom prst="verticalScroll">
            <a:avLst/>
          </a:prstGeom>
          <a:solidFill>
            <a:srgbClr val="B399E7"/>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itle 3"/>
          <p:cNvSpPr>
            <a:spLocks noGrp="1"/>
          </p:cNvSpPr>
          <p:nvPr>
            <p:ph type="title"/>
          </p:nvPr>
        </p:nvSpPr>
        <p:spPr>
          <a:xfrm>
            <a:off x="6015038" y="2377707"/>
            <a:ext cx="4702581" cy="2608631"/>
          </a:xfrm>
        </p:spPr>
        <p:txBody>
          <a:bodyPr>
            <a:normAutofit fontScale="90000"/>
          </a:bodyPr>
          <a:lstStyle/>
          <a:p>
            <a:pPr algn="ctr"/>
            <a:r>
              <a:rPr lang="en-NZ" sz="5400" dirty="0">
                <a:solidFill>
                  <a:schemeClr val="bg1"/>
                </a:solidFill>
                <a:latin typeface="Georgia" panose="02040502050405020303" pitchFamily="18" charset="0"/>
              </a:rPr>
              <a:t>Ash Wednesday is the first day of Lent</a:t>
            </a:r>
          </a:p>
        </p:txBody>
      </p:sp>
      <p:sp>
        <p:nvSpPr>
          <p:cNvPr id="8"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S-01</a:t>
            </a:r>
          </a:p>
        </p:txBody>
      </p:sp>
      <p:sp>
        <p:nvSpPr>
          <p:cNvPr id="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04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130"/>
            <a:ext cx="10515600" cy="1325563"/>
          </a:xfrm>
        </p:spPr>
        <p:txBody>
          <a:bodyPr>
            <a:normAutofit/>
          </a:bodyPr>
          <a:lstStyle/>
          <a:p>
            <a:pPr algn="ctr"/>
            <a:r>
              <a:rPr lang="en-NZ" sz="4000"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Sharing our Learning about LENT with </a:t>
            </a:r>
            <a:br>
              <a:rPr lang="en-NZ" sz="4000"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sz="4000"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family whānau, other classes , and parish</a:t>
            </a:r>
          </a:p>
        </p:txBody>
      </p:sp>
      <p:sp>
        <p:nvSpPr>
          <p:cNvPr id="12" name="Scroll 5"/>
          <p:cNvSpPr/>
          <p:nvPr/>
        </p:nvSpPr>
        <p:spPr>
          <a:xfrm>
            <a:off x="2541490" y="2076312"/>
            <a:ext cx="7046259" cy="3550023"/>
          </a:xfrm>
          <a:prstGeom prst="horizontalScroll">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r>
              <a:rPr lang="en-NZ" sz="2000" b="1" dirty="0">
                <a:solidFill>
                  <a:schemeClr val="tx1"/>
                </a:solidFill>
                <a:latin typeface="Arial" panose="020B0604020202020204" pitchFamily="34" charset="0"/>
                <a:cs typeface="Arial" panose="020B0604020202020204" pitchFamily="34" charset="0"/>
              </a:rPr>
              <a:t>Make up your own way</a:t>
            </a:r>
            <a:r>
              <a:rPr lang="en-NZ" sz="2000" dirty="0">
                <a:solidFill>
                  <a:schemeClr val="tx1"/>
                </a:solidFill>
                <a:latin typeface="Arial" panose="020B0604020202020204" pitchFamily="34" charset="0"/>
                <a:cs typeface="Arial" panose="020B0604020202020204" pitchFamily="34" charset="0"/>
              </a:rPr>
              <a:t> of showing and sharing what you have learned and decide with whom you would like to share it.</a:t>
            </a:r>
            <a:endParaRPr lang="en-NZ" sz="2000" b="1" dirty="0">
              <a:solidFill>
                <a:schemeClr val="tx1"/>
              </a:solidFill>
              <a:latin typeface="Arial" panose="020B0604020202020204" pitchFamily="34" charset="0"/>
              <a:cs typeface="Arial" panose="020B0604020202020204" pitchFamily="34" charset="0"/>
            </a:endParaRPr>
          </a:p>
        </p:txBody>
      </p:sp>
      <p:pic>
        <p:nvPicPr>
          <p:cNvPr id="13"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908" t="18070"/>
          <a:stretch/>
        </p:blipFill>
        <p:spPr>
          <a:xfrm>
            <a:off x="5682105" y="3465699"/>
            <a:ext cx="1292837" cy="1605298"/>
          </a:xfrm>
          <a:prstGeom prst="rect">
            <a:avLst/>
          </a:prstGeom>
          <a:ln>
            <a:solidFill>
              <a:srgbClr val="4B2498"/>
            </a:solidFill>
          </a:ln>
        </p:spPr>
      </p:pic>
      <p:sp>
        <p:nvSpPr>
          <p:cNvPr id="10" name="Scroll 4"/>
          <p:cNvSpPr/>
          <p:nvPr/>
        </p:nvSpPr>
        <p:spPr>
          <a:xfrm>
            <a:off x="2541492" y="2084294"/>
            <a:ext cx="7046259" cy="3550023"/>
          </a:xfrm>
          <a:prstGeom prst="horizontalScroll">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r>
              <a:rPr lang="en-NZ" sz="2000" b="1" dirty="0">
                <a:solidFill>
                  <a:schemeClr val="tx1"/>
                </a:solidFill>
                <a:latin typeface="Arial" panose="020B0604020202020204" pitchFamily="34" charset="0"/>
                <a:cs typeface="Arial" panose="020B0604020202020204" pitchFamily="34" charset="0"/>
              </a:rPr>
              <a:t>Make a poster or power point </a:t>
            </a:r>
            <a:r>
              <a:rPr lang="en-NZ" sz="2000" dirty="0">
                <a:solidFill>
                  <a:schemeClr val="tx1"/>
                </a:solidFill>
                <a:latin typeface="Arial" panose="020B0604020202020204" pitchFamily="34" charset="0"/>
                <a:cs typeface="Arial" panose="020B0604020202020204" pitchFamily="34" charset="0"/>
              </a:rPr>
              <a:t>to share that shows that Lent is a time for – trying to be loving like Jesus, saying sorry when you have done something wrong, remembering Jesus died on the cross, getting ready for Easter when Jesus rose from the dead.</a:t>
            </a:r>
            <a:endParaRPr lang="en-NZ" sz="2000" b="1" dirty="0">
              <a:solidFill>
                <a:schemeClr val="tx1"/>
              </a:solidFill>
              <a:latin typeface="Arial" panose="020B0604020202020204" pitchFamily="34" charset="0"/>
              <a:cs typeface="Arial" panose="020B0604020202020204" pitchFamily="34" charset="0"/>
            </a:endParaRPr>
          </a:p>
        </p:txBody>
      </p:sp>
      <p:pic>
        <p:nvPicPr>
          <p:cNvPr id="11"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2481" y="4234693"/>
            <a:ext cx="1567036" cy="868358"/>
          </a:xfrm>
          <a:prstGeom prst="rect">
            <a:avLst/>
          </a:prstGeom>
          <a:ln>
            <a:solidFill>
              <a:srgbClr val="4B2498"/>
            </a:solidFill>
          </a:ln>
        </p:spPr>
      </p:pic>
      <p:sp>
        <p:nvSpPr>
          <p:cNvPr id="8" name="Scroll 3"/>
          <p:cNvSpPr/>
          <p:nvPr/>
        </p:nvSpPr>
        <p:spPr>
          <a:xfrm>
            <a:off x="2541493" y="2084295"/>
            <a:ext cx="7046259" cy="3550023"/>
          </a:xfrm>
          <a:prstGeom prst="horizontalScroll">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r>
              <a:rPr lang="en-NZ" sz="2000" b="1" dirty="0">
                <a:solidFill>
                  <a:schemeClr val="tx1"/>
                </a:solidFill>
                <a:latin typeface="Arial" panose="020B0604020202020204" pitchFamily="34" charset="0"/>
                <a:cs typeface="Arial" panose="020B0604020202020204" pitchFamily="34" charset="0"/>
              </a:rPr>
              <a:t>Share your worksheet </a:t>
            </a:r>
            <a:r>
              <a:rPr lang="en-NZ" sz="2000" dirty="0">
                <a:solidFill>
                  <a:schemeClr val="tx1"/>
                </a:solidFill>
                <a:latin typeface="Arial" panose="020B0604020202020204" pitchFamily="34" charset="0"/>
                <a:cs typeface="Arial" panose="020B0604020202020204" pitchFamily="34" charset="0"/>
              </a:rPr>
              <a:t>(Slide 7) with another class and ask the children what they have learned about Ash Wednesday and Lent.</a:t>
            </a:r>
            <a:endParaRPr lang="en-NZ" sz="2000" b="1" dirty="0">
              <a:solidFill>
                <a:schemeClr val="tx1"/>
              </a:solidFill>
              <a:latin typeface="Arial" panose="020B0604020202020204" pitchFamily="34" charset="0"/>
              <a:cs typeface="Arial" panose="020B0604020202020204" pitchFamily="34" charset="0"/>
            </a:endParaRPr>
          </a:p>
        </p:txBody>
      </p:sp>
      <p:pic>
        <p:nvPicPr>
          <p:cNvPr id="9"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944" y="3691466"/>
            <a:ext cx="1137356" cy="1386903"/>
          </a:xfrm>
          <a:prstGeom prst="rect">
            <a:avLst/>
          </a:prstGeom>
          <a:ln>
            <a:solidFill>
              <a:srgbClr val="4B2498"/>
            </a:solidFill>
          </a:ln>
        </p:spPr>
      </p:pic>
      <p:sp>
        <p:nvSpPr>
          <p:cNvPr id="6" name="Scroll 2"/>
          <p:cNvSpPr/>
          <p:nvPr/>
        </p:nvSpPr>
        <p:spPr>
          <a:xfrm>
            <a:off x="2541493" y="2084295"/>
            <a:ext cx="7046259" cy="3550023"/>
          </a:xfrm>
          <a:prstGeom prst="horizontalScroll">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r>
              <a:rPr lang="en-NZ" sz="2000" b="1" dirty="0">
                <a:solidFill>
                  <a:schemeClr val="tx1"/>
                </a:solidFill>
                <a:latin typeface="Arial" panose="020B0604020202020204" pitchFamily="34" charset="0"/>
                <a:cs typeface="Arial" panose="020B0604020202020204" pitchFamily="34" charset="0"/>
              </a:rPr>
              <a:t>Ask your teacher to photograph your class </a:t>
            </a:r>
            <a:r>
              <a:rPr lang="en-NZ" sz="2000" dirty="0">
                <a:solidFill>
                  <a:schemeClr val="tx1"/>
                </a:solidFill>
                <a:latin typeface="Arial" panose="020B0604020202020204" pitchFamily="34" charset="0"/>
                <a:cs typeface="Arial" panose="020B0604020202020204" pitchFamily="34" charset="0"/>
              </a:rPr>
              <a:t>with their ash crosses to display in your parish foyer. Show it to people you know in your parish and tell them everything you know about Lent.</a:t>
            </a:r>
            <a:endParaRPr lang="en-NZ" sz="2000" b="1" dirty="0">
              <a:solidFill>
                <a:schemeClr val="tx1"/>
              </a:solidFill>
              <a:latin typeface="Arial" panose="020B0604020202020204" pitchFamily="34" charset="0"/>
              <a:cs typeface="Arial" panose="020B0604020202020204" pitchFamily="34" charset="0"/>
            </a:endParaRPr>
          </a:p>
        </p:txBody>
      </p:sp>
      <p:pic>
        <p:nvPicPr>
          <p:cNvPr id="7" name="Picture 2"/>
          <p:cNvPicPr>
            <a:picLocks noChangeAspect="1"/>
          </p:cNvPicPr>
          <p:nvPr/>
        </p:nvPicPr>
        <p:blipFill rotWithShape="1">
          <a:blip r:embed="rId6">
            <a:extLst>
              <a:ext uri="{28A0092B-C50C-407E-A947-70E740481C1C}">
                <a14:useLocalDpi xmlns:a14="http://schemas.microsoft.com/office/drawing/2010/main" val="0"/>
              </a:ext>
            </a:extLst>
          </a:blip>
          <a:srcRect l="28538" b="11578"/>
          <a:stretch/>
        </p:blipFill>
        <p:spPr>
          <a:xfrm>
            <a:off x="5503331" y="3883988"/>
            <a:ext cx="1433690" cy="1194382"/>
          </a:xfrm>
          <a:prstGeom prst="rect">
            <a:avLst/>
          </a:prstGeom>
          <a:ln>
            <a:solidFill>
              <a:srgbClr val="4B2498"/>
            </a:solidFill>
          </a:ln>
        </p:spPr>
      </p:pic>
      <p:sp>
        <p:nvSpPr>
          <p:cNvPr id="3" name="Scroll 1"/>
          <p:cNvSpPr/>
          <p:nvPr/>
        </p:nvSpPr>
        <p:spPr>
          <a:xfrm>
            <a:off x="2541494" y="2084295"/>
            <a:ext cx="7046259" cy="3550023"/>
          </a:xfrm>
          <a:prstGeom prst="horizontalScroll">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r>
              <a:rPr lang="en-NZ" sz="2000" b="1" dirty="0">
                <a:solidFill>
                  <a:schemeClr val="tx1"/>
                </a:solidFill>
                <a:latin typeface="Arial" panose="020B0604020202020204" pitchFamily="34" charset="0"/>
                <a:cs typeface="Arial" panose="020B0604020202020204" pitchFamily="34" charset="0"/>
              </a:rPr>
              <a:t>Talk about, skype, or telephone your family </a:t>
            </a:r>
            <a:r>
              <a:rPr lang="en-NZ" sz="2000" dirty="0">
                <a:solidFill>
                  <a:schemeClr val="tx1"/>
                </a:solidFill>
                <a:latin typeface="Arial" panose="020B0604020202020204" pitchFamily="34" charset="0"/>
                <a:cs typeface="Arial" panose="020B0604020202020204" pitchFamily="34" charset="0"/>
              </a:rPr>
              <a:t>to tell them about what happened on Ash Wednesday. Explain how the ashes are made and what they remind people to do.</a:t>
            </a:r>
            <a:endParaRPr lang="en-NZ" sz="2000" b="1" dirty="0">
              <a:solidFill>
                <a:schemeClr val="tx1"/>
              </a:solidFill>
              <a:latin typeface="Arial" panose="020B0604020202020204" pitchFamily="34" charset="0"/>
              <a:cs typeface="Arial" panose="020B0604020202020204" pitchFamily="34" charset="0"/>
            </a:endParaRPr>
          </a:p>
        </p:txBody>
      </p:sp>
      <p:pic>
        <p:nvPicPr>
          <p:cNvPr id="5"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36963" t="22676" r="14445" b="8708"/>
          <a:stretch/>
        </p:blipFill>
        <p:spPr>
          <a:xfrm>
            <a:off x="5503332" y="3859306"/>
            <a:ext cx="1185335" cy="1219064"/>
          </a:xfrm>
          <a:prstGeom prst="rect">
            <a:avLst/>
          </a:prstGeom>
          <a:ln>
            <a:solidFill>
              <a:srgbClr val="4B2498"/>
            </a:solidFill>
          </a:ln>
        </p:spPr>
      </p:pic>
      <p:sp>
        <p:nvSpPr>
          <p:cNvPr id="14" name="Arrow: Right 13"/>
          <p:cNvSpPr/>
          <p:nvPr/>
        </p:nvSpPr>
        <p:spPr>
          <a:xfrm>
            <a:off x="5438884" y="5362574"/>
            <a:ext cx="1562583" cy="928529"/>
          </a:xfrm>
          <a:prstGeom prst="rightArrow">
            <a:avLst/>
          </a:prstGeom>
          <a:solidFill>
            <a:srgbClr val="C0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998" y="2076312"/>
            <a:ext cx="1209764" cy="1199483"/>
          </a:xfrm>
          <a:prstGeom prst="rect">
            <a:avLst/>
          </a:prstGeom>
          <a:ln>
            <a:noFill/>
          </a:ln>
          <a:effectLst>
            <a:softEdge rad="31750"/>
          </a:effectLst>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9477" y="2076312"/>
            <a:ext cx="1215621" cy="1199484"/>
          </a:xfrm>
          <a:prstGeom prst="rect">
            <a:avLst/>
          </a:prstGeom>
          <a:ln>
            <a:solidFill>
              <a:srgbClr val="4B2498"/>
            </a:solidFill>
          </a:ln>
          <a:effectLst>
            <a:softEdge rad="31750"/>
          </a:effectLst>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5330" y="4617070"/>
            <a:ext cx="1209768" cy="1209768"/>
          </a:xfrm>
          <a:prstGeom prst="rect">
            <a:avLst/>
          </a:prstGeom>
          <a:ln>
            <a:solidFill>
              <a:srgbClr val="4B2498"/>
            </a:solidFill>
          </a:ln>
          <a:effectLst>
            <a:softEdge rad="31750"/>
          </a:effectLst>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109" y="4456418"/>
            <a:ext cx="1199541" cy="1531072"/>
          </a:xfrm>
          <a:prstGeom prst="rect">
            <a:avLst/>
          </a:prstGeom>
          <a:ln>
            <a:noFill/>
          </a:ln>
          <a:effectLst>
            <a:softEdge rad="31750"/>
          </a:effectLst>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88713" y="1534693"/>
            <a:ext cx="879620" cy="899431"/>
          </a:xfrm>
          <a:prstGeom prst="rect">
            <a:avLst/>
          </a:prstGeom>
          <a:ln>
            <a:solidFill>
              <a:srgbClr val="4B2498"/>
            </a:solidFill>
          </a:ln>
          <a:effectLst>
            <a:softEdge rad="31750"/>
          </a:effectLst>
        </p:spPr>
      </p:pic>
      <p:sp>
        <p:nvSpPr>
          <p:cNvPr id="20" name="Action Button: Back">
            <a:hlinkClick r:id="" action="ppaction://hlinkshowjump?jump=previousslide" highlightClick="1"/>
          </p:cNvPr>
          <p:cNvSpPr/>
          <p:nvPr/>
        </p:nvSpPr>
        <p:spPr>
          <a:xfrm>
            <a:off x="10777735"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C1A56"/>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C1A56"/>
                </a:solidFill>
                <a:effectLst/>
                <a:uLnTx/>
                <a:uFillTx/>
                <a:latin typeface="Arial" pitchFamily="34" charset="0"/>
                <a:ea typeface="+mn-ea"/>
                <a:cs typeface="Arial" pitchFamily="34" charset="0"/>
              </a:rPr>
              <a:t>S-10</a:t>
            </a:r>
          </a:p>
        </p:txBody>
      </p:sp>
      <p:sp>
        <p:nvSpPr>
          <p:cNvPr id="22" name="TextBox 21"/>
          <p:cNvSpPr txBox="1"/>
          <p:nvPr/>
        </p:nvSpPr>
        <p:spPr>
          <a:xfrm>
            <a:off x="4386737" y="6558331"/>
            <a:ext cx="3355764" cy="276999"/>
          </a:xfrm>
          <a:prstGeom prst="rect">
            <a:avLst/>
          </a:prstGeom>
          <a:noFill/>
        </p:spPr>
        <p:txBody>
          <a:bodyPr wrap="square" rtlCol="0">
            <a:spAutoFit/>
          </a:bodyPr>
          <a:lstStyle/>
          <a:p>
            <a:r>
              <a:rPr lang="en-NZ" sz="1200" dirty="0">
                <a:solidFill>
                  <a:schemeClr val="bg1"/>
                </a:solidFill>
                <a:latin typeface="Arial" panose="020B0604020202020204" pitchFamily="34" charset="0"/>
                <a:cs typeface="Arial" panose="020B0604020202020204" pitchFamily="34" charset="0"/>
              </a:rPr>
              <a:t>Click red arrow to move through the five scrolls</a:t>
            </a:r>
          </a:p>
        </p:txBody>
      </p:sp>
      <p:sp>
        <p:nvSpPr>
          <p:cNvPr id="23" name="Action Button: Worksheet">
            <a:hlinkClick r:id="rId13" action="ppaction://hlinksldjump" highlightClick="1"/>
          </p:cNvPr>
          <p:cNvSpPr/>
          <p:nvPr/>
        </p:nvSpPr>
        <p:spPr>
          <a:xfrm>
            <a:off x="10159891"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424554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xit" presetSubtype="8" fill="hold" nodeType="withEffect">
                                  <p:stCondLst>
                                    <p:cond delay="0"/>
                                  </p:stCondLst>
                                  <p:childTnLst>
                                    <p:animEffect transition="out" filter="wipe(left)">
                                      <p:cBhvr>
                                        <p:cTn id="9" dur="300"/>
                                        <p:tgtEl>
                                          <p:spTgt spid="5"/>
                                        </p:tgtEl>
                                      </p:cBhvr>
                                    </p:animEffect>
                                    <p:set>
                                      <p:cBhvr>
                                        <p:cTn id="10" dur="1" fill="hold">
                                          <p:stCondLst>
                                            <p:cond delay="2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22" presetClass="exit" presetSubtype="8" fill="hold" nodeType="withEffect">
                                  <p:stCondLst>
                                    <p:cond delay="0"/>
                                  </p:stCondLst>
                                  <p:childTnLst>
                                    <p:animEffect transition="out" filter="wipe(left)">
                                      <p:cBhvr>
                                        <p:cTn id="17" dur="300"/>
                                        <p:tgtEl>
                                          <p:spTgt spid="7"/>
                                        </p:tgtEl>
                                      </p:cBhvr>
                                    </p:animEffect>
                                    <p:set>
                                      <p:cBhvr>
                                        <p:cTn id="18" dur="1" fill="hold">
                                          <p:stCondLst>
                                            <p:cond delay="2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2" presetClass="exit" presetSubtype="8" fill="hold" nodeType="withEffect">
                                  <p:stCondLst>
                                    <p:cond delay="0"/>
                                  </p:stCondLst>
                                  <p:childTnLst>
                                    <p:animEffect transition="out" filter="wipe(left)">
                                      <p:cBhvr>
                                        <p:cTn id="25" dur="300"/>
                                        <p:tgtEl>
                                          <p:spTgt spid="9"/>
                                        </p:tgtEl>
                                      </p:cBhvr>
                                    </p:animEffect>
                                    <p:set>
                                      <p:cBhvr>
                                        <p:cTn id="26" dur="1" fill="hold">
                                          <p:stCondLst>
                                            <p:cond delay="2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0" nodeType="clickEffect">
                                  <p:stCondLst>
                                    <p:cond delay="0"/>
                                  </p:stCondLst>
                                  <p:childTnLst>
                                    <p:animEffect transition="out" filter="wipe(left)">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22" presetClass="exit" presetSubtype="8" fill="hold" nodeType="withEffect">
                                  <p:stCondLst>
                                    <p:cond delay="0"/>
                                  </p:stCondLst>
                                  <p:childTnLst>
                                    <p:animEffect transition="out" filter="wipe(left)">
                                      <p:cBhvr>
                                        <p:cTn id="33" dur="300"/>
                                        <p:tgtEl>
                                          <p:spTgt spid="11"/>
                                        </p:tgtEl>
                                      </p:cBhvr>
                                    </p:animEffect>
                                    <p:set>
                                      <p:cBhvr>
                                        <p:cTn id="34" dur="1" fill="hold">
                                          <p:stCondLst>
                                            <p:cond delay="2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0" nodeType="clickEffect">
                                  <p:stCondLst>
                                    <p:cond delay="0"/>
                                  </p:stCondLst>
                                  <p:childTnLst>
                                    <p:animEffect transition="out" filter="wipe(left)">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22" presetClass="exit" presetSubtype="8" fill="hold" nodeType="withEffect">
                                  <p:stCondLst>
                                    <p:cond delay="0"/>
                                  </p:stCondLst>
                                  <p:childTnLst>
                                    <p:animEffect transition="out" filter="wipe(left)">
                                      <p:cBhvr>
                                        <p:cTn id="41" dur="300"/>
                                        <p:tgtEl>
                                          <p:spTgt spid="13"/>
                                        </p:tgtEl>
                                      </p:cBhvr>
                                    </p:animEffect>
                                    <p:set>
                                      <p:cBhvr>
                                        <p:cTn id="42" dur="1" fill="hold">
                                          <p:stCondLst>
                                            <p:cond delay="2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nextCondLst>
                <p:cond evt="onClick" delay="0">
                  <p:tgtEl>
                    <p:spTgt spid="14"/>
                  </p:tgtEl>
                </p:cond>
              </p:nextCondLst>
            </p:seq>
          </p:childTnLst>
        </p:cTn>
      </p:par>
    </p:tnLst>
    <p:bldLst>
      <p:bldP spid="12" grpId="0" animBg="1"/>
      <p:bldP spid="10" grpId="0" animBg="1"/>
      <p:bldP spid="8" grpId="0" animBg="1"/>
      <p:bldP spid="6" grpId="0" animBg="1"/>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latin typeface="Arial" pitchFamily="34" charset="0"/>
                <a:cs typeface="Arial" pitchFamily="34" charset="0"/>
              </a:rPr>
              <a:t>R</a:t>
            </a:r>
            <a:r>
              <a:rPr kumimoji="0" lang="en-GB" sz="1200" b="1" i="0" u="none" strike="noStrike" kern="0" cap="none" spc="0" normalizeH="0" baseline="0" noProof="0" dirty="0">
                <a:ln>
                  <a:noFill/>
                </a:ln>
                <a:effectLst/>
                <a:uLnTx/>
                <a:uFillTx/>
                <a:latin typeface="Arial" pitchFamily="34" charset="0"/>
                <a:cs typeface="Arial" pitchFamily="34" charset="0"/>
              </a:rPr>
              <a:t>-3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Arial" pitchFamily="34" charset="0"/>
                <a:cs typeface="Arial" pitchFamily="34" charset="0"/>
              </a:rPr>
              <a:t>S-4</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33" b="1" i="0" u="none" strike="noStrike" kern="0" cap="none" spc="0" normalizeH="0" baseline="0" noProof="0" dirty="0">
                <a:ln>
                  <a:noFill/>
                </a:ln>
                <a:solidFill>
                  <a:sysClr val="windowText" lastClr="000000"/>
                </a:solidFill>
                <a:effectLst/>
                <a:uLnTx/>
                <a:uFillTx/>
                <a:latin typeface="Arial" pitchFamily="34" charset="0"/>
                <a:cs typeface="Arial" pitchFamily="34" charset="0"/>
              </a:rPr>
              <a:t>Worksheet</a:t>
            </a:r>
          </a:p>
        </p:txBody>
      </p:sp>
      <p:sp>
        <p:nvSpPr>
          <p:cNvPr id="4" name="Rectangle 3"/>
          <p:cNvSpPr/>
          <p:nvPr/>
        </p:nvSpPr>
        <p:spPr>
          <a:xfrm>
            <a:off x="3463708" y="204018"/>
            <a:ext cx="5264583" cy="307777"/>
          </a:xfrm>
          <a:prstGeom prst="rect">
            <a:avLst/>
          </a:prstGeom>
        </p:spPr>
        <p:txBody>
          <a:bodyPr wrap="none">
            <a:spAutoFit/>
          </a:bodyPr>
          <a:lstStyle/>
          <a:p>
            <a:pPr algn="ctr"/>
            <a:r>
              <a:rPr lang="en-NZ" sz="1400" dirty="0">
                <a:latin typeface="Arial" panose="020B0604020202020204" pitchFamily="34" charset="0"/>
                <a:cs typeface="Arial" panose="020B0604020202020204" pitchFamily="34" charset="0"/>
              </a:rPr>
              <a:t>Name___________________________ Date_______________</a:t>
            </a:r>
          </a:p>
        </p:txBody>
      </p:sp>
      <p:sp>
        <p:nvSpPr>
          <p:cNvPr id="3" name="Title 2"/>
          <p:cNvSpPr>
            <a:spLocks noGrp="1"/>
          </p:cNvSpPr>
          <p:nvPr>
            <p:ph type="title"/>
          </p:nvPr>
        </p:nvSpPr>
        <p:spPr>
          <a:xfrm>
            <a:off x="0" y="365125"/>
            <a:ext cx="12192000" cy="1325563"/>
          </a:xfrm>
        </p:spPr>
        <p:txBody>
          <a:bodyPr>
            <a:normAutofit/>
          </a:bodyPr>
          <a:lstStyle/>
          <a:p>
            <a:pPr algn="ctr"/>
            <a:r>
              <a:rPr lang="en-NZ" dirty="0">
                <a:ln w="0"/>
                <a:effectLst>
                  <a:outerShdw blurRad="38100" dist="19050" dir="2700000" algn="tl" rotWithShape="0">
                    <a:schemeClr val="dk1">
                      <a:alpha val="40000"/>
                    </a:schemeClr>
                  </a:outerShdw>
                </a:effectLst>
                <a:latin typeface="Comic Sans MS" panose="030F0702030302020204" pitchFamily="66" charset="0"/>
              </a:rPr>
              <a:t>Here is a Liturgical Calendar to colour</a:t>
            </a:r>
            <a:endParaRPr lang="en-NZ" dirty="0">
              <a:ln w="0"/>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contrast="79000"/>
                    </a14:imgEffect>
                  </a14:imgLayer>
                </a14:imgProps>
              </a:ext>
              <a:ext uri="{28A0092B-C50C-407E-A947-70E740481C1C}">
                <a14:useLocalDpi xmlns:a14="http://schemas.microsoft.com/office/drawing/2010/main" val="0"/>
              </a:ext>
            </a:extLst>
          </a:blip>
          <a:stretch>
            <a:fillRect/>
          </a:stretch>
        </p:blipFill>
        <p:spPr>
          <a:xfrm>
            <a:off x="3565029" y="1476830"/>
            <a:ext cx="5109910" cy="4977028"/>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3796551944"/>
              </p:ext>
            </p:extLst>
          </p:nvPr>
        </p:nvGraphicFramePr>
        <p:xfrm>
          <a:off x="1213743" y="4083962"/>
          <a:ext cx="1577182" cy="2011680"/>
        </p:xfrm>
        <a:graphic>
          <a:graphicData uri="http://schemas.openxmlformats.org/drawingml/2006/table">
            <a:tbl>
              <a:tblPr firstRow="1" bandRow="1">
                <a:tableStyleId>{5C22544A-7EE6-4342-B048-85BDC9FD1C3A}</a:tableStyleId>
              </a:tblPr>
              <a:tblGrid>
                <a:gridCol w="1577182">
                  <a:extLst>
                    <a:ext uri="{9D8B030D-6E8A-4147-A177-3AD203B41FA5}">
                      <a16:colId xmlns="" xmlns:a16="http://schemas.microsoft.com/office/drawing/2014/main" val="3608467686"/>
                    </a:ext>
                  </a:extLst>
                </a:gridCol>
              </a:tblGrid>
              <a:tr h="1005840">
                <a:tc>
                  <a:txBody>
                    <a:bodyPr/>
                    <a:lstStyle/>
                    <a:p>
                      <a:r>
                        <a:rPr lang="en-NZ" sz="2000" b="0" dirty="0">
                          <a:solidFill>
                            <a:schemeClr val="tx1"/>
                          </a:solidFill>
                        </a:rPr>
                        <a:t>Colour the season of Lent purple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48454512"/>
                  </a:ext>
                </a:extLst>
              </a:tr>
              <a:tr h="1005840">
                <a:tc>
                  <a:txBody>
                    <a:bodyPr/>
                    <a:lstStyle/>
                    <a:p>
                      <a:r>
                        <a:rPr lang="en-NZ" sz="2000" b="0" dirty="0">
                          <a:solidFill>
                            <a:schemeClr val="tx1"/>
                          </a:solidFill>
                        </a:rPr>
                        <a:t>Colour the season of Easter yellow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23337611"/>
                  </a:ext>
                </a:extLst>
              </a:tr>
            </a:tbl>
          </a:graphicData>
        </a:graphic>
      </p:graphicFrame>
      <p:sp>
        <p:nvSpPr>
          <p:cNvPr id="14" name="Rectangle 13"/>
          <p:cNvSpPr/>
          <p:nvPr/>
        </p:nvSpPr>
        <p:spPr>
          <a:xfrm>
            <a:off x="8914912" y="5029200"/>
            <a:ext cx="3085088" cy="10664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Keep this calendar in your RE book to look at again when we get to other seasons</a:t>
            </a:r>
          </a:p>
        </p:txBody>
      </p:sp>
    </p:spTree>
    <p:extLst>
      <p:ext uri="{BB962C8B-B14F-4D97-AF65-F5344CB8AC3E}">
        <p14:creationId xmlns:p14="http://schemas.microsoft.com/office/powerpoint/2010/main" val="461956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S-7</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3"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Worksheet</a:t>
            </a:r>
          </a:p>
        </p:txBody>
      </p:sp>
      <p:sp>
        <p:nvSpPr>
          <p:cNvPr id="4" name="Rectangle 3"/>
          <p:cNvSpPr/>
          <p:nvPr/>
        </p:nvSpPr>
        <p:spPr>
          <a:xfrm>
            <a:off x="3463708" y="204018"/>
            <a:ext cx="526458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Name___________________________ Date_______________</a:t>
            </a:r>
          </a:p>
        </p:txBody>
      </p:sp>
      <p:sp>
        <p:nvSpPr>
          <p:cNvPr id="3" name="Title 2"/>
          <p:cNvSpPr>
            <a:spLocks noGrp="1"/>
          </p:cNvSpPr>
          <p:nvPr>
            <p:ph type="title"/>
          </p:nvPr>
        </p:nvSpPr>
        <p:spPr>
          <a:xfrm>
            <a:off x="0" y="511795"/>
            <a:ext cx="12192000" cy="1178893"/>
          </a:xfrm>
        </p:spPr>
        <p:txBody>
          <a:bodyPr>
            <a:normAutofit/>
          </a:bodyPr>
          <a:lstStyle/>
          <a:p>
            <a:pPr algn="ctr"/>
            <a:r>
              <a:rPr lang="en-NZ" sz="3600" dirty="0">
                <a:ln w="0"/>
                <a:effectLst>
                  <a:outerShdw blurRad="38100" dist="19050" dir="2700000" algn="tl" rotWithShape="0">
                    <a:schemeClr val="dk1">
                      <a:alpha val="40000"/>
                    </a:schemeClr>
                  </a:outerShdw>
                </a:effectLst>
                <a:latin typeface="Comic Sans MS" panose="030F0702030302020204" pitchFamily="66" charset="0"/>
              </a:rPr>
              <a:t>The Sign of the Cross on our </a:t>
            </a:r>
            <a:br>
              <a:rPr lang="en-NZ" sz="3600" dirty="0">
                <a:ln w="0"/>
                <a:effectLst>
                  <a:outerShdw blurRad="38100" dist="19050" dir="2700000" algn="tl" rotWithShape="0">
                    <a:schemeClr val="dk1">
                      <a:alpha val="40000"/>
                    </a:schemeClr>
                  </a:outerShdw>
                </a:effectLst>
                <a:latin typeface="Comic Sans MS" panose="030F0702030302020204" pitchFamily="66" charset="0"/>
              </a:rPr>
            </a:br>
            <a:r>
              <a:rPr lang="en-NZ" sz="3600" dirty="0">
                <a:ln w="0"/>
                <a:effectLst>
                  <a:outerShdw blurRad="38100" dist="19050" dir="2700000" algn="tl" rotWithShape="0">
                    <a:schemeClr val="dk1">
                      <a:alpha val="40000"/>
                    </a:schemeClr>
                  </a:outerShdw>
                </a:effectLst>
                <a:latin typeface="Comic Sans MS" panose="030F0702030302020204" pitchFamily="66" charset="0"/>
              </a:rPr>
              <a:t>heads reminds us to say sorry</a:t>
            </a:r>
            <a:endParaRPr lang="en-NZ" sz="3600" dirty="0">
              <a:ln w="0"/>
              <a:effectLst>
                <a:outerShdw blurRad="38100" dist="19050" dir="2700000" algn="tl" rotWithShape="0">
                  <a:schemeClr val="dk1">
                    <a:alpha val="40000"/>
                  </a:scheme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3282813570"/>
              </p:ext>
            </p:extLst>
          </p:nvPr>
        </p:nvGraphicFramePr>
        <p:xfrm>
          <a:off x="1104318" y="1706881"/>
          <a:ext cx="5825120" cy="4695050"/>
        </p:xfrm>
        <a:graphic>
          <a:graphicData uri="http://schemas.openxmlformats.org/drawingml/2006/table">
            <a:tbl>
              <a:tblPr firstRow="1" bandRow="1">
                <a:tableStyleId>{5C22544A-7EE6-4342-B048-85BDC9FD1C3A}</a:tableStyleId>
              </a:tblPr>
              <a:tblGrid>
                <a:gridCol w="5825120">
                  <a:extLst>
                    <a:ext uri="{9D8B030D-6E8A-4147-A177-3AD203B41FA5}">
                      <a16:colId xmlns="" xmlns:a16="http://schemas.microsoft.com/office/drawing/2014/main" val="2659050645"/>
                    </a:ext>
                  </a:extLst>
                </a:gridCol>
              </a:tblGrid>
              <a:tr h="4145684">
                <a:tc>
                  <a:txBody>
                    <a:bodyPr/>
                    <a:lstStyle/>
                    <a:p>
                      <a:endParaRPr lang="en-N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70060843"/>
                  </a:ext>
                </a:extLst>
              </a:tr>
              <a:tr h="549366">
                <a:tc>
                  <a:txBody>
                    <a:bodyPr/>
                    <a:lstStyle/>
                    <a:p>
                      <a:pPr algn="ctr"/>
                      <a:r>
                        <a:rPr lang="en-NZ" b="1" i="1" dirty="0"/>
                        <a:t>Draw a picture of your face with a cross on your forehead.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37323764"/>
                  </a:ext>
                </a:extLst>
              </a:tr>
            </a:tbl>
          </a:graphicData>
        </a:graphic>
      </p:graphicFrame>
      <p:sp>
        <p:nvSpPr>
          <p:cNvPr id="5" name="Speech Bubble: Oval 4"/>
          <p:cNvSpPr/>
          <p:nvPr/>
        </p:nvSpPr>
        <p:spPr>
          <a:xfrm>
            <a:off x="7858124" y="1690688"/>
            <a:ext cx="4029075" cy="3224211"/>
          </a:xfrm>
          <a:prstGeom prst="wedgeEllipseCallout">
            <a:avLst>
              <a:gd name="adj1" fmla="val -69561"/>
              <a:gd name="adj2" fmla="val 219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a:solidFill>
                  <a:schemeClr val="bg1">
                    <a:lumMod val="85000"/>
                  </a:schemeClr>
                </a:solidFill>
                <a:latin typeface="Arial" panose="020B0604020202020204" pitchFamily="34" charset="0"/>
                <a:cs typeface="Arial" panose="020B0604020202020204" pitchFamily="34" charset="0"/>
              </a:rPr>
              <a:t>Lent is a time to try to be more loving like Jesus.</a:t>
            </a:r>
          </a:p>
        </p:txBody>
      </p:sp>
    </p:spTree>
    <p:extLst>
      <p:ext uri="{BB962C8B-B14F-4D97-AF65-F5344CB8AC3E}">
        <p14:creationId xmlns:p14="http://schemas.microsoft.com/office/powerpoint/2010/main" val="3591135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black"/>
                </a:solidFill>
                <a:effectLst/>
                <a:uLnTx/>
                <a:uFillTx/>
                <a:latin typeface="Arial" pitchFamily="34" charset="0"/>
                <a:ea typeface="+mn-ea"/>
                <a:cs typeface="Arial" pitchFamily="34" charset="0"/>
              </a:rPr>
              <a:t>S-10</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3"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Worksheet</a:t>
            </a:r>
          </a:p>
        </p:txBody>
      </p:sp>
      <p:sp>
        <p:nvSpPr>
          <p:cNvPr id="4" name="Rectangle 3"/>
          <p:cNvSpPr/>
          <p:nvPr/>
        </p:nvSpPr>
        <p:spPr>
          <a:xfrm>
            <a:off x="3463708" y="204018"/>
            <a:ext cx="526458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Name___________________________ Date_______________</a:t>
            </a:r>
          </a:p>
        </p:txBody>
      </p:sp>
      <p:sp>
        <p:nvSpPr>
          <p:cNvPr id="3" name="Title 2"/>
          <p:cNvSpPr>
            <a:spLocks noGrp="1"/>
          </p:cNvSpPr>
          <p:nvPr>
            <p:ph type="title"/>
          </p:nvPr>
        </p:nvSpPr>
        <p:spPr>
          <a:xfrm>
            <a:off x="0" y="511795"/>
            <a:ext cx="12192000" cy="1178893"/>
          </a:xfrm>
        </p:spPr>
        <p:txBody>
          <a:bodyPr>
            <a:normAutofit/>
          </a:bodyPr>
          <a:lstStyle/>
          <a:p>
            <a:pPr algn="ctr"/>
            <a:r>
              <a:rPr lang="en-NZ" sz="3900" dirty="0">
                <a:ln w="0"/>
                <a:effectLst>
                  <a:outerShdw blurRad="38100" dist="19050" dir="2700000" algn="tl" rotWithShape="0">
                    <a:schemeClr val="dk1">
                      <a:alpha val="40000"/>
                    </a:schemeClr>
                  </a:outerShdw>
                </a:effectLst>
                <a:latin typeface="Comic Sans MS" panose="030F0702030302020204" pitchFamily="66" charset="0"/>
              </a:rPr>
              <a:t>Sharing our Learning about LENT with </a:t>
            </a:r>
            <a:br>
              <a:rPr lang="en-NZ" sz="3900" dirty="0">
                <a:ln w="0"/>
                <a:effectLst>
                  <a:outerShdw blurRad="38100" dist="19050" dir="2700000" algn="tl" rotWithShape="0">
                    <a:schemeClr val="dk1">
                      <a:alpha val="40000"/>
                    </a:schemeClr>
                  </a:outerShdw>
                </a:effectLst>
                <a:latin typeface="Comic Sans MS" panose="030F0702030302020204" pitchFamily="66" charset="0"/>
              </a:rPr>
            </a:br>
            <a:r>
              <a:rPr lang="en-NZ" sz="3900" dirty="0">
                <a:ln w="0"/>
                <a:effectLst>
                  <a:outerShdw blurRad="38100" dist="19050" dir="2700000" algn="tl" rotWithShape="0">
                    <a:schemeClr val="dk1">
                      <a:alpha val="40000"/>
                    </a:schemeClr>
                  </a:outerShdw>
                </a:effectLst>
                <a:latin typeface="Comic Sans MS" panose="030F0702030302020204" pitchFamily="66" charset="0"/>
              </a:rPr>
              <a:t>family whānau, other classes, and parish</a:t>
            </a:r>
            <a:endParaRPr lang="en-NZ" sz="3900" dirty="0">
              <a:ln w="0"/>
              <a:effectLst>
                <a:outerShdw blurRad="38100" dist="19050" dir="2700000" algn="tl" rotWithShape="0">
                  <a:schemeClr val="dk1">
                    <a:alpha val="40000"/>
                  </a:schemeClr>
                </a:outerShdw>
              </a:effectLst>
            </a:endParaRPr>
          </a:p>
        </p:txBody>
      </p:sp>
      <p:sp>
        <p:nvSpPr>
          <p:cNvPr id="2" name="TextBox 1"/>
          <p:cNvSpPr txBox="1"/>
          <p:nvPr/>
        </p:nvSpPr>
        <p:spPr>
          <a:xfrm>
            <a:off x="1103071" y="1910172"/>
            <a:ext cx="4872942" cy="4524315"/>
          </a:xfrm>
          <a:prstGeom prst="rect">
            <a:avLst/>
          </a:prstGeom>
          <a:noFill/>
        </p:spPr>
        <p:txBody>
          <a:bodyPr wrap="square" rtlCol="0">
            <a:spAutoFit/>
          </a:bodyPr>
          <a:lstStyle/>
          <a:p>
            <a:pPr marL="285750" indent="-285750">
              <a:buFont typeface="Wingdings" panose="05000000000000000000" pitchFamily="2" charset="2"/>
              <a:buChar char="v"/>
            </a:pPr>
            <a:r>
              <a:rPr lang="en-NZ" b="1" dirty="0">
                <a:latin typeface="Arial" panose="020B0604020202020204" pitchFamily="34" charset="0"/>
                <a:cs typeface="Arial" panose="020B0604020202020204" pitchFamily="34" charset="0"/>
              </a:rPr>
              <a:t>Talk about, skype or telephone your family</a:t>
            </a:r>
            <a:r>
              <a:rPr lang="en-NZ" dirty="0">
                <a:latin typeface="Arial" panose="020B0604020202020204" pitchFamily="34" charset="0"/>
                <a:cs typeface="Arial" panose="020B0604020202020204" pitchFamily="34" charset="0"/>
              </a:rPr>
              <a:t> to tell them about what happened on Ash Wednesday. Explain how the ashes are made and what they remind people to do.</a:t>
            </a:r>
          </a:p>
          <a:p>
            <a:pPr marL="285750" indent="-285750">
              <a:buFont typeface="Wingdings" panose="05000000000000000000" pitchFamily="2" charset="2"/>
              <a:buChar char="v"/>
            </a:pPr>
            <a:endParaRPr lang="en-NZ"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NZ" b="1" dirty="0">
                <a:latin typeface="Arial" panose="020B0604020202020204" pitchFamily="34" charset="0"/>
                <a:cs typeface="Arial" panose="020B0604020202020204" pitchFamily="34" charset="0"/>
              </a:rPr>
              <a:t>Ask your teacher to photograph your class </a:t>
            </a:r>
            <a:r>
              <a:rPr lang="en-NZ" dirty="0">
                <a:latin typeface="Arial" panose="020B0604020202020204" pitchFamily="34" charset="0"/>
                <a:cs typeface="Arial" panose="020B0604020202020204" pitchFamily="34" charset="0"/>
              </a:rPr>
              <a:t>with their ash crosses to display in your parish foyer.  Show it to people you know in your parish and tell them everything you know about Lent.</a:t>
            </a:r>
          </a:p>
          <a:p>
            <a:pPr marL="285750" indent="-285750">
              <a:buFont typeface="Wingdings" panose="05000000000000000000" pitchFamily="2" charset="2"/>
              <a:buChar char="v"/>
            </a:pPr>
            <a:endParaRPr lang="en-NZ"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NZ" b="1" dirty="0">
                <a:latin typeface="Arial" panose="020B0604020202020204" pitchFamily="34" charset="0"/>
                <a:cs typeface="Arial" panose="020B0604020202020204" pitchFamily="34" charset="0"/>
              </a:rPr>
              <a:t>Share your worksheet</a:t>
            </a:r>
            <a:r>
              <a:rPr lang="en-NZ" dirty="0">
                <a:latin typeface="Arial" panose="020B0604020202020204" pitchFamily="34" charset="0"/>
                <a:cs typeface="Arial" panose="020B0604020202020204" pitchFamily="34" charset="0"/>
              </a:rPr>
              <a:t> (Slide 7) with another class and ask the children what they have learnt about Ash Wednesday and Lent.</a:t>
            </a:r>
          </a:p>
        </p:txBody>
      </p:sp>
      <p:sp>
        <p:nvSpPr>
          <p:cNvPr id="5" name="TextBox 4"/>
          <p:cNvSpPr txBox="1"/>
          <p:nvPr/>
        </p:nvSpPr>
        <p:spPr>
          <a:xfrm>
            <a:off x="5976013" y="1910172"/>
            <a:ext cx="4872942" cy="3139321"/>
          </a:xfrm>
          <a:prstGeom prst="rect">
            <a:avLst/>
          </a:prstGeom>
          <a:noFill/>
        </p:spPr>
        <p:txBody>
          <a:bodyPr wrap="square" rtlCol="0">
            <a:spAutoFit/>
          </a:bodyPr>
          <a:lstStyle/>
          <a:p>
            <a:pPr marL="285750" indent="-285750">
              <a:buFont typeface="Wingdings" panose="05000000000000000000" pitchFamily="2" charset="2"/>
              <a:buChar char="v"/>
            </a:pPr>
            <a:r>
              <a:rPr lang="en-NZ" b="1" dirty="0">
                <a:latin typeface="Arial" panose="020B0604020202020204" pitchFamily="34" charset="0"/>
                <a:cs typeface="Arial" panose="020B0604020202020204" pitchFamily="34" charset="0"/>
              </a:rPr>
              <a:t>Make a poster or power point </a:t>
            </a:r>
            <a:r>
              <a:rPr lang="en-NZ" dirty="0">
                <a:latin typeface="Arial" panose="020B0604020202020204" pitchFamily="34" charset="0"/>
                <a:cs typeface="Arial" panose="020B0604020202020204" pitchFamily="34" charset="0"/>
              </a:rPr>
              <a:t> to share that shows that Lent is a time for – trying to be kind and loving like Jesus, saying sorry when you have done something wrong, remembering Jesus died on the cross, getting ready for Easter when Jesus rose from the dead.</a:t>
            </a:r>
          </a:p>
          <a:p>
            <a:pPr marL="285750" indent="-285750">
              <a:buFont typeface="Wingdings" panose="05000000000000000000" pitchFamily="2" charset="2"/>
              <a:buChar char="v"/>
            </a:pPr>
            <a:endParaRPr lang="en-NZ"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NZ" b="1" dirty="0">
                <a:latin typeface="Arial" panose="020B0604020202020204" pitchFamily="34" charset="0"/>
                <a:cs typeface="Arial" panose="020B0604020202020204" pitchFamily="34" charset="0"/>
              </a:rPr>
              <a:t>Make up your own way </a:t>
            </a:r>
            <a:r>
              <a:rPr lang="en-NZ" dirty="0">
                <a:latin typeface="Arial" panose="020B0604020202020204" pitchFamily="34" charset="0"/>
                <a:cs typeface="Arial" panose="020B0604020202020204" pitchFamily="34" charset="0"/>
              </a:rPr>
              <a:t>of showing and sharing what you have learned and decide with whom you would like to share it.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32" y="396057"/>
            <a:ext cx="1175735" cy="116574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8574" y="396056"/>
            <a:ext cx="1181426" cy="116574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405" y="3370090"/>
            <a:ext cx="1040838" cy="132850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2601" y="3537657"/>
            <a:ext cx="993371" cy="99337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0099" y="5166547"/>
            <a:ext cx="1184769" cy="1211453"/>
          </a:xfrm>
          <a:prstGeom prst="rect">
            <a:avLst/>
          </a:prstGeom>
        </p:spPr>
      </p:pic>
    </p:spTree>
    <p:extLst>
      <p:ext uri="{BB962C8B-B14F-4D97-AF65-F5344CB8AC3E}">
        <p14:creationId xmlns:p14="http://schemas.microsoft.com/office/powerpoint/2010/main" val="571024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4485"/>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629" y="365126"/>
            <a:ext cx="1186487" cy="1624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Box 1"/>
          <p:cNvSpPr/>
          <p:nvPr/>
        </p:nvSpPr>
        <p:spPr>
          <a:xfrm>
            <a:off x="1736032" y="3371850"/>
            <a:ext cx="9255055" cy="504497"/>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800" dirty="0">
                <a:solidFill>
                  <a:prstClr val="black"/>
                </a:solidFill>
                <a:latin typeface="Arial" panose="020B0604020202020204" pitchFamily="34" charset="0"/>
                <a:cs typeface="Arial" panose="020B0604020202020204" pitchFamily="34" charset="0"/>
              </a:rPr>
              <a:t>n</a:t>
            </a:r>
            <a:r>
              <a:rPr kumimoji="0" lang="en-NZ"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ame</a:t>
            </a:r>
            <a:r>
              <a:rPr kumimoji="0" lang="en-NZ"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first day of Lent</a:t>
            </a:r>
          </a:p>
        </p:txBody>
      </p:sp>
      <p:sp>
        <p:nvSpPr>
          <p:cNvPr id="5" name="Box 2"/>
          <p:cNvSpPr/>
          <p:nvPr/>
        </p:nvSpPr>
        <p:spPr>
          <a:xfrm>
            <a:off x="1736032" y="4385858"/>
            <a:ext cx="9255055" cy="872931"/>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800" dirty="0">
                <a:solidFill>
                  <a:prstClr val="black"/>
                </a:solidFill>
                <a:latin typeface="Arial" panose="020B0604020202020204" pitchFamily="34" charset="0"/>
                <a:cs typeface="Arial" panose="020B0604020202020204" pitchFamily="34" charset="0"/>
              </a:rPr>
              <a:t>r</a:t>
            </a:r>
            <a:r>
              <a:rPr kumimoji="0" lang="en-NZ"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ecognise</a:t>
            </a:r>
            <a:r>
              <a:rPr kumimoji="0" lang="en-NZ"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Ash Wednesday ritual of the signing </a:t>
            </a:r>
            <a:r>
              <a:rPr kumimoji="0" lang="en-NZ"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ashes</a:t>
            </a:r>
            <a:endParaRPr kumimoji="0" lang="en-NZ"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1736032" y="2610863"/>
            <a:ext cx="33217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children will:</a:t>
            </a:r>
          </a:p>
        </p:txBody>
      </p:sp>
      <p:sp>
        <p:nvSpPr>
          <p:cNvPr id="7" name="TextBox 6"/>
          <p:cNvSpPr txBox="1"/>
          <p:nvPr/>
        </p:nvSpPr>
        <p:spPr>
          <a:xfrm>
            <a:off x="1157288" y="3353127"/>
            <a:ext cx="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8" name="TextBox 7"/>
          <p:cNvSpPr txBox="1"/>
          <p:nvPr/>
        </p:nvSpPr>
        <p:spPr>
          <a:xfrm>
            <a:off x="1157288" y="4348413"/>
            <a:ext cx="5787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S-02</a:t>
            </a:r>
          </a:p>
        </p:txBody>
      </p:sp>
      <p:sp>
        <p:nvSpPr>
          <p:cNvPr id="1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1"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Rectangle 11"/>
          <p:cNvSpPr/>
          <p:nvPr/>
        </p:nvSpPr>
        <p:spPr>
          <a:xfrm>
            <a:off x="5000187" y="6581001"/>
            <a:ext cx="2191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Click the boxes to reveal text.</a:t>
            </a:r>
          </a:p>
        </p:txBody>
      </p:sp>
    </p:spTree>
    <p:extLst>
      <p:ext uri="{BB962C8B-B14F-4D97-AF65-F5344CB8AC3E}">
        <p14:creationId xmlns:p14="http://schemas.microsoft.com/office/powerpoint/2010/main" val="1510984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987" y="193675"/>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cs typeface="Arial" panose="020B0604020202020204" pitchFamily="34" charset="0"/>
              </a:rPr>
              <a:t>Here is the Calendar that shows the seasons we celebrate each year</a:t>
            </a:r>
          </a:p>
        </p:txBody>
      </p:sp>
      <p:sp>
        <p:nvSpPr>
          <p:cNvPr id="3"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S-03</a:t>
            </a:r>
          </a:p>
        </p:txBody>
      </p:sp>
      <p:sp>
        <p:nvSpPr>
          <p:cNvPr id="5"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51" y="1784762"/>
            <a:ext cx="5142857" cy="4695238"/>
          </a:xfrm>
          <a:prstGeom prst="rect">
            <a:avLst/>
          </a:prstGeom>
          <a:ln>
            <a:solidFill>
              <a:srgbClr val="4B2498"/>
            </a:solidFill>
          </a:ln>
        </p:spPr>
      </p:pic>
      <p:sp>
        <p:nvSpPr>
          <p:cNvPr id="7" name="Scroll: Vertical 6"/>
          <p:cNvSpPr/>
          <p:nvPr/>
        </p:nvSpPr>
        <p:spPr>
          <a:xfrm>
            <a:off x="7274858" y="2164976"/>
            <a:ext cx="4504766" cy="3845859"/>
          </a:xfrm>
          <a:prstGeom prst="verticalScroll">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Christmas and Easter are special feasts we celebrate.</a:t>
            </a:r>
          </a:p>
          <a:p>
            <a:pPr algn="ctr"/>
            <a:endParaRPr lang="en-NZ" sz="2000" dirty="0">
              <a:solidFill>
                <a:schemeClr val="tx1"/>
              </a:solidFill>
              <a:latin typeface="Arial" panose="020B0604020202020204" pitchFamily="34" charset="0"/>
              <a:cs typeface="Arial" panose="020B0604020202020204" pitchFamily="34" charset="0"/>
            </a:endParaRPr>
          </a:p>
          <a:p>
            <a:pPr algn="ctr"/>
            <a:r>
              <a:rPr lang="en-NZ" sz="2000" dirty="0">
                <a:solidFill>
                  <a:schemeClr val="tx1"/>
                </a:solidFill>
                <a:latin typeface="Arial" panose="020B0604020202020204" pitchFamily="34" charset="0"/>
                <a:cs typeface="Arial" panose="020B0604020202020204" pitchFamily="34" charset="0"/>
              </a:rPr>
              <a:t>Can you point to them?</a:t>
            </a:r>
          </a:p>
          <a:p>
            <a:pPr algn="ctr"/>
            <a:endParaRPr lang="en-NZ" sz="2000" dirty="0">
              <a:solidFill>
                <a:schemeClr val="tx1"/>
              </a:solidFill>
              <a:latin typeface="Arial" panose="020B0604020202020204" pitchFamily="34" charset="0"/>
              <a:cs typeface="Arial" panose="020B0604020202020204" pitchFamily="34" charset="0"/>
            </a:endParaRPr>
          </a:p>
          <a:p>
            <a:pPr algn="ctr"/>
            <a:r>
              <a:rPr lang="en-NZ" sz="2000" dirty="0">
                <a:solidFill>
                  <a:schemeClr val="tx1"/>
                </a:solidFill>
                <a:latin typeface="Arial" panose="020B0604020202020204" pitchFamily="34" charset="0"/>
                <a:cs typeface="Arial" panose="020B0604020202020204" pitchFamily="34" charset="0"/>
              </a:rPr>
              <a:t>Point to each season and say it’s name.</a:t>
            </a:r>
          </a:p>
        </p:txBody>
      </p:sp>
      <p:sp>
        <p:nvSpPr>
          <p:cNvPr id="8" name="Yellow button"/>
          <p:cNvSpPr/>
          <p:nvPr/>
        </p:nvSpPr>
        <p:spPr>
          <a:xfrm>
            <a:off x="11520000" y="4087905"/>
            <a:ext cx="282388" cy="282388"/>
          </a:xfrm>
          <a:prstGeom prst="flowChartConnector">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Arrow: Down 8"/>
          <p:cNvSpPr/>
          <p:nvPr/>
        </p:nvSpPr>
        <p:spPr>
          <a:xfrm rot="1320000">
            <a:off x="3510623" y="1922867"/>
            <a:ext cx="394947" cy="511271"/>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Arrow: Up 9"/>
          <p:cNvSpPr/>
          <p:nvPr/>
        </p:nvSpPr>
        <p:spPr>
          <a:xfrm rot="-1500000">
            <a:off x="3532348" y="5792915"/>
            <a:ext cx="409029" cy="469165"/>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Arrow: all seasons"/>
          <p:cNvSpPr/>
          <p:nvPr/>
        </p:nvSpPr>
        <p:spPr>
          <a:xfrm rot="1320000">
            <a:off x="4010558" y="2717800"/>
            <a:ext cx="322730" cy="511271"/>
          </a:xfrm>
          <a:prstGeom prst="downArrow">
            <a:avLst/>
          </a:prstGeom>
          <a:solidFill>
            <a:srgbClr val="C00000"/>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d button"/>
          <p:cNvSpPr/>
          <p:nvPr/>
        </p:nvSpPr>
        <p:spPr>
          <a:xfrm>
            <a:off x="11446041" y="4746810"/>
            <a:ext cx="430306" cy="443753"/>
          </a:xfrm>
          <a:prstGeom prst="flowChartConnector">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12"/>
          <p:cNvSpPr txBox="1"/>
          <p:nvPr/>
        </p:nvSpPr>
        <p:spPr>
          <a:xfrm>
            <a:off x="2560857" y="6562744"/>
            <a:ext cx="7115859" cy="276999"/>
          </a:xfrm>
          <a:prstGeom prst="rect">
            <a:avLst/>
          </a:prstGeom>
          <a:noFill/>
        </p:spPr>
        <p:txBody>
          <a:bodyPr wrap="square" rtlCol="0">
            <a:spAutoFit/>
          </a:bodyPr>
          <a:lstStyle/>
          <a:p>
            <a:r>
              <a:rPr lang="en-NZ" sz="1200" dirty="0">
                <a:solidFill>
                  <a:schemeClr val="bg1"/>
                </a:solidFill>
                <a:latin typeface="Arial" panose="020B0604020202020204" pitchFamily="34" charset="0"/>
                <a:cs typeface="Arial" panose="020B0604020202020204" pitchFamily="34" charset="0"/>
              </a:rPr>
              <a:t>Click yellow button to point to the feasts, click red button to move the pointer through each season.</a:t>
            </a:r>
          </a:p>
        </p:txBody>
      </p:sp>
    </p:spTree>
    <p:extLst>
      <p:ext uri="{BB962C8B-B14F-4D97-AF65-F5344CB8AC3E}">
        <p14:creationId xmlns:p14="http://schemas.microsoft.com/office/powerpoint/2010/main" val="3909481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7"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2.5E-6 -4.81481E-6 L -0.00365 0.13125 " pathEditMode="relative" rAng="0" ptsTypes="AA">
                                      <p:cBhvr>
                                        <p:cTn id="27" dur="500" fill="hold"/>
                                        <p:tgtEl>
                                          <p:spTgt spid="11"/>
                                        </p:tgtEl>
                                        <p:attrNameLst>
                                          <p:attrName>ppt_x</p:attrName>
                                          <p:attrName>ppt_y</p:attrName>
                                        </p:attrNameLst>
                                      </p:cBhvr>
                                      <p:rCtr x="-182" y="6551"/>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0.00365 0.13125 L -0.04545 0.21737 " pathEditMode="relative" rAng="0" ptsTypes="AA">
                                      <p:cBhvr>
                                        <p:cTn id="31" dur="500" fill="hold"/>
                                        <p:tgtEl>
                                          <p:spTgt spid="11"/>
                                        </p:tgtEl>
                                        <p:attrNameLst>
                                          <p:attrName>ppt_x</p:attrName>
                                          <p:attrName>ppt_y</p:attrName>
                                        </p:attrNameLst>
                                      </p:cBhvr>
                                      <p:rCtr x="-2096" y="4306"/>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2" nodeType="clickEffect">
                                  <p:stCondLst>
                                    <p:cond delay="0"/>
                                  </p:stCondLst>
                                  <p:childTnLst>
                                    <p:animMotion origin="layout" path="M -0.04545 0.21737 L -0.08412 0.30556 " pathEditMode="relative" rAng="0" ptsTypes="AA">
                                      <p:cBhvr>
                                        <p:cTn id="35" dur="500" fill="hold"/>
                                        <p:tgtEl>
                                          <p:spTgt spid="11"/>
                                        </p:tgtEl>
                                        <p:attrNameLst>
                                          <p:attrName>ppt_x</p:attrName>
                                          <p:attrName>ppt_y</p:attrName>
                                        </p:attrNameLst>
                                      </p:cBhvr>
                                      <p:rCtr x="-1940" y="4398"/>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3" nodeType="clickEffect">
                                  <p:stCondLst>
                                    <p:cond delay="0"/>
                                  </p:stCondLst>
                                  <p:childTnLst>
                                    <p:animMotion origin="layout" path="M -0.08412 0.30556 L -0.17891 0.09792 " pathEditMode="relative" rAng="0" ptsTypes="AA">
                                      <p:cBhvr>
                                        <p:cTn id="39" dur="500" fill="hold"/>
                                        <p:tgtEl>
                                          <p:spTgt spid="11"/>
                                        </p:tgtEl>
                                        <p:attrNameLst>
                                          <p:attrName>ppt_x</p:attrName>
                                          <p:attrName>ppt_y</p:attrName>
                                        </p:attrNameLst>
                                      </p:cBhvr>
                                      <p:rCtr x="-4740" y="-10394"/>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4" nodeType="clickEffect">
                                  <p:stCondLst>
                                    <p:cond delay="0"/>
                                  </p:stCondLst>
                                  <p:childTnLst>
                                    <p:animMotion origin="layout" path="M -0.17891 0.09792 L -0.10248 -0.09629 " pathEditMode="relative" rAng="0" ptsTypes="AA">
                                      <p:cBhvr>
                                        <p:cTn id="43" dur="500" fill="hold"/>
                                        <p:tgtEl>
                                          <p:spTgt spid="11"/>
                                        </p:tgtEl>
                                        <p:attrNameLst>
                                          <p:attrName>ppt_x</p:attrName>
                                          <p:attrName>ppt_y</p:attrName>
                                        </p:attrNameLst>
                                      </p:cBhvr>
                                      <p:rCtr x="3815" y="-9722"/>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5" nodeType="clickEffect">
                                  <p:stCondLst>
                                    <p:cond delay="0"/>
                                  </p:stCondLst>
                                  <p:childTnLst>
                                    <p:animMotion origin="layout" path="M -0.10248 -0.09629 L -0.06094 -0.09236 " pathEditMode="relative" rAng="0" ptsTypes="AA">
                                      <p:cBhvr>
                                        <p:cTn id="47" dur="500" fill="hold"/>
                                        <p:tgtEl>
                                          <p:spTgt spid="11"/>
                                        </p:tgtEl>
                                        <p:attrNameLst>
                                          <p:attrName>ppt_x</p:attrName>
                                          <p:attrName>ppt_y</p:attrName>
                                        </p:attrNameLst>
                                      </p:cBhvr>
                                      <p:rCtr x="2070" y="185"/>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6" nodeType="clickEffect">
                                  <p:stCondLst>
                                    <p:cond delay="0"/>
                                  </p:stCondLst>
                                  <p:childTnLst>
                                    <p:animMotion origin="layout" path="M -0.06094 -0.09236 L 1.25E-6 1.48148E-6 " pathEditMode="relative" rAng="0" ptsTypes="AA">
                                      <p:cBhvr>
                                        <p:cTn id="51" dur="500" fill="hold"/>
                                        <p:tgtEl>
                                          <p:spTgt spid="11"/>
                                        </p:tgtEl>
                                        <p:attrNameLst>
                                          <p:attrName>ppt_x</p:attrName>
                                          <p:attrName>ppt_y</p:attrName>
                                        </p:attrNameLst>
                                      </p:cBhvr>
                                      <p:rCtr x="3086" y="4792"/>
                                    </p:animMotion>
                                  </p:childTnLst>
                                </p:cTn>
                              </p:par>
                              <p:par>
                                <p:cTn id="52" presetID="10" presetClass="exit" presetSubtype="0" fill="hold" grpId="8"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9" grpId="0" animBg="1"/>
      <p:bldP spid="9" grpId="1" animBg="1"/>
      <p:bldP spid="10" grpId="0" animBg="1"/>
      <p:bldP spid="10" grpId="1" animBg="1"/>
      <p:bldP spid="11" grpId="0" animBg="1"/>
      <p:bldP spid="11" grpId="1" animBg="1"/>
      <p:bldP spid="11" grpId="2" animBg="1"/>
      <p:bldP spid="11" grpId="3" animBg="1"/>
      <p:bldP spid="11" grpId="4" animBg="1"/>
      <p:bldP spid="11" grpId="5" animBg="1"/>
      <p:bldP spid="11" grpId="6" animBg="1"/>
      <p:bldP spid="11" grpId="7" animBg="1"/>
      <p:bldP spid="11" grpId="8"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rcRect/>
          <a:stretch/>
        </p:blipFill>
        <p:spPr>
          <a:xfrm>
            <a:off x="3629025" y="1279184"/>
            <a:ext cx="5613420" cy="5473084"/>
          </a:xfrm>
          <a:prstGeom prst="rect">
            <a:avLst/>
          </a:prstGeom>
          <a:ln>
            <a:solidFill>
              <a:srgbClr val="4B2498"/>
            </a:solidFill>
          </a:ln>
        </p:spPr>
      </p:pic>
      <p:sp>
        <p:nvSpPr>
          <p:cNvPr id="2" name="Title 1"/>
          <p:cNvSpPr>
            <a:spLocks noGrp="1"/>
          </p:cNvSpPr>
          <p:nvPr>
            <p:ph type="title"/>
          </p:nvPr>
        </p:nvSpPr>
        <p:spPr>
          <a:xfrm>
            <a:off x="0" y="1"/>
            <a:ext cx="12191999" cy="1328738"/>
          </a:xfrm>
          <a:noFill/>
        </p:spPr>
        <p:txBody>
          <a:bodyPr>
            <a:normAutofit/>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Here is a Liturgical Calendar to colour</a:t>
            </a:r>
          </a:p>
        </p:txBody>
      </p:sp>
      <p:graphicFrame>
        <p:nvGraphicFramePr>
          <p:cNvPr id="7" name="Table 6"/>
          <p:cNvGraphicFramePr>
            <a:graphicFrameLocks noGrp="1"/>
          </p:cNvGraphicFramePr>
          <p:nvPr>
            <p:extLst>
              <p:ext uri="{D42A27DB-BD31-4B8C-83A1-F6EECF244321}">
                <p14:modId xmlns:p14="http://schemas.microsoft.com/office/powerpoint/2010/main" val="263058287"/>
              </p:ext>
            </p:extLst>
          </p:nvPr>
        </p:nvGraphicFramePr>
        <p:xfrm>
          <a:off x="237330" y="3791427"/>
          <a:ext cx="3263108" cy="2377440"/>
        </p:xfrm>
        <a:graphic>
          <a:graphicData uri="http://schemas.openxmlformats.org/drawingml/2006/table">
            <a:tbl>
              <a:tblPr firstRow="1" bandRow="1">
                <a:tableStyleId>{5C22544A-7EE6-4342-B048-85BDC9FD1C3A}</a:tableStyleId>
              </a:tblPr>
              <a:tblGrid>
                <a:gridCol w="1234283">
                  <a:extLst>
                    <a:ext uri="{9D8B030D-6E8A-4147-A177-3AD203B41FA5}">
                      <a16:colId xmlns="" xmlns:a16="http://schemas.microsoft.com/office/drawing/2014/main" val="3831801493"/>
                    </a:ext>
                  </a:extLst>
                </a:gridCol>
                <a:gridCol w="2028825">
                  <a:extLst>
                    <a:ext uri="{9D8B030D-6E8A-4147-A177-3AD203B41FA5}">
                      <a16:colId xmlns="" xmlns:a16="http://schemas.microsoft.com/office/drawing/2014/main" val="3608467686"/>
                    </a:ext>
                  </a:extLst>
                </a:gridCol>
              </a:tblGrid>
              <a:tr h="1097518">
                <a:tc>
                  <a:txBody>
                    <a:bodyPr/>
                    <a:lstStyle/>
                    <a:p>
                      <a:endParaRPr lang="en-NZ"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2400" b="0" dirty="0">
                          <a:solidFill>
                            <a:schemeClr val="tx1"/>
                          </a:solidFill>
                          <a:latin typeface="Arial" panose="020B0604020202020204" pitchFamily="34" charset="0"/>
                          <a:cs typeface="Arial" panose="020B0604020202020204" pitchFamily="34" charset="0"/>
                        </a:rPr>
                        <a:t>Colour the season of Lent purple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48454512"/>
                  </a:ext>
                </a:extLst>
              </a:tr>
              <a:tr h="1097518">
                <a:tc>
                  <a:txBody>
                    <a:bodyPr/>
                    <a:lstStyle/>
                    <a:p>
                      <a:endParaRPr lang="en-NZ" sz="20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2400" b="0" dirty="0">
                          <a:solidFill>
                            <a:schemeClr val="tx1"/>
                          </a:solidFill>
                          <a:latin typeface="Arial" panose="020B0604020202020204" pitchFamily="34" charset="0"/>
                          <a:cs typeface="Arial" panose="020B0604020202020204" pitchFamily="34" charset="0"/>
                        </a:rPr>
                        <a:t>Colour the season of Easter yellow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23337611"/>
                  </a:ext>
                </a:extLst>
              </a:tr>
            </a:tbl>
          </a:graphicData>
        </a:graphic>
      </p:graphicFrame>
      <p:sp>
        <p:nvSpPr>
          <p:cNvPr id="9" name="Oval 8"/>
          <p:cNvSpPr/>
          <p:nvPr/>
        </p:nvSpPr>
        <p:spPr>
          <a:xfrm>
            <a:off x="566768" y="4114769"/>
            <a:ext cx="628650" cy="614362"/>
          </a:xfrm>
          <a:prstGeom prst="ellipse">
            <a:avLst/>
          </a:prstGeom>
          <a:solidFill>
            <a:srgbClr val="7030A0"/>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NZ"/>
          </a:p>
        </p:txBody>
      </p:sp>
      <p:sp>
        <p:nvSpPr>
          <p:cNvPr id="10" name="Oval 9"/>
          <p:cNvSpPr/>
          <p:nvPr/>
        </p:nvSpPr>
        <p:spPr>
          <a:xfrm>
            <a:off x="566768" y="5239918"/>
            <a:ext cx="628650" cy="614362"/>
          </a:xfrm>
          <a:prstGeom prst="ellipse">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NZ"/>
          </a:p>
        </p:txBody>
      </p:sp>
      <p:sp>
        <p:nvSpPr>
          <p:cNvPr id="11" name="Rectangle 10"/>
          <p:cNvSpPr/>
          <p:nvPr/>
        </p:nvSpPr>
        <p:spPr>
          <a:xfrm>
            <a:off x="9535950" y="4153028"/>
            <a:ext cx="2476500" cy="1654238"/>
          </a:xfrm>
          <a:prstGeom prst="rect">
            <a:avLst/>
          </a:prstGeom>
          <a:solidFill>
            <a:schemeClr val="bg1"/>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Keep this calendar in your RE book to look at again when we get to other seasons.</a:t>
            </a:r>
          </a:p>
        </p:txBody>
      </p:sp>
      <p:sp>
        <p:nvSpPr>
          <p:cNvPr id="12"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S-04</a:t>
            </a:r>
          </a:p>
        </p:txBody>
      </p:sp>
      <p:sp>
        <p:nvSpPr>
          <p:cNvPr id="13"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Action Button: Worksheet">
            <a:hlinkClick r:id="rId5" action="ppaction://hlinksldjump" highlightClick="1"/>
          </p:cNvPr>
          <p:cNvSpPr/>
          <p:nvPr/>
        </p:nvSpPr>
        <p:spPr>
          <a:xfrm>
            <a:off x="9504587"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928379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call the first day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of Lent Ash Wednesday</a:t>
            </a:r>
          </a:p>
        </p:txBody>
      </p:sp>
      <p:sp>
        <p:nvSpPr>
          <p:cNvPr id="3" name="Shape: Image"/>
          <p:cNvSpPr/>
          <p:nvPr/>
        </p:nvSpPr>
        <p:spPr>
          <a:xfrm>
            <a:off x="3003902" y="1879807"/>
            <a:ext cx="5881494" cy="3461968"/>
          </a:xfrm>
          <a:prstGeom prst="rect">
            <a:avLst/>
          </a:prstGeom>
          <a:blipFill>
            <a:blip r:embed="rId3"/>
            <a:stretch>
              <a:fillRect/>
            </a:stretch>
          </a:blip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675851" y="3599213"/>
            <a:ext cx="3324149" cy="3037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909314" y="3851112"/>
            <a:ext cx="2684485" cy="2308324"/>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Then we put them in a bowl and Father blesses them and they are ready to use on Ash Wednesday.</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532438" y="742408"/>
            <a:ext cx="3334536" cy="304650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8778114" y="1047482"/>
            <a:ext cx="2638580" cy="2308324"/>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When the palms have turned to ashes and are cold we sieve them and make them into powder.</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77237" y="3773245"/>
            <a:ext cx="3566088" cy="308475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443599" y="4502905"/>
            <a:ext cx="2841445" cy="1569660"/>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We burn the palms from last year and the ashes are made from them.</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5707" y="946710"/>
            <a:ext cx="3191123" cy="3053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366414" y="1363190"/>
            <a:ext cx="2448313" cy="2308324"/>
          </a:xfrm>
          <a:prstGeom prst="rect">
            <a:avLst/>
          </a:prstGeom>
          <a:noFill/>
        </p:spPr>
        <p:txBody>
          <a:bodyPr wrap="square" rtlCol="0">
            <a:spAutoFit/>
          </a:bodyPr>
          <a:lstStyle/>
          <a:p>
            <a:r>
              <a:rPr lang="en-GB" sz="2400" dirty="0">
                <a:latin typeface="Arial" panose="020B0604020202020204" pitchFamily="34" charset="0"/>
                <a:ea typeface="Segoe UI" pitchFamily="34" charset="0"/>
                <a:cs typeface="Arial" panose="020B0604020202020204" pitchFamily="34" charset="0"/>
              </a:rPr>
              <a:t>The day before Ash Wednesday we make the ashes – look closely at the picture.</a:t>
            </a: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R-3</a:t>
            </a:r>
          </a:p>
          <a:p>
            <a:pPr algn="ctr"/>
            <a:r>
              <a:rPr lang="en-GB" sz="1200" b="1" dirty="0">
                <a:solidFill>
                  <a:srgbClr val="3C1A56"/>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Tool instructions"/>
          <p:cNvSpPr txBox="1"/>
          <p:nvPr/>
        </p:nvSpPr>
        <p:spPr>
          <a:xfrm>
            <a:off x="4364612" y="6550225"/>
            <a:ext cx="3462807"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start"/>
          <p:cNvSpPr/>
          <p:nvPr/>
        </p:nvSpPr>
        <p:spPr>
          <a:xfrm>
            <a:off x="8927516" y="3356302"/>
            <a:ext cx="1694535" cy="645459"/>
          </a:xfrm>
          <a:prstGeom prst="roundRect">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rgbClr val="C00000"/>
                </a:solidFill>
                <a:latin typeface="Arial" panose="020B0604020202020204" pitchFamily="34" charset="0"/>
                <a:cs typeface="Arial" panose="020B0604020202020204" pitchFamily="34" charset="0"/>
              </a:rPr>
              <a:t>Restart</a:t>
            </a:r>
          </a:p>
        </p:txBody>
      </p:sp>
      <p:sp>
        <p:nvSpPr>
          <p:cNvPr id="4" name="Title 3"/>
          <p:cNvSpPr>
            <a:spLocks noGrp="1"/>
          </p:cNvSpPr>
          <p:nvPr>
            <p:ph type="title"/>
          </p:nvPr>
        </p:nvSpPr>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Ash Wednesday is the day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get ashes on our foreheads</a:t>
            </a:r>
          </a:p>
        </p:txBody>
      </p:sp>
      <p:sp>
        <p:nvSpPr>
          <p:cNvPr id="5"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ea typeface="+mn-ea"/>
                <a:cs typeface="Arial" pitchFamily="34" charset="0"/>
              </a:rPr>
              <a:t>S-06</a:t>
            </a:r>
          </a:p>
        </p:txBody>
      </p:sp>
      <p:sp>
        <p:nvSpPr>
          <p:cNvPr id="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 y="1870114"/>
            <a:ext cx="6800850" cy="4543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8"/>
          <p:cNvSpPr/>
          <p:nvPr/>
        </p:nvSpPr>
        <p:spPr>
          <a:xfrm>
            <a:off x="8029572" y="2286001"/>
            <a:ext cx="3490425" cy="2786062"/>
          </a:xfrm>
          <a:prstGeom prst="roundRect">
            <a:avLst>
              <a:gd name="adj" fmla="val 9299"/>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dirty="0">
                <a:solidFill>
                  <a:schemeClr val="tx1"/>
                </a:solidFill>
                <a:latin typeface="Arial" panose="020B0604020202020204" pitchFamily="34" charset="0"/>
                <a:cs typeface="Arial" panose="020B0604020202020204" pitchFamily="34" charset="0"/>
              </a:rPr>
              <a:t>(8)</a:t>
            </a:r>
          </a:p>
          <a:p>
            <a:pPr algn="ctr"/>
            <a:endParaRPr lang="en-NZ" sz="2400" dirty="0"/>
          </a:p>
          <a:p>
            <a:pPr algn="ctr"/>
            <a:r>
              <a:rPr lang="en-NZ" sz="2400" dirty="0">
                <a:solidFill>
                  <a:schemeClr val="tx1"/>
                </a:solidFill>
                <a:latin typeface="Arial" panose="020B0604020202020204" pitchFamily="34" charset="0"/>
                <a:cs typeface="Arial" panose="020B0604020202020204" pitchFamily="34" charset="0"/>
              </a:rPr>
              <a:t>Then we celebrate Easter when Jesus rises from the dead.</a:t>
            </a:r>
          </a:p>
        </p:txBody>
      </p:sp>
      <p:sp>
        <p:nvSpPr>
          <p:cNvPr id="16" name="Rectangle 7"/>
          <p:cNvSpPr/>
          <p:nvPr/>
        </p:nvSpPr>
        <p:spPr>
          <a:xfrm>
            <a:off x="8029572" y="2286001"/>
            <a:ext cx="3490425" cy="2786062"/>
          </a:xfrm>
          <a:prstGeom prst="roundRect">
            <a:avLst>
              <a:gd name="adj" fmla="val 9299"/>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t"/>
          <a:lstStyle/>
          <a:p>
            <a:pPr algn="ctr"/>
            <a:r>
              <a:rPr lang="en-NZ" sz="2400" dirty="0">
                <a:solidFill>
                  <a:schemeClr val="tx1"/>
                </a:solidFill>
                <a:latin typeface="Arial" panose="020B0604020202020204" pitchFamily="34" charset="0"/>
                <a:cs typeface="Arial" panose="020B0604020202020204" pitchFamily="34" charset="0"/>
              </a:rPr>
              <a:t>(7)</a:t>
            </a:r>
          </a:p>
          <a:p>
            <a:pPr algn="ctr"/>
            <a:endParaRPr lang="en-NZ" sz="2400" dirty="0"/>
          </a:p>
          <a:p>
            <a:pPr algn="ctr"/>
            <a:r>
              <a:rPr lang="en-NZ" sz="2400" dirty="0">
                <a:solidFill>
                  <a:schemeClr val="tx1"/>
                </a:solidFill>
                <a:latin typeface="Arial" panose="020B0604020202020204" pitchFamily="34" charset="0"/>
                <a:cs typeface="Arial" panose="020B0604020202020204" pitchFamily="34" charset="0"/>
              </a:rPr>
              <a:t>Lent lasts for six weeks and it ends when Jesus dies on the cross.</a:t>
            </a:r>
          </a:p>
        </p:txBody>
      </p:sp>
      <p:sp>
        <p:nvSpPr>
          <p:cNvPr id="15" name="Rectangle 6"/>
          <p:cNvSpPr/>
          <p:nvPr/>
        </p:nvSpPr>
        <p:spPr>
          <a:xfrm>
            <a:off x="8029572" y="2286001"/>
            <a:ext cx="3490425" cy="2786062"/>
          </a:xfrm>
          <a:prstGeom prst="roundRect">
            <a:avLst>
              <a:gd name="adj" fmla="val 9299"/>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dirty="0">
                <a:solidFill>
                  <a:schemeClr val="tx1"/>
                </a:solidFill>
                <a:latin typeface="Arial" panose="020B0604020202020204" pitchFamily="34" charset="0"/>
                <a:cs typeface="Arial" panose="020B0604020202020204" pitchFamily="34" charset="0"/>
              </a:rPr>
              <a:t>(6)</a:t>
            </a:r>
          </a:p>
          <a:p>
            <a:pPr algn="ctr"/>
            <a:endParaRPr lang="en-NZ" sz="2400" dirty="0"/>
          </a:p>
          <a:p>
            <a:pPr algn="ctr"/>
            <a:r>
              <a:rPr lang="en-NZ" sz="2400" dirty="0">
                <a:solidFill>
                  <a:schemeClr val="tx1"/>
                </a:solidFill>
                <a:latin typeface="Arial" panose="020B0604020202020204" pitchFamily="34" charset="0"/>
                <a:cs typeface="Arial" panose="020B0604020202020204" pitchFamily="34" charset="0"/>
              </a:rPr>
              <a:t>Lent is a time to try harder to be a loving person like Jesus.</a:t>
            </a:r>
          </a:p>
        </p:txBody>
      </p:sp>
      <p:sp>
        <p:nvSpPr>
          <p:cNvPr id="14" name="Rectangle 5"/>
          <p:cNvSpPr/>
          <p:nvPr/>
        </p:nvSpPr>
        <p:spPr>
          <a:xfrm>
            <a:off x="8029573" y="2286001"/>
            <a:ext cx="3490425" cy="2786062"/>
          </a:xfrm>
          <a:prstGeom prst="roundRect">
            <a:avLst>
              <a:gd name="adj" fmla="val 9299"/>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dirty="0">
                <a:solidFill>
                  <a:schemeClr val="tx1"/>
                </a:solidFill>
                <a:latin typeface="Arial" panose="020B0604020202020204" pitchFamily="34" charset="0"/>
                <a:cs typeface="Arial" panose="020B0604020202020204" pitchFamily="34" charset="0"/>
              </a:rPr>
              <a:t>(5)</a:t>
            </a:r>
          </a:p>
          <a:p>
            <a:pPr algn="ctr"/>
            <a:endParaRPr lang="en-NZ" sz="2400" dirty="0"/>
          </a:p>
          <a:p>
            <a:pPr algn="ctr"/>
            <a:r>
              <a:rPr lang="en-NZ" sz="2400" dirty="0">
                <a:solidFill>
                  <a:schemeClr val="tx1"/>
                </a:solidFill>
                <a:latin typeface="Arial" panose="020B0604020202020204" pitchFamily="34" charset="0"/>
                <a:cs typeface="Arial" panose="020B0604020202020204" pitchFamily="34" charset="0"/>
              </a:rPr>
              <a:t>We can say sorry for the times we have been mean and try to be kind.</a:t>
            </a:r>
          </a:p>
        </p:txBody>
      </p:sp>
      <p:sp>
        <p:nvSpPr>
          <p:cNvPr id="13" name="Rectangle 4"/>
          <p:cNvSpPr/>
          <p:nvPr/>
        </p:nvSpPr>
        <p:spPr>
          <a:xfrm>
            <a:off x="8029574" y="2286001"/>
            <a:ext cx="3490425" cy="2786062"/>
          </a:xfrm>
          <a:prstGeom prst="roundRect">
            <a:avLst>
              <a:gd name="adj" fmla="val 9299"/>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dirty="0">
                <a:solidFill>
                  <a:schemeClr val="tx1"/>
                </a:solidFill>
                <a:latin typeface="Arial" panose="020B0604020202020204" pitchFamily="34" charset="0"/>
                <a:cs typeface="Arial" panose="020B0604020202020204" pitchFamily="34" charset="0"/>
              </a:rPr>
              <a:t>(4)</a:t>
            </a:r>
          </a:p>
          <a:p>
            <a:pPr algn="ctr"/>
            <a:endParaRPr lang="en-NZ" sz="2400" dirty="0"/>
          </a:p>
          <a:p>
            <a:pPr algn="ctr"/>
            <a:r>
              <a:rPr lang="en-NZ" sz="2400" dirty="0">
                <a:solidFill>
                  <a:schemeClr val="tx1"/>
                </a:solidFill>
                <a:latin typeface="Arial" panose="020B0604020202020204" pitchFamily="34" charset="0"/>
                <a:cs typeface="Arial" panose="020B0604020202020204" pitchFamily="34" charset="0"/>
              </a:rPr>
              <a:t>The cross on our heads helps us to show we are sorry.</a:t>
            </a:r>
          </a:p>
        </p:txBody>
      </p:sp>
      <p:sp>
        <p:nvSpPr>
          <p:cNvPr id="12" name="Rectangle 3"/>
          <p:cNvSpPr/>
          <p:nvPr/>
        </p:nvSpPr>
        <p:spPr>
          <a:xfrm>
            <a:off x="8029575" y="2286001"/>
            <a:ext cx="3490425" cy="2786062"/>
          </a:xfrm>
          <a:prstGeom prst="roundRect">
            <a:avLst>
              <a:gd name="adj" fmla="val 9299"/>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dirty="0">
                <a:solidFill>
                  <a:schemeClr val="tx1"/>
                </a:solidFill>
                <a:latin typeface="Arial" panose="020B0604020202020204" pitchFamily="34" charset="0"/>
                <a:cs typeface="Arial" panose="020B0604020202020204" pitchFamily="34" charset="0"/>
              </a:rPr>
              <a:t>(3)</a:t>
            </a:r>
          </a:p>
          <a:p>
            <a:pPr algn="ctr"/>
            <a:endParaRPr lang="en-NZ" sz="2400" dirty="0"/>
          </a:p>
          <a:p>
            <a:pPr algn="ctr"/>
            <a:r>
              <a:rPr lang="en-NZ" sz="2400" dirty="0">
                <a:solidFill>
                  <a:schemeClr val="tx1"/>
                </a:solidFill>
                <a:latin typeface="Arial" panose="020B0604020202020204" pitchFamily="34" charset="0"/>
                <a:cs typeface="Arial" panose="020B0604020202020204" pitchFamily="34" charset="0"/>
              </a:rPr>
              <a:t>For a long time ashes have been a sign to say people are sorry for doing wrong things.</a:t>
            </a:r>
          </a:p>
        </p:txBody>
      </p:sp>
      <p:sp>
        <p:nvSpPr>
          <p:cNvPr id="11" name="Rectangle 2"/>
          <p:cNvSpPr/>
          <p:nvPr/>
        </p:nvSpPr>
        <p:spPr>
          <a:xfrm>
            <a:off x="8029575" y="2286001"/>
            <a:ext cx="3490425" cy="2786062"/>
          </a:xfrm>
          <a:prstGeom prst="roundRect">
            <a:avLst>
              <a:gd name="adj" fmla="val 9299"/>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dirty="0">
                <a:solidFill>
                  <a:schemeClr val="tx1"/>
                </a:solidFill>
                <a:latin typeface="Arial" panose="020B0604020202020204" pitchFamily="34" charset="0"/>
                <a:cs typeface="Arial" panose="020B0604020202020204" pitchFamily="34" charset="0"/>
              </a:rPr>
              <a:t>(2)</a:t>
            </a:r>
          </a:p>
          <a:p>
            <a:pPr algn="ctr"/>
            <a:endParaRPr lang="en-NZ" sz="2400" dirty="0"/>
          </a:p>
          <a:p>
            <a:pPr algn="ctr"/>
            <a:r>
              <a:rPr lang="en-NZ" sz="2400" dirty="0">
                <a:solidFill>
                  <a:schemeClr val="tx1"/>
                </a:solidFill>
                <a:latin typeface="Arial" panose="020B0604020202020204" pitchFamily="34" charset="0"/>
                <a:cs typeface="Arial" panose="020B0604020202020204" pitchFamily="34" charset="0"/>
              </a:rPr>
              <a:t>The ritual is the sign of the cross is made with ashes on our heads to remind us that Lent has started.</a:t>
            </a:r>
          </a:p>
        </p:txBody>
      </p:sp>
      <p:sp>
        <p:nvSpPr>
          <p:cNvPr id="10" name="Rectangle 1"/>
          <p:cNvSpPr/>
          <p:nvPr/>
        </p:nvSpPr>
        <p:spPr>
          <a:xfrm>
            <a:off x="8029575" y="2286001"/>
            <a:ext cx="3490425" cy="2786062"/>
          </a:xfrm>
          <a:prstGeom prst="roundRect">
            <a:avLst>
              <a:gd name="adj" fmla="val 9299"/>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2400" dirty="0">
                <a:solidFill>
                  <a:schemeClr val="tx1"/>
                </a:solidFill>
                <a:latin typeface="Arial" panose="020B0604020202020204" pitchFamily="34" charset="0"/>
                <a:cs typeface="Arial" panose="020B0604020202020204" pitchFamily="34" charset="0"/>
              </a:rPr>
              <a:t>(1)</a:t>
            </a:r>
          </a:p>
          <a:p>
            <a:pPr algn="ctr"/>
            <a:endParaRPr lang="en-NZ" sz="2400" dirty="0"/>
          </a:p>
          <a:p>
            <a:pPr algn="ctr"/>
            <a:r>
              <a:rPr lang="en-NZ" sz="2400" dirty="0">
                <a:solidFill>
                  <a:schemeClr val="tx1"/>
                </a:solidFill>
                <a:latin typeface="Arial" panose="020B0604020202020204" pitchFamily="34" charset="0"/>
                <a:cs typeface="Arial" panose="020B0604020202020204" pitchFamily="34" charset="0"/>
              </a:rPr>
              <a:t>Ash Wednesday is a special day and we do something special that we call a ritual.</a:t>
            </a:r>
          </a:p>
        </p:txBody>
      </p:sp>
      <p:sp>
        <p:nvSpPr>
          <p:cNvPr id="19" name="TextBox 18"/>
          <p:cNvSpPr txBox="1"/>
          <p:nvPr/>
        </p:nvSpPr>
        <p:spPr>
          <a:xfrm>
            <a:off x="3137647" y="6579478"/>
            <a:ext cx="5916706" cy="276999"/>
          </a:xfrm>
          <a:prstGeom prst="rect">
            <a:avLst/>
          </a:prstGeom>
          <a:noFill/>
        </p:spPr>
        <p:txBody>
          <a:bodyPr wrap="square" rtlCol="0">
            <a:spAutoFit/>
          </a:bodyPr>
          <a:lstStyle/>
          <a:p>
            <a:r>
              <a:rPr lang="en-NZ" sz="1200" dirty="0">
                <a:solidFill>
                  <a:schemeClr val="bg1"/>
                </a:solidFill>
                <a:latin typeface="Arial" panose="020B0604020202020204" pitchFamily="34" charset="0"/>
                <a:cs typeface="Arial" panose="020B0604020202020204" pitchFamily="34" charset="0"/>
              </a:rPr>
              <a:t>Click each ‘card’ to move through (8 total), click ‘Restart’ to go back to the beginning.</a:t>
            </a:r>
          </a:p>
        </p:txBody>
      </p:sp>
    </p:spTree>
    <p:extLst>
      <p:ext uri="{BB962C8B-B14F-4D97-AF65-F5344CB8AC3E}">
        <p14:creationId xmlns:p14="http://schemas.microsoft.com/office/powerpoint/2010/main" val="2126002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1+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exit" presetSubtype="2" fill="hold" grpId="0" nodeType="clickEffect">
                                  <p:stCondLst>
                                    <p:cond delay="0"/>
                                  </p:stCondLst>
                                  <p:childTnLst>
                                    <p:anim calcmode="lin" valueType="num">
                                      <p:cBhvr additive="base">
                                        <p:cTn id="13" dur="500"/>
                                        <p:tgtEl>
                                          <p:spTgt spid="11"/>
                                        </p:tgtEl>
                                        <p:attrNameLst>
                                          <p:attrName>ppt_x</p:attrName>
                                        </p:attrNameLst>
                                      </p:cBhvr>
                                      <p:tavLst>
                                        <p:tav tm="0">
                                          <p:val>
                                            <p:strVal val="ppt_x"/>
                                          </p:val>
                                        </p:tav>
                                        <p:tav tm="100000">
                                          <p:val>
                                            <p:strVal val="1+ppt_w/2"/>
                                          </p:val>
                                        </p:tav>
                                      </p:tavLst>
                                    </p:anim>
                                    <p:anim calcmode="lin" valueType="num">
                                      <p:cBhvr additive="base">
                                        <p:cTn id="14" dur="500"/>
                                        <p:tgtEl>
                                          <p:spTgt spid="11"/>
                                        </p:tgtEl>
                                        <p:attrNameLst>
                                          <p:attrName>ppt_y</p:attrName>
                                        </p:attrNameLst>
                                      </p:cBhvr>
                                      <p:tavLst>
                                        <p:tav tm="0">
                                          <p:val>
                                            <p:strVal val="ppt_y"/>
                                          </p:val>
                                        </p:tav>
                                        <p:tav tm="100000">
                                          <p:val>
                                            <p:strVal val="ppt_y"/>
                                          </p:val>
                                        </p:tav>
                                      </p:tavLst>
                                    </p:anim>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exit" presetSubtype="2" fill="hold" grpId="0" nodeType="click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1+ppt_w/2"/>
                                          </p:val>
                                        </p:tav>
                                      </p:tavLst>
                                    </p:anim>
                                    <p:anim calcmode="lin" valueType="num">
                                      <p:cBhvr additive="base">
                                        <p:cTn id="21" dur="500"/>
                                        <p:tgtEl>
                                          <p:spTgt spid="12"/>
                                        </p:tgtEl>
                                        <p:attrNameLst>
                                          <p:attrName>ppt_y</p:attrName>
                                        </p:attrNameLst>
                                      </p:cBhvr>
                                      <p:tavLst>
                                        <p:tav tm="0">
                                          <p:val>
                                            <p:strVal val="ppt_y"/>
                                          </p:val>
                                        </p:tav>
                                        <p:tav tm="100000">
                                          <p:val>
                                            <p:strVal val="ppt_y"/>
                                          </p:val>
                                        </p:tav>
                                      </p:tavLst>
                                    </p:anim>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3"/>
                                        </p:tgtEl>
                                        <p:attrNameLst>
                                          <p:attrName>ppt_x</p:attrName>
                                        </p:attrNameLst>
                                      </p:cBhvr>
                                      <p:tavLst>
                                        <p:tav tm="0">
                                          <p:val>
                                            <p:strVal val="ppt_x"/>
                                          </p:val>
                                        </p:tav>
                                        <p:tav tm="100000">
                                          <p:val>
                                            <p:strVal val="1+ppt_w/2"/>
                                          </p:val>
                                        </p:tav>
                                      </p:tavLst>
                                    </p:anim>
                                    <p:anim calcmode="lin" valueType="num">
                                      <p:cBhvr additive="base">
                                        <p:cTn id="28" dur="500"/>
                                        <p:tgtEl>
                                          <p:spTgt spid="13"/>
                                        </p:tgtEl>
                                        <p:attrNameLst>
                                          <p:attrName>ppt_y</p:attrName>
                                        </p:attrNameLst>
                                      </p:cBhvr>
                                      <p:tavLst>
                                        <p:tav tm="0">
                                          <p:val>
                                            <p:strVal val="ppt_y"/>
                                          </p:val>
                                        </p:tav>
                                        <p:tav tm="100000">
                                          <p:val>
                                            <p:strVal val="ppt_y"/>
                                          </p:val>
                                        </p:tav>
                                      </p:tavLst>
                                    </p:anim>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 presetClass="exit" presetSubtype="2" fill="hold" grpId="0"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1+ppt_w/2"/>
                                          </p:val>
                                        </p:tav>
                                      </p:tavLst>
                                    </p:anim>
                                    <p:anim calcmode="lin" valueType="num">
                                      <p:cBhvr additive="base">
                                        <p:cTn id="35" dur="500"/>
                                        <p:tgtEl>
                                          <p:spTgt spid="14"/>
                                        </p:tgtEl>
                                        <p:attrNameLst>
                                          <p:attrName>ppt_y</p:attrName>
                                        </p:attrNameLst>
                                      </p:cBhvr>
                                      <p:tavLst>
                                        <p:tav tm="0">
                                          <p:val>
                                            <p:strVal val="ppt_y"/>
                                          </p:val>
                                        </p:tav>
                                        <p:tav tm="100000">
                                          <p:val>
                                            <p:strVal val="ppt_y"/>
                                          </p:val>
                                        </p:tav>
                                      </p:tavLst>
                                    </p:anim>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2" presetClass="exit" presetSubtype="2" fill="hold" grpId="0" nodeType="clickEffect">
                                  <p:stCondLst>
                                    <p:cond delay="0"/>
                                  </p:stCondLst>
                                  <p:childTnLst>
                                    <p:anim calcmode="lin" valueType="num">
                                      <p:cBhvr additive="base">
                                        <p:cTn id="41" dur="500"/>
                                        <p:tgtEl>
                                          <p:spTgt spid="15"/>
                                        </p:tgtEl>
                                        <p:attrNameLst>
                                          <p:attrName>ppt_x</p:attrName>
                                        </p:attrNameLst>
                                      </p:cBhvr>
                                      <p:tavLst>
                                        <p:tav tm="0">
                                          <p:val>
                                            <p:strVal val="ppt_x"/>
                                          </p:val>
                                        </p:tav>
                                        <p:tav tm="100000">
                                          <p:val>
                                            <p:strVal val="1+ppt_w/2"/>
                                          </p:val>
                                        </p:tav>
                                      </p:tavLst>
                                    </p:anim>
                                    <p:anim calcmode="lin" valueType="num">
                                      <p:cBhvr additive="base">
                                        <p:cTn id="42" dur="500"/>
                                        <p:tgtEl>
                                          <p:spTgt spid="15"/>
                                        </p:tgtEl>
                                        <p:attrNameLst>
                                          <p:attrName>ppt_y</p:attrName>
                                        </p:attrNameLst>
                                      </p:cBhvr>
                                      <p:tavLst>
                                        <p:tav tm="0">
                                          <p:val>
                                            <p:strVal val="ppt_y"/>
                                          </p:val>
                                        </p:tav>
                                        <p:tav tm="100000">
                                          <p:val>
                                            <p:strVal val="ppt_y"/>
                                          </p:val>
                                        </p:tav>
                                      </p:tavLst>
                                    </p:anim>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2" presetClass="exit" presetSubtype="2" fill="hold" grpId="0" nodeType="clickEffect">
                                  <p:stCondLst>
                                    <p:cond delay="0"/>
                                  </p:stCondLst>
                                  <p:childTnLst>
                                    <p:anim calcmode="lin" valueType="num">
                                      <p:cBhvr additive="base">
                                        <p:cTn id="48" dur="500"/>
                                        <p:tgtEl>
                                          <p:spTgt spid="16"/>
                                        </p:tgtEl>
                                        <p:attrNameLst>
                                          <p:attrName>ppt_x</p:attrName>
                                        </p:attrNameLst>
                                      </p:cBhvr>
                                      <p:tavLst>
                                        <p:tav tm="0">
                                          <p:val>
                                            <p:strVal val="ppt_x"/>
                                          </p:val>
                                        </p:tav>
                                        <p:tav tm="100000">
                                          <p:val>
                                            <p:strVal val="1+ppt_w/2"/>
                                          </p:val>
                                        </p:tav>
                                      </p:tavLst>
                                    </p:anim>
                                    <p:anim calcmode="lin" valueType="num">
                                      <p:cBhvr additive="base">
                                        <p:cTn id="49" dur="500"/>
                                        <p:tgtEl>
                                          <p:spTgt spid="16"/>
                                        </p:tgtEl>
                                        <p:attrNameLst>
                                          <p:attrName>ppt_y</p:attrName>
                                        </p:attrNameLst>
                                      </p:cBhvr>
                                      <p:tavLst>
                                        <p:tav tm="0">
                                          <p:val>
                                            <p:strVal val="ppt_y"/>
                                          </p:val>
                                        </p:tav>
                                        <p:tav tm="100000">
                                          <p:val>
                                            <p:strVal val="ppt_y"/>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2" fill="hold" grpId="0" nodeType="clickEffect">
                                  <p:stCondLst>
                                    <p:cond delay="0"/>
                                  </p:stCondLst>
                                  <p:childTnLst>
                                    <p:anim calcmode="lin" valueType="num">
                                      <p:cBhvr additive="base">
                                        <p:cTn id="55" dur="500"/>
                                        <p:tgtEl>
                                          <p:spTgt spid="17"/>
                                        </p:tgtEl>
                                        <p:attrNameLst>
                                          <p:attrName>ppt_x</p:attrName>
                                        </p:attrNameLst>
                                      </p:cBhvr>
                                      <p:tavLst>
                                        <p:tav tm="0">
                                          <p:val>
                                            <p:strVal val="ppt_x"/>
                                          </p:val>
                                        </p:tav>
                                        <p:tav tm="100000">
                                          <p:val>
                                            <p:strVal val="1+ppt_w/2"/>
                                          </p:val>
                                        </p:tav>
                                      </p:tavLst>
                                    </p:anim>
                                    <p:anim calcmode="lin" valueType="num">
                                      <p:cBhvr additive="base">
                                        <p:cTn id="56" dur="500"/>
                                        <p:tgtEl>
                                          <p:spTgt spid="17"/>
                                        </p:tgtEl>
                                        <p:attrNameLst>
                                          <p:attrName>ppt_y</p:attrName>
                                        </p:attrNameLst>
                                      </p:cBhvr>
                                      <p:tavLst>
                                        <p:tav tm="0">
                                          <p:val>
                                            <p:strVal val="ppt_y"/>
                                          </p:val>
                                        </p:tav>
                                        <p:tav tm="100000">
                                          <p:val>
                                            <p:strVal val="ppt_y"/>
                                          </p:val>
                                        </p:tav>
                                      </p:tavLst>
                                    </p:anim>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1"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grpId="1"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par>
                                <p:cTn id="82" presetID="10" presetClass="entr" presetSubtype="0" fill="hold" grpId="1"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2" nodeType="withEffect">
                                  <p:stCondLst>
                                    <p:cond delay="0"/>
                                  </p:stCondLst>
                                  <p:childTnLst>
                                    <p:set>
                                      <p:cBhvr>
                                        <p:cTn id="89" dur="1" fill="hold">
                                          <p:stCondLst>
                                            <p:cond delay="0"/>
                                          </p:stCondLst>
                                        </p:cTn>
                                        <p:tgtEl>
                                          <p:spTgt spid="10"/>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11"/>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grpId="2"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grpId="2"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04" restart="whenNotActive" fill="hold" evtFilter="cancelBubble" nodeType="interactiveSeq">
                <p:stCondLst>
                  <p:cond evt="onClick" delay="0">
                    <p:tgtEl>
                      <p:spTgt spid="7"/>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3" nodeType="clickEffect">
                                  <p:stCondLst>
                                    <p:cond delay="0"/>
                                  </p:stCondLst>
                                  <p:childTnLst>
                                    <p:set>
                                      <p:cBhvr>
                                        <p:cTn id="108" dur="1" fill="hold">
                                          <p:stCondLst>
                                            <p:cond delay="0"/>
                                          </p:stCondLst>
                                        </p:cTn>
                                        <p:tgtEl>
                                          <p:spTgt spid="1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3" nodeType="clickEffect">
                                  <p:stCondLst>
                                    <p:cond delay="0"/>
                                  </p:stCondLst>
                                  <p:childTnLst>
                                    <p:set>
                                      <p:cBhvr>
                                        <p:cTn id="112" dur="1" fill="hold">
                                          <p:stCondLst>
                                            <p:cond delay="0"/>
                                          </p:stCondLst>
                                        </p:cTn>
                                        <p:tgtEl>
                                          <p:spTgt spid="1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3" nodeType="clickEffect">
                                  <p:stCondLst>
                                    <p:cond delay="0"/>
                                  </p:stCondLst>
                                  <p:childTnLst>
                                    <p:set>
                                      <p:cBhvr>
                                        <p:cTn id="116" dur="1" fill="hold">
                                          <p:stCondLst>
                                            <p:cond delay="0"/>
                                          </p:stCondLst>
                                        </p:cTn>
                                        <p:tgtEl>
                                          <p:spTgt spid="1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3" nodeType="clickEffect">
                                  <p:stCondLst>
                                    <p:cond delay="0"/>
                                  </p:stCondLst>
                                  <p:childTnLst>
                                    <p:set>
                                      <p:cBhvr>
                                        <p:cTn id="120" dur="1" fill="hold">
                                          <p:stCondLst>
                                            <p:cond delay="0"/>
                                          </p:stCondLst>
                                        </p:cTn>
                                        <p:tgtEl>
                                          <p:spTgt spid="1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3" nodeType="clickEffect">
                                  <p:stCondLst>
                                    <p:cond delay="0"/>
                                  </p:stCondLst>
                                  <p:childTnLst>
                                    <p:set>
                                      <p:cBhvr>
                                        <p:cTn id="124" dur="1" fill="hold">
                                          <p:stCondLst>
                                            <p:cond delay="0"/>
                                          </p:stCondLst>
                                        </p:cTn>
                                        <p:tgtEl>
                                          <p:spTgt spid="1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3" nodeType="clickEffect">
                                  <p:stCondLst>
                                    <p:cond delay="0"/>
                                  </p:stCondLst>
                                  <p:childTnLst>
                                    <p:set>
                                      <p:cBhvr>
                                        <p:cTn id="128" dur="1" fill="hold">
                                          <p:stCondLst>
                                            <p:cond delay="0"/>
                                          </p:stCondLst>
                                        </p:cTn>
                                        <p:tgtEl>
                                          <p:spTgt spid="1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3" nodeType="clickEffect">
                                  <p:stCondLst>
                                    <p:cond delay="0"/>
                                  </p:stCondLst>
                                  <p:childTnLst>
                                    <p:set>
                                      <p:cBhvr>
                                        <p:cTn id="132" dur="1" fill="hold">
                                          <p:stCondLst>
                                            <p:cond delay="0"/>
                                          </p:stCondLst>
                                        </p:cTn>
                                        <p:tgtEl>
                                          <p:spTgt spid="1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3" nodeType="click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7" grpId="0" animBg="1"/>
      <p:bldP spid="17" grpId="1" animBg="1"/>
      <p:bldP spid="17" grpId="2" animBg="1"/>
      <p:bldP spid="17" grpId="3" animBg="1"/>
      <p:bldP spid="16" grpId="0" animBg="1"/>
      <p:bldP spid="16" grpId="1" animBg="1"/>
      <p:bldP spid="16" grpId="2" animBg="1"/>
      <p:bldP spid="16" grpId="3" animBg="1"/>
      <p:bldP spid="15" grpId="0" animBg="1"/>
      <p:bldP spid="15" grpId="1" animBg="1"/>
      <p:bldP spid="15" grpId="2" animBg="1"/>
      <p:bldP spid="15" grpId="3" animBg="1"/>
      <p:bldP spid="14" grpId="0" animBg="1"/>
      <p:bldP spid="14" grpId="1" animBg="1"/>
      <p:bldP spid="14" grpId="2" animBg="1"/>
      <p:bldP spid="14" grpId="3" animBg="1"/>
      <p:bldP spid="13" grpId="0" animBg="1"/>
      <p:bldP spid="13" grpId="1" animBg="1"/>
      <p:bldP spid="13" grpId="2" animBg="1"/>
      <p:bldP spid="13" grpId="3" animBg="1"/>
      <p:bldP spid="12" grpId="0" animBg="1"/>
      <p:bldP spid="12" grpId="1" animBg="1"/>
      <p:bldP spid="12" grpId="2" animBg="1"/>
      <p:bldP spid="12" grpId="3" animBg="1"/>
      <p:bldP spid="11" grpId="0" animBg="1"/>
      <p:bldP spid="11" grpId="1" animBg="1"/>
      <p:bldP spid="11" grpId="2" animBg="1"/>
      <p:bldP spid="11" grpId="3" animBg="1"/>
      <p:bldP spid="10" grpId="0" animBg="1"/>
      <p:bldP spid="10" grpId="1" animBg="1"/>
      <p:bldP spid="10" grpId="2" animBg="1"/>
      <p:bldP spid="10"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The Sign of the Cross on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our head reminds us to say sorry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2014537"/>
            <a:ext cx="6191249" cy="4119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Button 1"/>
          <p:cNvSpPr/>
          <p:nvPr/>
        </p:nvSpPr>
        <p:spPr>
          <a:xfrm>
            <a:off x="6843713" y="2238375"/>
            <a:ext cx="571500" cy="557213"/>
          </a:xfrm>
          <a:prstGeom prst="ellipse">
            <a:avLst/>
          </a:prstGeom>
          <a:solidFill>
            <a:srgbClr val="DACDF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Button 2"/>
          <p:cNvSpPr/>
          <p:nvPr/>
        </p:nvSpPr>
        <p:spPr>
          <a:xfrm>
            <a:off x="6843713" y="3276600"/>
            <a:ext cx="571500" cy="557213"/>
          </a:xfrm>
          <a:prstGeom prst="ellipse">
            <a:avLst/>
          </a:prstGeom>
          <a:solidFill>
            <a:srgbClr val="DACDF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Button 3"/>
          <p:cNvSpPr/>
          <p:nvPr/>
        </p:nvSpPr>
        <p:spPr>
          <a:xfrm>
            <a:off x="6843713" y="4314825"/>
            <a:ext cx="571500" cy="557213"/>
          </a:xfrm>
          <a:prstGeom prst="ellipse">
            <a:avLst/>
          </a:prstGeom>
          <a:solidFill>
            <a:srgbClr val="DACDF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Button 4"/>
          <p:cNvSpPr/>
          <p:nvPr/>
        </p:nvSpPr>
        <p:spPr>
          <a:xfrm>
            <a:off x="6843713" y="5353050"/>
            <a:ext cx="571500" cy="557213"/>
          </a:xfrm>
          <a:prstGeom prst="ellipse">
            <a:avLst/>
          </a:prstGeom>
          <a:solidFill>
            <a:srgbClr val="DACDF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p:nvSpPr>
        <p:spPr>
          <a:xfrm>
            <a:off x="7700963" y="2238375"/>
            <a:ext cx="4229100" cy="557213"/>
          </a:xfrm>
          <a:prstGeom prst="rect">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I say sorry when…</a:t>
            </a:r>
          </a:p>
        </p:txBody>
      </p:sp>
      <p:sp>
        <p:nvSpPr>
          <p:cNvPr id="9" name="Rectangle 8"/>
          <p:cNvSpPr/>
          <p:nvPr/>
        </p:nvSpPr>
        <p:spPr>
          <a:xfrm>
            <a:off x="7700963" y="3276600"/>
            <a:ext cx="4229100" cy="723900"/>
          </a:xfrm>
          <a:prstGeom prst="rect">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When someone says sorry to me I feel…</a:t>
            </a:r>
          </a:p>
        </p:txBody>
      </p:sp>
      <p:sp>
        <p:nvSpPr>
          <p:cNvPr id="10" name="Rectangle 9"/>
          <p:cNvSpPr/>
          <p:nvPr/>
        </p:nvSpPr>
        <p:spPr>
          <a:xfrm>
            <a:off x="7700963" y="4314824"/>
            <a:ext cx="4229100" cy="557213"/>
          </a:xfrm>
          <a:prstGeom prst="rect">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I show I am sorry by…</a:t>
            </a:r>
          </a:p>
        </p:txBody>
      </p:sp>
      <p:sp>
        <p:nvSpPr>
          <p:cNvPr id="11" name="Rectangle 10"/>
          <p:cNvSpPr/>
          <p:nvPr/>
        </p:nvSpPr>
        <p:spPr>
          <a:xfrm>
            <a:off x="7700963" y="5353049"/>
            <a:ext cx="4229100" cy="557213"/>
          </a:xfrm>
          <a:prstGeom prst="rect">
            <a:avLst/>
          </a:prstGeom>
          <a:solidFill>
            <a:srgbClr val="DACDF3"/>
          </a:solidFill>
          <a:ln>
            <a:solidFill>
              <a:srgbClr val="4B24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After I say sorry I feel…</a:t>
            </a:r>
          </a:p>
        </p:txBody>
      </p:sp>
      <p:sp>
        <p:nvSpPr>
          <p:cNvPr id="12"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R-3</a:t>
            </a:r>
          </a:p>
          <a:p>
            <a:pPr algn="ctr"/>
            <a:r>
              <a:rPr lang="en-GB" sz="1200" b="1" dirty="0">
                <a:solidFill>
                  <a:srgbClr val="3C1A56"/>
                </a:solidFill>
                <a:latin typeface="Arial" pitchFamily="34" charset="0"/>
                <a:cs typeface="Arial" pitchFamily="34" charset="0"/>
              </a:rPr>
              <a:t>S-07</a:t>
            </a:r>
          </a:p>
        </p:txBody>
      </p:sp>
      <p:sp>
        <p:nvSpPr>
          <p:cNvPr id="13"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Action Button: Worksheet">
            <a:hlinkClick r:id="rId4" action="ppaction://hlinksldjump" highlightClick="1"/>
          </p:cNvPr>
          <p:cNvSpPr/>
          <p:nvPr/>
        </p:nvSpPr>
        <p:spPr>
          <a:xfrm>
            <a:off x="9504587"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15"/>
          <p:cNvSpPr txBox="1"/>
          <p:nvPr/>
        </p:nvSpPr>
        <p:spPr>
          <a:xfrm>
            <a:off x="4731123" y="6581001"/>
            <a:ext cx="2729753" cy="276999"/>
          </a:xfrm>
          <a:prstGeom prst="rect">
            <a:avLst/>
          </a:prstGeom>
          <a:noFill/>
        </p:spPr>
        <p:txBody>
          <a:bodyPr wrap="square" rtlCol="0">
            <a:spAutoFit/>
          </a:bodyPr>
          <a:lstStyle/>
          <a:p>
            <a:r>
              <a:rPr lang="en-NZ" sz="1200" dirty="0">
                <a:solidFill>
                  <a:schemeClr val="bg1"/>
                </a:solidFill>
                <a:latin typeface="Arial" panose="020B0604020202020204" pitchFamily="34" charset="0"/>
                <a:cs typeface="Arial" panose="020B0604020202020204" pitchFamily="34" charset="0"/>
              </a:rPr>
              <a:t>Click the round buttons to reveal text.</a:t>
            </a:r>
          </a:p>
        </p:txBody>
      </p:sp>
    </p:spTree>
    <p:extLst>
      <p:ext uri="{BB962C8B-B14F-4D97-AF65-F5344CB8AC3E}">
        <p14:creationId xmlns:p14="http://schemas.microsoft.com/office/powerpoint/2010/main" val="739476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9"/>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10"/>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Border 5"/>
          <p:cNvSpPr/>
          <p:nvPr/>
        </p:nvSpPr>
        <p:spPr>
          <a:xfrm>
            <a:off x="1212209" y="4084665"/>
            <a:ext cx="9892365" cy="451405"/>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GB" sz="2800" dirty="0">
              <a:solidFill>
                <a:schemeClr val="tx1"/>
              </a:solidFill>
              <a:latin typeface="Arial" panose="020B0604020202020204" pitchFamily="34" charset="0"/>
              <a:cs typeface="Arial" panose="020B0604020202020204" pitchFamily="34" charset="0"/>
            </a:endParaRPr>
          </a:p>
        </p:txBody>
      </p:sp>
      <p:sp>
        <p:nvSpPr>
          <p:cNvPr id="22" name="Shape: Border 4"/>
          <p:cNvSpPr/>
          <p:nvPr/>
        </p:nvSpPr>
        <p:spPr>
          <a:xfrm>
            <a:off x="1212211" y="3545657"/>
            <a:ext cx="9892363" cy="451405"/>
          </a:xfrm>
          <a:prstGeom prst="rect">
            <a:avLst/>
          </a:prstGeom>
          <a:solidFill>
            <a:srgbClr val="D4C5F1"/>
          </a:solidFill>
          <a:ln>
            <a:solidFill>
              <a:srgbClr val="3C1A5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2400" dirty="0">
                <a:solidFill>
                  <a:schemeClr val="tx1"/>
                </a:solidFill>
                <a:latin typeface="Arial" panose="020B0604020202020204" pitchFamily="34" charset="0"/>
                <a:cs typeface="Arial" panose="020B0604020202020204" pitchFamily="34" charset="0"/>
              </a:rPr>
              <a:t>When we have been mean we try to remember to say we are...</a:t>
            </a:r>
          </a:p>
        </p:txBody>
      </p:sp>
      <p:sp>
        <p:nvSpPr>
          <p:cNvPr id="23" name="Shape: Border 3"/>
          <p:cNvSpPr/>
          <p:nvPr/>
        </p:nvSpPr>
        <p:spPr>
          <a:xfrm>
            <a:off x="1212209" y="2969794"/>
            <a:ext cx="9892365" cy="483302"/>
          </a:xfrm>
          <a:prstGeom prst="rect">
            <a:avLst/>
          </a:prstGeom>
          <a:solidFill>
            <a:srgbClr val="D4C5F1"/>
          </a:solidFill>
          <a:ln>
            <a:solidFill>
              <a:srgbClr val="3C1A5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In Lent we try to be more like Jesus by…</a:t>
            </a:r>
          </a:p>
        </p:txBody>
      </p:sp>
      <p:sp>
        <p:nvSpPr>
          <p:cNvPr id="24" name="Shape: Border 2"/>
          <p:cNvSpPr/>
          <p:nvPr/>
        </p:nvSpPr>
        <p:spPr>
          <a:xfrm>
            <a:off x="1212210" y="2399594"/>
            <a:ext cx="9892365" cy="482172"/>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400" dirty="0">
                <a:solidFill>
                  <a:schemeClr val="tx1"/>
                </a:solidFill>
                <a:latin typeface="Arial" panose="020B0604020202020204" pitchFamily="34" charset="0"/>
                <a:cs typeface="Arial" panose="020B0604020202020204" pitchFamily="34" charset="0"/>
              </a:rPr>
              <a:t>This is what happens on Ash Wednesday…</a:t>
            </a:r>
            <a:endParaRPr lang="en-GB" sz="2800" dirty="0">
              <a:solidFill>
                <a:schemeClr val="tx1"/>
              </a:solidFill>
              <a:latin typeface="Arial" panose="020B0604020202020204" pitchFamily="34" charset="0"/>
              <a:cs typeface="Arial" panose="020B0604020202020204" pitchFamily="34" charset="0"/>
            </a:endParaRPr>
          </a:p>
        </p:txBody>
      </p:sp>
      <p:sp>
        <p:nvSpPr>
          <p:cNvPr id="25" name="Shape: Border 1"/>
          <p:cNvSpPr/>
          <p:nvPr/>
        </p:nvSpPr>
        <p:spPr>
          <a:xfrm>
            <a:off x="1212211" y="1847528"/>
            <a:ext cx="9892364" cy="462897"/>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The first day of Lent is called...</a:t>
            </a:r>
          </a:p>
        </p:txBody>
      </p:sp>
      <p:sp>
        <p:nvSpPr>
          <p:cNvPr id="39" name="Shape: Number 5"/>
          <p:cNvSpPr txBox="1"/>
          <p:nvPr/>
        </p:nvSpPr>
        <p:spPr>
          <a:xfrm>
            <a:off x="743568" y="4100085"/>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5)</a:t>
            </a:r>
          </a:p>
        </p:txBody>
      </p:sp>
      <p:sp>
        <p:nvSpPr>
          <p:cNvPr id="26" name="Shape: Number 4"/>
          <p:cNvSpPr txBox="1"/>
          <p:nvPr/>
        </p:nvSpPr>
        <p:spPr>
          <a:xfrm>
            <a:off x="743569" y="3561077"/>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4)</a:t>
            </a:r>
          </a:p>
        </p:txBody>
      </p:sp>
      <p:sp>
        <p:nvSpPr>
          <p:cNvPr id="27" name="Shape: Number 3"/>
          <p:cNvSpPr txBox="1"/>
          <p:nvPr/>
        </p:nvSpPr>
        <p:spPr>
          <a:xfrm>
            <a:off x="743569" y="3001163"/>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3)</a:t>
            </a:r>
          </a:p>
        </p:txBody>
      </p:sp>
      <p:sp>
        <p:nvSpPr>
          <p:cNvPr id="28" name="Shape: Number 2"/>
          <p:cNvSpPr txBox="1"/>
          <p:nvPr/>
        </p:nvSpPr>
        <p:spPr>
          <a:xfrm>
            <a:off x="743569" y="2424086"/>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2)</a:t>
            </a:r>
          </a:p>
        </p:txBody>
      </p:sp>
      <p:sp>
        <p:nvSpPr>
          <p:cNvPr id="29" name="Shape: Number 1"/>
          <p:cNvSpPr txBox="1"/>
          <p:nvPr/>
        </p:nvSpPr>
        <p:spPr>
          <a:xfrm>
            <a:off x="743569" y="1840618"/>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R-3</a:t>
            </a:r>
          </a:p>
          <a:p>
            <a:pPr algn="ctr"/>
            <a:r>
              <a:rPr lang="en-GB" sz="1200" b="1" dirty="0">
                <a:solidFill>
                  <a:srgbClr val="3C1A56"/>
                </a:solidFill>
                <a:latin typeface="Arial" pitchFamily="34" charset="0"/>
                <a:cs typeface="Arial" pitchFamily="34" charset="0"/>
              </a:rPr>
              <a:t>S-08</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in each caption space to reveal text</a:t>
            </a:r>
          </a:p>
        </p:txBody>
      </p:sp>
      <p:sp>
        <p:nvSpPr>
          <p:cNvPr id="2" name="Title 1"/>
          <p:cNvSpPr>
            <a:spLocks noGrp="1"/>
          </p:cNvSpPr>
          <p:nvPr>
            <p:ph type="title"/>
          </p:nvPr>
        </p:nvSpPr>
        <p:spPr>
          <a:xfrm>
            <a:off x="838204" y="161818"/>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cs typeface="Arial" panose="020B0604020202020204" pitchFamily="34" charset="0"/>
              </a:rPr>
              <a:t>Check Up</a:t>
            </a:r>
            <a:endPar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endParaRPr>
          </a:p>
        </p:txBody>
      </p:sp>
      <p:sp>
        <p:nvSpPr>
          <p:cNvPr id="17" name="Shape: Border 6"/>
          <p:cNvSpPr/>
          <p:nvPr/>
        </p:nvSpPr>
        <p:spPr>
          <a:xfrm>
            <a:off x="1212209" y="4619912"/>
            <a:ext cx="9892365" cy="451405"/>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400" dirty="0">
                <a:solidFill>
                  <a:schemeClr val="tx1"/>
                </a:solidFill>
                <a:latin typeface="Arial" panose="020B0604020202020204" pitchFamily="34" charset="0"/>
                <a:cs typeface="Arial" panose="020B0604020202020204" pitchFamily="34" charset="0"/>
              </a:rPr>
              <a:t>Questions I would like to ask about the topics in this resource are…</a:t>
            </a:r>
          </a:p>
        </p:txBody>
      </p:sp>
      <p:sp>
        <p:nvSpPr>
          <p:cNvPr id="19" name="Shape: Number 5"/>
          <p:cNvSpPr txBox="1"/>
          <p:nvPr/>
        </p:nvSpPr>
        <p:spPr>
          <a:xfrm>
            <a:off x="743567" y="4635332"/>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529" y="351041"/>
            <a:ext cx="1812271" cy="1220182"/>
          </a:xfrm>
          <a:prstGeom prst="rect">
            <a:avLst/>
          </a:prstGeom>
          <a:ln>
            <a:solidFill>
              <a:srgbClr val="3C1A56"/>
            </a:solidFill>
          </a:ln>
        </p:spPr>
      </p:pic>
    </p:spTree>
    <p:extLst>
      <p:ext uri="{BB962C8B-B14F-4D97-AF65-F5344CB8AC3E}">
        <p14:creationId xmlns:p14="http://schemas.microsoft.com/office/powerpoint/2010/main" val="3119379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withEffect">
                                  <p:stCondLst>
                                    <p:cond delay="0"/>
                                  </p:stCondLst>
                                  <p:childTnLst>
                                    <p:animClr clrSpc="rgb" dir="cw">
                                      <p:cBhvr override="childStyle">
                                        <p:cTn id="22" dur="75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22">
                                            <p:txEl>
                                              <p:pRg st="0" end="0"/>
                                            </p:txEl>
                                          </p:spTgt>
                                        </p:tgtEl>
                                        <p:attrNameLst>
                                          <p:attrName>style.color</p:attrName>
                                        </p:attrNameLst>
                                      </p:cBhvr>
                                      <p:to>
                                        <a:srgbClr val="7030A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750" fill="hold"/>
                                        <p:tgtEl>
                                          <p:spTgt spid="37">
                                            <p:txEl>
                                              <p:pRg st="0" end="0"/>
                                            </p:txEl>
                                          </p:spTgt>
                                        </p:tgtEl>
                                        <p:attrNameLst>
                                          <p:attrName>style.color</p:attrName>
                                        </p:attrNameLst>
                                      </p:cBhvr>
                                      <p:to>
                                        <a:srgbClr val="7030A0"/>
                                      </p:to>
                                    </p:animClr>
                                  </p:childTnLst>
                                </p:cTn>
                              </p:par>
                              <p:par>
                                <p:cTn id="39" presetID="22" presetClass="entr" presetSubtype="8" fill="hold"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nodeType="withEffect">
                                  <p:stCondLst>
                                    <p:cond delay="0"/>
                                  </p:stCondLst>
                                  <p:childTnLst>
                                    <p:animClr clrSpc="rgb" dir="cw">
                                      <p:cBhvr override="childStyle">
                                        <p:cTn id="46" dur="10" fill="hold"/>
                                        <p:tgtEl>
                                          <p:spTgt spid="25">
                                            <p:txEl>
                                              <p:pRg st="0" end="0"/>
                                            </p:txEl>
                                          </p:spTgt>
                                        </p:tgtEl>
                                        <p:attrNameLst>
                                          <p:attrName>style.color</p:attrName>
                                        </p:attrNameLst>
                                      </p:cBhvr>
                                      <p:to>
                                        <a:srgbClr val="000000"/>
                                      </p:to>
                                    </p:animClr>
                                  </p:childTnLst>
                                </p:cTn>
                              </p:par>
                              <p:par>
                                <p:cTn id="47" presetID="3" presetClass="emph" presetSubtype="2" fill="hold" nodeType="withEffect">
                                  <p:stCondLst>
                                    <p:cond delay="0"/>
                                  </p:stCondLst>
                                  <p:childTnLst>
                                    <p:animClr clrSpc="rgb" dir="cw">
                                      <p:cBhvr override="childStyle">
                                        <p:cTn id="48" dur="10" fill="hold"/>
                                        <p:tgtEl>
                                          <p:spTgt spid="24">
                                            <p:txEl>
                                              <p:pRg st="0" end="0"/>
                                            </p:txEl>
                                          </p:spTgt>
                                        </p:tgtEl>
                                        <p:attrNameLst>
                                          <p:attrName>style.color</p:attrName>
                                        </p:attrNameLst>
                                      </p:cBhvr>
                                      <p:to>
                                        <a:srgbClr val="000000"/>
                                      </p:to>
                                    </p:animClr>
                                  </p:childTnLst>
                                </p:cTn>
                              </p:par>
                              <p:par>
                                <p:cTn id="49" presetID="3" presetClass="emph" presetSubtype="2" fill="hold" nodeType="withEffect">
                                  <p:stCondLst>
                                    <p:cond delay="0"/>
                                  </p:stCondLst>
                                  <p:childTnLst>
                                    <p:animClr clrSpc="rgb" dir="cw">
                                      <p:cBhvr override="childStyle">
                                        <p:cTn id="50" dur="10" fill="hold"/>
                                        <p:tgtEl>
                                          <p:spTgt spid="23">
                                            <p:txEl>
                                              <p:pRg st="0" end="0"/>
                                            </p:txEl>
                                          </p:spTgt>
                                        </p:tgtEl>
                                        <p:attrNameLst>
                                          <p:attrName>style.color</p:attrName>
                                        </p:attrNameLst>
                                      </p:cBhvr>
                                      <p:to>
                                        <a:srgbClr val="000000"/>
                                      </p:to>
                                    </p:animClr>
                                  </p:childTnLst>
                                </p:cTn>
                              </p:par>
                              <p:par>
                                <p:cTn id="51" presetID="3" presetClass="emph" presetSubtype="2" fill="hold" nodeType="withEffect">
                                  <p:stCondLst>
                                    <p:cond delay="0"/>
                                  </p:stCondLst>
                                  <p:childTnLst>
                                    <p:animClr clrSpc="rgb" dir="cw">
                                      <p:cBhvr override="childStyle">
                                        <p:cTn id="52" dur="10" fill="hold"/>
                                        <p:tgtEl>
                                          <p:spTgt spid="22">
                                            <p:txEl>
                                              <p:pRg st="0" end="0"/>
                                            </p:txEl>
                                          </p:spTgt>
                                        </p:tgtEl>
                                        <p:attrNameLst>
                                          <p:attrName>style.color</p:attrName>
                                        </p:attrNameLst>
                                      </p:cBhvr>
                                      <p:to>
                                        <a:srgbClr val="000000"/>
                                      </p:to>
                                    </p:animClr>
                                  </p:childTnLst>
                                </p:cTn>
                              </p:par>
                              <p:par>
                                <p:cTn id="53" presetID="3" presetClass="emph" presetSubtype="2" fill="hold" nodeType="withEffect">
                                  <p:stCondLst>
                                    <p:cond delay="0"/>
                                  </p:stCondLst>
                                  <p:childTnLst>
                                    <p:animClr clrSpc="rgb" dir="cw">
                                      <p:cBhvr override="childStyle">
                                        <p:cTn id="54" dur="10" fill="hold"/>
                                        <p:tgtEl>
                                          <p:spTgt spid="37">
                                            <p:txEl>
                                              <p:pRg st="0" end="0"/>
                                            </p:txEl>
                                          </p:spTgt>
                                        </p:tgtEl>
                                        <p:attrNameLst>
                                          <p:attrName>style.color</p:attrName>
                                        </p:attrNameLst>
                                      </p:cBhvr>
                                      <p:to>
                                        <a:srgbClr val="000000"/>
                                      </p:to>
                                    </p:animClr>
                                  </p:childTnLst>
                                </p:cTn>
                              </p:par>
                              <p:par>
                                <p:cTn id="55" presetID="3" presetClass="emph" presetSubtype="2" fill="hold" nodeType="withEffect">
                                  <p:stCondLst>
                                    <p:cond delay="0"/>
                                  </p:stCondLst>
                                  <p:childTnLst>
                                    <p:animClr clrSpc="rgb" dir="cw">
                                      <p:cBhvr override="childStyle">
                                        <p:cTn id="56" dur="10" fill="hold"/>
                                        <p:tgtEl>
                                          <p:spTgt spid="17">
                                            <p:txEl>
                                              <p:pRg st="0" end="0"/>
                                            </p:txEl>
                                          </p:spTgt>
                                        </p:tgtEl>
                                        <p:attrNameLst>
                                          <p:attrName>style.color</p:attrName>
                                        </p:attrNameLst>
                                      </p:cBhvr>
                                      <p:to>
                                        <a:srgbClr val="000000"/>
                                      </p:to>
                                    </p:animClr>
                                  </p:childTnLst>
                                </p:cTn>
                              </p:par>
                              <p:par>
                                <p:cTn id="57" presetID="1" presetClass="exit" presetSubtype="0" fill="hold" nodeType="withEffect">
                                  <p:stCondLst>
                                    <p:cond delay="0"/>
                                  </p:stCondLst>
                                  <p:childTnLst>
                                    <p:set>
                                      <p:cBhvr>
                                        <p:cTn id="58" dur="1" fill="hold">
                                          <p:stCondLst>
                                            <p:cond delay="0"/>
                                          </p:stCondLst>
                                        </p:cTn>
                                        <p:tgtEl>
                                          <p:spTgt spid="24">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7">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withEffect">
                                  <p:stCondLst>
                                    <p:cond delay="0"/>
                                  </p:stCondLst>
                                  <p:childTnLst>
                                    <p:animClr clrSpc="rgb" dir="cw">
                                      <p:cBhvr override="childStyle">
                                        <p:cTn id="71" dur="10" fill="hold"/>
                                        <p:tgtEl>
                                          <p:spTgt spid="25">
                                            <p:txEl>
                                              <p:pRg st="0" end="0"/>
                                            </p:txEl>
                                          </p:spTgt>
                                        </p:tgtEl>
                                        <p:attrNameLst>
                                          <p:attrName>style.color</p:attrName>
                                        </p:attrNameLst>
                                      </p:cBhvr>
                                      <p:to>
                                        <a:srgbClr val="000000"/>
                                      </p:to>
                                    </p:animClr>
                                  </p:childTnLst>
                                </p:cTn>
                              </p:par>
                              <p:par>
                                <p:cTn id="72" presetID="3" presetClass="emph" presetSubtype="2" fill="hold" nodeType="withEffect">
                                  <p:stCondLst>
                                    <p:cond delay="0"/>
                                  </p:stCondLst>
                                  <p:childTnLst>
                                    <p:animClr clrSpc="rgb" dir="cw">
                                      <p:cBhvr override="childStyle">
                                        <p:cTn id="73" dur="10" fill="hold"/>
                                        <p:tgtEl>
                                          <p:spTgt spid="24">
                                            <p:txEl>
                                              <p:pRg st="0" end="0"/>
                                            </p:txEl>
                                          </p:spTgt>
                                        </p:tgtEl>
                                        <p:attrNameLst>
                                          <p:attrName>style.color</p:attrName>
                                        </p:attrNameLst>
                                      </p:cBhvr>
                                      <p:to>
                                        <a:srgbClr val="000000"/>
                                      </p:to>
                                    </p:animClr>
                                  </p:childTnLst>
                                </p:cTn>
                              </p:par>
                              <p:par>
                                <p:cTn id="74" presetID="3" presetClass="emph" presetSubtype="2" fill="hold" nodeType="withEffect">
                                  <p:stCondLst>
                                    <p:cond delay="0"/>
                                  </p:stCondLst>
                                  <p:childTnLst>
                                    <p:animClr clrSpc="rgb" dir="cw">
                                      <p:cBhvr override="childStyle">
                                        <p:cTn id="75" dur="10" fill="hold"/>
                                        <p:tgtEl>
                                          <p:spTgt spid="23">
                                            <p:txEl>
                                              <p:pRg st="0" end="0"/>
                                            </p:txEl>
                                          </p:spTgt>
                                        </p:tgtEl>
                                        <p:attrNameLst>
                                          <p:attrName>style.color</p:attrName>
                                        </p:attrNameLst>
                                      </p:cBhvr>
                                      <p:to>
                                        <a:srgbClr val="000000"/>
                                      </p:to>
                                    </p:animClr>
                                  </p:childTnLst>
                                </p:cTn>
                              </p:par>
                              <p:par>
                                <p:cTn id="76" presetID="3" presetClass="emph" presetSubtype="2" fill="hold" nodeType="withEffect">
                                  <p:stCondLst>
                                    <p:cond delay="0"/>
                                  </p:stCondLst>
                                  <p:childTnLst>
                                    <p:animClr clrSpc="rgb" dir="cw">
                                      <p:cBhvr override="childStyle">
                                        <p:cTn id="77" dur="10" fill="hold"/>
                                        <p:tgtEl>
                                          <p:spTgt spid="22">
                                            <p:txEl>
                                              <p:pRg st="0" end="0"/>
                                            </p:txEl>
                                          </p:spTgt>
                                        </p:tgtEl>
                                        <p:attrNameLst>
                                          <p:attrName>style.color</p:attrName>
                                        </p:attrNameLst>
                                      </p:cBhvr>
                                      <p:to>
                                        <a:srgbClr val="000000"/>
                                      </p:to>
                                    </p:animClr>
                                  </p:childTnLst>
                                </p:cTn>
                              </p:par>
                              <p:par>
                                <p:cTn id="78" presetID="3" presetClass="emph" presetSubtype="2" fill="hold" nodeType="withEffect">
                                  <p:stCondLst>
                                    <p:cond delay="0"/>
                                  </p:stCondLst>
                                  <p:childTnLst>
                                    <p:animClr clrSpc="rgb" dir="cw">
                                      <p:cBhvr override="childStyle">
                                        <p:cTn id="79" dur="10" fill="hold"/>
                                        <p:tgtEl>
                                          <p:spTgt spid="37">
                                            <p:txEl>
                                              <p:pRg st="0" end="0"/>
                                            </p:txEl>
                                          </p:spTgt>
                                        </p:tgtEl>
                                        <p:attrNameLst>
                                          <p:attrName>style.color</p:attrName>
                                        </p:attrNameLst>
                                      </p:cBhvr>
                                      <p:to>
                                        <a:srgbClr val="000000"/>
                                      </p:to>
                                    </p:animClr>
                                  </p:childTnLst>
                                </p:cTn>
                              </p:par>
                              <p:par>
                                <p:cTn id="80" presetID="3" presetClass="emph" presetSubtype="2" fill="hold" nodeType="withEffect">
                                  <p:stCondLst>
                                    <p:cond delay="0"/>
                                  </p:stCondLst>
                                  <p:childTnLst>
                                    <p:animClr clrSpc="rgb" dir="cw">
                                      <p:cBhvr override="childStyle">
                                        <p:cTn id="81" dur="10" fill="hold"/>
                                        <p:tgtEl>
                                          <p:spTgt spid="17">
                                            <p:txEl>
                                              <p:pRg st="0" end="0"/>
                                            </p:txEl>
                                          </p:spTgt>
                                        </p:tgtEl>
                                        <p:attrNameLst>
                                          <p:attrName>style.color</p:attrName>
                                        </p:attrNameLst>
                                      </p:cBhvr>
                                      <p:to>
                                        <a:srgbClr val="000000"/>
                                      </p:to>
                                    </p:animClr>
                                  </p:childTnLst>
                                </p:cTn>
                              </p:par>
                              <p:par>
                                <p:cTn id="82" presetID="1" presetClass="exit" presetSubtype="0" fill="hold" nodeType="withEffect">
                                  <p:stCondLst>
                                    <p:cond delay="0"/>
                                  </p:stCondLst>
                                  <p:childTnLst>
                                    <p:set>
                                      <p:cBhvr>
                                        <p:cTn id="83" dur="1" fill="hold">
                                          <p:stCondLst>
                                            <p:cond delay="0"/>
                                          </p:stCondLst>
                                        </p:cTn>
                                        <p:tgtEl>
                                          <p:spTgt spid="17">
                                            <p:txEl>
                                              <p:pRg st="0" end="0"/>
                                            </p:txEl>
                                          </p:spTgt>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4">
                                            <p:txEl>
                                              <p:pRg st="0" end="0"/>
                                            </p:txEl>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3">
                                            <p:txEl>
                                              <p:pRg st="0" end="0"/>
                                            </p:txEl>
                                          </p:spTgt>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2">
                                            <p:txEl>
                                              <p:pRg st="0" end="0"/>
                                            </p:txEl>
                                          </p:spTgt>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NZ" dirty="0">
                <a:ln w="0"/>
                <a:solidFill>
                  <a:srgbClr val="3C1A56"/>
                </a:solidFill>
                <a:effectLst>
                  <a:reflection blurRad="6350" stA="53000" endA="300" endPos="35500" dir="5400000" sy="-90000" algn="bl" rotWithShape="0"/>
                </a:effectLst>
                <a:latin typeface="Segoe Script" panose="030B0504020000000003" pitchFamily="66" charset="0"/>
              </a:rPr>
              <a:t>Time for Reflection</a:t>
            </a: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2598"/>
          <a:stretch/>
        </p:blipFill>
        <p:spPr>
          <a:xfrm>
            <a:off x="913900" y="1151944"/>
            <a:ext cx="10364200" cy="5101158"/>
          </a:xfrm>
          <a:prstGeom prst="rect">
            <a:avLst/>
          </a:prstGeom>
          <a:ln>
            <a:noFill/>
          </a:ln>
          <a:effectLst>
            <a:softEdge rad="112500"/>
          </a:effectLst>
        </p:spPr>
      </p:pic>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C1A56"/>
                </a:solidFill>
                <a:effectLst/>
                <a:uLnTx/>
                <a:uFillTx/>
                <a:latin typeface="Arial" pitchFamily="34" charset="0"/>
                <a:ea typeface="+mn-ea"/>
                <a:cs typeface="Arial" pitchFamily="34" charset="0"/>
              </a:rPr>
              <a:t>R-3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C1A56"/>
                </a:solidFill>
                <a:effectLst/>
                <a:uLnTx/>
                <a:uFillTx/>
                <a:latin typeface="Arial" pitchFamily="34" charset="0"/>
                <a:ea typeface="+mn-ea"/>
                <a:cs typeface="Arial" pitchFamily="34" charset="0"/>
              </a:rPr>
              <a:t>S-09</a:t>
            </a:r>
          </a:p>
        </p:txBody>
      </p:sp>
      <p:sp>
        <p:nvSpPr>
          <p:cNvPr id="7" name="Action Button: Back">
            <a:hlinkClick r:id="" action="ppaction://hlinkshowjump?jump=previousslide" highlightClick="1"/>
          </p:cNvPr>
          <p:cNvSpPr/>
          <p:nvPr/>
        </p:nvSpPr>
        <p:spPr>
          <a:xfrm>
            <a:off x="10145063" y="62395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ction Button: Audio">
            <a:hlinkClick r:id="" action="ppaction://noaction" highlightClick="1">
              <a:snd r:embed="rId8" name="applause.wav"/>
            </a:hlinkClick>
          </p:cNvPr>
          <p:cNvSpPr/>
          <p:nvPr/>
        </p:nvSpPr>
        <p:spPr>
          <a:xfrm>
            <a:off x="9563204" y="6239500"/>
            <a:ext cx="480000" cy="48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Action Button: Forward">
            <a:hlinkClick r:id="" action="ppaction://hlinkshowjump?jump=nextslide" highlightClick="1"/>
          </p:cNvPr>
          <p:cNvSpPr/>
          <p:nvPr/>
        </p:nvSpPr>
        <p:spPr>
          <a:xfrm>
            <a:off x="10777736" y="62395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Picture: 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262791"/>
            <a:ext cx="871259" cy="621821"/>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Audio">
            <a:hlinkClick r:id="" action="ppaction://noaction" highlightClick="1"/>
          </p:cNvPr>
          <p:cNvSpPr/>
          <p:nvPr/>
        </p:nvSpPr>
        <p:spPr>
          <a:xfrm>
            <a:off x="9563204" y="6240000"/>
            <a:ext cx="480000" cy="48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endParaRPr>
          </a:p>
        </p:txBody>
      </p:sp>
      <p:pic>
        <p:nvPicPr>
          <p:cNvPr id="13" name="Lent Y1 - 05 Flute Concerto ('Il gardelino'), for flute, strings &amp; continuo in D major, Op. 10-3, RV 428- Cantabil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79028" y="201403"/>
            <a:ext cx="609600" cy="609600"/>
          </a:xfrm>
          <a:prstGeom prst="rect">
            <a:avLst/>
          </a:prstGeom>
        </p:spPr>
      </p:pic>
      <p:sp>
        <p:nvSpPr>
          <p:cNvPr id="14" name="TextBox: Tool instructions stop"/>
          <p:cNvSpPr txBox="1"/>
          <p:nvPr/>
        </p:nvSpPr>
        <p:spPr>
          <a:xfrm>
            <a:off x="3925299" y="6627668"/>
            <a:ext cx="326563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reflective </a:t>
            </a:r>
            <a:r>
              <a:rPr lang="en-GB" sz="1200" dirty="0">
                <a:latin typeface="Arial" panose="020B0604020202020204" pitchFamily="34" charset="0"/>
                <a:cs typeface="Arial" panose="020B0604020202020204" pitchFamily="34" charset="0"/>
              </a:rPr>
              <a:t>music</a:t>
            </a:r>
          </a:p>
        </p:txBody>
      </p:sp>
      <p:sp>
        <p:nvSpPr>
          <p:cNvPr id="15" name="TextBox: Tool instructions start"/>
          <p:cNvSpPr txBox="1"/>
          <p:nvPr/>
        </p:nvSpPr>
        <p:spPr>
          <a:xfrm>
            <a:off x="3930110" y="6627668"/>
            <a:ext cx="325602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a:t>
            </a:r>
            <a:r>
              <a:rPr lang="en-GB" sz="1200" dirty="0" smtClean="0">
                <a:latin typeface="Arial" panose="020B0604020202020204" pitchFamily="34" charset="0"/>
                <a:cs typeface="Arial" panose="020B0604020202020204" pitchFamily="34" charset="0"/>
              </a:rPr>
              <a:t>play</a:t>
            </a:r>
            <a:r>
              <a:rPr lang="en-GB" sz="1200" dirty="0" smtClean="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reflective </a:t>
            </a:r>
            <a:r>
              <a:rPr lang="en-GB" sz="1200" dirty="0">
                <a:latin typeface="Arial" panose="020B0604020202020204" pitchFamily="34" charset="0"/>
                <a:cs typeface="Arial" panose="020B0604020202020204" pitchFamily="34" charset="0"/>
              </a:rPr>
              <a:t>music</a:t>
            </a:r>
          </a:p>
        </p:txBody>
      </p:sp>
    </p:spTree>
    <p:extLst>
      <p:ext uri="{BB962C8B-B14F-4D97-AF65-F5344CB8AC3E}">
        <p14:creationId xmlns:p14="http://schemas.microsoft.com/office/powerpoint/2010/main" val="995424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91002" fill="hold"/>
                                        <p:tgtEl>
                                          <p:spTgt spid="13"/>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rgbClr val="C0504D"/>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3"/>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14" grpId="0"/>
      <p:bldP spid="14" grpId="1"/>
      <p:bldP spid="15" grpId="0"/>
      <p:bldP spid="15" grpId="1"/>
      <p:bldP spid="15"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3625</TotalTime>
  <Words>1742</Words>
  <Application>Microsoft Office PowerPoint</Application>
  <PresentationFormat>Custom</PresentationFormat>
  <Paragraphs>180</Paragraphs>
  <Slides>13</Slides>
  <Notes>13</Notes>
  <HiddenSlides>3</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Ash Wednesday is the first day of Lent</vt:lpstr>
      <vt:lpstr>Learning Intentions</vt:lpstr>
      <vt:lpstr>Here is the Calendar that shows the seasons we celebrate each year</vt:lpstr>
      <vt:lpstr>Here is a Liturgical Calendar to colour</vt:lpstr>
      <vt:lpstr>We call the first day  of Lent Ash Wednesday</vt:lpstr>
      <vt:lpstr>Ash Wednesday is the day  we get ashes on our foreheads</vt:lpstr>
      <vt:lpstr>The Sign of the Cross on  our head reminds us to say sorry</vt:lpstr>
      <vt:lpstr>Check Up</vt:lpstr>
      <vt:lpstr>Time for Reflection</vt:lpstr>
      <vt:lpstr>Sharing our Learning about LENT with  family whānau, other classes , and parish</vt:lpstr>
      <vt:lpstr>Here is a Liturgical Calendar to colour</vt:lpstr>
      <vt:lpstr>The Sign of the Cross on our  heads reminds us to say sorry</vt:lpstr>
      <vt:lpstr>Sharing our Learning about LENT with  family whānau, other classes, and parish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 Wednesday is the first day of Lent</dc:title>
  <dc:creator>Jenny McCairn</dc:creator>
  <cp:lastModifiedBy>Pierre Schmits</cp:lastModifiedBy>
  <cp:revision>47</cp:revision>
  <dcterms:created xsi:type="dcterms:W3CDTF">2016-12-20T03:32:51Z</dcterms:created>
  <dcterms:modified xsi:type="dcterms:W3CDTF">2017-02-22T05:26:11Z</dcterms:modified>
</cp:coreProperties>
</file>