
<file path=[Content_Types].xml><?xml version="1.0" encoding="utf-8"?>
<Types xmlns="http://schemas.openxmlformats.org/package/2006/content-types">
  <Default Extension="bin" ContentType="application/vnd.ms-office.activeX"/>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338" r:id="rId2"/>
    <p:sldId id="339" r:id="rId3"/>
    <p:sldId id="340" r:id="rId4"/>
    <p:sldId id="341" r:id="rId5"/>
    <p:sldId id="342" r:id="rId6"/>
    <p:sldId id="343" r:id="rId7"/>
    <p:sldId id="345" r:id="rId8"/>
    <p:sldId id="346" r:id="rId9"/>
    <p:sldId id="347" r:id="rId10"/>
    <p:sldId id="348" r:id="rId11"/>
    <p:sldId id="349" r:id="rId12"/>
    <p:sldId id="350" r:id="rId13"/>
    <p:sldId id="351" r:id="rId14"/>
    <p:sldId id="352" r:id="rId15"/>
    <p:sldId id="344" r:id="rId16"/>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174D"/>
    <a:srgbClr val="954ECA"/>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335" autoAdjust="0"/>
    <p:restoredTop sz="81714" autoAdjust="0"/>
  </p:normalViewPr>
  <p:slideViewPr>
    <p:cSldViewPr snapToGrid="0" snapToObjects="1">
      <p:cViewPr>
        <p:scale>
          <a:sx n="70" d="100"/>
          <a:sy n="70" d="100"/>
        </p:scale>
        <p:origin x="-2730" y="-93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22/02/2017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14947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34388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81706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Print off copies of the Children’s Activity page 26 in the Teacher’s Book or on the Resource Home page and add to children’s RE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Adapt Teaching and Learning Experience 4       </a:t>
            </a:r>
          </a:p>
          <a:p>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91438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13</a:t>
            </a:fld>
            <a:endParaRPr lang="en-GB"/>
          </a:p>
        </p:txBody>
      </p:sp>
    </p:spTree>
    <p:extLst>
      <p:ext uri="{BB962C8B-B14F-4D97-AF65-F5344CB8AC3E}">
        <p14:creationId xmlns:p14="http://schemas.microsoft.com/office/powerpoint/2010/main" val="1056515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a:solidFill>
                  <a:schemeClr val="tx1"/>
                </a:solidFill>
                <a:effectLst/>
                <a:latin typeface="+mn-lt"/>
                <a:ea typeface="+mn-ea"/>
                <a:cs typeface="+mn-cs"/>
              </a:rPr>
              <a:t>remember what Jesus did when he lived on earth  and how he showed his love for people.  Think about how you show your love to people at home and at school. Ask Jesus to help you grow closer to him. </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Original Children’s Activities available on resource home page</a:t>
            </a:r>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32030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789140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2</a:t>
            </a:fld>
            <a:endParaRPr lang="en-GB"/>
          </a:p>
        </p:txBody>
      </p:sp>
    </p:spTree>
    <p:extLst>
      <p:ext uri="{BB962C8B-B14F-4D97-AF65-F5344CB8AC3E}">
        <p14:creationId xmlns:p14="http://schemas.microsoft.com/office/powerpoint/2010/main" val="266457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Teacher records children’s ideas about Lent.</a:t>
            </a:r>
          </a:p>
          <a:p>
            <a:r>
              <a:rPr lang="en-NZ" sz="1200" kern="1200" dirty="0">
                <a:solidFill>
                  <a:schemeClr val="tx1"/>
                </a:solidFill>
                <a:effectLst/>
                <a:latin typeface="+mn-lt"/>
                <a:ea typeface="+mn-ea"/>
                <a:cs typeface="+mn-cs"/>
              </a:rPr>
              <a:t>Adapt Teaching and Learning Experience 1</a:t>
            </a: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79375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Children name what they can see on the prayer table.</a:t>
            </a:r>
          </a:p>
          <a:p>
            <a:r>
              <a:rPr lang="en-NZ" sz="1200" kern="1200" dirty="0">
                <a:solidFill>
                  <a:schemeClr val="tx1"/>
                </a:solidFill>
                <a:effectLst/>
                <a:latin typeface="+mn-lt"/>
                <a:ea typeface="+mn-ea"/>
                <a:cs typeface="+mn-cs"/>
              </a:rPr>
              <a:t>Share what they think about it.</a:t>
            </a:r>
          </a:p>
          <a:p>
            <a:r>
              <a:rPr lang="en-NZ" sz="1200" kern="1200" dirty="0">
                <a:solidFill>
                  <a:schemeClr val="tx1"/>
                </a:solidFill>
                <a:effectLst/>
                <a:latin typeface="+mn-lt"/>
                <a:ea typeface="+mn-ea"/>
                <a:cs typeface="+mn-cs"/>
              </a:rPr>
              <a:t>Make ‘I wonder’ statements </a:t>
            </a:r>
          </a:p>
          <a:p>
            <a:r>
              <a:rPr lang="en-NZ" sz="1200" kern="1200" dirty="0">
                <a:solidFill>
                  <a:schemeClr val="tx1"/>
                </a:solidFill>
                <a:effectLst/>
                <a:latin typeface="+mn-lt"/>
                <a:ea typeface="+mn-ea"/>
                <a:cs typeface="+mn-cs"/>
              </a:rPr>
              <a:t>Adapt Teaching and Learning Experience 1</a:t>
            </a:r>
          </a:p>
          <a:p>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32127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2</a:t>
            </a: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93564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85040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4</a:t>
            </a:r>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44823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42861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579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www.google.co.nz/url?sa=i&amp;rct=j&amp;q=&amp;esrc=s&amp;source=images&amp;cd=&amp;cad=rja&amp;uact=8&amp;ved=0ahUKEwjG64mQ19HQAhWBs5QKHfbaAE0QjRwIBw&amp;url=https://revlisad.com/tag/prayer-stations/&amp;psig=AFQjCNHijgbd0197B5kpK7Fef5aC4NW_SA&amp;ust=148063630133706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hyperlink" Target="https://www.google.co.nz/url?sa=i&amp;rct=j&amp;q=&amp;esrc=s&amp;source=images&amp;cd=&amp;cad=rja&amp;uact=8&amp;ved=0ahUKEwjLnsLe9NHQAhVCJJQKHWFYB2QQjRwIBw&amp;url=https://www.lds.org/media-library/images/jesus-christ-children-1402594?lang=eng&amp;psig=AFQjCNETJrMa6LyCG8xXm2bDI3u0ZvAfyA&amp;ust=148064442677859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s://www.google.co.nz/url?sa=i&amp;rct=j&amp;q=&amp;esrc=s&amp;source=images&amp;cd=&amp;cad=rja&amp;uact=8&amp;ved=0ahUKEwjG64mQ19HQAhWBs5QKHfbaAE0QjRwIBw&amp;url=https://revlisad.com/tag/prayer-stations/&amp;psig=AFQjCNHijgbd0197B5kpK7Fef5aC4NW_SA&amp;ust=1480636301337061"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5" Type="http://schemas.openxmlformats.org/officeDocument/2006/relationships/image" Target="../media/image1.jpeg"/><Relationship Id="rId4" Type="http://schemas.openxmlformats.org/officeDocument/2006/relationships/notesSlide" Target="../notesSlides/notesSlide14.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hyperlink" Target="https://www.google.co.nz/url?sa=i&amp;rct=j&amp;q=&amp;esrc=s&amp;source=images&amp;cd=&amp;cad=rja&amp;uact=8&amp;ved=0ahUKEwj7haa35tHQAhUJmpQKHSyyC-MQjRwIBw&amp;url=https://www.pinterest.com/bargainfancy/art-cool-jesus/&amp;psig=AFQjCNF2B7OVYYjq1a3vlBcaGh6xlYPRCg&amp;ust=148064019584035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google.co.nz/url?sa=i&amp;rct=j&amp;q=&amp;esrc=s&amp;source=images&amp;cd=&amp;cad=rja&amp;uact=8&amp;ved=0ahUKEwjG64mQ19HQAhWBs5QKHfbaAE0QjRwIBw&amp;url=https://revlisad.com/tag/prayer-stations/&amp;psig=AFQjCNHijgbd0197B5kpK7Fef5aC4NW_SA&amp;ust=1480636301337061"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hyperlink" Target="http://www.google.co.nz/url?sa=i&amp;rct=j&amp;q=&amp;esrc=s&amp;source=images&amp;cd=&amp;cad=rja&amp;uact=8&amp;ved=0ahUKEwid9u6K29HQAhXGFpQKHXBYAnMQjRwIBw&amp;url=http://shop.catholicsupply.com/store/c/461-Palm-and-Lenten-Supplies.aspx&amp;psig=AFQjCNHijgbd0197B5kpK7Fef5aC4NW_SA&amp;ust=148063630133706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google.co.nz/imgres?imgurl=http://www.thescp.org/wp-content/uploads/2014/03/ashes.jpg&amp;imgrefurl=http://utylydovo.fch.ir/ashes-for-ash-wednesday-service.php&amp;docid=OTTiivm05jDFOM&amp;tbnid=DLYUFkX5jPPQqM:&amp;vet=1&amp;w=520&amp;h=280&amp;bih=551&amp;biw=1335&amp;ved=0ahUKEwiJ4paX1tHQAhUGE5QKHZeSDLYQMwhvKEkwSQ&amp;iact=mrc&amp;uact=8" TargetMode="External"/><Relationship Id="rId5" Type="http://schemas.openxmlformats.org/officeDocument/2006/relationships/image" Target="../media/image7.jpeg"/><Relationship Id="rId4" Type="http://schemas.openxmlformats.org/officeDocument/2006/relationships/hyperlink" Target="http://www.google.co.nz/url?sa=i&amp;rct=j&amp;q=&amp;esrc=s&amp;source=images&amp;cd=&amp;cad=rja&amp;uact=8&amp;ved=0ahUKEwjP98Gm29HQAhXCopQKHSWkA_kQjRwIBw&amp;url=http://www.gainesvilletimes.com/m/archives/96450/&amp;psig=AFQjCNHijgbd0197B5kpK7Fef5aC4NW_SA&amp;ust=148063630133706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9.jpeg"/><Relationship Id="rId4" Type="http://schemas.openxmlformats.org/officeDocument/2006/relationships/hyperlink" Target="https://www.google.co.nz/url?sa=i&amp;rct=j&amp;q=&amp;esrc=s&amp;source=images&amp;cd=&amp;cad=rja&amp;uact=8&amp;ved=0ahUKEwj7haa35tHQAhUJmpQKHSyyC-MQjRwIBw&amp;url=https://www.pinterest.com/bargainfancy/art-cool-jesus/&amp;psig=AFQjCNF2B7OVYYjq1a3vlBcaGh6xlYPRCg&amp;ust=1480640195840359"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1.jpe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345593"/>
            <a:ext cx="9144000" cy="1569660"/>
          </a:xfrm>
          <a:prstGeom prst="rect">
            <a:avLst/>
          </a:prstGeom>
          <a:solidFill>
            <a:schemeClr val="bg1">
              <a:alpha val="50000"/>
            </a:schemeClr>
          </a:solidFill>
        </p:spPr>
        <p:txBody>
          <a:bodyPr wrap="square" rtlCol="0">
            <a:spAutoFit/>
          </a:bodyPr>
          <a:lstStyle/>
          <a:p>
            <a:pPr algn="ctr"/>
            <a:r>
              <a:rPr lang="en-NZ" sz="4800" b="1" dirty="0"/>
              <a:t>In Lent people try to follow </a:t>
            </a:r>
          </a:p>
          <a:p>
            <a:pPr algn="ctr"/>
            <a:r>
              <a:rPr lang="en-NZ" sz="4800" b="1" dirty="0"/>
              <a:t>Jesus more closely</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mage result for bowl of ashes and a candle for Ash Wednesday">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8134" y="2257472"/>
            <a:ext cx="3827732" cy="2543809"/>
          </a:xfrm>
          <a:prstGeom prst="rect">
            <a:avLst/>
          </a:prstGeom>
          <a:noFill/>
          <a:ln>
            <a:noFill/>
          </a:ln>
        </p:spPr>
      </p:pic>
    </p:spTree>
    <p:extLst>
      <p:ext uri="{BB962C8B-B14F-4D97-AF65-F5344CB8AC3E}">
        <p14:creationId xmlns:p14="http://schemas.microsoft.com/office/powerpoint/2010/main" val="513760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3214"/>
            <a:ext cx="9144000" cy="1323439"/>
          </a:xfrm>
          <a:prstGeom prst="rect">
            <a:avLst/>
          </a:prstGeom>
          <a:solidFill>
            <a:schemeClr val="bg1">
              <a:alpha val="50000"/>
            </a:schemeClr>
          </a:solidFill>
        </p:spPr>
        <p:txBody>
          <a:bodyPr wrap="square" rtlCol="0">
            <a:spAutoFit/>
          </a:bodyPr>
          <a:lstStyle/>
          <a:p>
            <a:pPr algn="ctr"/>
            <a:r>
              <a:rPr lang="en-NZ" sz="4000" dirty="0"/>
              <a:t>Our priest blesses us with the Sign                 of the Cross at Mass</a:t>
            </a:r>
            <a:endParaRPr lang="en-GB" sz="115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470906" y="1664067"/>
            <a:ext cx="5465436" cy="1569660"/>
          </a:xfrm>
          <a:prstGeom prst="rect">
            <a:avLst/>
          </a:prstGeom>
          <a:solidFill>
            <a:schemeClr val="bg1">
              <a:alpha val="50000"/>
            </a:schemeClr>
          </a:solidFill>
        </p:spPr>
        <p:txBody>
          <a:bodyPr wrap="square">
            <a:spAutoFit/>
          </a:bodyPr>
          <a:lstStyle/>
          <a:p>
            <a:pPr algn="ctr"/>
            <a:r>
              <a:rPr lang="en-NZ" sz="2400" dirty="0"/>
              <a:t>When Father blesses us with the Sign of the Cross at Mass it reminds us that Jesus loves us and wants us to be loving, caring people like he was. </a:t>
            </a:r>
          </a:p>
        </p:txBody>
      </p:sp>
      <p:sp>
        <p:nvSpPr>
          <p:cNvPr id="3" name="Rectangle 2"/>
          <p:cNvSpPr/>
          <p:nvPr/>
        </p:nvSpPr>
        <p:spPr>
          <a:xfrm>
            <a:off x="470906" y="3773941"/>
            <a:ext cx="5465436" cy="830997"/>
          </a:xfrm>
          <a:prstGeom prst="rect">
            <a:avLst/>
          </a:prstGeom>
          <a:solidFill>
            <a:schemeClr val="bg1">
              <a:alpha val="50000"/>
            </a:schemeClr>
          </a:solidFill>
        </p:spPr>
        <p:txBody>
          <a:bodyPr wrap="square">
            <a:spAutoFit/>
          </a:bodyPr>
          <a:lstStyle/>
          <a:p>
            <a:pPr algn="ctr"/>
            <a:r>
              <a:rPr lang="en-NZ" sz="2400" dirty="0"/>
              <a:t>How do you show that you are a loving, caring person?</a:t>
            </a:r>
          </a:p>
        </p:txBody>
      </p:sp>
      <p:pic>
        <p:nvPicPr>
          <p:cNvPr id="12" name="Picture 11" descr="https://fbcdn-sphotos-g-a.akamaihd.net/hphotos-ak-xtl1/v/t1.0-9/13266024_538095342982422_5453403351671000638_n.jpg?oh=75bc08dab3b7b7de3125b9bdd857b083&amp;oe=57C710BD&amp;__gda__=1473613056_46b2888d782d742334136d3cd62dc80c"/>
          <p:cNvPicPr/>
          <p:nvPr/>
        </p:nvPicPr>
        <p:blipFill rotWithShape="1">
          <a:blip r:embed="rId4" cstate="print">
            <a:extLst>
              <a:ext uri="{28A0092B-C50C-407E-A947-70E740481C1C}">
                <a14:useLocalDpi xmlns:a14="http://schemas.microsoft.com/office/drawing/2010/main" val="0"/>
              </a:ext>
            </a:extLst>
          </a:blip>
          <a:srcRect l="15466" t="29676" r="22942" b="14445"/>
          <a:stretch/>
        </p:blipFill>
        <p:spPr bwMode="auto">
          <a:xfrm>
            <a:off x="6396737" y="1652625"/>
            <a:ext cx="2243263" cy="2713967"/>
          </a:xfrm>
          <a:prstGeom prst="rect">
            <a:avLst/>
          </a:prstGeom>
          <a:noFill/>
          <a:ln>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69524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3214"/>
            <a:ext cx="9144000" cy="1077218"/>
          </a:xfrm>
          <a:prstGeom prst="rect">
            <a:avLst/>
          </a:prstGeom>
          <a:solidFill>
            <a:schemeClr val="bg1">
              <a:alpha val="50000"/>
            </a:schemeClr>
          </a:solidFill>
        </p:spPr>
        <p:txBody>
          <a:bodyPr wrap="square" rtlCol="0">
            <a:spAutoFit/>
          </a:bodyPr>
          <a:lstStyle/>
          <a:p>
            <a:pPr algn="ctr"/>
            <a:r>
              <a:rPr lang="en-NZ" sz="3200" dirty="0"/>
              <a:t>The Priest blesses us with holy water and makes the Sign of the Cross when we are baptised</a:t>
            </a:r>
            <a:endParaRPr lang="en-GB" sz="239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395681" y="1215193"/>
            <a:ext cx="8352637" cy="430887"/>
          </a:xfrm>
          <a:prstGeom prst="rect">
            <a:avLst/>
          </a:prstGeom>
          <a:solidFill>
            <a:schemeClr val="bg1">
              <a:alpha val="50000"/>
            </a:schemeClr>
          </a:solidFill>
        </p:spPr>
        <p:txBody>
          <a:bodyPr wrap="square">
            <a:spAutoFit/>
          </a:bodyPr>
          <a:lstStyle/>
          <a:p>
            <a:pPr algn="ctr"/>
            <a:r>
              <a:rPr lang="en-NZ" sz="2200" dirty="0"/>
              <a:t>Father makes the Sign of the Cross with holy water on as he baptises us.</a:t>
            </a:r>
          </a:p>
        </p:txBody>
      </p:sp>
      <p:sp>
        <p:nvSpPr>
          <p:cNvPr id="3" name="Rectangle 2"/>
          <p:cNvSpPr/>
          <p:nvPr/>
        </p:nvSpPr>
        <p:spPr>
          <a:xfrm>
            <a:off x="5118177" y="1852204"/>
            <a:ext cx="3731741" cy="1446550"/>
          </a:xfrm>
          <a:prstGeom prst="rect">
            <a:avLst/>
          </a:prstGeom>
          <a:solidFill>
            <a:schemeClr val="bg1">
              <a:alpha val="50000"/>
            </a:schemeClr>
          </a:solidFill>
        </p:spPr>
        <p:txBody>
          <a:bodyPr wrap="square">
            <a:spAutoFit/>
          </a:bodyPr>
          <a:lstStyle/>
          <a:p>
            <a:pPr algn="ctr"/>
            <a:r>
              <a:rPr lang="en-NZ" sz="2200" dirty="0"/>
              <a:t>Say the words he says, </a:t>
            </a:r>
          </a:p>
          <a:p>
            <a:pPr algn="ctr"/>
            <a:r>
              <a:rPr lang="en-NZ" sz="2200" dirty="0"/>
              <a:t>“I baptise you in the name of the Father and or the Son and of the Holy Spirit. Amen”</a:t>
            </a:r>
          </a:p>
        </p:txBody>
      </p:sp>
      <p:pic>
        <p:nvPicPr>
          <p:cNvPr id="11" name="Picture 10" descr="https://scontent-syd1-1.xx.fbcdn.net/v/t1.0-9/12985632_1066972030008102_6015635525143343752_n.jpg?oh=142fcb289864a8c809a0123c13a86b68&amp;oe=57DDC1F8"/>
          <p:cNvPicPr/>
          <p:nvPr/>
        </p:nvPicPr>
        <p:blipFill rotWithShape="1">
          <a:blip r:embed="rId4" cstate="print">
            <a:extLst>
              <a:ext uri="{28A0092B-C50C-407E-A947-70E740481C1C}">
                <a14:useLocalDpi xmlns:a14="http://schemas.microsoft.com/office/drawing/2010/main" val="0"/>
              </a:ext>
            </a:extLst>
          </a:blip>
          <a:srcRect l="6534" t="6156" r="11075" b="16968"/>
          <a:stretch/>
        </p:blipFill>
        <p:spPr bwMode="auto">
          <a:xfrm>
            <a:off x="304614" y="1852204"/>
            <a:ext cx="4553546" cy="2827796"/>
          </a:xfrm>
          <a:prstGeom prst="rect">
            <a:avLst/>
          </a:prstGeom>
          <a:noFill/>
          <a:ln>
            <a:solidFill>
              <a:schemeClr val="bg1"/>
            </a:solidFill>
          </a:ln>
          <a:extLst>
            <a:ext uri="{53640926-AAD7-44D8-BBD7-CCE9431645EC}">
              <a14:shadowObscured xmlns:a14="http://schemas.microsoft.com/office/drawing/2010/main"/>
            </a:ext>
          </a:extLst>
        </p:spPr>
      </p:pic>
      <p:sp>
        <p:nvSpPr>
          <p:cNvPr id="4" name="Rectangle 3"/>
          <p:cNvSpPr/>
          <p:nvPr/>
        </p:nvSpPr>
        <p:spPr>
          <a:xfrm>
            <a:off x="5118177" y="3604656"/>
            <a:ext cx="3731741" cy="769441"/>
          </a:xfrm>
          <a:prstGeom prst="rect">
            <a:avLst/>
          </a:prstGeom>
          <a:solidFill>
            <a:schemeClr val="bg1">
              <a:alpha val="50000"/>
            </a:schemeClr>
          </a:solidFill>
        </p:spPr>
        <p:txBody>
          <a:bodyPr wrap="square">
            <a:spAutoFit/>
          </a:bodyPr>
          <a:lstStyle/>
          <a:p>
            <a:pPr algn="ctr"/>
            <a:r>
              <a:rPr lang="en-NZ" sz="2200" dirty="0"/>
              <a:t>This is how people become children of God in the …</a:t>
            </a:r>
          </a:p>
        </p:txBody>
      </p:sp>
    </p:spTree>
    <p:extLst>
      <p:ext uri="{BB962C8B-B14F-4D97-AF65-F5344CB8AC3E}">
        <p14:creationId xmlns:p14="http://schemas.microsoft.com/office/powerpoint/2010/main" val="4232063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3214"/>
            <a:ext cx="9144000" cy="1077218"/>
          </a:xfrm>
          <a:prstGeom prst="rect">
            <a:avLst/>
          </a:prstGeom>
          <a:solidFill>
            <a:schemeClr val="bg1">
              <a:alpha val="50000"/>
            </a:schemeClr>
          </a:solidFill>
        </p:spPr>
        <p:txBody>
          <a:bodyPr wrap="square" rtlCol="0">
            <a:spAutoFit/>
          </a:bodyPr>
          <a:lstStyle/>
          <a:p>
            <a:pPr algn="ctr"/>
            <a:r>
              <a:rPr lang="en-NZ" sz="3200" dirty="0"/>
              <a:t>In Lent it is good to listen to stories about Jesus so   we know how to follow him more closely</a:t>
            </a:r>
            <a:endParaRPr lang="en-GB" sz="496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S-12</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69897" y="1279346"/>
            <a:ext cx="5216448" cy="3662541"/>
          </a:xfrm>
          <a:prstGeom prst="rect">
            <a:avLst/>
          </a:prstGeom>
          <a:solidFill>
            <a:schemeClr val="bg1">
              <a:alpha val="50000"/>
            </a:schemeClr>
          </a:solidFill>
        </p:spPr>
        <p:txBody>
          <a:bodyPr wrap="square">
            <a:spAutoFit/>
          </a:bodyPr>
          <a:lstStyle/>
          <a:p>
            <a:r>
              <a:rPr lang="en-NZ" sz="2100" b="1" dirty="0">
                <a:solidFill>
                  <a:srgbClr val="36174D"/>
                </a:solidFill>
              </a:rPr>
              <a:t>Jesus healed people with words and actions.</a:t>
            </a:r>
          </a:p>
          <a:p>
            <a:endParaRPr lang="en-NZ" sz="500" dirty="0">
              <a:solidFill>
                <a:srgbClr val="7030A0"/>
              </a:solidFill>
            </a:endParaRPr>
          </a:p>
          <a:p>
            <a:r>
              <a:rPr lang="en-NZ" sz="2100" dirty="0"/>
              <a:t>I can help people to feel better by …</a:t>
            </a:r>
          </a:p>
          <a:p>
            <a:endParaRPr lang="en-NZ" sz="1200" dirty="0"/>
          </a:p>
          <a:p>
            <a:r>
              <a:rPr lang="en-NZ" sz="2100" b="1" dirty="0">
                <a:solidFill>
                  <a:srgbClr val="36174D"/>
                </a:solidFill>
              </a:rPr>
              <a:t>Jesus fed people with loaves and fishes.</a:t>
            </a:r>
          </a:p>
          <a:p>
            <a:endParaRPr lang="en-NZ" sz="500" dirty="0">
              <a:solidFill>
                <a:srgbClr val="7030A0"/>
              </a:solidFill>
            </a:endParaRPr>
          </a:p>
          <a:p>
            <a:r>
              <a:rPr lang="en-NZ" sz="2100" dirty="0"/>
              <a:t>I can feed people with …</a:t>
            </a:r>
          </a:p>
          <a:p>
            <a:endParaRPr lang="en-NZ" sz="1200" dirty="0"/>
          </a:p>
          <a:p>
            <a:r>
              <a:rPr lang="en-NZ" sz="2100" b="1" dirty="0">
                <a:solidFill>
                  <a:srgbClr val="36174D"/>
                </a:solidFill>
              </a:rPr>
              <a:t>Jesus encouraged people when they felt sad.</a:t>
            </a:r>
          </a:p>
          <a:p>
            <a:endParaRPr lang="en-NZ" sz="500" dirty="0">
              <a:solidFill>
                <a:srgbClr val="7030A0"/>
              </a:solidFill>
            </a:endParaRPr>
          </a:p>
          <a:p>
            <a:r>
              <a:rPr lang="en-NZ" sz="2100" dirty="0"/>
              <a:t>I can cheer people up by …</a:t>
            </a:r>
          </a:p>
          <a:p>
            <a:endParaRPr lang="en-NZ" sz="1200" dirty="0"/>
          </a:p>
          <a:p>
            <a:r>
              <a:rPr lang="en-NZ" sz="2100" b="1" dirty="0">
                <a:solidFill>
                  <a:srgbClr val="36174D"/>
                </a:solidFill>
              </a:rPr>
              <a:t>Jesus prayed to God his Father.</a:t>
            </a:r>
          </a:p>
          <a:p>
            <a:endParaRPr lang="en-NZ" sz="500" dirty="0">
              <a:solidFill>
                <a:srgbClr val="7030A0"/>
              </a:solidFill>
            </a:endParaRPr>
          </a:p>
          <a:p>
            <a:r>
              <a:rPr lang="en-NZ" sz="2100" dirty="0"/>
              <a:t>I can pray to …</a:t>
            </a:r>
          </a:p>
        </p:txBody>
      </p:sp>
      <p:pic>
        <p:nvPicPr>
          <p:cNvPr id="12" name="Picture 11" descr="Image result for Jesus with the children">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1573" y="1924584"/>
            <a:ext cx="3445637" cy="1904836"/>
          </a:xfrm>
          <a:prstGeom prst="rect">
            <a:avLst/>
          </a:prstGeom>
          <a:noFill/>
          <a:ln w="12700">
            <a:solidFill>
              <a:schemeClr val="bg1"/>
            </a:solidFill>
          </a:ln>
        </p:spPr>
      </p:pic>
    </p:spTree>
    <p:extLst>
      <p:ext uri="{BB962C8B-B14F-4D97-AF65-F5344CB8AC3E}">
        <p14:creationId xmlns:p14="http://schemas.microsoft.com/office/powerpoint/2010/main" val="3050555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Check Up</a:t>
            </a:r>
          </a:p>
        </p:txBody>
      </p:sp>
      <p:sp>
        <p:nvSpPr>
          <p:cNvPr id="23" name="Shape: Border 5"/>
          <p:cNvSpPr/>
          <p:nvPr/>
        </p:nvSpPr>
        <p:spPr>
          <a:xfrm>
            <a:off x="874698" y="3603405"/>
            <a:ext cx="7992057" cy="447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874699" y="3052333"/>
            <a:ext cx="7992057" cy="447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874699" y="2501261"/>
            <a:ext cx="7992057" cy="447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867624" y="1950189"/>
            <a:ext cx="7992000" cy="447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67624" y="1399117"/>
            <a:ext cx="7992000" cy="447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Line 5"/>
          <p:cNvSpPr txBox="1"/>
          <p:nvPr/>
        </p:nvSpPr>
        <p:spPr>
          <a:xfrm>
            <a:off x="878256" y="3625313"/>
            <a:ext cx="7467973" cy="400110"/>
          </a:xfrm>
          <a:prstGeom prst="rect">
            <a:avLst/>
          </a:prstGeom>
          <a:noFill/>
        </p:spPr>
        <p:txBody>
          <a:bodyPr wrap="square" rtlCol="0">
            <a:spAutoFit/>
          </a:bodyPr>
          <a:lstStyle/>
          <a:p>
            <a:pPr lvl="0"/>
            <a:r>
              <a:rPr lang="en-NZ" sz="2000" dirty="0"/>
              <a:t>Which activity do you think helped you to learn best in this resource?</a:t>
            </a:r>
          </a:p>
        </p:txBody>
      </p:sp>
      <p:sp>
        <p:nvSpPr>
          <p:cNvPr id="33" name="Textbox: Line 4"/>
          <p:cNvSpPr txBox="1"/>
          <p:nvPr/>
        </p:nvSpPr>
        <p:spPr>
          <a:xfrm>
            <a:off x="878256" y="3074794"/>
            <a:ext cx="7467973" cy="400110"/>
          </a:xfrm>
          <a:prstGeom prst="rect">
            <a:avLst/>
          </a:prstGeom>
          <a:noFill/>
        </p:spPr>
        <p:txBody>
          <a:bodyPr wrap="square" rtlCol="0">
            <a:spAutoFit/>
          </a:bodyPr>
          <a:lstStyle/>
          <a:p>
            <a:pPr lvl="0"/>
            <a:r>
              <a:rPr lang="en-NZ" sz="2000" dirty="0"/>
              <a:t>I show I believe in Jesus when I …</a:t>
            </a:r>
          </a:p>
        </p:txBody>
      </p:sp>
      <p:sp>
        <p:nvSpPr>
          <p:cNvPr id="34" name="Textbox: Line 3"/>
          <p:cNvSpPr txBox="1"/>
          <p:nvPr/>
        </p:nvSpPr>
        <p:spPr>
          <a:xfrm>
            <a:off x="886422" y="2524275"/>
            <a:ext cx="7654184" cy="400110"/>
          </a:xfrm>
          <a:prstGeom prst="rect">
            <a:avLst/>
          </a:prstGeom>
          <a:noFill/>
        </p:spPr>
        <p:txBody>
          <a:bodyPr wrap="square" rtlCol="0">
            <a:spAutoFit/>
          </a:bodyPr>
          <a:lstStyle/>
          <a:p>
            <a:pPr lvl="0"/>
            <a:r>
              <a:rPr lang="en-NZ" sz="2000" dirty="0"/>
              <a:t>A cross shows that a person is …</a:t>
            </a:r>
          </a:p>
        </p:txBody>
      </p:sp>
      <p:sp>
        <p:nvSpPr>
          <p:cNvPr id="35" name="Textbox: Line 2"/>
          <p:cNvSpPr txBox="1"/>
          <p:nvPr/>
        </p:nvSpPr>
        <p:spPr>
          <a:xfrm>
            <a:off x="878256" y="1973756"/>
            <a:ext cx="7654184" cy="400110"/>
          </a:xfrm>
          <a:prstGeom prst="rect">
            <a:avLst/>
          </a:prstGeom>
          <a:noFill/>
        </p:spPr>
        <p:txBody>
          <a:bodyPr wrap="square" rtlCol="0">
            <a:spAutoFit/>
          </a:bodyPr>
          <a:lstStyle/>
          <a:p>
            <a:pPr lvl="0"/>
            <a:r>
              <a:rPr lang="en-NZ" sz="2000" dirty="0"/>
              <a:t>The Sign of the Cross is important for the followers of Jesus because …</a:t>
            </a:r>
          </a:p>
        </p:txBody>
      </p:sp>
      <p:sp>
        <p:nvSpPr>
          <p:cNvPr id="36" name="Textbox: Line 1"/>
          <p:cNvSpPr txBox="1"/>
          <p:nvPr/>
        </p:nvSpPr>
        <p:spPr>
          <a:xfrm>
            <a:off x="878256" y="1423237"/>
            <a:ext cx="7992057" cy="400110"/>
          </a:xfrm>
          <a:prstGeom prst="rect">
            <a:avLst/>
          </a:prstGeom>
          <a:noFill/>
        </p:spPr>
        <p:txBody>
          <a:bodyPr wrap="square" rtlCol="0">
            <a:spAutoFit/>
          </a:bodyPr>
          <a:lstStyle/>
          <a:p>
            <a:pPr lvl="0"/>
            <a:r>
              <a:rPr lang="en-NZ" sz="2000" dirty="0"/>
              <a:t>I am trying to become more like Jesus when I …</a:t>
            </a:r>
          </a:p>
        </p:txBody>
      </p:sp>
      <p:sp>
        <p:nvSpPr>
          <p:cNvPr id="41" name="Shape: number 4"/>
          <p:cNvSpPr txBox="1"/>
          <p:nvPr/>
        </p:nvSpPr>
        <p:spPr>
          <a:xfrm>
            <a:off x="359827" y="3066307"/>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363663" y="2514280"/>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59827" y="1962253"/>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363663" y="1410226"/>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S-13</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354172" y="3618334"/>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5)</a:t>
            </a:r>
          </a:p>
        </p:txBody>
      </p:sp>
      <p:sp>
        <p:nvSpPr>
          <p:cNvPr id="31" name="Shape: Border 6"/>
          <p:cNvSpPr/>
          <p:nvPr/>
        </p:nvSpPr>
        <p:spPr>
          <a:xfrm>
            <a:off x="875953" y="4154475"/>
            <a:ext cx="7992057" cy="447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Line 6"/>
          <p:cNvSpPr txBox="1"/>
          <p:nvPr/>
        </p:nvSpPr>
        <p:spPr>
          <a:xfrm>
            <a:off x="867624" y="4175831"/>
            <a:ext cx="7467973" cy="400110"/>
          </a:xfrm>
          <a:prstGeom prst="rect">
            <a:avLst/>
          </a:prstGeom>
          <a:noFill/>
        </p:spPr>
        <p:txBody>
          <a:bodyPr wrap="square" rtlCol="0">
            <a:spAutoFit/>
          </a:bodyPr>
          <a:lstStyle/>
          <a:p>
            <a:pPr lvl="0"/>
            <a:r>
              <a:rPr lang="en-NZ" sz="2000" dirty="0"/>
              <a:t>Questions I would like to ask about the topics in this resource are …</a:t>
            </a:r>
          </a:p>
        </p:txBody>
      </p:sp>
      <p:sp>
        <p:nvSpPr>
          <p:cNvPr id="32" name="Shape: number 4"/>
          <p:cNvSpPr txBox="1"/>
          <p:nvPr/>
        </p:nvSpPr>
        <p:spPr>
          <a:xfrm>
            <a:off x="354172" y="4170360"/>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6)</a:t>
            </a:r>
          </a:p>
        </p:txBody>
      </p:sp>
      <p:pic>
        <p:nvPicPr>
          <p:cNvPr id="27" name="Picture 26" descr="Image result for bowl of ashes and a candle for Ash Wednesday">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0888" y="154314"/>
            <a:ext cx="1769425" cy="1175913"/>
          </a:xfrm>
          <a:prstGeom prst="rect">
            <a:avLst/>
          </a:prstGeom>
          <a:noFill/>
          <a:ln>
            <a:noFill/>
          </a:ln>
        </p:spPr>
      </p:pic>
    </p:spTree>
    <p:extLst>
      <p:ext uri="{BB962C8B-B14F-4D97-AF65-F5344CB8AC3E}">
        <p14:creationId xmlns:p14="http://schemas.microsoft.com/office/powerpoint/2010/main" val="42162460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3" presetClass="emph" presetSubtype="2" fill="hold" grpId="6" nodeType="withEffect">
                                  <p:stCondLst>
                                    <p:cond delay="0"/>
                                  </p:stCondLst>
                                  <p:childTnLst>
                                    <p:animClr clrSpc="rgb" dir="cw">
                                      <p:cBhvr override="childStyle">
                                        <p:cTn id="41" dur="1000" fill="hold"/>
                                        <p:tgtEl>
                                          <p:spTgt spid="22"/>
                                        </p:tgtEl>
                                        <p:attrNameLst>
                                          <p:attrName>style.color</p:attrName>
                                        </p:attrNameLst>
                                      </p:cBhvr>
                                      <p:to>
                                        <a:srgbClr val="969696"/>
                                      </p:to>
                                    </p:animClr>
                                  </p:child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2" nodeType="clickEffect">
                                  <p:stCondLst>
                                    <p:cond delay="0"/>
                                  </p:stCondLst>
                                  <p:childTnLst>
                                    <p:animClr clrSpc="rgb" dir="cw">
                                      <p:cBhvr override="childStyle">
                                        <p:cTn id="46" dur="500" fill="hold"/>
                                        <p:tgtEl>
                                          <p:spTgt spid="35"/>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500" fill="hold"/>
                                        <p:tgtEl>
                                          <p:spTgt spid="34"/>
                                        </p:tgtEl>
                                        <p:attrNameLst>
                                          <p:attrName>style.color</p:attrName>
                                        </p:attrNameLst>
                                      </p:cBhvr>
                                      <p:to>
                                        <a:schemeClr val="tx1"/>
                                      </p:to>
                                    </p:animClr>
                                  </p:childTnLst>
                                </p:cTn>
                              </p:par>
                              <p:par>
                                <p:cTn id="49" presetID="3" presetClass="emph" presetSubtype="2" fill="hold" grpId="1" nodeType="withEffect">
                                  <p:stCondLst>
                                    <p:cond delay="0"/>
                                  </p:stCondLst>
                                  <p:childTnLst>
                                    <p:animClr clrSpc="rgb" dir="cw">
                                      <p:cBhvr override="childStyle">
                                        <p:cTn id="50" dur="500" fill="hold"/>
                                        <p:tgtEl>
                                          <p:spTgt spid="33"/>
                                        </p:tgtEl>
                                        <p:attrNameLst>
                                          <p:attrName>style.color</p:attrName>
                                        </p:attrNameLst>
                                      </p:cBhvr>
                                      <p:to>
                                        <a:schemeClr val="tx1"/>
                                      </p:to>
                                    </p:animClr>
                                  </p:childTnLst>
                                </p:cTn>
                              </p:par>
                              <p:par>
                                <p:cTn id="51" presetID="3" presetClass="emph" presetSubtype="2" fill="hold" grpId="1" nodeType="withEffect">
                                  <p:stCondLst>
                                    <p:cond delay="0"/>
                                  </p:stCondLst>
                                  <p:childTnLst>
                                    <p:animClr clrSpc="rgb" dir="cw">
                                      <p:cBhvr override="childStyle">
                                        <p:cTn id="52" dur="500" fill="hold"/>
                                        <p:tgtEl>
                                          <p:spTgt spid="36"/>
                                        </p:tgtEl>
                                        <p:attrNameLst>
                                          <p:attrName>style.color</p:attrName>
                                        </p:attrNameLst>
                                      </p:cBhvr>
                                      <p:to>
                                        <a:schemeClr val="tx1"/>
                                      </p:to>
                                    </p:animClr>
                                  </p:childTnLst>
                                </p:cTn>
                              </p:par>
                              <p:par>
                                <p:cTn id="53" presetID="3" presetClass="emph" presetSubtype="2" fill="hold" grpId="0" nodeType="withEffect">
                                  <p:stCondLst>
                                    <p:cond delay="0"/>
                                  </p:stCondLst>
                                  <p:childTnLst>
                                    <p:animClr clrSpc="rgb" dir="cw">
                                      <p:cBhvr override="childStyle">
                                        <p:cTn id="54" dur="500" fill="hold"/>
                                        <p:tgtEl>
                                          <p:spTgt spid="22"/>
                                        </p:tgtEl>
                                        <p:attrNameLst>
                                          <p:attrName>style.color</p:attrName>
                                        </p:attrNameLst>
                                      </p:cBhvr>
                                      <p:to>
                                        <a:schemeClr val="tx1"/>
                                      </p:to>
                                    </p:animClr>
                                  </p:childTnLst>
                                </p:cTn>
                              </p:par>
                              <p:par>
                                <p:cTn id="55" presetID="1" presetClass="exit" presetSubtype="0" fill="hold" grpId="4"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grpId="4"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3" nodeType="clickEffect">
                                  <p:stCondLst>
                                    <p:cond delay="0"/>
                                  </p:stCondLst>
                                  <p:childTnLst>
                                    <p:animClr clrSpc="rgb" dir="cw">
                                      <p:cBhvr override="childStyle">
                                        <p:cTn id="69" dur="500" fill="hold"/>
                                        <p:tgtEl>
                                          <p:spTgt spid="35"/>
                                        </p:tgtEl>
                                        <p:attrNameLst>
                                          <p:attrName>style.color</p:attrName>
                                        </p:attrNameLst>
                                      </p:cBhvr>
                                      <p:to>
                                        <a:schemeClr val="tx1"/>
                                      </p:to>
                                    </p:animClr>
                                  </p:childTnLst>
                                </p:cTn>
                              </p:par>
                              <p:par>
                                <p:cTn id="70" presetID="3" presetClass="emph" presetSubtype="2" fill="hold" grpId="3" nodeType="withEffect">
                                  <p:stCondLst>
                                    <p:cond delay="0"/>
                                  </p:stCondLst>
                                  <p:childTnLst>
                                    <p:animClr clrSpc="rgb" dir="cw">
                                      <p:cBhvr override="childStyle">
                                        <p:cTn id="71" dur="500" fill="hold"/>
                                        <p:tgtEl>
                                          <p:spTgt spid="34"/>
                                        </p:tgtEl>
                                        <p:attrNameLst>
                                          <p:attrName>style.color</p:attrName>
                                        </p:attrNameLst>
                                      </p:cBhvr>
                                      <p:to>
                                        <a:schemeClr val="tx1"/>
                                      </p:to>
                                    </p:animClr>
                                  </p:childTnLst>
                                </p:cTn>
                              </p:par>
                              <p:par>
                                <p:cTn id="72" presetID="3" presetClass="emph" presetSubtype="2" fill="hold" grpId="2" nodeType="withEffect">
                                  <p:stCondLst>
                                    <p:cond delay="0"/>
                                  </p:stCondLst>
                                  <p:childTnLst>
                                    <p:animClr clrSpc="rgb" dir="cw">
                                      <p:cBhvr override="childStyle">
                                        <p:cTn id="73" dur="500" fill="hold"/>
                                        <p:tgtEl>
                                          <p:spTgt spid="33"/>
                                        </p:tgtEl>
                                        <p:attrNameLst>
                                          <p:attrName>style.color</p:attrName>
                                        </p:attrNameLst>
                                      </p:cBhvr>
                                      <p:to>
                                        <a:schemeClr val="tx1"/>
                                      </p:to>
                                    </p:animClr>
                                  </p:childTnLst>
                                </p:cTn>
                              </p:par>
                              <p:par>
                                <p:cTn id="74" presetID="3" presetClass="emph" presetSubtype="2" fill="hold" grpId="2" nodeType="withEffect">
                                  <p:stCondLst>
                                    <p:cond delay="0"/>
                                  </p:stCondLst>
                                  <p:childTnLst>
                                    <p:animClr clrSpc="rgb" dir="cw">
                                      <p:cBhvr override="childStyle">
                                        <p:cTn id="75" dur="500" fill="hold"/>
                                        <p:tgtEl>
                                          <p:spTgt spid="36"/>
                                        </p:tgtEl>
                                        <p:attrNameLst>
                                          <p:attrName>style.color</p:attrName>
                                        </p:attrNameLst>
                                      </p:cBhvr>
                                      <p:to>
                                        <a:schemeClr val="tx1"/>
                                      </p:to>
                                    </p:animClr>
                                  </p:childTnLst>
                                </p:cTn>
                              </p:par>
                              <p:par>
                                <p:cTn id="76" presetID="3" presetClass="emph" presetSubtype="2" fill="hold" grpId="5" nodeType="withEffect">
                                  <p:stCondLst>
                                    <p:cond delay="0"/>
                                  </p:stCondLst>
                                  <p:childTnLst>
                                    <p:animClr clrSpc="rgb" dir="cw">
                                      <p:cBhvr override="childStyle">
                                        <p:cTn id="77" dur="500" fill="hold"/>
                                        <p:tgtEl>
                                          <p:spTgt spid="22"/>
                                        </p:tgtEl>
                                        <p:attrNameLst>
                                          <p:attrName>style.color</p:attrName>
                                        </p:attrNameLst>
                                      </p:cBhvr>
                                      <p:to>
                                        <a:schemeClr val="tx1"/>
                                      </p:to>
                                    </p:animClr>
                                  </p:childTnLst>
                                </p:cTn>
                              </p:par>
                              <p:par>
                                <p:cTn id="78" presetID="1" presetClass="exit" presetSubtype="0" fill="hold" grpId="5" nodeType="withEffect">
                                  <p:stCondLst>
                                    <p:cond delay="0"/>
                                  </p:stCondLst>
                                  <p:childTnLst>
                                    <p:set>
                                      <p:cBhvr>
                                        <p:cTn id="79" dur="1" fill="hold">
                                          <p:stCondLst>
                                            <p:cond delay="0"/>
                                          </p:stCondLst>
                                        </p:cTn>
                                        <p:tgtEl>
                                          <p:spTgt spid="35"/>
                                        </p:tgtEl>
                                        <p:attrNameLst>
                                          <p:attrName>style.visibility</p:attrName>
                                        </p:attrNameLst>
                                      </p:cBhvr>
                                      <p:to>
                                        <p:strVal val="hidden"/>
                                      </p:to>
                                    </p:set>
                                  </p:childTnLst>
                                </p:cTn>
                              </p:par>
                              <p:par>
                                <p:cTn id="80" presetID="1" presetClass="exit" presetSubtype="0" fill="hold" grpId="5" nodeType="withEffect">
                                  <p:stCondLst>
                                    <p:cond delay="0"/>
                                  </p:stCondLst>
                                  <p:childTnLst>
                                    <p:set>
                                      <p:cBhvr>
                                        <p:cTn id="81" dur="1" fill="hold">
                                          <p:stCondLst>
                                            <p:cond delay="0"/>
                                          </p:stCondLst>
                                        </p:cTn>
                                        <p:tgtEl>
                                          <p:spTgt spid="34"/>
                                        </p:tgtEl>
                                        <p:attrNameLst>
                                          <p:attrName>style.visibility</p:attrName>
                                        </p:attrNameLst>
                                      </p:cBhvr>
                                      <p:to>
                                        <p:strVal val="hidden"/>
                                      </p:to>
                                    </p:set>
                                  </p:childTnLst>
                                </p:cTn>
                              </p:par>
                              <p:par>
                                <p:cTn id="82" presetID="1" presetClass="exit" presetSubtype="0" fill="hold" grpId="4" nodeType="withEffect">
                                  <p:stCondLst>
                                    <p:cond delay="0"/>
                                  </p:stCondLst>
                                  <p:childTnLst>
                                    <p:set>
                                      <p:cBhvr>
                                        <p:cTn id="83" dur="1" fill="hold">
                                          <p:stCondLst>
                                            <p:cond delay="0"/>
                                          </p:stCondLst>
                                        </p:cTn>
                                        <p:tgtEl>
                                          <p:spTgt spid="33"/>
                                        </p:tgtEl>
                                        <p:attrNameLst>
                                          <p:attrName>style.visibility</p:attrName>
                                        </p:attrNameLst>
                                      </p:cBhvr>
                                      <p:to>
                                        <p:strVal val="hidden"/>
                                      </p:to>
                                    </p:set>
                                  </p:childTnLst>
                                </p:cTn>
                              </p:par>
                              <p:par>
                                <p:cTn id="84" presetID="1" presetClass="exit" presetSubtype="0" fill="hold" grpId="4" nodeType="withEffect">
                                  <p:stCondLst>
                                    <p:cond delay="0"/>
                                  </p:stCondLst>
                                  <p:childTnLst>
                                    <p:set>
                                      <p:cBhvr>
                                        <p:cTn id="85" dur="1" fill="hold">
                                          <p:stCondLst>
                                            <p:cond delay="0"/>
                                          </p:stCondLst>
                                        </p:cTn>
                                        <p:tgtEl>
                                          <p:spTgt spid="22"/>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p:bldP spid="22" grpId="1"/>
      <p:bldP spid="22" grpId="2"/>
      <p:bldP spid="22" grpId="3"/>
      <p:bldP spid="22" grpId="4"/>
      <p:bldP spid="22" grpId="5"/>
      <p:bldP spid="22" grpId="6"/>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P spid="25" grpId="0"/>
      <p:bldP spid="25" grpId="1"/>
      <p:bldP spid="25" grpId="2"/>
      <p:bldP spid="25" grpId="3"/>
      <p:bldP spid="25" grpId="4"/>
      <p:bldP spid="25" grpId="5"/>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Background, Texture, Pattern, Color, Blue, Pur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2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17728"/>
            <a:ext cx="9144000" cy="707886"/>
          </a:xfrm>
          <a:prstGeom prst="rect">
            <a:avLst/>
          </a:prstGeom>
          <a:solidFill>
            <a:schemeClr val="bg1">
              <a:alpha val="50000"/>
            </a:schemeClr>
          </a:solid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S-14</a:t>
            </a:r>
          </a:p>
        </p:txBody>
      </p:sp>
      <p:pic>
        <p:nvPicPr>
          <p:cNvPr id="15" name="Picture 14" descr="C:\Users\a.kennedy\Pictures\St Mary's Kaikorai\2015-09-04 11.55.11.jpg"/>
          <p:cNvPicPr/>
          <p:nvPr/>
        </p:nvPicPr>
        <p:blipFill rotWithShape="1">
          <a:blip r:embed="rId6" cstate="print">
            <a:extLst>
              <a:ext uri="{28A0092B-C50C-407E-A947-70E740481C1C}">
                <a14:useLocalDpi xmlns:a14="http://schemas.microsoft.com/office/drawing/2010/main" val="0"/>
              </a:ext>
            </a:extLst>
          </a:blip>
          <a:srcRect l="2998" t="22986" r="4584" b="1059"/>
          <a:stretch/>
        </p:blipFill>
        <p:spPr bwMode="auto">
          <a:xfrm>
            <a:off x="1456662" y="779034"/>
            <a:ext cx="6230676" cy="3840665"/>
          </a:xfrm>
          <a:prstGeom prst="rect">
            <a:avLst/>
          </a:prstGeom>
          <a:noFill/>
          <a:ln>
            <a:solidFill>
              <a:schemeClr val="bg1"/>
            </a:solidFill>
          </a:ln>
          <a:extLst>
            <a:ext uri="{53640926-AAD7-44D8-BBD7-CCE9431645EC}">
              <a14:shadowObscured xmlns:a14="http://schemas.microsoft.com/office/drawing/2010/main"/>
            </a:ext>
          </a:extLst>
        </p:spPr>
      </p:pic>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Tool instructions stop"/>
          <p:cNvSpPr txBox="1"/>
          <p:nvPr/>
        </p:nvSpPr>
        <p:spPr>
          <a:xfrm>
            <a:off x="3398507" y="4909873"/>
            <a:ext cx="2499403" cy="230832"/>
          </a:xfrm>
          <a:prstGeom prst="rect">
            <a:avLst/>
          </a:prstGeom>
          <a:solidFill>
            <a:schemeClr val="bg1">
              <a:alpha val="50000"/>
            </a:schemeClr>
          </a:solidFill>
        </p:spPr>
        <p:txBody>
          <a:bodyPr wrap="none"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stop reflective music</a:t>
            </a:r>
          </a:p>
        </p:txBody>
      </p:sp>
      <p:sp>
        <p:nvSpPr>
          <p:cNvPr id="18" name="TextBox: Tool instructions start"/>
          <p:cNvSpPr txBox="1"/>
          <p:nvPr/>
        </p:nvSpPr>
        <p:spPr>
          <a:xfrm>
            <a:off x="3398507" y="4909873"/>
            <a:ext cx="2492991" cy="230832"/>
          </a:xfrm>
          <a:prstGeom prst="rect">
            <a:avLst/>
          </a:prstGeom>
          <a:solidFill>
            <a:schemeClr val="bg1">
              <a:alpha val="50000"/>
            </a:schemeClr>
          </a:solidFill>
        </p:spPr>
        <p:txBody>
          <a:bodyPr wrap="none"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a:t>
            </a:r>
            <a:r>
              <a:rPr lang="en-GB" dirty="0" smtClean="0"/>
              <a:t>play</a:t>
            </a:r>
            <a:r>
              <a:rPr lang="en-GB" dirty="0" smtClean="0"/>
              <a:t> </a:t>
            </a:r>
            <a:r>
              <a:rPr lang="en-GB" dirty="0"/>
              <a:t>reflective music</a:t>
            </a:r>
          </a:p>
        </p:txBody>
      </p:sp>
      <p:pic>
        <p:nvPicPr>
          <p:cNvPr id="19" name="Feedback">
            <a:hlinkClick r:id="rId7"/>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0" y="4498972"/>
            <a:ext cx="903177" cy="644454"/>
          </a:xfrm>
          <a:prstGeom prst="rect">
            <a:avLst/>
          </a:prstGeom>
          <a:noFill/>
          <a:extLst>
            <a:ext uri="{909E8E84-426E-40DD-AFC4-6F175D3DCCD1}">
              <a14:hiddenFill xmlns:a14="http://schemas.microsoft.com/office/drawing/2010/main">
                <a:solidFill>
                  <a:srgbClr val="FFFFFF"/>
                </a:solidFill>
              </a14:hiddenFill>
            </a:ext>
          </a:extLst>
        </p:spPr>
      </p:pic>
      <p:pic>
        <p:nvPicPr>
          <p:cNvPr id="3" name="Lent Y2 - 12 Concerti Grossi (12) Op.6- Concerto in G for Two Guitars, Strings &amp; Continuo Andante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79901" y="785005"/>
            <a:ext cx="609600" cy="609600"/>
          </a:xfrm>
          <a:prstGeom prst="rect">
            <a:avLst/>
          </a:prstGeom>
        </p:spPr>
      </p:pic>
    </p:spTree>
    <p:extLst>
      <p:ext uri="{BB962C8B-B14F-4D97-AF65-F5344CB8AC3E}">
        <p14:creationId xmlns:p14="http://schemas.microsoft.com/office/powerpoint/2010/main" val="4047287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09779"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1"/>
                                        </p:tgtEl>
                                        <p:attrNameLst>
                                          <p:attrName>fillcolor</p:attrName>
                                        </p:attrNameLst>
                                      </p:cBhvr>
                                      <p:to>
                                        <a:schemeClr val="accent2"/>
                                      </p:to>
                                    </p:animClr>
                                    <p:set>
                                      <p:cBhvr>
                                        <p:cTn id="20" dur="1000" fill="hold"/>
                                        <p:tgtEl>
                                          <p:spTgt spid="11"/>
                                        </p:tgtEl>
                                        <p:attrNameLst>
                                          <p:attrName>fill.type</p:attrName>
                                        </p:attrNameLst>
                                      </p:cBhvr>
                                      <p:to>
                                        <p:strVal val="solid"/>
                                      </p:to>
                                    </p:set>
                                    <p:set>
                                      <p:cBhvr>
                                        <p:cTn id="21" dur="1000" fill="hold"/>
                                        <p:tgtEl>
                                          <p:spTgt spid="11"/>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0" presetClass="exit" presetSubtype="0" fill="hold" grpId="1"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 presetClass="emph" presetSubtype="2" fill="hold" nodeType="withEffect">
                                  <p:stCondLst>
                                    <p:cond delay="0"/>
                                  </p:stCondLst>
                                  <p:childTnLst>
                                    <p:animClr clrSpc="rgb" dir="cw">
                                      <p:cBhvr>
                                        <p:cTn id="33" dur="2000" fill="hold"/>
                                        <p:tgtEl>
                                          <p:spTgt spid="11"/>
                                        </p:tgtEl>
                                        <p:attrNameLst>
                                          <p:attrName>fillcolor</p:attrName>
                                        </p:attrNameLst>
                                      </p:cBhvr>
                                      <p:to>
                                        <a:schemeClr val="bg1"/>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6" grpId="0" animBg="1"/>
      <p:bldP spid="16" grpId="1" animBg="1"/>
      <p:bldP spid="18" grpId="0" animBg="1"/>
      <p:bldP spid="18" grpId="1" animBg="1"/>
      <p:bldP spid="18" grpId="2"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R-1</a:t>
            </a:r>
          </a:p>
          <a:p>
            <a:pPr algn="ctr"/>
            <a:r>
              <a:rPr lang="en-GB" sz="900" b="1" dirty="0">
                <a:solidFill>
                  <a:sysClr val="windowText" lastClr="000000"/>
                </a:solidFill>
                <a:latin typeface="Arial" pitchFamily="34" charset="0"/>
                <a:cs typeface="Arial" pitchFamily="34" charset="0"/>
              </a:rPr>
              <a:t>S-06</a:t>
            </a:r>
          </a:p>
        </p:txBody>
      </p:sp>
      <p:sp>
        <p:nvSpPr>
          <p:cNvPr id="13"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REMOVE THIS OBJECT"/>
          <p:cNvSpPr txBox="1"/>
          <p:nvPr/>
        </p:nvSpPr>
        <p:spPr>
          <a:xfrm>
            <a:off x="12" y="54780"/>
            <a:ext cx="9144000" cy="646331"/>
          </a:xfrm>
          <a:prstGeom prst="rect">
            <a:avLst/>
          </a:prstGeom>
          <a:solidFill>
            <a:schemeClr val="bg1">
              <a:alpha val="50000"/>
            </a:schemeClr>
          </a:solidFill>
        </p:spPr>
        <p:txBody>
          <a:bodyPr wrap="square" rtlCol="0">
            <a:spAutoFit/>
          </a:bodyPr>
          <a:lstStyle/>
          <a:p>
            <a:pPr algn="ctr"/>
            <a:r>
              <a:rPr lang="en-NZ" sz="3600" dirty="0"/>
              <a:t>Saying sorry to people and saying sorry to Jesus</a:t>
            </a:r>
          </a:p>
        </p:txBody>
      </p:sp>
      <p:sp>
        <p:nvSpPr>
          <p:cNvPr id="11" name="Shape: Word list border"/>
          <p:cNvSpPr/>
          <p:nvPr/>
        </p:nvSpPr>
        <p:spPr>
          <a:xfrm>
            <a:off x="202809" y="3948084"/>
            <a:ext cx="7154596" cy="78181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2" name="TextBox: Fifth word"/>
          <p:cNvSpPr txBox="1"/>
          <p:nvPr/>
        </p:nvSpPr>
        <p:spPr>
          <a:xfrm>
            <a:off x="3937217" y="4127335"/>
            <a:ext cx="864000" cy="396000"/>
          </a:xfrm>
          <a:prstGeom prst="rect">
            <a:avLst/>
          </a:prstGeom>
          <a:noFill/>
        </p:spPr>
        <p:txBody>
          <a:bodyPr wrap="none" rtlCol="0">
            <a:noAutofit/>
          </a:bodyPr>
          <a:lstStyle>
            <a:defPPr>
              <a:defRPr lang="en-US"/>
            </a:defPPr>
          </a:lstStyle>
          <a:p>
            <a:pPr algn="ctr"/>
            <a:r>
              <a:rPr lang="en-NZ" sz="2200" dirty="0"/>
              <a:t>kind</a:t>
            </a:r>
          </a:p>
        </p:txBody>
      </p:sp>
      <p:sp>
        <p:nvSpPr>
          <p:cNvPr id="14" name="TextBox: Fourth word"/>
          <p:cNvSpPr txBox="1"/>
          <p:nvPr/>
        </p:nvSpPr>
        <p:spPr>
          <a:xfrm>
            <a:off x="5119042" y="4127335"/>
            <a:ext cx="2095953" cy="396000"/>
          </a:xfrm>
          <a:prstGeom prst="rect">
            <a:avLst/>
          </a:prstGeom>
          <a:noFill/>
        </p:spPr>
        <p:txBody>
          <a:bodyPr wrap="none" rtlCol="0">
            <a:noAutofit/>
          </a:bodyPr>
          <a:lstStyle>
            <a:defPPr>
              <a:defRPr lang="en-US"/>
            </a:defPPr>
          </a:lstStyle>
          <a:p>
            <a:pPr algn="ctr"/>
            <a:r>
              <a:rPr lang="en-NZ" sz="2200" dirty="0"/>
              <a:t>Ash Wednesday</a:t>
            </a:r>
          </a:p>
        </p:txBody>
      </p:sp>
      <p:sp>
        <p:nvSpPr>
          <p:cNvPr id="16" name="TextBox: Third word"/>
          <p:cNvSpPr txBox="1"/>
          <p:nvPr/>
        </p:nvSpPr>
        <p:spPr>
          <a:xfrm>
            <a:off x="2755392" y="4127335"/>
            <a:ext cx="864000" cy="396000"/>
          </a:xfrm>
          <a:prstGeom prst="rect">
            <a:avLst/>
          </a:prstGeom>
          <a:noFill/>
        </p:spPr>
        <p:txBody>
          <a:bodyPr wrap="none" rtlCol="0">
            <a:noAutofit/>
          </a:bodyPr>
          <a:lstStyle>
            <a:defPPr>
              <a:defRPr lang="en-US"/>
            </a:defPPr>
          </a:lstStyle>
          <a:p>
            <a:pPr algn="ctr"/>
            <a:r>
              <a:rPr lang="en-NZ" sz="2200" dirty="0"/>
              <a:t>closely</a:t>
            </a:r>
          </a:p>
        </p:txBody>
      </p:sp>
      <p:sp>
        <p:nvSpPr>
          <p:cNvPr id="17" name="TextBox: Second word"/>
          <p:cNvSpPr txBox="1"/>
          <p:nvPr/>
        </p:nvSpPr>
        <p:spPr>
          <a:xfrm>
            <a:off x="391742" y="4127335"/>
            <a:ext cx="864000" cy="396000"/>
          </a:xfrm>
          <a:prstGeom prst="rect">
            <a:avLst/>
          </a:prstGeom>
          <a:noFill/>
        </p:spPr>
        <p:txBody>
          <a:bodyPr wrap="none" rtlCol="0">
            <a:noAutofit/>
          </a:bodyPr>
          <a:lstStyle>
            <a:defPPr>
              <a:defRPr lang="en-US"/>
            </a:defPPr>
          </a:lstStyle>
          <a:p>
            <a:pPr algn="ctr"/>
            <a:r>
              <a:rPr lang="en-NZ" sz="2200" dirty="0"/>
              <a:t>Jesus</a:t>
            </a:r>
          </a:p>
        </p:txBody>
      </p:sp>
      <p:sp>
        <p:nvSpPr>
          <p:cNvPr id="18" name="TextBox: First word"/>
          <p:cNvSpPr txBox="1"/>
          <p:nvPr/>
        </p:nvSpPr>
        <p:spPr>
          <a:xfrm>
            <a:off x="1573567" y="4127335"/>
            <a:ext cx="864000" cy="396000"/>
          </a:xfrm>
          <a:prstGeom prst="rect">
            <a:avLst/>
          </a:prstGeom>
          <a:noFill/>
        </p:spPr>
        <p:txBody>
          <a:bodyPr wrap="none" rtlCol="0">
            <a:noAutofit/>
          </a:bodyPr>
          <a:lstStyle>
            <a:defPPr>
              <a:defRPr lang="en-US"/>
            </a:defPPr>
          </a:lstStyle>
          <a:p>
            <a:pPr algn="ctr"/>
            <a:r>
              <a:rPr lang="en-NZ" sz="2200" dirty="0"/>
              <a:t>sorry</a:t>
            </a:r>
          </a:p>
        </p:txBody>
      </p:sp>
      <p:sp>
        <p:nvSpPr>
          <p:cNvPr id="19" name="TextBox: Sentence last part"/>
          <p:cNvSpPr txBox="1"/>
          <p:nvPr/>
        </p:nvSpPr>
        <p:spPr>
          <a:xfrm>
            <a:off x="2499324" y="3400315"/>
            <a:ext cx="5250348" cy="338554"/>
          </a:xfrm>
          <a:prstGeom prst="rect">
            <a:avLst/>
          </a:prstGeom>
          <a:noFill/>
        </p:spPr>
        <p:txBody>
          <a:bodyPr wrap="none" lIns="0" tIns="0" rIns="0" bIns="0" rtlCol="0">
            <a:spAutoFit/>
          </a:bodyPr>
          <a:lstStyle>
            <a:defPPr>
              <a:defRPr lang="en-US"/>
            </a:defPPr>
          </a:lstStyle>
          <a:p>
            <a:r>
              <a:rPr lang="en-NZ" sz="2200" dirty="0"/>
              <a:t>5)   Living like Jesus means being  __________</a:t>
            </a:r>
          </a:p>
        </p:txBody>
      </p:sp>
      <p:sp>
        <p:nvSpPr>
          <p:cNvPr id="20" name="TextBox: Sentence fifth part"/>
          <p:cNvSpPr txBox="1"/>
          <p:nvPr/>
        </p:nvSpPr>
        <p:spPr>
          <a:xfrm>
            <a:off x="2499323" y="2866559"/>
            <a:ext cx="6140677" cy="338554"/>
          </a:xfrm>
          <a:prstGeom prst="rect">
            <a:avLst/>
          </a:prstGeom>
          <a:noFill/>
        </p:spPr>
        <p:txBody>
          <a:bodyPr wrap="square" lIns="0" tIns="0" rIns="0" bIns="0" rtlCol="0">
            <a:spAutoFit/>
          </a:bodyPr>
          <a:lstStyle>
            <a:defPPr>
              <a:defRPr lang="en-US"/>
            </a:defPPr>
          </a:lstStyle>
          <a:p>
            <a:pPr lvl="0"/>
            <a:r>
              <a:rPr lang="en-NZ" sz="2200" dirty="0"/>
              <a:t>4)   The first day of Lent is  ______  ______________ </a:t>
            </a:r>
          </a:p>
        </p:txBody>
      </p:sp>
      <p:sp>
        <p:nvSpPr>
          <p:cNvPr id="21" name="TextBox: Sentence third part"/>
          <p:cNvSpPr txBox="1"/>
          <p:nvPr/>
        </p:nvSpPr>
        <p:spPr>
          <a:xfrm>
            <a:off x="2499324" y="2332802"/>
            <a:ext cx="5945923" cy="338554"/>
          </a:xfrm>
          <a:prstGeom prst="rect">
            <a:avLst/>
          </a:prstGeom>
          <a:noFill/>
        </p:spPr>
        <p:txBody>
          <a:bodyPr wrap="none" lIns="0" tIns="0" rIns="0" bIns="0" rtlCol="0">
            <a:spAutoFit/>
          </a:bodyPr>
          <a:lstStyle>
            <a:defPPr>
              <a:defRPr lang="en-US"/>
            </a:defPPr>
          </a:lstStyle>
          <a:p>
            <a:pPr lvl="0"/>
            <a:r>
              <a:rPr lang="en-NZ" sz="2200" dirty="0"/>
              <a:t>3)   In Lent we try to follow Jesus more  __________</a:t>
            </a:r>
          </a:p>
        </p:txBody>
      </p:sp>
      <p:sp>
        <p:nvSpPr>
          <p:cNvPr id="22" name="Textbox: Sentence second part"/>
          <p:cNvSpPr txBox="1"/>
          <p:nvPr/>
        </p:nvSpPr>
        <p:spPr>
          <a:xfrm>
            <a:off x="2499324" y="1799045"/>
            <a:ext cx="6663234" cy="338554"/>
          </a:xfrm>
          <a:prstGeom prst="rect">
            <a:avLst/>
          </a:prstGeom>
          <a:noFill/>
        </p:spPr>
        <p:txBody>
          <a:bodyPr wrap="none" lIns="0" tIns="0" rIns="0" bIns="0" rtlCol="0">
            <a:spAutoFit/>
          </a:bodyPr>
          <a:lstStyle>
            <a:defPPr>
              <a:defRPr lang="en-US"/>
            </a:defPPr>
          </a:lstStyle>
          <a:p>
            <a:pPr lvl="0"/>
            <a:r>
              <a:rPr lang="en-NZ" sz="2200" dirty="0"/>
              <a:t>2)   The Sign of the Cross reminds us to live like  _______ </a:t>
            </a:r>
          </a:p>
        </p:txBody>
      </p:sp>
      <p:sp>
        <p:nvSpPr>
          <p:cNvPr id="23" name="Textbox: Sentence first part"/>
          <p:cNvSpPr txBox="1"/>
          <p:nvPr/>
        </p:nvSpPr>
        <p:spPr>
          <a:xfrm>
            <a:off x="2499324" y="1265288"/>
            <a:ext cx="4786823" cy="338554"/>
          </a:xfrm>
          <a:prstGeom prst="rect">
            <a:avLst/>
          </a:prstGeom>
          <a:noFill/>
        </p:spPr>
        <p:txBody>
          <a:bodyPr wrap="none" lIns="0" tIns="0" rIns="0" bIns="0" rtlCol="0">
            <a:spAutoFit/>
          </a:bodyPr>
          <a:lstStyle/>
          <a:p>
            <a:pPr lvl="0"/>
            <a:r>
              <a:rPr lang="en-NZ" sz="2200" dirty="0"/>
              <a:t>1)   Lent is a good time to say  _________ </a:t>
            </a:r>
          </a:p>
        </p:txBody>
      </p:sp>
      <p:pic>
        <p:nvPicPr>
          <p:cNvPr id="24" name="Picture 23" descr="Image result for children saying sorry to Jesus">
            <a:hlinkClick r:id="rId4"/>
          </p:cNvPr>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2809" y="885079"/>
            <a:ext cx="1973669" cy="2875917"/>
          </a:xfrm>
          <a:prstGeom prst="rect">
            <a:avLst/>
          </a:prstGeom>
          <a:noFill/>
          <a:ln>
            <a:noFill/>
          </a:ln>
        </p:spPr>
      </p:pic>
      <p:sp>
        <p:nvSpPr>
          <p:cNvPr id="25" name="Textbox: Sentence first part"/>
          <p:cNvSpPr txBox="1"/>
          <p:nvPr/>
        </p:nvSpPr>
        <p:spPr>
          <a:xfrm>
            <a:off x="3937217" y="752199"/>
            <a:ext cx="5013488" cy="307777"/>
          </a:xfrm>
          <a:prstGeom prst="rect">
            <a:avLst/>
          </a:prstGeom>
          <a:noFill/>
        </p:spPr>
        <p:txBody>
          <a:bodyPr wrap="none" lIns="0" tIns="0" rIns="0" bIns="0" rtlCol="0">
            <a:spAutoFit/>
          </a:bodyPr>
          <a:lstStyle/>
          <a:p>
            <a:pPr lvl="0"/>
            <a:r>
              <a:rPr lang="en-NZ" sz="2000" b="1" dirty="0"/>
              <a:t>Name________________     Date____________</a:t>
            </a:r>
          </a:p>
        </p:txBody>
      </p:sp>
    </p:spTree>
    <p:extLst>
      <p:ext uri="{BB962C8B-B14F-4D97-AF65-F5344CB8AC3E}">
        <p14:creationId xmlns:p14="http://schemas.microsoft.com/office/powerpoint/2010/main" val="333029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 name="Shape: Border 2"/>
          <p:cNvSpPr/>
          <p:nvPr/>
        </p:nvSpPr>
        <p:spPr>
          <a:xfrm>
            <a:off x="781407" y="3903717"/>
            <a:ext cx="7992057" cy="52560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hape: Border 1"/>
          <p:cNvSpPr/>
          <p:nvPr/>
        </p:nvSpPr>
        <p:spPr>
          <a:xfrm>
            <a:off x="785773" y="2705197"/>
            <a:ext cx="7992057" cy="93960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Learning Intentions</a:t>
            </a:r>
          </a:p>
        </p:txBody>
      </p:sp>
      <p:sp>
        <p:nvSpPr>
          <p:cNvPr id="35" name="Textbox: Line 2"/>
          <p:cNvSpPr txBox="1"/>
          <p:nvPr/>
        </p:nvSpPr>
        <p:spPr>
          <a:xfrm>
            <a:off x="826845" y="3931566"/>
            <a:ext cx="7467973" cy="461665"/>
          </a:xfrm>
          <a:prstGeom prst="rect">
            <a:avLst/>
          </a:prstGeom>
          <a:noFill/>
        </p:spPr>
        <p:txBody>
          <a:bodyPr wrap="square" rtlCol="0">
            <a:spAutoFit/>
          </a:bodyPr>
          <a:lstStyle/>
          <a:p>
            <a:pPr lvl="0"/>
            <a:r>
              <a:rPr lang="en-NZ" sz="2400" dirty="0"/>
              <a:t>identify some practical ways people can live as Jesus lived</a:t>
            </a:r>
          </a:p>
        </p:txBody>
      </p:sp>
      <p:sp>
        <p:nvSpPr>
          <p:cNvPr id="36" name="Textbox: Line 1"/>
          <p:cNvSpPr txBox="1"/>
          <p:nvPr/>
        </p:nvSpPr>
        <p:spPr>
          <a:xfrm>
            <a:off x="826845" y="2759789"/>
            <a:ext cx="7992057" cy="830997"/>
          </a:xfrm>
          <a:prstGeom prst="rect">
            <a:avLst/>
          </a:prstGeom>
          <a:noFill/>
        </p:spPr>
        <p:txBody>
          <a:bodyPr wrap="square" rtlCol="0">
            <a:spAutoFit/>
          </a:bodyPr>
          <a:lstStyle/>
          <a:p>
            <a:pPr lvl="0"/>
            <a:r>
              <a:rPr lang="en-NZ" sz="2400" dirty="0"/>
              <a:t>recognise that the Sign of the Cross is a reminder to live </a:t>
            </a:r>
          </a:p>
          <a:p>
            <a:pPr lvl="0"/>
            <a:r>
              <a:rPr lang="en-NZ" sz="2400" dirty="0"/>
              <a:t>as Jesus lived </a:t>
            </a:r>
          </a:p>
        </p:txBody>
      </p:sp>
      <p:sp>
        <p:nvSpPr>
          <p:cNvPr id="43" name="Shape: Number 2"/>
          <p:cNvSpPr txBox="1"/>
          <p:nvPr/>
        </p:nvSpPr>
        <p:spPr>
          <a:xfrm>
            <a:off x="213357" y="3931566"/>
            <a:ext cx="426720" cy="400110"/>
          </a:xfrm>
          <a:prstGeom prst="rect">
            <a:avLst/>
          </a:prstGeom>
          <a:solidFill>
            <a:schemeClr val="bg1">
              <a:alpha val="50000"/>
            </a:schemeClr>
          </a:solidFill>
        </p:spPr>
        <p:txBody>
          <a:bodyPr wrap="square" rtlCol="0">
            <a:spAutoFit/>
          </a:bodyPr>
          <a:lstStyle/>
          <a:p>
            <a:r>
              <a:rPr lang="en-GB" sz="2000" b="1">
                <a:latin typeface="Segoe UI" pitchFamily="34" charset="0"/>
                <a:ea typeface="Segoe UI" pitchFamily="34" charset="0"/>
                <a:cs typeface="Segoe UI" pitchFamily="34" charset="0"/>
              </a:rPr>
              <a:t>2)</a:t>
            </a:r>
          </a:p>
        </p:txBody>
      </p:sp>
      <p:sp>
        <p:nvSpPr>
          <p:cNvPr id="44" name="Shape: Number 1"/>
          <p:cNvSpPr txBox="1"/>
          <p:nvPr/>
        </p:nvSpPr>
        <p:spPr>
          <a:xfrm>
            <a:off x="213357" y="2762763"/>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15" name="TextBox 14"/>
          <p:cNvSpPr txBox="1"/>
          <p:nvPr/>
        </p:nvSpPr>
        <p:spPr>
          <a:xfrm>
            <a:off x="743065" y="1870943"/>
            <a:ext cx="1831169" cy="369332"/>
          </a:xfrm>
          <a:prstGeom prst="rect">
            <a:avLst/>
          </a:prstGeom>
          <a:solidFill>
            <a:schemeClr val="bg1">
              <a:alpha val="50000"/>
            </a:schemeClr>
          </a:solidFill>
        </p:spPr>
        <p:txBody>
          <a:bodyPr wrap="square" rtlCol="0">
            <a:spAutoFit/>
          </a:bodyPr>
          <a:lstStyle/>
          <a:p>
            <a:r>
              <a:rPr lang="en-NZ" dirty="0"/>
              <a:t>The children will:</a:t>
            </a:r>
          </a:p>
        </p:txBody>
      </p:sp>
      <p:pic>
        <p:nvPicPr>
          <p:cNvPr id="16" name="Picture 15" descr="Image result for bowl of ashes and a candle for Ash Wednesday">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153" y="791163"/>
            <a:ext cx="2426970" cy="1612900"/>
          </a:xfrm>
          <a:prstGeom prst="rect">
            <a:avLst/>
          </a:prstGeom>
          <a:noFill/>
          <a:ln>
            <a:noFill/>
          </a:ln>
        </p:spPr>
      </p:pic>
    </p:spTree>
    <p:extLst>
      <p:ext uri="{BB962C8B-B14F-4D97-AF65-F5344CB8AC3E}">
        <p14:creationId xmlns:p14="http://schemas.microsoft.com/office/powerpoint/2010/main" val="7204958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36"/>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36"/>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5" grpId="0"/>
      <p:bldP spid="35" grpId="1"/>
      <p:bldP spid="35" grpId="2"/>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Background, Texture, Pattern, Color, Blue, Pur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NZ" sz="4000"/>
              <a:t>The season of Lent</a:t>
            </a:r>
            <a:endParaRPr lang="en-GB" sz="6600" dirty="0">
              <a:solidFill>
                <a:srgbClr val="FF0000"/>
              </a:solidFill>
            </a:endParaRPr>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3498629" y="4912668"/>
            <a:ext cx="2146742"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in the white box to write your text</a:t>
            </a:r>
          </a:p>
        </p:txBody>
      </p:sp>
      <p:pic>
        <p:nvPicPr>
          <p:cNvPr id="15" name="Picture 14"/>
          <p:cNvPicPr/>
          <p:nvPr/>
        </p:nvPicPr>
        <p:blipFill rotWithShape="1">
          <a:blip r:embed="rId6"/>
          <a:srcRect l="17236" t="8317" r="18544" b="8528"/>
          <a:stretch/>
        </p:blipFill>
        <p:spPr>
          <a:xfrm>
            <a:off x="154321" y="1650295"/>
            <a:ext cx="3750805" cy="2653977"/>
          </a:xfrm>
          <a:prstGeom prst="rect">
            <a:avLst/>
          </a:prstGeom>
        </p:spPr>
      </p:pic>
      <p:sp>
        <p:nvSpPr>
          <p:cNvPr id="7" name="Rectangle 6"/>
          <p:cNvSpPr/>
          <p:nvPr/>
        </p:nvSpPr>
        <p:spPr>
          <a:xfrm>
            <a:off x="4051086" y="908775"/>
            <a:ext cx="4923507" cy="392159"/>
          </a:xfrm>
          <a:prstGeom prst="rect">
            <a:avLst/>
          </a:prstGeom>
          <a:solidFill>
            <a:schemeClr val="bg1">
              <a:alpha val="50000"/>
            </a:schemeClr>
          </a:solidFill>
        </p:spPr>
        <p:txBody>
          <a:bodyPr wrap="square">
            <a:spAutoFit/>
          </a:bodyPr>
          <a:lstStyle/>
          <a:p>
            <a:pPr algn="ct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What we know already about the season of Lent</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ontrols>
      <mc:AlternateContent xmlns:mc="http://schemas.openxmlformats.org/markup-compatibility/2006">
        <mc:Choice xmlns:v="urn:schemas-microsoft-com:vml" Requires="v">
          <p:control spid="10250" name="TextBox1" r:id="rId2" imgW="4924440" imgH="3200400"/>
        </mc:Choice>
        <mc:Fallback>
          <p:control name="TextBox1" r:id="rId2" imgW="4924440" imgH="3200400">
            <p:pic>
              <p:nvPicPr>
                <p:cNvPr id="0" name="TextBox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4051300" y="1381125"/>
                  <a:ext cx="4922838" cy="319563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5695434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3538"/>
            <a:ext cx="9144000" cy="707886"/>
          </a:xfrm>
          <a:prstGeom prst="rect">
            <a:avLst/>
          </a:prstGeom>
          <a:solidFill>
            <a:schemeClr val="bg1">
              <a:alpha val="50000"/>
            </a:schemeClr>
          </a:solidFill>
        </p:spPr>
        <p:txBody>
          <a:bodyPr wrap="square" rtlCol="0">
            <a:spAutoFit/>
          </a:bodyPr>
          <a:lstStyle/>
          <a:p>
            <a:pPr algn="ctr"/>
            <a:r>
              <a:rPr lang="en-NZ" sz="4000" dirty="0"/>
              <a:t>The symbols and colours of Lent</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mage result for bowl of ashes and a candle for Ash Wednesday">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335819" y="980337"/>
            <a:ext cx="2525809" cy="3897852"/>
          </a:xfrm>
          <a:prstGeom prst="rect">
            <a:avLst/>
          </a:prstGeom>
          <a:noFill/>
          <a:ln w="28575">
            <a:solidFill>
              <a:schemeClr val="bg1"/>
            </a:solidFill>
          </a:ln>
        </p:spPr>
      </p:pic>
      <p:sp>
        <p:nvSpPr>
          <p:cNvPr id="2" name="Rectangle 1"/>
          <p:cNvSpPr/>
          <p:nvPr/>
        </p:nvSpPr>
        <p:spPr>
          <a:xfrm>
            <a:off x="3151811" y="1875676"/>
            <a:ext cx="5702005" cy="1623008"/>
          </a:xfrm>
          <a:prstGeom prst="rect">
            <a:avLst/>
          </a:prstGeom>
          <a:solidFill>
            <a:schemeClr val="bg1">
              <a:alpha val="50000"/>
            </a:schemeClr>
          </a:solidFill>
        </p:spPr>
        <p:txBody>
          <a:bodyPr wrap="square">
            <a:spAutoFit/>
          </a:bodyPr>
          <a:lstStyle/>
          <a:p>
            <a:pPr algn="ctr">
              <a:lnSpc>
                <a:spcPct val="115000"/>
              </a:lnSpc>
              <a:spcAft>
                <a:spcPts val="1000"/>
              </a:spcAft>
            </a:pPr>
            <a:r>
              <a:rPr lang="en-NZ" sz="2400" dirty="0">
                <a:latin typeface="Calibri" panose="020F0502020204030204" pitchFamily="34" charset="0"/>
                <a:ea typeface="Calibri" panose="020F0502020204030204" pitchFamily="34" charset="0"/>
                <a:cs typeface="Times New Roman" panose="02020603050405020304" pitchFamily="18" charset="0"/>
              </a:rPr>
              <a:t>SEE – What do you see?</a:t>
            </a:r>
          </a:p>
          <a:p>
            <a:pPr algn="ctr">
              <a:lnSpc>
                <a:spcPct val="115000"/>
              </a:lnSpc>
              <a:spcAft>
                <a:spcPts val="1000"/>
              </a:spcAft>
            </a:pPr>
            <a:r>
              <a:rPr lang="en-NZ" sz="2400" dirty="0">
                <a:latin typeface="Calibri" panose="020F0502020204030204" pitchFamily="34" charset="0"/>
                <a:ea typeface="Calibri" panose="020F0502020204030204" pitchFamily="34" charset="0"/>
                <a:cs typeface="Times New Roman" panose="02020603050405020304" pitchFamily="18" charset="0"/>
              </a:rPr>
              <a:t>THINK – What do you think?</a:t>
            </a:r>
          </a:p>
          <a:p>
            <a:pPr algn="ctr">
              <a:lnSpc>
                <a:spcPct val="115000"/>
              </a:lnSpc>
              <a:spcAft>
                <a:spcPts val="1000"/>
              </a:spcAft>
            </a:pPr>
            <a:r>
              <a:rPr lang="en-NZ" sz="2400" dirty="0">
                <a:latin typeface="Calibri" panose="020F0502020204030204" pitchFamily="34" charset="0"/>
                <a:ea typeface="Calibri" panose="020F0502020204030204" pitchFamily="34" charset="0"/>
                <a:cs typeface="Times New Roman" panose="02020603050405020304" pitchFamily="18" charset="0"/>
              </a:rPr>
              <a:t>WONDER – What are you wondering about? </a:t>
            </a:r>
            <a:endParaRPr lang="en-NZ"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6965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3214"/>
            <a:ext cx="9144000" cy="1077218"/>
          </a:xfrm>
          <a:prstGeom prst="rect">
            <a:avLst/>
          </a:prstGeom>
          <a:solidFill>
            <a:schemeClr val="bg1">
              <a:alpha val="50000"/>
            </a:schemeClr>
          </a:solidFill>
        </p:spPr>
        <p:txBody>
          <a:bodyPr wrap="square" rtlCol="0">
            <a:spAutoFit/>
          </a:bodyPr>
          <a:lstStyle/>
          <a:p>
            <a:pPr algn="ctr"/>
            <a:r>
              <a:rPr lang="en-NZ" sz="3200" dirty="0"/>
              <a:t>The Ashes are made from the Palms left </a:t>
            </a:r>
          </a:p>
          <a:p>
            <a:pPr algn="ctr"/>
            <a:r>
              <a:rPr lang="en-NZ" sz="3200" dirty="0"/>
              <a:t>over from last Palm Sunday</a:t>
            </a:r>
            <a:endParaRPr lang="en-GB" sz="5400" b="1" dirty="0">
              <a:solidFill>
                <a:srgbClr val="FF0000"/>
              </a:solidFill>
            </a:endParaRPr>
          </a:p>
        </p:txBody>
      </p:sp>
      <p:sp>
        <p:nvSpPr>
          <p:cNvPr id="12" name="Shape: Card 5"/>
          <p:cNvSpPr/>
          <p:nvPr/>
        </p:nvSpPr>
        <p:spPr>
          <a:xfrm>
            <a:off x="3186082" y="1285225"/>
            <a:ext cx="2215480" cy="2785175"/>
          </a:xfrm>
          <a:prstGeom prst="roundRect">
            <a:avLst/>
          </a:prstGeom>
          <a:solidFill>
            <a:schemeClr val="accent4">
              <a:lumMod val="40000"/>
              <a:lumOff val="60000"/>
            </a:schemeClr>
          </a:solidFill>
          <a:ln w="8255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rPr>
              <a:t>Lent is a good time to say sorry when we know we have hurt someone or not done what we should have.</a:t>
            </a:r>
          </a:p>
        </p:txBody>
      </p:sp>
      <p:sp>
        <p:nvSpPr>
          <p:cNvPr id="13" name="Shape: Card 4"/>
          <p:cNvSpPr/>
          <p:nvPr/>
        </p:nvSpPr>
        <p:spPr>
          <a:xfrm>
            <a:off x="3338482" y="1437625"/>
            <a:ext cx="2215480" cy="2785175"/>
          </a:xfrm>
          <a:prstGeom prst="roundRect">
            <a:avLst/>
          </a:prstGeom>
          <a:solidFill>
            <a:schemeClr val="accent4">
              <a:lumMod val="40000"/>
              <a:lumOff val="60000"/>
            </a:schemeClr>
          </a:solidFill>
          <a:ln w="8255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rPr>
              <a:t>The cross is to remind people that on Good Friday at the end of Lent we remember the day Jesus died on</a:t>
            </a:r>
          </a:p>
          <a:p>
            <a:pPr algn="ctr"/>
            <a:r>
              <a:rPr lang="en-NZ" dirty="0">
                <a:solidFill>
                  <a:schemeClr val="tx1"/>
                </a:solidFill>
              </a:rPr>
              <a:t>the cross.</a:t>
            </a:r>
          </a:p>
        </p:txBody>
      </p:sp>
      <p:sp>
        <p:nvSpPr>
          <p:cNvPr id="14" name="Shape: Card 3"/>
          <p:cNvSpPr/>
          <p:nvPr/>
        </p:nvSpPr>
        <p:spPr>
          <a:xfrm>
            <a:off x="3490882" y="1590025"/>
            <a:ext cx="2215480" cy="2785175"/>
          </a:xfrm>
          <a:prstGeom prst="roundRect">
            <a:avLst/>
          </a:prstGeom>
          <a:solidFill>
            <a:schemeClr val="accent4">
              <a:lumMod val="40000"/>
              <a:lumOff val="60000"/>
            </a:schemeClr>
          </a:solidFill>
          <a:ln w="8255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rPr>
              <a:t>Ashes have been used as a sign of saying sorry since Jesus lived on earth a long </a:t>
            </a:r>
          </a:p>
          <a:p>
            <a:pPr algn="ctr"/>
            <a:r>
              <a:rPr lang="en-NZ" dirty="0">
                <a:solidFill>
                  <a:schemeClr val="tx1"/>
                </a:solidFill>
              </a:rPr>
              <a:t>time ago.</a:t>
            </a:r>
          </a:p>
        </p:txBody>
      </p:sp>
      <p:sp>
        <p:nvSpPr>
          <p:cNvPr id="15" name="Shape: Card 2"/>
          <p:cNvSpPr/>
          <p:nvPr/>
        </p:nvSpPr>
        <p:spPr>
          <a:xfrm>
            <a:off x="3643282" y="1742425"/>
            <a:ext cx="2215480" cy="2785175"/>
          </a:xfrm>
          <a:prstGeom prst="roundRect">
            <a:avLst/>
          </a:prstGeom>
          <a:solidFill>
            <a:schemeClr val="accent4">
              <a:lumMod val="40000"/>
              <a:lumOff val="60000"/>
            </a:schemeClr>
          </a:solidFill>
          <a:ln w="8255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rPr>
              <a:t>On Ash Wednesday a Sign of the Cross is made on people’s forehead to remind them that Lent </a:t>
            </a:r>
          </a:p>
          <a:p>
            <a:pPr algn="ctr"/>
            <a:r>
              <a:rPr lang="en-NZ" dirty="0">
                <a:solidFill>
                  <a:schemeClr val="tx1"/>
                </a:solidFill>
              </a:rPr>
              <a:t>is starting.</a:t>
            </a:r>
          </a:p>
        </p:txBody>
      </p:sp>
      <p:sp>
        <p:nvSpPr>
          <p:cNvPr id="16" name="Shape: Card 1 (top)"/>
          <p:cNvSpPr/>
          <p:nvPr/>
        </p:nvSpPr>
        <p:spPr>
          <a:xfrm>
            <a:off x="3795682" y="1894825"/>
            <a:ext cx="2215480" cy="2785175"/>
          </a:xfrm>
          <a:prstGeom prst="roundRect">
            <a:avLst/>
          </a:prstGeom>
          <a:solidFill>
            <a:schemeClr val="accent4">
              <a:lumMod val="40000"/>
              <a:lumOff val="60000"/>
            </a:schemeClr>
          </a:solidFill>
          <a:ln w="8255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rPr>
              <a:t>After the palms are burned and cooled, they are sieved     to make them        into powder.</a:t>
            </a: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819231" y="4912668"/>
            <a:ext cx="1505540" cy="230832"/>
          </a:xfrm>
          <a:prstGeom prst="rect">
            <a:avLst/>
          </a:prstGeom>
          <a:solidFill>
            <a:schemeClr val="bg1">
              <a:alpha val="50000"/>
            </a:schemeClr>
          </a:solidFill>
        </p:spPr>
        <p:txBody>
          <a:bodyPr wrap="none" rtlCol="0">
            <a:spAutoFit/>
          </a:bodyPr>
          <a:lstStyle/>
          <a:p>
            <a:pPr algn="ctr"/>
            <a:r>
              <a:rPr lang="en-GB" sz="900">
                <a:latin typeface="Arial" pitchFamily="34" charset="0"/>
                <a:ea typeface="Segoe UI" pitchFamily="34" charset="0"/>
                <a:cs typeface="Arial" pitchFamily="34" charset="0"/>
              </a:rPr>
              <a:t>Click top card to discard it</a:t>
            </a:r>
          </a:p>
        </p:txBody>
      </p:sp>
      <p:pic>
        <p:nvPicPr>
          <p:cNvPr id="20" name="Picture 19" descr="Image result for bowl of ashes and a candle for Ash Wednesday">
            <a:hlinkClick r:id="rId4"/>
          </p:cNvPr>
          <p:cNvPicPr/>
          <p:nvPr/>
        </p:nvPicPr>
        <p:blipFill rotWithShape="1">
          <a:blip r:embed="rId5">
            <a:extLst>
              <a:ext uri="{28A0092B-C50C-407E-A947-70E740481C1C}">
                <a14:useLocalDpi xmlns:a14="http://schemas.microsoft.com/office/drawing/2010/main" val="0"/>
              </a:ext>
            </a:extLst>
          </a:blip>
          <a:srcRect l="10742" t="12425" r="20716" b="13027"/>
          <a:stretch/>
        </p:blipFill>
        <p:spPr bwMode="auto">
          <a:xfrm>
            <a:off x="240825" y="1931678"/>
            <a:ext cx="2285831" cy="1634142"/>
          </a:xfrm>
          <a:prstGeom prst="rect">
            <a:avLst/>
          </a:prstGeom>
          <a:noFill/>
          <a:ln w="28575">
            <a:solidFill>
              <a:schemeClr val="bg1"/>
            </a:solidFill>
          </a:ln>
          <a:extLst>
            <a:ext uri="{53640926-AAD7-44D8-BBD7-CCE9431645EC}">
              <a14:shadowObscured xmlns:a14="http://schemas.microsoft.com/office/drawing/2010/main"/>
            </a:ext>
          </a:extLst>
        </p:spPr>
      </p:pic>
      <p:pic>
        <p:nvPicPr>
          <p:cNvPr id="21" name="Picture 20" descr="Image result for bowl of ashes and a candle for Ash Wednesday">
            <a:hlinkClick r:id="rId6"/>
          </p:cNvPr>
          <p:cNvPicPr/>
          <p:nvPr/>
        </p:nvPicPr>
        <p:blipFill rotWithShape="1">
          <a:blip r:embed="rId7">
            <a:extLst>
              <a:ext uri="{28A0092B-C50C-407E-A947-70E740481C1C}">
                <a14:useLocalDpi xmlns:a14="http://schemas.microsoft.com/office/drawing/2010/main" val="0"/>
              </a:ext>
            </a:extLst>
          </a:blip>
          <a:srcRect l="11111" t="3227" r="12854" b="3629"/>
          <a:stretch/>
        </p:blipFill>
        <p:spPr bwMode="auto">
          <a:xfrm>
            <a:off x="6616475" y="1946266"/>
            <a:ext cx="2297941" cy="1597054"/>
          </a:xfrm>
          <a:prstGeom prst="rect">
            <a:avLst/>
          </a:prstGeom>
          <a:noFill/>
          <a:ln w="28575">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2217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15"/>
                                        </p:tgtEl>
                                        <p:attrNameLst>
                                          <p:attrName>ppt_x</p:attrName>
                                        </p:attrNameLst>
                                      </p:cBhvr>
                                      <p:tavLst>
                                        <p:tav tm="0">
                                          <p:val>
                                            <p:strVal val="ppt_x"/>
                                          </p:val>
                                        </p:tav>
                                        <p:tav tm="100000">
                                          <p:val>
                                            <p:strVal val="1+ppt_w/2"/>
                                          </p:val>
                                        </p:tav>
                                      </p:tavLst>
                                    </p:anim>
                                    <p:anim calcmode="lin" valueType="num">
                                      <p:cBhvr additive="base">
                                        <p:cTn id="14" dur="1000"/>
                                        <p:tgtEl>
                                          <p:spTgt spid="15"/>
                                        </p:tgtEl>
                                        <p:attrNameLst>
                                          <p:attrName>ppt_y</p:attrName>
                                        </p:attrNameLst>
                                      </p:cBhvr>
                                      <p:tavLst>
                                        <p:tav tm="0">
                                          <p:val>
                                            <p:strVal val="ppt_y"/>
                                          </p:val>
                                        </p:tav>
                                        <p:tav tm="100000">
                                          <p:val>
                                            <p:strVal val="0-ppt_h/2"/>
                                          </p:val>
                                        </p:tav>
                                      </p:tavLst>
                                    </p:anim>
                                    <p:set>
                                      <p:cBhvr>
                                        <p:cTn id="1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14"/>
                                        </p:tgtEl>
                                        <p:attrNameLst>
                                          <p:attrName>ppt_x</p:attrName>
                                        </p:attrNameLst>
                                      </p:cBhvr>
                                      <p:tavLst>
                                        <p:tav tm="0">
                                          <p:val>
                                            <p:strVal val="ppt_x"/>
                                          </p:val>
                                        </p:tav>
                                        <p:tav tm="100000">
                                          <p:val>
                                            <p:strVal val="1+ppt_w/2"/>
                                          </p:val>
                                        </p:tav>
                                      </p:tavLst>
                                    </p:anim>
                                    <p:anim calcmode="lin" valueType="num">
                                      <p:cBhvr additive="base">
                                        <p:cTn id="21" dur="1000"/>
                                        <p:tgtEl>
                                          <p:spTgt spid="14"/>
                                        </p:tgtEl>
                                        <p:attrNameLst>
                                          <p:attrName>ppt_y</p:attrName>
                                        </p:attrNameLst>
                                      </p:cBhvr>
                                      <p:tavLst>
                                        <p:tav tm="0">
                                          <p:val>
                                            <p:strVal val="ppt_y"/>
                                          </p:val>
                                        </p:tav>
                                        <p:tav tm="100000">
                                          <p:val>
                                            <p:strVal val="0-ppt_h/2"/>
                                          </p:val>
                                        </p:tav>
                                      </p:tavLst>
                                    </p:anim>
                                    <p:set>
                                      <p:cBhvr>
                                        <p:cTn id="2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13"/>
                                        </p:tgtEl>
                                        <p:attrNameLst>
                                          <p:attrName>ppt_x</p:attrName>
                                        </p:attrNameLst>
                                      </p:cBhvr>
                                      <p:tavLst>
                                        <p:tav tm="0">
                                          <p:val>
                                            <p:strVal val="ppt_x"/>
                                          </p:val>
                                        </p:tav>
                                        <p:tav tm="100000">
                                          <p:val>
                                            <p:strVal val="1+ppt_w/2"/>
                                          </p:val>
                                        </p:tav>
                                      </p:tavLst>
                                    </p:anim>
                                    <p:anim calcmode="lin" valueType="num">
                                      <p:cBhvr additive="base">
                                        <p:cTn id="28" dur="1000"/>
                                        <p:tgtEl>
                                          <p:spTgt spid="13"/>
                                        </p:tgtEl>
                                        <p:attrNameLst>
                                          <p:attrName>ppt_y</p:attrName>
                                        </p:attrNameLst>
                                      </p:cBhvr>
                                      <p:tavLst>
                                        <p:tav tm="0">
                                          <p:val>
                                            <p:strVal val="ppt_y"/>
                                          </p:val>
                                        </p:tav>
                                        <p:tav tm="100000">
                                          <p:val>
                                            <p:strVal val="0-ppt_h/2"/>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12"/>
                                        </p:tgtEl>
                                        <p:attrNameLst>
                                          <p:attrName>ppt_x</p:attrName>
                                        </p:attrNameLst>
                                      </p:cBhvr>
                                      <p:tavLst>
                                        <p:tav tm="0">
                                          <p:val>
                                            <p:strVal val="ppt_x"/>
                                          </p:val>
                                        </p:tav>
                                        <p:tav tm="100000">
                                          <p:val>
                                            <p:strVal val="1+ppt_w/2"/>
                                          </p:val>
                                        </p:tav>
                                      </p:tavLst>
                                    </p:anim>
                                    <p:anim calcmode="lin" valueType="num">
                                      <p:cBhvr additive="base">
                                        <p:cTn id="35" dur="1000"/>
                                        <p:tgtEl>
                                          <p:spTgt spid="12"/>
                                        </p:tgtEl>
                                        <p:attrNameLst>
                                          <p:attrName>ppt_y</p:attrName>
                                        </p:attrNameLst>
                                      </p:cBhvr>
                                      <p:tavLst>
                                        <p:tav tm="0">
                                          <p:val>
                                            <p:strVal val="ppt_y"/>
                                          </p:val>
                                        </p:tav>
                                        <p:tav tm="100000">
                                          <p:val>
                                            <p:strVal val="0-ppt_h/2"/>
                                          </p:val>
                                        </p:tav>
                                      </p:tavLst>
                                    </p:anim>
                                    <p:set>
                                      <p:cBhvr>
                                        <p:cTn id="3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1"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2"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2"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65657" y="885079"/>
            <a:ext cx="6589164" cy="287591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8" name="REMOVE THIS OBJECT"/>
          <p:cNvSpPr txBox="1"/>
          <p:nvPr/>
        </p:nvSpPr>
        <p:spPr>
          <a:xfrm>
            <a:off x="0" y="-2981"/>
            <a:ext cx="9144000" cy="646331"/>
          </a:xfrm>
          <a:prstGeom prst="rect">
            <a:avLst/>
          </a:prstGeom>
          <a:solidFill>
            <a:schemeClr val="bg1">
              <a:alpha val="50000"/>
            </a:schemeClr>
          </a:solidFill>
        </p:spPr>
        <p:txBody>
          <a:bodyPr wrap="square" rtlCol="0">
            <a:spAutoFit/>
          </a:bodyPr>
          <a:lstStyle/>
          <a:p>
            <a:pPr algn="ctr"/>
            <a:r>
              <a:rPr lang="en-NZ" sz="3600" dirty="0"/>
              <a:t>Saying sorry to people and saying sorry to Jesus</a:t>
            </a:r>
          </a:p>
        </p:txBody>
      </p:sp>
      <p:sp>
        <p:nvSpPr>
          <p:cNvPr id="21" name="Shape: Word list border"/>
          <p:cNvSpPr/>
          <p:nvPr/>
        </p:nvSpPr>
        <p:spPr>
          <a:xfrm>
            <a:off x="202809" y="3948084"/>
            <a:ext cx="6866740" cy="7818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TextBox: Fifth word"/>
          <p:cNvSpPr txBox="1"/>
          <p:nvPr/>
        </p:nvSpPr>
        <p:spPr>
          <a:xfrm>
            <a:off x="3704414" y="4127335"/>
            <a:ext cx="864000" cy="396000"/>
          </a:xfrm>
          <a:prstGeom prst="rect">
            <a:avLst/>
          </a:prstGeom>
          <a:noFill/>
        </p:spPr>
        <p:txBody>
          <a:bodyPr wrap="none" rtlCol="0">
            <a:noAutofit/>
          </a:bodyPr>
          <a:lstStyle>
            <a:defPPr>
              <a:defRPr lang="en-US"/>
            </a:defPPr>
          </a:lstStyle>
          <a:p>
            <a:pPr algn="ctr"/>
            <a:r>
              <a:rPr lang="en-NZ" sz="2200" dirty="0"/>
              <a:t>kind</a:t>
            </a:r>
          </a:p>
        </p:txBody>
      </p:sp>
      <p:sp>
        <p:nvSpPr>
          <p:cNvPr id="19" name="TextBox: Fourth word"/>
          <p:cNvSpPr txBox="1"/>
          <p:nvPr/>
        </p:nvSpPr>
        <p:spPr>
          <a:xfrm>
            <a:off x="4808639" y="4127335"/>
            <a:ext cx="2095953" cy="396000"/>
          </a:xfrm>
          <a:prstGeom prst="rect">
            <a:avLst/>
          </a:prstGeom>
          <a:noFill/>
        </p:spPr>
        <p:txBody>
          <a:bodyPr wrap="none" rtlCol="0">
            <a:noAutofit/>
          </a:bodyPr>
          <a:lstStyle>
            <a:defPPr>
              <a:defRPr lang="en-US"/>
            </a:defPPr>
          </a:lstStyle>
          <a:p>
            <a:pPr algn="ctr"/>
            <a:r>
              <a:rPr lang="en-NZ" sz="2200" dirty="0"/>
              <a:t>Ash Wednesday</a:t>
            </a:r>
          </a:p>
        </p:txBody>
      </p:sp>
      <p:sp>
        <p:nvSpPr>
          <p:cNvPr id="18" name="TextBox: Third word"/>
          <p:cNvSpPr txBox="1"/>
          <p:nvPr/>
        </p:nvSpPr>
        <p:spPr>
          <a:xfrm>
            <a:off x="2600190" y="4127335"/>
            <a:ext cx="864000" cy="396000"/>
          </a:xfrm>
          <a:prstGeom prst="rect">
            <a:avLst/>
          </a:prstGeom>
          <a:noFill/>
        </p:spPr>
        <p:txBody>
          <a:bodyPr wrap="none" rtlCol="0">
            <a:noAutofit/>
          </a:bodyPr>
          <a:lstStyle>
            <a:defPPr>
              <a:defRPr lang="en-US"/>
            </a:defPPr>
          </a:lstStyle>
          <a:p>
            <a:pPr algn="ctr"/>
            <a:r>
              <a:rPr lang="en-NZ" sz="2200" dirty="0"/>
              <a:t>closely</a:t>
            </a:r>
          </a:p>
        </p:txBody>
      </p:sp>
      <p:sp>
        <p:nvSpPr>
          <p:cNvPr id="17" name="TextBox: Second word"/>
          <p:cNvSpPr txBox="1"/>
          <p:nvPr/>
        </p:nvSpPr>
        <p:spPr>
          <a:xfrm>
            <a:off x="391742" y="4127335"/>
            <a:ext cx="864000" cy="396000"/>
          </a:xfrm>
          <a:prstGeom prst="rect">
            <a:avLst/>
          </a:prstGeom>
          <a:noFill/>
        </p:spPr>
        <p:txBody>
          <a:bodyPr wrap="none" rtlCol="0">
            <a:noAutofit/>
          </a:bodyPr>
          <a:lstStyle>
            <a:defPPr>
              <a:defRPr lang="en-US"/>
            </a:defPPr>
          </a:lstStyle>
          <a:p>
            <a:pPr algn="ctr"/>
            <a:r>
              <a:rPr lang="en-NZ" sz="2200" dirty="0"/>
              <a:t>Jesus</a:t>
            </a:r>
          </a:p>
        </p:txBody>
      </p:sp>
      <p:sp>
        <p:nvSpPr>
          <p:cNvPr id="16" name="TextBox: First word"/>
          <p:cNvSpPr txBox="1"/>
          <p:nvPr/>
        </p:nvSpPr>
        <p:spPr>
          <a:xfrm>
            <a:off x="1495966" y="4127335"/>
            <a:ext cx="864000" cy="396000"/>
          </a:xfrm>
          <a:prstGeom prst="rect">
            <a:avLst/>
          </a:prstGeom>
          <a:noFill/>
        </p:spPr>
        <p:txBody>
          <a:bodyPr wrap="none" rtlCol="0">
            <a:noAutofit/>
          </a:bodyPr>
          <a:lstStyle>
            <a:defPPr>
              <a:defRPr lang="en-US"/>
            </a:defPPr>
          </a:lstStyle>
          <a:p>
            <a:pPr algn="ctr"/>
            <a:r>
              <a:rPr lang="en-NZ" sz="2200" dirty="0"/>
              <a:t>sorry</a:t>
            </a:r>
          </a:p>
        </p:txBody>
      </p:sp>
      <p:sp>
        <p:nvSpPr>
          <p:cNvPr id="23" name="Shape: Fifth position"/>
          <p:cNvSpPr/>
          <p:nvPr/>
        </p:nvSpPr>
        <p:spPr>
          <a:xfrm>
            <a:off x="6150341" y="3260385"/>
            <a:ext cx="689806" cy="297132"/>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200" dirty="0">
                <a:solidFill>
                  <a:schemeClr val="tx1"/>
                </a:solidFill>
              </a:rPr>
              <a:t>kind</a:t>
            </a:r>
          </a:p>
        </p:txBody>
      </p:sp>
      <p:sp>
        <p:nvSpPr>
          <p:cNvPr id="69" name="Shape: Fourth position"/>
          <p:cNvSpPr/>
          <p:nvPr/>
        </p:nvSpPr>
        <p:spPr>
          <a:xfrm>
            <a:off x="5449292" y="2700592"/>
            <a:ext cx="1882145" cy="304688"/>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200" dirty="0">
                <a:solidFill>
                  <a:schemeClr val="tx1"/>
                </a:solidFill>
              </a:rPr>
              <a:t>Ash Wednesday</a:t>
            </a:r>
          </a:p>
        </p:txBody>
      </p:sp>
      <p:sp>
        <p:nvSpPr>
          <p:cNvPr id="68" name="Shape: Third position"/>
          <p:cNvSpPr/>
          <p:nvPr/>
        </p:nvSpPr>
        <p:spPr>
          <a:xfrm>
            <a:off x="6884195" y="2156626"/>
            <a:ext cx="887427" cy="31057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200" dirty="0">
                <a:solidFill>
                  <a:schemeClr val="tx1"/>
                </a:solidFill>
              </a:rPr>
              <a:t>closely</a:t>
            </a:r>
          </a:p>
        </p:txBody>
      </p:sp>
      <p:sp>
        <p:nvSpPr>
          <p:cNvPr id="70" name="Shape: Second position"/>
          <p:cNvSpPr/>
          <p:nvPr/>
        </p:nvSpPr>
        <p:spPr>
          <a:xfrm>
            <a:off x="7698385" y="1586749"/>
            <a:ext cx="976989" cy="338554"/>
          </a:xfrm>
          <a:prstGeom prst="rect">
            <a:avLst/>
          </a:prstGeom>
          <a:noFill/>
          <a:ln w="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200" dirty="0">
                <a:solidFill>
                  <a:schemeClr val="tx1"/>
                </a:solidFill>
              </a:rPr>
              <a:t>Jesus</a:t>
            </a:r>
          </a:p>
        </p:txBody>
      </p:sp>
      <p:sp>
        <p:nvSpPr>
          <p:cNvPr id="71" name="Shape: First position"/>
          <p:cNvSpPr/>
          <p:nvPr/>
        </p:nvSpPr>
        <p:spPr>
          <a:xfrm>
            <a:off x="5846614" y="1040416"/>
            <a:ext cx="618828" cy="33855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200" dirty="0">
                <a:solidFill>
                  <a:schemeClr val="tx1"/>
                </a:solidFill>
              </a:rPr>
              <a:t>sorry</a:t>
            </a:r>
          </a:p>
        </p:txBody>
      </p:sp>
      <p:sp>
        <p:nvSpPr>
          <p:cNvPr id="15" name="TextBox: Sentence last part"/>
          <p:cNvSpPr txBox="1"/>
          <p:nvPr/>
        </p:nvSpPr>
        <p:spPr>
          <a:xfrm>
            <a:off x="2499324" y="3239674"/>
            <a:ext cx="3855543" cy="338554"/>
          </a:xfrm>
          <a:prstGeom prst="rect">
            <a:avLst/>
          </a:prstGeom>
          <a:noFill/>
        </p:spPr>
        <p:txBody>
          <a:bodyPr wrap="none" lIns="0" tIns="0" rIns="0" bIns="0" rtlCol="0">
            <a:spAutoFit/>
          </a:bodyPr>
          <a:lstStyle>
            <a:defPPr>
              <a:defRPr lang="en-US"/>
            </a:defPPr>
          </a:lstStyle>
          <a:p>
            <a:r>
              <a:rPr lang="en-NZ" sz="2200" dirty="0"/>
              <a:t>5)   Living like Jesus means being </a:t>
            </a:r>
          </a:p>
        </p:txBody>
      </p:sp>
      <p:sp>
        <p:nvSpPr>
          <p:cNvPr id="12" name="TextBox: Sentence fifth part"/>
          <p:cNvSpPr txBox="1"/>
          <p:nvPr/>
        </p:nvSpPr>
        <p:spPr>
          <a:xfrm>
            <a:off x="2499324" y="2690777"/>
            <a:ext cx="4070182" cy="338554"/>
          </a:xfrm>
          <a:prstGeom prst="rect">
            <a:avLst/>
          </a:prstGeom>
          <a:noFill/>
        </p:spPr>
        <p:txBody>
          <a:bodyPr wrap="square" lIns="0" tIns="0" rIns="0" bIns="0" rtlCol="0">
            <a:spAutoFit/>
          </a:bodyPr>
          <a:lstStyle>
            <a:defPPr>
              <a:defRPr lang="en-US"/>
            </a:defPPr>
          </a:lstStyle>
          <a:p>
            <a:pPr lvl="0"/>
            <a:r>
              <a:rPr lang="en-NZ" sz="2200" dirty="0"/>
              <a:t>4)   The first day of Lent is </a:t>
            </a:r>
          </a:p>
        </p:txBody>
      </p:sp>
      <p:sp>
        <p:nvSpPr>
          <p:cNvPr id="9" name="TextBox: Sentence third part"/>
          <p:cNvSpPr txBox="1"/>
          <p:nvPr/>
        </p:nvSpPr>
        <p:spPr>
          <a:xfrm>
            <a:off x="2499324" y="2141878"/>
            <a:ext cx="4570225" cy="338554"/>
          </a:xfrm>
          <a:prstGeom prst="rect">
            <a:avLst/>
          </a:prstGeom>
          <a:noFill/>
        </p:spPr>
        <p:txBody>
          <a:bodyPr wrap="none" lIns="0" tIns="0" rIns="0" bIns="0" rtlCol="0">
            <a:spAutoFit/>
          </a:bodyPr>
          <a:lstStyle>
            <a:defPPr>
              <a:defRPr lang="en-US"/>
            </a:defPPr>
          </a:lstStyle>
          <a:p>
            <a:pPr lvl="0"/>
            <a:r>
              <a:rPr lang="en-NZ" sz="2200" dirty="0"/>
              <a:t>3)   In Lent we try to follow Jesus more </a:t>
            </a:r>
          </a:p>
        </p:txBody>
      </p:sp>
      <p:sp>
        <p:nvSpPr>
          <p:cNvPr id="3" name="Textbox: Sentence second part"/>
          <p:cNvSpPr txBox="1"/>
          <p:nvPr/>
        </p:nvSpPr>
        <p:spPr>
          <a:xfrm>
            <a:off x="2499324" y="1592979"/>
            <a:ext cx="5520294" cy="338554"/>
          </a:xfrm>
          <a:prstGeom prst="rect">
            <a:avLst/>
          </a:prstGeom>
          <a:noFill/>
        </p:spPr>
        <p:txBody>
          <a:bodyPr wrap="none" lIns="0" tIns="0" rIns="0" bIns="0" rtlCol="0">
            <a:spAutoFit/>
          </a:bodyPr>
          <a:lstStyle>
            <a:defPPr>
              <a:defRPr lang="en-US"/>
            </a:defPPr>
          </a:lstStyle>
          <a:p>
            <a:pPr lvl="0"/>
            <a:r>
              <a:rPr lang="en-NZ" sz="2200" dirty="0"/>
              <a:t>2)   The Sign of the Cross reminds us to live like </a:t>
            </a:r>
          </a:p>
        </p:txBody>
      </p:sp>
      <p:sp>
        <p:nvSpPr>
          <p:cNvPr id="2" name="Textbox: Sentence first part"/>
          <p:cNvSpPr txBox="1"/>
          <p:nvPr/>
        </p:nvSpPr>
        <p:spPr>
          <a:xfrm>
            <a:off x="2499324" y="1044080"/>
            <a:ext cx="3450881" cy="338554"/>
          </a:xfrm>
          <a:prstGeom prst="rect">
            <a:avLst/>
          </a:prstGeom>
          <a:noFill/>
        </p:spPr>
        <p:txBody>
          <a:bodyPr wrap="none" lIns="0" tIns="0" rIns="0" bIns="0" rtlCol="0">
            <a:spAutoFit/>
          </a:bodyPr>
          <a:lstStyle/>
          <a:p>
            <a:pPr lvl="0"/>
            <a:r>
              <a:rPr lang="en-NZ" sz="2200" dirty="0"/>
              <a:t>1)   Lent is a good time to say </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952605" y="4912668"/>
            <a:ext cx="6051657"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a word from the list to correctly position a word in the sentence. Click on worksheet button to go to worksheet.</a:t>
            </a:r>
          </a:p>
        </p:txBody>
      </p:sp>
      <p:pic>
        <p:nvPicPr>
          <p:cNvPr id="29" name="Picture 28" descr="Image result for children saying sorry to Jesus">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202809" y="885079"/>
            <a:ext cx="1973669" cy="2875917"/>
          </a:xfrm>
          <a:prstGeom prst="rect">
            <a:avLst/>
          </a:prstGeom>
          <a:noFill/>
          <a:ln>
            <a:solidFill>
              <a:schemeClr val="bg1"/>
            </a:solidFill>
          </a:ln>
        </p:spPr>
      </p:pic>
      <p:sp>
        <p:nvSpPr>
          <p:cNvPr id="33" name="Action Button: Worksheet">
            <a:hlinkClick r:id="rId6"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7013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7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20" dur="1000"/>
                                        <p:tgtEl>
                                          <p:spTgt spid="71">
                                            <p:txEl>
                                              <p:charRg st="4294967295" end="4294967295"/>
                                            </p:txEl>
                                          </p:spTgt>
                                        </p:tgtEl>
                                      </p:cBhvr>
                                    </p:animEffect>
                                    <p:anim calcmode="lin" valueType="num">
                                      <p:cBhvr>
                                        <p:cTn id="21"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6"/>
                                        </p:tgtEl>
                                      </p:cBhvr>
                                    </p:animEffect>
                                    <p:anim calcmode="lin" valueType="num">
                                      <p:cBhvr>
                                        <p:cTn id="25" dur="1000"/>
                                        <p:tgtEl>
                                          <p:spTgt spid="16"/>
                                        </p:tgtEl>
                                        <p:attrNameLst>
                                          <p:attrName>ppt_x</p:attrName>
                                        </p:attrNameLst>
                                      </p:cBhvr>
                                      <p:tavLst>
                                        <p:tav tm="0">
                                          <p:val>
                                            <p:strVal val="ppt_x"/>
                                          </p:val>
                                        </p:tav>
                                        <p:tav tm="100000">
                                          <p:val>
                                            <p:strVal val="ppt_x"/>
                                          </p:val>
                                        </p:tav>
                                      </p:tavLst>
                                    </p:anim>
                                    <p:anim calcmode="lin" valueType="num">
                                      <p:cBhvr>
                                        <p:cTn id="26" dur="1000"/>
                                        <p:tgtEl>
                                          <p:spTgt spid="16"/>
                                        </p:tgtEl>
                                        <p:attrNameLst>
                                          <p:attrName>ppt_y</p:attrName>
                                        </p:attrNameLst>
                                      </p:cBhvr>
                                      <p:tavLst>
                                        <p:tav tm="0">
                                          <p:val>
                                            <p:strVal val="ppt_y"/>
                                          </p:val>
                                        </p:tav>
                                        <p:tav tm="100000">
                                          <p:val>
                                            <p:strVal val="ppt_y-.1"/>
                                          </p:val>
                                        </p:tav>
                                      </p:tavLst>
                                    </p:anim>
                                    <p:set>
                                      <p:cBhvr>
                                        <p:cTn id="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7"/>
                                        </p:tgtEl>
                                      </p:cBhvr>
                                    </p:animEffect>
                                    <p:anim calcmode="lin" valueType="num">
                                      <p:cBhvr>
                                        <p:cTn id="33" dur="1000"/>
                                        <p:tgtEl>
                                          <p:spTgt spid="17"/>
                                        </p:tgtEl>
                                        <p:attrNameLst>
                                          <p:attrName>ppt_x</p:attrName>
                                        </p:attrNameLst>
                                      </p:cBhvr>
                                      <p:tavLst>
                                        <p:tav tm="0">
                                          <p:val>
                                            <p:strVal val="ppt_x"/>
                                          </p:val>
                                        </p:tav>
                                        <p:tav tm="100000">
                                          <p:val>
                                            <p:strVal val="ppt_x"/>
                                          </p:val>
                                        </p:tav>
                                      </p:tavLst>
                                    </p:anim>
                                    <p:anim calcmode="lin" valueType="num">
                                      <p:cBhvr>
                                        <p:cTn id="34" dur="1000"/>
                                        <p:tgtEl>
                                          <p:spTgt spid="17"/>
                                        </p:tgtEl>
                                        <p:attrNameLst>
                                          <p:attrName>ppt_y</p:attrName>
                                        </p:attrNameLst>
                                      </p:cBhvr>
                                      <p:tavLst>
                                        <p:tav tm="0">
                                          <p:val>
                                            <p:strVal val="ppt_y"/>
                                          </p:val>
                                        </p:tav>
                                        <p:tav tm="100000">
                                          <p:val>
                                            <p:strVal val="ppt_y-.1"/>
                                          </p:val>
                                        </p:tav>
                                      </p:tavLst>
                                    </p:anim>
                                    <p:set>
                                      <p:cBhvr>
                                        <p:cTn id="35" dur="1" fill="hold">
                                          <p:stCondLst>
                                            <p:cond delay="999"/>
                                          </p:stCondLst>
                                        </p:cTn>
                                        <p:tgtEl>
                                          <p:spTgt spid="17"/>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8" dur="1000"/>
                                        <p:tgtEl>
                                          <p:spTgt spid="70">
                                            <p:txEl>
                                              <p:charRg st="4294967295" end="4294967295"/>
                                            </p:txEl>
                                          </p:spTgt>
                                        </p:tgtEl>
                                      </p:cBhvr>
                                    </p:animEffect>
                                    <p:anim calcmode="lin" valueType="num">
                                      <p:cBhvr>
                                        <p:cTn id="39"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7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46" dur="1000"/>
                                        <p:tgtEl>
                                          <p:spTgt spid="70">
                                            <p:txEl>
                                              <p:charRg st="4294967295" end="4294967295"/>
                                            </p:txEl>
                                          </p:spTgt>
                                        </p:tgtEl>
                                      </p:cBhvr>
                                    </p:animEffect>
                                    <p:anim calcmode="lin" valueType="num">
                                      <p:cBhvr>
                                        <p:cTn id="47"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click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0" dur="1000"/>
                                        <p:tgtEl>
                                          <p:spTgt spid="69">
                                            <p:txEl>
                                              <p:charRg st="4294967295" end="4294967295"/>
                                            </p:txEl>
                                          </p:spTgt>
                                        </p:tgtEl>
                                      </p:cBhvr>
                                    </p:animEffect>
                                    <p:anim calcmode="lin" valueType="num">
                                      <p:cBhvr>
                                        <p:cTn id="91"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93" restart="whenNotActive" fill="hold" evtFilter="cancelBubble" nodeType="interactiveSeq">
                <p:stCondLst>
                  <p:cond evt="onClick" delay="0">
                    <p:tgtEl>
                      <p:spTgt spid="69"/>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clickEffect">
                                  <p:stCondLst>
                                    <p:cond delay="0"/>
                                  </p:stCondLst>
                                  <p:childTnLst>
                                    <p:set>
                                      <p:cBhvr>
                                        <p:cTn id="97"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8" dur="1000"/>
                                        <p:tgtEl>
                                          <p:spTgt spid="69">
                                            <p:txEl>
                                              <p:charRg st="4294967295" end="4294967295"/>
                                            </p:txEl>
                                          </p:spTgt>
                                        </p:tgtEl>
                                      </p:cBhvr>
                                    </p:animEffect>
                                    <p:anim calcmode="lin" valueType="num">
                                      <p:cBhvr>
                                        <p:cTn id="99"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19"/>
                                        </p:tgtEl>
                                      </p:cBhvr>
                                    </p:animEffect>
                                    <p:anim calcmode="lin" valueType="num">
                                      <p:cBhvr>
                                        <p:cTn id="103" dur="1000"/>
                                        <p:tgtEl>
                                          <p:spTgt spid="19"/>
                                        </p:tgtEl>
                                        <p:attrNameLst>
                                          <p:attrName>ppt_x</p:attrName>
                                        </p:attrNameLst>
                                      </p:cBhvr>
                                      <p:tavLst>
                                        <p:tav tm="0">
                                          <p:val>
                                            <p:strVal val="ppt_x"/>
                                          </p:val>
                                        </p:tav>
                                        <p:tav tm="100000">
                                          <p:val>
                                            <p:strVal val="ppt_x"/>
                                          </p:val>
                                        </p:tav>
                                      </p:tavLst>
                                    </p:anim>
                                    <p:anim calcmode="lin" valueType="num">
                                      <p:cBhvr>
                                        <p:cTn id="104" dur="1000"/>
                                        <p:tgtEl>
                                          <p:spTgt spid="19"/>
                                        </p:tgtEl>
                                        <p:attrNameLst>
                                          <p:attrName>ppt_y</p:attrName>
                                        </p:attrNameLst>
                                      </p:cBhvr>
                                      <p:tavLst>
                                        <p:tav tm="0">
                                          <p:val>
                                            <p:strVal val="ppt_y"/>
                                          </p:val>
                                        </p:tav>
                                        <p:tav tm="100000">
                                          <p:val>
                                            <p:strVal val="ppt_y-.1"/>
                                          </p:val>
                                        </p:tav>
                                      </p:tavLst>
                                    </p:anim>
                                    <p:set>
                                      <p:cBhvr>
                                        <p:cTn id="105"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20"/>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grpId="0" nodeType="clickEffect">
                                  <p:stCondLst>
                                    <p:cond delay="0"/>
                                  </p:stCondLst>
                                  <p:childTnLst>
                                    <p:animEffect transition="out" filter="fade">
                                      <p:cBhvr>
                                        <p:cTn id="110" dur="1000"/>
                                        <p:tgtEl>
                                          <p:spTgt spid="20"/>
                                        </p:tgtEl>
                                      </p:cBhvr>
                                    </p:animEffect>
                                    <p:anim calcmode="lin" valueType="num">
                                      <p:cBhvr>
                                        <p:cTn id="111" dur="1000"/>
                                        <p:tgtEl>
                                          <p:spTgt spid="20"/>
                                        </p:tgtEl>
                                        <p:attrNameLst>
                                          <p:attrName>ppt_x</p:attrName>
                                        </p:attrNameLst>
                                      </p:cBhvr>
                                      <p:tavLst>
                                        <p:tav tm="0">
                                          <p:val>
                                            <p:strVal val="ppt_x"/>
                                          </p:val>
                                        </p:tav>
                                        <p:tav tm="100000">
                                          <p:val>
                                            <p:strVal val="ppt_x"/>
                                          </p:val>
                                        </p:tav>
                                      </p:tavLst>
                                    </p:anim>
                                    <p:anim calcmode="lin" valueType="num">
                                      <p:cBhvr>
                                        <p:cTn id="112" dur="1000"/>
                                        <p:tgtEl>
                                          <p:spTgt spid="20"/>
                                        </p:tgtEl>
                                        <p:attrNameLst>
                                          <p:attrName>ppt_y</p:attrName>
                                        </p:attrNameLst>
                                      </p:cBhvr>
                                      <p:tavLst>
                                        <p:tav tm="0">
                                          <p:val>
                                            <p:strVal val="ppt_y"/>
                                          </p:val>
                                        </p:tav>
                                        <p:tav tm="100000">
                                          <p:val>
                                            <p:strVal val="ppt_y-.1"/>
                                          </p:val>
                                        </p:tav>
                                      </p:tavLst>
                                    </p:anim>
                                    <p:set>
                                      <p:cBhvr>
                                        <p:cTn id="113" dur="1" fill="hold">
                                          <p:stCondLst>
                                            <p:cond delay="999"/>
                                          </p:stCondLst>
                                        </p:cTn>
                                        <p:tgtEl>
                                          <p:spTgt spid="20"/>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16" dur="1000"/>
                                        <p:tgtEl>
                                          <p:spTgt spid="23">
                                            <p:txEl>
                                              <p:charRg st="4294967295" end="4294967295"/>
                                            </p:txEl>
                                          </p:spTgt>
                                        </p:tgtEl>
                                      </p:cBhvr>
                                    </p:animEffect>
                                    <p:anim calcmode="lin" valueType="num">
                                      <p:cBhvr>
                                        <p:cTn id="117"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18"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grpId="1" nodeType="clickEffect">
                                  <p:stCondLst>
                                    <p:cond delay="0"/>
                                  </p:stCondLst>
                                  <p:childTnLst>
                                    <p:set>
                                      <p:cBhvr>
                                        <p:cTn id="12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24" dur="1000"/>
                                        <p:tgtEl>
                                          <p:spTgt spid="23">
                                            <p:txEl>
                                              <p:charRg st="4294967295" end="4294967295"/>
                                            </p:txEl>
                                          </p:spTgt>
                                        </p:tgtEl>
                                      </p:cBhvr>
                                    </p:animEffect>
                                    <p:anim calcmode="lin" valueType="num">
                                      <p:cBhvr>
                                        <p:cTn id="125"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26"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127" presetID="47" presetClass="exit" presetSubtype="0" fill="hold" grpId="1" nodeType="withEffect">
                                  <p:stCondLst>
                                    <p:cond delay="0"/>
                                  </p:stCondLst>
                                  <p:childTnLst>
                                    <p:animEffect transition="out" filter="fade">
                                      <p:cBhvr>
                                        <p:cTn id="128" dur="1000"/>
                                        <p:tgtEl>
                                          <p:spTgt spid="20"/>
                                        </p:tgtEl>
                                      </p:cBhvr>
                                    </p:animEffect>
                                    <p:anim calcmode="lin" valueType="num">
                                      <p:cBhvr>
                                        <p:cTn id="129" dur="1000"/>
                                        <p:tgtEl>
                                          <p:spTgt spid="20"/>
                                        </p:tgtEl>
                                        <p:attrNameLst>
                                          <p:attrName>ppt_x</p:attrName>
                                        </p:attrNameLst>
                                      </p:cBhvr>
                                      <p:tavLst>
                                        <p:tav tm="0">
                                          <p:val>
                                            <p:strVal val="ppt_x"/>
                                          </p:val>
                                        </p:tav>
                                        <p:tav tm="100000">
                                          <p:val>
                                            <p:strVal val="ppt_x"/>
                                          </p:val>
                                        </p:tav>
                                      </p:tavLst>
                                    </p:anim>
                                    <p:anim calcmode="lin" valueType="num">
                                      <p:cBhvr>
                                        <p:cTn id="130" dur="1000"/>
                                        <p:tgtEl>
                                          <p:spTgt spid="20"/>
                                        </p:tgtEl>
                                        <p:attrNameLst>
                                          <p:attrName>ppt_y</p:attrName>
                                        </p:attrNameLst>
                                      </p:cBhvr>
                                      <p:tavLst>
                                        <p:tav tm="0">
                                          <p:val>
                                            <p:strVal val="ppt_y"/>
                                          </p:val>
                                        </p:tav>
                                        <p:tav tm="100000">
                                          <p:val>
                                            <p:strVal val="ppt_y-.1"/>
                                          </p:val>
                                        </p:tav>
                                      </p:tavLst>
                                    </p:anim>
                                    <p:set>
                                      <p:cBhvr>
                                        <p:cTn id="13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2" nodeType="clickEffect">
                                  <p:stCondLst>
                                    <p:cond delay="0"/>
                                  </p:stCondLst>
                                  <p:childTnLst>
                                    <p:set>
                                      <p:cBhvr>
                                        <p:cTn id="136" dur="1" fill="hold">
                                          <p:stCondLst>
                                            <p:cond delay="0"/>
                                          </p:stCondLst>
                                        </p:cTn>
                                        <p:tgtEl>
                                          <p:spTgt spid="17"/>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16"/>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18"/>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19"/>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20"/>
                                        </p:tgtEl>
                                        <p:attrNameLst>
                                          <p:attrName>style.visibility</p:attrName>
                                        </p:attrNameLst>
                                      </p:cBhvr>
                                      <p:to>
                                        <p:strVal val="visible"/>
                                      </p:to>
                                    </p:set>
                                  </p:childTnLst>
                                </p:cTn>
                              </p:par>
                              <p:par>
                                <p:cTn id="145" presetID="1" presetClass="exit" presetSubtype="0" fill="hold" grpId="2" nodeType="withEffect">
                                  <p:stCondLst>
                                    <p:cond delay="0"/>
                                  </p:stCondLst>
                                  <p:childTnLst>
                                    <p:set>
                                      <p:cBhvr>
                                        <p:cTn id="146" dur="1" fill="hold">
                                          <p:stCondLst>
                                            <p:cond delay="0"/>
                                          </p:stCondLst>
                                        </p:cTn>
                                        <p:tgtEl>
                                          <p:spTgt spid="70">
                                            <p:txEl>
                                              <p:charRg st="4294967295" end="4294967295"/>
                                            </p:txEl>
                                          </p:spTgt>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71">
                                            <p:txEl>
                                              <p:charRg st="4294967295" end="4294967295"/>
                                            </p:txEl>
                                          </p:spTgt>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68">
                                            <p:txEl>
                                              <p:charRg st="4294967295" end="4294967295"/>
                                            </p:txEl>
                                          </p:spTgt>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69">
                                            <p:txEl>
                                              <p:charRg st="4294967295" end="4294967295"/>
                                            </p:txEl>
                                          </p:spTgt>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5" restart="whenNotActive" fill="hold" evtFilter="cancelBubble" nodeType="interactiveSeq">
                <p:stCondLst>
                  <p:cond evt="onClick" delay="0">
                    <p:tgtEl>
                      <p:spTgt spid="27"/>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grpId="3" nodeType="clickEffect">
                                  <p:stCondLst>
                                    <p:cond delay="0"/>
                                  </p:stCondLst>
                                  <p:childTnLst>
                                    <p:set>
                                      <p:cBhvr>
                                        <p:cTn id="159" dur="1" fill="hold">
                                          <p:stCondLst>
                                            <p:cond delay="0"/>
                                          </p:stCondLst>
                                        </p:cTn>
                                        <p:tgtEl>
                                          <p:spTgt spid="17"/>
                                        </p:tgtEl>
                                        <p:attrNameLst>
                                          <p:attrName>style.visibility</p:attrName>
                                        </p:attrNameLst>
                                      </p:cBhvr>
                                      <p:to>
                                        <p:strVal val="visible"/>
                                      </p:to>
                                    </p:set>
                                  </p:childTnLst>
                                </p:cTn>
                              </p:par>
                              <p:par>
                                <p:cTn id="160" presetID="1" presetClass="entr" presetSubtype="0" fill="hold" grpId="3" nodeType="withEffect">
                                  <p:stCondLst>
                                    <p:cond delay="0"/>
                                  </p:stCondLst>
                                  <p:childTnLst>
                                    <p:set>
                                      <p:cBhvr>
                                        <p:cTn id="161" dur="1" fill="hold">
                                          <p:stCondLst>
                                            <p:cond delay="0"/>
                                          </p:stCondLst>
                                        </p:cTn>
                                        <p:tgtEl>
                                          <p:spTgt spid="16"/>
                                        </p:tgtEl>
                                        <p:attrNameLst>
                                          <p:attrName>style.visibility</p:attrName>
                                        </p:attrNameLst>
                                      </p:cBhvr>
                                      <p:to>
                                        <p:strVal val="visible"/>
                                      </p:to>
                                    </p:set>
                                  </p:childTnLst>
                                </p:cTn>
                              </p:par>
                              <p:par>
                                <p:cTn id="162" presetID="1" presetClass="entr" presetSubtype="0" fill="hold" grpId="3" nodeType="withEffect">
                                  <p:stCondLst>
                                    <p:cond delay="0"/>
                                  </p:stCondLst>
                                  <p:childTnLst>
                                    <p:set>
                                      <p:cBhvr>
                                        <p:cTn id="163" dur="1" fill="hold">
                                          <p:stCondLst>
                                            <p:cond delay="0"/>
                                          </p:stCondLst>
                                        </p:cTn>
                                        <p:tgtEl>
                                          <p:spTgt spid="18"/>
                                        </p:tgtEl>
                                        <p:attrNameLst>
                                          <p:attrName>style.visibility</p:attrName>
                                        </p:attrNameLst>
                                      </p:cBhvr>
                                      <p:to>
                                        <p:strVal val="visible"/>
                                      </p:to>
                                    </p:set>
                                  </p:childTnLst>
                                </p:cTn>
                              </p:par>
                              <p:par>
                                <p:cTn id="164" presetID="1" presetClass="entr" presetSubtype="0" fill="hold" grpId="3" nodeType="withEffect">
                                  <p:stCondLst>
                                    <p:cond delay="0"/>
                                  </p:stCondLst>
                                  <p:childTnLst>
                                    <p:set>
                                      <p:cBhvr>
                                        <p:cTn id="165" dur="1" fill="hold">
                                          <p:stCondLst>
                                            <p:cond delay="0"/>
                                          </p:stCondLst>
                                        </p:cTn>
                                        <p:tgtEl>
                                          <p:spTgt spid="19"/>
                                        </p:tgtEl>
                                        <p:attrNameLst>
                                          <p:attrName>style.visibility</p:attrName>
                                        </p:attrNameLst>
                                      </p:cBhvr>
                                      <p:to>
                                        <p:strVal val="visible"/>
                                      </p:to>
                                    </p:set>
                                  </p:childTnLst>
                                </p:cTn>
                              </p:par>
                              <p:par>
                                <p:cTn id="166" presetID="1" presetClass="entr" presetSubtype="0" fill="hold" grpId="3" nodeType="withEffect">
                                  <p:stCondLst>
                                    <p:cond delay="0"/>
                                  </p:stCondLst>
                                  <p:childTnLst>
                                    <p:set>
                                      <p:cBhvr>
                                        <p:cTn id="167" dur="1" fill="hold">
                                          <p:stCondLst>
                                            <p:cond delay="0"/>
                                          </p:stCondLst>
                                        </p:cTn>
                                        <p:tgtEl>
                                          <p:spTgt spid="20"/>
                                        </p:tgtEl>
                                        <p:attrNameLst>
                                          <p:attrName>style.visibility</p:attrName>
                                        </p:attrNameLst>
                                      </p:cBhvr>
                                      <p:to>
                                        <p:strVal val="visible"/>
                                      </p:to>
                                    </p:set>
                                  </p:childTnLst>
                                </p:cTn>
                              </p:par>
                              <p:par>
                                <p:cTn id="168" presetID="1" presetClass="exit" presetSubtype="0" fill="hold" grpId="3" nodeType="withEffect">
                                  <p:stCondLst>
                                    <p:cond delay="0"/>
                                  </p:stCondLst>
                                  <p:childTnLst>
                                    <p:set>
                                      <p:cBhvr>
                                        <p:cTn id="169" dur="1" fill="hold">
                                          <p:stCondLst>
                                            <p:cond delay="0"/>
                                          </p:stCondLst>
                                        </p:cTn>
                                        <p:tgtEl>
                                          <p:spTgt spid="70">
                                            <p:txEl>
                                              <p:charRg st="4294967295" end="4294967295"/>
                                            </p:txEl>
                                          </p:spTgt>
                                        </p:tgtEl>
                                        <p:attrNameLst>
                                          <p:attrName>style.visibility</p:attrName>
                                        </p:attrNameLst>
                                      </p:cBhvr>
                                      <p:to>
                                        <p:strVal val="hidden"/>
                                      </p:to>
                                    </p:set>
                                  </p:childTnLst>
                                </p:cTn>
                              </p:par>
                              <p:par>
                                <p:cTn id="170" presetID="1" presetClass="exit" presetSubtype="0" fill="hold" grpId="3" nodeType="withEffect">
                                  <p:stCondLst>
                                    <p:cond delay="0"/>
                                  </p:stCondLst>
                                  <p:childTnLst>
                                    <p:set>
                                      <p:cBhvr>
                                        <p:cTn id="171" dur="1" fill="hold">
                                          <p:stCondLst>
                                            <p:cond delay="0"/>
                                          </p:stCondLst>
                                        </p:cTn>
                                        <p:tgtEl>
                                          <p:spTgt spid="71">
                                            <p:txEl>
                                              <p:charRg st="4294967295" end="4294967295"/>
                                            </p:txEl>
                                          </p:spTgt>
                                        </p:tgtEl>
                                        <p:attrNameLst>
                                          <p:attrName>style.visibility</p:attrName>
                                        </p:attrNameLst>
                                      </p:cBhvr>
                                      <p:to>
                                        <p:strVal val="hidden"/>
                                      </p:to>
                                    </p:set>
                                  </p:childTnLst>
                                </p:cTn>
                              </p:par>
                              <p:par>
                                <p:cTn id="172" presetID="1" presetClass="exit" presetSubtype="0" fill="hold" grpId="3" nodeType="withEffect">
                                  <p:stCondLst>
                                    <p:cond delay="0"/>
                                  </p:stCondLst>
                                  <p:childTnLst>
                                    <p:set>
                                      <p:cBhvr>
                                        <p:cTn id="173" dur="1" fill="hold">
                                          <p:stCondLst>
                                            <p:cond delay="0"/>
                                          </p:stCondLst>
                                        </p:cTn>
                                        <p:tgtEl>
                                          <p:spTgt spid="68">
                                            <p:txEl>
                                              <p:charRg st="4294967295" end="4294967295"/>
                                            </p:txEl>
                                          </p:spTgt>
                                        </p:tgtEl>
                                        <p:attrNameLst>
                                          <p:attrName>style.visibility</p:attrName>
                                        </p:attrNameLst>
                                      </p:cBhvr>
                                      <p:to>
                                        <p:strVal val="hidden"/>
                                      </p:to>
                                    </p:set>
                                  </p:childTnLst>
                                </p:cTn>
                              </p:par>
                              <p:par>
                                <p:cTn id="174" presetID="1" presetClass="exit" presetSubtype="0" fill="hold" grpId="3" nodeType="withEffect">
                                  <p:stCondLst>
                                    <p:cond delay="0"/>
                                  </p:stCondLst>
                                  <p:childTnLst>
                                    <p:set>
                                      <p:cBhvr>
                                        <p:cTn id="175" dur="1" fill="hold">
                                          <p:stCondLst>
                                            <p:cond delay="0"/>
                                          </p:stCondLst>
                                        </p:cTn>
                                        <p:tgtEl>
                                          <p:spTgt spid="69">
                                            <p:txEl>
                                              <p:charRg st="4294967295" end="4294967295"/>
                                            </p:txEl>
                                          </p:spTgt>
                                        </p:tgtEl>
                                        <p:attrNameLst>
                                          <p:attrName>style.visibility</p:attrName>
                                        </p:attrNameLst>
                                      </p:cBhvr>
                                      <p:to>
                                        <p:strVal val="hidden"/>
                                      </p:to>
                                    </p:set>
                                  </p:childTnLst>
                                </p:cTn>
                              </p:par>
                              <p:par>
                                <p:cTn id="176" presetID="1" presetClass="exit" presetSubtype="0" fill="hold" grpId="3" nodeType="withEffect">
                                  <p:stCondLst>
                                    <p:cond delay="0"/>
                                  </p:stCondLst>
                                  <p:childTnLst>
                                    <p:set>
                                      <p:cBhvr>
                                        <p:cTn id="177"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0" grpId="0"/>
      <p:bldP spid="20" grpId="1"/>
      <p:bldP spid="20" grpId="2"/>
      <p:bldP spid="20" grpId="3"/>
      <p:bldP spid="19" grpId="0"/>
      <p:bldP spid="19" grpId="1"/>
      <p:bldP spid="19" grpId="2"/>
      <p:bldP spid="19" grpId="3"/>
      <p:bldP spid="18" grpId="0"/>
      <p:bldP spid="18" grpId="1"/>
      <p:bldP spid="18" grpId="2"/>
      <p:bldP spid="18" grpId="3"/>
      <p:bldP spid="17" grpId="0"/>
      <p:bldP spid="17" grpId="1"/>
      <p:bldP spid="17" grpId="2"/>
      <p:bldP spid="17" grpId="3"/>
      <p:bldP spid="16" grpId="0"/>
      <p:bldP spid="16" grpId="1"/>
      <p:bldP spid="16" grpId="2"/>
      <p:bldP spid="16" grpId="3"/>
      <p:bldP spid="23" grpId="0" autoUpdateAnimBg="0"/>
      <p:bldP spid="23" grpId="1" autoUpdateAnimBg="0"/>
      <p:bldP spid="23" grpId="2" autoUpdateAnimBg="0"/>
      <p:bldP spid="23" grpId="3" autoUpdateAnimBg="0"/>
      <p:bldP spid="69" grpId="0" autoUpdateAnimBg="0"/>
      <p:bldP spid="69" grpId="1" autoUpdateAnimBg="0"/>
      <p:bldP spid="69" grpId="2" autoUpdateAnimBg="0"/>
      <p:bldP spid="69"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Background, Texture, Pattern, Color, Blue, Pur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17728"/>
            <a:ext cx="9144000" cy="1323439"/>
          </a:xfrm>
          <a:prstGeom prst="rect">
            <a:avLst/>
          </a:prstGeom>
          <a:solidFill>
            <a:schemeClr val="bg1">
              <a:alpha val="50000"/>
            </a:schemeClr>
          </a:solidFill>
        </p:spPr>
        <p:txBody>
          <a:bodyPr wrap="square" rtlCol="0">
            <a:spAutoFit/>
          </a:bodyPr>
          <a:lstStyle/>
          <a:p>
            <a:pPr algn="ctr"/>
            <a:r>
              <a:rPr lang="en-NZ" sz="4000" dirty="0"/>
              <a:t>The Cross is a sign the friends and  followers of Jesus wear</a:t>
            </a:r>
          </a:p>
        </p:txBody>
      </p:sp>
      <p:sp>
        <p:nvSpPr>
          <p:cNvPr id="19" name="Shape: Word balloon"/>
          <p:cNvSpPr/>
          <p:nvPr/>
        </p:nvSpPr>
        <p:spPr>
          <a:xfrm>
            <a:off x="3526971" y="1834719"/>
            <a:ext cx="5113029" cy="2859122"/>
          </a:xfrm>
          <a:prstGeom prst="wedgeEllipseCallout">
            <a:avLst>
              <a:gd name="adj1" fmla="val -60054"/>
              <a:gd name="adj2" fmla="val -29574"/>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1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529833" y="4903541"/>
            <a:ext cx="2084334" cy="230832"/>
          </a:xfrm>
          <a:prstGeom prst="rect">
            <a:avLst/>
          </a:prstGeom>
          <a:solidFill>
            <a:schemeClr val="bg1">
              <a:alpha val="50000"/>
            </a:schemeClr>
          </a:solidFill>
        </p:spPr>
        <p:txBody>
          <a:bodyPr wrap="square" rtlCol="0">
            <a:spAutoFit/>
          </a:bodyPr>
          <a:lstStyle/>
          <a:p>
            <a:pPr algn="ctr"/>
            <a:r>
              <a:rPr lang="en-NZ" sz="900" dirty="0">
                <a:latin typeface="Arial" pitchFamily="34" charset="0"/>
                <a:ea typeface="Segoe UI" pitchFamily="34" charset="0"/>
                <a:cs typeface="Arial" pitchFamily="34" charset="0"/>
              </a:rPr>
              <a:t>Click in the word balloon to type text</a:t>
            </a:r>
            <a:endParaRPr lang="en-GB" sz="900" dirty="0">
              <a:latin typeface="Arial" pitchFamily="34" charset="0"/>
              <a:ea typeface="Segoe UI" pitchFamily="34" charset="0"/>
              <a:cs typeface="Arial" pitchFamily="34" charset="0"/>
            </a:endParaRPr>
          </a:p>
        </p:txBody>
      </p:sp>
      <p:pic>
        <p:nvPicPr>
          <p:cNvPr id="10" name="Picture 9" descr="C:\Users\a.kennedy\Pictures\St Bernadettes\St Bernadettes Visit 2\20150305_132822.jpg"/>
          <p:cNvPicPr/>
          <p:nvPr/>
        </p:nvPicPr>
        <p:blipFill rotWithShape="1">
          <a:blip r:embed="rId6" cstate="print">
            <a:extLst>
              <a:ext uri="{28A0092B-C50C-407E-A947-70E740481C1C}">
                <a14:useLocalDpi xmlns:a14="http://schemas.microsoft.com/office/drawing/2010/main" val="0"/>
              </a:ext>
            </a:extLst>
          </a:blip>
          <a:srcRect l="7869" t="5414" r="20834"/>
          <a:stretch/>
        </p:blipFill>
        <p:spPr bwMode="auto">
          <a:xfrm>
            <a:off x="877018" y="1796721"/>
            <a:ext cx="2037950" cy="3062403"/>
          </a:xfrm>
          <a:prstGeom prst="rect">
            <a:avLst/>
          </a:prstGeom>
          <a:noFill/>
          <a:ln>
            <a:solidFill>
              <a:schemeClr val="bg1"/>
            </a:solidFill>
          </a:ln>
          <a:extLst>
            <a:ext uri="{53640926-AAD7-44D8-BBD7-CCE9431645EC}">
              <a14:shadowObscured xmlns:a14="http://schemas.microsoft.com/office/drawing/2010/main"/>
            </a:ext>
          </a:extLst>
        </p:spPr>
      </p:pic>
      <p:sp>
        <p:nvSpPr>
          <p:cNvPr id="3" name="Rectangle 2"/>
          <p:cNvSpPr/>
          <p:nvPr/>
        </p:nvSpPr>
        <p:spPr>
          <a:xfrm>
            <a:off x="1161823" y="1305711"/>
            <a:ext cx="6820352" cy="392159"/>
          </a:xfrm>
          <a:prstGeom prst="rect">
            <a:avLst/>
          </a:prstGeom>
          <a:solidFill>
            <a:schemeClr val="bg1">
              <a:alpha val="50000"/>
            </a:schemeClr>
          </a:solidFill>
        </p:spPr>
        <p:txBody>
          <a:bodyPr wrap="square">
            <a:spAutoFit/>
          </a:bodyPr>
          <a:lstStyle/>
          <a:p>
            <a:pPr algn="ct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Write in the word balloon what the boy is saying about wearing a cross</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ontrols>
      <mc:AlternateContent xmlns:mc="http://schemas.openxmlformats.org/markup-compatibility/2006">
        <mc:Choice xmlns:v="urn:schemas-microsoft-com:vml" Requires="v">
          <p:control spid="11275" name="TextBox1" r:id="rId2" imgW="3381480" imgH="2019240"/>
        </mc:Choice>
        <mc:Fallback>
          <p:control name="TextBox1" r:id="rId2" imgW="3381480" imgH="2019240">
            <p:pic>
              <p:nvPicPr>
                <p:cNvPr id="0" name="TextBox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4376738" y="2259013"/>
                  <a:ext cx="3382962" cy="20161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48113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3729"/>
            <a:ext cx="9144000" cy="1200329"/>
          </a:xfrm>
          <a:prstGeom prst="rect">
            <a:avLst/>
          </a:prstGeom>
          <a:solidFill>
            <a:schemeClr val="bg1">
              <a:alpha val="50000"/>
            </a:schemeClr>
          </a:solidFill>
        </p:spPr>
        <p:txBody>
          <a:bodyPr wrap="square" rtlCol="0">
            <a:spAutoFit/>
          </a:bodyPr>
          <a:lstStyle/>
          <a:p>
            <a:pPr algn="ctr"/>
            <a:r>
              <a:rPr lang="en-NZ" sz="3600" dirty="0"/>
              <a:t>Crosses are important signs for people              who follow Jesus</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5802290" y="2240352"/>
            <a:ext cx="2764763" cy="2215991"/>
          </a:xfrm>
          <a:prstGeom prst="rect">
            <a:avLst/>
          </a:prstGeom>
          <a:solidFill>
            <a:schemeClr val="bg1">
              <a:alpha val="50000"/>
            </a:schemeClr>
          </a:solidFill>
        </p:spPr>
        <p:txBody>
          <a:bodyPr wrap="square">
            <a:spAutoFit/>
          </a:bodyPr>
          <a:lstStyle/>
          <a:p>
            <a:pPr algn="ctr">
              <a:lnSpc>
                <a:spcPct val="115000"/>
              </a:lnSpc>
              <a:spcAft>
                <a:spcPts val="1000"/>
              </a:spcAft>
            </a:pPr>
            <a:r>
              <a:rPr lang="en-NZ" sz="2400" dirty="0">
                <a:latin typeface="Calibri" panose="020F0502020204030204" pitchFamily="34" charset="0"/>
                <a:ea typeface="Calibri" panose="020F0502020204030204" pitchFamily="34" charset="0"/>
                <a:cs typeface="Times New Roman" panose="02020603050405020304" pitchFamily="18" charset="0"/>
              </a:rPr>
              <a:t>Tell a partner why the cross is an important sign for people who                follow Jesus.</a:t>
            </a:r>
            <a:endParaRPr lang="en-NZ"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C:\Users\a.kennedy\Pictures\St Bernadettes\St Bernadettes Visit 2\20150305_13314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589" y="2096333"/>
            <a:ext cx="4633754" cy="2751983"/>
          </a:xfrm>
          <a:prstGeom prst="rect">
            <a:avLst/>
          </a:prstGeom>
          <a:noFill/>
          <a:ln>
            <a:solidFill>
              <a:schemeClr val="bg1"/>
            </a:solidFill>
          </a:ln>
        </p:spPr>
      </p:pic>
      <p:sp>
        <p:nvSpPr>
          <p:cNvPr id="3" name="Rectangle 2"/>
          <p:cNvSpPr/>
          <p:nvPr/>
        </p:nvSpPr>
        <p:spPr>
          <a:xfrm>
            <a:off x="2040081" y="1362635"/>
            <a:ext cx="5063837" cy="517065"/>
          </a:xfrm>
          <a:prstGeom prst="rect">
            <a:avLst/>
          </a:prstGeom>
          <a:solidFill>
            <a:schemeClr val="bg1">
              <a:alpha val="50000"/>
            </a:schemeClr>
          </a:solidFill>
        </p:spPr>
        <p:txBody>
          <a:bodyPr wrap="square">
            <a:spAutoFit/>
          </a:bodyPr>
          <a:lstStyle/>
          <a:p>
            <a:pPr algn="ctr">
              <a:lnSpc>
                <a:spcPct val="115000"/>
              </a:lnSpc>
              <a:spcAft>
                <a:spcPts val="1000"/>
              </a:spcAft>
            </a:pPr>
            <a:r>
              <a:rPr lang="en-NZ" sz="2400" dirty="0">
                <a:latin typeface="Calibri" panose="020F0502020204030204" pitchFamily="34" charset="0"/>
                <a:ea typeface="Calibri" panose="020F0502020204030204" pitchFamily="34" charset="0"/>
                <a:cs typeface="Times New Roman" panose="02020603050405020304" pitchFamily="18" charset="0"/>
              </a:rPr>
              <a:t>Look at the boys holding the crosses.</a:t>
            </a:r>
          </a:p>
        </p:txBody>
      </p:sp>
    </p:spTree>
    <p:extLst>
      <p:ext uri="{BB962C8B-B14F-4D97-AF65-F5344CB8AC3E}">
        <p14:creationId xmlns:p14="http://schemas.microsoft.com/office/powerpoint/2010/main" val="54968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3214"/>
            <a:ext cx="9144000" cy="1200329"/>
          </a:xfrm>
          <a:prstGeom prst="rect">
            <a:avLst/>
          </a:prstGeom>
          <a:solidFill>
            <a:schemeClr val="bg1">
              <a:alpha val="50000"/>
            </a:schemeClr>
          </a:solidFill>
        </p:spPr>
        <p:txBody>
          <a:bodyPr wrap="square" rtlCol="0">
            <a:spAutoFit/>
          </a:bodyPr>
          <a:lstStyle/>
          <a:p>
            <a:pPr algn="ctr"/>
            <a:r>
              <a:rPr lang="en-NZ" sz="3600" dirty="0"/>
              <a:t>When we make the Sign of the Cross we show we want to live like Jesus</a:t>
            </a:r>
            <a:endParaRPr lang="en-GB" sz="60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C:\Users\a.kennedy\Pictures\St Mary's Kaikorai\2015-09-04 11.57.08.jpg"/>
          <p:cNvPicPr/>
          <p:nvPr/>
        </p:nvPicPr>
        <p:blipFill rotWithShape="1">
          <a:blip r:embed="rId4" cstate="print">
            <a:extLst>
              <a:ext uri="{28A0092B-C50C-407E-A947-70E740481C1C}">
                <a14:useLocalDpi xmlns:a14="http://schemas.microsoft.com/office/drawing/2010/main" val="0"/>
              </a:ext>
            </a:extLst>
          </a:blip>
          <a:srcRect t="21392"/>
          <a:stretch/>
        </p:blipFill>
        <p:spPr bwMode="auto">
          <a:xfrm>
            <a:off x="314659" y="1461754"/>
            <a:ext cx="3284882" cy="3441788"/>
          </a:xfrm>
          <a:prstGeom prst="rect">
            <a:avLst/>
          </a:prstGeom>
          <a:noFill/>
          <a:ln>
            <a:solidFill>
              <a:schemeClr val="bg1"/>
            </a:solidFill>
          </a:ln>
          <a:extLst>
            <a:ext uri="{53640926-AAD7-44D8-BBD7-CCE9431645EC}">
              <a14:shadowObscured xmlns:a14="http://schemas.microsoft.com/office/drawing/2010/main"/>
            </a:ext>
          </a:extLst>
        </p:spPr>
      </p:pic>
      <p:sp>
        <p:nvSpPr>
          <p:cNvPr id="2" name="Rectangle 1"/>
          <p:cNvSpPr/>
          <p:nvPr/>
        </p:nvSpPr>
        <p:spPr>
          <a:xfrm>
            <a:off x="3913220" y="1727096"/>
            <a:ext cx="4926303" cy="1366528"/>
          </a:xfrm>
          <a:prstGeom prst="rect">
            <a:avLst/>
          </a:prstGeom>
          <a:solidFill>
            <a:schemeClr val="bg1">
              <a:alpha val="50000"/>
            </a:schemeClr>
          </a:solidFill>
        </p:spPr>
        <p:txBody>
          <a:bodyPr wrap="square">
            <a:spAutoFit/>
          </a:bodyPr>
          <a:lstStyle/>
          <a:p>
            <a:pPr algn="ctr">
              <a:lnSpc>
                <a:spcPct val="115000"/>
              </a:lnSpc>
              <a:spcAft>
                <a:spcPts val="1000"/>
              </a:spcAft>
            </a:pPr>
            <a:r>
              <a:rPr lang="en-NZ" sz="2400" dirty="0">
                <a:latin typeface="Calibri" panose="020F0502020204030204" pitchFamily="34" charset="0"/>
                <a:ea typeface="Calibri" panose="020F0502020204030204" pitchFamily="34" charset="0"/>
                <a:cs typeface="Times New Roman" panose="02020603050405020304" pitchFamily="18" charset="0"/>
              </a:rPr>
              <a:t>Making the Sign of the Cross shows that we believe in Jesus and we         want to follow him.</a:t>
            </a:r>
            <a:endParaRPr lang="en-NZ"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059152" y="3516603"/>
            <a:ext cx="4634440" cy="941796"/>
          </a:xfrm>
          <a:prstGeom prst="rect">
            <a:avLst/>
          </a:prstGeom>
          <a:solidFill>
            <a:schemeClr val="bg1">
              <a:alpha val="50000"/>
            </a:schemeClr>
          </a:solidFill>
        </p:spPr>
        <p:txBody>
          <a:bodyPr wrap="square">
            <a:spAutoFit/>
          </a:bodyPr>
          <a:lstStyle/>
          <a:p>
            <a:pPr algn="ctr">
              <a:lnSpc>
                <a:spcPct val="115000"/>
              </a:lnSpc>
              <a:spcAft>
                <a:spcPts val="1000"/>
              </a:spcAft>
            </a:pPr>
            <a:r>
              <a:rPr lang="en-NZ" sz="2400" dirty="0">
                <a:latin typeface="Calibri" panose="020F0502020204030204" pitchFamily="34" charset="0"/>
                <a:ea typeface="Calibri" panose="020F0502020204030204" pitchFamily="34" charset="0"/>
                <a:cs typeface="Times New Roman" panose="02020603050405020304" pitchFamily="18" charset="0"/>
              </a:rPr>
              <a:t>Share something you do that shows that you are a follower of Jesus. </a:t>
            </a:r>
            <a:endParaRPr lang="en-N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2732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11859</TotalTime>
  <Words>1037</Words>
  <Application>Microsoft Office PowerPoint</Application>
  <PresentationFormat>On-screen Show (16:9)</PresentationFormat>
  <Paragraphs>166</Paragraphs>
  <Slides>15</Slides>
  <Notes>15</Notes>
  <HiddenSlides>1</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461</cp:revision>
  <cp:lastPrinted>2016-02-02T20:22:43Z</cp:lastPrinted>
  <dcterms:created xsi:type="dcterms:W3CDTF">2015-10-21T21:04:26Z</dcterms:created>
  <dcterms:modified xsi:type="dcterms:W3CDTF">2017-02-22T05:26:59Z</dcterms:modified>
</cp:coreProperties>
</file>