
<file path=[Content_Types].xml><?xml version="1.0" encoding="utf-8"?>
<Types xmlns="http://schemas.openxmlformats.org/package/2006/content-types">
  <Default Extension="png" ContentType="image/png"/>
  <Default Extension="bin" ContentType="application/vnd.ms-office.activeX"/>
  <Default Extension="mp3" ContentType="audio/unknown"/>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
  </p:notesMasterIdLst>
  <p:handoutMasterIdLst>
    <p:handoutMasterId r:id="rId15"/>
  </p:handoutMasterIdLst>
  <p:sldIdLst>
    <p:sldId id="338" r:id="rId2"/>
    <p:sldId id="339" r:id="rId3"/>
    <p:sldId id="340" r:id="rId4"/>
    <p:sldId id="342" r:id="rId5"/>
    <p:sldId id="344" r:id="rId6"/>
    <p:sldId id="345" r:id="rId7"/>
    <p:sldId id="346" r:id="rId8"/>
    <p:sldId id="348" r:id="rId9"/>
    <p:sldId id="347" r:id="rId10"/>
    <p:sldId id="349" r:id="rId11"/>
    <p:sldId id="350" r:id="rId12"/>
    <p:sldId id="343" r:id="rId13"/>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0" autoAdjust="0"/>
    <p:restoredTop sz="91401" autoAdjust="0"/>
  </p:normalViewPr>
  <p:slideViewPr>
    <p:cSldViewPr snapToGrid="0" snapToObjects="1">
      <p:cViewPr>
        <p:scale>
          <a:sx n="80" d="100"/>
          <a:sy n="80" d="100"/>
        </p:scale>
        <p:origin x="-2430" y="-1020"/>
      </p:cViewPr>
      <p:guideLst>
        <p:guide orient="horz" pos="1620"/>
        <p:guide pos="2880"/>
      </p:guideLst>
    </p:cSldViewPr>
  </p:slideViewPr>
  <p:outlineViewPr>
    <p:cViewPr>
      <p:scale>
        <a:sx n="33" d="100"/>
        <a:sy n="33" d="100"/>
      </p:scale>
      <p:origin x="0" y="3492"/>
    </p:cViewPr>
  </p:outlineViewPr>
  <p:notesTextViewPr>
    <p:cViewPr>
      <p:scale>
        <a:sx n="1" d="1"/>
        <a:sy n="1" d="1"/>
      </p:scale>
      <p:origin x="0" y="0"/>
    </p:cViewPr>
  </p:notesTextViewPr>
  <p:sorterViewPr>
    <p:cViewPr>
      <p:scale>
        <a:sx n="142" d="100"/>
        <a:sy n="142" d="100"/>
      </p:scale>
      <p:origin x="0" y="5226"/>
    </p:cViewPr>
  </p:sorterViewPr>
  <p:notesViewPr>
    <p:cSldViewPr snapToGrid="0"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22/02/2017</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076402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This slide provides some choices for children to show and share what they have learned. Examples could be photographed as evidence of children’s learning. </a:t>
            </a:r>
          </a:p>
          <a:p>
            <a:r>
              <a:rPr lang="en-NZ" sz="1200" kern="1200" dirty="0">
                <a:solidFill>
                  <a:schemeClr val="tx1"/>
                </a:solidFill>
                <a:effectLst/>
                <a:latin typeface="+mn-lt"/>
                <a:ea typeface="+mn-ea"/>
                <a:cs typeface="+mn-cs"/>
              </a:rPr>
              <a:t>You may like to put a copy of the </a:t>
            </a:r>
            <a:r>
              <a:rPr lang="en-NZ" sz="1200" b="1" u="sng" kern="1200" dirty="0">
                <a:solidFill>
                  <a:schemeClr val="tx1"/>
                </a:solidFill>
                <a:effectLst/>
                <a:latin typeface="+mn-lt"/>
                <a:ea typeface="+mn-ea"/>
                <a:cs typeface="+mn-cs"/>
              </a:rPr>
              <a:t>Sharing our Learning</a:t>
            </a:r>
            <a:r>
              <a:rPr lang="en-NZ" sz="1200" kern="1200" dirty="0">
                <a:solidFill>
                  <a:schemeClr val="tx1"/>
                </a:solidFill>
                <a:effectLst/>
                <a:latin typeface="+mn-lt"/>
                <a:ea typeface="+mn-ea"/>
                <a:cs typeface="+mn-cs"/>
              </a:rPr>
              <a:t> page in children’s RE Learning Journals. You could talk through the choices using the slide and let children make their choice from their own copy. </a:t>
            </a:r>
          </a:p>
          <a:p>
            <a:r>
              <a:rPr lang="en-NZ" sz="1200" kern="1200" dirty="0">
                <a:solidFill>
                  <a:schemeClr val="tx1"/>
                </a:solidFill>
                <a:effectLst/>
                <a:latin typeface="+mn-lt"/>
                <a:ea typeface="+mn-ea"/>
                <a:cs typeface="+mn-cs"/>
              </a:rPr>
              <a:t>Children could work on their choice at school and/or at home and you may like to set a day for sharing. Please let parents and whānau know what you expect them to do with this. </a:t>
            </a:r>
          </a:p>
          <a:p>
            <a:r>
              <a:rPr lang="en-NZ" sz="1200" kern="1200" dirty="0">
                <a:solidFill>
                  <a:schemeClr val="tx1"/>
                </a:solidFill>
                <a:effectLst/>
                <a:latin typeface="+mn-lt"/>
                <a:ea typeface="+mn-ea"/>
                <a:cs typeface="+mn-cs"/>
              </a:rPr>
              <a:t>The slide is focussed on the Year 2 </a:t>
            </a:r>
            <a:r>
              <a:rPr lang="en-NZ" sz="1200" b="1" kern="1200" dirty="0">
                <a:solidFill>
                  <a:schemeClr val="tx1"/>
                </a:solidFill>
                <a:effectLst/>
                <a:latin typeface="+mn-lt"/>
                <a:ea typeface="+mn-ea"/>
                <a:cs typeface="+mn-cs"/>
              </a:rPr>
              <a:t>LENT</a:t>
            </a:r>
            <a:r>
              <a:rPr lang="en-NZ" sz="1200" kern="1200" dirty="0">
                <a:solidFill>
                  <a:schemeClr val="tx1"/>
                </a:solidFill>
                <a:effectLst/>
                <a:latin typeface="+mn-lt"/>
                <a:ea typeface="+mn-ea"/>
                <a:cs typeface="+mn-cs"/>
              </a:rPr>
              <a:t> Achievement Objective which is covered in Resource 1-2</a:t>
            </a:r>
          </a:p>
          <a:p>
            <a:r>
              <a:rPr lang="en-NZ" sz="1200" b="1" kern="1200" dirty="0">
                <a:solidFill>
                  <a:schemeClr val="tx1"/>
                </a:solidFill>
                <a:effectLst/>
                <a:latin typeface="+mn-lt"/>
                <a:ea typeface="+mn-ea"/>
                <a:cs typeface="+mn-cs"/>
              </a:rPr>
              <a:t>Year 2 LENT </a:t>
            </a:r>
            <a:r>
              <a:rPr lang="en-NZ" sz="1200" kern="1200" dirty="0">
                <a:solidFill>
                  <a:schemeClr val="tx1"/>
                </a:solidFill>
                <a:effectLst/>
                <a:latin typeface="+mn-lt"/>
                <a:ea typeface="+mn-ea"/>
                <a:cs typeface="+mn-cs"/>
              </a:rPr>
              <a:t>AO</a:t>
            </a:r>
            <a:r>
              <a:rPr lang="en-NZ" sz="1200" b="1" kern="1200" dirty="0">
                <a:solidFill>
                  <a:schemeClr val="tx1"/>
                </a:solidFill>
                <a:effectLst/>
                <a:latin typeface="+mn-lt"/>
                <a:ea typeface="+mn-ea"/>
                <a:cs typeface="+mn-cs"/>
              </a:rPr>
              <a:t> </a:t>
            </a:r>
            <a:r>
              <a:rPr lang="en-NZ" sz="1200" kern="1200" dirty="0">
                <a:solidFill>
                  <a:schemeClr val="tx1"/>
                </a:solidFill>
                <a:effectLst/>
                <a:latin typeface="+mn-lt"/>
                <a:ea typeface="+mn-ea"/>
                <a:cs typeface="+mn-cs"/>
              </a:rPr>
              <a:t>Children will be able to: identify </a:t>
            </a:r>
            <a:r>
              <a:rPr lang="en-NZ" sz="1200" b="1" kern="1200" dirty="0">
                <a:solidFill>
                  <a:schemeClr val="tx1"/>
                </a:solidFill>
                <a:effectLst/>
                <a:latin typeface="+mn-lt"/>
                <a:ea typeface="+mn-ea"/>
                <a:cs typeface="+mn-cs"/>
              </a:rPr>
              <a:t>LENT</a:t>
            </a:r>
            <a:r>
              <a:rPr lang="en-NZ" sz="1200" kern="1200" dirty="0">
                <a:solidFill>
                  <a:schemeClr val="tx1"/>
                </a:solidFill>
                <a:effectLst/>
                <a:latin typeface="+mn-lt"/>
                <a:ea typeface="+mn-ea"/>
                <a:cs typeface="+mn-cs"/>
              </a:rPr>
              <a:t> as a season when Christians try to live more like Jesus lived.</a:t>
            </a:r>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958129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621609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677161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endParaRPr lang="en-GB" b="1" i="1"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2</a:t>
            </a:fld>
            <a:endParaRPr lang="en-GB"/>
          </a:p>
        </p:txBody>
      </p:sp>
    </p:spTree>
    <p:extLst>
      <p:ext uri="{BB962C8B-B14F-4D97-AF65-F5344CB8AC3E}">
        <p14:creationId xmlns:p14="http://schemas.microsoft.com/office/powerpoint/2010/main" val="250882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Adapt Teaching and Learning Experience 1       </a:t>
            </a:r>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6887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962779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Adapt Teaching and Learning Experience 2 </a:t>
            </a:r>
          </a:p>
          <a:p>
            <a:r>
              <a:rPr lang="en-NZ" sz="1200" kern="1200" dirty="0">
                <a:solidFill>
                  <a:schemeClr val="tx1"/>
                </a:solidFill>
                <a:effectLst/>
                <a:latin typeface="+mn-lt"/>
                <a:ea typeface="+mn-ea"/>
                <a:cs typeface="+mn-cs"/>
              </a:rPr>
              <a:t>Remind children that Jesus shared himself with others and he wants us to do the same.</a:t>
            </a:r>
          </a:p>
          <a:p>
            <a:r>
              <a:rPr lang="en-NZ" sz="1200" kern="1200" dirty="0">
                <a:solidFill>
                  <a:schemeClr val="tx1"/>
                </a:solidFill>
                <a:effectLst/>
                <a:latin typeface="+mn-lt"/>
                <a:ea typeface="+mn-ea"/>
                <a:cs typeface="+mn-cs"/>
              </a:rPr>
              <a:t>Teacher invites the children to sit quietly and think to themselves about these questions:</a:t>
            </a:r>
          </a:p>
          <a:p>
            <a:r>
              <a:rPr lang="en-NZ" sz="1200" kern="1200" dirty="0">
                <a:solidFill>
                  <a:schemeClr val="tx1"/>
                </a:solidFill>
                <a:effectLst/>
                <a:latin typeface="+mn-lt"/>
                <a:ea typeface="+mn-ea"/>
                <a:cs typeface="+mn-cs"/>
              </a:rPr>
              <a:t> </a:t>
            </a:r>
          </a:p>
          <a:p>
            <a:pPr lvl="0"/>
            <a:r>
              <a:rPr lang="en-NZ" sz="1200" kern="1200" dirty="0">
                <a:solidFill>
                  <a:schemeClr val="tx1"/>
                </a:solidFill>
                <a:effectLst/>
                <a:latin typeface="+mn-lt"/>
                <a:ea typeface="+mn-ea"/>
                <a:cs typeface="+mn-cs"/>
              </a:rPr>
              <a:t>Do I share myself with others – do I join in activities?</a:t>
            </a:r>
          </a:p>
          <a:p>
            <a:pPr lvl="0"/>
            <a:r>
              <a:rPr lang="en-NZ" sz="1200" kern="1200" dirty="0">
                <a:solidFill>
                  <a:schemeClr val="tx1"/>
                </a:solidFill>
                <a:effectLst/>
                <a:latin typeface="+mn-lt"/>
                <a:ea typeface="+mn-ea"/>
                <a:cs typeface="+mn-cs"/>
              </a:rPr>
              <a:t>How good am I at doing things that others need help with?</a:t>
            </a:r>
          </a:p>
          <a:p>
            <a:pPr lvl="0"/>
            <a:r>
              <a:rPr lang="en-NZ" sz="1200" kern="1200" dirty="0">
                <a:solidFill>
                  <a:schemeClr val="tx1"/>
                </a:solidFill>
                <a:effectLst/>
                <a:latin typeface="+mn-lt"/>
                <a:ea typeface="+mn-ea"/>
                <a:cs typeface="+mn-cs"/>
              </a:rPr>
              <a:t>Do I just do what suits me and not bother about others?</a:t>
            </a:r>
          </a:p>
          <a:p>
            <a:pPr lvl="0"/>
            <a:r>
              <a:rPr lang="en-NZ" sz="1200" kern="1200" dirty="0">
                <a:solidFill>
                  <a:schemeClr val="tx1"/>
                </a:solidFill>
                <a:effectLst/>
                <a:latin typeface="+mn-lt"/>
                <a:ea typeface="+mn-ea"/>
                <a:cs typeface="+mn-cs"/>
              </a:rPr>
              <a:t>Am I happy to stop what I am doing to help others when they need it?</a:t>
            </a:r>
          </a:p>
          <a:p>
            <a:pPr lvl="0"/>
            <a:r>
              <a:rPr lang="en-NZ" sz="1200" kern="1200" dirty="0">
                <a:solidFill>
                  <a:schemeClr val="tx1"/>
                </a:solidFill>
                <a:effectLst/>
                <a:latin typeface="+mn-lt"/>
                <a:ea typeface="+mn-ea"/>
                <a:cs typeface="+mn-cs"/>
              </a:rPr>
              <a:t>How often do I offer to help others – do I always wait for someone to ask me to help?</a:t>
            </a:r>
          </a:p>
          <a:p>
            <a:pPr lvl="0"/>
            <a:r>
              <a:rPr lang="en-NZ" sz="1200" kern="1200" dirty="0">
                <a:solidFill>
                  <a:schemeClr val="tx1"/>
                </a:solidFill>
                <a:effectLst/>
                <a:latin typeface="+mn-lt"/>
                <a:ea typeface="+mn-ea"/>
                <a:cs typeface="+mn-cs"/>
              </a:rPr>
              <a:t>Do I notice when others are sad and need someone to care for them?</a:t>
            </a:r>
          </a:p>
          <a:p>
            <a:pPr lvl="0"/>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Remind the children that when they share themselves with others they are doing what Jesus did. Jesus will help them to change and become like him.</a:t>
            </a:r>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22564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Adapt Teaching and Learning Experiences 2, 3 &amp; 4</a:t>
            </a: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313932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10248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endParaRPr lang="en-GB" b="1" i="1"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8</a:t>
            </a:fld>
            <a:endParaRPr lang="en-GB"/>
          </a:p>
        </p:txBody>
      </p:sp>
    </p:spTree>
    <p:extLst>
      <p:ext uri="{BB962C8B-B14F-4D97-AF65-F5344CB8AC3E}">
        <p14:creationId xmlns:p14="http://schemas.microsoft.com/office/powerpoint/2010/main" val="794106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The MP3 is played to help create a reflective atmosphere and bring the children to stillness and silence as the teacher invites them to talk </a:t>
            </a:r>
            <a:r>
              <a:rPr lang="en-NZ" sz="1200" i="1" kern="1200" dirty="0">
                <a:solidFill>
                  <a:schemeClr val="tx1"/>
                </a:solidFill>
                <a:effectLst/>
                <a:latin typeface="+mn-lt"/>
                <a:ea typeface="+mn-ea"/>
                <a:cs typeface="+mn-cs"/>
              </a:rPr>
              <a:t>to</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Original Children’s Activities available on lesson home page</a:t>
            </a:r>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23061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3390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file:///c:\users\annek\appdata\roaming\qualcomm\eudora\attach\St%20thomas%20088.JPG"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www.clipartbro.com/categories/religion-clip-art-clipart" TargetMode="External"/><Relationship Id="rId3" Type="http://schemas.openxmlformats.org/officeDocument/2006/relationships/image" Target="../media/image1.jpeg"/><Relationship Id="rId7" Type="http://schemas.openxmlformats.org/officeDocument/2006/relationships/hyperlink" Target="https://www.google.co.nz/url?sa=i&amp;rct=j&amp;q=&amp;esrc=s&amp;source=images&amp;cd=&amp;cad=rja&amp;uact=8&amp;ved=0ahUKEwin0ZP1z9HQAhVBFpQKHcb1ClIQjRwIBw&amp;url=https://www.dundalkumc.org/category/events/&amp;psig=AFQjCNGBmV29SYrpyTB3teumKOnOyc2pUg&amp;ust=1480634545022834" TargetMode="External"/><Relationship Id="rId12"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hyperlink" Target="http://www.google.co.nz/url?sa=i&amp;rct=j&amp;q=&amp;esrc=s&amp;source=images&amp;cd=&amp;cad=rja&amp;uact=8&amp;ved=0ahUKEwiCseOq99PQAhVHWbwKHTGqCK8QjRwIBw&amp;url=http://bibleseo.com/biblestudyblog/bible-images/jesus-clip-art-collection-free-clip-arts-jesus-christ/&amp;psig=AFQjCNEzKRgdoj5hmyV85-uV_X4KnBkd3Q&amp;ust=1480713755326686" TargetMode="External"/><Relationship Id="rId5" Type="http://schemas.openxmlformats.org/officeDocument/2006/relationships/hyperlink" Target="https://www.google.co.nz/imgres?imgurl=http://images.clipartpanda.com/ash-wednesday-clipart-2012_0222_ash_wednesday.gif&amp;imgrefurl=http://www.clipartpanda.com/categories/ash-wednesday-clip-art-black-and-white&amp;docid=dvUY8ei4PTi6hM&amp;tbnid=soUDKr2PMMs96M:&amp;vet=1&amp;w=339&amp;h=433&amp;bih=551&amp;biw=1335&amp;ved=0ahUKEwi6yvT7zdHQAhWFGpQKHcaRCZIQMwhGKCAwIA&amp;iact=mrc&amp;uact=8" TargetMode="External"/><Relationship Id="rId10" Type="http://schemas.openxmlformats.org/officeDocument/2006/relationships/image" Target="../media/image15.jpeg"/><Relationship Id="rId4" Type="http://schemas.openxmlformats.org/officeDocument/2006/relationships/slide" Target="slide11.xml"/><Relationship Id="rId9" Type="http://schemas.openxmlformats.org/officeDocument/2006/relationships/hyperlink" Target="http://www.google.co.nz/url?sa=i&amp;rct=j&amp;q=&amp;esrc=s&amp;source=images&amp;cd=&amp;cad=rja&amp;uact=8&amp;ved=0ahUKEwiw-q_A9tPQAhXFErwKHfNzDVoQjRwIBw&amp;url=http://www.easyfreeclipart.com/2nd-sunday-lent-clipart.html&amp;psig=AFQjCNGw4iRNNwWF2oCSot-GXY_-iEdwqQ&amp;ust=1480713503920917" TargetMode="External"/><Relationship Id="rId1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hyperlink" Target="http://www.google.co.nz/url?sa=i&amp;rct=j&amp;q=&amp;esrc=s&amp;source=images&amp;cd=&amp;cad=rja&amp;uact=8&amp;ved=0ahUKEwiw-q_A9tPQAhXFErwKHfNzDVoQjRwIBw&amp;url=http://www.easyfreeclipart.com/2nd-sunday-lent-clipart.html&amp;psig=AFQjCNGw4iRNNwWF2oCSot-GXY_-iEdwqQ&amp;ust=1480713503920917" TargetMode="External"/><Relationship Id="rId13" Type="http://schemas.openxmlformats.org/officeDocument/2006/relationships/image" Target="../media/image17.jpeg"/><Relationship Id="rId3" Type="http://schemas.openxmlformats.org/officeDocument/2006/relationships/slide" Target="slide10.xml"/><Relationship Id="rId7" Type="http://schemas.openxmlformats.org/officeDocument/2006/relationships/image" Target="../media/image14.png"/><Relationship Id="rId12" Type="http://schemas.openxmlformats.org/officeDocument/2006/relationships/hyperlink" Target="http://www.clipartbro.com/categories/religion-clip-art-clipart"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google.co.nz/url?sa=i&amp;rct=j&amp;q=&amp;esrc=s&amp;source=images&amp;cd=&amp;cad=rja&amp;uact=8&amp;ved=0ahUKEwin0ZP1z9HQAhVBFpQKHcb1ClIQjRwIBw&amp;url=https://www.dundalkumc.org/category/events/&amp;psig=AFQjCNGBmV29SYrpyTB3teumKOnOyc2pUg&amp;ust=1480634545022834" TargetMode="External"/><Relationship Id="rId11" Type="http://schemas.openxmlformats.org/officeDocument/2006/relationships/image" Target="../media/image16.jpeg"/><Relationship Id="rId5" Type="http://schemas.openxmlformats.org/officeDocument/2006/relationships/image" Target="../media/image13.jpeg"/><Relationship Id="rId10" Type="http://schemas.openxmlformats.org/officeDocument/2006/relationships/hyperlink" Target="http://www.google.co.nz/url?sa=i&amp;rct=j&amp;q=&amp;esrc=s&amp;source=images&amp;cd=&amp;cad=rja&amp;uact=8&amp;ved=0ahUKEwiCseOq99PQAhVHWbwKHTGqCK8QjRwIBw&amp;url=http://bibleseo.com/biblestudyblog/bible-images/jesus-clip-art-collection-free-clip-arts-jesus-christ/&amp;psig=AFQjCNEzKRgdoj5hmyV85-uV_X4KnBkd3Q&amp;ust=1480713755326686" TargetMode="External"/><Relationship Id="rId4" Type="http://schemas.openxmlformats.org/officeDocument/2006/relationships/hyperlink" Target="https://www.google.co.nz/imgres?imgurl=http://images.clipartpanda.com/ash-wednesday-clipart-2012_0222_ash_wednesday.gif&amp;imgrefurl=http://www.clipartpanda.com/categories/ash-wednesday-clip-art-black-and-white&amp;docid=dvUY8ei4PTi6hM&amp;tbnid=soUDKr2PMMs96M:&amp;vet=1&amp;w=339&amp;h=433&amp;bih=551&amp;biw=1335&amp;ved=0ahUKEwi6yvT7zdHQAhWFGpQKHcaRCZIQMwhGKCAwIA&amp;iact=mrc&amp;uact=8" TargetMode="External"/><Relationship Id="rId9"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file:///c:\users\annek\appdata\roaming\qualcomm\eudora\attach\St%20thomas%20088.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massexplained.com/mass-has-become-ordinar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slide" Target="slide12.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file:///c:\users\annek\appdata\roaming\qualcomm\eudora\attach\St%20thomas%20088.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notesSlide" Target="../notesSlides/notesSlide9.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ackground, Texture, Pattern, Color, Blue, Pur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3209697" y="1317266"/>
            <a:ext cx="5559503" cy="2585323"/>
          </a:xfrm>
          <a:prstGeom prst="rect">
            <a:avLst/>
          </a:prstGeom>
          <a:solidFill>
            <a:schemeClr val="bg1">
              <a:alpha val="50000"/>
            </a:schemeClr>
          </a:solidFill>
        </p:spPr>
        <p:txBody>
          <a:bodyPr wrap="square" rtlCol="0">
            <a:spAutoFit/>
          </a:bodyPr>
          <a:lstStyle/>
          <a:p>
            <a:pPr algn="ctr"/>
            <a:r>
              <a:rPr lang="en-NZ" sz="5400" dirty="0"/>
              <a:t>People can change to live more like Jesus lived</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c:\users\annek\appdata\roaming\qualcomm\eudora\attach\St thomas 088.JPG">
            <a:hlinkClick r:id="rId4"/>
          </p:cNvPr>
          <p:cNvPicPr/>
          <p:nvPr/>
        </p:nvPicPr>
        <p:blipFill rotWithShape="1">
          <a:blip r:embed="rId5" cstate="print"/>
          <a:srcRect l="10497" t="7228" r="4753" b="9678"/>
          <a:stretch/>
        </p:blipFill>
        <p:spPr bwMode="auto">
          <a:xfrm>
            <a:off x="400118" y="515016"/>
            <a:ext cx="2399519" cy="41898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3760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Background, Texture, Pattern, Color, Blue, Pur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9"/>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3729"/>
            <a:ext cx="9144000" cy="5143500"/>
          </a:xfrm>
          <a:prstGeom prst="rect">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Title"/>
          <p:cNvSpPr txBox="1"/>
          <p:nvPr/>
        </p:nvSpPr>
        <p:spPr>
          <a:xfrm>
            <a:off x="0" y="0"/>
            <a:ext cx="9144000" cy="954107"/>
          </a:xfrm>
          <a:prstGeom prst="rect">
            <a:avLst/>
          </a:prstGeom>
          <a:noFill/>
        </p:spPr>
        <p:txBody>
          <a:bodyPr wrap="square" rtlCol="0">
            <a:spAutoFit/>
          </a:bodyPr>
          <a:lstStyle/>
          <a:p>
            <a:pPr algn="ctr"/>
            <a:r>
              <a:rPr lang="en-NZ" sz="2800" b="1" dirty="0"/>
              <a:t>Sharing our Learning about LENT with family              whānau, other classes and parish</a:t>
            </a:r>
            <a:endParaRPr lang="en-GB" sz="2800" b="1" dirty="0">
              <a:solidFill>
                <a:srgbClr val="00B050"/>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S-10</a:t>
            </a:r>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069884" y="863729"/>
            <a:ext cx="7004232" cy="4060855"/>
          </a:xfrm>
          <a:prstGeom prst="rect">
            <a:avLst/>
          </a:prstGeom>
        </p:spPr>
        <p:txBody>
          <a:bodyPr wrap="square">
            <a:spAutoFit/>
          </a:bodyPr>
          <a:lstStyle/>
          <a:p>
            <a:pPr marL="342900" lvl="0" indent="-342900">
              <a:lnSpc>
                <a:spcPct val="115000"/>
              </a:lnSpc>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Talk about, skype or telephone your family</a:t>
            </a:r>
            <a:r>
              <a:rPr lang="en-NZ" sz="1600" dirty="0">
                <a:latin typeface="Calibri" panose="020F0502020204030204" pitchFamily="34" charset="0"/>
                <a:ea typeface="Calibri" panose="020F0502020204030204" pitchFamily="34" charset="0"/>
                <a:cs typeface="Times New Roman" panose="02020603050405020304" pitchFamily="18" charset="0"/>
              </a:rPr>
              <a:t> to tell them about what happened on Ash Wednesday and explain how the ashes are made and what they remind people to do.</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endParaRPr lang="en-NZ" sz="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Ask your teacher to photograph your class </a:t>
            </a:r>
            <a:r>
              <a:rPr lang="en-NZ" sz="1600" dirty="0">
                <a:latin typeface="Calibri" panose="020F0502020204030204" pitchFamily="34" charset="0"/>
                <a:ea typeface="Calibri" panose="020F0502020204030204" pitchFamily="34" charset="0"/>
                <a:cs typeface="Times New Roman" panose="02020603050405020304" pitchFamily="18" charset="0"/>
              </a:rPr>
              <a:t>with their ash crosses to display in your parish or school foyer. Write captions that tell about how the season of Lent is when Christians try to change and live more like Jesus lived. </a:t>
            </a:r>
            <a:endParaRPr lang="en-NZ" sz="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Share your worksheet</a:t>
            </a:r>
            <a:r>
              <a:rPr lang="en-NZ" sz="1600" dirty="0">
                <a:latin typeface="Calibri" panose="020F0502020204030204" pitchFamily="34" charset="0"/>
                <a:ea typeface="Calibri" panose="020F0502020204030204" pitchFamily="34" charset="0"/>
                <a:cs typeface="Times New Roman" panose="02020603050405020304" pitchFamily="18" charset="0"/>
              </a:rPr>
              <a:t> (Slide 4) with another class to teach them about the colours of the Liturgical feasts and seasons.</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endParaRPr lang="en-NZ" sz="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Make a poster or power point </a:t>
            </a:r>
            <a:r>
              <a:rPr lang="en-NZ" sz="1600" dirty="0">
                <a:latin typeface="Calibri" panose="020F0502020204030204" pitchFamily="34" charset="0"/>
                <a:ea typeface="Calibri" panose="020F0502020204030204" pitchFamily="34" charset="0"/>
                <a:cs typeface="Times New Roman" panose="02020603050405020304" pitchFamily="18" charset="0"/>
              </a:rPr>
              <a:t>to share that shows how children of your age can share themselves with others so they can change to live more like Jesus lived.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endParaRPr lang="en-NZ" sz="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Make up your own way </a:t>
            </a:r>
            <a:r>
              <a:rPr lang="en-NZ" sz="1600" dirty="0">
                <a:latin typeface="Calibri" panose="020F0502020204030204" pitchFamily="34" charset="0"/>
                <a:ea typeface="Calibri" panose="020F0502020204030204" pitchFamily="34" charset="0"/>
                <a:cs typeface="Times New Roman" panose="02020603050405020304" pitchFamily="18" charset="0"/>
              </a:rPr>
              <a:t>of showing and sharing what you have learned and decide </a:t>
            </a:r>
            <a:r>
              <a:rPr lang="en-NZ" sz="1600" dirty="0" smtClean="0">
                <a:latin typeface="Calibri" panose="020F0502020204030204" pitchFamily="34" charset="0"/>
                <a:ea typeface="Calibri" panose="020F0502020204030204" pitchFamily="34" charset="0"/>
                <a:cs typeface="Times New Roman" panose="02020603050405020304" pitchFamily="18" charset="0"/>
              </a:rPr>
              <a:t>whom </a:t>
            </a:r>
            <a:r>
              <a:rPr lang="en-NZ" sz="1600" dirty="0">
                <a:latin typeface="Calibri" panose="020F0502020204030204" pitchFamily="34" charset="0"/>
                <a:ea typeface="Calibri" panose="020F0502020204030204" pitchFamily="34" charset="0"/>
                <a:cs typeface="Times New Roman" panose="02020603050405020304" pitchFamily="18" charset="0"/>
              </a:rPr>
              <a:t>you would like to share it with.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p:cNvSpPr txBox="1"/>
          <p:nvPr/>
        </p:nvSpPr>
        <p:spPr>
          <a:xfrm>
            <a:off x="3303299" y="4924584"/>
            <a:ext cx="2537402" cy="230832"/>
          </a:xfrm>
          <a:prstGeom prst="rect">
            <a:avLst/>
          </a:prstGeom>
          <a:noFill/>
        </p:spPr>
        <p:txBody>
          <a:bodyPr wrap="square" rtlCol="0">
            <a:spAutoFit/>
          </a:bodyPr>
          <a:lstStyle/>
          <a:p>
            <a:pPr algn="ctr"/>
            <a:r>
              <a:rPr lang="en-GB" sz="900" dirty="0">
                <a:latin typeface="Arial" pitchFamily="34" charset="0"/>
                <a:ea typeface="Segoe UI" pitchFamily="34" charset="0"/>
                <a:cs typeface="Arial" pitchFamily="34" charset="0"/>
              </a:rPr>
              <a:t>Click on worksheet button to go to worksheet.</a:t>
            </a:r>
          </a:p>
        </p:txBody>
      </p:sp>
      <p:pic>
        <p:nvPicPr>
          <p:cNvPr id="13" name="Picture 12" descr="Image result for black and white clip art for Ash Wednesday and Lent">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8019797" y="2976364"/>
            <a:ext cx="1032963" cy="1318165"/>
          </a:xfrm>
          <a:prstGeom prst="rect">
            <a:avLst/>
          </a:prstGeom>
          <a:noFill/>
          <a:ln>
            <a:noFill/>
          </a:ln>
        </p:spPr>
      </p:pic>
      <p:pic>
        <p:nvPicPr>
          <p:cNvPr id="14" name="Picture 13" descr="Image result for Black and white clipart for Lent">
            <a:hlinkClick r:id="rId7" tgtFrame="&quot;_blank&quot;"/>
          </p:cNvPr>
          <p:cNvPicPr/>
          <p:nvPr/>
        </p:nvPicPr>
        <p:blipFill>
          <a:blip r:embed="rId8">
            <a:extLst>
              <a:ext uri="{28A0092B-C50C-407E-A947-70E740481C1C}">
                <a14:useLocalDpi xmlns:a14="http://schemas.microsoft.com/office/drawing/2010/main" val="0"/>
              </a:ext>
            </a:extLst>
          </a:blip>
          <a:srcRect/>
          <a:stretch>
            <a:fillRect/>
          </a:stretch>
        </p:blipFill>
        <p:spPr bwMode="auto">
          <a:xfrm>
            <a:off x="8048825" y="1493610"/>
            <a:ext cx="980203" cy="1000521"/>
          </a:xfrm>
          <a:prstGeom prst="rect">
            <a:avLst/>
          </a:prstGeom>
          <a:noFill/>
          <a:ln>
            <a:noFill/>
          </a:ln>
        </p:spPr>
      </p:pic>
      <p:pic>
        <p:nvPicPr>
          <p:cNvPr id="15" name="Picture 14" descr="Related image">
            <a:hlinkClick r:id="rId9"/>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5060" y="3759510"/>
            <a:ext cx="944824" cy="1122278"/>
          </a:xfrm>
          <a:prstGeom prst="rect">
            <a:avLst/>
          </a:prstGeom>
          <a:noFill/>
          <a:ln>
            <a:noFill/>
          </a:ln>
        </p:spPr>
      </p:pic>
      <p:pic>
        <p:nvPicPr>
          <p:cNvPr id="16" name="Picture 15" descr="Image result for black and white clip art about following Jesus">
            <a:hlinkClick r:id="rId11"/>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3883" y="2520726"/>
            <a:ext cx="804875" cy="914310"/>
          </a:xfrm>
          <a:prstGeom prst="rect">
            <a:avLst/>
          </a:prstGeom>
          <a:noFill/>
          <a:ln>
            <a:noFill/>
          </a:ln>
        </p:spPr>
      </p:pic>
      <p:pic>
        <p:nvPicPr>
          <p:cNvPr id="17" name="Picture 16" descr="Image result for black and white clip art for Lent">
            <a:hlinkClick r:id="rId13"/>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7618" y="954107"/>
            <a:ext cx="922154" cy="1323959"/>
          </a:xfrm>
          <a:prstGeom prst="rect">
            <a:avLst/>
          </a:prstGeom>
          <a:noFill/>
          <a:ln>
            <a:noFill/>
          </a:ln>
        </p:spPr>
      </p:pic>
    </p:spTree>
    <p:extLst>
      <p:ext uri="{BB962C8B-B14F-4D97-AF65-F5344CB8AC3E}">
        <p14:creationId xmlns:p14="http://schemas.microsoft.com/office/powerpoint/2010/main" val="1457548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S-10</a:t>
            </a:r>
          </a:p>
        </p:txBody>
      </p:sp>
      <p:sp>
        <p:nvSpPr>
          <p:cNvPr id="10"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1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2" name="Title"/>
          <p:cNvSpPr txBox="1"/>
          <p:nvPr/>
        </p:nvSpPr>
        <p:spPr>
          <a:xfrm>
            <a:off x="0" y="0"/>
            <a:ext cx="9144000" cy="954107"/>
          </a:xfrm>
          <a:prstGeom prst="rect">
            <a:avLst/>
          </a:prstGeom>
          <a:noFill/>
        </p:spPr>
        <p:txBody>
          <a:bodyPr wrap="square" rtlCol="0">
            <a:spAutoFit/>
          </a:bodyPr>
          <a:lstStyle/>
          <a:p>
            <a:pPr algn="ctr"/>
            <a:r>
              <a:rPr lang="en-NZ" sz="2800" b="1" dirty="0"/>
              <a:t>Sharing our Learning about LENT with family              whānau, other classes and parish</a:t>
            </a:r>
            <a:endParaRPr lang="en-GB" sz="2800" b="1" dirty="0">
              <a:solidFill>
                <a:srgbClr val="00B050"/>
              </a:solidFill>
            </a:endParaRPr>
          </a:p>
        </p:txBody>
      </p:sp>
      <p:sp>
        <p:nvSpPr>
          <p:cNvPr id="14" name="Textbox: Tool instructions"/>
          <p:cNvSpPr txBox="1"/>
          <p:nvPr/>
        </p:nvSpPr>
        <p:spPr>
          <a:xfrm>
            <a:off x="4695152" y="842731"/>
            <a:ext cx="4124848" cy="338554"/>
          </a:xfrm>
          <a:prstGeom prst="rect">
            <a:avLst/>
          </a:prstGeom>
          <a:noFill/>
        </p:spPr>
        <p:txBody>
          <a:bodyPr wrap="none" rtlCol="0">
            <a:spAutoFit/>
          </a:bodyPr>
          <a:lstStyle/>
          <a:p>
            <a:pPr algn="ctr"/>
            <a:r>
              <a:rPr lang="en-GB" sz="1600" dirty="0">
                <a:latin typeface="Arial" pitchFamily="34" charset="0"/>
                <a:ea typeface="Segoe UI" pitchFamily="34" charset="0"/>
                <a:cs typeface="Arial" pitchFamily="34" charset="0"/>
              </a:rPr>
              <a:t>Name_____________  Date___________</a:t>
            </a:r>
          </a:p>
        </p:txBody>
      </p:sp>
      <p:sp>
        <p:nvSpPr>
          <p:cNvPr id="15" name="Rectangle 14"/>
          <p:cNvSpPr/>
          <p:nvPr/>
        </p:nvSpPr>
        <p:spPr>
          <a:xfrm>
            <a:off x="944263" y="1181285"/>
            <a:ext cx="7140029" cy="3777701"/>
          </a:xfrm>
          <a:prstGeom prst="rect">
            <a:avLst/>
          </a:prstGeom>
        </p:spPr>
        <p:txBody>
          <a:bodyPr wrap="square">
            <a:spAutoFit/>
          </a:bodyPr>
          <a:lstStyle/>
          <a:p>
            <a:pPr marL="342900" lvl="0" indent="-342900">
              <a:lnSpc>
                <a:spcPct val="115000"/>
              </a:lnSpc>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Talk about, skype or telephone your family</a:t>
            </a:r>
            <a:r>
              <a:rPr lang="en-NZ" sz="1600" dirty="0">
                <a:latin typeface="Calibri" panose="020F0502020204030204" pitchFamily="34" charset="0"/>
                <a:ea typeface="Calibri" panose="020F0502020204030204" pitchFamily="34" charset="0"/>
                <a:cs typeface="Times New Roman" panose="02020603050405020304" pitchFamily="18" charset="0"/>
              </a:rPr>
              <a:t> to tell them about what happened on Ash Wednesday and explain how the ashes are made and what they remind people to do.</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endParaRPr lang="en-NZ" sz="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Ask your teacher to photograph your class </a:t>
            </a:r>
            <a:r>
              <a:rPr lang="en-NZ" sz="1600" dirty="0">
                <a:latin typeface="Calibri" panose="020F0502020204030204" pitchFamily="34" charset="0"/>
                <a:ea typeface="Calibri" panose="020F0502020204030204" pitchFamily="34" charset="0"/>
                <a:cs typeface="Times New Roman" panose="02020603050405020304" pitchFamily="18" charset="0"/>
              </a:rPr>
              <a:t>with their ash crosses to display in your parish or school foyer. Write captions that tell about how the season of Lent is when Christians try to change and live more like Jesus lived. </a:t>
            </a:r>
            <a:endParaRPr lang="en-NZ" sz="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Share your worksheet</a:t>
            </a:r>
            <a:r>
              <a:rPr lang="en-NZ" sz="1600" dirty="0">
                <a:latin typeface="Calibri" panose="020F0502020204030204" pitchFamily="34" charset="0"/>
                <a:ea typeface="Calibri" panose="020F0502020204030204" pitchFamily="34" charset="0"/>
                <a:cs typeface="Times New Roman" panose="02020603050405020304" pitchFamily="18" charset="0"/>
              </a:rPr>
              <a:t> (Slide 4) with another class to teach them about the colours of the Liturgical feasts and seasons.</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endParaRPr lang="en-NZ" sz="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Make a poster or power point </a:t>
            </a:r>
            <a:r>
              <a:rPr lang="en-NZ" sz="1600" dirty="0">
                <a:latin typeface="Calibri" panose="020F0502020204030204" pitchFamily="34" charset="0"/>
                <a:ea typeface="Calibri" panose="020F0502020204030204" pitchFamily="34" charset="0"/>
                <a:cs typeface="Times New Roman" panose="02020603050405020304" pitchFamily="18" charset="0"/>
              </a:rPr>
              <a:t>to share that shows how children of your age can share themselves with others so they can change to live more like Jesus lived.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endParaRPr lang="en-NZ" sz="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Make up your own way </a:t>
            </a:r>
            <a:r>
              <a:rPr lang="en-NZ" sz="1600" dirty="0">
                <a:latin typeface="Calibri" panose="020F0502020204030204" pitchFamily="34" charset="0"/>
                <a:ea typeface="Calibri" panose="020F0502020204030204" pitchFamily="34" charset="0"/>
                <a:cs typeface="Times New Roman" panose="02020603050405020304" pitchFamily="18" charset="0"/>
              </a:rPr>
              <a:t>of showing and sharing what you have learned and decide </a:t>
            </a:r>
            <a:r>
              <a:rPr lang="en-NZ" sz="1600" dirty="0" smtClean="0">
                <a:latin typeface="Calibri" panose="020F0502020204030204" pitchFamily="34" charset="0"/>
                <a:ea typeface="Calibri" panose="020F0502020204030204" pitchFamily="34" charset="0"/>
                <a:cs typeface="Times New Roman" panose="02020603050405020304" pitchFamily="18" charset="0"/>
              </a:rPr>
              <a:t>whom </a:t>
            </a:r>
            <a:r>
              <a:rPr lang="en-NZ" sz="1600" dirty="0">
                <a:latin typeface="Calibri" panose="020F0502020204030204" pitchFamily="34" charset="0"/>
                <a:ea typeface="Calibri" panose="020F0502020204030204" pitchFamily="34" charset="0"/>
                <a:cs typeface="Times New Roman" panose="02020603050405020304" pitchFamily="18" charset="0"/>
              </a:rPr>
              <a:t>you would like to share it with.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Image result for black and white clip art for Ash Wednesday and Lent">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8019797" y="2976364"/>
            <a:ext cx="1032963" cy="1318165"/>
          </a:xfrm>
          <a:prstGeom prst="rect">
            <a:avLst/>
          </a:prstGeom>
          <a:noFill/>
          <a:ln>
            <a:noFill/>
          </a:ln>
        </p:spPr>
      </p:pic>
      <p:pic>
        <p:nvPicPr>
          <p:cNvPr id="17" name="Picture 16" descr="Image result for Black and white clipart for Lent">
            <a:hlinkClick r:id="rId6" tgtFrame="&quot;_blank&quot;"/>
          </p:cNvPr>
          <p:cNvPicPr/>
          <p:nvPr/>
        </p:nvPicPr>
        <p:blipFill>
          <a:blip r:embed="rId7">
            <a:extLst>
              <a:ext uri="{28A0092B-C50C-407E-A947-70E740481C1C}">
                <a14:useLocalDpi xmlns:a14="http://schemas.microsoft.com/office/drawing/2010/main" val="0"/>
              </a:ext>
            </a:extLst>
          </a:blip>
          <a:srcRect/>
          <a:stretch>
            <a:fillRect/>
          </a:stretch>
        </p:blipFill>
        <p:spPr bwMode="auto">
          <a:xfrm>
            <a:off x="8048825" y="1493610"/>
            <a:ext cx="980203" cy="1000521"/>
          </a:xfrm>
          <a:prstGeom prst="rect">
            <a:avLst/>
          </a:prstGeom>
          <a:noFill/>
          <a:ln>
            <a:noFill/>
          </a:ln>
        </p:spPr>
      </p:pic>
      <p:pic>
        <p:nvPicPr>
          <p:cNvPr id="18" name="Picture 17" descr="Related image">
            <a:hlinkClick r:id="rId8"/>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060" y="3759510"/>
            <a:ext cx="944824" cy="1122278"/>
          </a:xfrm>
          <a:prstGeom prst="rect">
            <a:avLst/>
          </a:prstGeom>
          <a:noFill/>
          <a:ln>
            <a:noFill/>
          </a:ln>
        </p:spPr>
      </p:pic>
      <p:pic>
        <p:nvPicPr>
          <p:cNvPr id="19" name="Picture 18" descr="Image result for black and white clip art about following Jesus">
            <a:hlinkClick r:id="rId10"/>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3883" y="2520726"/>
            <a:ext cx="804875" cy="914310"/>
          </a:xfrm>
          <a:prstGeom prst="rect">
            <a:avLst/>
          </a:prstGeom>
          <a:noFill/>
          <a:ln>
            <a:noFill/>
          </a:ln>
        </p:spPr>
      </p:pic>
      <p:pic>
        <p:nvPicPr>
          <p:cNvPr id="20" name="Picture 19" descr="Image result for black and white clip art for Lent">
            <a:hlinkClick r:id="rId12"/>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7618" y="954107"/>
            <a:ext cx="922154" cy="1323959"/>
          </a:xfrm>
          <a:prstGeom prst="rect">
            <a:avLst/>
          </a:prstGeom>
          <a:noFill/>
          <a:ln>
            <a:noFill/>
          </a:ln>
        </p:spPr>
      </p:pic>
    </p:spTree>
    <p:extLst>
      <p:ext uri="{BB962C8B-B14F-4D97-AF65-F5344CB8AC3E}">
        <p14:creationId xmlns:p14="http://schemas.microsoft.com/office/powerpoint/2010/main" val="692557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S-04</a:t>
            </a:r>
          </a:p>
        </p:txBody>
      </p:sp>
      <p:sp>
        <p:nvSpPr>
          <p:cNvPr id="13" name="Action Button: Up">
            <a:hlinkClick r:id="rId3" action="ppaction://hlinksldjump" highlightClick="1"/>
          </p:cNvPr>
          <p:cNvSpPr/>
          <p:nvPr/>
        </p:nvSpPr>
        <p:spPr>
          <a:xfrm rot="16200000">
            <a:off x="8100000" y="4680000"/>
            <a:ext cx="360000" cy="36004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8"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9" name="Title"/>
          <p:cNvSpPr txBox="1"/>
          <p:nvPr/>
        </p:nvSpPr>
        <p:spPr>
          <a:xfrm>
            <a:off x="0" y="-4281"/>
            <a:ext cx="9144000" cy="1077218"/>
          </a:xfrm>
          <a:prstGeom prst="rect">
            <a:avLst/>
          </a:prstGeom>
          <a:noFill/>
        </p:spPr>
        <p:txBody>
          <a:bodyPr wrap="square" rtlCol="0">
            <a:spAutoFit/>
          </a:bodyPr>
          <a:lstStyle/>
          <a:p>
            <a:pPr algn="ctr"/>
            <a:r>
              <a:rPr lang="en-NZ" sz="3200" dirty="0"/>
              <a:t>The colours of the Feasts and Seasons on                   the Liturgical Calendar</a:t>
            </a:r>
            <a:endParaRPr lang="en-GB" sz="5400" b="1" dirty="0">
              <a:solidFill>
                <a:srgbClr val="00B050"/>
              </a:solidFill>
            </a:endParaRPr>
          </a:p>
        </p:txBody>
      </p:sp>
      <p:pic>
        <p:nvPicPr>
          <p:cNvPr id="10" name="Picture 9"/>
          <p:cNvPicPr/>
          <p:nvPr/>
        </p:nvPicPr>
        <p:blipFill rotWithShape="1">
          <a:blip r:embed="rId4" cstate="print">
            <a:extLst>
              <a:ext uri="{28A0092B-C50C-407E-A947-70E740481C1C}">
                <a14:useLocalDpi xmlns:a14="http://schemas.microsoft.com/office/drawing/2010/main" val="0"/>
              </a:ext>
            </a:extLst>
          </a:blip>
          <a:srcRect l="2064" t="6323" r="5046" b="26398"/>
          <a:stretch/>
        </p:blipFill>
        <p:spPr bwMode="auto">
          <a:xfrm>
            <a:off x="5508673" y="1329455"/>
            <a:ext cx="3247729" cy="3326694"/>
          </a:xfrm>
          <a:prstGeom prst="rect">
            <a:avLst/>
          </a:prstGeom>
          <a:noFill/>
          <a:ln>
            <a:noFill/>
          </a:ln>
          <a:extLst>
            <a:ext uri="{53640926-AAD7-44D8-BBD7-CCE9431645EC}">
              <a14:shadowObscured xmlns:a14="http://schemas.microsoft.com/office/drawing/2010/main"/>
            </a:ext>
          </a:extLst>
        </p:spPr>
      </p:pic>
      <p:sp>
        <p:nvSpPr>
          <p:cNvPr id="11" name="Rectangle 10"/>
          <p:cNvSpPr/>
          <p:nvPr/>
        </p:nvSpPr>
        <p:spPr>
          <a:xfrm>
            <a:off x="267880" y="1032828"/>
            <a:ext cx="4941512" cy="3790781"/>
          </a:xfrm>
          <a:prstGeom prst="rect">
            <a:avLst/>
          </a:prstGeom>
          <a:noFill/>
        </p:spPr>
        <p:txBody>
          <a:bodyPr wrap="square">
            <a:spAutoFit/>
          </a:bodyPr>
          <a:lstStyle/>
          <a:p>
            <a:pPr>
              <a:lnSpc>
                <a:spcPct val="115000"/>
              </a:lnSpc>
              <a:spcAft>
                <a:spcPts val="1000"/>
              </a:spcAft>
              <a:tabLst>
                <a:tab pos="2133600" algn="l"/>
              </a:tabLst>
            </a:pPr>
            <a:r>
              <a:rPr lang="en-NZ" dirty="0">
                <a:latin typeface="Calibri" panose="020F0502020204030204" pitchFamily="34" charset="0"/>
                <a:ea typeface="Calibri" panose="020F0502020204030204" pitchFamily="34" charset="0"/>
                <a:cs typeface="Times New Roman" panose="02020603050405020304" pitchFamily="18" charset="0"/>
              </a:rPr>
              <a:t>Colour </a:t>
            </a:r>
            <a:r>
              <a:rPr lang="en-NZ"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ADVENT</a:t>
            </a:r>
            <a:r>
              <a:rPr lang="en-NZ"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NZ" dirty="0">
                <a:latin typeface="Calibri" panose="020F0502020204030204" pitchFamily="34" charset="0"/>
                <a:ea typeface="Calibri" panose="020F0502020204030204" pitchFamily="34" charset="0"/>
                <a:cs typeface="Times New Roman" panose="02020603050405020304" pitchFamily="18" charset="0"/>
              </a:rPr>
              <a:t>purple because it is the season            to prepare for </a:t>
            </a:r>
            <a:r>
              <a:rPr lang="en-NZ"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CHRISTMAS</a:t>
            </a:r>
            <a:r>
              <a:rPr lang="en-NZ" b="1" dirty="0">
                <a:latin typeface="Calibri" panose="020F0502020204030204" pitchFamily="34" charset="0"/>
                <a:ea typeface="Calibri" panose="020F0502020204030204" pitchFamily="34" charset="0"/>
                <a:cs typeface="Times New Roman" panose="02020603050405020304" pitchFamily="18" charset="0"/>
              </a:rPr>
              <a:t>.</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2133600" algn="l"/>
              </a:tabLst>
            </a:pPr>
            <a:r>
              <a:rPr lang="en-NZ" dirty="0">
                <a:latin typeface="Calibri" panose="020F0502020204030204" pitchFamily="34" charset="0"/>
                <a:ea typeface="Calibri" panose="020F0502020204030204" pitchFamily="34" charset="0"/>
                <a:cs typeface="Times New Roman" panose="02020603050405020304" pitchFamily="18" charset="0"/>
              </a:rPr>
              <a:t>Colour</a:t>
            </a:r>
            <a:r>
              <a:rPr lang="en-NZ"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NZ"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CHRISTMAS </a:t>
            </a:r>
            <a:r>
              <a:rPr lang="en-NZ"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NZ" dirty="0">
                <a:latin typeface="Calibri" panose="020F0502020204030204" pitchFamily="34" charset="0"/>
                <a:ea typeface="Calibri" panose="020F0502020204030204" pitchFamily="34" charset="0"/>
                <a:cs typeface="Times New Roman" panose="02020603050405020304" pitchFamily="18" charset="0"/>
              </a:rPr>
              <a:t>yellow because it is a great    feast to celebrate.</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2133600" algn="l"/>
              </a:tabLst>
            </a:pPr>
            <a:r>
              <a:rPr lang="en-NZ" dirty="0">
                <a:latin typeface="Calibri" panose="020F0502020204030204" pitchFamily="34" charset="0"/>
                <a:ea typeface="Calibri" panose="020F0502020204030204" pitchFamily="34" charset="0"/>
                <a:cs typeface="Times New Roman" panose="02020603050405020304" pitchFamily="18" charset="0"/>
              </a:rPr>
              <a:t>Colour</a:t>
            </a:r>
            <a:r>
              <a:rPr lang="en-NZ" b="1" dirty="0">
                <a:latin typeface="Calibri" panose="020F0502020204030204" pitchFamily="34" charset="0"/>
                <a:ea typeface="Calibri" panose="020F0502020204030204" pitchFamily="34" charset="0"/>
                <a:cs typeface="Times New Roman" panose="02020603050405020304" pitchFamily="18" charset="0"/>
              </a:rPr>
              <a:t> </a:t>
            </a:r>
            <a:r>
              <a:rPr lang="en-NZ"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ORDINARY TIME </a:t>
            </a:r>
            <a:r>
              <a:rPr lang="en-NZ" dirty="0">
                <a:latin typeface="Calibri" panose="020F0502020204030204" pitchFamily="34" charset="0"/>
                <a:ea typeface="Calibri" panose="020F0502020204030204" pitchFamily="34" charset="0"/>
                <a:cs typeface="Times New Roman" panose="02020603050405020304" pitchFamily="18" charset="0"/>
              </a:rPr>
              <a:t>green because it is when      we do ordinary things.</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2133600" algn="l"/>
              </a:tabLst>
            </a:pPr>
            <a:r>
              <a:rPr lang="en-NZ" dirty="0">
                <a:latin typeface="Calibri" panose="020F0502020204030204" pitchFamily="34" charset="0"/>
                <a:ea typeface="Calibri" panose="020F0502020204030204" pitchFamily="34" charset="0"/>
                <a:cs typeface="Times New Roman" panose="02020603050405020304" pitchFamily="18" charset="0"/>
              </a:rPr>
              <a:t>Colour</a:t>
            </a:r>
            <a:r>
              <a:rPr lang="en-NZ"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NZ"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LENT</a:t>
            </a:r>
            <a:r>
              <a:rPr lang="en-NZ"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NZ" dirty="0">
                <a:latin typeface="Calibri" panose="020F0502020204030204" pitchFamily="34" charset="0"/>
                <a:ea typeface="Calibri" panose="020F0502020204030204" pitchFamily="34" charset="0"/>
                <a:cs typeface="Times New Roman" panose="02020603050405020304" pitchFamily="18" charset="0"/>
              </a:rPr>
              <a:t>purple because it is the season to       prepare for</a:t>
            </a:r>
            <a:r>
              <a:rPr lang="en-NZ" b="1" dirty="0">
                <a:latin typeface="Calibri" panose="020F0502020204030204" pitchFamily="34" charset="0"/>
                <a:ea typeface="Calibri" panose="020F0502020204030204" pitchFamily="34" charset="0"/>
                <a:cs typeface="Times New Roman" panose="02020603050405020304" pitchFamily="18" charset="0"/>
              </a:rPr>
              <a:t> </a:t>
            </a:r>
            <a:r>
              <a:rPr lang="en-NZ"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EASTER</a:t>
            </a:r>
            <a:r>
              <a:rPr lang="en-NZ" b="1" dirty="0" smtClean="0">
                <a:latin typeface="Calibri" panose="020F0502020204030204" pitchFamily="34" charset="0"/>
                <a:ea typeface="Calibri" panose="020F0502020204030204" pitchFamily="34" charset="0"/>
                <a:cs typeface="Times New Roman" panose="02020603050405020304" pitchFamily="18" charset="0"/>
              </a:rPr>
              <a:t>.</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2133600" algn="l"/>
              </a:tabLst>
            </a:pPr>
            <a:r>
              <a:rPr lang="en-NZ" dirty="0">
                <a:latin typeface="Calibri" panose="020F0502020204030204" pitchFamily="34" charset="0"/>
                <a:ea typeface="Calibri" panose="020F0502020204030204" pitchFamily="34" charset="0"/>
                <a:cs typeface="Times New Roman" panose="02020603050405020304" pitchFamily="18" charset="0"/>
              </a:rPr>
              <a:t>Colour</a:t>
            </a:r>
            <a:r>
              <a:rPr lang="en-NZ"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 EASTER</a:t>
            </a:r>
            <a:r>
              <a:rPr lang="en-NZ" dirty="0">
                <a:solidFill>
                  <a:srgbClr val="FFC000"/>
                </a:solidFill>
                <a:latin typeface="Calibri" panose="020F0502020204030204" pitchFamily="34" charset="0"/>
                <a:ea typeface="Calibri" panose="020F0502020204030204" pitchFamily="34" charset="0"/>
                <a:cs typeface="Times New Roman" panose="02020603050405020304" pitchFamily="18" charset="0"/>
              </a:rPr>
              <a:t> </a:t>
            </a:r>
            <a:r>
              <a:rPr lang="en-NZ" dirty="0">
                <a:latin typeface="Calibri" panose="020F0502020204030204" pitchFamily="34" charset="0"/>
                <a:ea typeface="Calibri" panose="020F0502020204030204" pitchFamily="34" charset="0"/>
                <a:cs typeface="Times New Roman" panose="02020603050405020304" pitchFamily="18" charset="0"/>
              </a:rPr>
              <a:t>yellow because is the greatest feast     to celebrate in the whole </a:t>
            </a:r>
            <a:r>
              <a:rPr lang="en-NZ" dirty="0" smtClean="0">
                <a:latin typeface="Calibri" panose="020F0502020204030204" pitchFamily="34" charset="0"/>
                <a:ea typeface="Calibri" panose="020F0502020204030204" pitchFamily="34" charset="0"/>
                <a:cs typeface="Times New Roman" panose="02020603050405020304" pitchFamily="18" charset="0"/>
              </a:rPr>
              <a:t>year.</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Tool instructions"/>
          <p:cNvSpPr txBox="1"/>
          <p:nvPr/>
        </p:nvSpPr>
        <p:spPr>
          <a:xfrm>
            <a:off x="4904434" y="1064023"/>
            <a:ext cx="4124848" cy="338554"/>
          </a:xfrm>
          <a:prstGeom prst="rect">
            <a:avLst/>
          </a:prstGeom>
          <a:noFill/>
        </p:spPr>
        <p:txBody>
          <a:bodyPr wrap="none" rtlCol="0">
            <a:spAutoFit/>
          </a:bodyPr>
          <a:lstStyle/>
          <a:p>
            <a:pPr algn="ctr"/>
            <a:r>
              <a:rPr lang="en-GB" sz="1600" dirty="0">
                <a:latin typeface="Arial" pitchFamily="34" charset="0"/>
                <a:ea typeface="Segoe UI" pitchFamily="34" charset="0"/>
                <a:cs typeface="Arial" pitchFamily="34" charset="0"/>
              </a:rPr>
              <a:t>Name_____________  Date___________</a:t>
            </a:r>
          </a:p>
        </p:txBody>
      </p:sp>
    </p:spTree>
    <p:extLst>
      <p:ext uri="{BB962C8B-B14F-4D97-AF65-F5344CB8AC3E}">
        <p14:creationId xmlns:p14="http://schemas.microsoft.com/office/powerpoint/2010/main" val="3193454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Background, Texture, Pattern, Color, Blue, Pur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74"/>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9" name="Shape: Border 2"/>
          <p:cNvSpPr/>
          <p:nvPr/>
        </p:nvSpPr>
        <p:spPr>
          <a:xfrm>
            <a:off x="781407" y="3903717"/>
            <a:ext cx="7992057" cy="525600"/>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Shape: Border 1"/>
          <p:cNvSpPr/>
          <p:nvPr/>
        </p:nvSpPr>
        <p:spPr>
          <a:xfrm>
            <a:off x="785773" y="2705197"/>
            <a:ext cx="7992057" cy="939600"/>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MOVE THIS OBJECT"/>
          <p:cNvSpPr txBox="1"/>
          <p:nvPr/>
        </p:nvSpPr>
        <p:spPr>
          <a:xfrm>
            <a:off x="3557" y="3375"/>
            <a:ext cx="9144000" cy="707886"/>
          </a:xfrm>
          <a:prstGeom prst="rect">
            <a:avLst/>
          </a:prstGeom>
          <a:solidFill>
            <a:schemeClr val="bg1">
              <a:alpha val="50000"/>
            </a:schemeClr>
          </a:solidFill>
        </p:spPr>
        <p:txBody>
          <a:bodyPr wrap="square" rtlCol="0">
            <a:spAutoFit/>
          </a:bodyPr>
          <a:lstStyle/>
          <a:p>
            <a:pPr algn="ctr"/>
            <a:r>
              <a:rPr lang="en-GB" sz="4000" b="1" dirty="0"/>
              <a:t>Learning Intentions</a:t>
            </a:r>
          </a:p>
        </p:txBody>
      </p:sp>
      <p:sp>
        <p:nvSpPr>
          <p:cNvPr id="35" name="Textbox: Line 2"/>
          <p:cNvSpPr txBox="1"/>
          <p:nvPr/>
        </p:nvSpPr>
        <p:spPr>
          <a:xfrm>
            <a:off x="826845" y="3931566"/>
            <a:ext cx="7883088" cy="461665"/>
          </a:xfrm>
          <a:prstGeom prst="rect">
            <a:avLst/>
          </a:prstGeom>
          <a:noFill/>
        </p:spPr>
        <p:txBody>
          <a:bodyPr wrap="square" rtlCol="0">
            <a:spAutoFit/>
          </a:bodyPr>
          <a:lstStyle/>
          <a:p>
            <a:pPr lvl="0"/>
            <a:r>
              <a:rPr lang="en-NZ" sz="2400" dirty="0"/>
              <a:t>identify ways children can change to live more like Jesus </a:t>
            </a:r>
            <a:r>
              <a:rPr lang="en-NZ" sz="2400" dirty="0" smtClean="0"/>
              <a:t>lived</a:t>
            </a:r>
            <a:endParaRPr lang="en-NZ" sz="2400" dirty="0"/>
          </a:p>
        </p:txBody>
      </p:sp>
      <p:sp>
        <p:nvSpPr>
          <p:cNvPr id="36" name="Textbox: Line 1"/>
          <p:cNvSpPr txBox="1"/>
          <p:nvPr/>
        </p:nvSpPr>
        <p:spPr>
          <a:xfrm>
            <a:off x="826845" y="2759789"/>
            <a:ext cx="7992057" cy="830997"/>
          </a:xfrm>
          <a:prstGeom prst="rect">
            <a:avLst/>
          </a:prstGeom>
          <a:noFill/>
        </p:spPr>
        <p:txBody>
          <a:bodyPr wrap="square" rtlCol="0">
            <a:spAutoFit/>
          </a:bodyPr>
          <a:lstStyle/>
          <a:p>
            <a:pPr lvl="0"/>
            <a:r>
              <a:rPr lang="en-NZ" sz="2400" dirty="0"/>
              <a:t>recognise that Lent is a season when people think about changing to become more like Jesus</a:t>
            </a:r>
          </a:p>
        </p:txBody>
      </p:sp>
      <p:sp>
        <p:nvSpPr>
          <p:cNvPr id="43" name="Shape: Number 2"/>
          <p:cNvSpPr txBox="1"/>
          <p:nvPr/>
        </p:nvSpPr>
        <p:spPr>
          <a:xfrm>
            <a:off x="213357" y="3931566"/>
            <a:ext cx="426720" cy="400110"/>
          </a:xfrm>
          <a:prstGeom prst="rect">
            <a:avLst/>
          </a:prstGeom>
          <a:solidFill>
            <a:schemeClr val="bg1">
              <a:alpha val="50000"/>
            </a:schemeClr>
          </a:solidFill>
        </p:spPr>
        <p:txBody>
          <a:bodyPr wrap="square" rtlCol="0">
            <a:spAutoFit/>
          </a:bodyPr>
          <a:lstStyle/>
          <a:p>
            <a:r>
              <a:rPr lang="en-GB" sz="2000" b="1">
                <a:latin typeface="Segoe UI" pitchFamily="34" charset="0"/>
                <a:ea typeface="Segoe UI" pitchFamily="34" charset="0"/>
                <a:cs typeface="Segoe UI" pitchFamily="34" charset="0"/>
              </a:rPr>
              <a:t>2)</a:t>
            </a:r>
          </a:p>
        </p:txBody>
      </p:sp>
      <p:sp>
        <p:nvSpPr>
          <p:cNvPr id="44" name="Shape: Number 1"/>
          <p:cNvSpPr txBox="1"/>
          <p:nvPr/>
        </p:nvSpPr>
        <p:spPr>
          <a:xfrm>
            <a:off x="213357" y="2762763"/>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S-02</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sp>
        <p:nvSpPr>
          <p:cNvPr id="15" name="TextBox 14"/>
          <p:cNvSpPr txBox="1"/>
          <p:nvPr/>
        </p:nvSpPr>
        <p:spPr>
          <a:xfrm>
            <a:off x="743065" y="1870943"/>
            <a:ext cx="1831169" cy="369332"/>
          </a:xfrm>
          <a:prstGeom prst="rect">
            <a:avLst/>
          </a:prstGeom>
          <a:solidFill>
            <a:schemeClr val="bg1">
              <a:alpha val="50000"/>
            </a:schemeClr>
          </a:solidFill>
        </p:spPr>
        <p:txBody>
          <a:bodyPr wrap="square" rtlCol="0">
            <a:spAutoFit/>
          </a:bodyPr>
          <a:lstStyle/>
          <a:p>
            <a:r>
              <a:rPr lang="en-NZ" dirty="0"/>
              <a:t>The children will:</a:t>
            </a:r>
          </a:p>
        </p:txBody>
      </p:sp>
      <p:pic>
        <p:nvPicPr>
          <p:cNvPr id="18" name="Picture 17" descr="c:\users\annek\appdata\roaming\qualcomm\eudora\attach\St thomas 088.JPG">
            <a:hlinkClick r:id="rId4"/>
          </p:cNvPr>
          <p:cNvPicPr/>
          <p:nvPr/>
        </p:nvPicPr>
        <p:blipFill rotWithShape="1">
          <a:blip r:embed="rId5" cstate="print"/>
          <a:srcRect l="10497" t="7228" r="4753" b="9678"/>
          <a:stretch/>
        </p:blipFill>
        <p:spPr bwMode="auto">
          <a:xfrm>
            <a:off x="7543831" y="355403"/>
            <a:ext cx="1229633" cy="2147073"/>
          </a:xfrm>
          <a:prstGeom prst="rect">
            <a:avLst/>
          </a:prstGeom>
          <a:noFill/>
          <a:ln w="12700">
            <a:solidFill>
              <a:schemeClr val="bg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04958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500" fill="hold"/>
                                        <p:tgtEl>
                                          <p:spTgt spid="36"/>
                                        </p:tgtEl>
                                        <p:attrNameLst>
                                          <p:attrName>style.color</p:attrName>
                                        </p:attrNameLst>
                                      </p:cBhvr>
                                      <p:to>
                                        <a:schemeClr val="tx1"/>
                                      </p:to>
                                    </p:animClr>
                                  </p:childTnLst>
                                </p:cTn>
                              </p:par>
                              <p:par>
                                <p:cTn id="15" presetID="1" presetClass="exit" presetSubtype="0" fill="hold" grpId="1" nodeType="withEffect">
                                  <p:stCondLst>
                                    <p:cond delay="0"/>
                                  </p:stCondLst>
                                  <p:childTnLst>
                                    <p:set>
                                      <p:cBhvr>
                                        <p:cTn id="16"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500" fill="hold"/>
                                        <p:tgtEl>
                                          <p:spTgt spid="36"/>
                                        </p:tgtEl>
                                        <p:attrNameLst>
                                          <p:attrName>style.color</p:attrName>
                                        </p:attrNameLst>
                                      </p:cBhvr>
                                      <p:to>
                                        <a:schemeClr val="tx1"/>
                                      </p:to>
                                    </p:animClr>
                                  </p:childTnLst>
                                </p:cTn>
                              </p:par>
                              <p:par>
                                <p:cTn id="22" presetID="1" presetClass="exit" presetSubtype="0" fill="hold" grpId="2" nodeType="withEffect">
                                  <p:stCondLst>
                                    <p:cond delay="0"/>
                                  </p:stCondLst>
                                  <p:childTnLst>
                                    <p:set>
                                      <p:cBhvr>
                                        <p:cTn id="2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5" grpId="0"/>
      <p:bldP spid="35" grpId="1"/>
      <p:bldP spid="35" grpId="2"/>
      <p:bldP spid="36" grpId="0"/>
      <p:bldP spid="36" grpId="1"/>
      <p:bldP spid="3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Background, Texture, Pattern, Color, Blue, Pur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3" name="REMOVE THIS OBJECT"/>
          <p:cNvSpPr txBox="1"/>
          <p:nvPr/>
        </p:nvSpPr>
        <p:spPr>
          <a:xfrm>
            <a:off x="3557" y="3375"/>
            <a:ext cx="9144000" cy="1200329"/>
          </a:xfrm>
          <a:prstGeom prst="rect">
            <a:avLst/>
          </a:prstGeom>
          <a:solidFill>
            <a:schemeClr val="bg1">
              <a:alpha val="50000"/>
            </a:schemeClr>
          </a:solidFill>
        </p:spPr>
        <p:txBody>
          <a:bodyPr wrap="square" rtlCol="0">
            <a:spAutoFit/>
          </a:bodyPr>
          <a:lstStyle/>
          <a:p>
            <a:pPr algn="ctr"/>
            <a:r>
              <a:rPr lang="en-NZ" sz="3600" dirty="0"/>
              <a:t>Lent is a quiet Season to prepare for Jesus’ Death and Resurrection</a:t>
            </a:r>
            <a:endParaRPr lang="en-GB" sz="6000" dirty="0">
              <a:solidFill>
                <a:srgbClr val="FF0000"/>
              </a:solidFill>
            </a:endParaRPr>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S-03</a:t>
            </a: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Tool instructions"/>
          <p:cNvSpPr txBox="1"/>
          <p:nvPr/>
        </p:nvSpPr>
        <p:spPr>
          <a:xfrm>
            <a:off x="2330433" y="4912668"/>
            <a:ext cx="4483133" cy="230832"/>
          </a:xfrm>
          <a:prstGeom prst="rect">
            <a:avLst/>
          </a:prstGeom>
          <a:solidFill>
            <a:schemeClr val="bg1">
              <a:alpha val="50000"/>
            </a:schemeClr>
          </a:solidFill>
        </p:spPr>
        <p:txBody>
          <a:bodyPr wrap="square" rtlCol="0">
            <a:spAutoFit/>
          </a:bodyPr>
          <a:lstStyle/>
          <a:p>
            <a:pPr algn="ctr"/>
            <a:r>
              <a:rPr lang="en-GB" sz="900" dirty="0">
                <a:latin typeface="Arial" pitchFamily="34" charset="0"/>
                <a:ea typeface="Segoe UI" pitchFamily="34" charset="0"/>
                <a:cs typeface="Arial" pitchFamily="34" charset="0"/>
              </a:rPr>
              <a:t>Click the I-button to reveal information. Press the blue button to move the blue arrow.</a:t>
            </a:r>
          </a:p>
        </p:txBody>
      </p:sp>
      <p:pic>
        <p:nvPicPr>
          <p:cNvPr id="22" name="Picture 21" descr="http://www.massexplained.com/wp-content/uploads/2014/07/chart1.png">
            <a:hlinkClick r:id="rId4" tgtFrame="&quot;_blank&quo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290" y="1395245"/>
            <a:ext cx="3494723" cy="3075581"/>
          </a:xfrm>
          <a:prstGeom prst="rect">
            <a:avLst/>
          </a:prstGeom>
          <a:noFill/>
          <a:ln>
            <a:noFill/>
          </a:ln>
        </p:spPr>
      </p:pic>
      <p:sp>
        <p:nvSpPr>
          <p:cNvPr id="23" name="Shape: Pop-up window"/>
          <p:cNvSpPr/>
          <p:nvPr/>
        </p:nvSpPr>
        <p:spPr>
          <a:xfrm>
            <a:off x="4397303" y="1395245"/>
            <a:ext cx="4344609" cy="3160466"/>
          </a:xfrm>
          <a:prstGeom prst="roundRect">
            <a:avLst>
              <a:gd name="adj" fmla="val 45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rPr>
              <a:t>Point to each season or feast and say             </a:t>
            </a:r>
            <a:r>
              <a:rPr lang="en-NZ" dirty="0" smtClean="0">
                <a:solidFill>
                  <a:schemeClr val="tx1"/>
                </a:solidFill>
              </a:rPr>
              <a:t>its name.</a:t>
            </a:r>
            <a:endParaRPr lang="en-NZ" dirty="0">
              <a:solidFill>
                <a:schemeClr val="tx1"/>
              </a:solidFill>
            </a:endParaRPr>
          </a:p>
          <a:p>
            <a:endParaRPr lang="en-NZ" sz="700" dirty="0">
              <a:solidFill>
                <a:schemeClr val="tx1"/>
              </a:solidFill>
            </a:endParaRPr>
          </a:p>
          <a:p>
            <a:r>
              <a:rPr lang="en-NZ" dirty="0">
                <a:solidFill>
                  <a:schemeClr val="tx1"/>
                </a:solidFill>
              </a:rPr>
              <a:t>Start with Advent because that is the first season of the Church’s year.</a:t>
            </a:r>
          </a:p>
          <a:p>
            <a:endParaRPr lang="en-NZ" sz="700" dirty="0">
              <a:solidFill>
                <a:schemeClr val="tx1"/>
              </a:solidFill>
            </a:endParaRPr>
          </a:p>
          <a:p>
            <a:r>
              <a:rPr lang="en-NZ" dirty="0">
                <a:solidFill>
                  <a:schemeClr val="tx1"/>
                </a:solidFill>
              </a:rPr>
              <a:t>Then point to Christmas and Ordinary Time.</a:t>
            </a:r>
          </a:p>
          <a:p>
            <a:endParaRPr lang="en-NZ" sz="700" dirty="0">
              <a:solidFill>
                <a:schemeClr val="tx1"/>
              </a:solidFill>
            </a:endParaRPr>
          </a:p>
          <a:p>
            <a:r>
              <a:rPr lang="en-NZ" dirty="0">
                <a:solidFill>
                  <a:schemeClr val="tx1"/>
                </a:solidFill>
              </a:rPr>
              <a:t>The red season is the time we remember when Jesus died.</a:t>
            </a:r>
          </a:p>
          <a:p>
            <a:endParaRPr lang="en-NZ" sz="700" dirty="0">
              <a:solidFill>
                <a:schemeClr val="tx1"/>
              </a:solidFill>
            </a:endParaRPr>
          </a:p>
          <a:p>
            <a:r>
              <a:rPr lang="en-NZ" dirty="0">
                <a:solidFill>
                  <a:schemeClr val="tx1"/>
                </a:solidFill>
              </a:rPr>
              <a:t>The white season that follows it is Easter when Jesus rose from the dead. </a:t>
            </a:r>
          </a:p>
        </p:txBody>
      </p:sp>
      <p:sp>
        <p:nvSpPr>
          <p:cNvPr id="24"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hape: Arrow"/>
          <p:cNvSpPr/>
          <p:nvPr/>
        </p:nvSpPr>
        <p:spPr>
          <a:xfrm>
            <a:off x="1331702" y="1835780"/>
            <a:ext cx="648072" cy="288032"/>
          </a:xfrm>
          <a:prstGeom prst="notched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hape: Button 1"/>
          <p:cNvSpPr/>
          <p:nvPr/>
        </p:nvSpPr>
        <p:spPr>
          <a:xfrm>
            <a:off x="215967" y="4662367"/>
            <a:ext cx="288032" cy="288032"/>
          </a:xfrm>
          <a:prstGeom prst="ellipse">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ndParaRPr>
          </a:p>
        </p:txBody>
      </p:sp>
    </p:spTree>
    <p:extLst>
      <p:ext uri="{BB962C8B-B14F-4D97-AF65-F5344CB8AC3E}">
        <p14:creationId xmlns:p14="http://schemas.microsoft.com/office/powerpoint/2010/main" val="6649711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3" nodeType="clickEffect">
                                  <p:stCondLst>
                                    <p:cond delay="0"/>
                                  </p:stCondLst>
                                  <p:childTnLst>
                                    <p:set>
                                      <p:cBhvr>
                                        <p:cTn id="11"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1" nodeType="clickEffect">
                                  <p:stCondLst>
                                    <p:cond delay="0"/>
                                  </p:stCondLst>
                                  <p:childTnLst>
                                    <p:animMotion origin="layout" path="M 2.77778E-7 -1.35802E-6 L 0.05642 -0.00216 " pathEditMode="relative" rAng="0" ptsTypes="AA">
                                      <p:cBhvr>
                                        <p:cTn id="21" dur="1500" fill="hold"/>
                                        <p:tgtEl>
                                          <p:spTgt spid="25"/>
                                        </p:tgtEl>
                                        <p:attrNameLst>
                                          <p:attrName>ppt_x</p:attrName>
                                          <p:attrName>ppt_y</p:attrName>
                                        </p:attrNameLst>
                                      </p:cBhvr>
                                      <p:rCtr x="2812" y="-123"/>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2" nodeType="clickEffect">
                                  <p:stCondLst>
                                    <p:cond delay="0"/>
                                  </p:stCondLst>
                                  <p:childTnLst>
                                    <p:animMotion origin="layout" path="M 0.05642 -0.00216 L 0.08281 0.12377 " pathEditMode="relative" rAng="0" ptsTypes="AA">
                                      <p:cBhvr>
                                        <p:cTn id="25" dur="1500" fill="hold"/>
                                        <p:tgtEl>
                                          <p:spTgt spid="25"/>
                                        </p:tgtEl>
                                        <p:attrNameLst>
                                          <p:attrName>ppt_x</p:attrName>
                                          <p:attrName>ppt_y</p:attrName>
                                        </p:attrNameLst>
                                      </p:cBhvr>
                                      <p:rCtr x="1319" y="6296"/>
                                    </p:animMotion>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3" nodeType="clickEffect">
                                  <p:stCondLst>
                                    <p:cond delay="0"/>
                                  </p:stCondLst>
                                  <p:childTnLst>
                                    <p:animMotion origin="layout" path="M 0.08281 0.12377 L 0.07865 0.20031 " pathEditMode="relative" rAng="0" ptsTypes="AA">
                                      <p:cBhvr>
                                        <p:cTn id="29" dur="1500" fill="hold"/>
                                        <p:tgtEl>
                                          <p:spTgt spid="25"/>
                                        </p:tgtEl>
                                        <p:attrNameLst>
                                          <p:attrName>ppt_x</p:attrName>
                                          <p:attrName>ppt_y</p:attrName>
                                        </p:attrNameLst>
                                      </p:cBhvr>
                                      <p:rCtr x="-208" y="3827"/>
                                    </p:animMotion>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4" nodeType="clickEffect">
                                  <p:stCondLst>
                                    <p:cond delay="0"/>
                                  </p:stCondLst>
                                  <p:childTnLst>
                                    <p:animMotion origin="layout" path="M 0.07865 0.20031 L 0.07031 0.27191 " pathEditMode="relative" rAng="0" ptsTypes="AA">
                                      <p:cBhvr>
                                        <p:cTn id="33" dur="2000" fill="hold"/>
                                        <p:tgtEl>
                                          <p:spTgt spid="25"/>
                                        </p:tgtEl>
                                        <p:attrNameLst>
                                          <p:attrName>ppt_x</p:attrName>
                                          <p:attrName>ppt_y</p:attrName>
                                        </p:attrNameLst>
                                      </p:cBhvr>
                                      <p:rCtr x="-417" y="3580"/>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5" nodeType="clickEffect">
                                  <p:stCondLst>
                                    <p:cond delay="0"/>
                                  </p:stCondLst>
                                  <p:childTnLst>
                                    <p:animMotion origin="layout" path="M 0.07031 0.27191 L 0.02448 0.32624 " pathEditMode="relative" rAng="0" ptsTypes="AA">
                                      <p:cBhvr>
                                        <p:cTn id="37" dur="1500" fill="hold"/>
                                        <p:tgtEl>
                                          <p:spTgt spid="25"/>
                                        </p:tgtEl>
                                        <p:attrNameLst>
                                          <p:attrName>ppt_x</p:attrName>
                                          <p:attrName>ppt_y</p:attrName>
                                        </p:attrNameLst>
                                      </p:cBhvr>
                                      <p:rCtr x="-2292" y="2716"/>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6" nodeType="clickEffect">
                                  <p:stCondLst>
                                    <p:cond delay="0"/>
                                  </p:stCondLst>
                                  <p:childTnLst>
                                    <p:animMotion origin="layout" path="M 0.02448 0.32624 L -0.08524 0.21266 " pathEditMode="relative" rAng="0" ptsTypes="AA">
                                      <p:cBhvr>
                                        <p:cTn id="41" dur="1500" fill="hold"/>
                                        <p:tgtEl>
                                          <p:spTgt spid="25"/>
                                        </p:tgtEl>
                                        <p:attrNameLst>
                                          <p:attrName>ppt_x</p:attrName>
                                          <p:attrName>ppt_y</p:attrName>
                                        </p:attrNameLst>
                                      </p:cBhvr>
                                      <p:rCtr x="-5486" y="-5679"/>
                                    </p:animMotion>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7" nodeType="clickEffect">
                                  <p:stCondLst>
                                    <p:cond delay="0"/>
                                  </p:stCondLst>
                                  <p:childTnLst>
                                    <p:animMotion origin="layout" path="M -0.08524 0.21265 L 1.66667E-6 3.45679E-6 " pathEditMode="relative" rAng="0" ptsTypes="AA">
                                      <p:cBhvr>
                                        <p:cTn id="45" dur="1500" fill="hold"/>
                                        <p:tgtEl>
                                          <p:spTgt spid="25"/>
                                        </p:tgtEl>
                                        <p:attrNameLst>
                                          <p:attrName>ppt_x</p:attrName>
                                          <p:attrName>ppt_y</p:attrName>
                                        </p:attrNameLst>
                                      </p:cBhvr>
                                      <p:rCtr x="4253" y="-10648"/>
                                    </p:animMotion>
                                  </p:childTnLst>
                                </p:cTn>
                              </p:par>
                            </p:childTnLst>
                          </p:cTn>
                        </p:par>
                      </p:childTnLst>
                    </p:cTn>
                  </p:par>
                </p:childTnLst>
              </p:cTn>
              <p:nextCondLst>
                <p:cond evt="onClick" delay="0">
                  <p:tgtEl>
                    <p:spTgt spid="26"/>
                  </p:tgtEl>
                </p:cond>
              </p:nextCondLst>
            </p:seq>
            <p:seq concurrent="1" nextAc="seek">
              <p:cTn id="46" restart="whenNotActive" fill="hold" evtFilter="cancelBubble" nodeType="interactiveSeq">
                <p:stCondLst>
                  <p:cond evt="onClick" delay="0">
                    <p:tgtEl>
                      <p:spTgt spid="1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4"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1" restart="whenNotActive" fill="hold" evtFilter="cancelBubble" nodeType="interactiveSeq">
                <p:stCondLst>
                  <p:cond evt="onClick" delay="0">
                    <p:tgtEl>
                      <p:spTgt spid="2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grpId="5" nodeType="clickEffect">
                                  <p:stCondLst>
                                    <p:cond delay="0"/>
                                  </p:stCondLst>
                                  <p:childTnLst>
                                    <p:set>
                                      <p:cBhvr>
                                        <p:cTn id="55"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3" grpId="0" animBg="1"/>
      <p:bldP spid="23" grpId="3" animBg="1"/>
      <p:bldP spid="23" grpId="4" animBg="1"/>
      <p:bldP spid="23" grpId="5" animBg="1"/>
      <p:bldP spid="25" grpId="0" animBg="1"/>
      <p:bldP spid="25" grpId="1" animBg="1"/>
      <p:bldP spid="25" grpId="2" animBg="1"/>
      <p:bldP spid="25" grpId="3" animBg="1"/>
      <p:bldP spid="25" grpId="4" animBg="1"/>
      <p:bldP spid="25" grpId="5" animBg="1"/>
      <p:bldP spid="25" grpId="6" animBg="1"/>
      <p:bldP spid="25" grpId="7"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Background, Texture, Pattern, Color, Blue, Pur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4281"/>
            <a:ext cx="9144000" cy="1077218"/>
          </a:xfrm>
          <a:prstGeom prst="rect">
            <a:avLst/>
          </a:prstGeom>
          <a:solidFill>
            <a:schemeClr val="bg1">
              <a:alpha val="50000"/>
            </a:schemeClr>
          </a:solidFill>
        </p:spPr>
        <p:txBody>
          <a:bodyPr wrap="square" rtlCol="0">
            <a:spAutoFit/>
          </a:bodyPr>
          <a:lstStyle/>
          <a:p>
            <a:pPr algn="ctr"/>
            <a:r>
              <a:rPr lang="en-NZ" sz="3200" dirty="0"/>
              <a:t>The colours of the Feasts and Seasons on                   the Liturgical Calendar</a:t>
            </a:r>
            <a:endParaRPr lang="en-GB" sz="5400" b="1" dirty="0">
              <a:solidFill>
                <a:srgbClr val="00B050"/>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S-04</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p:nvPr/>
        </p:nvPicPr>
        <p:blipFill rotWithShape="1">
          <a:blip r:embed="rId4" cstate="print">
            <a:extLst>
              <a:ext uri="{28A0092B-C50C-407E-A947-70E740481C1C}">
                <a14:useLocalDpi xmlns:a14="http://schemas.microsoft.com/office/drawing/2010/main" val="0"/>
              </a:ext>
            </a:extLst>
          </a:blip>
          <a:srcRect l="2064" t="6323" r="5046" b="26398"/>
          <a:stretch/>
        </p:blipFill>
        <p:spPr bwMode="auto">
          <a:xfrm>
            <a:off x="5549014" y="1213121"/>
            <a:ext cx="3247729" cy="3326694"/>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292519" y="1108440"/>
            <a:ext cx="4941512" cy="3790781"/>
          </a:xfrm>
          <a:prstGeom prst="rect">
            <a:avLst/>
          </a:prstGeom>
          <a:solidFill>
            <a:schemeClr val="bg1">
              <a:alpha val="50000"/>
            </a:schemeClr>
          </a:solidFill>
        </p:spPr>
        <p:txBody>
          <a:bodyPr wrap="square">
            <a:spAutoFit/>
          </a:bodyPr>
          <a:lstStyle/>
          <a:p>
            <a:pPr>
              <a:lnSpc>
                <a:spcPct val="115000"/>
              </a:lnSpc>
              <a:spcAft>
                <a:spcPts val="1000"/>
              </a:spcAft>
              <a:tabLst>
                <a:tab pos="2133600" algn="l"/>
              </a:tabLst>
            </a:pPr>
            <a:r>
              <a:rPr lang="en-NZ" dirty="0">
                <a:latin typeface="Calibri" panose="020F0502020204030204" pitchFamily="34" charset="0"/>
                <a:ea typeface="Calibri" panose="020F0502020204030204" pitchFamily="34" charset="0"/>
                <a:cs typeface="Times New Roman" panose="02020603050405020304" pitchFamily="18" charset="0"/>
              </a:rPr>
              <a:t>Colour </a:t>
            </a:r>
            <a:r>
              <a:rPr lang="en-NZ"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ADVENT</a:t>
            </a:r>
            <a:r>
              <a:rPr lang="en-NZ"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NZ" dirty="0">
                <a:latin typeface="Calibri" panose="020F0502020204030204" pitchFamily="34" charset="0"/>
                <a:ea typeface="Calibri" panose="020F0502020204030204" pitchFamily="34" charset="0"/>
                <a:cs typeface="Times New Roman" panose="02020603050405020304" pitchFamily="18" charset="0"/>
              </a:rPr>
              <a:t>purple because it is the season            to prepare for </a:t>
            </a:r>
            <a:r>
              <a:rPr lang="en-NZ"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CHRISTMAS</a:t>
            </a:r>
            <a:r>
              <a:rPr lang="en-NZ" b="1" dirty="0">
                <a:latin typeface="Calibri" panose="020F0502020204030204" pitchFamily="34" charset="0"/>
                <a:ea typeface="Calibri" panose="020F0502020204030204" pitchFamily="34" charset="0"/>
                <a:cs typeface="Times New Roman" panose="02020603050405020304" pitchFamily="18" charset="0"/>
              </a:rPr>
              <a:t>.</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2133600" algn="l"/>
              </a:tabLst>
            </a:pPr>
            <a:r>
              <a:rPr lang="en-NZ" dirty="0">
                <a:latin typeface="Calibri" panose="020F0502020204030204" pitchFamily="34" charset="0"/>
                <a:ea typeface="Calibri" panose="020F0502020204030204" pitchFamily="34" charset="0"/>
                <a:cs typeface="Times New Roman" panose="02020603050405020304" pitchFamily="18" charset="0"/>
              </a:rPr>
              <a:t>Colour</a:t>
            </a:r>
            <a:r>
              <a:rPr lang="en-NZ"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NZ"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CHRISTMAS </a:t>
            </a:r>
            <a:r>
              <a:rPr lang="en-NZ"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NZ" dirty="0">
                <a:latin typeface="Calibri" panose="020F0502020204030204" pitchFamily="34" charset="0"/>
                <a:ea typeface="Calibri" panose="020F0502020204030204" pitchFamily="34" charset="0"/>
                <a:cs typeface="Times New Roman" panose="02020603050405020304" pitchFamily="18" charset="0"/>
              </a:rPr>
              <a:t>yellow because it is a great    feast to celebrate.</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2133600" algn="l"/>
              </a:tabLst>
            </a:pPr>
            <a:r>
              <a:rPr lang="en-NZ" dirty="0">
                <a:latin typeface="Calibri" panose="020F0502020204030204" pitchFamily="34" charset="0"/>
                <a:ea typeface="Calibri" panose="020F0502020204030204" pitchFamily="34" charset="0"/>
                <a:cs typeface="Times New Roman" panose="02020603050405020304" pitchFamily="18" charset="0"/>
              </a:rPr>
              <a:t>Colour</a:t>
            </a:r>
            <a:r>
              <a:rPr lang="en-NZ" b="1" dirty="0">
                <a:latin typeface="Calibri" panose="020F0502020204030204" pitchFamily="34" charset="0"/>
                <a:ea typeface="Calibri" panose="020F0502020204030204" pitchFamily="34" charset="0"/>
                <a:cs typeface="Times New Roman" panose="02020603050405020304" pitchFamily="18" charset="0"/>
              </a:rPr>
              <a:t> </a:t>
            </a:r>
            <a:r>
              <a:rPr lang="en-NZ"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ORDINARY TIME </a:t>
            </a:r>
            <a:r>
              <a:rPr lang="en-NZ" dirty="0">
                <a:latin typeface="Calibri" panose="020F0502020204030204" pitchFamily="34" charset="0"/>
                <a:ea typeface="Calibri" panose="020F0502020204030204" pitchFamily="34" charset="0"/>
                <a:cs typeface="Times New Roman" panose="02020603050405020304" pitchFamily="18" charset="0"/>
              </a:rPr>
              <a:t>green because it is when      we do ordinary things.</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2133600" algn="l"/>
              </a:tabLst>
            </a:pPr>
            <a:r>
              <a:rPr lang="en-NZ" dirty="0">
                <a:latin typeface="Calibri" panose="020F0502020204030204" pitchFamily="34" charset="0"/>
                <a:ea typeface="Calibri" panose="020F0502020204030204" pitchFamily="34" charset="0"/>
                <a:cs typeface="Times New Roman" panose="02020603050405020304" pitchFamily="18" charset="0"/>
              </a:rPr>
              <a:t>Colour</a:t>
            </a:r>
            <a:r>
              <a:rPr lang="en-NZ"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NZ"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LENT</a:t>
            </a:r>
            <a:r>
              <a:rPr lang="en-NZ"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NZ" dirty="0">
                <a:latin typeface="Calibri" panose="020F0502020204030204" pitchFamily="34" charset="0"/>
                <a:ea typeface="Calibri" panose="020F0502020204030204" pitchFamily="34" charset="0"/>
                <a:cs typeface="Times New Roman" panose="02020603050405020304" pitchFamily="18" charset="0"/>
              </a:rPr>
              <a:t>purple because it is the season to       prepare for</a:t>
            </a:r>
            <a:r>
              <a:rPr lang="en-NZ" b="1" dirty="0">
                <a:latin typeface="Calibri" panose="020F0502020204030204" pitchFamily="34" charset="0"/>
                <a:ea typeface="Calibri" panose="020F0502020204030204" pitchFamily="34" charset="0"/>
                <a:cs typeface="Times New Roman" panose="02020603050405020304" pitchFamily="18" charset="0"/>
              </a:rPr>
              <a:t> </a:t>
            </a:r>
            <a:r>
              <a:rPr lang="en-NZ"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EASTER</a:t>
            </a:r>
            <a:r>
              <a:rPr lang="en-NZ" b="1" dirty="0" smtClean="0">
                <a:latin typeface="Calibri" panose="020F0502020204030204" pitchFamily="34" charset="0"/>
                <a:ea typeface="Calibri" panose="020F0502020204030204" pitchFamily="34" charset="0"/>
                <a:cs typeface="Times New Roman" panose="02020603050405020304" pitchFamily="18" charset="0"/>
              </a:rPr>
              <a:t>.</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2133600" algn="l"/>
              </a:tabLst>
            </a:pPr>
            <a:r>
              <a:rPr lang="en-NZ" dirty="0">
                <a:latin typeface="Calibri" panose="020F0502020204030204" pitchFamily="34" charset="0"/>
                <a:ea typeface="Calibri" panose="020F0502020204030204" pitchFamily="34" charset="0"/>
                <a:cs typeface="Times New Roman" panose="02020603050405020304" pitchFamily="18" charset="0"/>
              </a:rPr>
              <a:t>Colour</a:t>
            </a:r>
            <a:r>
              <a:rPr lang="en-NZ"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 EASTER</a:t>
            </a:r>
            <a:r>
              <a:rPr lang="en-NZ" dirty="0">
                <a:solidFill>
                  <a:srgbClr val="FFC000"/>
                </a:solidFill>
                <a:latin typeface="Calibri" panose="020F0502020204030204" pitchFamily="34" charset="0"/>
                <a:ea typeface="Calibri" panose="020F0502020204030204" pitchFamily="34" charset="0"/>
                <a:cs typeface="Times New Roman" panose="02020603050405020304" pitchFamily="18" charset="0"/>
              </a:rPr>
              <a:t> </a:t>
            </a:r>
            <a:r>
              <a:rPr lang="en-NZ" dirty="0">
                <a:latin typeface="Calibri" panose="020F0502020204030204" pitchFamily="34" charset="0"/>
                <a:ea typeface="Calibri" panose="020F0502020204030204" pitchFamily="34" charset="0"/>
                <a:cs typeface="Times New Roman" panose="02020603050405020304" pitchFamily="18" charset="0"/>
              </a:rPr>
              <a:t>yellow because is the greatest feast     to celebrate in the whole </a:t>
            </a:r>
            <a:r>
              <a:rPr lang="en-NZ" dirty="0" smtClean="0">
                <a:latin typeface="Calibri" panose="020F0502020204030204" pitchFamily="34" charset="0"/>
                <a:ea typeface="Calibri" panose="020F0502020204030204" pitchFamily="34" charset="0"/>
                <a:cs typeface="Times New Roman" panose="02020603050405020304" pitchFamily="18" charset="0"/>
              </a:rPr>
              <a:t>year.</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Tool instructions"/>
          <p:cNvSpPr txBox="1"/>
          <p:nvPr/>
        </p:nvSpPr>
        <p:spPr>
          <a:xfrm>
            <a:off x="3303299" y="4924584"/>
            <a:ext cx="2537402" cy="230832"/>
          </a:xfrm>
          <a:prstGeom prst="rect">
            <a:avLst/>
          </a:prstGeom>
          <a:solidFill>
            <a:schemeClr val="bg1">
              <a:alpha val="50000"/>
            </a:schemeClr>
          </a:solidFill>
        </p:spPr>
        <p:txBody>
          <a:bodyPr wrap="square" rtlCol="0">
            <a:spAutoFit/>
          </a:bodyPr>
          <a:lstStyle/>
          <a:p>
            <a:pPr algn="ctr"/>
            <a:r>
              <a:rPr lang="en-GB" sz="900" dirty="0">
                <a:latin typeface="Arial" pitchFamily="34" charset="0"/>
                <a:ea typeface="Segoe UI" pitchFamily="34" charset="0"/>
                <a:cs typeface="Arial" pitchFamily="34" charset="0"/>
              </a:rPr>
              <a:t>Click on worksheet button to go to worksheet.</a:t>
            </a:r>
          </a:p>
        </p:txBody>
      </p:sp>
    </p:spTree>
    <p:extLst>
      <p:ext uri="{BB962C8B-B14F-4D97-AF65-F5344CB8AC3E}">
        <p14:creationId xmlns:p14="http://schemas.microsoft.com/office/powerpoint/2010/main" val="1375656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Background, Texture, Pattern, Color, Blue, Pur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380439"/>
            <a:ext cx="9144000" cy="769441"/>
          </a:xfrm>
          <a:prstGeom prst="rect">
            <a:avLst/>
          </a:prstGeom>
          <a:solidFill>
            <a:schemeClr val="bg1">
              <a:alpha val="50000"/>
            </a:schemeClr>
          </a:solidFill>
        </p:spPr>
        <p:txBody>
          <a:bodyPr wrap="square" rtlCol="0">
            <a:spAutoFit/>
          </a:bodyPr>
          <a:lstStyle/>
          <a:p>
            <a:pPr algn="ctr"/>
            <a:r>
              <a:rPr lang="en-NZ" sz="4400" dirty="0"/>
              <a:t>Lent is a good time to stop and think</a:t>
            </a:r>
            <a:endParaRPr lang="en-GB" sz="7200" b="1" dirty="0">
              <a:solidFill>
                <a:srgbClr val="00B050"/>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S-05</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C:\Users\a.kennedy\Pictures\St Mary's Kaikorai\2015-09-04 11.42.21.jpg"/>
          <p:cNvPicPr/>
          <p:nvPr/>
        </p:nvPicPr>
        <p:blipFill rotWithShape="1">
          <a:blip r:embed="rId4" cstate="print">
            <a:extLst>
              <a:ext uri="{28A0092B-C50C-407E-A947-70E740481C1C}">
                <a14:useLocalDpi xmlns:a14="http://schemas.microsoft.com/office/drawing/2010/main" val="0"/>
              </a:ext>
            </a:extLst>
          </a:blip>
          <a:srcRect l="27032" t="19203" r="8160" b="22599"/>
          <a:stretch/>
        </p:blipFill>
        <p:spPr bwMode="auto">
          <a:xfrm>
            <a:off x="2325150" y="1653103"/>
            <a:ext cx="4493699" cy="3026897"/>
          </a:xfrm>
          <a:prstGeom prst="rect">
            <a:avLst/>
          </a:prstGeom>
          <a:noFill/>
          <a:ln w="28575">
            <a:solidFill>
              <a:schemeClr val="bg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21322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Background, Texture, Pattern, Color, Blue, Pur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3557" y="3375"/>
            <a:ext cx="9144000" cy="1077218"/>
          </a:xfrm>
          <a:prstGeom prst="rect">
            <a:avLst/>
          </a:prstGeom>
          <a:solidFill>
            <a:schemeClr val="bg1">
              <a:alpha val="50000"/>
            </a:schemeClr>
          </a:solidFill>
        </p:spPr>
        <p:txBody>
          <a:bodyPr wrap="square" rtlCol="0">
            <a:spAutoFit/>
          </a:bodyPr>
          <a:lstStyle/>
          <a:p>
            <a:pPr algn="ctr"/>
            <a:r>
              <a:rPr lang="en-NZ" sz="3200" dirty="0"/>
              <a:t>Ways children can change and share themselves with others and grow more like Jesus</a:t>
            </a:r>
            <a:endParaRPr lang="en-GB" sz="5400" b="1" dirty="0">
              <a:solidFill>
                <a:srgbClr val="FF0000"/>
              </a:solidFill>
            </a:endParaRPr>
          </a:p>
        </p:txBody>
      </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S-06</a:t>
            </a:r>
          </a:p>
        </p:txBody>
      </p:sp>
      <p:sp>
        <p:nvSpPr>
          <p:cNvPr id="1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Tool instructions"/>
          <p:cNvSpPr txBox="1"/>
          <p:nvPr/>
        </p:nvSpPr>
        <p:spPr>
          <a:xfrm>
            <a:off x="3735874" y="4912668"/>
            <a:ext cx="1672254"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in white box to type text</a:t>
            </a:r>
          </a:p>
        </p:txBody>
      </p:sp>
      <p:pic>
        <p:nvPicPr>
          <p:cNvPr id="14" name="Picture 13" descr="C:\Users\a.kennedy\Pictures\St Bernadettes\St Bernadettes Visit 2\20150305_132147.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1066" y="1200998"/>
            <a:ext cx="2983204" cy="3340773"/>
          </a:xfrm>
          <a:prstGeom prst="rect">
            <a:avLst/>
          </a:prstGeom>
          <a:noFill/>
          <a:ln w="19050">
            <a:solidFill>
              <a:schemeClr val="bg1"/>
            </a:solidFill>
          </a:ln>
        </p:spPr>
      </p:pic>
      <p:sp>
        <p:nvSpPr>
          <p:cNvPr id="7" name="Rectangle 6"/>
          <p:cNvSpPr/>
          <p:nvPr/>
        </p:nvSpPr>
        <p:spPr>
          <a:xfrm>
            <a:off x="284310" y="1182827"/>
            <a:ext cx="5302446" cy="723275"/>
          </a:xfrm>
          <a:prstGeom prst="rect">
            <a:avLst/>
          </a:prstGeom>
          <a:solidFill>
            <a:schemeClr val="bg1">
              <a:alpha val="50000"/>
            </a:schemeClr>
          </a:solidFill>
        </p:spPr>
        <p:txBody>
          <a:bodyPr wrap="square">
            <a:spAutoFit/>
          </a:bodyPr>
          <a:lstStyle/>
          <a:p>
            <a:pPr>
              <a:spcAft>
                <a:spcPts val="600"/>
              </a:spcAft>
            </a:pPr>
            <a:r>
              <a:rPr lang="en-NZ" dirty="0">
                <a:latin typeface="Calibri" panose="020F0502020204030204" pitchFamily="34" charset="0"/>
                <a:ea typeface="Calibri" panose="020F0502020204030204" pitchFamily="34" charset="0"/>
                <a:cs typeface="Times New Roman" panose="02020603050405020304" pitchFamily="18" charset="0"/>
              </a:rPr>
              <a:t>How we can share ourselves with others as Jesus did:</a:t>
            </a:r>
          </a:p>
          <a:p>
            <a:pPr>
              <a:spcAft>
                <a:spcPts val="600"/>
              </a:spcAft>
            </a:pPr>
            <a:r>
              <a:rPr lang="en-NZ" dirty="0">
                <a:latin typeface="Calibri" panose="020F0502020204030204" pitchFamily="34" charset="0"/>
                <a:ea typeface="Calibri" panose="020F0502020204030204" pitchFamily="34" charset="0"/>
                <a:cs typeface="Times New Roman" panose="02020603050405020304" pitchFamily="18" charset="0"/>
              </a:rPr>
              <a:t>Here are our ideas</a:t>
            </a:r>
            <a:endParaRPr lang="en-NZ" dirty="0">
              <a:effectLst/>
              <a:latin typeface="Calibri" panose="020F0502020204030204" pitchFamily="34" charset="0"/>
              <a:ea typeface="Calibri" panose="020F0502020204030204" pitchFamily="34" charset="0"/>
              <a:cs typeface="Times New Roman" panose="02020603050405020304" pitchFamily="18" charset="0"/>
            </a:endParaRPr>
          </a:p>
        </p:txBody>
      </p:sp>
    </p:spTree>
    <p:controls>
      <mc:AlternateContent xmlns:mc="http://schemas.openxmlformats.org/markup-compatibility/2006">
        <mc:Choice xmlns:v="urn:schemas-microsoft-com:vml" Requires="v">
          <p:control spid="8207" name="TextBox1" r:id="rId2" imgW="5305320" imgH="2857680"/>
        </mc:Choice>
        <mc:Fallback>
          <p:control name="TextBox1" r:id="rId2" imgW="5305320" imgH="2857680">
            <p:pic>
              <p:nvPicPr>
                <p:cNvPr id="0" name="TextBox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284163" y="1952625"/>
                  <a:ext cx="5302250" cy="28590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0312311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Background, Texture, Pattern, Color, Blue, Pur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MOVE THIS OBJECT"/>
          <p:cNvSpPr txBox="1"/>
          <p:nvPr/>
        </p:nvSpPr>
        <p:spPr>
          <a:xfrm>
            <a:off x="0" y="-4282"/>
            <a:ext cx="9144000" cy="584775"/>
          </a:xfrm>
          <a:prstGeom prst="rect">
            <a:avLst/>
          </a:prstGeom>
          <a:solidFill>
            <a:schemeClr val="bg1">
              <a:alpha val="50000"/>
            </a:schemeClr>
          </a:solidFill>
        </p:spPr>
        <p:txBody>
          <a:bodyPr wrap="square" rtlCol="0">
            <a:spAutoFit/>
          </a:bodyPr>
          <a:lstStyle/>
          <a:p>
            <a:pPr algn="ctr"/>
            <a:r>
              <a:rPr lang="en-NZ" sz="3200" dirty="0"/>
              <a:t>Getting to know Jesus so we can live more like him</a:t>
            </a:r>
            <a:endParaRPr lang="en-GB" sz="5400" b="1" dirty="0">
              <a:solidFill>
                <a:srgbClr val="FF0000"/>
              </a:solidFill>
            </a:endParaRPr>
          </a:p>
        </p:txBody>
      </p:sp>
      <p:sp>
        <p:nvSpPr>
          <p:cNvPr id="21" name="Shape: Word list border"/>
          <p:cNvSpPr/>
          <p:nvPr/>
        </p:nvSpPr>
        <p:spPr>
          <a:xfrm>
            <a:off x="217781" y="3458876"/>
            <a:ext cx="8782219" cy="11444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0" name="TextBox: Fifth word"/>
          <p:cNvSpPr txBox="1"/>
          <p:nvPr/>
        </p:nvSpPr>
        <p:spPr>
          <a:xfrm>
            <a:off x="5544325" y="3836995"/>
            <a:ext cx="3060403" cy="360000"/>
          </a:xfrm>
          <a:prstGeom prst="rect">
            <a:avLst/>
          </a:prstGeom>
          <a:noFill/>
        </p:spPr>
        <p:txBody>
          <a:bodyPr wrap="none" rtlCol="0">
            <a:noAutofit/>
          </a:bodyPr>
          <a:lstStyle>
            <a:defPPr>
              <a:defRPr lang="en-US"/>
            </a:defPPr>
          </a:lstStyle>
          <a:p>
            <a:pPr lvl="0"/>
            <a:r>
              <a:rPr lang="en-NZ" dirty="0"/>
              <a:t>stories about him in the Bible.</a:t>
            </a:r>
          </a:p>
        </p:txBody>
      </p:sp>
      <p:sp>
        <p:nvSpPr>
          <p:cNvPr id="19" name="TextBox: Fourth word"/>
          <p:cNvSpPr txBox="1"/>
          <p:nvPr/>
        </p:nvSpPr>
        <p:spPr>
          <a:xfrm>
            <a:off x="369042" y="4196995"/>
            <a:ext cx="4605854" cy="360000"/>
          </a:xfrm>
          <a:prstGeom prst="rect">
            <a:avLst/>
          </a:prstGeom>
          <a:noFill/>
        </p:spPr>
        <p:txBody>
          <a:bodyPr wrap="none" rtlCol="0">
            <a:noAutofit/>
          </a:bodyPr>
          <a:lstStyle>
            <a:defPPr>
              <a:defRPr lang="en-US"/>
            </a:defPPr>
          </a:lstStyle>
          <a:p>
            <a:pPr lvl="0"/>
            <a:r>
              <a:rPr lang="en-NZ" dirty="0"/>
              <a:t>parents when they tell us about what Jesus did.</a:t>
            </a:r>
          </a:p>
        </p:txBody>
      </p:sp>
      <p:sp>
        <p:nvSpPr>
          <p:cNvPr id="18" name="TextBox: Third word"/>
          <p:cNvSpPr txBox="1"/>
          <p:nvPr/>
        </p:nvSpPr>
        <p:spPr>
          <a:xfrm>
            <a:off x="369042" y="3485774"/>
            <a:ext cx="3394861" cy="360000"/>
          </a:xfrm>
          <a:prstGeom prst="rect">
            <a:avLst/>
          </a:prstGeom>
          <a:noFill/>
        </p:spPr>
        <p:txBody>
          <a:bodyPr wrap="none" rtlCol="0">
            <a:noAutofit/>
          </a:bodyPr>
          <a:lstStyle>
            <a:defPPr>
              <a:defRPr lang="en-US"/>
            </a:defPPr>
          </a:lstStyle>
          <a:p>
            <a:pPr lvl="0"/>
            <a:r>
              <a:rPr lang="en-NZ" dirty="0"/>
              <a:t>are kind like Jesus and copy them.</a:t>
            </a:r>
          </a:p>
        </p:txBody>
      </p:sp>
      <p:sp>
        <p:nvSpPr>
          <p:cNvPr id="17" name="TextBox: Second word"/>
          <p:cNvSpPr txBox="1"/>
          <p:nvPr/>
        </p:nvSpPr>
        <p:spPr>
          <a:xfrm>
            <a:off x="369042" y="3841384"/>
            <a:ext cx="2478203" cy="360000"/>
          </a:xfrm>
          <a:prstGeom prst="rect">
            <a:avLst/>
          </a:prstGeom>
          <a:noFill/>
        </p:spPr>
        <p:txBody>
          <a:bodyPr wrap="none" rtlCol="0">
            <a:noAutofit/>
          </a:bodyPr>
          <a:lstStyle>
            <a:defPPr>
              <a:defRPr lang="en-US"/>
            </a:defPPr>
          </a:lstStyle>
          <a:p>
            <a:pPr lvl="0"/>
            <a:r>
              <a:rPr lang="en-NZ" dirty="0"/>
              <a:t>teacher in our RE classes.</a:t>
            </a:r>
          </a:p>
        </p:txBody>
      </p:sp>
      <p:sp>
        <p:nvSpPr>
          <p:cNvPr id="16" name="TextBox: First word"/>
          <p:cNvSpPr txBox="1"/>
          <p:nvPr/>
        </p:nvSpPr>
        <p:spPr>
          <a:xfrm>
            <a:off x="5541751" y="3485774"/>
            <a:ext cx="2774665" cy="360000"/>
          </a:xfrm>
          <a:prstGeom prst="rect">
            <a:avLst/>
          </a:prstGeom>
          <a:noFill/>
        </p:spPr>
        <p:txBody>
          <a:bodyPr wrap="none" rtlCol="0">
            <a:noAutofit/>
          </a:bodyPr>
          <a:lstStyle>
            <a:defPPr>
              <a:defRPr lang="en-US"/>
            </a:defPPr>
          </a:lstStyle>
          <a:p>
            <a:pPr algn="ctr"/>
            <a:r>
              <a:rPr lang="en-NZ" dirty="0"/>
              <a:t>listen when he speaks to us.</a:t>
            </a:r>
          </a:p>
        </p:txBody>
      </p:sp>
      <p:sp>
        <p:nvSpPr>
          <p:cNvPr id="5" name="Rectangle 4"/>
          <p:cNvSpPr/>
          <p:nvPr/>
        </p:nvSpPr>
        <p:spPr>
          <a:xfrm>
            <a:off x="236671" y="1074260"/>
            <a:ext cx="6644608" cy="228212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3" name="Shape: Fifth position"/>
          <p:cNvSpPr/>
          <p:nvPr/>
        </p:nvSpPr>
        <p:spPr>
          <a:xfrm>
            <a:off x="1538722" y="2991920"/>
            <a:ext cx="2949203" cy="277200"/>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r>
              <a:rPr lang="en-NZ" dirty="0">
                <a:solidFill>
                  <a:schemeClr val="tx1"/>
                </a:solidFill>
              </a:rPr>
              <a:t>stories about him in the Bible.</a:t>
            </a:r>
          </a:p>
        </p:txBody>
      </p:sp>
      <p:sp>
        <p:nvSpPr>
          <p:cNvPr id="69" name="Shape: Fourth position"/>
          <p:cNvSpPr/>
          <p:nvPr/>
        </p:nvSpPr>
        <p:spPr>
          <a:xfrm>
            <a:off x="2273309" y="2521804"/>
            <a:ext cx="4607970" cy="290327"/>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r>
              <a:rPr lang="en-NZ" dirty="0">
                <a:solidFill>
                  <a:schemeClr val="tx1"/>
                </a:solidFill>
              </a:rPr>
              <a:t>parents when they tell us about what Jesus did.</a:t>
            </a:r>
          </a:p>
        </p:txBody>
      </p:sp>
      <p:sp>
        <p:nvSpPr>
          <p:cNvPr id="68" name="Shape: Third position"/>
          <p:cNvSpPr/>
          <p:nvPr/>
        </p:nvSpPr>
        <p:spPr>
          <a:xfrm>
            <a:off x="3415128" y="2050916"/>
            <a:ext cx="3242670" cy="301857"/>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r>
              <a:rPr lang="en-NZ" dirty="0">
                <a:solidFill>
                  <a:schemeClr val="tx1"/>
                </a:solidFill>
              </a:rPr>
              <a:t>are kind like Jesus and copy them.</a:t>
            </a:r>
          </a:p>
        </p:txBody>
      </p:sp>
      <p:sp>
        <p:nvSpPr>
          <p:cNvPr id="70" name="Shape: Second position"/>
          <p:cNvSpPr/>
          <p:nvPr/>
        </p:nvSpPr>
        <p:spPr>
          <a:xfrm>
            <a:off x="3501396" y="1594128"/>
            <a:ext cx="2416155" cy="276999"/>
          </a:xfrm>
          <a:prstGeom prst="rect">
            <a:avLst/>
          </a:prstGeom>
          <a:noFill/>
          <a:ln w="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r>
              <a:rPr lang="en-NZ" dirty="0">
                <a:solidFill>
                  <a:schemeClr val="tx1"/>
                </a:solidFill>
              </a:rPr>
              <a:t>teacher in our RE classes.</a:t>
            </a:r>
          </a:p>
        </p:txBody>
      </p:sp>
      <p:sp>
        <p:nvSpPr>
          <p:cNvPr id="71" name="Shape: First position"/>
          <p:cNvSpPr/>
          <p:nvPr/>
        </p:nvSpPr>
        <p:spPr>
          <a:xfrm>
            <a:off x="3860725" y="1126582"/>
            <a:ext cx="2678026" cy="276999"/>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dirty="0">
                <a:solidFill>
                  <a:schemeClr val="tx1"/>
                </a:solidFill>
              </a:rPr>
              <a:t>listen when he speaks to us.</a:t>
            </a:r>
          </a:p>
        </p:txBody>
      </p:sp>
      <p:sp>
        <p:nvSpPr>
          <p:cNvPr id="15" name="TextBox: Sentence last part"/>
          <p:cNvSpPr txBox="1"/>
          <p:nvPr/>
        </p:nvSpPr>
        <p:spPr>
          <a:xfrm>
            <a:off x="314604" y="3003551"/>
            <a:ext cx="1224118" cy="276999"/>
          </a:xfrm>
          <a:prstGeom prst="rect">
            <a:avLst/>
          </a:prstGeom>
          <a:noFill/>
        </p:spPr>
        <p:txBody>
          <a:bodyPr wrap="none" lIns="0" tIns="0" rIns="0" bIns="0" rtlCol="0">
            <a:spAutoFit/>
          </a:bodyPr>
          <a:lstStyle>
            <a:defPPr>
              <a:defRPr lang="en-US"/>
            </a:defPPr>
          </a:lstStyle>
          <a:p>
            <a:r>
              <a:rPr lang="en-NZ" dirty="0"/>
              <a:t>We can read </a:t>
            </a:r>
          </a:p>
        </p:txBody>
      </p:sp>
      <p:sp>
        <p:nvSpPr>
          <p:cNvPr id="12" name="TextBox: Sentence fifth part"/>
          <p:cNvSpPr txBox="1"/>
          <p:nvPr/>
        </p:nvSpPr>
        <p:spPr>
          <a:xfrm>
            <a:off x="320717" y="2534674"/>
            <a:ext cx="2074141" cy="276999"/>
          </a:xfrm>
          <a:prstGeom prst="rect">
            <a:avLst/>
          </a:prstGeom>
          <a:noFill/>
        </p:spPr>
        <p:txBody>
          <a:bodyPr wrap="square" lIns="0" tIns="0" rIns="0" bIns="0" rtlCol="0">
            <a:spAutoFit/>
          </a:bodyPr>
          <a:lstStyle>
            <a:defPPr>
              <a:defRPr lang="en-US"/>
            </a:defPPr>
          </a:lstStyle>
          <a:p>
            <a:pPr lvl="0"/>
            <a:r>
              <a:rPr lang="en-NZ" dirty="0"/>
              <a:t>We can listen to our </a:t>
            </a:r>
          </a:p>
        </p:txBody>
      </p:sp>
      <p:sp>
        <p:nvSpPr>
          <p:cNvPr id="10" name="TextBox: Sentence fourth part"/>
          <p:cNvSpPr txBox="1"/>
          <p:nvPr/>
        </p:nvSpPr>
        <p:spPr>
          <a:xfrm>
            <a:off x="320717" y="2065798"/>
            <a:ext cx="3218537" cy="276999"/>
          </a:xfrm>
          <a:prstGeom prst="rect">
            <a:avLst/>
          </a:prstGeom>
          <a:noFill/>
        </p:spPr>
        <p:txBody>
          <a:bodyPr wrap="square" lIns="0" tIns="0" rIns="0" bIns="0" rtlCol="0">
            <a:spAutoFit/>
          </a:bodyPr>
          <a:lstStyle>
            <a:defPPr>
              <a:defRPr lang="en-US"/>
            </a:defPPr>
          </a:lstStyle>
          <a:p>
            <a:r>
              <a:rPr lang="en-NZ" dirty="0"/>
              <a:t>We can notice other people who</a:t>
            </a:r>
          </a:p>
        </p:txBody>
      </p:sp>
      <p:sp>
        <p:nvSpPr>
          <p:cNvPr id="9" name="TextBox: Sentence third part"/>
          <p:cNvSpPr txBox="1"/>
          <p:nvPr/>
        </p:nvSpPr>
        <p:spPr>
          <a:xfrm>
            <a:off x="320717" y="1596922"/>
            <a:ext cx="3180679" cy="276999"/>
          </a:xfrm>
          <a:prstGeom prst="rect">
            <a:avLst/>
          </a:prstGeom>
          <a:noFill/>
        </p:spPr>
        <p:txBody>
          <a:bodyPr wrap="none" lIns="0" tIns="0" rIns="0" bIns="0" rtlCol="0">
            <a:spAutoFit/>
          </a:bodyPr>
          <a:lstStyle>
            <a:defPPr>
              <a:defRPr lang="en-US"/>
            </a:defPPr>
          </a:lstStyle>
          <a:p>
            <a:pPr lvl="0"/>
            <a:r>
              <a:rPr lang="en-NZ" dirty="0"/>
              <a:t>We can learn about him from our </a:t>
            </a:r>
          </a:p>
        </p:txBody>
      </p:sp>
      <p:sp>
        <p:nvSpPr>
          <p:cNvPr id="3" name="Textbox: Sentence second part"/>
          <p:cNvSpPr txBox="1"/>
          <p:nvPr/>
        </p:nvSpPr>
        <p:spPr>
          <a:xfrm>
            <a:off x="320717" y="1128046"/>
            <a:ext cx="3540008" cy="276999"/>
          </a:xfrm>
          <a:prstGeom prst="rect">
            <a:avLst/>
          </a:prstGeom>
          <a:noFill/>
        </p:spPr>
        <p:txBody>
          <a:bodyPr wrap="none" lIns="0" tIns="0" rIns="0" bIns="0" rtlCol="0">
            <a:spAutoFit/>
          </a:bodyPr>
          <a:lstStyle>
            <a:defPPr>
              <a:defRPr lang="en-US"/>
            </a:defPPr>
          </a:lstStyle>
          <a:p>
            <a:r>
              <a:rPr lang="en-NZ" dirty="0"/>
              <a:t>We can talk to Jesus in our hearts and</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S-07</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2382938" y="4912668"/>
            <a:ext cx="4378123"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a sentence ending from the white box to correctly position it in the sentence.</a:t>
            </a:r>
          </a:p>
        </p:txBody>
      </p:sp>
      <p:sp>
        <p:nvSpPr>
          <p:cNvPr id="4" name="Rectangle 3"/>
          <p:cNvSpPr/>
          <p:nvPr/>
        </p:nvSpPr>
        <p:spPr>
          <a:xfrm>
            <a:off x="1071800" y="580393"/>
            <a:ext cx="7074179" cy="425501"/>
          </a:xfrm>
          <a:prstGeom prst="rect">
            <a:avLst/>
          </a:prstGeom>
          <a:solidFill>
            <a:schemeClr val="bg1">
              <a:alpha val="50000"/>
            </a:schemeClr>
          </a:solidFill>
        </p:spPr>
        <p:txBody>
          <a:bodyPr wrap="square">
            <a:spAutoFit/>
          </a:bodyPr>
          <a:lstStyle/>
          <a:p>
            <a:pPr algn="ctr">
              <a:lnSpc>
                <a:spcPct val="115000"/>
              </a:lnSpc>
              <a:spcAft>
                <a:spcPts val="1000"/>
              </a:spcAft>
            </a:pPr>
            <a:r>
              <a:rPr lang="en-NZ" sz="2000" dirty="0">
                <a:latin typeface="Calibri" panose="020F0502020204030204" pitchFamily="34" charset="0"/>
                <a:ea typeface="Calibri" panose="020F0502020204030204" pitchFamily="34" charset="0"/>
                <a:cs typeface="Times New Roman" panose="02020603050405020304" pitchFamily="18" charset="0"/>
              </a:rPr>
              <a:t>How can we get to know Jesus more so we can live more like him?</a:t>
            </a:r>
            <a:endParaRPr lang="en-NZ"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8" name="Picture 27" descr="C:\Users\a.kennedy\Pictures\St Bernadettes\St Bernadettes Visit 2\20150305_13133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9182" y="1095925"/>
            <a:ext cx="1874344" cy="2237936"/>
          </a:xfrm>
          <a:prstGeom prst="rect">
            <a:avLst/>
          </a:prstGeom>
          <a:noFill/>
          <a:ln w="19050">
            <a:solidFill>
              <a:schemeClr val="bg1"/>
            </a:solidFill>
          </a:ln>
        </p:spPr>
      </p:pic>
    </p:spTree>
    <p:extLst>
      <p:ext uri="{BB962C8B-B14F-4D97-AF65-F5344CB8AC3E}">
        <p14:creationId xmlns:p14="http://schemas.microsoft.com/office/powerpoint/2010/main" val="3212775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12" dur="1000"/>
                                        <p:tgtEl>
                                          <p:spTgt spid="71">
                                            <p:txEl>
                                              <p:charRg st="4294967295" end="4294967295"/>
                                            </p:txEl>
                                          </p:spTgt>
                                        </p:tgtEl>
                                      </p:cBhvr>
                                    </p:animEffect>
                                    <p:anim calcmode="lin" valueType="num">
                                      <p:cBhvr>
                                        <p:cTn id="13"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71"/>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clickEffect">
                                  <p:stCondLst>
                                    <p:cond delay="0"/>
                                  </p:stCondLst>
                                  <p:childTnLst>
                                    <p:set>
                                      <p:cBhvr>
                                        <p:cTn id="19"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20" dur="1000"/>
                                        <p:tgtEl>
                                          <p:spTgt spid="71">
                                            <p:txEl>
                                              <p:charRg st="4294967295" end="4294967295"/>
                                            </p:txEl>
                                          </p:spTgt>
                                        </p:tgtEl>
                                      </p:cBhvr>
                                    </p:animEffect>
                                    <p:anim calcmode="lin" valueType="num">
                                      <p:cBhvr>
                                        <p:cTn id="21"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6"/>
                                        </p:tgtEl>
                                      </p:cBhvr>
                                    </p:animEffect>
                                    <p:anim calcmode="lin" valueType="num">
                                      <p:cBhvr>
                                        <p:cTn id="25" dur="1000"/>
                                        <p:tgtEl>
                                          <p:spTgt spid="16"/>
                                        </p:tgtEl>
                                        <p:attrNameLst>
                                          <p:attrName>ppt_x</p:attrName>
                                        </p:attrNameLst>
                                      </p:cBhvr>
                                      <p:tavLst>
                                        <p:tav tm="0">
                                          <p:val>
                                            <p:strVal val="ppt_x"/>
                                          </p:val>
                                        </p:tav>
                                        <p:tav tm="100000">
                                          <p:val>
                                            <p:strVal val="ppt_x"/>
                                          </p:val>
                                        </p:tav>
                                      </p:tavLst>
                                    </p:anim>
                                    <p:anim calcmode="lin" valueType="num">
                                      <p:cBhvr>
                                        <p:cTn id="26" dur="1000"/>
                                        <p:tgtEl>
                                          <p:spTgt spid="16"/>
                                        </p:tgtEl>
                                        <p:attrNameLst>
                                          <p:attrName>ppt_y</p:attrName>
                                        </p:attrNameLst>
                                      </p:cBhvr>
                                      <p:tavLst>
                                        <p:tav tm="0">
                                          <p:val>
                                            <p:strVal val="ppt_y"/>
                                          </p:val>
                                        </p:tav>
                                        <p:tav tm="100000">
                                          <p:val>
                                            <p:strVal val="ppt_y-.1"/>
                                          </p:val>
                                        </p:tav>
                                      </p:tavLst>
                                    </p:anim>
                                    <p:set>
                                      <p:cBhvr>
                                        <p:cTn id="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clickEffect">
                                  <p:stCondLst>
                                    <p:cond delay="0"/>
                                  </p:stCondLst>
                                  <p:childTnLst>
                                    <p:animEffect transition="out" filter="fade">
                                      <p:cBhvr>
                                        <p:cTn id="32" dur="1000"/>
                                        <p:tgtEl>
                                          <p:spTgt spid="17"/>
                                        </p:tgtEl>
                                      </p:cBhvr>
                                    </p:animEffect>
                                    <p:anim calcmode="lin" valueType="num">
                                      <p:cBhvr>
                                        <p:cTn id="33" dur="1000"/>
                                        <p:tgtEl>
                                          <p:spTgt spid="17"/>
                                        </p:tgtEl>
                                        <p:attrNameLst>
                                          <p:attrName>ppt_x</p:attrName>
                                        </p:attrNameLst>
                                      </p:cBhvr>
                                      <p:tavLst>
                                        <p:tav tm="0">
                                          <p:val>
                                            <p:strVal val="ppt_x"/>
                                          </p:val>
                                        </p:tav>
                                        <p:tav tm="100000">
                                          <p:val>
                                            <p:strVal val="ppt_x"/>
                                          </p:val>
                                        </p:tav>
                                      </p:tavLst>
                                    </p:anim>
                                    <p:anim calcmode="lin" valueType="num">
                                      <p:cBhvr>
                                        <p:cTn id="34" dur="1000"/>
                                        <p:tgtEl>
                                          <p:spTgt spid="17"/>
                                        </p:tgtEl>
                                        <p:attrNameLst>
                                          <p:attrName>ppt_y</p:attrName>
                                        </p:attrNameLst>
                                      </p:cBhvr>
                                      <p:tavLst>
                                        <p:tav tm="0">
                                          <p:val>
                                            <p:strVal val="ppt_y"/>
                                          </p:val>
                                        </p:tav>
                                        <p:tav tm="100000">
                                          <p:val>
                                            <p:strVal val="ppt_y-.1"/>
                                          </p:val>
                                        </p:tav>
                                      </p:tavLst>
                                    </p:anim>
                                    <p:set>
                                      <p:cBhvr>
                                        <p:cTn id="35" dur="1" fill="hold">
                                          <p:stCondLst>
                                            <p:cond delay="999"/>
                                          </p:stCondLst>
                                        </p:cTn>
                                        <p:tgtEl>
                                          <p:spTgt spid="17"/>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38" dur="1000"/>
                                        <p:tgtEl>
                                          <p:spTgt spid="70">
                                            <p:txEl>
                                              <p:charRg st="4294967295" end="4294967295"/>
                                            </p:txEl>
                                          </p:spTgt>
                                        </p:tgtEl>
                                      </p:cBhvr>
                                    </p:animEffect>
                                    <p:anim calcmode="lin" valueType="num">
                                      <p:cBhvr>
                                        <p:cTn id="39"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70"/>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clickEffect">
                                  <p:stCondLst>
                                    <p:cond delay="0"/>
                                  </p:stCondLst>
                                  <p:childTnLst>
                                    <p:set>
                                      <p:cBhvr>
                                        <p:cTn id="45"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46" dur="1000"/>
                                        <p:tgtEl>
                                          <p:spTgt spid="70">
                                            <p:txEl>
                                              <p:charRg st="4294967295" end="4294967295"/>
                                            </p:txEl>
                                          </p:spTgt>
                                        </p:tgtEl>
                                      </p:cBhvr>
                                    </p:animEffect>
                                    <p:anim calcmode="lin" valueType="num">
                                      <p:cBhvr>
                                        <p:cTn id="47"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0"/>
                                        <p:tgtEl>
                                          <p:spTgt spid="17"/>
                                        </p:tgtEl>
                                        <p:attrNameLst>
                                          <p:attrName>ppt_y</p:attrName>
                                        </p:attrNameLst>
                                      </p:cBhvr>
                                      <p:tavLst>
                                        <p:tav tm="0">
                                          <p:val>
                                            <p:strVal val="ppt_y"/>
                                          </p:val>
                                        </p:tav>
                                        <p:tav tm="100000">
                                          <p:val>
                                            <p:strVal val="ppt_y-.1"/>
                                          </p:val>
                                        </p:tav>
                                      </p:tavLst>
                                    </p:anim>
                                    <p:set>
                                      <p:cBhvr>
                                        <p:cTn id="53"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click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click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19"/>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clickEffect">
                                  <p:stCondLst>
                                    <p:cond delay="0"/>
                                  </p:stCondLst>
                                  <p:childTnLst>
                                    <p:animEffect transition="out" filter="fade">
                                      <p:cBhvr>
                                        <p:cTn id="84" dur="1000"/>
                                        <p:tgtEl>
                                          <p:spTgt spid="19"/>
                                        </p:tgtEl>
                                      </p:cBhvr>
                                    </p:animEffect>
                                    <p:anim calcmode="lin" valueType="num">
                                      <p:cBhvr>
                                        <p:cTn id="85" dur="1000"/>
                                        <p:tgtEl>
                                          <p:spTgt spid="19"/>
                                        </p:tgtEl>
                                        <p:attrNameLst>
                                          <p:attrName>ppt_x</p:attrName>
                                        </p:attrNameLst>
                                      </p:cBhvr>
                                      <p:tavLst>
                                        <p:tav tm="0">
                                          <p:val>
                                            <p:strVal val="ppt_x"/>
                                          </p:val>
                                        </p:tav>
                                        <p:tav tm="100000">
                                          <p:val>
                                            <p:strVal val="ppt_x"/>
                                          </p:val>
                                        </p:tav>
                                      </p:tavLst>
                                    </p:anim>
                                    <p:anim calcmode="lin" valueType="num">
                                      <p:cBhvr>
                                        <p:cTn id="86" dur="1000"/>
                                        <p:tgtEl>
                                          <p:spTgt spid="19"/>
                                        </p:tgtEl>
                                        <p:attrNameLst>
                                          <p:attrName>ppt_y</p:attrName>
                                        </p:attrNameLst>
                                      </p:cBhvr>
                                      <p:tavLst>
                                        <p:tav tm="0">
                                          <p:val>
                                            <p:strVal val="ppt_y"/>
                                          </p:val>
                                        </p:tav>
                                        <p:tav tm="100000">
                                          <p:val>
                                            <p:strVal val="ppt_y-.1"/>
                                          </p:val>
                                        </p:tav>
                                      </p:tavLst>
                                    </p:anim>
                                    <p:set>
                                      <p:cBhvr>
                                        <p:cTn id="87" dur="1" fill="hold">
                                          <p:stCondLst>
                                            <p:cond delay="999"/>
                                          </p:stCondLst>
                                        </p:cTn>
                                        <p:tgtEl>
                                          <p:spTgt spid="19"/>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90" dur="1000"/>
                                        <p:tgtEl>
                                          <p:spTgt spid="69">
                                            <p:txEl>
                                              <p:charRg st="4294967295" end="4294967295"/>
                                            </p:txEl>
                                          </p:spTgt>
                                        </p:tgtEl>
                                      </p:cBhvr>
                                    </p:animEffect>
                                    <p:anim calcmode="lin" valueType="num">
                                      <p:cBhvr>
                                        <p:cTn id="91"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92"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93" restart="whenNotActive" fill="hold" evtFilter="cancelBubble" nodeType="interactiveSeq">
                <p:stCondLst>
                  <p:cond evt="onClick" delay="0">
                    <p:tgtEl>
                      <p:spTgt spid="69"/>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grpId="1" nodeType="clickEffect">
                                  <p:stCondLst>
                                    <p:cond delay="0"/>
                                  </p:stCondLst>
                                  <p:childTnLst>
                                    <p:set>
                                      <p:cBhvr>
                                        <p:cTn id="97"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98" dur="1000"/>
                                        <p:tgtEl>
                                          <p:spTgt spid="69">
                                            <p:txEl>
                                              <p:charRg st="4294967295" end="4294967295"/>
                                            </p:txEl>
                                          </p:spTgt>
                                        </p:tgtEl>
                                      </p:cBhvr>
                                    </p:animEffect>
                                    <p:anim calcmode="lin" valueType="num">
                                      <p:cBhvr>
                                        <p:cTn id="99"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100"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par>
                                <p:cTn id="101" presetID="47" presetClass="exit" presetSubtype="0" fill="hold" grpId="1" nodeType="withEffect">
                                  <p:stCondLst>
                                    <p:cond delay="0"/>
                                  </p:stCondLst>
                                  <p:childTnLst>
                                    <p:animEffect transition="out" filter="fade">
                                      <p:cBhvr>
                                        <p:cTn id="102" dur="1000"/>
                                        <p:tgtEl>
                                          <p:spTgt spid="19"/>
                                        </p:tgtEl>
                                      </p:cBhvr>
                                    </p:animEffect>
                                    <p:anim calcmode="lin" valueType="num">
                                      <p:cBhvr>
                                        <p:cTn id="103" dur="1000"/>
                                        <p:tgtEl>
                                          <p:spTgt spid="19"/>
                                        </p:tgtEl>
                                        <p:attrNameLst>
                                          <p:attrName>ppt_x</p:attrName>
                                        </p:attrNameLst>
                                      </p:cBhvr>
                                      <p:tavLst>
                                        <p:tav tm="0">
                                          <p:val>
                                            <p:strVal val="ppt_x"/>
                                          </p:val>
                                        </p:tav>
                                        <p:tav tm="100000">
                                          <p:val>
                                            <p:strVal val="ppt_x"/>
                                          </p:val>
                                        </p:tav>
                                      </p:tavLst>
                                    </p:anim>
                                    <p:anim calcmode="lin" valueType="num">
                                      <p:cBhvr>
                                        <p:cTn id="104" dur="1000"/>
                                        <p:tgtEl>
                                          <p:spTgt spid="19"/>
                                        </p:tgtEl>
                                        <p:attrNameLst>
                                          <p:attrName>ppt_y</p:attrName>
                                        </p:attrNameLst>
                                      </p:cBhvr>
                                      <p:tavLst>
                                        <p:tav tm="0">
                                          <p:val>
                                            <p:strVal val="ppt_y"/>
                                          </p:val>
                                        </p:tav>
                                        <p:tav tm="100000">
                                          <p:val>
                                            <p:strVal val="ppt_y-.1"/>
                                          </p:val>
                                        </p:tav>
                                      </p:tavLst>
                                    </p:anim>
                                    <p:set>
                                      <p:cBhvr>
                                        <p:cTn id="105"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06" restart="whenNotActive" fill="hold" evtFilter="cancelBubble" nodeType="interactiveSeq">
                <p:stCondLst>
                  <p:cond evt="onClick" delay="0">
                    <p:tgtEl>
                      <p:spTgt spid="20"/>
                    </p:tgtEl>
                  </p:cond>
                </p:stCondLst>
                <p:endSync evt="end" delay="0">
                  <p:rtn val="all"/>
                </p:endSync>
                <p:childTnLst>
                  <p:par>
                    <p:cTn id="107" fill="hold">
                      <p:stCondLst>
                        <p:cond delay="0"/>
                      </p:stCondLst>
                      <p:childTnLst>
                        <p:par>
                          <p:cTn id="108" fill="hold">
                            <p:stCondLst>
                              <p:cond delay="0"/>
                            </p:stCondLst>
                            <p:childTnLst>
                              <p:par>
                                <p:cTn id="109" presetID="47" presetClass="exit" presetSubtype="0" fill="hold" grpId="0" nodeType="clickEffect">
                                  <p:stCondLst>
                                    <p:cond delay="0"/>
                                  </p:stCondLst>
                                  <p:childTnLst>
                                    <p:animEffect transition="out" filter="fade">
                                      <p:cBhvr>
                                        <p:cTn id="110" dur="1000"/>
                                        <p:tgtEl>
                                          <p:spTgt spid="20"/>
                                        </p:tgtEl>
                                      </p:cBhvr>
                                    </p:animEffect>
                                    <p:anim calcmode="lin" valueType="num">
                                      <p:cBhvr>
                                        <p:cTn id="111" dur="1000"/>
                                        <p:tgtEl>
                                          <p:spTgt spid="20"/>
                                        </p:tgtEl>
                                        <p:attrNameLst>
                                          <p:attrName>ppt_x</p:attrName>
                                        </p:attrNameLst>
                                      </p:cBhvr>
                                      <p:tavLst>
                                        <p:tav tm="0">
                                          <p:val>
                                            <p:strVal val="ppt_x"/>
                                          </p:val>
                                        </p:tav>
                                        <p:tav tm="100000">
                                          <p:val>
                                            <p:strVal val="ppt_x"/>
                                          </p:val>
                                        </p:tav>
                                      </p:tavLst>
                                    </p:anim>
                                    <p:anim calcmode="lin" valueType="num">
                                      <p:cBhvr>
                                        <p:cTn id="112" dur="1000"/>
                                        <p:tgtEl>
                                          <p:spTgt spid="20"/>
                                        </p:tgtEl>
                                        <p:attrNameLst>
                                          <p:attrName>ppt_y</p:attrName>
                                        </p:attrNameLst>
                                      </p:cBhvr>
                                      <p:tavLst>
                                        <p:tav tm="0">
                                          <p:val>
                                            <p:strVal val="ppt_y"/>
                                          </p:val>
                                        </p:tav>
                                        <p:tav tm="100000">
                                          <p:val>
                                            <p:strVal val="ppt_y-.1"/>
                                          </p:val>
                                        </p:tav>
                                      </p:tavLst>
                                    </p:anim>
                                    <p:set>
                                      <p:cBhvr>
                                        <p:cTn id="113" dur="1" fill="hold">
                                          <p:stCondLst>
                                            <p:cond delay="999"/>
                                          </p:stCondLst>
                                        </p:cTn>
                                        <p:tgtEl>
                                          <p:spTgt spid="20"/>
                                        </p:tgtEl>
                                        <p:attrNameLst>
                                          <p:attrName>style.visibility</p:attrName>
                                        </p:attrNameLst>
                                      </p:cBhvr>
                                      <p:to>
                                        <p:strVal val="hidden"/>
                                      </p:to>
                                    </p:set>
                                  </p:childTnLst>
                                </p:cTn>
                              </p:par>
                              <p:par>
                                <p:cTn id="114" presetID="42" presetClass="entr" presetSubtype="0" fill="hold" grpId="0" nodeType="withEffect">
                                  <p:stCondLst>
                                    <p:cond delay="0"/>
                                  </p:stCondLst>
                                  <p:childTnLst>
                                    <p:set>
                                      <p:cBhvr>
                                        <p:cTn id="115"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16" dur="1000"/>
                                        <p:tgtEl>
                                          <p:spTgt spid="23">
                                            <p:txEl>
                                              <p:charRg st="4294967295" end="4294967295"/>
                                            </p:txEl>
                                          </p:spTgt>
                                        </p:tgtEl>
                                      </p:cBhvr>
                                    </p:animEffect>
                                    <p:anim calcmode="lin" valueType="num">
                                      <p:cBhvr>
                                        <p:cTn id="117"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18"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entr" presetSubtype="0" fill="hold" grpId="1" nodeType="clickEffect">
                                  <p:stCondLst>
                                    <p:cond delay="0"/>
                                  </p:stCondLst>
                                  <p:childTnLst>
                                    <p:set>
                                      <p:cBhvr>
                                        <p:cTn id="123"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24" dur="1000"/>
                                        <p:tgtEl>
                                          <p:spTgt spid="23">
                                            <p:txEl>
                                              <p:charRg st="4294967295" end="4294967295"/>
                                            </p:txEl>
                                          </p:spTgt>
                                        </p:tgtEl>
                                      </p:cBhvr>
                                    </p:animEffect>
                                    <p:anim calcmode="lin" valueType="num">
                                      <p:cBhvr>
                                        <p:cTn id="125"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26"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par>
                                <p:cTn id="127" presetID="47" presetClass="exit" presetSubtype="0" fill="hold" grpId="1" nodeType="withEffect">
                                  <p:stCondLst>
                                    <p:cond delay="0"/>
                                  </p:stCondLst>
                                  <p:childTnLst>
                                    <p:animEffect transition="out" filter="fade">
                                      <p:cBhvr>
                                        <p:cTn id="128" dur="1000"/>
                                        <p:tgtEl>
                                          <p:spTgt spid="20"/>
                                        </p:tgtEl>
                                      </p:cBhvr>
                                    </p:animEffect>
                                    <p:anim calcmode="lin" valueType="num">
                                      <p:cBhvr>
                                        <p:cTn id="129" dur="1000"/>
                                        <p:tgtEl>
                                          <p:spTgt spid="20"/>
                                        </p:tgtEl>
                                        <p:attrNameLst>
                                          <p:attrName>ppt_x</p:attrName>
                                        </p:attrNameLst>
                                      </p:cBhvr>
                                      <p:tavLst>
                                        <p:tav tm="0">
                                          <p:val>
                                            <p:strVal val="ppt_x"/>
                                          </p:val>
                                        </p:tav>
                                        <p:tav tm="100000">
                                          <p:val>
                                            <p:strVal val="ppt_x"/>
                                          </p:val>
                                        </p:tav>
                                      </p:tavLst>
                                    </p:anim>
                                    <p:anim calcmode="lin" valueType="num">
                                      <p:cBhvr>
                                        <p:cTn id="130" dur="1000"/>
                                        <p:tgtEl>
                                          <p:spTgt spid="20"/>
                                        </p:tgtEl>
                                        <p:attrNameLst>
                                          <p:attrName>ppt_y</p:attrName>
                                        </p:attrNameLst>
                                      </p:cBhvr>
                                      <p:tavLst>
                                        <p:tav tm="0">
                                          <p:val>
                                            <p:strVal val="ppt_y"/>
                                          </p:val>
                                        </p:tav>
                                        <p:tav tm="100000">
                                          <p:val>
                                            <p:strVal val="ppt_y-.1"/>
                                          </p:val>
                                        </p:tav>
                                      </p:tavLst>
                                    </p:anim>
                                    <p:set>
                                      <p:cBhvr>
                                        <p:cTn id="131"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2" nodeType="clickEffect">
                                  <p:stCondLst>
                                    <p:cond delay="0"/>
                                  </p:stCondLst>
                                  <p:childTnLst>
                                    <p:set>
                                      <p:cBhvr>
                                        <p:cTn id="136" dur="1" fill="hold">
                                          <p:stCondLst>
                                            <p:cond delay="0"/>
                                          </p:stCondLst>
                                        </p:cTn>
                                        <p:tgtEl>
                                          <p:spTgt spid="17"/>
                                        </p:tgtEl>
                                        <p:attrNameLst>
                                          <p:attrName>style.visibility</p:attrName>
                                        </p:attrNameLst>
                                      </p:cBhvr>
                                      <p:to>
                                        <p:strVal val="visible"/>
                                      </p:to>
                                    </p:set>
                                  </p:childTnLst>
                                </p:cTn>
                              </p:par>
                              <p:par>
                                <p:cTn id="137" presetID="1" presetClass="entr" presetSubtype="0" fill="hold" grpId="2" nodeType="withEffect">
                                  <p:stCondLst>
                                    <p:cond delay="0"/>
                                  </p:stCondLst>
                                  <p:childTnLst>
                                    <p:set>
                                      <p:cBhvr>
                                        <p:cTn id="138" dur="1" fill="hold">
                                          <p:stCondLst>
                                            <p:cond delay="0"/>
                                          </p:stCondLst>
                                        </p:cTn>
                                        <p:tgtEl>
                                          <p:spTgt spid="16"/>
                                        </p:tgtEl>
                                        <p:attrNameLst>
                                          <p:attrName>style.visibility</p:attrName>
                                        </p:attrNameLst>
                                      </p:cBhvr>
                                      <p:to>
                                        <p:strVal val="visible"/>
                                      </p:to>
                                    </p:set>
                                  </p:childTnLst>
                                </p:cTn>
                              </p:par>
                              <p:par>
                                <p:cTn id="139" presetID="1" presetClass="entr" presetSubtype="0" fill="hold" grpId="2" nodeType="withEffect">
                                  <p:stCondLst>
                                    <p:cond delay="0"/>
                                  </p:stCondLst>
                                  <p:childTnLst>
                                    <p:set>
                                      <p:cBhvr>
                                        <p:cTn id="140" dur="1" fill="hold">
                                          <p:stCondLst>
                                            <p:cond delay="0"/>
                                          </p:stCondLst>
                                        </p:cTn>
                                        <p:tgtEl>
                                          <p:spTgt spid="18"/>
                                        </p:tgtEl>
                                        <p:attrNameLst>
                                          <p:attrName>style.visibility</p:attrName>
                                        </p:attrNameLst>
                                      </p:cBhvr>
                                      <p:to>
                                        <p:strVal val="visible"/>
                                      </p:to>
                                    </p:set>
                                  </p:childTnLst>
                                </p:cTn>
                              </p:par>
                              <p:par>
                                <p:cTn id="141" presetID="1" presetClass="entr" presetSubtype="0" fill="hold" grpId="2" nodeType="withEffect">
                                  <p:stCondLst>
                                    <p:cond delay="0"/>
                                  </p:stCondLst>
                                  <p:childTnLst>
                                    <p:set>
                                      <p:cBhvr>
                                        <p:cTn id="142" dur="1" fill="hold">
                                          <p:stCondLst>
                                            <p:cond delay="0"/>
                                          </p:stCondLst>
                                        </p:cTn>
                                        <p:tgtEl>
                                          <p:spTgt spid="19"/>
                                        </p:tgtEl>
                                        <p:attrNameLst>
                                          <p:attrName>style.visibility</p:attrName>
                                        </p:attrNameLst>
                                      </p:cBhvr>
                                      <p:to>
                                        <p:strVal val="visible"/>
                                      </p:to>
                                    </p:set>
                                  </p:childTnLst>
                                </p:cTn>
                              </p:par>
                              <p:par>
                                <p:cTn id="143" presetID="1" presetClass="entr" presetSubtype="0" fill="hold" grpId="2" nodeType="withEffect">
                                  <p:stCondLst>
                                    <p:cond delay="0"/>
                                  </p:stCondLst>
                                  <p:childTnLst>
                                    <p:set>
                                      <p:cBhvr>
                                        <p:cTn id="144" dur="1" fill="hold">
                                          <p:stCondLst>
                                            <p:cond delay="0"/>
                                          </p:stCondLst>
                                        </p:cTn>
                                        <p:tgtEl>
                                          <p:spTgt spid="20"/>
                                        </p:tgtEl>
                                        <p:attrNameLst>
                                          <p:attrName>style.visibility</p:attrName>
                                        </p:attrNameLst>
                                      </p:cBhvr>
                                      <p:to>
                                        <p:strVal val="visible"/>
                                      </p:to>
                                    </p:set>
                                  </p:childTnLst>
                                </p:cTn>
                              </p:par>
                              <p:par>
                                <p:cTn id="145" presetID="1" presetClass="exit" presetSubtype="0" fill="hold" grpId="2" nodeType="withEffect">
                                  <p:stCondLst>
                                    <p:cond delay="0"/>
                                  </p:stCondLst>
                                  <p:childTnLst>
                                    <p:set>
                                      <p:cBhvr>
                                        <p:cTn id="146" dur="1" fill="hold">
                                          <p:stCondLst>
                                            <p:cond delay="0"/>
                                          </p:stCondLst>
                                        </p:cTn>
                                        <p:tgtEl>
                                          <p:spTgt spid="70">
                                            <p:txEl>
                                              <p:charRg st="4294967295" end="4294967295"/>
                                            </p:txEl>
                                          </p:spTgt>
                                        </p:tgtEl>
                                        <p:attrNameLst>
                                          <p:attrName>style.visibility</p:attrName>
                                        </p:attrNameLst>
                                      </p:cBhvr>
                                      <p:to>
                                        <p:strVal val="hidden"/>
                                      </p:to>
                                    </p:set>
                                  </p:childTnLst>
                                </p:cTn>
                              </p:par>
                              <p:par>
                                <p:cTn id="147" presetID="1" presetClass="exit" presetSubtype="0" fill="hold" grpId="2" nodeType="withEffect">
                                  <p:stCondLst>
                                    <p:cond delay="0"/>
                                  </p:stCondLst>
                                  <p:childTnLst>
                                    <p:set>
                                      <p:cBhvr>
                                        <p:cTn id="148" dur="1" fill="hold">
                                          <p:stCondLst>
                                            <p:cond delay="0"/>
                                          </p:stCondLst>
                                        </p:cTn>
                                        <p:tgtEl>
                                          <p:spTgt spid="71">
                                            <p:txEl>
                                              <p:charRg st="4294967295" end="4294967295"/>
                                            </p:txEl>
                                          </p:spTgt>
                                        </p:tgtEl>
                                        <p:attrNameLst>
                                          <p:attrName>style.visibility</p:attrName>
                                        </p:attrNameLst>
                                      </p:cBhvr>
                                      <p:to>
                                        <p:strVal val="hidden"/>
                                      </p:to>
                                    </p:set>
                                  </p:childTnLst>
                                </p:cTn>
                              </p:par>
                              <p:par>
                                <p:cTn id="149" presetID="1" presetClass="exit" presetSubtype="0" fill="hold" grpId="2" nodeType="withEffect">
                                  <p:stCondLst>
                                    <p:cond delay="0"/>
                                  </p:stCondLst>
                                  <p:childTnLst>
                                    <p:set>
                                      <p:cBhvr>
                                        <p:cTn id="150" dur="1" fill="hold">
                                          <p:stCondLst>
                                            <p:cond delay="0"/>
                                          </p:stCondLst>
                                        </p:cTn>
                                        <p:tgtEl>
                                          <p:spTgt spid="68">
                                            <p:txEl>
                                              <p:charRg st="4294967295" end="4294967295"/>
                                            </p:txEl>
                                          </p:spTgt>
                                        </p:tgtEl>
                                        <p:attrNameLst>
                                          <p:attrName>style.visibility</p:attrName>
                                        </p:attrNameLst>
                                      </p:cBhvr>
                                      <p:to>
                                        <p:strVal val="hidden"/>
                                      </p:to>
                                    </p:set>
                                  </p:childTnLst>
                                </p:cTn>
                              </p:par>
                              <p:par>
                                <p:cTn id="151" presetID="1" presetClass="exit" presetSubtype="0" fill="hold" grpId="2" nodeType="withEffect">
                                  <p:stCondLst>
                                    <p:cond delay="0"/>
                                  </p:stCondLst>
                                  <p:childTnLst>
                                    <p:set>
                                      <p:cBhvr>
                                        <p:cTn id="152" dur="1" fill="hold">
                                          <p:stCondLst>
                                            <p:cond delay="0"/>
                                          </p:stCondLst>
                                        </p:cTn>
                                        <p:tgtEl>
                                          <p:spTgt spid="69">
                                            <p:txEl>
                                              <p:charRg st="4294967295" end="4294967295"/>
                                            </p:txEl>
                                          </p:spTgt>
                                        </p:tgtEl>
                                        <p:attrNameLst>
                                          <p:attrName>style.visibility</p:attrName>
                                        </p:attrNameLst>
                                      </p:cBhvr>
                                      <p:to>
                                        <p:strVal val="hidden"/>
                                      </p:to>
                                    </p:set>
                                  </p:childTnLst>
                                </p:cTn>
                              </p:par>
                              <p:par>
                                <p:cTn id="153" presetID="1" presetClass="exit" presetSubtype="0" fill="hold" grpId="2" nodeType="withEffect">
                                  <p:stCondLst>
                                    <p:cond delay="0"/>
                                  </p:stCondLst>
                                  <p:childTnLst>
                                    <p:set>
                                      <p:cBhvr>
                                        <p:cTn id="154"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5" restart="whenNotActive" fill="hold" evtFilter="cancelBubble" nodeType="interactiveSeq">
                <p:stCondLst>
                  <p:cond evt="onClick" delay="0">
                    <p:tgtEl>
                      <p:spTgt spid="27"/>
                    </p:tgtEl>
                  </p:cond>
                </p:stCondLst>
                <p:endSync evt="end" delay="0">
                  <p:rtn val="all"/>
                </p:endSync>
                <p:childTnLst>
                  <p:par>
                    <p:cTn id="156" fill="hold">
                      <p:stCondLst>
                        <p:cond delay="0"/>
                      </p:stCondLst>
                      <p:childTnLst>
                        <p:par>
                          <p:cTn id="157" fill="hold">
                            <p:stCondLst>
                              <p:cond delay="0"/>
                            </p:stCondLst>
                            <p:childTnLst>
                              <p:par>
                                <p:cTn id="158" presetID="1" presetClass="entr" presetSubtype="0" fill="hold" grpId="3" nodeType="clickEffect">
                                  <p:stCondLst>
                                    <p:cond delay="0"/>
                                  </p:stCondLst>
                                  <p:childTnLst>
                                    <p:set>
                                      <p:cBhvr>
                                        <p:cTn id="159" dur="1" fill="hold">
                                          <p:stCondLst>
                                            <p:cond delay="0"/>
                                          </p:stCondLst>
                                        </p:cTn>
                                        <p:tgtEl>
                                          <p:spTgt spid="17"/>
                                        </p:tgtEl>
                                        <p:attrNameLst>
                                          <p:attrName>style.visibility</p:attrName>
                                        </p:attrNameLst>
                                      </p:cBhvr>
                                      <p:to>
                                        <p:strVal val="visible"/>
                                      </p:to>
                                    </p:set>
                                  </p:childTnLst>
                                </p:cTn>
                              </p:par>
                              <p:par>
                                <p:cTn id="160" presetID="1" presetClass="entr" presetSubtype="0" fill="hold" grpId="3" nodeType="withEffect">
                                  <p:stCondLst>
                                    <p:cond delay="0"/>
                                  </p:stCondLst>
                                  <p:childTnLst>
                                    <p:set>
                                      <p:cBhvr>
                                        <p:cTn id="161" dur="1" fill="hold">
                                          <p:stCondLst>
                                            <p:cond delay="0"/>
                                          </p:stCondLst>
                                        </p:cTn>
                                        <p:tgtEl>
                                          <p:spTgt spid="16"/>
                                        </p:tgtEl>
                                        <p:attrNameLst>
                                          <p:attrName>style.visibility</p:attrName>
                                        </p:attrNameLst>
                                      </p:cBhvr>
                                      <p:to>
                                        <p:strVal val="visible"/>
                                      </p:to>
                                    </p:set>
                                  </p:childTnLst>
                                </p:cTn>
                              </p:par>
                              <p:par>
                                <p:cTn id="162" presetID="1" presetClass="entr" presetSubtype="0" fill="hold" grpId="3" nodeType="withEffect">
                                  <p:stCondLst>
                                    <p:cond delay="0"/>
                                  </p:stCondLst>
                                  <p:childTnLst>
                                    <p:set>
                                      <p:cBhvr>
                                        <p:cTn id="163" dur="1" fill="hold">
                                          <p:stCondLst>
                                            <p:cond delay="0"/>
                                          </p:stCondLst>
                                        </p:cTn>
                                        <p:tgtEl>
                                          <p:spTgt spid="18"/>
                                        </p:tgtEl>
                                        <p:attrNameLst>
                                          <p:attrName>style.visibility</p:attrName>
                                        </p:attrNameLst>
                                      </p:cBhvr>
                                      <p:to>
                                        <p:strVal val="visible"/>
                                      </p:to>
                                    </p:set>
                                  </p:childTnLst>
                                </p:cTn>
                              </p:par>
                              <p:par>
                                <p:cTn id="164" presetID="1" presetClass="entr" presetSubtype="0" fill="hold" grpId="3" nodeType="withEffect">
                                  <p:stCondLst>
                                    <p:cond delay="0"/>
                                  </p:stCondLst>
                                  <p:childTnLst>
                                    <p:set>
                                      <p:cBhvr>
                                        <p:cTn id="165" dur="1" fill="hold">
                                          <p:stCondLst>
                                            <p:cond delay="0"/>
                                          </p:stCondLst>
                                        </p:cTn>
                                        <p:tgtEl>
                                          <p:spTgt spid="19"/>
                                        </p:tgtEl>
                                        <p:attrNameLst>
                                          <p:attrName>style.visibility</p:attrName>
                                        </p:attrNameLst>
                                      </p:cBhvr>
                                      <p:to>
                                        <p:strVal val="visible"/>
                                      </p:to>
                                    </p:set>
                                  </p:childTnLst>
                                </p:cTn>
                              </p:par>
                              <p:par>
                                <p:cTn id="166" presetID="1" presetClass="entr" presetSubtype="0" fill="hold" grpId="3" nodeType="withEffect">
                                  <p:stCondLst>
                                    <p:cond delay="0"/>
                                  </p:stCondLst>
                                  <p:childTnLst>
                                    <p:set>
                                      <p:cBhvr>
                                        <p:cTn id="167" dur="1" fill="hold">
                                          <p:stCondLst>
                                            <p:cond delay="0"/>
                                          </p:stCondLst>
                                        </p:cTn>
                                        <p:tgtEl>
                                          <p:spTgt spid="20"/>
                                        </p:tgtEl>
                                        <p:attrNameLst>
                                          <p:attrName>style.visibility</p:attrName>
                                        </p:attrNameLst>
                                      </p:cBhvr>
                                      <p:to>
                                        <p:strVal val="visible"/>
                                      </p:to>
                                    </p:set>
                                  </p:childTnLst>
                                </p:cTn>
                              </p:par>
                              <p:par>
                                <p:cTn id="168" presetID="1" presetClass="exit" presetSubtype="0" fill="hold" grpId="3" nodeType="withEffect">
                                  <p:stCondLst>
                                    <p:cond delay="0"/>
                                  </p:stCondLst>
                                  <p:childTnLst>
                                    <p:set>
                                      <p:cBhvr>
                                        <p:cTn id="169" dur="1" fill="hold">
                                          <p:stCondLst>
                                            <p:cond delay="0"/>
                                          </p:stCondLst>
                                        </p:cTn>
                                        <p:tgtEl>
                                          <p:spTgt spid="70">
                                            <p:txEl>
                                              <p:charRg st="4294967295" end="4294967295"/>
                                            </p:txEl>
                                          </p:spTgt>
                                        </p:tgtEl>
                                        <p:attrNameLst>
                                          <p:attrName>style.visibility</p:attrName>
                                        </p:attrNameLst>
                                      </p:cBhvr>
                                      <p:to>
                                        <p:strVal val="hidden"/>
                                      </p:to>
                                    </p:set>
                                  </p:childTnLst>
                                </p:cTn>
                              </p:par>
                              <p:par>
                                <p:cTn id="170" presetID="1" presetClass="exit" presetSubtype="0" fill="hold" grpId="3" nodeType="withEffect">
                                  <p:stCondLst>
                                    <p:cond delay="0"/>
                                  </p:stCondLst>
                                  <p:childTnLst>
                                    <p:set>
                                      <p:cBhvr>
                                        <p:cTn id="171" dur="1" fill="hold">
                                          <p:stCondLst>
                                            <p:cond delay="0"/>
                                          </p:stCondLst>
                                        </p:cTn>
                                        <p:tgtEl>
                                          <p:spTgt spid="71">
                                            <p:txEl>
                                              <p:charRg st="4294967295" end="4294967295"/>
                                            </p:txEl>
                                          </p:spTgt>
                                        </p:tgtEl>
                                        <p:attrNameLst>
                                          <p:attrName>style.visibility</p:attrName>
                                        </p:attrNameLst>
                                      </p:cBhvr>
                                      <p:to>
                                        <p:strVal val="hidden"/>
                                      </p:to>
                                    </p:set>
                                  </p:childTnLst>
                                </p:cTn>
                              </p:par>
                              <p:par>
                                <p:cTn id="172" presetID="1" presetClass="exit" presetSubtype="0" fill="hold" grpId="3" nodeType="withEffect">
                                  <p:stCondLst>
                                    <p:cond delay="0"/>
                                  </p:stCondLst>
                                  <p:childTnLst>
                                    <p:set>
                                      <p:cBhvr>
                                        <p:cTn id="173" dur="1" fill="hold">
                                          <p:stCondLst>
                                            <p:cond delay="0"/>
                                          </p:stCondLst>
                                        </p:cTn>
                                        <p:tgtEl>
                                          <p:spTgt spid="68">
                                            <p:txEl>
                                              <p:charRg st="4294967295" end="4294967295"/>
                                            </p:txEl>
                                          </p:spTgt>
                                        </p:tgtEl>
                                        <p:attrNameLst>
                                          <p:attrName>style.visibility</p:attrName>
                                        </p:attrNameLst>
                                      </p:cBhvr>
                                      <p:to>
                                        <p:strVal val="hidden"/>
                                      </p:to>
                                    </p:set>
                                  </p:childTnLst>
                                </p:cTn>
                              </p:par>
                              <p:par>
                                <p:cTn id="174" presetID="1" presetClass="exit" presetSubtype="0" fill="hold" grpId="3" nodeType="withEffect">
                                  <p:stCondLst>
                                    <p:cond delay="0"/>
                                  </p:stCondLst>
                                  <p:childTnLst>
                                    <p:set>
                                      <p:cBhvr>
                                        <p:cTn id="175" dur="1" fill="hold">
                                          <p:stCondLst>
                                            <p:cond delay="0"/>
                                          </p:stCondLst>
                                        </p:cTn>
                                        <p:tgtEl>
                                          <p:spTgt spid="69">
                                            <p:txEl>
                                              <p:charRg st="4294967295" end="4294967295"/>
                                            </p:txEl>
                                          </p:spTgt>
                                        </p:tgtEl>
                                        <p:attrNameLst>
                                          <p:attrName>style.visibility</p:attrName>
                                        </p:attrNameLst>
                                      </p:cBhvr>
                                      <p:to>
                                        <p:strVal val="hidden"/>
                                      </p:to>
                                    </p:set>
                                  </p:childTnLst>
                                </p:cTn>
                              </p:par>
                              <p:par>
                                <p:cTn id="176" presetID="1" presetClass="exit" presetSubtype="0" fill="hold" grpId="3" nodeType="withEffect">
                                  <p:stCondLst>
                                    <p:cond delay="0"/>
                                  </p:stCondLst>
                                  <p:childTnLst>
                                    <p:set>
                                      <p:cBhvr>
                                        <p:cTn id="177"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0" grpId="0"/>
      <p:bldP spid="20" grpId="1"/>
      <p:bldP spid="20" grpId="2"/>
      <p:bldP spid="20" grpId="3"/>
      <p:bldP spid="19" grpId="0"/>
      <p:bldP spid="19" grpId="1"/>
      <p:bldP spid="19" grpId="2"/>
      <p:bldP spid="19" grpId="3"/>
      <p:bldP spid="18" grpId="0"/>
      <p:bldP spid="18" grpId="1"/>
      <p:bldP spid="18" grpId="2"/>
      <p:bldP spid="18" grpId="3"/>
      <p:bldP spid="17" grpId="0"/>
      <p:bldP spid="17" grpId="1"/>
      <p:bldP spid="17" grpId="2"/>
      <p:bldP spid="17" grpId="3"/>
      <p:bldP spid="16" grpId="0"/>
      <p:bldP spid="16" grpId="1"/>
      <p:bldP spid="16" grpId="2"/>
      <p:bldP spid="16" grpId="3"/>
      <p:bldP spid="23" grpId="0" autoUpdateAnimBg="0"/>
      <p:bldP spid="23" grpId="1" autoUpdateAnimBg="0"/>
      <p:bldP spid="23" grpId="2" autoUpdateAnimBg="0"/>
      <p:bldP spid="23" grpId="3" autoUpdateAnimBg="0"/>
      <p:bldP spid="69" grpId="0" autoUpdateAnimBg="0"/>
      <p:bldP spid="69" grpId="1" autoUpdateAnimBg="0"/>
      <p:bldP spid="69" grpId="2" autoUpdateAnimBg="0"/>
      <p:bldP spid="69" grpId="3" autoUpdateAnimBg="0"/>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Background, Texture, Pattern, Color, Blue, Pur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9"/>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3557" y="3375"/>
            <a:ext cx="9144000" cy="707886"/>
          </a:xfrm>
          <a:prstGeom prst="rect">
            <a:avLst/>
          </a:prstGeom>
          <a:solidFill>
            <a:schemeClr val="bg1">
              <a:alpha val="50000"/>
            </a:schemeClr>
          </a:solidFill>
        </p:spPr>
        <p:txBody>
          <a:bodyPr wrap="square" rtlCol="0">
            <a:spAutoFit/>
          </a:bodyPr>
          <a:lstStyle/>
          <a:p>
            <a:pPr algn="ctr"/>
            <a:r>
              <a:rPr lang="en-GB" sz="4000" b="1" dirty="0"/>
              <a:t>Check Up</a:t>
            </a:r>
          </a:p>
        </p:txBody>
      </p:sp>
      <p:sp>
        <p:nvSpPr>
          <p:cNvPr id="23" name="Shape: Border 5"/>
          <p:cNvSpPr/>
          <p:nvPr/>
        </p:nvSpPr>
        <p:spPr>
          <a:xfrm>
            <a:off x="874698" y="4162812"/>
            <a:ext cx="7992057" cy="447177"/>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hape: Border 4"/>
          <p:cNvSpPr/>
          <p:nvPr/>
        </p:nvSpPr>
        <p:spPr>
          <a:xfrm>
            <a:off x="874699" y="3629360"/>
            <a:ext cx="7992057" cy="447177"/>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hape: Border 3"/>
          <p:cNvSpPr/>
          <p:nvPr/>
        </p:nvSpPr>
        <p:spPr>
          <a:xfrm>
            <a:off x="874699" y="3095907"/>
            <a:ext cx="7992057" cy="447177"/>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Shape: Border 2"/>
          <p:cNvSpPr/>
          <p:nvPr/>
        </p:nvSpPr>
        <p:spPr>
          <a:xfrm>
            <a:off x="867624" y="2242282"/>
            <a:ext cx="7992000" cy="767349"/>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Shape: Border 1"/>
          <p:cNvSpPr/>
          <p:nvPr/>
        </p:nvSpPr>
        <p:spPr>
          <a:xfrm>
            <a:off x="867624" y="1708829"/>
            <a:ext cx="7992000" cy="447177"/>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Line 5"/>
          <p:cNvSpPr txBox="1"/>
          <p:nvPr/>
        </p:nvSpPr>
        <p:spPr>
          <a:xfrm>
            <a:off x="878256" y="4184720"/>
            <a:ext cx="7467973" cy="400110"/>
          </a:xfrm>
          <a:prstGeom prst="rect">
            <a:avLst/>
          </a:prstGeom>
          <a:noFill/>
        </p:spPr>
        <p:txBody>
          <a:bodyPr wrap="square" rtlCol="0">
            <a:spAutoFit/>
          </a:bodyPr>
          <a:lstStyle/>
          <a:p>
            <a:pPr lvl="0"/>
            <a:r>
              <a:rPr lang="en-NZ" sz="2000" dirty="0"/>
              <a:t>Questions I would like to ask about the topics in this resource are …</a:t>
            </a:r>
          </a:p>
        </p:txBody>
      </p:sp>
      <p:sp>
        <p:nvSpPr>
          <p:cNvPr id="33" name="Textbox: Line 4"/>
          <p:cNvSpPr txBox="1"/>
          <p:nvPr/>
        </p:nvSpPr>
        <p:spPr>
          <a:xfrm>
            <a:off x="878256" y="3648722"/>
            <a:ext cx="7467973" cy="400110"/>
          </a:xfrm>
          <a:prstGeom prst="rect">
            <a:avLst/>
          </a:prstGeom>
          <a:noFill/>
        </p:spPr>
        <p:txBody>
          <a:bodyPr wrap="square" rtlCol="0">
            <a:spAutoFit/>
          </a:bodyPr>
          <a:lstStyle/>
          <a:p>
            <a:pPr lvl="0"/>
            <a:r>
              <a:rPr lang="en-NZ" sz="2000" dirty="0"/>
              <a:t>Which activity do you think helped you to learn best in this resource?</a:t>
            </a:r>
          </a:p>
        </p:txBody>
      </p:sp>
      <p:sp>
        <p:nvSpPr>
          <p:cNvPr id="34" name="Textbox: Line 3"/>
          <p:cNvSpPr txBox="1"/>
          <p:nvPr/>
        </p:nvSpPr>
        <p:spPr>
          <a:xfrm>
            <a:off x="886422" y="3112723"/>
            <a:ext cx="7654184" cy="400110"/>
          </a:xfrm>
          <a:prstGeom prst="rect">
            <a:avLst/>
          </a:prstGeom>
          <a:noFill/>
        </p:spPr>
        <p:txBody>
          <a:bodyPr wrap="square" rtlCol="0">
            <a:spAutoFit/>
          </a:bodyPr>
          <a:lstStyle/>
          <a:p>
            <a:pPr lvl="0"/>
            <a:r>
              <a:rPr lang="en-NZ" sz="2000" dirty="0"/>
              <a:t>Say 3 things you have learned about Lent.</a:t>
            </a:r>
          </a:p>
        </p:txBody>
      </p:sp>
      <p:sp>
        <p:nvSpPr>
          <p:cNvPr id="35" name="Textbox: Line 2"/>
          <p:cNvSpPr txBox="1"/>
          <p:nvPr/>
        </p:nvSpPr>
        <p:spPr>
          <a:xfrm>
            <a:off x="878256" y="2268948"/>
            <a:ext cx="7654184" cy="707886"/>
          </a:xfrm>
          <a:prstGeom prst="rect">
            <a:avLst/>
          </a:prstGeom>
          <a:noFill/>
        </p:spPr>
        <p:txBody>
          <a:bodyPr wrap="square" rtlCol="0">
            <a:spAutoFit/>
          </a:bodyPr>
          <a:lstStyle/>
          <a:p>
            <a:pPr lvl="0"/>
            <a:r>
              <a:rPr lang="en-NZ" sz="2000" dirty="0"/>
              <a:t>Tell a story that shows that Jesus was kind to people and say how you can change to be kind too.</a:t>
            </a:r>
          </a:p>
        </p:txBody>
      </p:sp>
      <p:sp>
        <p:nvSpPr>
          <p:cNvPr id="36" name="Textbox: Line 1"/>
          <p:cNvSpPr txBox="1"/>
          <p:nvPr/>
        </p:nvSpPr>
        <p:spPr>
          <a:xfrm>
            <a:off x="878256" y="1732949"/>
            <a:ext cx="7992057" cy="400110"/>
          </a:xfrm>
          <a:prstGeom prst="rect">
            <a:avLst/>
          </a:prstGeom>
          <a:noFill/>
        </p:spPr>
        <p:txBody>
          <a:bodyPr wrap="square" rtlCol="0">
            <a:spAutoFit/>
          </a:bodyPr>
          <a:lstStyle/>
          <a:p>
            <a:pPr lvl="0"/>
            <a:r>
              <a:rPr lang="en-NZ" sz="2000" dirty="0"/>
              <a:t>Name one way you can change to be more like Jesus.</a:t>
            </a:r>
          </a:p>
        </p:txBody>
      </p:sp>
      <p:sp>
        <p:nvSpPr>
          <p:cNvPr id="41" name="Shape: number 4"/>
          <p:cNvSpPr txBox="1"/>
          <p:nvPr/>
        </p:nvSpPr>
        <p:spPr>
          <a:xfrm>
            <a:off x="359827" y="3646530"/>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4)</a:t>
            </a:r>
          </a:p>
        </p:txBody>
      </p:sp>
      <p:sp>
        <p:nvSpPr>
          <p:cNvPr id="42" name="Shape: Number 3"/>
          <p:cNvSpPr txBox="1"/>
          <p:nvPr/>
        </p:nvSpPr>
        <p:spPr>
          <a:xfrm>
            <a:off x="363663" y="3109251"/>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3)</a:t>
            </a:r>
          </a:p>
        </p:txBody>
      </p:sp>
      <p:sp>
        <p:nvSpPr>
          <p:cNvPr id="43" name="Shape: Number 2"/>
          <p:cNvSpPr txBox="1"/>
          <p:nvPr/>
        </p:nvSpPr>
        <p:spPr>
          <a:xfrm>
            <a:off x="359827" y="2271965"/>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2)</a:t>
            </a:r>
          </a:p>
        </p:txBody>
      </p:sp>
      <p:sp>
        <p:nvSpPr>
          <p:cNvPr id="44" name="Shape: Number 1"/>
          <p:cNvSpPr txBox="1"/>
          <p:nvPr/>
        </p:nvSpPr>
        <p:spPr>
          <a:xfrm>
            <a:off x="363663" y="1719938"/>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S-08</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sp>
        <p:nvSpPr>
          <p:cNvPr id="26" name="Shape: number 4"/>
          <p:cNvSpPr txBox="1"/>
          <p:nvPr/>
        </p:nvSpPr>
        <p:spPr>
          <a:xfrm>
            <a:off x="354172" y="4162993"/>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5)</a:t>
            </a:r>
          </a:p>
        </p:txBody>
      </p:sp>
      <p:pic>
        <p:nvPicPr>
          <p:cNvPr id="29" name="Picture 28" descr="c:\users\annek\appdata\roaming\qualcomm\eudora\attach\St thomas 088.JPG">
            <a:hlinkClick r:id="rId4"/>
          </p:cNvPr>
          <p:cNvPicPr/>
          <p:nvPr/>
        </p:nvPicPr>
        <p:blipFill rotWithShape="1">
          <a:blip r:embed="rId5" cstate="print"/>
          <a:srcRect l="10497" t="7228" r="4753" b="9678"/>
          <a:stretch/>
        </p:blipFill>
        <p:spPr bwMode="auto">
          <a:xfrm>
            <a:off x="7982910" y="104684"/>
            <a:ext cx="875894" cy="1529405"/>
          </a:xfrm>
          <a:prstGeom prst="rect">
            <a:avLst/>
          </a:prstGeom>
          <a:noFill/>
          <a:ln w="12700">
            <a:solidFill>
              <a:schemeClr val="bg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62460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35"/>
                                        </p:tgtEl>
                                        <p:attrNameLst>
                                          <p:attrName>style.color</p:attrName>
                                        </p:attrNameLst>
                                      </p:cBhvr>
                                      <p:to>
                                        <a:srgbClr val="969696"/>
                                      </p:to>
                                    </p:animClr>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3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childTnLst>
                                </p:cTn>
                              </p:par>
                              <p:par>
                                <p:cTn id="24" presetID="3" presetClass="emph" presetSubtype="2" fill="hold" grpId="1" nodeType="withEffect">
                                  <p:stCondLst>
                                    <p:cond delay="0"/>
                                  </p:stCondLst>
                                  <p:childTnLst>
                                    <p:animClr clrSpc="rgb" dir="cw">
                                      <p:cBhvr override="childStyle">
                                        <p:cTn id="25" dur="1000" fill="hold"/>
                                        <p:tgtEl>
                                          <p:spTgt spid="34"/>
                                        </p:tgtEl>
                                        <p:attrNameLst>
                                          <p:attrName>style.color</p:attrName>
                                        </p:attrNameLst>
                                      </p:cBhvr>
                                      <p:to>
                                        <a:srgbClr val="969696"/>
                                      </p:to>
                                    </p:animClr>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par>
                                <p:cTn id="32" presetID="3" presetClass="emph" presetSubtype="2" fill="hold" grpId="5" nodeType="withEffect">
                                  <p:stCondLst>
                                    <p:cond delay="0"/>
                                  </p:stCondLst>
                                  <p:childTnLst>
                                    <p:animClr clrSpc="rgb" dir="cw">
                                      <p:cBhvr override="childStyle">
                                        <p:cTn id="33" dur="1000" fill="hold"/>
                                        <p:tgtEl>
                                          <p:spTgt spid="33"/>
                                        </p:tgtEl>
                                        <p:attrNameLst>
                                          <p:attrName>style.color</p:attrName>
                                        </p:attrNameLst>
                                      </p:cBhvr>
                                      <p:to>
                                        <a:srgbClr val="969696"/>
                                      </p:to>
                                    </p:animClr>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2" nodeType="clickEffect">
                                  <p:stCondLst>
                                    <p:cond delay="0"/>
                                  </p:stCondLst>
                                  <p:childTnLst>
                                    <p:animClr clrSpc="rgb" dir="cw">
                                      <p:cBhvr override="childStyle">
                                        <p:cTn id="38" dur="500" fill="hold"/>
                                        <p:tgtEl>
                                          <p:spTgt spid="35"/>
                                        </p:tgtEl>
                                        <p:attrNameLst>
                                          <p:attrName>style.color</p:attrName>
                                        </p:attrNameLst>
                                      </p:cBhvr>
                                      <p:to>
                                        <a:schemeClr val="tx1"/>
                                      </p:to>
                                    </p:animClr>
                                  </p:childTnLst>
                                </p:cTn>
                              </p:par>
                              <p:par>
                                <p:cTn id="39" presetID="3" presetClass="emph" presetSubtype="2" fill="hold" grpId="2" nodeType="withEffect">
                                  <p:stCondLst>
                                    <p:cond delay="0"/>
                                  </p:stCondLst>
                                  <p:childTnLst>
                                    <p:animClr clrSpc="rgb" dir="cw">
                                      <p:cBhvr override="childStyle">
                                        <p:cTn id="40" dur="500" fill="hold"/>
                                        <p:tgtEl>
                                          <p:spTgt spid="34"/>
                                        </p:tgtEl>
                                        <p:attrNameLst>
                                          <p:attrName>style.color</p:attrName>
                                        </p:attrNameLst>
                                      </p:cBhvr>
                                      <p:to>
                                        <a:schemeClr val="tx1"/>
                                      </p:to>
                                    </p:animClr>
                                  </p:childTnLst>
                                </p:cTn>
                              </p:par>
                              <p:par>
                                <p:cTn id="41" presetID="3" presetClass="emph" presetSubtype="2" fill="hold" grpId="1" nodeType="withEffect">
                                  <p:stCondLst>
                                    <p:cond delay="0"/>
                                  </p:stCondLst>
                                  <p:childTnLst>
                                    <p:animClr clrSpc="rgb" dir="cw">
                                      <p:cBhvr override="childStyle">
                                        <p:cTn id="42" dur="500" fill="hold"/>
                                        <p:tgtEl>
                                          <p:spTgt spid="33"/>
                                        </p:tgtEl>
                                        <p:attrNameLst>
                                          <p:attrName>style.color</p:attrName>
                                        </p:attrNameLst>
                                      </p:cBhvr>
                                      <p:to>
                                        <a:schemeClr val="tx1"/>
                                      </p:to>
                                    </p:animClr>
                                  </p:childTnLst>
                                </p:cTn>
                              </p:par>
                              <p:par>
                                <p:cTn id="43" presetID="3" presetClass="emph" presetSubtype="2" fill="hold" grpId="1" nodeType="withEffect">
                                  <p:stCondLst>
                                    <p:cond delay="0"/>
                                  </p:stCondLst>
                                  <p:childTnLst>
                                    <p:animClr clrSpc="rgb" dir="cw">
                                      <p:cBhvr override="childStyle">
                                        <p:cTn id="44" dur="500" fill="hold"/>
                                        <p:tgtEl>
                                          <p:spTgt spid="36"/>
                                        </p:tgtEl>
                                        <p:attrNameLst>
                                          <p:attrName>style.color</p:attrName>
                                        </p:attrNameLst>
                                      </p:cBhvr>
                                      <p:to>
                                        <a:schemeClr val="tx1"/>
                                      </p:to>
                                    </p:animClr>
                                  </p:childTnLst>
                                </p:cTn>
                              </p:par>
                              <p:par>
                                <p:cTn id="45" presetID="3" presetClass="emph" presetSubtype="2" fill="hold" grpId="0" nodeType="withEffect">
                                  <p:stCondLst>
                                    <p:cond delay="0"/>
                                  </p:stCondLst>
                                  <p:childTnLst>
                                    <p:animClr clrSpc="rgb" dir="cw">
                                      <p:cBhvr override="childStyle">
                                        <p:cTn id="46" dur="500" fill="hold"/>
                                        <p:tgtEl>
                                          <p:spTgt spid="22"/>
                                        </p:tgtEl>
                                        <p:attrNameLst>
                                          <p:attrName>style.color</p:attrName>
                                        </p:attrNameLst>
                                      </p:cBhvr>
                                      <p:to>
                                        <a:schemeClr val="tx1"/>
                                      </p:to>
                                    </p:animClr>
                                  </p:childTnLst>
                                </p:cTn>
                              </p:par>
                              <p:par>
                                <p:cTn id="47" presetID="1" presetClass="exit" presetSubtype="0" fill="hold" grpId="4" nodeType="withEffect">
                                  <p:stCondLst>
                                    <p:cond delay="0"/>
                                  </p:stCondLst>
                                  <p:childTnLst>
                                    <p:set>
                                      <p:cBhvr>
                                        <p:cTn id="48" dur="1" fill="hold">
                                          <p:stCondLst>
                                            <p:cond delay="0"/>
                                          </p:stCondLst>
                                        </p:cTn>
                                        <p:tgtEl>
                                          <p:spTgt spid="35"/>
                                        </p:tgtEl>
                                        <p:attrNameLst>
                                          <p:attrName>style.visibility</p:attrName>
                                        </p:attrNameLst>
                                      </p:cBhvr>
                                      <p:to>
                                        <p:strVal val="hidden"/>
                                      </p:to>
                                    </p:set>
                                  </p:childTnLst>
                                </p:cTn>
                              </p:par>
                              <p:par>
                                <p:cTn id="49" presetID="1" presetClass="exit" presetSubtype="0" fill="hold" grpId="4" nodeType="withEffect">
                                  <p:stCondLst>
                                    <p:cond delay="0"/>
                                  </p:stCondLst>
                                  <p:childTnLst>
                                    <p:set>
                                      <p:cBhvr>
                                        <p:cTn id="50" dur="1" fill="hold">
                                          <p:stCondLst>
                                            <p:cond delay="0"/>
                                          </p:stCondLst>
                                        </p:cTn>
                                        <p:tgtEl>
                                          <p:spTgt spid="34"/>
                                        </p:tgtEl>
                                        <p:attrNameLst>
                                          <p:attrName>style.visibility</p:attrName>
                                        </p:attrNameLst>
                                      </p:cBhvr>
                                      <p:to>
                                        <p:strVal val="hidden"/>
                                      </p:to>
                                    </p:set>
                                  </p:childTnLst>
                                </p:cTn>
                              </p:par>
                              <p:par>
                                <p:cTn id="51" presetID="1" presetClass="exit" presetSubtype="0" fill="hold" grpId="3" nodeType="withEffect">
                                  <p:stCondLst>
                                    <p:cond delay="0"/>
                                  </p:stCondLst>
                                  <p:childTnLst>
                                    <p:set>
                                      <p:cBhvr>
                                        <p:cTn id="52" dur="1" fill="hold">
                                          <p:stCondLst>
                                            <p:cond delay="0"/>
                                          </p:stCondLst>
                                        </p:cTn>
                                        <p:tgtEl>
                                          <p:spTgt spid="33"/>
                                        </p:tgtEl>
                                        <p:attrNameLst>
                                          <p:attrName>style.visibility</p:attrName>
                                        </p:attrNameLst>
                                      </p:cBhvr>
                                      <p:to>
                                        <p:strVal val="hidden"/>
                                      </p:to>
                                    </p:set>
                                  </p:childTnLst>
                                </p:cTn>
                              </p:par>
                              <p:par>
                                <p:cTn id="53" presetID="1" presetClass="exit" presetSubtype="0" fill="hold" grpId="2" nodeType="withEffect">
                                  <p:stCondLst>
                                    <p:cond delay="0"/>
                                  </p:stCondLst>
                                  <p:childTnLst>
                                    <p:set>
                                      <p:cBhvr>
                                        <p:cTn id="5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1"/>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3" nodeType="clickEffect">
                                  <p:stCondLst>
                                    <p:cond delay="0"/>
                                  </p:stCondLst>
                                  <p:childTnLst>
                                    <p:animClr clrSpc="rgb" dir="cw">
                                      <p:cBhvr override="childStyle">
                                        <p:cTn id="59" dur="500" fill="hold"/>
                                        <p:tgtEl>
                                          <p:spTgt spid="35"/>
                                        </p:tgtEl>
                                        <p:attrNameLst>
                                          <p:attrName>style.color</p:attrName>
                                        </p:attrNameLst>
                                      </p:cBhvr>
                                      <p:to>
                                        <a:schemeClr val="tx1"/>
                                      </p:to>
                                    </p:animClr>
                                  </p:childTnLst>
                                </p:cTn>
                              </p:par>
                              <p:par>
                                <p:cTn id="60" presetID="3" presetClass="emph" presetSubtype="2" fill="hold" grpId="3" nodeType="withEffect">
                                  <p:stCondLst>
                                    <p:cond delay="0"/>
                                  </p:stCondLst>
                                  <p:childTnLst>
                                    <p:animClr clrSpc="rgb" dir="cw">
                                      <p:cBhvr override="childStyle">
                                        <p:cTn id="61" dur="500" fill="hold"/>
                                        <p:tgtEl>
                                          <p:spTgt spid="34"/>
                                        </p:tgtEl>
                                        <p:attrNameLst>
                                          <p:attrName>style.color</p:attrName>
                                        </p:attrNameLst>
                                      </p:cBhvr>
                                      <p:to>
                                        <a:schemeClr val="tx1"/>
                                      </p:to>
                                    </p:animClr>
                                  </p:childTnLst>
                                </p:cTn>
                              </p:par>
                              <p:par>
                                <p:cTn id="62" presetID="3" presetClass="emph" presetSubtype="2" fill="hold" grpId="2" nodeType="withEffect">
                                  <p:stCondLst>
                                    <p:cond delay="0"/>
                                  </p:stCondLst>
                                  <p:childTnLst>
                                    <p:animClr clrSpc="rgb" dir="cw">
                                      <p:cBhvr override="childStyle">
                                        <p:cTn id="63" dur="500" fill="hold"/>
                                        <p:tgtEl>
                                          <p:spTgt spid="33"/>
                                        </p:tgtEl>
                                        <p:attrNameLst>
                                          <p:attrName>style.color</p:attrName>
                                        </p:attrNameLst>
                                      </p:cBhvr>
                                      <p:to>
                                        <a:schemeClr val="tx1"/>
                                      </p:to>
                                    </p:animClr>
                                  </p:childTnLst>
                                </p:cTn>
                              </p:par>
                              <p:par>
                                <p:cTn id="64" presetID="3" presetClass="emph" presetSubtype="2" fill="hold" grpId="2" nodeType="withEffect">
                                  <p:stCondLst>
                                    <p:cond delay="0"/>
                                  </p:stCondLst>
                                  <p:childTnLst>
                                    <p:animClr clrSpc="rgb" dir="cw">
                                      <p:cBhvr override="childStyle">
                                        <p:cTn id="65" dur="500" fill="hold"/>
                                        <p:tgtEl>
                                          <p:spTgt spid="36"/>
                                        </p:tgtEl>
                                        <p:attrNameLst>
                                          <p:attrName>style.color</p:attrName>
                                        </p:attrNameLst>
                                      </p:cBhvr>
                                      <p:to>
                                        <a:schemeClr val="tx1"/>
                                      </p:to>
                                    </p:animClr>
                                  </p:childTnLst>
                                </p:cTn>
                              </p:par>
                              <p:par>
                                <p:cTn id="66" presetID="3" presetClass="emph" presetSubtype="2" fill="hold" grpId="5" nodeType="withEffect">
                                  <p:stCondLst>
                                    <p:cond delay="0"/>
                                  </p:stCondLst>
                                  <p:childTnLst>
                                    <p:animClr clrSpc="rgb" dir="cw">
                                      <p:cBhvr override="childStyle">
                                        <p:cTn id="67" dur="500" fill="hold"/>
                                        <p:tgtEl>
                                          <p:spTgt spid="22"/>
                                        </p:tgtEl>
                                        <p:attrNameLst>
                                          <p:attrName>style.color</p:attrName>
                                        </p:attrNameLst>
                                      </p:cBhvr>
                                      <p:to>
                                        <a:schemeClr val="tx1"/>
                                      </p:to>
                                    </p:animClr>
                                  </p:childTnLst>
                                </p:cTn>
                              </p:par>
                              <p:par>
                                <p:cTn id="68" presetID="1" presetClass="exit" presetSubtype="0" fill="hold" grpId="5" nodeType="withEffect">
                                  <p:stCondLst>
                                    <p:cond delay="0"/>
                                  </p:stCondLst>
                                  <p:childTnLst>
                                    <p:set>
                                      <p:cBhvr>
                                        <p:cTn id="69" dur="1" fill="hold">
                                          <p:stCondLst>
                                            <p:cond delay="0"/>
                                          </p:stCondLst>
                                        </p:cTn>
                                        <p:tgtEl>
                                          <p:spTgt spid="35"/>
                                        </p:tgtEl>
                                        <p:attrNameLst>
                                          <p:attrName>style.visibility</p:attrName>
                                        </p:attrNameLst>
                                      </p:cBhvr>
                                      <p:to>
                                        <p:strVal val="hidden"/>
                                      </p:to>
                                    </p:set>
                                  </p:childTnLst>
                                </p:cTn>
                              </p:par>
                              <p:par>
                                <p:cTn id="70" presetID="1" presetClass="exit" presetSubtype="0" fill="hold" grpId="5" nodeType="withEffect">
                                  <p:stCondLst>
                                    <p:cond delay="0"/>
                                  </p:stCondLst>
                                  <p:childTnLst>
                                    <p:set>
                                      <p:cBhvr>
                                        <p:cTn id="71" dur="1" fill="hold">
                                          <p:stCondLst>
                                            <p:cond delay="0"/>
                                          </p:stCondLst>
                                        </p:cTn>
                                        <p:tgtEl>
                                          <p:spTgt spid="34"/>
                                        </p:tgtEl>
                                        <p:attrNameLst>
                                          <p:attrName>style.visibility</p:attrName>
                                        </p:attrNameLst>
                                      </p:cBhvr>
                                      <p:to>
                                        <p:strVal val="hidden"/>
                                      </p:to>
                                    </p:set>
                                  </p:childTnLst>
                                </p:cTn>
                              </p:par>
                              <p:par>
                                <p:cTn id="72" presetID="1" presetClass="exit" presetSubtype="0" fill="hold" grpId="4" nodeType="withEffect">
                                  <p:stCondLst>
                                    <p:cond delay="0"/>
                                  </p:stCondLst>
                                  <p:childTnLst>
                                    <p:set>
                                      <p:cBhvr>
                                        <p:cTn id="73" dur="1" fill="hold">
                                          <p:stCondLst>
                                            <p:cond delay="0"/>
                                          </p:stCondLst>
                                        </p:cTn>
                                        <p:tgtEl>
                                          <p:spTgt spid="33"/>
                                        </p:tgtEl>
                                        <p:attrNameLst>
                                          <p:attrName>style.visibility</p:attrName>
                                        </p:attrNameLst>
                                      </p:cBhvr>
                                      <p:to>
                                        <p:strVal val="hidden"/>
                                      </p:to>
                                    </p:set>
                                  </p:childTnLst>
                                </p:cTn>
                              </p:par>
                              <p:par>
                                <p:cTn id="74" presetID="1" presetClass="exit" presetSubtype="0" fill="hold" grpId="4" nodeType="withEffect">
                                  <p:stCondLst>
                                    <p:cond delay="0"/>
                                  </p:stCondLst>
                                  <p:childTnLst>
                                    <p:set>
                                      <p:cBhvr>
                                        <p:cTn id="75"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p:bldP spid="22" grpId="1"/>
      <p:bldP spid="22" grpId="2"/>
      <p:bldP spid="22" grpId="3"/>
      <p:bldP spid="22" grpId="4"/>
      <p:bldP spid="22" grpId="5"/>
      <p:bldP spid="33" grpId="0"/>
      <p:bldP spid="33" grpId="1"/>
      <p:bldP spid="33" grpId="2"/>
      <p:bldP spid="33" grpId="3"/>
      <p:bldP spid="33" grpId="4"/>
      <p:bldP spid="33" grpId="5"/>
      <p:bldP spid="34" grpId="0"/>
      <p:bldP spid="34" grpId="1"/>
      <p:bldP spid="34" grpId="2"/>
      <p:bldP spid="34" grpId="3"/>
      <p:bldP spid="34" grpId="4"/>
      <p:bldP spid="34" grpId="5"/>
      <p:bldP spid="35" grpId="0"/>
      <p:bldP spid="35" grpId="1"/>
      <p:bldP spid="35" grpId="2"/>
      <p:bldP spid="35" grpId="3"/>
      <p:bldP spid="35" grpId="4"/>
      <p:bldP spid="35" grpId="5"/>
      <p:bldP spid="36" grpId="0"/>
      <p:bldP spid="36" grpId="1"/>
      <p:bldP spid="36"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Background, Texture, Pattern, Color, Blue, Pur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29"/>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17728"/>
            <a:ext cx="9144000" cy="707886"/>
          </a:xfrm>
          <a:prstGeom prst="rect">
            <a:avLst/>
          </a:prstGeom>
          <a:solidFill>
            <a:schemeClr val="bg1">
              <a:alpha val="50000"/>
            </a:schemeClr>
          </a:solidFill>
        </p:spPr>
        <p:txBody>
          <a:bodyPr wrap="square" rtlCol="0">
            <a:spAutoFit/>
          </a:bodyPr>
          <a:lstStyle/>
          <a:p>
            <a:pPr algn="ctr"/>
            <a:r>
              <a:rPr lang="en-GB" sz="4000" b="1" dirty="0"/>
              <a:t>Time for Reflection</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S-09</a:t>
            </a:r>
          </a:p>
        </p:txBody>
      </p:sp>
      <p:pic>
        <p:nvPicPr>
          <p:cNvPr id="15" name="Picture 14" descr="C:\Users\a.kennedy\Pictures\St Mary's Kaikorai\2015-09-04 11.55.11.jpg"/>
          <p:cNvPicPr/>
          <p:nvPr/>
        </p:nvPicPr>
        <p:blipFill rotWithShape="1">
          <a:blip r:embed="rId6" cstate="print">
            <a:extLst>
              <a:ext uri="{28A0092B-C50C-407E-A947-70E740481C1C}">
                <a14:useLocalDpi xmlns:a14="http://schemas.microsoft.com/office/drawing/2010/main" val="0"/>
              </a:ext>
            </a:extLst>
          </a:blip>
          <a:srcRect l="2998" t="22986" r="4584" b="1059"/>
          <a:stretch/>
        </p:blipFill>
        <p:spPr bwMode="auto">
          <a:xfrm>
            <a:off x="1456662" y="779034"/>
            <a:ext cx="6230676" cy="3840665"/>
          </a:xfrm>
          <a:prstGeom prst="rect">
            <a:avLst/>
          </a:prstGeom>
          <a:noFill/>
          <a:ln>
            <a:solidFill>
              <a:schemeClr val="bg1"/>
            </a:solidFill>
          </a:ln>
          <a:extLst>
            <a:ext uri="{53640926-AAD7-44D8-BBD7-CCE9431645EC}">
              <a14:shadowObscured xmlns:a14="http://schemas.microsoft.com/office/drawing/2010/main"/>
            </a:ext>
          </a:extLst>
        </p:spPr>
      </p:pic>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Tool instructions stop"/>
          <p:cNvSpPr txBox="1"/>
          <p:nvPr/>
        </p:nvSpPr>
        <p:spPr>
          <a:xfrm>
            <a:off x="3398507" y="4909873"/>
            <a:ext cx="2499403" cy="230832"/>
          </a:xfrm>
          <a:prstGeom prst="rect">
            <a:avLst/>
          </a:prstGeom>
          <a:solidFill>
            <a:schemeClr val="bg1">
              <a:alpha val="50000"/>
            </a:schemeClr>
          </a:solidFill>
        </p:spPr>
        <p:txBody>
          <a:bodyPr wrap="none"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stop </a:t>
            </a:r>
            <a:r>
              <a:rPr lang="en-GB" dirty="0"/>
              <a:t>reflective </a:t>
            </a:r>
            <a:r>
              <a:rPr lang="en-GB" dirty="0"/>
              <a:t>music</a:t>
            </a:r>
          </a:p>
        </p:txBody>
      </p:sp>
      <p:sp>
        <p:nvSpPr>
          <p:cNvPr id="18" name="TextBox: Tool instructions start"/>
          <p:cNvSpPr txBox="1"/>
          <p:nvPr/>
        </p:nvSpPr>
        <p:spPr>
          <a:xfrm>
            <a:off x="3398507" y="4909873"/>
            <a:ext cx="2492991" cy="230832"/>
          </a:xfrm>
          <a:prstGeom prst="rect">
            <a:avLst/>
          </a:prstGeom>
          <a:solidFill>
            <a:schemeClr val="bg1">
              <a:alpha val="50000"/>
            </a:schemeClr>
          </a:solidFill>
        </p:spPr>
        <p:txBody>
          <a:bodyPr wrap="none"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a:t>
            </a:r>
            <a:r>
              <a:rPr lang="en-GB" dirty="0"/>
              <a:t>play reflective </a:t>
            </a:r>
            <a:r>
              <a:rPr lang="en-GB" dirty="0"/>
              <a:t>music</a:t>
            </a:r>
          </a:p>
        </p:txBody>
      </p:sp>
      <p:pic>
        <p:nvPicPr>
          <p:cNvPr id="19" name="Feedback">
            <a:hlinkClick r:id="rId7"/>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0" y="4498972"/>
            <a:ext cx="903177" cy="644454"/>
          </a:xfrm>
          <a:prstGeom prst="rect">
            <a:avLst/>
          </a:prstGeom>
          <a:noFill/>
          <a:extLst>
            <a:ext uri="{909E8E84-426E-40DD-AFC4-6F175D3DCCD1}">
              <a14:hiddenFill xmlns:a14="http://schemas.microsoft.com/office/drawing/2010/main">
                <a:solidFill>
                  <a:srgbClr val="FFFFFF"/>
                </a:solidFill>
              </a14:hiddenFill>
            </a:ext>
          </a:extLst>
        </p:spPr>
      </p:pic>
      <p:pic>
        <p:nvPicPr>
          <p:cNvPr id="3" name="Lent Y2 - 12 Concerti Grossi (12) Op.6- Concerto in G for Two Guitars, Strings &amp; Continuo Andante - extend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11662" y="1020041"/>
            <a:ext cx="609600" cy="609600"/>
          </a:xfrm>
          <a:prstGeom prst="rect">
            <a:avLst/>
          </a:prstGeom>
        </p:spPr>
      </p:pic>
    </p:spTree>
    <p:extLst>
      <p:ext uri="{BB962C8B-B14F-4D97-AF65-F5344CB8AC3E}">
        <p14:creationId xmlns:p14="http://schemas.microsoft.com/office/powerpoint/2010/main" val="4047287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xit" presetSubtype="0" fill="hold" grpId="1" nodeType="with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09779" fill="hold"/>
                                        <p:tgtEl>
                                          <p:spTgt spid="3"/>
                                        </p:tgtEl>
                                      </p:cBhvr>
                                    </p:cmd>
                                  </p:childTnLst>
                                </p:cTn>
                              </p:par>
                              <p:par>
                                <p:cTn id="18" presetID="1" presetClass="emph" presetSubtype="2" fill="hold" nodeType="withEffect">
                                  <p:stCondLst>
                                    <p:cond delay="0"/>
                                  </p:stCondLst>
                                  <p:childTnLst>
                                    <p:animClr clrSpc="rgb" dir="cw">
                                      <p:cBhvr>
                                        <p:cTn id="19" dur="1000" fill="hold"/>
                                        <p:tgtEl>
                                          <p:spTgt spid="16"/>
                                        </p:tgtEl>
                                        <p:attrNameLst>
                                          <p:attrName>fillcolor</p:attrName>
                                        </p:attrNameLst>
                                      </p:cBhvr>
                                      <p:to>
                                        <a:schemeClr val="accent2"/>
                                      </p:to>
                                    </p:animClr>
                                    <p:set>
                                      <p:cBhvr>
                                        <p:cTn id="20" dur="1000" fill="hold"/>
                                        <p:tgtEl>
                                          <p:spTgt spid="16"/>
                                        </p:tgtEl>
                                        <p:attrNameLst>
                                          <p:attrName>fill.type</p:attrName>
                                        </p:attrNameLst>
                                      </p:cBhvr>
                                      <p:to>
                                        <p:strVal val="solid"/>
                                      </p:to>
                                    </p:set>
                                    <p:set>
                                      <p:cBhvr>
                                        <p:cTn id="21" dur="1000" fill="hold"/>
                                        <p:tgtEl>
                                          <p:spTgt spid="16"/>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3"/>
                                        </p:tgtEl>
                                      </p:cBhvr>
                                    </p:cmd>
                                  </p:childTnLst>
                                </p:cTn>
                              </p:par>
                              <p:par>
                                <p:cTn id="26" presetID="10" presetClass="exit" presetSubtype="0" fill="hold" grpId="1" nodeType="with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 presetClass="emph" presetSubtype="2" fill="hold" nodeType="withEffect">
                                  <p:stCondLst>
                                    <p:cond delay="0"/>
                                  </p:stCondLst>
                                  <p:childTnLst>
                                    <p:animClr clrSpc="rgb" dir="cw">
                                      <p:cBhvr>
                                        <p:cTn id="33" dur="2000" fill="hold"/>
                                        <p:tgtEl>
                                          <p:spTgt spid="16"/>
                                        </p:tgtEl>
                                        <p:attrNameLst>
                                          <p:attrName>fillcolor</p:attrName>
                                        </p:attrNameLst>
                                      </p:cBhvr>
                                      <p:to>
                                        <a:schemeClr val="bg1"/>
                                      </p:to>
                                    </p:animClr>
                                    <p:set>
                                      <p:cBhvr>
                                        <p:cTn id="34" dur="2000" fill="hold"/>
                                        <p:tgtEl>
                                          <p:spTgt spid="16"/>
                                        </p:tgtEl>
                                        <p:attrNameLst>
                                          <p:attrName>fill.type</p:attrName>
                                        </p:attrNameLst>
                                      </p:cBhvr>
                                      <p:to>
                                        <p:strVal val="solid"/>
                                      </p:to>
                                    </p:set>
                                    <p:set>
                                      <p:cBhvr>
                                        <p:cTn id="35"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7" grpId="0"/>
      <p:bldP spid="17" grpId="1" animBg="1"/>
      <p:bldP spid="18" grpId="0"/>
      <p:bldP spid="18" grpId="1"/>
      <p:bldP spid="18" grpId="2"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12976</TotalTime>
  <Words>1244</Words>
  <Application>Microsoft Office PowerPoint</Application>
  <PresentationFormat>On-screen Show (16:9)</PresentationFormat>
  <Paragraphs>152</Paragraphs>
  <Slides>12</Slides>
  <Notes>12</Notes>
  <HiddenSlides>2</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459</cp:revision>
  <cp:lastPrinted>2016-02-02T20:22:43Z</cp:lastPrinted>
  <dcterms:created xsi:type="dcterms:W3CDTF">2015-10-21T21:04:26Z</dcterms:created>
  <dcterms:modified xsi:type="dcterms:W3CDTF">2017-02-22T06:22:44Z</dcterms:modified>
</cp:coreProperties>
</file>