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handoutMasterIdLst>
    <p:handoutMasterId r:id="rId17"/>
  </p:handoutMasterIdLst>
  <p:sldIdLst>
    <p:sldId id="261" r:id="rId2"/>
    <p:sldId id="263" r:id="rId3"/>
    <p:sldId id="280" r:id="rId4"/>
    <p:sldId id="258" r:id="rId5"/>
    <p:sldId id="323" r:id="rId6"/>
    <p:sldId id="338" r:id="rId7"/>
    <p:sldId id="296" r:id="rId8"/>
    <p:sldId id="290" r:id="rId9"/>
    <p:sldId id="340" r:id="rId10"/>
    <p:sldId id="275" r:id="rId11"/>
    <p:sldId id="264" r:id="rId12"/>
    <p:sldId id="266" r:id="rId13"/>
    <p:sldId id="339" r:id="rId14"/>
    <p:sldId id="273" r:id="rId15"/>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11" autoAdjust="0"/>
    <p:restoredTop sz="78664" autoAdjust="0"/>
  </p:normalViewPr>
  <p:slideViewPr>
    <p:cSldViewPr snapToGrid="0" snapToObjects="1">
      <p:cViewPr>
        <p:scale>
          <a:sx n="70" d="100"/>
          <a:sy n="70" d="100"/>
        </p:scale>
        <p:origin x="-1992" y="-714"/>
      </p:cViewPr>
      <p:guideLst>
        <p:guide orient="horz" pos="1620"/>
        <p:guide pos="2880"/>
      </p:guideLst>
    </p:cSldViewPr>
  </p:slideViewPr>
  <p:outlineViewPr>
    <p:cViewPr>
      <p:scale>
        <a:sx n="33" d="100"/>
        <a:sy n="33" d="100"/>
      </p:scale>
      <p:origin x="0" y="3492"/>
    </p:cViewPr>
  </p:outlineViewPr>
  <p:notesTextViewPr>
    <p:cViewPr>
      <p:scale>
        <a:sx n="1" d="1"/>
        <a:sy n="1" d="1"/>
      </p:scale>
      <p:origin x="0" y="0"/>
    </p:cViewPr>
  </p:notesTextViewPr>
  <p:sorterViewPr>
    <p:cViewPr>
      <p:scale>
        <a:sx n="142" d="100"/>
        <a:sy n="142" d="100"/>
      </p:scale>
      <p:origin x="0" y="5226"/>
    </p:cViewPr>
  </p:sorterViewPr>
  <p:notesViewPr>
    <p:cSldViewPr snapToGrid="0" snapToObjects="1">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24/02/2017</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bnZdwKLjmc"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how people can change in Lent and grow closer to Jesus.</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Share the ideas on the slide and suggest words to complete the sentences.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Sing using the MP3 ‘ Turn back to God’</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formative assessment strategy will help teachers to identify how well children have achieved the Learning Intentions of the resource.</a:t>
            </a:r>
            <a:endParaRPr lang="en-NZ" sz="1200"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Teachers can choose how they use the slide in their range of assessment options.</a:t>
            </a:r>
            <a:endParaRPr lang="en-NZ" sz="1200" b="0" kern="1200" dirty="0" smtClean="0">
              <a:solidFill>
                <a:schemeClr val="tx1"/>
              </a:solidFill>
              <a:effectLst/>
              <a:latin typeface="+mn-lt"/>
              <a:ea typeface="+mn-ea"/>
              <a:cs typeface="+mn-cs"/>
            </a:endParaRPr>
          </a:p>
          <a:p>
            <a:r>
              <a:rPr lang="en-NZ" sz="1200" b="0" kern="1200" dirty="0" smtClean="0">
                <a:solidFill>
                  <a:schemeClr val="tx1"/>
                </a:solidFill>
                <a:effectLst/>
                <a:latin typeface="+mn-lt"/>
                <a:ea typeface="+mn-ea"/>
                <a:cs typeface="+mn-cs"/>
              </a:rPr>
              <a:t>The last two items are feed forward for the teacher.</a:t>
            </a:r>
          </a:p>
          <a:p>
            <a:r>
              <a:rPr lang="en-NZ" sz="1200" b="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p>
          <a:p>
            <a:endParaRPr lang="en-NZ" sz="1200" b="0" kern="1200" dirty="0" smtClean="0">
              <a:solidFill>
                <a:schemeClr val="tx1"/>
              </a:solidFill>
              <a:effectLst/>
              <a:latin typeface="+mn-lt"/>
              <a:ea typeface="+mn-ea"/>
              <a:cs typeface="+mn-cs"/>
            </a:endParaRPr>
          </a:p>
          <a:p>
            <a:pPr lvl="0"/>
            <a:r>
              <a:rPr lang="en-NZ" sz="1200" b="0" i="0" kern="1200" dirty="0" smtClean="0">
                <a:solidFill>
                  <a:schemeClr val="tx1"/>
                </a:solidFill>
                <a:effectLst/>
                <a:latin typeface="+mn-lt"/>
                <a:ea typeface="+mn-ea"/>
                <a:cs typeface="+mn-cs"/>
              </a:rPr>
              <a:t>1. In your experience what helps you to change your ways and put others first.</a:t>
            </a:r>
          </a:p>
          <a:p>
            <a:pPr lvl="0"/>
            <a:r>
              <a:rPr lang="en-NZ" sz="1200" b="0" i="0" kern="1200" dirty="0" smtClean="0">
                <a:solidFill>
                  <a:schemeClr val="tx1"/>
                </a:solidFill>
                <a:effectLst/>
                <a:latin typeface="+mn-lt"/>
                <a:ea typeface="+mn-ea"/>
                <a:cs typeface="+mn-cs"/>
              </a:rPr>
              <a:t>2. Who inspires you to change and share what you have with others?</a:t>
            </a:r>
          </a:p>
          <a:p>
            <a:pPr lvl="0"/>
            <a:r>
              <a:rPr lang="en-NZ" sz="1200" b="0" i="0" kern="1200" dirty="0" smtClean="0">
                <a:solidFill>
                  <a:schemeClr val="tx1"/>
                </a:solidFill>
                <a:effectLst/>
                <a:latin typeface="+mn-lt"/>
                <a:ea typeface="+mn-ea"/>
                <a:cs typeface="+mn-cs"/>
              </a:rPr>
              <a:t>3.</a:t>
            </a:r>
            <a:r>
              <a:rPr lang="en-NZ" sz="1200" b="0" i="0" kern="1200" baseline="0" dirty="0" smtClean="0">
                <a:solidFill>
                  <a:schemeClr val="tx1"/>
                </a:solidFill>
                <a:effectLst/>
                <a:latin typeface="+mn-lt"/>
                <a:ea typeface="+mn-ea"/>
                <a:cs typeface="+mn-cs"/>
              </a:rPr>
              <a:t> </a:t>
            </a:r>
            <a:r>
              <a:rPr lang="en-NZ" sz="1200" b="0" i="0" kern="1200" dirty="0" smtClean="0">
                <a:solidFill>
                  <a:schemeClr val="tx1"/>
                </a:solidFill>
                <a:effectLst/>
                <a:latin typeface="+mn-lt"/>
                <a:ea typeface="+mn-ea"/>
                <a:cs typeface="+mn-cs"/>
              </a:rPr>
              <a:t>Tell the story of </a:t>
            </a:r>
            <a:r>
              <a:rPr lang="en-NZ" sz="1200" b="0" i="0" kern="1200" dirty="0" err="1" smtClean="0">
                <a:solidFill>
                  <a:schemeClr val="tx1"/>
                </a:solidFill>
                <a:effectLst/>
                <a:latin typeface="+mn-lt"/>
                <a:ea typeface="+mn-ea"/>
                <a:cs typeface="+mn-cs"/>
              </a:rPr>
              <a:t>Zacchaeus</a:t>
            </a:r>
            <a:r>
              <a:rPr lang="en-NZ" sz="1200" b="0" i="0" kern="1200" dirty="0" smtClean="0">
                <a:solidFill>
                  <a:schemeClr val="tx1"/>
                </a:solidFill>
                <a:effectLst/>
                <a:latin typeface="+mn-lt"/>
                <a:ea typeface="+mn-ea"/>
                <a:cs typeface="+mn-cs"/>
              </a:rPr>
              <a:t> as it would be told by a child your age who was in the crowd and saw what happened . Explain the effect this had on you.</a:t>
            </a:r>
          </a:p>
          <a:p>
            <a:pPr lvl="0"/>
            <a:r>
              <a:rPr lang="en-NZ" sz="1200" b="0" i="0" kern="1200" dirty="0" smtClean="0">
                <a:solidFill>
                  <a:schemeClr val="tx1"/>
                </a:solidFill>
                <a:effectLst/>
                <a:latin typeface="+mn-lt"/>
                <a:ea typeface="+mn-ea"/>
                <a:cs typeface="+mn-cs"/>
              </a:rPr>
              <a:t>4. What changes have you noticed in yourself and other people during Lent?</a:t>
            </a:r>
          </a:p>
          <a:p>
            <a:pPr lvl="0"/>
            <a:r>
              <a:rPr lang="en-NZ" sz="1200" b="0" i="0" kern="1200" dirty="0" smtClean="0">
                <a:solidFill>
                  <a:schemeClr val="tx1"/>
                </a:solidFill>
                <a:effectLst/>
                <a:latin typeface="+mn-lt"/>
                <a:ea typeface="+mn-ea"/>
                <a:cs typeface="+mn-cs"/>
              </a:rPr>
              <a:t>5. Which activity do you think helped you to learn best in this resource?</a:t>
            </a:r>
          </a:p>
          <a:p>
            <a:r>
              <a:rPr lang="en-NZ" sz="1200" b="0" i="0" kern="1200" dirty="0" smtClean="0">
                <a:solidFill>
                  <a:schemeClr val="tx1"/>
                </a:solidFill>
                <a:effectLst/>
                <a:latin typeface="+mn-lt"/>
                <a:ea typeface="+mn-ea"/>
                <a:cs typeface="+mn-cs"/>
              </a:rPr>
              <a:t>6. Questions I would like to ask about the topics in </a:t>
            </a:r>
            <a:r>
              <a:rPr lang="en-GB" sz="1200" b="0" i="0" kern="1200" dirty="0" smtClean="0">
                <a:solidFill>
                  <a:schemeClr val="tx1"/>
                </a:solidFill>
                <a:effectLst/>
                <a:latin typeface="+mn-lt"/>
                <a:ea typeface="+mn-ea"/>
                <a:cs typeface="+mn-cs"/>
              </a:rPr>
              <a:t>this resource are …</a:t>
            </a:r>
            <a:endParaRPr lang="en-NZ"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smtClean="0">
                <a:solidFill>
                  <a:schemeClr val="tx1"/>
                </a:solidFill>
                <a:effectLst/>
                <a:latin typeface="+mn-lt"/>
                <a:ea typeface="+mn-ea"/>
                <a:cs typeface="+mn-cs"/>
              </a:rPr>
              <a:t>think about how Jesus’ love changed </a:t>
            </a:r>
            <a:r>
              <a:rPr lang="en-GB" sz="1200" i="1" kern="1200" dirty="0" err="1" smtClean="0">
                <a:solidFill>
                  <a:schemeClr val="tx1"/>
                </a:solidFill>
                <a:effectLst/>
                <a:latin typeface="+mn-lt"/>
                <a:ea typeface="+mn-ea"/>
                <a:cs typeface="+mn-cs"/>
              </a:rPr>
              <a:t>Zacchaeus</a:t>
            </a:r>
            <a:r>
              <a:rPr lang="en-GB" sz="1200" i="1" kern="1200" dirty="0" smtClean="0">
                <a:solidFill>
                  <a:schemeClr val="tx1"/>
                </a:solidFill>
                <a:effectLst/>
                <a:latin typeface="+mn-lt"/>
                <a:ea typeface="+mn-ea"/>
                <a:cs typeface="+mn-cs"/>
              </a:rPr>
              <a:t> and how he became a generous, honest man. Ask yourself how you are changing - are you putting others first? Are you becoming a generous person? Do you feel you are growing closer to Jesus?</a:t>
            </a:r>
            <a:endParaRPr lang="en-US"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slide provides some choices for children to show and share what they have learned. Examples could be photographed as evidence of children’s learning. </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You may like to put a copy of the </a:t>
            </a:r>
            <a:r>
              <a:rPr lang="en-NZ" sz="1200" b="1" u="sng" kern="1200" dirty="0" smtClean="0">
                <a:solidFill>
                  <a:schemeClr val="tx1"/>
                </a:solidFill>
                <a:effectLst/>
                <a:latin typeface="+mn-lt"/>
                <a:ea typeface="+mn-ea"/>
                <a:cs typeface="+mn-cs"/>
              </a:rPr>
              <a:t>Sharing our Learning</a:t>
            </a:r>
            <a:r>
              <a:rPr lang="en-NZ" sz="1200" kern="1200" dirty="0" smtClean="0">
                <a:solidFill>
                  <a:schemeClr val="tx1"/>
                </a:solidFill>
                <a:effectLst/>
                <a:latin typeface="+mn-lt"/>
                <a:ea typeface="+mn-ea"/>
                <a:cs typeface="+mn-cs"/>
              </a:rPr>
              <a:t> page in children’s RE Learning Journals. You could talk through the choices using the slide and let </a:t>
            </a:r>
          </a:p>
          <a:p>
            <a:r>
              <a:rPr lang="en-GB" sz="1200" kern="1200" dirty="0" smtClean="0">
                <a:solidFill>
                  <a:schemeClr val="tx1"/>
                </a:solidFill>
                <a:effectLst/>
                <a:latin typeface="+mn-lt"/>
                <a:ea typeface="+mn-ea"/>
                <a:cs typeface="+mn-cs"/>
              </a:rPr>
              <a:t>children make their choice from their own copy.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could work on their choice at school and/or at home and you may like to set a day for sharing. Please let parents and </a:t>
            </a:r>
            <a:r>
              <a:rPr lang="en-GB" sz="1200" kern="1200" dirty="0" err="1" smtClean="0">
                <a:solidFill>
                  <a:schemeClr val="tx1"/>
                </a:solidFill>
                <a:effectLst/>
                <a:latin typeface="+mn-lt"/>
                <a:ea typeface="+mn-ea"/>
                <a:cs typeface="+mn-cs"/>
              </a:rPr>
              <a:t>whānau</a:t>
            </a:r>
            <a:r>
              <a:rPr lang="en-GB" sz="1200" kern="1200" dirty="0" smtClean="0">
                <a:solidFill>
                  <a:schemeClr val="tx1"/>
                </a:solidFill>
                <a:effectLst/>
                <a:latin typeface="+mn-lt"/>
                <a:ea typeface="+mn-ea"/>
                <a:cs typeface="+mn-cs"/>
              </a:rPr>
              <a:t> know what you expect them to do with this.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resource is focussed on the </a:t>
            </a:r>
            <a:r>
              <a:rPr lang="en-GB" sz="1200" b="1" kern="1200" dirty="0" smtClean="0">
                <a:solidFill>
                  <a:schemeClr val="tx1"/>
                </a:solidFill>
                <a:effectLst/>
                <a:latin typeface="+mn-lt"/>
                <a:ea typeface="+mn-ea"/>
                <a:cs typeface="+mn-cs"/>
              </a:rPr>
              <a:t>LENT</a:t>
            </a:r>
            <a:r>
              <a:rPr lang="en-GB" sz="1200" kern="1200" dirty="0" smtClean="0">
                <a:solidFill>
                  <a:schemeClr val="tx1"/>
                </a:solidFill>
                <a:effectLst/>
                <a:latin typeface="+mn-lt"/>
                <a:ea typeface="+mn-ea"/>
                <a:cs typeface="+mn-cs"/>
              </a:rPr>
              <a:t> Achievement Objectives which are covered in Resources 1&amp;2</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LENT </a:t>
            </a:r>
            <a:r>
              <a:rPr lang="en-GB" sz="1200" b="1" kern="1200" dirty="0" err="1" smtClean="0">
                <a:solidFill>
                  <a:schemeClr val="tx1"/>
                </a:solidFill>
                <a:effectLst/>
                <a:latin typeface="+mn-lt"/>
                <a:ea typeface="+mn-ea"/>
                <a:cs typeface="+mn-cs"/>
              </a:rPr>
              <a:t>Yr</a:t>
            </a:r>
            <a:r>
              <a:rPr lang="en-GB" sz="1200" b="1" kern="1200" dirty="0" smtClean="0">
                <a:solidFill>
                  <a:schemeClr val="tx1"/>
                </a:solidFill>
                <a:effectLst/>
                <a:latin typeface="+mn-lt"/>
                <a:ea typeface="+mn-ea"/>
                <a:cs typeface="+mn-cs"/>
              </a:rPr>
              <a:t> 3 </a:t>
            </a:r>
            <a:r>
              <a:rPr lang="en-GB" sz="1200" kern="1200" dirty="0" smtClean="0">
                <a:solidFill>
                  <a:schemeClr val="tx1"/>
                </a:solidFill>
                <a:effectLst/>
                <a:latin typeface="+mn-lt"/>
                <a:ea typeface="+mn-ea"/>
                <a:cs typeface="+mn-cs"/>
              </a:rPr>
              <a:t>AOs</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Children will be able to:  identify signs and symbols that show Lent as a season of change.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Children will be able to:  identify ways that people can change during Lent.</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smtClean="0">
                <a:solidFill>
                  <a:schemeClr val="tx1"/>
                </a:solidFill>
                <a:effectLst/>
                <a:latin typeface="+mn-lt"/>
                <a:ea typeface="+mn-ea"/>
                <a:cs typeface="+mn-cs"/>
              </a:rPr>
              <a:t>This slide provides some choices for children to show and share what they have learned. Examples could be photographed as evidence of children’s learning. </a:t>
            </a:r>
          </a:p>
          <a:p>
            <a:r>
              <a:rPr lang="en-NZ" sz="1200" kern="1200" dirty="0" smtClean="0">
                <a:solidFill>
                  <a:schemeClr val="tx1"/>
                </a:solidFill>
                <a:effectLst/>
                <a:latin typeface="+mn-lt"/>
                <a:ea typeface="+mn-ea"/>
                <a:cs typeface="+mn-cs"/>
              </a:rPr>
              <a:t>You may like to put a copy of the </a:t>
            </a:r>
            <a:r>
              <a:rPr lang="en-NZ" sz="1200" b="1" u="sng" kern="1200" dirty="0" smtClean="0">
                <a:solidFill>
                  <a:schemeClr val="tx1"/>
                </a:solidFill>
                <a:effectLst/>
                <a:latin typeface="+mn-lt"/>
                <a:ea typeface="+mn-ea"/>
                <a:cs typeface="+mn-cs"/>
              </a:rPr>
              <a:t>Sharing our Learning</a:t>
            </a:r>
            <a:r>
              <a:rPr lang="en-NZ" sz="1200" kern="1200" dirty="0" smtClean="0">
                <a:solidFill>
                  <a:schemeClr val="tx1"/>
                </a:solidFill>
                <a:effectLst/>
                <a:latin typeface="+mn-lt"/>
                <a:ea typeface="+mn-ea"/>
                <a:cs typeface="+mn-cs"/>
              </a:rPr>
              <a:t> page in children’s RE Learning Journals. You could talk through the choices using the slide and let children make their choice from their own copy. </a:t>
            </a:r>
          </a:p>
          <a:p>
            <a:r>
              <a:rPr lang="en-NZ" sz="1200" kern="1200" dirty="0" smtClean="0">
                <a:solidFill>
                  <a:schemeClr val="tx1"/>
                </a:solidFill>
                <a:effectLst/>
                <a:latin typeface="+mn-lt"/>
                <a:ea typeface="+mn-ea"/>
                <a:cs typeface="+mn-cs"/>
              </a:rPr>
              <a:t>Children could work on their choice at school and/or at home and you may like to set a day for sharing. Please let parents and </a:t>
            </a:r>
            <a:r>
              <a:rPr lang="en-NZ" sz="1200" kern="1200" dirty="0" err="1" smtClean="0">
                <a:solidFill>
                  <a:schemeClr val="tx1"/>
                </a:solidFill>
                <a:effectLst/>
                <a:latin typeface="+mn-lt"/>
                <a:ea typeface="+mn-ea"/>
                <a:cs typeface="+mn-cs"/>
              </a:rPr>
              <a:t>whānau</a:t>
            </a:r>
            <a:r>
              <a:rPr lang="en-NZ" sz="1200" kern="1200" dirty="0" smtClean="0">
                <a:solidFill>
                  <a:schemeClr val="tx1"/>
                </a:solidFill>
                <a:effectLst/>
                <a:latin typeface="+mn-lt"/>
                <a:ea typeface="+mn-ea"/>
                <a:cs typeface="+mn-cs"/>
              </a:rPr>
              <a:t> know what you expect them to do with this. </a:t>
            </a:r>
          </a:p>
          <a:p>
            <a:r>
              <a:rPr lang="en-NZ" sz="1200" kern="1200" dirty="0" smtClean="0">
                <a:solidFill>
                  <a:schemeClr val="tx1"/>
                </a:solidFill>
                <a:effectLst/>
                <a:latin typeface="+mn-lt"/>
                <a:ea typeface="+mn-ea"/>
                <a:cs typeface="+mn-cs"/>
              </a:rPr>
              <a:t>The resource is focussed on the </a:t>
            </a:r>
            <a:r>
              <a:rPr lang="en-NZ" sz="1200" b="1" kern="1200" dirty="0" smtClean="0">
                <a:solidFill>
                  <a:schemeClr val="tx1"/>
                </a:solidFill>
                <a:effectLst/>
                <a:latin typeface="+mn-lt"/>
                <a:ea typeface="+mn-ea"/>
                <a:cs typeface="+mn-cs"/>
              </a:rPr>
              <a:t>LENT</a:t>
            </a:r>
            <a:r>
              <a:rPr lang="en-NZ" sz="1200" kern="1200" dirty="0" smtClean="0">
                <a:solidFill>
                  <a:schemeClr val="tx1"/>
                </a:solidFill>
                <a:effectLst/>
                <a:latin typeface="+mn-lt"/>
                <a:ea typeface="+mn-ea"/>
                <a:cs typeface="+mn-cs"/>
              </a:rPr>
              <a:t> Achievement Objective which is covered in Resource 1-3</a:t>
            </a:r>
          </a:p>
          <a:p>
            <a:r>
              <a:rPr lang="en-NZ" sz="1200" b="1" kern="1200" dirty="0" smtClean="0">
                <a:solidFill>
                  <a:schemeClr val="tx1"/>
                </a:solidFill>
                <a:effectLst/>
                <a:latin typeface="+mn-lt"/>
                <a:ea typeface="+mn-ea"/>
                <a:cs typeface="+mn-cs"/>
              </a:rPr>
              <a:t>LENT </a:t>
            </a:r>
            <a:r>
              <a:rPr lang="en-NZ" sz="1200" b="1" kern="1200" dirty="0" err="1" smtClean="0">
                <a:solidFill>
                  <a:schemeClr val="tx1"/>
                </a:solidFill>
                <a:effectLst/>
                <a:latin typeface="+mn-lt"/>
                <a:ea typeface="+mn-ea"/>
                <a:cs typeface="+mn-cs"/>
              </a:rPr>
              <a:t>Yr</a:t>
            </a:r>
            <a:r>
              <a:rPr lang="en-NZ" sz="1200" b="1" kern="1200" dirty="0" smtClean="0">
                <a:solidFill>
                  <a:schemeClr val="tx1"/>
                </a:solidFill>
                <a:effectLst/>
                <a:latin typeface="+mn-lt"/>
                <a:ea typeface="+mn-ea"/>
                <a:cs typeface="+mn-cs"/>
              </a:rPr>
              <a:t> 3 </a:t>
            </a:r>
            <a:r>
              <a:rPr lang="en-NZ" sz="1200" kern="1200" dirty="0" smtClean="0">
                <a:solidFill>
                  <a:schemeClr val="tx1"/>
                </a:solidFill>
                <a:effectLst/>
                <a:latin typeface="+mn-lt"/>
                <a:ea typeface="+mn-ea"/>
                <a:cs typeface="+mn-cs"/>
              </a:rPr>
              <a:t>AO</a:t>
            </a:r>
            <a:r>
              <a:rPr lang="en-NZ" sz="1200" b="1" kern="1200" dirty="0" smtClean="0">
                <a:solidFill>
                  <a:schemeClr val="tx1"/>
                </a:solidFill>
                <a:effectLst/>
                <a:latin typeface="+mn-lt"/>
                <a:ea typeface="+mn-ea"/>
                <a:cs typeface="+mn-cs"/>
              </a:rPr>
              <a:t> </a:t>
            </a:r>
            <a:r>
              <a:rPr lang="en-NZ" sz="1200" kern="1200" dirty="0" smtClean="0">
                <a:solidFill>
                  <a:schemeClr val="tx1"/>
                </a:solidFill>
                <a:effectLst/>
                <a:latin typeface="+mn-lt"/>
                <a:ea typeface="+mn-ea"/>
                <a:cs typeface="+mn-cs"/>
              </a:rPr>
              <a:t>Children will be able to:  identify signs and symbols that show Lent as a season of change.</a:t>
            </a:r>
          </a:p>
          <a:p>
            <a:endParaRPr lang="en-GB" noProof="0" dirty="0" smtClean="0"/>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resource.</a:t>
            </a:r>
          </a:p>
          <a:p>
            <a:endParaRPr lang="en-GB" sz="1200" kern="1200" dirty="0" smtClean="0">
              <a:solidFill>
                <a:schemeClr val="tx1"/>
              </a:solidFill>
              <a:effectLst/>
              <a:latin typeface="+mn-lt"/>
              <a:ea typeface="+mn-ea"/>
              <a:cs typeface="+mn-cs"/>
            </a:endParaRPr>
          </a:p>
          <a:p>
            <a:pPr lvl="0"/>
            <a:r>
              <a:rPr lang="en-NZ" sz="1200" b="0" kern="1200" dirty="0" smtClean="0">
                <a:solidFill>
                  <a:schemeClr val="tx1"/>
                </a:solidFill>
                <a:effectLst/>
                <a:latin typeface="+mn-lt"/>
                <a:ea typeface="+mn-ea"/>
                <a:cs typeface="+mn-cs"/>
              </a:rPr>
              <a:t>1. recognise Lent as a time for people to change their ways as </a:t>
            </a:r>
            <a:r>
              <a:rPr lang="en-NZ" sz="1200" b="0" kern="1200" dirty="0" err="1" smtClean="0">
                <a:solidFill>
                  <a:schemeClr val="tx1"/>
                </a:solidFill>
                <a:effectLst/>
                <a:latin typeface="+mn-lt"/>
                <a:ea typeface="+mn-ea"/>
                <a:cs typeface="+mn-cs"/>
              </a:rPr>
              <a:t>Zacchaeus</a:t>
            </a:r>
            <a:r>
              <a:rPr lang="en-NZ" sz="1200" b="0" kern="1200" dirty="0" smtClean="0">
                <a:solidFill>
                  <a:schemeClr val="tx1"/>
                </a:solidFill>
                <a:effectLst/>
                <a:latin typeface="+mn-lt"/>
                <a:ea typeface="+mn-ea"/>
                <a:cs typeface="+mn-cs"/>
              </a:rPr>
              <a:t> did</a:t>
            </a:r>
          </a:p>
          <a:p>
            <a:r>
              <a:rPr lang="en-NZ" sz="1200" b="0" kern="1200" dirty="0" smtClean="0">
                <a:solidFill>
                  <a:schemeClr val="tx1"/>
                </a:solidFill>
                <a:effectLst/>
                <a:latin typeface="+mn-lt"/>
                <a:ea typeface="+mn-ea"/>
                <a:cs typeface="+mn-cs"/>
              </a:rPr>
              <a:t>1. identify ways that people can change </a:t>
            </a:r>
            <a:r>
              <a:rPr lang="en-GB" sz="1200" b="0" kern="1200" dirty="0" smtClean="0">
                <a:solidFill>
                  <a:schemeClr val="tx1"/>
                </a:solidFill>
                <a:effectLst/>
                <a:latin typeface="+mn-lt"/>
                <a:ea typeface="+mn-ea"/>
                <a:cs typeface="+mn-cs"/>
              </a:rPr>
              <a:t>in Lent.</a:t>
            </a:r>
            <a:endParaRPr lang="en-US" b="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Adapt Teaching and Learning Experience 1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look closely at each image. Read the revealed text and ask a question about it. How is the man in sackcloth feeling?</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Discuss with children what it would be like to wear sack cloth and ashes so everyone knows you have done some bad things.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Do you think it would be a good way to make up for the times you are not a loving person?</a:t>
            </a:r>
            <a:r>
              <a:rPr lang="en-NZ" sz="1200" kern="1200" dirty="0" smtClean="0">
                <a:solidFill>
                  <a:schemeClr val="tx1"/>
                </a:solidFill>
                <a:effectLst/>
                <a:latin typeface="+mn-lt"/>
                <a:ea typeface="+mn-ea"/>
                <a:cs typeface="+mn-cs"/>
              </a:rPr>
              <a:t>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Follow the directions on the slide.</a:t>
            </a:r>
            <a:endParaRPr lang="en-NZ"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Adapt Teaching and Learning Experience 2</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suggest the correct words to complete the sentences then check with the floaters.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make other suggestions about things they can change to grow more like Jesus. Teacher can watch for children who are really trying to change and affirm their effort.</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Work through ideas on the slide with the children and help them to remind each other that when they pray every day they grow to be a very close friend of Jesus. Find some pebbles for the class to use as a prayer reminder. </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Adapt Teaching and Learning Experiences 3 &amp; 5</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 Jesus and </a:t>
            </a:r>
            <a:r>
              <a:rPr lang="en-GB" sz="1200" kern="1200" dirty="0" err="1" smtClean="0">
                <a:solidFill>
                  <a:schemeClr val="tx1"/>
                </a:solidFill>
                <a:effectLst/>
                <a:latin typeface="+mn-lt"/>
                <a:ea typeface="+mn-ea"/>
                <a:cs typeface="+mn-cs"/>
              </a:rPr>
              <a:t>Zacchaeus</a:t>
            </a:r>
            <a:r>
              <a:rPr lang="en-GB" sz="1200" kern="1200" dirty="0" smtClean="0">
                <a:solidFill>
                  <a:schemeClr val="tx1"/>
                </a:solidFill>
                <a:effectLst/>
                <a:latin typeface="+mn-lt"/>
                <a:ea typeface="+mn-ea"/>
                <a:cs typeface="+mn-cs"/>
              </a:rPr>
              <a:t> 2:21 minutes</a:t>
            </a:r>
            <a:endParaRPr lang="en-NZ"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3"/>
              </a:rPr>
              <a:t>https://www.youtube.com/watch?v=-bnZdwKLjmc</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explore the story of </a:t>
            </a:r>
            <a:r>
              <a:rPr lang="en-GB" sz="1200" kern="1200" dirty="0" err="1" smtClean="0">
                <a:solidFill>
                  <a:schemeClr val="tx1"/>
                </a:solidFill>
                <a:effectLst/>
                <a:latin typeface="+mn-lt"/>
                <a:ea typeface="+mn-ea"/>
                <a:cs typeface="+mn-cs"/>
              </a:rPr>
              <a:t>Zacchaeus</a:t>
            </a:r>
            <a:r>
              <a:rPr lang="en-GB" sz="1200" kern="1200" dirty="0" smtClean="0">
                <a:solidFill>
                  <a:schemeClr val="tx1"/>
                </a:solidFill>
                <a:effectLst/>
                <a:latin typeface="+mn-lt"/>
                <a:ea typeface="+mn-ea"/>
                <a:cs typeface="+mn-cs"/>
              </a:rPr>
              <a:t> and the lesson he was taught by Jesus that changed him from being a selfish man to a generous man.</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Adapt Teaching and Learning Experience 4</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Bring to the children’s attention what the theme of the Lenten Appeal is this year.</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Adapt Teaching and Learning Experience 4</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Bring to the children’s attention what the theme of the Lenten Appeal is this year.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some of the ideas on the last 2 post it notes or make up some of your own to give something to people in need in Lent.</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333908"/>
      </p:ext>
    </p:extLst>
  </p:cSld>
  <p:clrMapOvr>
    <a:masterClrMapping/>
  </p:clrMapOvr>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gif"/><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hyperlink" Target="http://www.tinyurl.com/NCRSfeedback" TargetMode="External"/><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jpg"/><Relationship Id="rId5" Type="http://schemas.openxmlformats.org/officeDocument/2006/relationships/image" Target="../media/image1.png"/><Relationship Id="rId4" Type="http://schemas.openxmlformats.org/officeDocument/2006/relationships/notesSlide" Target="../notesSlides/notesSlide12.xm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slide" Target="slide14.xml"/></Relationships>
</file>

<file path=ppt/slides/_rels/slide1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hyperlink" Target="https://www.youtube.com/watch?v=-bnZdwKLjm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2357"/>
            <a:ext cx="9144000" cy="5143500"/>
          </a:xfrm>
          <a:prstGeom prst="rect">
            <a:avLst/>
          </a:prstGeom>
          <a:blipFill dpi="0" rotWithShape="1">
            <a:blip r:embed="rId3">
              <a:alphaModFix amt="75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loud 2"/>
          <p:cNvSpPr/>
          <p:nvPr/>
        </p:nvSpPr>
        <p:spPr>
          <a:xfrm rot="559930">
            <a:off x="1571282" y="1049380"/>
            <a:ext cx="5967125" cy="3628497"/>
          </a:xfrm>
          <a:prstGeom prst="cloud">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0410" y="1203798"/>
            <a:ext cx="4643180" cy="2735904"/>
          </a:xfrm>
          <a:prstGeom prst="rect">
            <a:avLst/>
          </a:prstGeom>
        </p:spPr>
      </p:pic>
      <p:sp>
        <p:nvSpPr>
          <p:cNvPr id="6" name="Title"/>
          <p:cNvSpPr txBox="1"/>
          <p:nvPr/>
        </p:nvSpPr>
        <p:spPr>
          <a:xfrm>
            <a:off x="0" y="118406"/>
            <a:ext cx="9144000" cy="707886"/>
          </a:xfrm>
          <a:prstGeom prst="rect">
            <a:avLst/>
          </a:prstGeom>
          <a:noFill/>
        </p:spPr>
        <p:txBody>
          <a:bodyPr wrap="square" rtlCol="0">
            <a:spAutoFit/>
          </a:bodyPr>
          <a:lstStyle/>
          <a:p>
            <a:pPr algn="ctr"/>
            <a:r>
              <a:rPr lang="en-NZ" sz="4000" b="1" spc="300" dirty="0">
                <a:latin typeface="Century Gothic" pitchFamily="34" charset="0"/>
              </a:rPr>
              <a:t>Changes in People</a:t>
            </a:r>
            <a:endParaRPr lang="en-GB" sz="4000" b="1" spc="300" dirty="0">
              <a:latin typeface="Century Gothic" pitchFamily="34" charset="0"/>
            </a:endParaRPr>
          </a:p>
        </p:txBody>
      </p:sp>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5143500"/>
          </a:xfrm>
          <a:prstGeom prst="rect">
            <a:avLst/>
          </a:prstGeom>
          <a:blipFill dpi="0" rotWithShape="1">
            <a:blip r:embed="rId5">
              <a:alphaModFix amt="75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 name="REMOVE THIS OBJECT"/>
          <p:cNvSpPr txBox="1"/>
          <p:nvPr/>
        </p:nvSpPr>
        <p:spPr>
          <a:xfrm>
            <a:off x="0" y="19343"/>
            <a:ext cx="9144000" cy="1077218"/>
          </a:xfrm>
          <a:prstGeom prst="rect">
            <a:avLst/>
          </a:prstGeom>
          <a:noFill/>
        </p:spPr>
        <p:txBody>
          <a:bodyPr wrap="square" rtlCol="0">
            <a:spAutoFit/>
          </a:bodyPr>
          <a:lstStyle/>
          <a:p>
            <a:pPr algn="ctr"/>
            <a:r>
              <a:rPr lang="en-NZ" sz="3200" b="1" spc="300" dirty="0">
                <a:latin typeface="Century Gothic" pitchFamily="34" charset="0"/>
              </a:rPr>
              <a:t>Putting others first is a great way to help </a:t>
            </a:r>
            <a:r>
              <a:rPr lang="en-NZ" sz="3200" b="1" spc="300" dirty="0" smtClean="0">
                <a:latin typeface="Century Gothic" pitchFamily="34" charset="0"/>
              </a:rPr>
              <a:t>people </a:t>
            </a:r>
            <a:r>
              <a:rPr lang="en-NZ" sz="3200" b="1" spc="300" dirty="0">
                <a:latin typeface="Century Gothic" pitchFamily="34" charset="0"/>
              </a:rPr>
              <a:t>change in Lent</a:t>
            </a: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87700" y="1221940"/>
            <a:ext cx="4003415" cy="2412980"/>
          </a:xfrm>
          <a:prstGeom prst="rect">
            <a:avLst/>
          </a:prstGeom>
          <a:blipFill dpi="0" rotWithShape="1">
            <a:blip r:embed="rId6"/>
            <a:srcRect/>
            <a:stretch>
              <a:fillRect l="-16000" t="-5000" r="-13000" b="-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5" name="Rectangle 4"/>
          <p:cNvSpPr/>
          <p:nvPr/>
        </p:nvSpPr>
        <p:spPr>
          <a:xfrm>
            <a:off x="4353059" y="1221940"/>
            <a:ext cx="4646941" cy="3319327"/>
          </a:xfrm>
          <a:prstGeom prst="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600" b="1" spc="300" dirty="0">
                <a:solidFill>
                  <a:schemeClr val="tx1"/>
                </a:solidFill>
                <a:latin typeface="Century Gothic" pitchFamily="34" charset="0"/>
              </a:rPr>
              <a:t>Share your responses to the statements below:</a:t>
            </a:r>
          </a:p>
          <a:p>
            <a:pPr marL="285750" indent="-285750">
              <a:buFont typeface="Wingdings" pitchFamily="2" charset="2"/>
              <a:buChar char="v"/>
            </a:pPr>
            <a:r>
              <a:rPr lang="en-NZ" sz="1600" b="1" spc="300" dirty="0">
                <a:solidFill>
                  <a:schemeClr val="tx1"/>
                </a:solidFill>
                <a:latin typeface="Century Gothic" pitchFamily="34" charset="0"/>
              </a:rPr>
              <a:t>Helping people in need changes people because …</a:t>
            </a:r>
          </a:p>
          <a:p>
            <a:pPr marL="285750" indent="-285750">
              <a:buFont typeface="Wingdings" pitchFamily="2" charset="2"/>
              <a:buChar char="v"/>
            </a:pPr>
            <a:r>
              <a:rPr lang="en-NZ" sz="1600" b="1" spc="300" dirty="0">
                <a:solidFill>
                  <a:schemeClr val="tx1"/>
                </a:solidFill>
                <a:latin typeface="Century Gothic" pitchFamily="34" charset="0"/>
              </a:rPr>
              <a:t>Raising money for Caritas changes people to be …</a:t>
            </a:r>
          </a:p>
          <a:p>
            <a:pPr marL="285750" indent="-285750">
              <a:buFont typeface="Wingdings" pitchFamily="2" charset="2"/>
              <a:buChar char="v"/>
            </a:pPr>
            <a:r>
              <a:rPr lang="en-NZ" sz="1600" b="1" spc="300" dirty="0">
                <a:solidFill>
                  <a:schemeClr val="tx1"/>
                </a:solidFill>
                <a:latin typeface="Century Gothic" pitchFamily="34" charset="0"/>
              </a:rPr>
              <a:t>Sharing what you have with others makes you feel ..</a:t>
            </a:r>
          </a:p>
          <a:p>
            <a:pPr marL="285750" indent="-285750">
              <a:buFont typeface="Wingdings" pitchFamily="2" charset="2"/>
              <a:buChar char="v"/>
            </a:pPr>
            <a:r>
              <a:rPr lang="en-NZ" sz="1600" b="1" spc="300" dirty="0">
                <a:solidFill>
                  <a:schemeClr val="tx1"/>
                </a:solidFill>
                <a:latin typeface="Century Gothic" pitchFamily="34" charset="0"/>
              </a:rPr>
              <a:t>Noticing generous people inspires you to …</a:t>
            </a:r>
          </a:p>
          <a:p>
            <a:pPr marL="285750" indent="-285750">
              <a:buFont typeface="Wingdings" pitchFamily="2" charset="2"/>
              <a:buChar char="v"/>
            </a:pPr>
            <a:r>
              <a:rPr lang="en-NZ" sz="1600" b="1" spc="300" dirty="0">
                <a:solidFill>
                  <a:schemeClr val="tx1"/>
                </a:solidFill>
                <a:latin typeface="Century Gothic" pitchFamily="34" charset="0"/>
              </a:rPr>
              <a:t>Giving up your time to help in times of need draws you closer to </a:t>
            </a:r>
            <a:r>
              <a:rPr lang="en-NZ" sz="1600" b="1" spc="300" dirty="0" smtClean="0">
                <a:solidFill>
                  <a:schemeClr val="tx1"/>
                </a:solidFill>
                <a:latin typeface="Century Gothic" pitchFamily="34" charset="0"/>
              </a:rPr>
              <a:t>...</a:t>
            </a:r>
            <a:endParaRPr lang="en-NZ" sz="1600" b="1" spc="300" dirty="0">
              <a:solidFill>
                <a:schemeClr val="tx1"/>
              </a:solidFill>
              <a:latin typeface="Century Gothic" pitchFamily="34" charset="0"/>
            </a:endParaRPr>
          </a:p>
        </p:txBody>
      </p:sp>
      <p:sp>
        <p:nvSpPr>
          <p:cNvPr id="7" name="Rectangle 6"/>
          <p:cNvSpPr/>
          <p:nvPr/>
        </p:nvSpPr>
        <p:spPr>
          <a:xfrm>
            <a:off x="187700" y="3725647"/>
            <a:ext cx="4003415" cy="815620"/>
          </a:xfrm>
          <a:prstGeom prst="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b="1" spc="300" dirty="0" smtClean="0">
                <a:solidFill>
                  <a:schemeClr val="tx1"/>
                </a:solidFill>
                <a:latin typeface="Century Gothic" pitchFamily="34" charset="0"/>
                <a:ea typeface="Tahoma" pitchFamily="34" charset="0"/>
                <a:cs typeface="Tahoma" pitchFamily="34" charset="0"/>
              </a:rPr>
              <a:t>All of these examples will help you grow closer to Jesus</a:t>
            </a:r>
            <a:endParaRPr lang="en-NZ" sz="1600" b="1" spc="300" dirty="0">
              <a:solidFill>
                <a:schemeClr val="tx1"/>
              </a:solidFill>
              <a:latin typeface="Century Gothic" pitchFamily="34" charset="0"/>
              <a:ea typeface="Tahoma" pitchFamily="34" charset="0"/>
              <a:cs typeface="Tahoma" pitchFamily="34" charset="0"/>
            </a:endParaRPr>
          </a:p>
        </p:txBody>
      </p:sp>
      <p:sp>
        <p:nvSpPr>
          <p:cNvPr id="15"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Tool instructions stop"/>
          <p:cNvSpPr txBox="1"/>
          <p:nvPr/>
        </p:nvSpPr>
        <p:spPr>
          <a:xfrm>
            <a:off x="2383810" y="4909873"/>
            <a:ext cx="4528805" cy="230832"/>
          </a:xfrm>
          <a:prstGeom prst="rect">
            <a:avLst/>
          </a:prstGeom>
          <a:noFill/>
        </p:spPr>
        <p:txBody>
          <a:bodyPr wrap="none" rtlCol="0">
            <a:spAutoFit/>
          </a:bodyPr>
          <a:lstStyle>
            <a:defPPr>
              <a:defRPr lang="en-US"/>
            </a:defPPr>
            <a:lvl1pPr algn="ctr">
              <a:defRPr sz="900" spc="300">
                <a:latin typeface="Antique Olive" pitchFamily="34" charset="0"/>
              </a:defRPr>
            </a:lvl1pPr>
          </a:lstStyle>
          <a:p>
            <a:r>
              <a:rPr lang="en-GB" dirty="0"/>
              <a:t>Click the audio button to </a:t>
            </a:r>
            <a:r>
              <a:rPr lang="en-GB" dirty="0" smtClean="0"/>
              <a:t>stop ‘Turn back to God’</a:t>
            </a:r>
            <a:endParaRPr lang="en-GB" dirty="0"/>
          </a:p>
        </p:txBody>
      </p:sp>
      <p:sp>
        <p:nvSpPr>
          <p:cNvPr id="18" name="TextBox: Tool instructions start"/>
          <p:cNvSpPr txBox="1"/>
          <p:nvPr/>
        </p:nvSpPr>
        <p:spPr>
          <a:xfrm>
            <a:off x="2383808" y="4909873"/>
            <a:ext cx="4522393" cy="230832"/>
          </a:xfrm>
          <a:prstGeom prst="rect">
            <a:avLst/>
          </a:prstGeom>
          <a:noFill/>
        </p:spPr>
        <p:txBody>
          <a:bodyPr wrap="none" rtlCol="0">
            <a:spAutoFit/>
          </a:bodyPr>
          <a:lstStyle>
            <a:defPPr>
              <a:defRPr lang="en-US"/>
            </a:defPPr>
            <a:lvl1pPr algn="ctr">
              <a:defRPr sz="900" spc="300">
                <a:latin typeface="Antique Olive" pitchFamily="34" charset="0"/>
              </a:defRPr>
            </a:lvl1pPr>
          </a:lstStyle>
          <a:p>
            <a:r>
              <a:rPr lang="en-GB" dirty="0"/>
              <a:t>Click the audio button to </a:t>
            </a:r>
            <a:r>
              <a:rPr lang="en-GB" dirty="0" smtClean="0"/>
              <a:t>play ‘Turn back to God’</a:t>
            </a:r>
            <a:endParaRPr lang="en-GB" dirty="0"/>
          </a:p>
        </p:txBody>
      </p:sp>
      <p:pic>
        <p:nvPicPr>
          <p:cNvPr id="2" name="Lent - Y3-R02-S09 - Turn back to Go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89083" y="287534"/>
            <a:ext cx="609600" cy="609600"/>
          </a:xfrm>
          <a:prstGeom prst="rect">
            <a:avLst/>
          </a:prstGeom>
        </p:spPr>
      </p:pic>
    </p:spTree>
    <p:extLst>
      <p:ext uri="{BB962C8B-B14F-4D97-AF65-F5344CB8AC3E}">
        <p14:creationId xmlns:p14="http://schemas.microsoft.com/office/powerpoint/2010/main" val="3115786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xit" presetSubtype="0" fill="hold" grpId="1" nodeType="withEffect">
                                  <p:stCondLst>
                                    <p:cond delay="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168302" fill="hold"/>
                                        <p:tgtEl>
                                          <p:spTgt spid="2"/>
                                        </p:tgtEl>
                                      </p:cBhvr>
                                    </p:cmd>
                                  </p:childTnLst>
                                </p:cTn>
                              </p:par>
                              <p:par>
                                <p:cTn id="18" presetID="1" presetClass="emph" presetSubtype="2" fill="hold" nodeType="withEffect">
                                  <p:stCondLst>
                                    <p:cond delay="0"/>
                                  </p:stCondLst>
                                  <p:childTnLst>
                                    <p:animClr clrSpc="rgb" dir="cw">
                                      <p:cBhvr>
                                        <p:cTn id="19" dur="1000" fill="hold"/>
                                        <p:tgtEl>
                                          <p:spTgt spid="15"/>
                                        </p:tgtEl>
                                        <p:attrNameLst>
                                          <p:attrName>fillcolor</p:attrName>
                                        </p:attrNameLst>
                                      </p:cBhvr>
                                      <p:to>
                                        <a:schemeClr val="accent2"/>
                                      </p:to>
                                    </p:animClr>
                                    <p:set>
                                      <p:cBhvr>
                                        <p:cTn id="20" dur="1000" fill="hold"/>
                                        <p:tgtEl>
                                          <p:spTgt spid="15"/>
                                        </p:tgtEl>
                                        <p:attrNameLst>
                                          <p:attrName>fill.type</p:attrName>
                                        </p:attrNameLst>
                                      </p:cBhvr>
                                      <p:to>
                                        <p:strVal val="solid"/>
                                      </p:to>
                                    </p:set>
                                    <p:set>
                                      <p:cBhvr>
                                        <p:cTn id="21" dur="1000" fill="hold"/>
                                        <p:tgtEl>
                                          <p:spTgt spid="15"/>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2"/>
                                        </p:tgtEl>
                                      </p:cBhvr>
                                    </p:cmd>
                                  </p:childTnLst>
                                </p:cTn>
                              </p:par>
                              <p:par>
                                <p:cTn id="26" presetID="10" presetClass="exit" presetSubtype="0" fill="hold" grpId="1" nodeType="with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 presetClass="emph" presetSubtype="2" fill="hold" nodeType="withEffect">
                                  <p:stCondLst>
                                    <p:cond delay="0"/>
                                  </p:stCondLst>
                                  <p:childTnLst>
                                    <p:animClr clrSpc="rgb" dir="cw">
                                      <p:cBhvr>
                                        <p:cTn id="33" dur="2000" fill="hold"/>
                                        <p:tgtEl>
                                          <p:spTgt spid="15"/>
                                        </p:tgtEl>
                                        <p:attrNameLst>
                                          <p:attrName>fillcolor</p:attrName>
                                        </p:attrNameLst>
                                      </p:cBhvr>
                                      <p:to>
                                        <a:schemeClr val="bg1"/>
                                      </p:to>
                                    </p:animClr>
                                    <p:set>
                                      <p:cBhvr>
                                        <p:cTn id="34" dur="2000" fill="hold"/>
                                        <p:tgtEl>
                                          <p:spTgt spid="15"/>
                                        </p:tgtEl>
                                        <p:attrNameLst>
                                          <p:attrName>fill.type</p:attrName>
                                        </p:attrNameLst>
                                      </p:cBhvr>
                                      <p:to>
                                        <p:strVal val="solid"/>
                                      </p:to>
                                    </p:set>
                                    <p:set>
                                      <p:cBhvr>
                                        <p:cTn id="35"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17" grpId="0"/>
      <p:bldP spid="17" grpId="1"/>
      <p:bldP spid="18" grpId="0"/>
      <p:bldP spid="18" grpId="1"/>
      <p:bldP spid="18"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0" y="0"/>
            <a:ext cx="9144000" cy="5143500"/>
          </a:xfrm>
          <a:prstGeom prst="rect">
            <a:avLst/>
          </a:prstGeom>
          <a:blipFill dpi="0" rotWithShape="1">
            <a:blip r:embed="rId3">
              <a:alphaModFix amt="75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50" name="Cloud 3"/>
          <p:cNvSpPr/>
          <p:nvPr/>
        </p:nvSpPr>
        <p:spPr>
          <a:xfrm rot="1786676">
            <a:off x="2751586" y="946342"/>
            <a:ext cx="1783053" cy="1383919"/>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7" name="Cloud 3"/>
          <p:cNvSpPr/>
          <p:nvPr/>
        </p:nvSpPr>
        <p:spPr>
          <a:xfrm rot="21378450">
            <a:off x="5251143" y="1849927"/>
            <a:ext cx="2964819" cy="2301148"/>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8" name="Cloud 2"/>
          <p:cNvSpPr/>
          <p:nvPr/>
        </p:nvSpPr>
        <p:spPr>
          <a:xfrm rot="1887078">
            <a:off x="3576642" y="2774875"/>
            <a:ext cx="2311296" cy="1793915"/>
          </a:xfrm>
          <a:prstGeom prst="cloud">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9" name="Cloud 1"/>
          <p:cNvSpPr/>
          <p:nvPr/>
        </p:nvSpPr>
        <p:spPr>
          <a:xfrm rot="20707919">
            <a:off x="333629" y="1711764"/>
            <a:ext cx="3175687" cy="2464813"/>
          </a:xfrm>
          <a:prstGeom prst="cloud">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4" name="Textbox: Line 6"/>
          <p:cNvSpPr txBox="1"/>
          <p:nvPr/>
        </p:nvSpPr>
        <p:spPr>
          <a:xfrm>
            <a:off x="899999" y="4230889"/>
            <a:ext cx="7419273" cy="646331"/>
          </a:xfrm>
          <a:prstGeom prst="rect">
            <a:avLst/>
          </a:prstGeom>
          <a:noFill/>
        </p:spPr>
        <p:txBody>
          <a:bodyPr wrap="square" rtlCol="0">
            <a:spAutoFit/>
          </a:bodyPr>
          <a:lstStyle/>
          <a:p>
            <a:pPr lvl="0"/>
            <a:r>
              <a:rPr lang="en-NZ" b="1" spc="300" dirty="0">
                <a:latin typeface="Century Gothic" pitchFamily="34" charset="0"/>
              </a:rPr>
              <a:t>Questions I would like to ask about the topics </a:t>
            </a:r>
            <a:r>
              <a:rPr lang="en-NZ" b="1" spc="300" dirty="0" smtClean="0">
                <a:latin typeface="Century Gothic" pitchFamily="34" charset="0"/>
              </a:rPr>
              <a:t>in</a:t>
            </a:r>
          </a:p>
          <a:p>
            <a:pPr lvl="0"/>
            <a:r>
              <a:rPr lang="en-NZ" b="1" spc="300" dirty="0" smtClean="0">
                <a:latin typeface="Century Gothic" pitchFamily="34" charset="0"/>
              </a:rPr>
              <a:t>this </a:t>
            </a:r>
            <a:r>
              <a:rPr lang="en-NZ" b="1" spc="300" dirty="0">
                <a:latin typeface="Century Gothic" pitchFamily="34" charset="0"/>
              </a:rPr>
              <a:t>resource are …</a:t>
            </a:r>
          </a:p>
        </p:txBody>
      </p:sp>
      <p:sp>
        <p:nvSpPr>
          <p:cNvPr id="35" name="Textbox: Line 5"/>
          <p:cNvSpPr txBox="1"/>
          <p:nvPr/>
        </p:nvSpPr>
        <p:spPr>
          <a:xfrm>
            <a:off x="899997" y="3639678"/>
            <a:ext cx="7416417" cy="646331"/>
          </a:xfrm>
          <a:prstGeom prst="rect">
            <a:avLst/>
          </a:prstGeom>
          <a:noFill/>
        </p:spPr>
        <p:txBody>
          <a:bodyPr wrap="square" rtlCol="0">
            <a:spAutoFit/>
          </a:bodyPr>
          <a:lstStyle/>
          <a:p>
            <a:pPr lvl="0"/>
            <a:r>
              <a:rPr lang="en-NZ" b="1" spc="300" dirty="0">
                <a:latin typeface="Century Gothic" pitchFamily="34" charset="0"/>
              </a:rPr>
              <a:t>Which activity do you think helped you to learn best in this resource?</a:t>
            </a:r>
          </a:p>
        </p:txBody>
      </p:sp>
      <p:sp>
        <p:nvSpPr>
          <p:cNvPr id="18" name="Textbox: Line 4"/>
          <p:cNvSpPr txBox="1"/>
          <p:nvPr/>
        </p:nvSpPr>
        <p:spPr>
          <a:xfrm>
            <a:off x="909160" y="3048465"/>
            <a:ext cx="7419273" cy="646331"/>
          </a:xfrm>
          <a:prstGeom prst="rect">
            <a:avLst/>
          </a:prstGeom>
          <a:noFill/>
        </p:spPr>
        <p:txBody>
          <a:bodyPr wrap="square" rtlCol="0">
            <a:spAutoFit/>
          </a:bodyPr>
          <a:lstStyle/>
          <a:p>
            <a:pPr lvl="0"/>
            <a:r>
              <a:rPr lang="en-NZ" b="1" spc="300" dirty="0">
                <a:latin typeface="Century Gothic" pitchFamily="34" charset="0"/>
              </a:rPr>
              <a:t>What changes have you noticed in yourself and other people during Lent?</a:t>
            </a:r>
          </a:p>
        </p:txBody>
      </p:sp>
      <p:sp>
        <p:nvSpPr>
          <p:cNvPr id="19" name="Textbox: Line 3"/>
          <p:cNvSpPr txBox="1"/>
          <p:nvPr/>
        </p:nvSpPr>
        <p:spPr>
          <a:xfrm>
            <a:off x="909158" y="2180034"/>
            <a:ext cx="7896035" cy="923330"/>
          </a:xfrm>
          <a:prstGeom prst="rect">
            <a:avLst/>
          </a:prstGeom>
          <a:noFill/>
        </p:spPr>
        <p:txBody>
          <a:bodyPr wrap="square" rtlCol="0">
            <a:spAutoFit/>
          </a:bodyPr>
          <a:lstStyle/>
          <a:p>
            <a:pPr lvl="0"/>
            <a:r>
              <a:rPr lang="en-NZ" b="1" spc="300" dirty="0">
                <a:latin typeface="Century Gothic" pitchFamily="34" charset="0"/>
              </a:rPr>
              <a:t>Tell the story of </a:t>
            </a:r>
            <a:r>
              <a:rPr lang="en-NZ" b="1" spc="300" dirty="0" err="1" smtClean="0">
                <a:latin typeface="Century Gothic" pitchFamily="34" charset="0"/>
              </a:rPr>
              <a:t>Zacchaeus</a:t>
            </a:r>
            <a:r>
              <a:rPr lang="en-NZ" b="1" spc="300" dirty="0" smtClean="0">
                <a:latin typeface="Century Gothic" pitchFamily="34" charset="0"/>
              </a:rPr>
              <a:t> as it would be told by a child your age who was in the crowd and saw what happened . Explain the effect this had on you.</a:t>
            </a:r>
            <a:endParaRPr lang="en-NZ" b="1" spc="300" dirty="0">
              <a:latin typeface="Century Gothic" pitchFamily="34" charset="0"/>
            </a:endParaRPr>
          </a:p>
        </p:txBody>
      </p:sp>
      <p:sp>
        <p:nvSpPr>
          <p:cNvPr id="20" name="Textbox: Line 2"/>
          <p:cNvSpPr txBox="1"/>
          <p:nvPr/>
        </p:nvSpPr>
        <p:spPr>
          <a:xfrm>
            <a:off x="909161" y="1577463"/>
            <a:ext cx="7419273" cy="646331"/>
          </a:xfrm>
          <a:prstGeom prst="rect">
            <a:avLst/>
          </a:prstGeom>
          <a:noFill/>
        </p:spPr>
        <p:txBody>
          <a:bodyPr wrap="square" rtlCol="0">
            <a:spAutoFit/>
          </a:bodyPr>
          <a:lstStyle/>
          <a:p>
            <a:pPr lvl="0"/>
            <a:r>
              <a:rPr lang="en-NZ" b="1" spc="300" dirty="0">
                <a:latin typeface="Century Gothic" pitchFamily="34" charset="0"/>
              </a:rPr>
              <a:t>Who inspires you to change and share what you have with others?</a:t>
            </a:r>
          </a:p>
        </p:txBody>
      </p:sp>
      <p:sp>
        <p:nvSpPr>
          <p:cNvPr id="21" name="Textbox: Line 1"/>
          <p:cNvSpPr txBox="1"/>
          <p:nvPr/>
        </p:nvSpPr>
        <p:spPr>
          <a:xfrm>
            <a:off x="909161" y="973371"/>
            <a:ext cx="7419273" cy="646331"/>
          </a:xfrm>
          <a:prstGeom prst="rect">
            <a:avLst/>
          </a:prstGeom>
          <a:noFill/>
        </p:spPr>
        <p:txBody>
          <a:bodyPr wrap="square" rtlCol="0">
            <a:spAutoFit/>
          </a:bodyPr>
          <a:lstStyle/>
          <a:p>
            <a:pPr lvl="0"/>
            <a:r>
              <a:rPr lang="en-NZ" b="1" spc="300" dirty="0">
                <a:latin typeface="Century Gothic" pitchFamily="34" charset="0"/>
              </a:rPr>
              <a:t>In your experience what helps you to change your ways and put others </a:t>
            </a:r>
            <a:r>
              <a:rPr lang="en-NZ" b="1" spc="300" dirty="0" smtClean="0">
                <a:latin typeface="Century Gothic" pitchFamily="34" charset="0"/>
              </a:rPr>
              <a:t>first?</a:t>
            </a:r>
            <a:endParaRPr lang="en-NZ" b="1" spc="300" dirty="0">
              <a:latin typeface="Century Gothic" pitchFamily="34" charset="0"/>
            </a:endParaRPr>
          </a:p>
        </p:txBody>
      </p:sp>
      <p:sp>
        <p:nvSpPr>
          <p:cNvPr id="38" name="Shape: Number 6"/>
          <p:cNvSpPr txBox="1"/>
          <p:nvPr/>
        </p:nvSpPr>
        <p:spPr>
          <a:xfrm>
            <a:off x="412124" y="4369388"/>
            <a:ext cx="527231" cy="369332"/>
          </a:xfrm>
          <a:prstGeom prst="rect">
            <a:avLst/>
          </a:prstGeom>
          <a:noFill/>
        </p:spPr>
        <p:txBody>
          <a:bodyPr wrap="square" rtlCol="0">
            <a:spAutoFit/>
          </a:bodyPr>
          <a:lstStyle/>
          <a:p>
            <a:r>
              <a:rPr lang="en-GB" spc="300" dirty="0">
                <a:latin typeface="Century Gothic" pitchFamily="34" charset="0"/>
                <a:ea typeface="Segoe UI" pitchFamily="34" charset="0"/>
                <a:cs typeface="Segoe UI" pitchFamily="34" charset="0"/>
              </a:rPr>
              <a:t>6</a:t>
            </a:r>
            <a:r>
              <a:rPr lang="en-GB" spc="300" dirty="0" smtClean="0">
                <a:latin typeface="Century Gothic" pitchFamily="34" charset="0"/>
                <a:ea typeface="Segoe UI" pitchFamily="34" charset="0"/>
                <a:cs typeface="Segoe UI" pitchFamily="34" charset="0"/>
              </a:rPr>
              <a:t>)</a:t>
            </a:r>
            <a:endParaRPr lang="en-GB" spc="300" dirty="0">
              <a:latin typeface="Century Gothic" pitchFamily="34" charset="0"/>
              <a:ea typeface="Segoe UI" pitchFamily="34" charset="0"/>
              <a:cs typeface="Segoe UI" pitchFamily="34" charset="0"/>
            </a:endParaRPr>
          </a:p>
        </p:txBody>
      </p:sp>
      <p:sp>
        <p:nvSpPr>
          <p:cNvPr id="39" name="Shape: Number 5"/>
          <p:cNvSpPr txBox="1"/>
          <p:nvPr/>
        </p:nvSpPr>
        <p:spPr>
          <a:xfrm>
            <a:off x="412124" y="3778177"/>
            <a:ext cx="527231" cy="369332"/>
          </a:xfrm>
          <a:prstGeom prst="rect">
            <a:avLst/>
          </a:prstGeom>
          <a:noFill/>
        </p:spPr>
        <p:txBody>
          <a:bodyPr wrap="square" rtlCol="0">
            <a:spAutoFit/>
          </a:bodyPr>
          <a:lstStyle/>
          <a:p>
            <a:r>
              <a:rPr lang="en-GB" spc="300" dirty="0">
                <a:latin typeface="Century Gothic" pitchFamily="34" charset="0"/>
                <a:ea typeface="Segoe UI" pitchFamily="34" charset="0"/>
                <a:cs typeface="Segoe UI" pitchFamily="34" charset="0"/>
              </a:rPr>
              <a:t>5</a:t>
            </a:r>
            <a:r>
              <a:rPr lang="en-GB" spc="300" dirty="0" smtClean="0">
                <a:latin typeface="Century Gothic" pitchFamily="34" charset="0"/>
                <a:ea typeface="Segoe UI" pitchFamily="34" charset="0"/>
                <a:cs typeface="Segoe UI" pitchFamily="34" charset="0"/>
              </a:rPr>
              <a:t>)</a:t>
            </a:r>
            <a:endParaRPr lang="en-GB" spc="300" dirty="0">
              <a:latin typeface="Century Gothic" pitchFamily="34" charset="0"/>
              <a:ea typeface="Segoe UI" pitchFamily="34" charset="0"/>
              <a:cs typeface="Segoe UI" pitchFamily="34" charset="0"/>
            </a:endParaRPr>
          </a:p>
        </p:txBody>
      </p:sp>
      <p:sp>
        <p:nvSpPr>
          <p:cNvPr id="26" name="Shape: Number 4"/>
          <p:cNvSpPr txBox="1"/>
          <p:nvPr/>
        </p:nvSpPr>
        <p:spPr>
          <a:xfrm>
            <a:off x="412124" y="3186964"/>
            <a:ext cx="536392" cy="369332"/>
          </a:xfrm>
          <a:prstGeom prst="rect">
            <a:avLst/>
          </a:prstGeom>
          <a:noFill/>
        </p:spPr>
        <p:txBody>
          <a:bodyPr wrap="square" rtlCol="0">
            <a:spAutoFit/>
          </a:bodyPr>
          <a:lstStyle/>
          <a:p>
            <a:r>
              <a:rPr lang="en-GB" spc="300" dirty="0" smtClean="0">
                <a:latin typeface="Century Gothic" pitchFamily="34" charset="0"/>
                <a:ea typeface="Segoe UI" pitchFamily="34" charset="0"/>
                <a:cs typeface="Segoe UI" pitchFamily="34" charset="0"/>
              </a:rPr>
              <a:t>4)</a:t>
            </a:r>
            <a:endParaRPr lang="en-GB" spc="300" dirty="0">
              <a:latin typeface="Century Gothic" pitchFamily="34" charset="0"/>
              <a:ea typeface="Segoe UI" pitchFamily="34" charset="0"/>
              <a:cs typeface="Segoe UI" pitchFamily="34" charset="0"/>
            </a:endParaRPr>
          </a:p>
        </p:txBody>
      </p:sp>
      <p:sp>
        <p:nvSpPr>
          <p:cNvPr id="27" name="Shape: Number 3"/>
          <p:cNvSpPr txBox="1"/>
          <p:nvPr/>
        </p:nvSpPr>
        <p:spPr>
          <a:xfrm>
            <a:off x="412124" y="2457033"/>
            <a:ext cx="536392" cy="369332"/>
          </a:xfrm>
          <a:prstGeom prst="rect">
            <a:avLst/>
          </a:prstGeom>
          <a:noFill/>
        </p:spPr>
        <p:txBody>
          <a:bodyPr wrap="square" rtlCol="0">
            <a:spAutoFit/>
          </a:bodyPr>
          <a:lstStyle/>
          <a:p>
            <a:r>
              <a:rPr lang="en-GB" spc="300" dirty="0" smtClean="0">
                <a:latin typeface="Century Gothic" pitchFamily="34" charset="0"/>
                <a:ea typeface="Segoe UI" pitchFamily="34" charset="0"/>
                <a:cs typeface="Segoe UI" pitchFamily="34" charset="0"/>
              </a:rPr>
              <a:t>3)</a:t>
            </a:r>
            <a:endParaRPr lang="en-GB" spc="300" dirty="0">
              <a:latin typeface="Century Gothic" pitchFamily="34" charset="0"/>
              <a:ea typeface="Segoe UI" pitchFamily="34" charset="0"/>
              <a:cs typeface="Segoe UI" pitchFamily="34" charset="0"/>
            </a:endParaRPr>
          </a:p>
        </p:txBody>
      </p:sp>
      <p:sp>
        <p:nvSpPr>
          <p:cNvPr id="28" name="Shape: Number 2"/>
          <p:cNvSpPr txBox="1"/>
          <p:nvPr/>
        </p:nvSpPr>
        <p:spPr>
          <a:xfrm>
            <a:off x="412124" y="1715962"/>
            <a:ext cx="536392" cy="369332"/>
          </a:xfrm>
          <a:prstGeom prst="rect">
            <a:avLst/>
          </a:prstGeom>
          <a:noFill/>
        </p:spPr>
        <p:txBody>
          <a:bodyPr wrap="square" rtlCol="0">
            <a:spAutoFit/>
          </a:bodyPr>
          <a:lstStyle/>
          <a:p>
            <a:r>
              <a:rPr lang="en-GB" spc="300" dirty="0" smtClean="0">
                <a:latin typeface="Century Gothic" pitchFamily="34" charset="0"/>
                <a:ea typeface="Segoe UI" pitchFamily="34" charset="0"/>
                <a:cs typeface="Segoe UI" pitchFamily="34" charset="0"/>
              </a:rPr>
              <a:t>2)</a:t>
            </a:r>
            <a:endParaRPr lang="en-GB" spc="300" dirty="0">
              <a:latin typeface="Century Gothic" pitchFamily="34" charset="0"/>
              <a:ea typeface="Segoe UI" pitchFamily="34" charset="0"/>
              <a:cs typeface="Segoe UI" pitchFamily="34" charset="0"/>
            </a:endParaRPr>
          </a:p>
        </p:txBody>
      </p:sp>
      <p:sp>
        <p:nvSpPr>
          <p:cNvPr id="29" name="Shape: Number 1"/>
          <p:cNvSpPr txBox="1"/>
          <p:nvPr/>
        </p:nvSpPr>
        <p:spPr>
          <a:xfrm>
            <a:off x="412124" y="1111870"/>
            <a:ext cx="536392" cy="369332"/>
          </a:xfrm>
          <a:prstGeom prst="rect">
            <a:avLst/>
          </a:prstGeom>
          <a:noFill/>
        </p:spPr>
        <p:txBody>
          <a:bodyPr wrap="square" rtlCol="0">
            <a:spAutoFit/>
          </a:bodyPr>
          <a:lstStyle/>
          <a:p>
            <a:r>
              <a:rPr lang="en-GB" spc="300" dirty="0" smtClean="0">
                <a:latin typeface="Century Gothic" pitchFamily="34" charset="0"/>
                <a:ea typeface="Segoe UI" pitchFamily="34" charset="0"/>
                <a:cs typeface="Segoe UI" pitchFamily="34" charset="0"/>
              </a:rPr>
              <a:t>1)</a:t>
            </a:r>
            <a:endParaRPr lang="en-GB" spc="300" dirty="0">
              <a:latin typeface="Century Gothic" pitchFamily="34" charset="0"/>
              <a:ea typeface="Segoe UI" pitchFamily="34" charset="0"/>
              <a:cs typeface="Segoe UI" pitchFamily="34" charset="0"/>
            </a:endParaRPr>
          </a:p>
        </p:txBody>
      </p:sp>
      <p:sp>
        <p:nvSpPr>
          <p:cNvPr id="6" name="Title"/>
          <p:cNvSpPr txBox="1"/>
          <p:nvPr/>
        </p:nvSpPr>
        <p:spPr>
          <a:xfrm>
            <a:off x="0" y="19343"/>
            <a:ext cx="9144000" cy="646331"/>
          </a:xfrm>
          <a:prstGeom prst="rect">
            <a:avLst/>
          </a:prstGeom>
          <a:noFill/>
        </p:spPr>
        <p:txBody>
          <a:bodyPr wrap="square" rtlCol="0">
            <a:spAutoFit/>
          </a:bodyPr>
          <a:lstStyle/>
          <a:p>
            <a:pPr algn="ctr"/>
            <a:r>
              <a:rPr lang="en-GB" sz="3600" b="1" spc="300" dirty="0" smtClean="0">
                <a:latin typeface="Century Gothic" pitchFamily="34" charset="0"/>
              </a:rPr>
              <a:t>Check Up</a:t>
            </a:r>
            <a:endParaRPr lang="en-GB" sz="3600" b="1" spc="300" dirty="0">
              <a:latin typeface="Century Gothic" pitchFamily="34" charset="0"/>
            </a:endParaRPr>
          </a:p>
        </p:txBody>
      </p:sp>
      <p:sp>
        <p:nvSpPr>
          <p:cNvPr id="2" name="Rectangle 1"/>
          <p:cNvSpPr/>
          <p:nvPr/>
        </p:nvSpPr>
        <p:spPr>
          <a:xfrm>
            <a:off x="899992" y="1017434"/>
            <a:ext cx="7632443" cy="542100"/>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1" name="Rectangle 2"/>
          <p:cNvSpPr/>
          <p:nvPr/>
        </p:nvSpPr>
        <p:spPr>
          <a:xfrm>
            <a:off x="899996" y="1619973"/>
            <a:ext cx="7632443" cy="542265"/>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2" name="Rectangle 3"/>
          <p:cNvSpPr/>
          <p:nvPr/>
        </p:nvSpPr>
        <p:spPr>
          <a:xfrm>
            <a:off x="899995" y="2236999"/>
            <a:ext cx="7632443" cy="811466"/>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3" name="Rectangle 4"/>
          <p:cNvSpPr/>
          <p:nvPr/>
        </p:nvSpPr>
        <p:spPr>
          <a:xfrm>
            <a:off x="899994" y="3121543"/>
            <a:ext cx="7632443" cy="518135"/>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4" name="Rectangle 5"/>
          <p:cNvSpPr/>
          <p:nvPr/>
        </p:nvSpPr>
        <p:spPr>
          <a:xfrm>
            <a:off x="899993" y="3697711"/>
            <a:ext cx="7632443" cy="518135"/>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5" name="Rectangle 6"/>
          <p:cNvSpPr/>
          <p:nvPr/>
        </p:nvSpPr>
        <p:spPr>
          <a:xfrm>
            <a:off x="899992" y="4277171"/>
            <a:ext cx="7632447" cy="518135"/>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7" name="Cloud 36"/>
          <p:cNvSpPr/>
          <p:nvPr/>
        </p:nvSpPr>
        <p:spPr>
          <a:xfrm rot="559930">
            <a:off x="7107001" y="39867"/>
            <a:ext cx="1628672" cy="990365"/>
          </a:xfrm>
          <a:prstGeom prst="cloud">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1095" y="96089"/>
            <a:ext cx="1248412" cy="735603"/>
          </a:xfrm>
          <a:prstGeom prst="rect">
            <a:avLst/>
          </a:prstGeom>
        </p:spPr>
      </p:pic>
      <p:sp>
        <p:nvSpPr>
          <p:cNvPr id="40" name="Textbox: Tool instructions"/>
          <p:cNvSpPr txBox="1"/>
          <p:nvPr/>
        </p:nvSpPr>
        <p:spPr>
          <a:xfrm>
            <a:off x="2419808" y="4917654"/>
            <a:ext cx="4304383" cy="230832"/>
          </a:xfrm>
          <a:prstGeom prst="rect">
            <a:avLst/>
          </a:prstGeom>
          <a:noFill/>
        </p:spPr>
        <p:txBody>
          <a:bodyPr wrap="none" rtlCol="0">
            <a:spAutoFit/>
          </a:bodyPr>
          <a:lstStyle/>
          <a:p>
            <a:pPr algn="ctr"/>
            <a:r>
              <a:rPr lang="en-GB" sz="900" spc="300" dirty="0" smtClean="0">
                <a:latin typeface="Antique Olive" pitchFamily="34" charset="0"/>
                <a:ea typeface="Segoe UI" pitchFamily="34" charset="0"/>
                <a:cs typeface="Arial" pitchFamily="34" charset="0"/>
              </a:rPr>
              <a:t>Click in each white box to reveal the text</a:t>
            </a:r>
            <a:endParaRPr lang="en-GB" sz="900" spc="300" dirty="0">
              <a:latin typeface="Antique Olive" pitchFamily="34" charset="0"/>
              <a:ea typeface="Segoe UI" pitchFamily="34" charset="0"/>
              <a:cs typeface="Arial" pitchFamily="34" charset="0"/>
            </a:endParaRP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S-10</a:t>
            </a:r>
            <a:endParaRPr lang="en-GB" sz="900" b="1" dirty="0">
              <a:solidFill>
                <a:srgbClr val="002060"/>
              </a:solidFill>
              <a:latin typeface="Arial" pitchFamily="34" charset="0"/>
              <a:cs typeface="Arial" pitchFamily="34" charset="0"/>
            </a:endParaRP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7765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4" restart="whenNotActive" fill="hold" evtFilter="cancelBubble" nodeType="interactiveSeq">
                <p:stCondLst>
                  <p:cond evt="onClick" delay="0">
                    <p:tgtEl>
                      <p:spTgt spid="4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2"/>
                                        </p:tgtEl>
                                      </p:cBhvr>
                                    </p:animEffect>
                                    <p:set>
                                      <p:cBhvr>
                                        <p:cTn id="1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0" restart="whenNotActive" fill="hold" evtFilter="cancelBubble" nodeType="interactiveSeq">
                <p:stCondLst>
                  <p:cond evt="onClick" delay="0">
                    <p:tgtEl>
                      <p:spTgt spid="4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6" restart="whenNotActive" fill="hold" evtFilter="cancelBubble" nodeType="interactiveSeq">
                <p:stCondLst>
                  <p:cond evt="onClick" delay="0">
                    <p:tgtEl>
                      <p:spTgt spid="4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4"/>
                                        </p:tgtEl>
                                      </p:cBhvr>
                                    </p:animEffect>
                                    <p:set>
                                      <p:cBhvr>
                                        <p:cTn id="3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5"/>
                                        </p:tgtEl>
                                      </p:cBhvr>
                                    </p:animEffect>
                                    <p:set>
                                      <p:cBhvr>
                                        <p:cTn id="3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8" restart="whenNotActive" fill="hold" evtFilter="cancelBubble" nodeType="interactiveSeq">
                <p:stCondLst>
                  <p:cond evt="onClick" delay="0">
                    <p:tgtEl>
                      <p:spTgt spid="31"/>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childTnLst>
                          </p:cTn>
                        </p:par>
                      </p:childTnLst>
                    </p:cTn>
                  </p:par>
                </p:childTnLst>
              </p:cTn>
              <p:nextCondLst>
                <p:cond evt="onClick" delay="0">
                  <p:tgtEl>
                    <p:spTgt spid="31"/>
                  </p:tgtEl>
                </p:cond>
              </p:nextCondLst>
            </p:seq>
            <p:seq concurrent="1" nextAc="seek">
              <p:cTn id="59" restart="whenNotActive" fill="hold" evtFilter="cancelBubble" nodeType="interactiveSeq">
                <p:stCondLst>
                  <p:cond evt="onClick" delay="0">
                    <p:tgtEl>
                      <p:spTgt spid="3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grpId="2"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par>
                                <p:cTn id="65" presetID="10" presetClass="entr" presetSubtype="0" fill="hold" grpId="2"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par>
                                <p:cTn id="68" presetID="10" presetClass="entr" presetSubtype="0" fill="hold" grpId="2" nodeType="with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par>
                                <p:cTn id="71" presetID="10" presetClass="entr" presetSubtype="0" fill="hold" grpId="2" nodeType="with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fade">
                                      <p:cBhvr>
                                        <p:cTn id="73" dur="500"/>
                                        <p:tgtEl>
                                          <p:spTgt spid="43"/>
                                        </p:tgtEl>
                                      </p:cBhvr>
                                    </p:animEffect>
                                  </p:childTnLst>
                                </p:cTn>
                              </p:par>
                              <p:par>
                                <p:cTn id="74" presetID="10" presetClass="entr" presetSubtype="0" fill="hold" grpId="2"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500"/>
                                        <p:tgtEl>
                                          <p:spTgt spid="44"/>
                                        </p:tgtEl>
                                      </p:cBhvr>
                                    </p:animEffect>
                                  </p:childTnLst>
                                </p:cTn>
                              </p:par>
                              <p:par>
                                <p:cTn id="77" presetID="10" presetClass="entr" presetSubtype="0" fill="hold" grpId="2"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fade">
                                      <p:cBhvr>
                                        <p:cTn id="79" dur="500"/>
                                        <p:tgtEl>
                                          <p:spTgt spid="45"/>
                                        </p:tgtEl>
                                      </p:cBhvr>
                                    </p:animEffect>
                                  </p:childTnLst>
                                </p:cTn>
                              </p:par>
                            </p:childTnLst>
                          </p:cTn>
                        </p:par>
                      </p:childTnLst>
                    </p:cTn>
                  </p:par>
                </p:childTnLst>
              </p:cTn>
              <p:nextCondLst>
                <p:cond evt="onClick" delay="0">
                  <p:tgtEl>
                    <p:spTgt spid="32"/>
                  </p:tgtEl>
                </p:cond>
              </p:nextCondLst>
            </p:seq>
          </p:childTnLst>
        </p:cTn>
      </p:par>
    </p:tnLst>
    <p:bldLst>
      <p:bldP spid="2" grpId="0" animBg="1"/>
      <p:bldP spid="2" grpId="1" animBg="1"/>
      <p:bldP spid="2"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5" grpId="0" animBg="1"/>
      <p:bldP spid="45" grpId="1" animBg="1"/>
      <p:bldP spid="45"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5143500"/>
          </a:xfrm>
          <a:prstGeom prst="rect">
            <a:avLst/>
          </a:prstGeom>
          <a:blipFill dpi="0" rotWithShape="1">
            <a:blip r:embed="rId5">
              <a:alphaModFix amt="75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 name="Title"/>
          <p:cNvSpPr txBox="1"/>
          <p:nvPr/>
        </p:nvSpPr>
        <p:spPr>
          <a:xfrm>
            <a:off x="0" y="31700"/>
            <a:ext cx="9144000" cy="646331"/>
          </a:xfrm>
          <a:prstGeom prst="rect">
            <a:avLst/>
          </a:prstGeom>
          <a:noFill/>
        </p:spPr>
        <p:txBody>
          <a:bodyPr wrap="square" rtlCol="0">
            <a:spAutoFit/>
          </a:bodyPr>
          <a:lstStyle/>
          <a:p>
            <a:pPr algn="ctr"/>
            <a:r>
              <a:rPr lang="en-GB" sz="3600" b="1" spc="300" dirty="0" smtClean="0">
                <a:latin typeface="Century Gothic" pitchFamily="34" charset="0"/>
              </a:rPr>
              <a:t>Time for Reflection</a:t>
            </a:r>
            <a:endParaRPr lang="en-GB" sz="3600" b="1" spc="300" dirty="0">
              <a:latin typeface="Century Gothic" pitchFamily="34" charset="0"/>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S-11</a:t>
            </a:r>
            <a:endParaRPr lang="en-GB" sz="900" b="1" dirty="0">
              <a:solidFill>
                <a:srgbClr val="002060"/>
              </a:solidFill>
              <a:latin typeface="Arial" pitchFamily="34" charset="0"/>
              <a:cs typeface="Arial" pitchFamily="34" charset="0"/>
            </a:endParaRPr>
          </a:p>
        </p:txBody>
      </p:sp>
      <p:sp>
        <p:nvSpPr>
          <p:cNvPr id="9" name="Action Button: Back">
            <a:hlinkClick r:id="" action="ppaction://hlinkshowjump?jump=previousslide" highlightClick="1"/>
          </p:cNvPr>
          <p:cNvSpPr/>
          <p:nvPr/>
        </p:nvSpPr>
        <p:spPr>
          <a:xfrm>
            <a:off x="7657435"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loud 10"/>
          <p:cNvSpPr/>
          <p:nvPr/>
        </p:nvSpPr>
        <p:spPr>
          <a:xfrm>
            <a:off x="2866572" y="715240"/>
            <a:ext cx="2590800" cy="1883547"/>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2" name="Cloud 11"/>
          <p:cNvSpPr/>
          <p:nvPr/>
        </p:nvSpPr>
        <p:spPr>
          <a:xfrm>
            <a:off x="4731656" y="1641325"/>
            <a:ext cx="3178629" cy="2310907"/>
          </a:xfrm>
          <a:prstGeom prst="cloud">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3" name="Cloud 12"/>
          <p:cNvSpPr/>
          <p:nvPr/>
        </p:nvSpPr>
        <p:spPr>
          <a:xfrm>
            <a:off x="1553028" y="1937969"/>
            <a:ext cx="3730171" cy="2711886"/>
          </a:xfrm>
          <a:prstGeom prst="cloud">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4" name="Rounded Rectangle 13"/>
          <p:cNvSpPr/>
          <p:nvPr/>
        </p:nvSpPr>
        <p:spPr>
          <a:xfrm>
            <a:off x="2544139" y="1158433"/>
            <a:ext cx="4055738" cy="2680314"/>
          </a:xfrm>
          <a:prstGeom prst="roundRect">
            <a:avLst/>
          </a:prstGeom>
          <a:blipFill>
            <a:blip r:embed="rId6"/>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6" name="Action Button: Forward">
            <a:hlinkClick r:id="" action="ppaction://hlinkshowjump?jump=nextslide" highlightClick="1"/>
          </p:cNvPr>
          <p:cNvSpPr/>
          <p:nvPr/>
        </p:nvSpPr>
        <p:spPr>
          <a:xfrm>
            <a:off x="8136250"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Tool instructions stop"/>
          <p:cNvSpPr txBox="1"/>
          <p:nvPr/>
        </p:nvSpPr>
        <p:spPr>
          <a:xfrm>
            <a:off x="2494414" y="4909873"/>
            <a:ext cx="4307589" cy="230832"/>
          </a:xfrm>
          <a:prstGeom prst="rect">
            <a:avLst/>
          </a:prstGeom>
          <a:noFill/>
        </p:spPr>
        <p:txBody>
          <a:bodyPr wrap="none" rtlCol="0">
            <a:spAutoFit/>
          </a:bodyPr>
          <a:lstStyle>
            <a:defPPr>
              <a:defRPr lang="en-US"/>
            </a:defPPr>
            <a:lvl1pPr algn="ctr">
              <a:defRPr sz="900" spc="300">
                <a:latin typeface="Antique Olive" pitchFamily="34" charset="0"/>
                <a:ea typeface="Segoe UI" pitchFamily="34" charset="0"/>
                <a:cs typeface="Arial" pitchFamily="34" charset="0"/>
              </a:defRPr>
            </a:lvl1pPr>
          </a:lstStyle>
          <a:p>
            <a:r>
              <a:rPr lang="en-GB" dirty="0"/>
              <a:t>Click the audio button to stop reflective music</a:t>
            </a:r>
          </a:p>
        </p:txBody>
      </p:sp>
      <p:sp>
        <p:nvSpPr>
          <p:cNvPr id="20" name="TextBox: Tool instructions start"/>
          <p:cNvSpPr txBox="1"/>
          <p:nvPr/>
        </p:nvSpPr>
        <p:spPr>
          <a:xfrm>
            <a:off x="2494414" y="4909873"/>
            <a:ext cx="4301177" cy="230832"/>
          </a:xfrm>
          <a:prstGeom prst="rect">
            <a:avLst/>
          </a:prstGeom>
          <a:noFill/>
        </p:spPr>
        <p:txBody>
          <a:bodyPr wrap="none" rtlCol="0">
            <a:spAutoFit/>
          </a:bodyPr>
          <a:lstStyle>
            <a:defPPr>
              <a:defRPr lang="en-US"/>
            </a:defPPr>
            <a:lvl1pPr algn="ctr">
              <a:defRPr sz="900" spc="300">
                <a:latin typeface="Antique Olive" pitchFamily="34" charset="0"/>
                <a:ea typeface="Segoe UI" pitchFamily="34" charset="0"/>
                <a:cs typeface="Arial" pitchFamily="34" charset="0"/>
              </a:defRPr>
            </a:lvl1pPr>
          </a:lstStyle>
          <a:p>
            <a:r>
              <a:rPr lang="en-GB" dirty="0"/>
              <a:t>Click the audio button to play reflective music</a:t>
            </a:r>
          </a:p>
        </p:txBody>
      </p:sp>
      <p:pic>
        <p:nvPicPr>
          <p:cNvPr id="2" name="Lent Y3 - 20 Canon and Gigue for 3 violins &amp; continuo in D major - Canon in D - extend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89083" y="354865"/>
            <a:ext cx="609600" cy="609600"/>
          </a:xfrm>
          <a:prstGeom prst="rect">
            <a:avLst/>
          </a:prstGeom>
        </p:spPr>
      </p:pic>
      <p:pic>
        <p:nvPicPr>
          <p:cNvPr id="15" name="Feedback">
            <a:hlinkClick r:id="rId8"/>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0" y="4498972"/>
            <a:ext cx="903177" cy="644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77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xit" presetSubtype="0" fill="hold" grpId="1" nodeType="with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56337" fill="hold"/>
                                        <p:tgtEl>
                                          <p:spTgt spid="2"/>
                                        </p:tgtEl>
                                      </p:cBhvr>
                                    </p:cmd>
                                  </p:childTnLst>
                                </p:cTn>
                              </p:par>
                              <p:par>
                                <p:cTn id="18" presetID="1" presetClass="emph" presetSubtype="2" fill="hold" nodeType="withEffect">
                                  <p:stCondLst>
                                    <p:cond delay="0"/>
                                  </p:stCondLst>
                                  <p:childTnLst>
                                    <p:animClr clrSpc="rgb" dir="cw">
                                      <p:cBhvr>
                                        <p:cTn id="19" dur="1000" fill="hold"/>
                                        <p:tgtEl>
                                          <p:spTgt spid="18"/>
                                        </p:tgtEl>
                                        <p:attrNameLst>
                                          <p:attrName>fillcolor</p:attrName>
                                        </p:attrNameLst>
                                      </p:cBhvr>
                                      <p:to>
                                        <a:schemeClr val="accent2"/>
                                      </p:to>
                                    </p:animClr>
                                    <p:set>
                                      <p:cBhvr>
                                        <p:cTn id="20" dur="1000" fill="hold"/>
                                        <p:tgtEl>
                                          <p:spTgt spid="18"/>
                                        </p:tgtEl>
                                        <p:attrNameLst>
                                          <p:attrName>fill.type</p:attrName>
                                        </p:attrNameLst>
                                      </p:cBhvr>
                                      <p:to>
                                        <p:strVal val="solid"/>
                                      </p:to>
                                    </p:set>
                                    <p:set>
                                      <p:cBhvr>
                                        <p:cTn id="21" dur="1000" fill="hold"/>
                                        <p:tgtEl>
                                          <p:spTgt spid="18"/>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2"/>
                                        </p:tgtEl>
                                      </p:cBhvr>
                                    </p:cmd>
                                  </p:childTnLst>
                                </p:cTn>
                              </p:par>
                              <p:par>
                                <p:cTn id="26" presetID="10" presetClass="exit" presetSubtype="0" fill="hold" grpId="1" nodeType="withEffect">
                                  <p:stCondLst>
                                    <p:cond delay="0"/>
                                  </p:stCondLst>
                                  <p:childTnLst>
                                    <p:animEffect transition="out" filter="fade">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 presetClass="emph" presetSubtype="2" fill="hold" nodeType="withEffect">
                                  <p:stCondLst>
                                    <p:cond delay="0"/>
                                  </p:stCondLst>
                                  <p:childTnLst>
                                    <p:animClr clrSpc="rgb" dir="cw">
                                      <p:cBhvr>
                                        <p:cTn id="33" dur="2000" fill="hold"/>
                                        <p:tgtEl>
                                          <p:spTgt spid="18"/>
                                        </p:tgtEl>
                                        <p:attrNameLst>
                                          <p:attrName>fillcolor</p:attrName>
                                        </p:attrNameLst>
                                      </p:cBhvr>
                                      <p:to>
                                        <a:schemeClr val="bg1"/>
                                      </p:to>
                                    </p:animClr>
                                    <p:set>
                                      <p:cBhvr>
                                        <p:cTn id="34" dur="2000" fill="hold"/>
                                        <p:tgtEl>
                                          <p:spTgt spid="18"/>
                                        </p:tgtEl>
                                        <p:attrNameLst>
                                          <p:attrName>fill.type</p:attrName>
                                        </p:attrNameLst>
                                      </p:cBhvr>
                                      <p:to>
                                        <p:strVal val="solid"/>
                                      </p:to>
                                    </p:set>
                                    <p:set>
                                      <p:cBhvr>
                                        <p:cTn id="35"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19" grpId="0"/>
      <p:bldP spid="19" grpId="1"/>
      <p:bldP spid="20" grpId="0"/>
      <p:bldP spid="20" grpId="1"/>
      <p:bldP spid="20"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5143500"/>
          </a:xfrm>
          <a:prstGeom prst="rect">
            <a:avLst/>
          </a:prstGeom>
          <a:blipFill dpi="0" rotWithShape="1">
            <a:blip r:embed="rId3">
              <a:alphaModFix amt="75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 name="TextBox 1"/>
          <p:cNvSpPr txBox="1"/>
          <p:nvPr/>
        </p:nvSpPr>
        <p:spPr>
          <a:xfrm>
            <a:off x="149902" y="906399"/>
            <a:ext cx="8850098" cy="4039567"/>
          </a:xfrm>
          <a:prstGeom prst="rect">
            <a:avLst/>
          </a:prstGeom>
          <a:noFill/>
        </p:spPr>
        <p:txBody>
          <a:bodyPr wrap="square" rtlCol="0">
            <a:spAutoFit/>
          </a:bodyPr>
          <a:lstStyle/>
          <a:p>
            <a:pPr lvl="0"/>
            <a:r>
              <a:rPr lang="en-NZ" sz="1350" b="1" dirty="0">
                <a:latin typeface="Century Gothic" pitchFamily="34" charset="0"/>
              </a:rPr>
              <a:t>Make a poster</a:t>
            </a:r>
            <a:r>
              <a:rPr lang="en-NZ" sz="1350" dirty="0">
                <a:latin typeface="Century Gothic" pitchFamily="34" charset="0"/>
              </a:rPr>
              <a:t> showing how Autumn and Lent are seasons of change. </a:t>
            </a:r>
            <a:r>
              <a:rPr lang="en-NZ" sz="1350" dirty="0" smtClean="0">
                <a:latin typeface="Century Gothic" pitchFamily="34" charset="0"/>
              </a:rPr>
              <a:t>Explain how </a:t>
            </a:r>
            <a:r>
              <a:rPr lang="en-NZ" sz="1350" dirty="0">
                <a:latin typeface="Century Gothic" pitchFamily="34" charset="0"/>
              </a:rPr>
              <a:t>change is good because it helps things and people to grow and become the best they can be as God planned. </a:t>
            </a:r>
          </a:p>
          <a:p>
            <a:r>
              <a:rPr lang="en-NZ" sz="1350" b="1" dirty="0" smtClean="0">
                <a:latin typeface="Century Gothic" pitchFamily="34" charset="0"/>
              </a:rPr>
              <a:t>Present </a:t>
            </a:r>
            <a:r>
              <a:rPr lang="en-NZ" sz="1350" b="1" dirty="0">
                <a:latin typeface="Century Gothic" pitchFamily="34" charset="0"/>
              </a:rPr>
              <a:t>the short plays</a:t>
            </a:r>
            <a:r>
              <a:rPr lang="en-NZ" sz="1350" dirty="0">
                <a:latin typeface="Century Gothic" pitchFamily="34" charset="0"/>
              </a:rPr>
              <a:t> about Zacchaeus to other classes and ask them how they are trying to change their ways this Lent – are they learning the lesson Zacchaeus learned about </a:t>
            </a:r>
            <a:r>
              <a:rPr lang="en-NZ" sz="1350" dirty="0" smtClean="0">
                <a:latin typeface="Century Gothic" pitchFamily="34" charset="0"/>
              </a:rPr>
              <a:t>being </a:t>
            </a:r>
            <a:r>
              <a:rPr lang="en-NZ" sz="1350" dirty="0">
                <a:latin typeface="Century Gothic" pitchFamily="34" charset="0"/>
              </a:rPr>
              <a:t>generous and honest? </a:t>
            </a:r>
          </a:p>
          <a:p>
            <a:r>
              <a:rPr lang="en-NZ" sz="1350" b="1" dirty="0" smtClean="0">
                <a:latin typeface="Century Gothic" pitchFamily="34" charset="0"/>
              </a:rPr>
              <a:t>Make </a:t>
            </a:r>
            <a:r>
              <a:rPr lang="en-NZ" sz="1350" b="1" dirty="0">
                <a:latin typeface="Century Gothic" pitchFamily="34" charset="0"/>
              </a:rPr>
              <a:t>a prayer bag </a:t>
            </a:r>
            <a:r>
              <a:rPr lang="en-NZ" sz="1350" dirty="0">
                <a:latin typeface="Century Gothic" pitchFamily="34" charset="0"/>
              </a:rPr>
              <a:t>with a crucifix, 40 stones or pebbles for the 40 days of Lent and a pair of little shoes to move on the journey through Lent. Children can have turns at taking it home and setting it up to pray with their family during Lent. Add a photograph of it set up and some prayers for families to use. </a:t>
            </a:r>
          </a:p>
          <a:p>
            <a:r>
              <a:rPr lang="en-NZ" sz="1350" b="1" dirty="0" smtClean="0">
                <a:latin typeface="Century Gothic" pitchFamily="34" charset="0"/>
              </a:rPr>
              <a:t>Remind </a:t>
            </a:r>
            <a:r>
              <a:rPr lang="en-NZ" sz="1350" b="1" dirty="0">
                <a:latin typeface="Century Gothic" pitchFamily="34" charset="0"/>
              </a:rPr>
              <a:t>families that Lent and Autumn are seasons of change </a:t>
            </a:r>
            <a:r>
              <a:rPr lang="en-NZ" sz="1350" dirty="0">
                <a:latin typeface="Century Gothic" pitchFamily="34" charset="0"/>
              </a:rPr>
              <a:t>and suggest they go for a walk together and notice signs of change in nature. Encourage them to talk about things they would like to change in their family to make room for some new life and habits. This is what Lent is for and it helps people grow closer to Jesus.</a:t>
            </a:r>
          </a:p>
          <a:p>
            <a:r>
              <a:rPr lang="en-NZ" sz="1350" b="1" dirty="0" smtClean="0">
                <a:latin typeface="Century Gothic" pitchFamily="34" charset="0"/>
              </a:rPr>
              <a:t>Suggest </a:t>
            </a:r>
            <a:r>
              <a:rPr lang="en-NZ" sz="1350" b="1" dirty="0">
                <a:latin typeface="Century Gothic" pitchFamily="34" charset="0"/>
              </a:rPr>
              <a:t>that parents involve children </a:t>
            </a:r>
            <a:r>
              <a:rPr lang="en-NZ" sz="1350" dirty="0">
                <a:latin typeface="Century Gothic" pitchFamily="34" charset="0"/>
              </a:rPr>
              <a:t>in cleaning up the parts of the garden that have died and look for signs of new life coming through. Explain that life is like that – we need to clear away things that are no longer life giving to make way for new life – that is why we have Lent. </a:t>
            </a:r>
          </a:p>
          <a:p>
            <a:pPr lvl="0"/>
            <a:r>
              <a:rPr lang="en-NZ" sz="1350" b="1" dirty="0">
                <a:latin typeface="Century Gothic" pitchFamily="34" charset="0"/>
              </a:rPr>
              <a:t>Research the practice of wearing sack cloth and ashes </a:t>
            </a:r>
            <a:r>
              <a:rPr lang="en-NZ" sz="1350" dirty="0">
                <a:latin typeface="Century Gothic" pitchFamily="34" charset="0"/>
              </a:rPr>
              <a:t>and present your findings to your family. Make a list to share of ways people today can show they are sorry for what they have done wrong.</a:t>
            </a:r>
          </a:p>
          <a:p>
            <a:r>
              <a:rPr lang="en-NZ" sz="1350" b="1" dirty="0" smtClean="0">
                <a:latin typeface="Century Gothic" pitchFamily="34" charset="0"/>
              </a:rPr>
              <a:t>Make </a:t>
            </a:r>
            <a:r>
              <a:rPr lang="en-NZ" sz="1350" b="1" dirty="0">
                <a:latin typeface="Century Gothic" pitchFamily="34" charset="0"/>
              </a:rPr>
              <a:t>up your own way </a:t>
            </a:r>
            <a:r>
              <a:rPr lang="en-NZ" sz="1350" dirty="0">
                <a:latin typeface="Century Gothic" pitchFamily="34" charset="0"/>
              </a:rPr>
              <a:t>of showing and sharing what you have learned and decide </a:t>
            </a:r>
            <a:r>
              <a:rPr lang="en-NZ" sz="1350" dirty="0" smtClean="0">
                <a:latin typeface="Century Gothic" pitchFamily="34" charset="0"/>
              </a:rPr>
              <a:t>whom </a:t>
            </a:r>
            <a:r>
              <a:rPr lang="en-NZ" sz="1350" dirty="0">
                <a:latin typeface="Century Gothic" pitchFamily="34" charset="0"/>
              </a:rPr>
              <a:t>you would like to share it with. </a:t>
            </a:r>
          </a:p>
        </p:txBody>
      </p:sp>
      <p:sp>
        <p:nvSpPr>
          <p:cNvPr id="6" name="REMOVE THIS OBJECT"/>
          <p:cNvSpPr txBox="1"/>
          <p:nvPr/>
        </p:nvSpPr>
        <p:spPr>
          <a:xfrm>
            <a:off x="0" y="19343"/>
            <a:ext cx="9144000" cy="954107"/>
          </a:xfrm>
          <a:prstGeom prst="rect">
            <a:avLst/>
          </a:prstGeom>
          <a:noFill/>
        </p:spPr>
        <p:txBody>
          <a:bodyPr wrap="square" rtlCol="0">
            <a:spAutoFit/>
          </a:bodyPr>
          <a:lstStyle/>
          <a:p>
            <a:pPr algn="ctr"/>
            <a:r>
              <a:rPr lang="en-NZ" sz="2800" b="1" spc="300" dirty="0">
                <a:latin typeface="Century Gothic" pitchFamily="34" charset="0"/>
              </a:rPr>
              <a:t>Sharing our Learning about LENT with family </a:t>
            </a:r>
            <a:r>
              <a:rPr lang="en-NZ" sz="2800" b="1" spc="300" dirty="0" err="1">
                <a:latin typeface="Century Gothic" pitchFamily="34" charset="0"/>
              </a:rPr>
              <a:t>whānau</a:t>
            </a:r>
            <a:r>
              <a:rPr lang="en-NZ" sz="2800" b="1" spc="300" dirty="0">
                <a:latin typeface="Century Gothic" pitchFamily="34" charset="0"/>
              </a:rPr>
              <a:t>, other classes and </a:t>
            </a:r>
            <a:r>
              <a:rPr lang="en-NZ" sz="2800" b="1" spc="300" dirty="0" smtClean="0">
                <a:latin typeface="Century Gothic" pitchFamily="34" charset="0"/>
              </a:rPr>
              <a:t>parish</a:t>
            </a:r>
            <a:endParaRPr lang="en-NZ" sz="2800" b="1" spc="300" dirty="0">
              <a:latin typeface="Century Gothic" pitchFamily="34" charset="0"/>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S-12</a:t>
            </a:r>
            <a:endParaRPr lang="en-GB" sz="900" b="1" dirty="0">
              <a:solidFill>
                <a:srgbClr val="002060"/>
              </a:solidFill>
              <a:latin typeface="Arial" pitchFamily="34" charset="0"/>
              <a:cs typeface="Arial" pitchFamily="34" charset="0"/>
            </a:endParaRPr>
          </a:p>
        </p:txBody>
      </p:sp>
      <p:sp>
        <p:nvSpPr>
          <p:cNvPr id="12" name="Action Button: Back">
            <a:hlinkClick r:id="" action="ppaction://hlinkshowjump?jump=previousslide" highlightClick="1"/>
          </p:cNvPr>
          <p:cNvSpPr/>
          <p:nvPr/>
        </p:nvSpPr>
        <p:spPr>
          <a:xfrm>
            <a:off x="8115941"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Worksheet">
            <a:hlinkClick r:id="rId4" action="ppaction://hlinksldjump" highlightClick="1"/>
          </p:cNvPr>
          <p:cNvSpPr/>
          <p:nvPr/>
        </p:nvSpPr>
        <p:spPr>
          <a:xfrm>
            <a:off x="7671901"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07194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Worksheet Indication"/>
          <p:cNvSpPr txBox="1"/>
          <p:nvPr/>
        </p:nvSpPr>
        <p:spPr>
          <a:xfrm>
            <a:off x="0" y="4843460"/>
            <a:ext cx="8100000" cy="30004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                       Name:                                        Date:</a:t>
            </a:r>
            <a:endParaRPr lang="en-GB" sz="1600" b="1" dirty="0">
              <a:latin typeface="Arial" pitchFamily="34" charset="0"/>
              <a:cs typeface="Arial" pitchFamily="34" charset="0"/>
            </a:endParaRPr>
          </a:p>
        </p:txBody>
      </p:sp>
      <p:sp>
        <p:nvSpPr>
          <p:cNvPr id="12" name="REMOVE THIS OBJECT"/>
          <p:cNvSpPr txBox="1"/>
          <p:nvPr/>
        </p:nvSpPr>
        <p:spPr>
          <a:xfrm>
            <a:off x="0" y="19343"/>
            <a:ext cx="9144000" cy="954107"/>
          </a:xfrm>
          <a:prstGeom prst="rect">
            <a:avLst/>
          </a:prstGeom>
          <a:noFill/>
        </p:spPr>
        <p:txBody>
          <a:bodyPr wrap="square" rtlCol="0">
            <a:spAutoFit/>
          </a:bodyPr>
          <a:lstStyle/>
          <a:p>
            <a:pPr algn="ctr"/>
            <a:r>
              <a:rPr lang="en-NZ" sz="2800" b="1" spc="300" dirty="0">
                <a:latin typeface="Century Gothic" pitchFamily="34" charset="0"/>
              </a:rPr>
              <a:t>Sharing our Learning about LENT with family </a:t>
            </a:r>
            <a:r>
              <a:rPr lang="en-NZ" sz="2800" b="1" spc="300" dirty="0" err="1">
                <a:latin typeface="Century Gothic" pitchFamily="34" charset="0"/>
              </a:rPr>
              <a:t>whānau</a:t>
            </a:r>
            <a:r>
              <a:rPr lang="en-NZ" sz="2800" b="1" spc="300" dirty="0">
                <a:latin typeface="Century Gothic" pitchFamily="34" charset="0"/>
              </a:rPr>
              <a:t>, other classes and </a:t>
            </a:r>
            <a:r>
              <a:rPr lang="en-NZ" sz="2800" b="1" spc="300" dirty="0" smtClean="0">
                <a:latin typeface="Century Gothic" pitchFamily="34" charset="0"/>
              </a:rPr>
              <a:t>parish</a:t>
            </a:r>
            <a:endParaRPr lang="en-NZ" sz="2800" b="1" spc="300" dirty="0">
              <a:latin typeface="Century Gothic" pitchFamily="34" charset="0"/>
            </a:endParaRPr>
          </a:p>
        </p:txBody>
      </p:sp>
      <p:sp>
        <p:nvSpPr>
          <p:cNvPr id="7" name="TextBox 6"/>
          <p:cNvSpPr txBox="1"/>
          <p:nvPr/>
        </p:nvSpPr>
        <p:spPr>
          <a:xfrm>
            <a:off x="149902" y="906399"/>
            <a:ext cx="8850098" cy="4039567"/>
          </a:xfrm>
          <a:prstGeom prst="rect">
            <a:avLst/>
          </a:prstGeom>
          <a:noFill/>
        </p:spPr>
        <p:txBody>
          <a:bodyPr wrap="square" rtlCol="0">
            <a:spAutoFit/>
          </a:bodyPr>
          <a:lstStyle/>
          <a:p>
            <a:pPr lvl="0"/>
            <a:r>
              <a:rPr lang="en-NZ" sz="1350" b="1" dirty="0">
                <a:latin typeface="Century Gothic" pitchFamily="34" charset="0"/>
              </a:rPr>
              <a:t>Make a poster</a:t>
            </a:r>
            <a:r>
              <a:rPr lang="en-NZ" sz="1350" dirty="0">
                <a:latin typeface="Century Gothic" pitchFamily="34" charset="0"/>
              </a:rPr>
              <a:t> showing how Autumn and Lent are seasons of change. </a:t>
            </a:r>
            <a:r>
              <a:rPr lang="en-NZ" sz="1350" dirty="0" smtClean="0">
                <a:latin typeface="Century Gothic" pitchFamily="34" charset="0"/>
              </a:rPr>
              <a:t>Explain how </a:t>
            </a:r>
            <a:r>
              <a:rPr lang="en-NZ" sz="1350" dirty="0">
                <a:latin typeface="Century Gothic" pitchFamily="34" charset="0"/>
              </a:rPr>
              <a:t>change is good because it helps things and people to grow and become the best they can be as God planned. </a:t>
            </a:r>
          </a:p>
          <a:p>
            <a:r>
              <a:rPr lang="en-NZ" sz="1350" b="1" dirty="0" smtClean="0">
                <a:latin typeface="Century Gothic" pitchFamily="34" charset="0"/>
              </a:rPr>
              <a:t>Present </a:t>
            </a:r>
            <a:r>
              <a:rPr lang="en-NZ" sz="1350" b="1" dirty="0">
                <a:latin typeface="Century Gothic" pitchFamily="34" charset="0"/>
              </a:rPr>
              <a:t>the short plays</a:t>
            </a:r>
            <a:r>
              <a:rPr lang="en-NZ" sz="1350" dirty="0">
                <a:latin typeface="Century Gothic" pitchFamily="34" charset="0"/>
              </a:rPr>
              <a:t> about Zacchaeus to other classes and ask them how they are trying to change their ways this Lent – are they learning the lesson Zacchaeus learned </a:t>
            </a:r>
            <a:r>
              <a:rPr lang="en-NZ" sz="1350">
                <a:latin typeface="Century Gothic" pitchFamily="34" charset="0"/>
              </a:rPr>
              <a:t>about </a:t>
            </a:r>
            <a:r>
              <a:rPr lang="en-NZ" sz="1350" smtClean="0">
                <a:latin typeface="Century Gothic" pitchFamily="34" charset="0"/>
              </a:rPr>
              <a:t>being </a:t>
            </a:r>
            <a:r>
              <a:rPr lang="en-NZ" sz="1350" dirty="0">
                <a:latin typeface="Century Gothic" pitchFamily="34" charset="0"/>
              </a:rPr>
              <a:t>generous and honest? </a:t>
            </a:r>
          </a:p>
          <a:p>
            <a:r>
              <a:rPr lang="en-NZ" sz="1350" b="1" dirty="0" smtClean="0">
                <a:latin typeface="Century Gothic" pitchFamily="34" charset="0"/>
              </a:rPr>
              <a:t>Make </a:t>
            </a:r>
            <a:r>
              <a:rPr lang="en-NZ" sz="1350" b="1" dirty="0">
                <a:latin typeface="Century Gothic" pitchFamily="34" charset="0"/>
              </a:rPr>
              <a:t>a prayer bag </a:t>
            </a:r>
            <a:r>
              <a:rPr lang="en-NZ" sz="1350" dirty="0">
                <a:latin typeface="Century Gothic" pitchFamily="34" charset="0"/>
              </a:rPr>
              <a:t>with a crucifix, 40 stones or pebbles for the 40 days of Lent and a pair of little shoes to move on the journey through Lent. Children can have turns at taking it home and setting it up to pray with their family during Lent. Add a photograph of it set up and some prayers for families to use. </a:t>
            </a:r>
          </a:p>
          <a:p>
            <a:r>
              <a:rPr lang="en-NZ" sz="1350" b="1" dirty="0" smtClean="0">
                <a:latin typeface="Century Gothic" pitchFamily="34" charset="0"/>
              </a:rPr>
              <a:t>Remind </a:t>
            </a:r>
            <a:r>
              <a:rPr lang="en-NZ" sz="1350" b="1" dirty="0">
                <a:latin typeface="Century Gothic" pitchFamily="34" charset="0"/>
              </a:rPr>
              <a:t>families that Lent and Autumn are seasons of change </a:t>
            </a:r>
            <a:r>
              <a:rPr lang="en-NZ" sz="1350" dirty="0">
                <a:latin typeface="Century Gothic" pitchFamily="34" charset="0"/>
              </a:rPr>
              <a:t>and suggest they go for a walk together and notice signs of change in nature. Encourage them to talk about things they would like to change in their family to make room for some new life and habits. This is what Lent is for and it helps people grow closer to Jesus.</a:t>
            </a:r>
          </a:p>
          <a:p>
            <a:r>
              <a:rPr lang="en-NZ" sz="1350" b="1" dirty="0" smtClean="0">
                <a:latin typeface="Century Gothic" pitchFamily="34" charset="0"/>
              </a:rPr>
              <a:t>Suggest </a:t>
            </a:r>
            <a:r>
              <a:rPr lang="en-NZ" sz="1350" b="1" dirty="0">
                <a:latin typeface="Century Gothic" pitchFamily="34" charset="0"/>
              </a:rPr>
              <a:t>that parents involve children </a:t>
            </a:r>
            <a:r>
              <a:rPr lang="en-NZ" sz="1350" dirty="0">
                <a:latin typeface="Century Gothic" pitchFamily="34" charset="0"/>
              </a:rPr>
              <a:t>in cleaning up the parts of the garden that have died and look for signs of new life coming through. Explain that life is like that – we need to clear away things that are no longer life giving to make way for new life – that is why we have Lent. </a:t>
            </a:r>
          </a:p>
          <a:p>
            <a:pPr lvl="0"/>
            <a:r>
              <a:rPr lang="en-NZ" sz="1350" b="1" dirty="0">
                <a:latin typeface="Century Gothic" pitchFamily="34" charset="0"/>
              </a:rPr>
              <a:t>Research the practice of wearing sack cloth and ashes </a:t>
            </a:r>
            <a:r>
              <a:rPr lang="en-NZ" sz="1350" dirty="0">
                <a:latin typeface="Century Gothic" pitchFamily="34" charset="0"/>
              </a:rPr>
              <a:t>and present your findings to your family. Make a list to share of ways people today can show they are sorry for what they have done wrong.</a:t>
            </a:r>
          </a:p>
          <a:p>
            <a:r>
              <a:rPr lang="en-NZ" sz="1350" b="1" dirty="0" smtClean="0">
                <a:latin typeface="Century Gothic" pitchFamily="34" charset="0"/>
              </a:rPr>
              <a:t>Make </a:t>
            </a:r>
            <a:r>
              <a:rPr lang="en-NZ" sz="1350" b="1" dirty="0">
                <a:latin typeface="Century Gothic" pitchFamily="34" charset="0"/>
              </a:rPr>
              <a:t>up your own way </a:t>
            </a:r>
            <a:r>
              <a:rPr lang="en-NZ" sz="1350" dirty="0">
                <a:latin typeface="Century Gothic" pitchFamily="34" charset="0"/>
              </a:rPr>
              <a:t>of showing and sharing what you have learned and decide </a:t>
            </a:r>
            <a:r>
              <a:rPr lang="en-NZ" sz="1350" dirty="0" smtClean="0">
                <a:latin typeface="Century Gothic" pitchFamily="34" charset="0"/>
              </a:rPr>
              <a:t>whom </a:t>
            </a:r>
            <a:r>
              <a:rPr lang="en-NZ" sz="1350" dirty="0">
                <a:latin typeface="Century Gothic" pitchFamily="34" charset="0"/>
              </a:rPr>
              <a:t>you would like to share it with. </a:t>
            </a:r>
          </a:p>
        </p:txBody>
      </p:sp>
      <p:sp>
        <p:nvSpPr>
          <p:cNvPr id="10"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solidFill>
                  <a:sysClr val="windowText" lastClr="000000"/>
                </a:solidFill>
                <a:latin typeface="Arial" pitchFamily="34" charset="0"/>
                <a:cs typeface="Arial" pitchFamily="34" charset="0"/>
              </a:rPr>
              <a:t>R-2</a:t>
            </a:r>
          </a:p>
          <a:p>
            <a:pPr algn="ctr"/>
            <a:r>
              <a:rPr lang="en-GB" sz="900" b="1" dirty="0" smtClean="0">
                <a:solidFill>
                  <a:sysClr val="windowText" lastClr="000000"/>
                </a:solidFill>
                <a:latin typeface="Arial" pitchFamily="34" charset="0"/>
                <a:cs typeface="Arial" pitchFamily="34" charset="0"/>
              </a:rPr>
              <a:t>S-12</a:t>
            </a:r>
          </a:p>
        </p:txBody>
      </p:sp>
    </p:spTree>
    <p:extLst>
      <p:ext uri="{BB962C8B-B14F-4D97-AF65-F5344CB8AC3E}">
        <p14:creationId xmlns:p14="http://schemas.microsoft.com/office/powerpoint/2010/main" val="3159857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2357"/>
            <a:ext cx="9144000" cy="5143500"/>
          </a:xfrm>
          <a:prstGeom prst="rect">
            <a:avLst/>
          </a:prstGeom>
          <a:blipFill dpi="0" rotWithShape="1">
            <a:blip r:embed="rId3">
              <a:alphaModFix amt="75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4" name="Cloud 23"/>
          <p:cNvSpPr/>
          <p:nvPr/>
        </p:nvSpPr>
        <p:spPr>
          <a:xfrm rot="21378450">
            <a:off x="5251143" y="1849927"/>
            <a:ext cx="2964819" cy="2301148"/>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3" name="Cloud 22"/>
          <p:cNvSpPr/>
          <p:nvPr/>
        </p:nvSpPr>
        <p:spPr>
          <a:xfrm rot="1887078">
            <a:off x="3576642" y="2774875"/>
            <a:ext cx="2311296" cy="1793915"/>
          </a:xfrm>
          <a:prstGeom prst="cloud">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 name="Cloud 1"/>
          <p:cNvSpPr/>
          <p:nvPr/>
        </p:nvSpPr>
        <p:spPr>
          <a:xfrm rot="20707919">
            <a:off x="333629" y="1711764"/>
            <a:ext cx="3175687" cy="2464813"/>
          </a:xfrm>
          <a:prstGeom prst="cloud">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9" name="Textbox: Line 2"/>
          <p:cNvSpPr txBox="1"/>
          <p:nvPr/>
        </p:nvSpPr>
        <p:spPr>
          <a:xfrm>
            <a:off x="1142360" y="3431247"/>
            <a:ext cx="7744315" cy="830997"/>
          </a:xfrm>
          <a:prstGeom prst="rect">
            <a:avLst/>
          </a:prstGeom>
          <a:noFill/>
        </p:spPr>
        <p:txBody>
          <a:bodyPr wrap="square" rtlCol="0">
            <a:spAutoFit/>
          </a:bodyPr>
          <a:lstStyle/>
          <a:p>
            <a:pPr lvl="0"/>
            <a:r>
              <a:rPr lang="en-NZ" sz="2400" b="1" spc="300" dirty="0">
                <a:latin typeface="Century Gothic" pitchFamily="34" charset="0"/>
              </a:rPr>
              <a:t>identify ways that people can change </a:t>
            </a:r>
            <a:endParaRPr lang="en-NZ" sz="2400" b="1" spc="300" dirty="0" smtClean="0">
              <a:latin typeface="Century Gothic" pitchFamily="34" charset="0"/>
            </a:endParaRPr>
          </a:p>
          <a:p>
            <a:pPr lvl="0"/>
            <a:r>
              <a:rPr lang="en-NZ" sz="2400" b="1" spc="300" dirty="0" smtClean="0">
                <a:latin typeface="Century Gothic" pitchFamily="34" charset="0"/>
              </a:rPr>
              <a:t>in </a:t>
            </a:r>
            <a:r>
              <a:rPr lang="en-NZ" sz="2400" b="1" spc="300" dirty="0">
                <a:latin typeface="Century Gothic" pitchFamily="34" charset="0"/>
              </a:rPr>
              <a:t>Lent.</a:t>
            </a:r>
            <a:endParaRPr lang="en-NZ" sz="2000" b="1" spc="300" dirty="0">
              <a:latin typeface="Century Gothic" pitchFamily="34" charset="0"/>
            </a:endParaRPr>
          </a:p>
        </p:txBody>
      </p:sp>
      <p:sp>
        <p:nvSpPr>
          <p:cNvPr id="10" name="Textbox: Line 1"/>
          <p:cNvSpPr txBox="1"/>
          <p:nvPr/>
        </p:nvSpPr>
        <p:spPr>
          <a:xfrm>
            <a:off x="1148165" y="2395386"/>
            <a:ext cx="7744315" cy="830997"/>
          </a:xfrm>
          <a:prstGeom prst="rect">
            <a:avLst/>
          </a:prstGeom>
          <a:noFill/>
        </p:spPr>
        <p:txBody>
          <a:bodyPr wrap="square" rtlCol="0">
            <a:spAutoFit/>
          </a:bodyPr>
          <a:lstStyle/>
          <a:p>
            <a:pPr lvl="0"/>
            <a:r>
              <a:rPr lang="en-NZ" sz="2400" b="1" spc="300" dirty="0">
                <a:latin typeface="Century Gothic" pitchFamily="34" charset="0"/>
              </a:rPr>
              <a:t>recognise Lent as a time for people to change their ways as </a:t>
            </a:r>
            <a:r>
              <a:rPr lang="en-NZ" sz="2400" b="1" spc="300" dirty="0" err="1">
                <a:latin typeface="Century Gothic" pitchFamily="34" charset="0"/>
              </a:rPr>
              <a:t>Zacchaeus</a:t>
            </a:r>
            <a:r>
              <a:rPr lang="en-NZ" sz="2400" b="1" spc="300" dirty="0">
                <a:latin typeface="Century Gothic" pitchFamily="34" charset="0"/>
              </a:rPr>
              <a:t> did</a:t>
            </a:r>
            <a:endParaRPr lang="en-NZ" sz="2000" b="1" spc="300" dirty="0">
              <a:latin typeface="Century Gothic" pitchFamily="34" charset="0"/>
            </a:endParaRPr>
          </a:p>
        </p:txBody>
      </p:sp>
      <p:sp>
        <p:nvSpPr>
          <p:cNvPr id="15" name="Shape: Number 2"/>
          <p:cNvSpPr txBox="1"/>
          <p:nvPr/>
        </p:nvSpPr>
        <p:spPr>
          <a:xfrm>
            <a:off x="596411" y="3615912"/>
            <a:ext cx="551754" cy="461665"/>
          </a:xfrm>
          <a:prstGeom prst="rect">
            <a:avLst/>
          </a:prstGeom>
          <a:noFill/>
        </p:spPr>
        <p:txBody>
          <a:bodyPr wrap="none" rtlCol="0">
            <a:spAutoFit/>
          </a:bodyPr>
          <a:lstStyle/>
          <a:p>
            <a:r>
              <a:rPr lang="en-US" sz="2400" spc="300" dirty="0">
                <a:latin typeface="Century Gothic" pitchFamily="34" charset="0"/>
                <a:ea typeface="Segoe UI" pitchFamily="34" charset="0"/>
                <a:cs typeface="Segoe UI" pitchFamily="34" charset="0"/>
              </a:rPr>
              <a:t>2</a:t>
            </a:r>
            <a:r>
              <a:rPr lang="en-US" sz="2400" spc="300" dirty="0" smtClean="0">
                <a:latin typeface="Century Gothic" pitchFamily="34" charset="0"/>
                <a:ea typeface="Segoe UI" pitchFamily="34" charset="0"/>
                <a:cs typeface="Segoe UI" pitchFamily="34" charset="0"/>
              </a:rPr>
              <a:t>)</a:t>
            </a:r>
            <a:endParaRPr lang="en-GB" sz="2400" spc="300" dirty="0">
              <a:latin typeface="Century Gothic" pitchFamily="34" charset="0"/>
              <a:ea typeface="Segoe UI" pitchFamily="34" charset="0"/>
              <a:cs typeface="Segoe UI" pitchFamily="34" charset="0"/>
            </a:endParaRPr>
          </a:p>
        </p:txBody>
      </p:sp>
      <p:sp>
        <p:nvSpPr>
          <p:cNvPr id="16" name="Shape: Number 1"/>
          <p:cNvSpPr txBox="1"/>
          <p:nvPr/>
        </p:nvSpPr>
        <p:spPr>
          <a:xfrm>
            <a:off x="641423" y="2580051"/>
            <a:ext cx="551754" cy="461665"/>
          </a:xfrm>
          <a:prstGeom prst="rect">
            <a:avLst/>
          </a:prstGeom>
          <a:noFill/>
        </p:spPr>
        <p:txBody>
          <a:bodyPr wrap="none" rtlCol="0">
            <a:spAutoFit/>
          </a:bodyPr>
          <a:lstStyle/>
          <a:p>
            <a:r>
              <a:rPr lang="en-US" sz="2400" spc="300" dirty="0" smtClean="0">
                <a:latin typeface="Century Gothic" pitchFamily="34" charset="0"/>
                <a:ea typeface="Segoe UI" pitchFamily="34" charset="0"/>
                <a:cs typeface="Segoe UI" pitchFamily="34" charset="0"/>
              </a:rPr>
              <a:t>1)</a:t>
            </a:r>
            <a:endParaRPr lang="en-GB" sz="2400" spc="300" dirty="0">
              <a:latin typeface="Century Gothic" pitchFamily="34" charset="0"/>
              <a:ea typeface="Segoe UI" pitchFamily="34" charset="0"/>
              <a:cs typeface="Segoe UI" pitchFamily="34" charset="0"/>
            </a:endParaRPr>
          </a:p>
        </p:txBody>
      </p:sp>
      <p:sp>
        <p:nvSpPr>
          <p:cNvPr id="6" name="Title"/>
          <p:cNvSpPr txBox="1"/>
          <p:nvPr/>
        </p:nvSpPr>
        <p:spPr>
          <a:xfrm>
            <a:off x="0" y="65837"/>
            <a:ext cx="9144000" cy="646331"/>
          </a:xfrm>
          <a:prstGeom prst="rect">
            <a:avLst/>
          </a:prstGeom>
          <a:noFill/>
        </p:spPr>
        <p:txBody>
          <a:bodyPr wrap="square" rtlCol="0">
            <a:spAutoFit/>
          </a:bodyPr>
          <a:lstStyle/>
          <a:p>
            <a:pPr algn="ctr"/>
            <a:r>
              <a:rPr lang="en-US" sz="3600" b="1" spc="300" dirty="0" smtClean="0">
                <a:latin typeface="Century Gothic" pitchFamily="34" charset="0"/>
              </a:rPr>
              <a:t>Learning Intentions</a:t>
            </a:r>
            <a:endParaRPr lang="en-GB" sz="3600" b="1" spc="300" dirty="0">
              <a:latin typeface="Century Gothic" pitchFamily="34" charset="0"/>
            </a:endParaRPr>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1"/>
          <p:cNvSpPr/>
          <p:nvPr/>
        </p:nvSpPr>
        <p:spPr>
          <a:xfrm>
            <a:off x="1148165" y="2431856"/>
            <a:ext cx="7168251" cy="755587"/>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 name="Rectangle 2"/>
          <p:cNvSpPr/>
          <p:nvPr/>
        </p:nvSpPr>
        <p:spPr>
          <a:xfrm>
            <a:off x="1148165" y="3479599"/>
            <a:ext cx="7168251" cy="764557"/>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5" name="TextBox 4"/>
          <p:cNvSpPr txBox="1"/>
          <p:nvPr/>
        </p:nvSpPr>
        <p:spPr>
          <a:xfrm>
            <a:off x="1248763" y="1860737"/>
            <a:ext cx="3765753" cy="461665"/>
          </a:xfrm>
          <a:prstGeom prst="rect">
            <a:avLst/>
          </a:prstGeom>
          <a:noFill/>
        </p:spPr>
        <p:txBody>
          <a:bodyPr wrap="square" rtlCol="0">
            <a:spAutoFit/>
          </a:bodyPr>
          <a:lstStyle/>
          <a:p>
            <a:r>
              <a:rPr lang="en-NZ" sz="2400" spc="300" dirty="0">
                <a:latin typeface="Antique Olive" pitchFamily="34" charset="0"/>
              </a:rPr>
              <a:t>The children will</a:t>
            </a:r>
            <a:r>
              <a:rPr lang="en-NZ" sz="2400" spc="300" dirty="0" smtClean="0">
                <a:latin typeface="Antique Olive" pitchFamily="34" charset="0"/>
              </a:rPr>
              <a:t>:</a:t>
            </a:r>
            <a:endParaRPr lang="en-NZ" sz="2400" spc="300" dirty="0">
              <a:latin typeface="Antique Olive" pitchFamily="34" charset="0"/>
            </a:endParaRPr>
          </a:p>
        </p:txBody>
      </p:sp>
      <p:sp>
        <p:nvSpPr>
          <p:cNvPr id="21" name="Cloud 20"/>
          <p:cNvSpPr/>
          <p:nvPr/>
        </p:nvSpPr>
        <p:spPr>
          <a:xfrm rot="559930">
            <a:off x="6907996" y="523447"/>
            <a:ext cx="2094078" cy="1273370"/>
          </a:xfrm>
          <a:prstGeom prst="cloud">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0473" y="593234"/>
            <a:ext cx="1629458" cy="960127"/>
          </a:xfrm>
          <a:prstGeom prst="rect">
            <a:avLst/>
          </a:prstGeom>
        </p:spPr>
      </p:pic>
      <p:sp>
        <p:nvSpPr>
          <p:cNvPr id="20" name="Textbox: Tool instructions"/>
          <p:cNvSpPr txBox="1"/>
          <p:nvPr/>
        </p:nvSpPr>
        <p:spPr>
          <a:xfrm>
            <a:off x="2419808" y="4902156"/>
            <a:ext cx="4304383" cy="230832"/>
          </a:xfrm>
          <a:prstGeom prst="rect">
            <a:avLst/>
          </a:prstGeom>
          <a:noFill/>
        </p:spPr>
        <p:txBody>
          <a:bodyPr wrap="none" rtlCol="0">
            <a:spAutoFit/>
          </a:bodyPr>
          <a:lstStyle/>
          <a:p>
            <a:pPr algn="ctr"/>
            <a:r>
              <a:rPr lang="en-GB" sz="900" spc="300" dirty="0" smtClean="0">
                <a:latin typeface="Antique Olive" pitchFamily="34" charset="0"/>
                <a:ea typeface="Segoe UI" pitchFamily="34" charset="0"/>
                <a:cs typeface="Arial" pitchFamily="34" charset="0"/>
              </a:rPr>
              <a:t>Click in each white box to reveal the text</a:t>
            </a:r>
            <a:endParaRPr lang="en-GB" sz="900" spc="300" dirty="0">
              <a:latin typeface="Antique Olive" pitchFamily="34" charset="0"/>
              <a:ea typeface="Segoe UI" pitchFamily="34" charset="0"/>
              <a:cs typeface="Arial" pitchFamily="34" charset="0"/>
            </a:endParaRPr>
          </a:p>
        </p:txBody>
      </p:sp>
    </p:spTree>
    <p:extLst>
      <p:ext uri="{BB962C8B-B14F-4D97-AF65-F5344CB8AC3E}">
        <p14:creationId xmlns:p14="http://schemas.microsoft.com/office/powerpoint/2010/main" val="2009034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nextCondLst>
                <p:cond evt="onClick" delay="0">
                  <p:tgtEl>
                    <p:spTgt spid="18"/>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grpId="2"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2"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childTnLst>
              </p:cTn>
              <p:nextCondLst>
                <p:cond evt="onClick" delay="0">
                  <p:tgtEl>
                    <p:spTgt spid="19"/>
                  </p:tgtEl>
                </p:cond>
              </p:nextCondLst>
            </p:seq>
          </p:childTnLst>
        </p:cTn>
      </p:par>
    </p:tnLst>
    <p:bldLst>
      <p:bldP spid="3" grpId="0" animBg="1"/>
      <p:bldP spid="3" grpId="1" animBg="1"/>
      <p:bldP spid="3" grpId="2" animBg="1"/>
      <p:bldP spid="4" grpId="0" animBg="1"/>
      <p:bldP spid="4" grpId="1" animBg="1"/>
      <p:bldP spid="4"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5143500"/>
          </a:xfrm>
          <a:prstGeom prst="rect">
            <a:avLst/>
          </a:prstGeom>
          <a:blipFill dpi="0" rotWithShape="1">
            <a:blip r:embed="rId3">
              <a:alphaModFix amt="75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5" name="REMOVE THIS OBJECT"/>
          <p:cNvSpPr txBox="1"/>
          <p:nvPr/>
        </p:nvSpPr>
        <p:spPr>
          <a:xfrm>
            <a:off x="3557" y="28089"/>
            <a:ext cx="9144000" cy="1200329"/>
          </a:xfrm>
          <a:prstGeom prst="rect">
            <a:avLst/>
          </a:prstGeom>
          <a:noFill/>
        </p:spPr>
        <p:txBody>
          <a:bodyPr wrap="square" rtlCol="0">
            <a:spAutoFit/>
          </a:bodyPr>
          <a:lstStyle/>
          <a:p>
            <a:pPr algn="ctr"/>
            <a:r>
              <a:rPr lang="en-NZ" sz="3600" b="1" spc="300" dirty="0">
                <a:latin typeface="Century Gothic" pitchFamily="34" charset="0"/>
              </a:rPr>
              <a:t>Symbols of Lent – </a:t>
            </a:r>
            <a:endParaRPr lang="en-NZ" sz="3600" b="1" spc="300" dirty="0" smtClean="0">
              <a:latin typeface="Century Gothic" pitchFamily="34" charset="0"/>
            </a:endParaRPr>
          </a:p>
          <a:p>
            <a:pPr algn="ctr"/>
            <a:r>
              <a:rPr lang="en-NZ" sz="3600" b="1" spc="300" dirty="0" smtClean="0">
                <a:latin typeface="Century Gothic" pitchFamily="34" charset="0"/>
              </a:rPr>
              <a:t>sackcloth and </a:t>
            </a:r>
            <a:r>
              <a:rPr lang="en-NZ" sz="3600" b="1" spc="300" dirty="0">
                <a:latin typeface="Century Gothic" pitchFamily="34" charset="0"/>
              </a:rPr>
              <a:t>ashes</a:t>
            </a:r>
            <a:endParaRPr lang="en-GB" sz="3600" b="1" spc="300" dirty="0">
              <a:latin typeface="Century Gothic" pitchFamily="34" charset="0"/>
            </a:endParaRPr>
          </a:p>
        </p:txBody>
      </p:sp>
      <p:sp>
        <p:nvSpPr>
          <p:cNvPr id="7" name="Textbox: Line 3"/>
          <p:cNvSpPr txBox="1"/>
          <p:nvPr/>
        </p:nvSpPr>
        <p:spPr>
          <a:xfrm>
            <a:off x="6602576" y="2989129"/>
            <a:ext cx="2418896" cy="1077218"/>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pPr algn="ctr"/>
            <a:r>
              <a:rPr lang="en-NZ" sz="1600" spc="300" dirty="0">
                <a:latin typeface="Century Gothic" pitchFamily="34" charset="0"/>
              </a:rPr>
              <a:t>Ashes were put </a:t>
            </a:r>
            <a:r>
              <a:rPr lang="en-NZ" sz="1600" spc="300" dirty="0" smtClean="0">
                <a:latin typeface="Century Gothic" pitchFamily="34" charset="0"/>
              </a:rPr>
              <a:t>through </a:t>
            </a:r>
            <a:r>
              <a:rPr lang="en-NZ" sz="1600" spc="300" dirty="0">
                <a:latin typeface="Century Gothic" pitchFamily="34" charset="0"/>
              </a:rPr>
              <a:t>hair to show sorrow for sin.</a:t>
            </a:r>
            <a:endParaRPr lang="en-GB" sz="1600" spc="300" dirty="0">
              <a:latin typeface="Century Gothic" pitchFamily="34" charset="0"/>
            </a:endParaRPr>
          </a:p>
        </p:txBody>
      </p:sp>
      <p:sp>
        <p:nvSpPr>
          <p:cNvPr id="8" name="Textbox: Line 2"/>
          <p:cNvSpPr txBox="1"/>
          <p:nvPr/>
        </p:nvSpPr>
        <p:spPr>
          <a:xfrm>
            <a:off x="3350446" y="2989129"/>
            <a:ext cx="2833235" cy="1815882"/>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pPr algn="ctr"/>
            <a:r>
              <a:rPr lang="en-NZ" sz="1600" spc="300" dirty="0">
                <a:latin typeface="Century Gothic" pitchFamily="34" charset="0"/>
              </a:rPr>
              <a:t>In the time of </a:t>
            </a:r>
            <a:r>
              <a:rPr lang="en-NZ" sz="1600" spc="300" dirty="0" smtClean="0">
                <a:latin typeface="Century Gothic" pitchFamily="34" charset="0"/>
              </a:rPr>
              <a:t>Jesus </a:t>
            </a:r>
            <a:r>
              <a:rPr lang="en-NZ" sz="1600" spc="300" dirty="0">
                <a:latin typeface="Century Gothic" pitchFamily="34" charset="0"/>
              </a:rPr>
              <a:t>sack cloth was worn by people who had sinned to show they </a:t>
            </a:r>
            <a:r>
              <a:rPr lang="en-NZ" sz="1600" spc="300" dirty="0" smtClean="0">
                <a:latin typeface="Century Gothic" pitchFamily="34" charset="0"/>
              </a:rPr>
              <a:t>were sorry </a:t>
            </a:r>
            <a:r>
              <a:rPr lang="en-NZ" sz="1600" spc="300" dirty="0">
                <a:latin typeface="Century Gothic" pitchFamily="34" charset="0"/>
              </a:rPr>
              <a:t>for turning away from God</a:t>
            </a:r>
            <a:r>
              <a:rPr lang="en-NZ" sz="1600" spc="300" dirty="0" smtClean="0">
                <a:latin typeface="Century Gothic" pitchFamily="34" charset="0"/>
              </a:rPr>
              <a:t>.</a:t>
            </a:r>
            <a:endParaRPr lang="en-GB" sz="1600" spc="300" dirty="0">
              <a:latin typeface="Century Gothic" pitchFamily="34" charset="0"/>
            </a:endParaRPr>
          </a:p>
        </p:txBody>
      </p:sp>
      <p:sp>
        <p:nvSpPr>
          <p:cNvPr id="6" name="Textbox: Line 1"/>
          <p:cNvSpPr txBox="1"/>
          <p:nvPr/>
        </p:nvSpPr>
        <p:spPr>
          <a:xfrm>
            <a:off x="126947" y="2989129"/>
            <a:ext cx="2719284" cy="2062103"/>
          </a:xfrm>
          <a:prstGeom prst="rect">
            <a:avLst/>
          </a:prstGeom>
          <a:noFill/>
        </p:spPr>
        <p:txBody>
          <a:bodyPr wrap="square" rtlCol="0">
            <a:spAutoFit/>
          </a:bodyPr>
          <a:lstStyle/>
          <a:p>
            <a:pPr algn="ctr"/>
            <a:r>
              <a:rPr lang="en-NZ" sz="1600" b="1" spc="300" dirty="0">
                <a:latin typeface="Century Gothic" pitchFamily="34" charset="0"/>
              </a:rPr>
              <a:t>Purple is the colour used in Lent</a:t>
            </a:r>
            <a:r>
              <a:rPr lang="en-NZ" sz="1600" b="1" spc="300" dirty="0" smtClean="0">
                <a:latin typeface="Century Gothic" pitchFamily="34" charset="0"/>
              </a:rPr>
              <a:t>. </a:t>
            </a:r>
            <a:r>
              <a:rPr lang="en-NZ" sz="1600" b="1" spc="300" dirty="0">
                <a:latin typeface="Century Gothic" pitchFamily="34" charset="0"/>
              </a:rPr>
              <a:t>It is called a penitential </a:t>
            </a:r>
            <a:r>
              <a:rPr lang="en-NZ" sz="1600" b="1" spc="300" dirty="0" smtClean="0">
                <a:latin typeface="Century Gothic" pitchFamily="34" charset="0"/>
              </a:rPr>
              <a:t>colour </a:t>
            </a:r>
            <a:r>
              <a:rPr lang="en-NZ" sz="1600" b="1" spc="300" dirty="0">
                <a:latin typeface="Century Gothic" pitchFamily="34" charset="0"/>
              </a:rPr>
              <a:t>because it reminds people </a:t>
            </a:r>
            <a:r>
              <a:rPr lang="en-NZ" sz="1600" b="1" spc="300" dirty="0" smtClean="0">
                <a:latin typeface="Century Gothic" pitchFamily="34" charset="0"/>
              </a:rPr>
              <a:t>it </a:t>
            </a:r>
            <a:r>
              <a:rPr lang="en-NZ" sz="1600" b="1" spc="300" dirty="0">
                <a:latin typeface="Century Gothic" pitchFamily="34" charset="0"/>
              </a:rPr>
              <a:t>is a time to do penance</a:t>
            </a:r>
            <a:r>
              <a:rPr lang="en-NZ" sz="1600" spc="300" dirty="0">
                <a:latin typeface="Century Gothic" pitchFamily="34" charset="0"/>
              </a:rPr>
              <a:t>.</a:t>
            </a:r>
            <a:endParaRPr lang="en-GB" sz="1600" b="1" spc="300" dirty="0">
              <a:latin typeface="Century Gothic" pitchFamily="34" charset="0"/>
              <a:ea typeface="Segoe UI" pitchFamily="34" charset="0"/>
              <a:cs typeface="Segoe UI" pitchFamily="34" charset="0"/>
            </a:endParaRPr>
          </a:p>
        </p:txBody>
      </p:sp>
      <p:sp>
        <p:nvSpPr>
          <p:cNvPr id="17" name="Shape: Button 3"/>
          <p:cNvSpPr/>
          <p:nvPr/>
        </p:nvSpPr>
        <p:spPr>
          <a:xfrm>
            <a:off x="6777777" y="1208863"/>
            <a:ext cx="2099257" cy="1617267"/>
          </a:xfrm>
          <a:prstGeom prst="ellipse">
            <a:avLst/>
          </a:prstGeom>
          <a:blipFill>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hape: Button 2"/>
          <p:cNvSpPr/>
          <p:nvPr/>
        </p:nvSpPr>
        <p:spPr>
          <a:xfrm>
            <a:off x="3717434" y="1208863"/>
            <a:ext cx="2099257" cy="1617267"/>
          </a:xfrm>
          <a:prstGeom prst="ellipse">
            <a:avLst/>
          </a:prstGeom>
          <a:blipFill>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hape: Button 1"/>
          <p:cNvSpPr/>
          <p:nvPr/>
        </p:nvSpPr>
        <p:spPr>
          <a:xfrm>
            <a:off x="436960" y="1208863"/>
            <a:ext cx="2099257" cy="1617267"/>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2677090" y="4912668"/>
            <a:ext cx="3789820" cy="230832"/>
          </a:xfrm>
          <a:prstGeom prst="rect">
            <a:avLst/>
          </a:prstGeom>
          <a:noFill/>
        </p:spPr>
        <p:txBody>
          <a:bodyPr wrap="none" rtlCol="0">
            <a:spAutoFit/>
          </a:bodyPr>
          <a:lstStyle/>
          <a:p>
            <a:pPr algn="ctr"/>
            <a:r>
              <a:rPr lang="en-GB" sz="900" spc="300" dirty="0" smtClean="0">
                <a:latin typeface="Antique Olive" pitchFamily="34" charset="0"/>
                <a:ea typeface="Segoe UI" pitchFamily="34" charset="0"/>
                <a:cs typeface="Arial" pitchFamily="34" charset="0"/>
              </a:rPr>
              <a:t>Click the images to reveal </a:t>
            </a:r>
            <a:r>
              <a:rPr lang="en-GB" sz="900" spc="300" dirty="0">
                <a:latin typeface="Antique Olive" pitchFamily="34" charset="0"/>
                <a:ea typeface="Segoe UI" pitchFamily="34" charset="0"/>
                <a:cs typeface="Arial" pitchFamily="34" charset="0"/>
              </a:rPr>
              <a:t>a</a:t>
            </a:r>
            <a:r>
              <a:rPr lang="en-GB" sz="900" spc="300" dirty="0" smtClean="0">
                <a:latin typeface="Antique Olive" pitchFamily="34" charset="0"/>
                <a:ea typeface="Segoe UI" pitchFamily="34" charset="0"/>
                <a:cs typeface="Arial" pitchFamily="34" charset="0"/>
              </a:rPr>
              <a:t> text line</a:t>
            </a:r>
            <a:endParaRPr lang="en-GB" sz="900" spc="300" dirty="0">
              <a:latin typeface="Antique Olive" pitchFamily="34" charset="0"/>
              <a:ea typeface="Segoe UI" pitchFamily="34" charset="0"/>
              <a:cs typeface="Arial" pitchFamily="34" charset="0"/>
            </a:endParaRPr>
          </a:p>
        </p:txBody>
      </p:sp>
    </p:spTree>
    <p:extLst>
      <p:ext uri="{BB962C8B-B14F-4D97-AF65-F5344CB8AC3E}">
        <p14:creationId xmlns:p14="http://schemas.microsoft.com/office/powerpoint/2010/main" val="29318778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2" nodeType="click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grpId="2"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par>
                                <p:cTn id="36" presetID="1" presetClass="exit" presetSubtype="0" fill="hold" grpId="2" nodeType="withEffect">
                                  <p:stCondLst>
                                    <p:cond delay="0"/>
                                  </p:stCondLst>
                                  <p:childTnLst>
                                    <p:set>
                                      <p:cBhvr>
                                        <p:cTn id="37"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7" grpId="0"/>
      <p:bldP spid="7" grpId="1"/>
      <p:bldP spid="7" grpId="2"/>
      <p:bldP spid="8" grpId="0"/>
      <p:bldP spid="8" grpId="1"/>
      <p:bldP spid="8" grpId="2"/>
      <p:bldP spid="6" grpId="0"/>
      <p:bldP spid="6" grpId="1"/>
      <p:bldP spid="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5143500"/>
          </a:xfrm>
          <a:prstGeom prst="rect">
            <a:avLst/>
          </a:prstGeom>
          <a:blipFill dpi="0" rotWithShape="1">
            <a:blip r:embed="rId3">
              <a:alphaModFix amt="75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 name="REMOVE THIS OBJECT"/>
          <p:cNvSpPr txBox="1"/>
          <p:nvPr/>
        </p:nvSpPr>
        <p:spPr>
          <a:xfrm>
            <a:off x="0" y="19343"/>
            <a:ext cx="9144000" cy="1569660"/>
          </a:xfrm>
          <a:prstGeom prst="rect">
            <a:avLst/>
          </a:prstGeom>
          <a:noFill/>
        </p:spPr>
        <p:txBody>
          <a:bodyPr wrap="square" rtlCol="0">
            <a:spAutoFit/>
          </a:bodyPr>
          <a:lstStyle/>
          <a:p>
            <a:pPr algn="ctr"/>
            <a:r>
              <a:rPr lang="en-NZ" sz="3200" b="1" spc="300" dirty="0">
                <a:latin typeface="Century Gothic" pitchFamily="34" charset="0"/>
              </a:rPr>
              <a:t>Signed with Ashes to remind us to be sorry for the wrong </a:t>
            </a:r>
            <a:r>
              <a:rPr lang="en-NZ" sz="3200" b="1" spc="300" dirty="0" smtClean="0">
                <a:latin typeface="Century Gothic" pitchFamily="34" charset="0"/>
              </a:rPr>
              <a:t>things </a:t>
            </a:r>
            <a:r>
              <a:rPr lang="en-NZ" sz="3200" b="1" spc="300" dirty="0">
                <a:latin typeface="Century Gothic" pitchFamily="34" charset="0"/>
              </a:rPr>
              <a:t>we have </a:t>
            </a:r>
            <a:r>
              <a:rPr lang="en-NZ" sz="3200" b="1" spc="300" dirty="0" smtClean="0">
                <a:latin typeface="Century Gothic" pitchFamily="34" charset="0"/>
              </a:rPr>
              <a:t>done</a:t>
            </a:r>
            <a:r>
              <a:rPr lang="en-NZ" sz="3200" spc="300" dirty="0" smtClean="0">
                <a:latin typeface="Century Gothic" pitchFamily="34" charset="0"/>
              </a:rPr>
              <a:t>.</a:t>
            </a:r>
            <a:endParaRPr lang="en-GB" sz="3200" b="1" spc="300" dirty="0">
              <a:latin typeface="Century Gothic" pitchFamily="34" charset="0"/>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983" y="1625895"/>
            <a:ext cx="2909185" cy="2921542"/>
          </a:xfrm>
          <a:prstGeom prst="rect">
            <a:avLst/>
          </a:prstGeom>
        </p:spPr>
      </p:pic>
      <p:sp>
        <p:nvSpPr>
          <p:cNvPr id="5" name="Rectangle 4"/>
          <p:cNvSpPr/>
          <p:nvPr/>
        </p:nvSpPr>
        <p:spPr>
          <a:xfrm>
            <a:off x="3643589" y="1625895"/>
            <a:ext cx="4996411" cy="2921542"/>
          </a:xfrm>
          <a:prstGeom prst="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700" b="1" spc="300" dirty="0">
                <a:solidFill>
                  <a:schemeClr val="tx1"/>
                </a:solidFill>
                <a:latin typeface="Century Gothic" pitchFamily="34" charset="0"/>
              </a:rPr>
              <a:t>Look at all the people who have been signed with ashes to remind them to be sorry for the wrong </a:t>
            </a:r>
            <a:r>
              <a:rPr lang="en-NZ" sz="1700" b="1" spc="300" dirty="0" smtClean="0">
                <a:solidFill>
                  <a:schemeClr val="tx1"/>
                </a:solidFill>
                <a:latin typeface="Century Gothic" pitchFamily="34" charset="0"/>
              </a:rPr>
              <a:t>things </a:t>
            </a:r>
            <a:r>
              <a:rPr lang="en-NZ" sz="1700" b="1" spc="300" dirty="0">
                <a:solidFill>
                  <a:schemeClr val="tx1"/>
                </a:solidFill>
                <a:latin typeface="Century Gothic" pitchFamily="34" charset="0"/>
              </a:rPr>
              <a:t>they have done</a:t>
            </a:r>
            <a:r>
              <a:rPr lang="en-NZ" sz="1700" b="1" spc="300" dirty="0" smtClean="0">
                <a:solidFill>
                  <a:schemeClr val="tx1"/>
                </a:solidFill>
                <a:latin typeface="Century Gothic" pitchFamily="34" charset="0"/>
              </a:rPr>
              <a:t>.</a:t>
            </a:r>
          </a:p>
          <a:p>
            <a:pPr algn="ctr"/>
            <a:endParaRPr lang="en-NZ" sz="1700" b="1" spc="300" dirty="0">
              <a:solidFill>
                <a:schemeClr val="tx1"/>
              </a:solidFill>
              <a:latin typeface="Century Gothic" pitchFamily="34" charset="0"/>
            </a:endParaRPr>
          </a:p>
          <a:p>
            <a:pPr algn="ctr"/>
            <a:r>
              <a:rPr lang="en-NZ" sz="1700" b="1" spc="300" dirty="0">
                <a:solidFill>
                  <a:schemeClr val="tx1"/>
                </a:solidFill>
                <a:latin typeface="Century Gothic" pitchFamily="34" charset="0"/>
              </a:rPr>
              <a:t>What do you notice about them</a:t>
            </a:r>
            <a:r>
              <a:rPr lang="en-NZ" sz="1700" b="1" spc="300" dirty="0" smtClean="0">
                <a:solidFill>
                  <a:schemeClr val="tx1"/>
                </a:solidFill>
                <a:latin typeface="Century Gothic" pitchFamily="34" charset="0"/>
              </a:rPr>
              <a:t>?</a:t>
            </a:r>
          </a:p>
          <a:p>
            <a:pPr algn="ctr"/>
            <a:endParaRPr lang="en-NZ" sz="1700" b="1" spc="300" dirty="0">
              <a:solidFill>
                <a:schemeClr val="tx1"/>
              </a:solidFill>
              <a:latin typeface="Century Gothic" pitchFamily="34" charset="0"/>
            </a:endParaRPr>
          </a:p>
          <a:p>
            <a:pPr algn="ctr"/>
            <a:r>
              <a:rPr lang="en-NZ" sz="1700" b="1" spc="300" dirty="0">
                <a:solidFill>
                  <a:schemeClr val="tx1"/>
                </a:solidFill>
                <a:latin typeface="Century Gothic" pitchFamily="34" charset="0"/>
              </a:rPr>
              <a:t>What do you think they are thinking about as they wear their cross of ashes for everyone to see?</a:t>
            </a:r>
          </a:p>
        </p:txBody>
      </p:sp>
    </p:spTree>
    <p:extLst>
      <p:ext uri="{BB962C8B-B14F-4D97-AF65-F5344CB8AC3E}">
        <p14:creationId xmlns:p14="http://schemas.microsoft.com/office/powerpoint/2010/main" val="3086336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9144000" cy="5143500"/>
          </a:xfrm>
          <a:prstGeom prst="rect">
            <a:avLst/>
          </a:prstGeom>
          <a:blipFill dpi="0" rotWithShape="1">
            <a:blip r:embed="rId3">
              <a:alphaModFix amt="75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8" name="REMOVE THIS OBJECT"/>
          <p:cNvSpPr txBox="1"/>
          <p:nvPr/>
        </p:nvSpPr>
        <p:spPr>
          <a:xfrm>
            <a:off x="-25999" y="12472"/>
            <a:ext cx="9144000" cy="954107"/>
          </a:xfrm>
          <a:prstGeom prst="rect">
            <a:avLst/>
          </a:prstGeom>
          <a:noFill/>
        </p:spPr>
        <p:txBody>
          <a:bodyPr wrap="square" rtlCol="0">
            <a:spAutoFit/>
          </a:bodyPr>
          <a:lstStyle/>
          <a:p>
            <a:pPr algn="ctr"/>
            <a:r>
              <a:rPr lang="en-NZ" sz="2800" b="1" spc="300" dirty="0" smtClean="0">
                <a:latin typeface="Century Gothic" pitchFamily="34" charset="0"/>
              </a:rPr>
              <a:t>Ways </a:t>
            </a:r>
            <a:r>
              <a:rPr lang="en-NZ" sz="2800" b="1" spc="300" dirty="0">
                <a:latin typeface="Century Gothic" pitchFamily="34" charset="0"/>
              </a:rPr>
              <a:t>children of our age can change our ways in Lent to become more like Jesus</a:t>
            </a:r>
            <a:endParaRPr lang="en-GB" sz="2800" b="1" spc="300" dirty="0">
              <a:latin typeface="Century Gothic" pitchFamily="34" charset="0"/>
            </a:endParaRPr>
          </a:p>
        </p:txBody>
      </p:sp>
      <p:sp>
        <p:nvSpPr>
          <p:cNvPr id="21" name="Shape: Word list border"/>
          <p:cNvSpPr/>
          <p:nvPr/>
        </p:nvSpPr>
        <p:spPr>
          <a:xfrm>
            <a:off x="141431" y="3955380"/>
            <a:ext cx="8907997" cy="957288"/>
          </a:xfrm>
          <a:prstGeom prst="round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0" name="TextBox: Fifth word"/>
          <p:cNvSpPr txBox="1"/>
          <p:nvPr/>
        </p:nvSpPr>
        <p:spPr>
          <a:xfrm>
            <a:off x="6308154" y="3959463"/>
            <a:ext cx="2356082" cy="360000"/>
          </a:xfrm>
          <a:prstGeom prst="rect">
            <a:avLst/>
          </a:prstGeom>
          <a:noFill/>
        </p:spPr>
        <p:txBody>
          <a:bodyPr wrap="none" rtlCol="0">
            <a:noAutofit/>
          </a:bodyPr>
          <a:lstStyle>
            <a:defPPr>
              <a:defRPr lang="en-US"/>
            </a:defPPr>
          </a:lstStyle>
          <a:p>
            <a:pPr lvl="0"/>
            <a:r>
              <a:rPr lang="en-NZ" sz="1600" b="1" spc="300" dirty="0">
                <a:latin typeface="Century Gothic" pitchFamily="34" charset="0"/>
              </a:rPr>
              <a:t>join in our game.</a:t>
            </a:r>
          </a:p>
        </p:txBody>
      </p:sp>
      <p:sp>
        <p:nvSpPr>
          <p:cNvPr id="19" name="TextBox: Fourth word"/>
          <p:cNvSpPr txBox="1"/>
          <p:nvPr/>
        </p:nvSpPr>
        <p:spPr>
          <a:xfrm>
            <a:off x="67289" y="4272921"/>
            <a:ext cx="4443305" cy="270261"/>
          </a:xfrm>
          <a:prstGeom prst="rect">
            <a:avLst/>
          </a:prstGeom>
          <a:noFill/>
        </p:spPr>
        <p:txBody>
          <a:bodyPr wrap="none" rtlCol="0">
            <a:noAutofit/>
          </a:bodyPr>
          <a:lstStyle>
            <a:defPPr>
              <a:defRPr lang="en-US"/>
            </a:defPPr>
          </a:lstStyle>
          <a:p>
            <a:pPr lvl="0"/>
            <a:r>
              <a:rPr lang="en-NZ" sz="1600" b="1" spc="300" dirty="0">
                <a:latin typeface="Century Gothic" pitchFamily="34" charset="0"/>
              </a:rPr>
              <a:t>and not doing it the way we like.</a:t>
            </a:r>
          </a:p>
        </p:txBody>
      </p:sp>
      <p:sp>
        <p:nvSpPr>
          <p:cNvPr id="18" name="TextBox: Third word"/>
          <p:cNvSpPr txBox="1"/>
          <p:nvPr/>
        </p:nvSpPr>
        <p:spPr>
          <a:xfrm>
            <a:off x="4545279" y="4281658"/>
            <a:ext cx="4458981" cy="236810"/>
          </a:xfrm>
          <a:prstGeom prst="rect">
            <a:avLst/>
          </a:prstGeom>
          <a:noFill/>
        </p:spPr>
        <p:txBody>
          <a:bodyPr wrap="none" rtlCol="0">
            <a:noAutofit/>
          </a:bodyPr>
          <a:lstStyle>
            <a:defPPr>
              <a:defRPr lang="en-US"/>
            </a:defPPr>
          </a:lstStyle>
          <a:p>
            <a:pPr lvl="0"/>
            <a:r>
              <a:rPr lang="en-NZ" sz="1600" b="1" spc="300" dirty="0">
                <a:latin typeface="Century Gothic" pitchFamily="34" charset="0"/>
              </a:rPr>
              <a:t>and letting others have their say.</a:t>
            </a:r>
          </a:p>
        </p:txBody>
      </p:sp>
      <p:sp>
        <p:nvSpPr>
          <p:cNvPr id="17" name="TextBox: Second word"/>
          <p:cNvSpPr txBox="1"/>
          <p:nvPr/>
        </p:nvSpPr>
        <p:spPr>
          <a:xfrm>
            <a:off x="307835" y="3959463"/>
            <a:ext cx="5424872" cy="360000"/>
          </a:xfrm>
          <a:prstGeom prst="rect">
            <a:avLst/>
          </a:prstGeom>
          <a:noFill/>
        </p:spPr>
        <p:txBody>
          <a:bodyPr wrap="none" rtlCol="0">
            <a:noAutofit/>
          </a:bodyPr>
          <a:lstStyle>
            <a:defPPr>
              <a:defRPr lang="en-US"/>
            </a:defPPr>
          </a:lstStyle>
          <a:p>
            <a:pPr lvl="0"/>
            <a:r>
              <a:rPr lang="en-NZ" sz="1600" b="1" spc="300" dirty="0">
                <a:latin typeface="Century Gothic" pitchFamily="34" charset="0"/>
              </a:rPr>
              <a:t>things for ourselves and put others first.</a:t>
            </a:r>
          </a:p>
        </p:txBody>
      </p:sp>
      <p:sp>
        <p:nvSpPr>
          <p:cNvPr id="16" name="TextBox: First word"/>
          <p:cNvSpPr txBox="1"/>
          <p:nvPr/>
        </p:nvSpPr>
        <p:spPr>
          <a:xfrm>
            <a:off x="1572515" y="4578959"/>
            <a:ext cx="5129969" cy="321351"/>
          </a:xfrm>
          <a:prstGeom prst="rect">
            <a:avLst/>
          </a:prstGeom>
          <a:noFill/>
        </p:spPr>
        <p:txBody>
          <a:bodyPr wrap="none" rtlCol="0">
            <a:noAutofit/>
          </a:bodyPr>
          <a:lstStyle>
            <a:defPPr>
              <a:defRPr lang="en-US"/>
            </a:defPPr>
          </a:lstStyle>
          <a:p>
            <a:pPr lvl="0"/>
            <a:r>
              <a:rPr lang="en-NZ" sz="1600" b="1" spc="300" dirty="0">
                <a:latin typeface="Century Gothic" pitchFamily="34" charset="0"/>
              </a:rPr>
              <a:t>is a great way to act more like Jesus.</a:t>
            </a:r>
          </a:p>
        </p:txBody>
      </p:sp>
      <p:sp>
        <p:nvSpPr>
          <p:cNvPr id="23" name="Shape: Fifth position"/>
          <p:cNvSpPr/>
          <p:nvPr/>
        </p:nvSpPr>
        <p:spPr>
          <a:xfrm>
            <a:off x="4695561" y="3610954"/>
            <a:ext cx="2407395" cy="277200"/>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r>
              <a:rPr lang="en-NZ" sz="1600" b="1" spc="300" dirty="0" smtClean="0">
                <a:solidFill>
                  <a:schemeClr val="tx1"/>
                </a:solidFill>
                <a:latin typeface="Century Gothic" pitchFamily="34" charset="0"/>
              </a:rPr>
              <a:t> join </a:t>
            </a:r>
            <a:r>
              <a:rPr lang="en-NZ" sz="1600" b="1" spc="300" dirty="0">
                <a:solidFill>
                  <a:schemeClr val="tx1"/>
                </a:solidFill>
                <a:latin typeface="Century Gothic" pitchFamily="34" charset="0"/>
              </a:rPr>
              <a:t>in our game.</a:t>
            </a:r>
          </a:p>
        </p:txBody>
      </p:sp>
      <p:sp>
        <p:nvSpPr>
          <p:cNvPr id="69" name="Shape: Fourth position"/>
          <p:cNvSpPr/>
          <p:nvPr/>
        </p:nvSpPr>
        <p:spPr>
          <a:xfrm>
            <a:off x="3685402" y="3027770"/>
            <a:ext cx="4517364" cy="267653"/>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r>
              <a:rPr lang="en-NZ" sz="1600" b="1" spc="300" dirty="0">
                <a:solidFill>
                  <a:schemeClr val="tx1"/>
                </a:solidFill>
                <a:latin typeface="Century Gothic" pitchFamily="34" charset="0"/>
              </a:rPr>
              <a:t>and not doing it the way we like.</a:t>
            </a:r>
          </a:p>
        </p:txBody>
      </p:sp>
      <p:sp>
        <p:nvSpPr>
          <p:cNvPr id="68" name="Shape: Third position"/>
          <p:cNvSpPr/>
          <p:nvPr/>
        </p:nvSpPr>
        <p:spPr>
          <a:xfrm>
            <a:off x="3675907" y="2428679"/>
            <a:ext cx="4536354" cy="267653"/>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r>
              <a:rPr lang="en-NZ" sz="1600" b="1" spc="300" dirty="0">
                <a:solidFill>
                  <a:schemeClr val="tx1"/>
                </a:solidFill>
                <a:latin typeface="Century Gothic" pitchFamily="34" charset="0"/>
              </a:rPr>
              <a:t>and letting others have their say.</a:t>
            </a:r>
          </a:p>
        </p:txBody>
      </p:sp>
      <p:sp>
        <p:nvSpPr>
          <p:cNvPr id="70" name="Shape: Second position"/>
          <p:cNvSpPr/>
          <p:nvPr/>
        </p:nvSpPr>
        <p:spPr>
          <a:xfrm>
            <a:off x="3135460" y="1806741"/>
            <a:ext cx="5425659" cy="246221"/>
          </a:xfrm>
          <a:prstGeom prst="rect">
            <a:avLst/>
          </a:prstGeom>
          <a:solidFill>
            <a:schemeClr val="bg1"/>
          </a:solidFill>
          <a:ln w="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r>
              <a:rPr lang="en-NZ" sz="1600" b="1" spc="300" dirty="0">
                <a:solidFill>
                  <a:schemeClr val="tx1"/>
                </a:solidFill>
                <a:latin typeface="Century Gothic" pitchFamily="34" charset="0"/>
              </a:rPr>
              <a:t>things for ourselves and put others first.</a:t>
            </a:r>
          </a:p>
        </p:txBody>
      </p:sp>
      <p:sp>
        <p:nvSpPr>
          <p:cNvPr id="71" name="Shape: First position"/>
          <p:cNvSpPr/>
          <p:nvPr/>
        </p:nvSpPr>
        <p:spPr>
          <a:xfrm>
            <a:off x="3196236" y="1234129"/>
            <a:ext cx="5175364" cy="246221"/>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r>
              <a:rPr lang="en-NZ" sz="1600" b="1" spc="300" dirty="0">
                <a:solidFill>
                  <a:schemeClr val="tx1"/>
                </a:solidFill>
                <a:latin typeface="Century Gothic" pitchFamily="34" charset="0"/>
              </a:rPr>
              <a:t>is a great way to act more like Jesus.</a:t>
            </a:r>
          </a:p>
        </p:txBody>
      </p:sp>
      <p:sp>
        <p:nvSpPr>
          <p:cNvPr id="12" name="TextBox: Sentence fifth part"/>
          <p:cNvSpPr txBox="1"/>
          <p:nvPr/>
        </p:nvSpPr>
        <p:spPr>
          <a:xfrm>
            <a:off x="3472253" y="3376420"/>
            <a:ext cx="4943661" cy="246221"/>
          </a:xfrm>
          <a:prstGeom prst="rect">
            <a:avLst/>
          </a:prstGeom>
          <a:noFill/>
        </p:spPr>
        <p:txBody>
          <a:bodyPr wrap="square" lIns="0" tIns="0" rIns="0" bIns="0" rtlCol="0">
            <a:spAutoFit/>
          </a:bodyPr>
          <a:lstStyle>
            <a:defPPr>
              <a:defRPr lang="en-US"/>
            </a:defPPr>
          </a:lstStyle>
          <a:p>
            <a:pPr lvl="0"/>
            <a:r>
              <a:rPr lang="en-NZ" sz="1600" b="1" spc="300" dirty="0">
                <a:latin typeface="Century Gothic" pitchFamily="34" charset="0"/>
              </a:rPr>
              <a:t>Letting people  we don’t like much</a:t>
            </a:r>
          </a:p>
        </p:txBody>
      </p:sp>
      <p:sp>
        <p:nvSpPr>
          <p:cNvPr id="10" name="TextBox: Sentence fourth part"/>
          <p:cNvSpPr txBox="1"/>
          <p:nvPr/>
        </p:nvSpPr>
        <p:spPr>
          <a:xfrm>
            <a:off x="3472252" y="2788975"/>
            <a:ext cx="4943661" cy="246221"/>
          </a:xfrm>
          <a:prstGeom prst="rect">
            <a:avLst/>
          </a:prstGeom>
          <a:noFill/>
        </p:spPr>
        <p:txBody>
          <a:bodyPr wrap="none" lIns="0" tIns="0" rIns="0" bIns="0" rtlCol="0">
            <a:spAutoFit/>
          </a:bodyPr>
          <a:lstStyle>
            <a:defPPr>
              <a:defRPr lang="en-US"/>
            </a:defPPr>
          </a:lstStyle>
          <a:p>
            <a:pPr lvl="0"/>
            <a:r>
              <a:rPr lang="en-NZ" sz="1600" b="1" spc="300" dirty="0">
                <a:latin typeface="Century Gothic" pitchFamily="34" charset="0"/>
              </a:rPr>
              <a:t>Learning to compromise with others </a:t>
            </a:r>
          </a:p>
        </p:txBody>
      </p:sp>
      <p:sp>
        <p:nvSpPr>
          <p:cNvPr id="9" name="TextBox: Sentence third part"/>
          <p:cNvSpPr txBox="1"/>
          <p:nvPr/>
        </p:nvSpPr>
        <p:spPr>
          <a:xfrm>
            <a:off x="3445002" y="2150404"/>
            <a:ext cx="4998163" cy="246221"/>
          </a:xfrm>
          <a:prstGeom prst="rect">
            <a:avLst/>
          </a:prstGeom>
          <a:noFill/>
        </p:spPr>
        <p:txBody>
          <a:bodyPr wrap="none" lIns="0" tIns="0" rIns="0" bIns="0" rtlCol="0">
            <a:spAutoFit/>
          </a:bodyPr>
          <a:lstStyle>
            <a:defPPr>
              <a:defRPr lang="en-US"/>
            </a:defPPr>
          </a:lstStyle>
          <a:p>
            <a:pPr lvl="0"/>
            <a:r>
              <a:rPr lang="en-NZ" sz="1600" b="1" spc="300" dirty="0">
                <a:latin typeface="Century Gothic" pitchFamily="34" charset="0"/>
              </a:rPr>
              <a:t>Adapting to doing things differently </a:t>
            </a:r>
          </a:p>
        </p:txBody>
      </p:sp>
      <p:sp>
        <p:nvSpPr>
          <p:cNvPr id="2" name="Textbox: Sentence first part"/>
          <p:cNvSpPr txBox="1"/>
          <p:nvPr/>
        </p:nvSpPr>
        <p:spPr>
          <a:xfrm>
            <a:off x="3082056" y="987908"/>
            <a:ext cx="5403723" cy="246221"/>
          </a:xfrm>
          <a:prstGeom prst="rect">
            <a:avLst/>
          </a:prstGeom>
          <a:noFill/>
        </p:spPr>
        <p:txBody>
          <a:bodyPr wrap="none" lIns="0" tIns="0" rIns="0" bIns="0" rtlCol="0">
            <a:spAutoFit/>
          </a:bodyPr>
          <a:lstStyle/>
          <a:p>
            <a:pPr lvl="0"/>
            <a:r>
              <a:rPr lang="en-NZ" sz="1600" b="1" spc="300" dirty="0">
                <a:latin typeface="Century Gothic" pitchFamily="34" charset="0"/>
              </a:rPr>
              <a:t>Letting someone else have the first turn</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41431" y="966579"/>
            <a:ext cx="2324724" cy="2911646"/>
          </a:xfrm>
          <a:prstGeom prst="rect">
            <a:avLst/>
          </a:prstGeom>
          <a:blipFill dpi="0" rotWithShape="1">
            <a:blip r:embed="rId4"/>
            <a:srcRect/>
            <a:stretch>
              <a:fillRect l="-26000" r="-9000"/>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 name="Textbox: Sentence second part"/>
          <p:cNvSpPr txBox="1"/>
          <p:nvPr/>
        </p:nvSpPr>
        <p:spPr>
          <a:xfrm>
            <a:off x="2466155" y="1560520"/>
            <a:ext cx="6735818" cy="246221"/>
          </a:xfrm>
          <a:prstGeom prst="rect">
            <a:avLst/>
          </a:prstGeom>
          <a:noFill/>
        </p:spPr>
        <p:txBody>
          <a:bodyPr wrap="none" lIns="0" tIns="0" rIns="0" bIns="0" rtlCol="0">
            <a:spAutoFit/>
          </a:bodyPr>
          <a:lstStyle>
            <a:defPPr>
              <a:defRPr lang="en-US"/>
            </a:defPPr>
          </a:lstStyle>
          <a:p>
            <a:pPr lvl="0"/>
            <a:r>
              <a:rPr lang="en-NZ" sz="1600" b="1" spc="300" dirty="0">
                <a:latin typeface="Century Gothic" pitchFamily="34" charset="0"/>
              </a:rPr>
              <a:t>We can change our attitude from always wanting</a:t>
            </a:r>
          </a:p>
        </p:txBody>
      </p:sp>
      <p:sp>
        <p:nvSpPr>
          <p:cNvPr id="24" name="Textbox: Tool instructions"/>
          <p:cNvSpPr txBox="1"/>
          <p:nvPr/>
        </p:nvSpPr>
        <p:spPr>
          <a:xfrm>
            <a:off x="141431" y="4915810"/>
            <a:ext cx="7454569" cy="230832"/>
          </a:xfrm>
          <a:prstGeom prst="rect">
            <a:avLst/>
          </a:prstGeom>
          <a:noFill/>
        </p:spPr>
        <p:txBody>
          <a:bodyPr wrap="square" rtlCol="0">
            <a:spAutoFit/>
          </a:bodyPr>
          <a:lstStyle/>
          <a:p>
            <a:pPr algn="ctr"/>
            <a:r>
              <a:rPr lang="en-GB" sz="900" spc="300" dirty="0" smtClean="0">
                <a:latin typeface="Antique Olive" pitchFamily="34" charset="0"/>
                <a:ea typeface="Segoe UI" pitchFamily="34" charset="0"/>
                <a:cs typeface="Arial" pitchFamily="34" charset="0"/>
              </a:rPr>
              <a:t>Match the start of the sentence with the end of the sentence from the list</a:t>
            </a:r>
            <a:endParaRPr lang="en-GB" sz="900" spc="300" dirty="0">
              <a:latin typeface="Antique Olive" pitchFamily="34" charset="0"/>
              <a:ea typeface="Segoe UI" pitchFamily="34" charset="0"/>
              <a:cs typeface="Arial" pitchFamily="34" charset="0"/>
            </a:endParaRPr>
          </a:p>
        </p:txBody>
      </p:sp>
    </p:spTree>
    <p:extLst>
      <p:ext uri="{BB962C8B-B14F-4D97-AF65-F5344CB8AC3E}">
        <p14:creationId xmlns:p14="http://schemas.microsoft.com/office/powerpoint/2010/main" val="291594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12" dur="1000"/>
                                        <p:tgtEl>
                                          <p:spTgt spid="71">
                                            <p:txEl>
                                              <p:charRg st="4294967295" end="4294967295"/>
                                            </p:txEl>
                                          </p:spTgt>
                                        </p:tgtEl>
                                      </p:cBhvr>
                                    </p:animEffect>
                                    <p:anim calcmode="lin" valueType="num">
                                      <p:cBhvr>
                                        <p:cTn id="13"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15" restart="whenNotActive" fill="hold" evtFilter="cancelBubble" nodeType="interactiveSeq">
                <p:stCondLst>
                  <p:cond evt="onClick" delay="0">
                    <p:tgtEl>
                      <p:spTgt spid="71"/>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clickEffect">
                                  <p:stCondLst>
                                    <p:cond delay="0"/>
                                  </p:stCondLst>
                                  <p:childTnLst>
                                    <p:set>
                                      <p:cBhvr>
                                        <p:cTn id="19"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20" dur="1000"/>
                                        <p:tgtEl>
                                          <p:spTgt spid="71">
                                            <p:txEl>
                                              <p:charRg st="4294967295" end="4294967295"/>
                                            </p:txEl>
                                          </p:spTgt>
                                        </p:tgtEl>
                                      </p:cBhvr>
                                    </p:animEffect>
                                    <p:anim calcmode="lin" valueType="num">
                                      <p:cBhvr>
                                        <p:cTn id="21"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6"/>
                                        </p:tgtEl>
                                      </p:cBhvr>
                                    </p:animEffect>
                                    <p:anim calcmode="lin" valueType="num">
                                      <p:cBhvr>
                                        <p:cTn id="25" dur="1000"/>
                                        <p:tgtEl>
                                          <p:spTgt spid="16"/>
                                        </p:tgtEl>
                                        <p:attrNameLst>
                                          <p:attrName>ppt_x</p:attrName>
                                        </p:attrNameLst>
                                      </p:cBhvr>
                                      <p:tavLst>
                                        <p:tav tm="0">
                                          <p:val>
                                            <p:strVal val="ppt_x"/>
                                          </p:val>
                                        </p:tav>
                                        <p:tav tm="100000">
                                          <p:val>
                                            <p:strVal val="ppt_x"/>
                                          </p:val>
                                        </p:tav>
                                      </p:tavLst>
                                    </p:anim>
                                    <p:anim calcmode="lin" valueType="num">
                                      <p:cBhvr>
                                        <p:cTn id="26" dur="1000"/>
                                        <p:tgtEl>
                                          <p:spTgt spid="16"/>
                                        </p:tgtEl>
                                        <p:attrNameLst>
                                          <p:attrName>ppt_y</p:attrName>
                                        </p:attrNameLst>
                                      </p:cBhvr>
                                      <p:tavLst>
                                        <p:tav tm="0">
                                          <p:val>
                                            <p:strVal val="ppt_y"/>
                                          </p:val>
                                        </p:tav>
                                        <p:tav tm="100000">
                                          <p:val>
                                            <p:strVal val="ppt_y-.1"/>
                                          </p:val>
                                        </p:tav>
                                      </p:tavLst>
                                    </p:anim>
                                    <p:set>
                                      <p:cBhvr>
                                        <p:cTn id="2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clickEffect">
                                  <p:stCondLst>
                                    <p:cond delay="0"/>
                                  </p:stCondLst>
                                  <p:childTnLst>
                                    <p:animEffect transition="out" filter="fade">
                                      <p:cBhvr>
                                        <p:cTn id="32" dur="1000"/>
                                        <p:tgtEl>
                                          <p:spTgt spid="17"/>
                                        </p:tgtEl>
                                      </p:cBhvr>
                                    </p:animEffect>
                                    <p:anim calcmode="lin" valueType="num">
                                      <p:cBhvr>
                                        <p:cTn id="33" dur="1000"/>
                                        <p:tgtEl>
                                          <p:spTgt spid="17"/>
                                        </p:tgtEl>
                                        <p:attrNameLst>
                                          <p:attrName>ppt_x</p:attrName>
                                        </p:attrNameLst>
                                      </p:cBhvr>
                                      <p:tavLst>
                                        <p:tav tm="0">
                                          <p:val>
                                            <p:strVal val="ppt_x"/>
                                          </p:val>
                                        </p:tav>
                                        <p:tav tm="100000">
                                          <p:val>
                                            <p:strVal val="ppt_x"/>
                                          </p:val>
                                        </p:tav>
                                      </p:tavLst>
                                    </p:anim>
                                    <p:anim calcmode="lin" valueType="num">
                                      <p:cBhvr>
                                        <p:cTn id="34" dur="1000"/>
                                        <p:tgtEl>
                                          <p:spTgt spid="17"/>
                                        </p:tgtEl>
                                        <p:attrNameLst>
                                          <p:attrName>ppt_y</p:attrName>
                                        </p:attrNameLst>
                                      </p:cBhvr>
                                      <p:tavLst>
                                        <p:tav tm="0">
                                          <p:val>
                                            <p:strVal val="ppt_y"/>
                                          </p:val>
                                        </p:tav>
                                        <p:tav tm="100000">
                                          <p:val>
                                            <p:strVal val="ppt_y-.1"/>
                                          </p:val>
                                        </p:tav>
                                      </p:tavLst>
                                    </p:anim>
                                    <p:set>
                                      <p:cBhvr>
                                        <p:cTn id="35" dur="1" fill="hold">
                                          <p:stCondLst>
                                            <p:cond delay="999"/>
                                          </p:stCondLst>
                                        </p:cTn>
                                        <p:tgtEl>
                                          <p:spTgt spid="17"/>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38" dur="1000"/>
                                        <p:tgtEl>
                                          <p:spTgt spid="70">
                                            <p:txEl>
                                              <p:charRg st="4294967295" end="4294967295"/>
                                            </p:txEl>
                                          </p:spTgt>
                                        </p:tgtEl>
                                      </p:cBhvr>
                                    </p:animEffect>
                                    <p:anim calcmode="lin" valueType="num">
                                      <p:cBhvr>
                                        <p:cTn id="39"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70"/>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clickEffect">
                                  <p:stCondLst>
                                    <p:cond delay="0"/>
                                  </p:stCondLst>
                                  <p:childTnLst>
                                    <p:set>
                                      <p:cBhvr>
                                        <p:cTn id="45"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46" dur="1000"/>
                                        <p:tgtEl>
                                          <p:spTgt spid="70">
                                            <p:txEl>
                                              <p:charRg st="4294967295" end="4294967295"/>
                                            </p:txEl>
                                          </p:spTgt>
                                        </p:tgtEl>
                                      </p:cBhvr>
                                    </p:animEffect>
                                    <p:anim calcmode="lin" valueType="num">
                                      <p:cBhvr>
                                        <p:cTn id="47"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0"/>
                                        <p:tgtEl>
                                          <p:spTgt spid="17"/>
                                        </p:tgtEl>
                                        <p:attrNameLst>
                                          <p:attrName>ppt_y</p:attrName>
                                        </p:attrNameLst>
                                      </p:cBhvr>
                                      <p:tavLst>
                                        <p:tav tm="0">
                                          <p:val>
                                            <p:strVal val="ppt_y"/>
                                          </p:val>
                                        </p:tav>
                                        <p:tav tm="100000">
                                          <p:val>
                                            <p:strVal val="ppt_y-.1"/>
                                          </p:val>
                                        </p:tav>
                                      </p:tavLst>
                                    </p:anim>
                                    <p:set>
                                      <p:cBhvr>
                                        <p:cTn id="53"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click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4" dur="1000"/>
                                        <p:tgtEl>
                                          <p:spTgt spid="68">
                                            <p:txEl>
                                              <p:charRg st="4294967295" end="4294967295"/>
                                            </p:txEl>
                                          </p:spTgt>
                                        </p:tgtEl>
                                      </p:cBhvr>
                                    </p:animEffect>
                                    <p:anim calcmode="lin" valueType="num">
                                      <p:cBhvr>
                                        <p:cTn id="65"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1" nodeType="clickEffect">
                                  <p:stCondLst>
                                    <p:cond delay="0"/>
                                  </p:stCondLst>
                                  <p:childTnLst>
                                    <p:set>
                                      <p:cBhvr>
                                        <p:cTn id="7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2" dur="1000"/>
                                        <p:tgtEl>
                                          <p:spTgt spid="68">
                                            <p:txEl>
                                              <p:charRg st="4294967295" end="4294967295"/>
                                            </p:txEl>
                                          </p:spTgt>
                                        </p:tgtEl>
                                      </p:cBhvr>
                                    </p:animEffect>
                                    <p:anim calcmode="lin" valueType="num">
                                      <p:cBhvr>
                                        <p:cTn id="7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75" presetID="47" presetClass="exit" presetSubtype="0" fill="hold" grpId="1"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19"/>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grpId="0" nodeType="clickEffect">
                                  <p:stCondLst>
                                    <p:cond delay="0"/>
                                  </p:stCondLst>
                                  <p:childTnLst>
                                    <p:animEffect transition="out" filter="fade">
                                      <p:cBhvr>
                                        <p:cTn id="84" dur="1000"/>
                                        <p:tgtEl>
                                          <p:spTgt spid="19"/>
                                        </p:tgtEl>
                                      </p:cBhvr>
                                    </p:animEffect>
                                    <p:anim calcmode="lin" valueType="num">
                                      <p:cBhvr>
                                        <p:cTn id="85" dur="1000"/>
                                        <p:tgtEl>
                                          <p:spTgt spid="19"/>
                                        </p:tgtEl>
                                        <p:attrNameLst>
                                          <p:attrName>ppt_x</p:attrName>
                                        </p:attrNameLst>
                                      </p:cBhvr>
                                      <p:tavLst>
                                        <p:tav tm="0">
                                          <p:val>
                                            <p:strVal val="ppt_x"/>
                                          </p:val>
                                        </p:tav>
                                        <p:tav tm="100000">
                                          <p:val>
                                            <p:strVal val="ppt_x"/>
                                          </p:val>
                                        </p:tav>
                                      </p:tavLst>
                                    </p:anim>
                                    <p:anim calcmode="lin" valueType="num">
                                      <p:cBhvr>
                                        <p:cTn id="86" dur="1000"/>
                                        <p:tgtEl>
                                          <p:spTgt spid="19"/>
                                        </p:tgtEl>
                                        <p:attrNameLst>
                                          <p:attrName>ppt_y</p:attrName>
                                        </p:attrNameLst>
                                      </p:cBhvr>
                                      <p:tavLst>
                                        <p:tav tm="0">
                                          <p:val>
                                            <p:strVal val="ppt_y"/>
                                          </p:val>
                                        </p:tav>
                                        <p:tav tm="100000">
                                          <p:val>
                                            <p:strVal val="ppt_y-.1"/>
                                          </p:val>
                                        </p:tav>
                                      </p:tavLst>
                                    </p:anim>
                                    <p:set>
                                      <p:cBhvr>
                                        <p:cTn id="87" dur="1" fill="hold">
                                          <p:stCondLst>
                                            <p:cond delay="999"/>
                                          </p:stCondLst>
                                        </p:cTn>
                                        <p:tgtEl>
                                          <p:spTgt spid="19"/>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90" dur="1000"/>
                                        <p:tgtEl>
                                          <p:spTgt spid="69">
                                            <p:txEl>
                                              <p:charRg st="4294967295" end="4294967295"/>
                                            </p:txEl>
                                          </p:spTgt>
                                        </p:tgtEl>
                                      </p:cBhvr>
                                    </p:animEffect>
                                    <p:anim calcmode="lin" valueType="num">
                                      <p:cBhvr>
                                        <p:cTn id="91"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92"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93" restart="whenNotActive" fill="hold" evtFilter="cancelBubble" nodeType="interactiveSeq">
                <p:stCondLst>
                  <p:cond evt="onClick" delay="0">
                    <p:tgtEl>
                      <p:spTgt spid="69"/>
                    </p:tgtEl>
                  </p:cond>
                </p:stCondLst>
                <p:endSync evt="end" delay="0">
                  <p:rtn val="all"/>
                </p:endSync>
                <p:childTnLst>
                  <p:par>
                    <p:cTn id="94" fill="hold">
                      <p:stCondLst>
                        <p:cond delay="0"/>
                      </p:stCondLst>
                      <p:childTnLst>
                        <p:par>
                          <p:cTn id="95" fill="hold">
                            <p:stCondLst>
                              <p:cond delay="0"/>
                            </p:stCondLst>
                            <p:childTnLst>
                              <p:par>
                                <p:cTn id="96" presetID="42" presetClass="entr" presetSubtype="0" fill="hold" grpId="1" nodeType="clickEffect">
                                  <p:stCondLst>
                                    <p:cond delay="0"/>
                                  </p:stCondLst>
                                  <p:childTnLst>
                                    <p:set>
                                      <p:cBhvr>
                                        <p:cTn id="97"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98" dur="1000"/>
                                        <p:tgtEl>
                                          <p:spTgt spid="69">
                                            <p:txEl>
                                              <p:charRg st="4294967295" end="4294967295"/>
                                            </p:txEl>
                                          </p:spTgt>
                                        </p:tgtEl>
                                      </p:cBhvr>
                                    </p:animEffect>
                                    <p:anim calcmode="lin" valueType="num">
                                      <p:cBhvr>
                                        <p:cTn id="99"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100"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par>
                                <p:cTn id="101" presetID="47" presetClass="exit" presetSubtype="0" fill="hold" grpId="1" nodeType="withEffect">
                                  <p:stCondLst>
                                    <p:cond delay="0"/>
                                  </p:stCondLst>
                                  <p:childTnLst>
                                    <p:animEffect transition="out" filter="fade">
                                      <p:cBhvr>
                                        <p:cTn id="102" dur="1000"/>
                                        <p:tgtEl>
                                          <p:spTgt spid="19"/>
                                        </p:tgtEl>
                                      </p:cBhvr>
                                    </p:animEffect>
                                    <p:anim calcmode="lin" valueType="num">
                                      <p:cBhvr>
                                        <p:cTn id="103" dur="1000"/>
                                        <p:tgtEl>
                                          <p:spTgt spid="19"/>
                                        </p:tgtEl>
                                        <p:attrNameLst>
                                          <p:attrName>ppt_x</p:attrName>
                                        </p:attrNameLst>
                                      </p:cBhvr>
                                      <p:tavLst>
                                        <p:tav tm="0">
                                          <p:val>
                                            <p:strVal val="ppt_x"/>
                                          </p:val>
                                        </p:tav>
                                        <p:tav tm="100000">
                                          <p:val>
                                            <p:strVal val="ppt_x"/>
                                          </p:val>
                                        </p:tav>
                                      </p:tavLst>
                                    </p:anim>
                                    <p:anim calcmode="lin" valueType="num">
                                      <p:cBhvr>
                                        <p:cTn id="104" dur="1000"/>
                                        <p:tgtEl>
                                          <p:spTgt spid="19"/>
                                        </p:tgtEl>
                                        <p:attrNameLst>
                                          <p:attrName>ppt_y</p:attrName>
                                        </p:attrNameLst>
                                      </p:cBhvr>
                                      <p:tavLst>
                                        <p:tav tm="0">
                                          <p:val>
                                            <p:strVal val="ppt_y"/>
                                          </p:val>
                                        </p:tav>
                                        <p:tav tm="100000">
                                          <p:val>
                                            <p:strVal val="ppt_y-.1"/>
                                          </p:val>
                                        </p:tav>
                                      </p:tavLst>
                                    </p:anim>
                                    <p:set>
                                      <p:cBhvr>
                                        <p:cTn id="105"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06" restart="whenNotActive" fill="hold" evtFilter="cancelBubble" nodeType="interactiveSeq">
                <p:stCondLst>
                  <p:cond evt="onClick" delay="0">
                    <p:tgtEl>
                      <p:spTgt spid="20"/>
                    </p:tgtEl>
                  </p:cond>
                </p:stCondLst>
                <p:endSync evt="end" delay="0">
                  <p:rtn val="all"/>
                </p:endSync>
                <p:childTnLst>
                  <p:par>
                    <p:cTn id="107" fill="hold">
                      <p:stCondLst>
                        <p:cond delay="0"/>
                      </p:stCondLst>
                      <p:childTnLst>
                        <p:par>
                          <p:cTn id="108" fill="hold">
                            <p:stCondLst>
                              <p:cond delay="0"/>
                            </p:stCondLst>
                            <p:childTnLst>
                              <p:par>
                                <p:cTn id="109" presetID="47" presetClass="exit" presetSubtype="0" fill="hold" grpId="0" nodeType="clickEffect">
                                  <p:stCondLst>
                                    <p:cond delay="0"/>
                                  </p:stCondLst>
                                  <p:childTnLst>
                                    <p:animEffect transition="out" filter="fade">
                                      <p:cBhvr>
                                        <p:cTn id="110" dur="1000"/>
                                        <p:tgtEl>
                                          <p:spTgt spid="20"/>
                                        </p:tgtEl>
                                      </p:cBhvr>
                                    </p:animEffect>
                                    <p:anim calcmode="lin" valueType="num">
                                      <p:cBhvr>
                                        <p:cTn id="111" dur="1000"/>
                                        <p:tgtEl>
                                          <p:spTgt spid="20"/>
                                        </p:tgtEl>
                                        <p:attrNameLst>
                                          <p:attrName>ppt_x</p:attrName>
                                        </p:attrNameLst>
                                      </p:cBhvr>
                                      <p:tavLst>
                                        <p:tav tm="0">
                                          <p:val>
                                            <p:strVal val="ppt_x"/>
                                          </p:val>
                                        </p:tav>
                                        <p:tav tm="100000">
                                          <p:val>
                                            <p:strVal val="ppt_x"/>
                                          </p:val>
                                        </p:tav>
                                      </p:tavLst>
                                    </p:anim>
                                    <p:anim calcmode="lin" valueType="num">
                                      <p:cBhvr>
                                        <p:cTn id="112" dur="1000"/>
                                        <p:tgtEl>
                                          <p:spTgt spid="20"/>
                                        </p:tgtEl>
                                        <p:attrNameLst>
                                          <p:attrName>ppt_y</p:attrName>
                                        </p:attrNameLst>
                                      </p:cBhvr>
                                      <p:tavLst>
                                        <p:tav tm="0">
                                          <p:val>
                                            <p:strVal val="ppt_y"/>
                                          </p:val>
                                        </p:tav>
                                        <p:tav tm="100000">
                                          <p:val>
                                            <p:strVal val="ppt_y-.1"/>
                                          </p:val>
                                        </p:tav>
                                      </p:tavLst>
                                    </p:anim>
                                    <p:set>
                                      <p:cBhvr>
                                        <p:cTn id="113" dur="1" fill="hold">
                                          <p:stCondLst>
                                            <p:cond delay="999"/>
                                          </p:stCondLst>
                                        </p:cTn>
                                        <p:tgtEl>
                                          <p:spTgt spid="20"/>
                                        </p:tgtEl>
                                        <p:attrNameLst>
                                          <p:attrName>style.visibility</p:attrName>
                                        </p:attrNameLst>
                                      </p:cBhvr>
                                      <p:to>
                                        <p:strVal val="hidden"/>
                                      </p:to>
                                    </p:set>
                                  </p:childTnLst>
                                </p:cTn>
                              </p:par>
                              <p:par>
                                <p:cTn id="114" presetID="42" presetClass="entr" presetSubtype="0" fill="hold" grpId="0" nodeType="withEffect">
                                  <p:stCondLst>
                                    <p:cond delay="0"/>
                                  </p:stCondLst>
                                  <p:childTnLst>
                                    <p:set>
                                      <p:cBhvr>
                                        <p:cTn id="115"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16" dur="1000"/>
                                        <p:tgtEl>
                                          <p:spTgt spid="23">
                                            <p:txEl>
                                              <p:charRg st="4294967295" end="4294967295"/>
                                            </p:txEl>
                                          </p:spTgt>
                                        </p:tgtEl>
                                      </p:cBhvr>
                                    </p:animEffect>
                                    <p:anim calcmode="lin" valueType="num">
                                      <p:cBhvr>
                                        <p:cTn id="117"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118"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23"/>
                    </p:tgtEl>
                  </p:cond>
                </p:stCondLst>
                <p:endSync evt="end" delay="0">
                  <p:rtn val="all"/>
                </p:endSync>
                <p:childTnLst>
                  <p:par>
                    <p:cTn id="120" fill="hold">
                      <p:stCondLst>
                        <p:cond delay="0"/>
                      </p:stCondLst>
                      <p:childTnLst>
                        <p:par>
                          <p:cTn id="121" fill="hold">
                            <p:stCondLst>
                              <p:cond delay="0"/>
                            </p:stCondLst>
                            <p:childTnLst>
                              <p:par>
                                <p:cTn id="122" presetID="42" presetClass="entr" presetSubtype="0" fill="hold" grpId="1" nodeType="clickEffect">
                                  <p:stCondLst>
                                    <p:cond delay="0"/>
                                  </p:stCondLst>
                                  <p:childTnLst>
                                    <p:set>
                                      <p:cBhvr>
                                        <p:cTn id="123"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24" dur="1000"/>
                                        <p:tgtEl>
                                          <p:spTgt spid="23">
                                            <p:txEl>
                                              <p:charRg st="4294967295" end="4294967295"/>
                                            </p:txEl>
                                          </p:spTgt>
                                        </p:tgtEl>
                                      </p:cBhvr>
                                    </p:animEffect>
                                    <p:anim calcmode="lin" valueType="num">
                                      <p:cBhvr>
                                        <p:cTn id="125"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126"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par>
                                <p:cTn id="127" presetID="47" presetClass="exit" presetSubtype="0" fill="hold" grpId="1" nodeType="withEffect">
                                  <p:stCondLst>
                                    <p:cond delay="0"/>
                                  </p:stCondLst>
                                  <p:childTnLst>
                                    <p:animEffect transition="out" filter="fade">
                                      <p:cBhvr>
                                        <p:cTn id="128" dur="1000"/>
                                        <p:tgtEl>
                                          <p:spTgt spid="20"/>
                                        </p:tgtEl>
                                      </p:cBhvr>
                                    </p:animEffect>
                                    <p:anim calcmode="lin" valueType="num">
                                      <p:cBhvr>
                                        <p:cTn id="129" dur="1000"/>
                                        <p:tgtEl>
                                          <p:spTgt spid="20"/>
                                        </p:tgtEl>
                                        <p:attrNameLst>
                                          <p:attrName>ppt_x</p:attrName>
                                        </p:attrNameLst>
                                      </p:cBhvr>
                                      <p:tavLst>
                                        <p:tav tm="0">
                                          <p:val>
                                            <p:strVal val="ppt_x"/>
                                          </p:val>
                                        </p:tav>
                                        <p:tav tm="100000">
                                          <p:val>
                                            <p:strVal val="ppt_x"/>
                                          </p:val>
                                        </p:tav>
                                      </p:tavLst>
                                    </p:anim>
                                    <p:anim calcmode="lin" valueType="num">
                                      <p:cBhvr>
                                        <p:cTn id="130" dur="1000"/>
                                        <p:tgtEl>
                                          <p:spTgt spid="20"/>
                                        </p:tgtEl>
                                        <p:attrNameLst>
                                          <p:attrName>ppt_y</p:attrName>
                                        </p:attrNameLst>
                                      </p:cBhvr>
                                      <p:tavLst>
                                        <p:tav tm="0">
                                          <p:val>
                                            <p:strVal val="ppt_y"/>
                                          </p:val>
                                        </p:tav>
                                        <p:tav tm="100000">
                                          <p:val>
                                            <p:strVal val="ppt_y-.1"/>
                                          </p:val>
                                        </p:tav>
                                      </p:tavLst>
                                    </p:anim>
                                    <p:set>
                                      <p:cBhvr>
                                        <p:cTn id="131"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2" nodeType="clickEffect">
                                  <p:stCondLst>
                                    <p:cond delay="0"/>
                                  </p:stCondLst>
                                  <p:childTnLst>
                                    <p:set>
                                      <p:cBhvr>
                                        <p:cTn id="136" dur="1" fill="hold">
                                          <p:stCondLst>
                                            <p:cond delay="0"/>
                                          </p:stCondLst>
                                        </p:cTn>
                                        <p:tgtEl>
                                          <p:spTgt spid="17"/>
                                        </p:tgtEl>
                                        <p:attrNameLst>
                                          <p:attrName>style.visibility</p:attrName>
                                        </p:attrNameLst>
                                      </p:cBhvr>
                                      <p:to>
                                        <p:strVal val="visible"/>
                                      </p:to>
                                    </p:set>
                                  </p:childTnLst>
                                </p:cTn>
                              </p:par>
                              <p:par>
                                <p:cTn id="137" presetID="1" presetClass="entr" presetSubtype="0" fill="hold" grpId="2" nodeType="withEffect">
                                  <p:stCondLst>
                                    <p:cond delay="0"/>
                                  </p:stCondLst>
                                  <p:childTnLst>
                                    <p:set>
                                      <p:cBhvr>
                                        <p:cTn id="138" dur="1" fill="hold">
                                          <p:stCondLst>
                                            <p:cond delay="0"/>
                                          </p:stCondLst>
                                        </p:cTn>
                                        <p:tgtEl>
                                          <p:spTgt spid="16"/>
                                        </p:tgtEl>
                                        <p:attrNameLst>
                                          <p:attrName>style.visibility</p:attrName>
                                        </p:attrNameLst>
                                      </p:cBhvr>
                                      <p:to>
                                        <p:strVal val="visible"/>
                                      </p:to>
                                    </p:set>
                                  </p:childTnLst>
                                </p:cTn>
                              </p:par>
                              <p:par>
                                <p:cTn id="139" presetID="1" presetClass="entr" presetSubtype="0" fill="hold" grpId="2" nodeType="withEffect">
                                  <p:stCondLst>
                                    <p:cond delay="0"/>
                                  </p:stCondLst>
                                  <p:childTnLst>
                                    <p:set>
                                      <p:cBhvr>
                                        <p:cTn id="140" dur="1" fill="hold">
                                          <p:stCondLst>
                                            <p:cond delay="0"/>
                                          </p:stCondLst>
                                        </p:cTn>
                                        <p:tgtEl>
                                          <p:spTgt spid="18"/>
                                        </p:tgtEl>
                                        <p:attrNameLst>
                                          <p:attrName>style.visibility</p:attrName>
                                        </p:attrNameLst>
                                      </p:cBhvr>
                                      <p:to>
                                        <p:strVal val="visible"/>
                                      </p:to>
                                    </p:set>
                                  </p:childTnLst>
                                </p:cTn>
                              </p:par>
                              <p:par>
                                <p:cTn id="141" presetID="1" presetClass="entr" presetSubtype="0" fill="hold" grpId="2" nodeType="withEffect">
                                  <p:stCondLst>
                                    <p:cond delay="0"/>
                                  </p:stCondLst>
                                  <p:childTnLst>
                                    <p:set>
                                      <p:cBhvr>
                                        <p:cTn id="142" dur="1" fill="hold">
                                          <p:stCondLst>
                                            <p:cond delay="0"/>
                                          </p:stCondLst>
                                        </p:cTn>
                                        <p:tgtEl>
                                          <p:spTgt spid="19"/>
                                        </p:tgtEl>
                                        <p:attrNameLst>
                                          <p:attrName>style.visibility</p:attrName>
                                        </p:attrNameLst>
                                      </p:cBhvr>
                                      <p:to>
                                        <p:strVal val="visible"/>
                                      </p:to>
                                    </p:set>
                                  </p:childTnLst>
                                </p:cTn>
                              </p:par>
                              <p:par>
                                <p:cTn id="143" presetID="1" presetClass="entr" presetSubtype="0" fill="hold" grpId="2" nodeType="withEffect">
                                  <p:stCondLst>
                                    <p:cond delay="0"/>
                                  </p:stCondLst>
                                  <p:childTnLst>
                                    <p:set>
                                      <p:cBhvr>
                                        <p:cTn id="144" dur="1" fill="hold">
                                          <p:stCondLst>
                                            <p:cond delay="0"/>
                                          </p:stCondLst>
                                        </p:cTn>
                                        <p:tgtEl>
                                          <p:spTgt spid="20"/>
                                        </p:tgtEl>
                                        <p:attrNameLst>
                                          <p:attrName>style.visibility</p:attrName>
                                        </p:attrNameLst>
                                      </p:cBhvr>
                                      <p:to>
                                        <p:strVal val="visible"/>
                                      </p:to>
                                    </p:set>
                                  </p:childTnLst>
                                </p:cTn>
                              </p:par>
                              <p:par>
                                <p:cTn id="145" presetID="1" presetClass="exit" presetSubtype="0" fill="hold" grpId="2" nodeType="withEffect">
                                  <p:stCondLst>
                                    <p:cond delay="0"/>
                                  </p:stCondLst>
                                  <p:childTnLst>
                                    <p:set>
                                      <p:cBhvr>
                                        <p:cTn id="146" dur="1" fill="hold">
                                          <p:stCondLst>
                                            <p:cond delay="0"/>
                                          </p:stCondLst>
                                        </p:cTn>
                                        <p:tgtEl>
                                          <p:spTgt spid="70">
                                            <p:txEl>
                                              <p:charRg st="4294967295" end="4294967295"/>
                                            </p:txEl>
                                          </p:spTgt>
                                        </p:tgtEl>
                                        <p:attrNameLst>
                                          <p:attrName>style.visibility</p:attrName>
                                        </p:attrNameLst>
                                      </p:cBhvr>
                                      <p:to>
                                        <p:strVal val="hidden"/>
                                      </p:to>
                                    </p:set>
                                  </p:childTnLst>
                                </p:cTn>
                              </p:par>
                              <p:par>
                                <p:cTn id="147" presetID="1" presetClass="exit" presetSubtype="0" fill="hold" grpId="2" nodeType="withEffect">
                                  <p:stCondLst>
                                    <p:cond delay="0"/>
                                  </p:stCondLst>
                                  <p:childTnLst>
                                    <p:set>
                                      <p:cBhvr>
                                        <p:cTn id="148" dur="1" fill="hold">
                                          <p:stCondLst>
                                            <p:cond delay="0"/>
                                          </p:stCondLst>
                                        </p:cTn>
                                        <p:tgtEl>
                                          <p:spTgt spid="71">
                                            <p:txEl>
                                              <p:charRg st="4294967295" end="4294967295"/>
                                            </p:txEl>
                                          </p:spTgt>
                                        </p:tgtEl>
                                        <p:attrNameLst>
                                          <p:attrName>style.visibility</p:attrName>
                                        </p:attrNameLst>
                                      </p:cBhvr>
                                      <p:to>
                                        <p:strVal val="hidden"/>
                                      </p:to>
                                    </p:set>
                                  </p:childTnLst>
                                </p:cTn>
                              </p:par>
                              <p:par>
                                <p:cTn id="149" presetID="1" presetClass="exit" presetSubtype="0" fill="hold" grpId="2" nodeType="withEffect">
                                  <p:stCondLst>
                                    <p:cond delay="0"/>
                                  </p:stCondLst>
                                  <p:childTnLst>
                                    <p:set>
                                      <p:cBhvr>
                                        <p:cTn id="150" dur="1" fill="hold">
                                          <p:stCondLst>
                                            <p:cond delay="0"/>
                                          </p:stCondLst>
                                        </p:cTn>
                                        <p:tgtEl>
                                          <p:spTgt spid="68">
                                            <p:txEl>
                                              <p:charRg st="4294967295" end="4294967295"/>
                                            </p:txEl>
                                          </p:spTgt>
                                        </p:tgtEl>
                                        <p:attrNameLst>
                                          <p:attrName>style.visibility</p:attrName>
                                        </p:attrNameLst>
                                      </p:cBhvr>
                                      <p:to>
                                        <p:strVal val="hidden"/>
                                      </p:to>
                                    </p:set>
                                  </p:childTnLst>
                                </p:cTn>
                              </p:par>
                              <p:par>
                                <p:cTn id="151" presetID="1" presetClass="exit" presetSubtype="0" fill="hold" grpId="2" nodeType="withEffect">
                                  <p:stCondLst>
                                    <p:cond delay="0"/>
                                  </p:stCondLst>
                                  <p:childTnLst>
                                    <p:set>
                                      <p:cBhvr>
                                        <p:cTn id="152" dur="1" fill="hold">
                                          <p:stCondLst>
                                            <p:cond delay="0"/>
                                          </p:stCondLst>
                                        </p:cTn>
                                        <p:tgtEl>
                                          <p:spTgt spid="69">
                                            <p:txEl>
                                              <p:charRg st="4294967295" end="4294967295"/>
                                            </p:txEl>
                                          </p:spTgt>
                                        </p:tgtEl>
                                        <p:attrNameLst>
                                          <p:attrName>style.visibility</p:attrName>
                                        </p:attrNameLst>
                                      </p:cBhvr>
                                      <p:to>
                                        <p:strVal val="hidden"/>
                                      </p:to>
                                    </p:set>
                                  </p:childTnLst>
                                </p:cTn>
                              </p:par>
                              <p:par>
                                <p:cTn id="153" presetID="1" presetClass="exit" presetSubtype="0" fill="hold" grpId="2" nodeType="withEffect">
                                  <p:stCondLst>
                                    <p:cond delay="0"/>
                                  </p:stCondLst>
                                  <p:childTnLst>
                                    <p:set>
                                      <p:cBhvr>
                                        <p:cTn id="154"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5" restart="whenNotActive" fill="hold" evtFilter="cancelBubble" nodeType="interactiveSeq">
                <p:stCondLst>
                  <p:cond evt="onClick" delay="0">
                    <p:tgtEl>
                      <p:spTgt spid="27"/>
                    </p:tgtEl>
                  </p:cond>
                </p:stCondLst>
                <p:endSync evt="end" delay="0">
                  <p:rtn val="all"/>
                </p:endSync>
                <p:childTnLst>
                  <p:par>
                    <p:cTn id="156" fill="hold">
                      <p:stCondLst>
                        <p:cond delay="0"/>
                      </p:stCondLst>
                      <p:childTnLst>
                        <p:par>
                          <p:cTn id="157" fill="hold">
                            <p:stCondLst>
                              <p:cond delay="0"/>
                            </p:stCondLst>
                            <p:childTnLst>
                              <p:par>
                                <p:cTn id="158" presetID="1" presetClass="entr" presetSubtype="0" fill="hold" grpId="3" nodeType="clickEffect">
                                  <p:stCondLst>
                                    <p:cond delay="0"/>
                                  </p:stCondLst>
                                  <p:childTnLst>
                                    <p:set>
                                      <p:cBhvr>
                                        <p:cTn id="159" dur="1" fill="hold">
                                          <p:stCondLst>
                                            <p:cond delay="0"/>
                                          </p:stCondLst>
                                        </p:cTn>
                                        <p:tgtEl>
                                          <p:spTgt spid="17"/>
                                        </p:tgtEl>
                                        <p:attrNameLst>
                                          <p:attrName>style.visibility</p:attrName>
                                        </p:attrNameLst>
                                      </p:cBhvr>
                                      <p:to>
                                        <p:strVal val="visible"/>
                                      </p:to>
                                    </p:set>
                                  </p:childTnLst>
                                </p:cTn>
                              </p:par>
                              <p:par>
                                <p:cTn id="160" presetID="1" presetClass="entr" presetSubtype="0" fill="hold" grpId="3" nodeType="withEffect">
                                  <p:stCondLst>
                                    <p:cond delay="0"/>
                                  </p:stCondLst>
                                  <p:childTnLst>
                                    <p:set>
                                      <p:cBhvr>
                                        <p:cTn id="161" dur="1" fill="hold">
                                          <p:stCondLst>
                                            <p:cond delay="0"/>
                                          </p:stCondLst>
                                        </p:cTn>
                                        <p:tgtEl>
                                          <p:spTgt spid="16"/>
                                        </p:tgtEl>
                                        <p:attrNameLst>
                                          <p:attrName>style.visibility</p:attrName>
                                        </p:attrNameLst>
                                      </p:cBhvr>
                                      <p:to>
                                        <p:strVal val="visible"/>
                                      </p:to>
                                    </p:set>
                                  </p:childTnLst>
                                </p:cTn>
                              </p:par>
                              <p:par>
                                <p:cTn id="162" presetID="1" presetClass="entr" presetSubtype="0" fill="hold" grpId="3" nodeType="withEffect">
                                  <p:stCondLst>
                                    <p:cond delay="0"/>
                                  </p:stCondLst>
                                  <p:childTnLst>
                                    <p:set>
                                      <p:cBhvr>
                                        <p:cTn id="163" dur="1" fill="hold">
                                          <p:stCondLst>
                                            <p:cond delay="0"/>
                                          </p:stCondLst>
                                        </p:cTn>
                                        <p:tgtEl>
                                          <p:spTgt spid="18"/>
                                        </p:tgtEl>
                                        <p:attrNameLst>
                                          <p:attrName>style.visibility</p:attrName>
                                        </p:attrNameLst>
                                      </p:cBhvr>
                                      <p:to>
                                        <p:strVal val="visible"/>
                                      </p:to>
                                    </p:set>
                                  </p:childTnLst>
                                </p:cTn>
                              </p:par>
                              <p:par>
                                <p:cTn id="164" presetID="1" presetClass="entr" presetSubtype="0" fill="hold" grpId="3" nodeType="withEffect">
                                  <p:stCondLst>
                                    <p:cond delay="0"/>
                                  </p:stCondLst>
                                  <p:childTnLst>
                                    <p:set>
                                      <p:cBhvr>
                                        <p:cTn id="165" dur="1" fill="hold">
                                          <p:stCondLst>
                                            <p:cond delay="0"/>
                                          </p:stCondLst>
                                        </p:cTn>
                                        <p:tgtEl>
                                          <p:spTgt spid="19"/>
                                        </p:tgtEl>
                                        <p:attrNameLst>
                                          <p:attrName>style.visibility</p:attrName>
                                        </p:attrNameLst>
                                      </p:cBhvr>
                                      <p:to>
                                        <p:strVal val="visible"/>
                                      </p:to>
                                    </p:set>
                                  </p:childTnLst>
                                </p:cTn>
                              </p:par>
                              <p:par>
                                <p:cTn id="166" presetID="1" presetClass="entr" presetSubtype="0" fill="hold" grpId="3" nodeType="withEffect">
                                  <p:stCondLst>
                                    <p:cond delay="0"/>
                                  </p:stCondLst>
                                  <p:childTnLst>
                                    <p:set>
                                      <p:cBhvr>
                                        <p:cTn id="167" dur="1" fill="hold">
                                          <p:stCondLst>
                                            <p:cond delay="0"/>
                                          </p:stCondLst>
                                        </p:cTn>
                                        <p:tgtEl>
                                          <p:spTgt spid="20"/>
                                        </p:tgtEl>
                                        <p:attrNameLst>
                                          <p:attrName>style.visibility</p:attrName>
                                        </p:attrNameLst>
                                      </p:cBhvr>
                                      <p:to>
                                        <p:strVal val="visible"/>
                                      </p:to>
                                    </p:set>
                                  </p:childTnLst>
                                </p:cTn>
                              </p:par>
                              <p:par>
                                <p:cTn id="168" presetID="1" presetClass="exit" presetSubtype="0" fill="hold" grpId="3" nodeType="withEffect">
                                  <p:stCondLst>
                                    <p:cond delay="0"/>
                                  </p:stCondLst>
                                  <p:childTnLst>
                                    <p:set>
                                      <p:cBhvr>
                                        <p:cTn id="169" dur="1" fill="hold">
                                          <p:stCondLst>
                                            <p:cond delay="0"/>
                                          </p:stCondLst>
                                        </p:cTn>
                                        <p:tgtEl>
                                          <p:spTgt spid="70">
                                            <p:txEl>
                                              <p:charRg st="4294967295" end="4294967295"/>
                                            </p:txEl>
                                          </p:spTgt>
                                        </p:tgtEl>
                                        <p:attrNameLst>
                                          <p:attrName>style.visibility</p:attrName>
                                        </p:attrNameLst>
                                      </p:cBhvr>
                                      <p:to>
                                        <p:strVal val="hidden"/>
                                      </p:to>
                                    </p:set>
                                  </p:childTnLst>
                                </p:cTn>
                              </p:par>
                              <p:par>
                                <p:cTn id="170" presetID="1" presetClass="exit" presetSubtype="0" fill="hold" grpId="3" nodeType="withEffect">
                                  <p:stCondLst>
                                    <p:cond delay="0"/>
                                  </p:stCondLst>
                                  <p:childTnLst>
                                    <p:set>
                                      <p:cBhvr>
                                        <p:cTn id="171" dur="1" fill="hold">
                                          <p:stCondLst>
                                            <p:cond delay="0"/>
                                          </p:stCondLst>
                                        </p:cTn>
                                        <p:tgtEl>
                                          <p:spTgt spid="71">
                                            <p:txEl>
                                              <p:charRg st="4294967295" end="4294967295"/>
                                            </p:txEl>
                                          </p:spTgt>
                                        </p:tgtEl>
                                        <p:attrNameLst>
                                          <p:attrName>style.visibility</p:attrName>
                                        </p:attrNameLst>
                                      </p:cBhvr>
                                      <p:to>
                                        <p:strVal val="hidden"/>
                                      </p:to>
                                    </p:set>
                                  </p:childTnLst>
                                </p:cTn>
                              </p:par>
                              <p:par>
                                <p:cTn id="172" presetID="1" presetClass="exit" presetSubtype="0" fill="hold" grpId="3" nodeType="withEffect">
                                  <p:stCondLst>
                                    <p:cond delay="0"/>
                                  </p:stCondLst>
                                  <p:childTnLst>
                                    <p:set>
                                      <p:cBhvr>
                                        <p:cTn id="173" dur="1" fill="hold">
                                          <p:stCondLst>
                                            <p:cond delay="0"/>
                                          </p:stCondLst>
                                        </p:cTn>
                                        <p:tgtEl>
                                          <p:spTgt spid="68">
                                            <p:txEl>
                                              <p:charRg st="4294967295" end="4294967295"/>
                                            </p:txEl>
                                          </p:spTgt>
                                        </p:tgtEl>
                                        <p:attrNameLst>
                                          <p:attrName>style.visibility</p:attrName>
                                        </p:attrNameLst>
                                      </p:cBhvr>
                                      <p:to>
                                        <p:strVal val="hidden"/>
                                      </p:to>
                                    </p:set>
                                  </p:childTnLst>
                                </p:cTn>
                              </p:par>
                              <p:par>
                                <p:cTn id="174" presetID="1" presetClass="exit" presetSubtype="0" fill="hold" grpId="3" nodeType="withEffect">
                                  <p:stCondLst>
                                    <p:cond delay="0"/>
                                  </p:stCondLst>
                                  <p:childTnLst>
                                    <p:set>
                                      <p:cBhvr>
                                        <p:cTn id="175" dur="1" fill="hold">
                                          <p:stCondLst>
                                            <p:cond delay="0"/>
                                          </p:stCondLst>
                                        </p:cTn>
                                        <p:tgtEl>
                                          <p:spTgt spid="69">
                                            <p:txEl>
                                              <p:charRg st="4294967295" end="4294967295"/>
                                            </p:txEl>
                                          </p:spTgt>
                                        </p:tgtEl>
                                        <p:attrNameLst>
                                          <p:attrName>style.visibility</p:attrName>
                                        </p:attrNameLst>
                                      </p:cBhvr>
                                      <p:to>
                                        <p:strVal val="hidden"/>
                                      </p:to>
                                    </p:set>
                                  </p:childTnLst>
                                </p:cTn>
                              </p:par>
                              <p:par>
                                <p:cTn id="176" presetID="1" presetClass="exit" presetSubtype="0" fill="hold" grpId="3" nodeType="withEffect">
                                  <p:stCondLst>
                                    <p:cond delay="0"/>
                                  </p:stCondLst>
                                  <p:childTnLst>
                                    <p:set>
                                      <p:cBhvr>
                                        <p:cTn id="177"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0" grpId="0"/>
      <p:bldP spid="20" grpId="1"/>
      <p:bldP spid="20" grpId="2"/>
      <p:bldP spid="20" grpId="3"/>
      <p:bldP spid="19" grpId="0"/>
      <p:bldP spid="19" grpId="1"/>
      <p:bldP spid="19" grpId="2"/>
      <p:bldP spid="19" grpId="3"/>
      <p:bldP spid="18" grpId="0"/>
      <p:bldP spid="18" grpId="1"/>
      <p:bldP spid="18" grpId="2"/>
      <p:bldP spid="18" grpId="3"/>
      <p:bldP spid="17" grpId="0"/>
      <p:bldP spid="17" grpId="1"/>
      <p:bldP spid="17" grpId="2"/>
      <p:bldP spid="17" grpId="3"/>
      <p:bldP spid="16" grpId="0"/>
      <p:bldP spid="16" grpId="1"/>
      <p:bldP spid="16" grpId="2"/>
      <p:bldP spid="16" grpId="3"/>
      <p:bldP spid="23" grpId="0" autoUpdateAnimBg="0"/>
      <p:bldP spid="23" grpId="1" autoUpdateAnimBg="0"/>
      <p:bldP spid="23" grpId="2" autoUpdateAnimBg="0"/>
      <p:bldP spid="23" grpId="3" autoUpdateAnimBg="0"/>
      <p:bldP spid="69" grpId="0" autoUpdateAnimBg="0"/>
      <p:bldP spid="69" grpId="1" autoUpdateAnimBg="0"/>
      <p:bldP spid="69" grpId="2" autoUpdateAnimBg="0"/>
      <p:bldP spid="69" grpId="3" autoUpdateAnimBg="0"/>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5143500"/>
          </a:xfrm>
          <a:prstGeom prst="rect">
            <a:avLst/>
          </a:prstGeom>
          <a:blipFill dpi="0" rotWithShape="1">
            <a:blip r:embed="rId3">
              <a:alphaModFix amt="75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 name="REMOVE THIS OBJECT"/>
          <p:cNvSpPr txBox="1"/>
          <p:nvPr/>
        </p:nvSpPr>
        <p:spPr>
          <a:xfrm>
            <a:off x="0" y="19343"/>
            <a:ext cx="9144000" cy="1754326"/>
          </a:xfrm>
          <a:prstGeom prst="rect">
            <a:avLst/>
          </a:prstGeom>
          <a:noFill/>
        </p:spPr>
        <p:txBody>
          <a:bodyPr wrap="square" rtlCol="0">
            <a:spAutoFit/>
          </a:bodyPr>
          <a:lstStyle/>
          <a:p>
            <a:pPr algn="ctr"/>
            <a:r>
              <a:rPr lang="en-NZ" sz="3600" b="1" dirty="0" smtClean="0">
                <a:latin typeface="Century Gothic" pitchFamily="34" charset="0"/>
              </a:rPr>
              <a:t>Developing </a:t>
            </a:r>
            <a:r>
              <a:rPr lang="en-NZ" sz="3600" b="1" dirty="0">
                <a:latin typeface="Century Gothic" pitchFamily="34" charset="0"/>
              </a:rPr>
              <a:t>the habit of praying </a:t>
            </a:r>
            <a:endParaRPr lang="en-NZ" sz="3600" b="1" dirty="0" smtClean="0">
              <a:latin typeface="Century Gothic" pitchFamily="34" charset="0"/>
            </a:endParaRPr>
          </a:p>
          <a:p>
            <a:pPr algn="ctr"/>
            <a:r>
              <a:rPr lang="en-NZ" sz="3600" b="1" dirty="0" smtClean="0">
                <a:latin typeface="Century Gothic" pitchFamily="34" charset="0"/>
              </a:rPr>
              <a:t>every </a:t>
            </a:r>
            <a:r>
              <a:rPr lang="en-NZ" sz="3600" b="1" dirty="0">
                <a:latin typeface="Century Gothic" pitchFamily="34" charset="0"/>
              </a:rPr>
              <a:t>day and asking God </a:t>
            </a:r>
            <a:endParaRPr lang="en-NZ" sz="3600" b="1" dirty="0" smtClean="0">
              <a:latin typeface="Century Gothic" pitchFamily="34" charset="0"/>
            </a:endParaRPr>
          </a:p>
          <a:p>
            <a:pPr algn="ctr"/>
            <a:r>
              <a:rPr lang="en-NZ" sz="3600" b="1" dirty="0" smtClean="0">
                <a:latin typeface="Century Gothic" pitchFamily="34" charset="0"/>
              </a:rPr>
              <a:t>to </a:t>
            </a:r>
            <a:r>
              <a:rPr lang="en-NZ" sz="3600" b="1" dirty="0">
                <a:latin typeface="Century Gothic" pitchFamily="34" charset="0"/>
              </a:rPr>
              <a:t>remind you about this</a:t>
            </a: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106685" y="1765299"/>
            <a:ext cx="2414093" cy="2850896"/>
          </a:xfrm>
          <a:prstGeom prst="rect">
            <a:avLst/>
          </a:prstGeom>
          <a:blipFill dpi="0" rotWithShape="1">
            <a:blip r:embed="rId4"/>
            <a:srcRect/>
            <a:stretch>
              <a:fillRect l="-9000"/>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 name="Rectangle 3"/>
          <p:cNvSpPr/>
          <p:nvPr/>
        </p:nvSpPr>
        <p:spPr>
          <a:xfrm>
            <a:off x="2607276" y="1765299"/>
            <a:ext cx="6392724" cy="2850896"/>
          </a:xfrm>
          <a:prstGeom prst="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b="1" u="sng" spc="300" dirty="0">
                <a:solidFill>
                  <a:schemeClr val="tx1"/>
                </a:solidFill>
                <a:latin typeface="Century Gothic" pitchFamily="34" charset="0"/>
              </a:rPr>
              <a:t>How to develop a habit of praying each </a:t>
            </a:r>
            <a:r>
              <a:rPr lang="en-NZ" sz="1600" b="1" u="sng" spc="300" dirty="0" smtClean="0">
                <a:solidFill>
                  <a:schemeClr val="tx1"/>
                </a:solidFill>
                <a:latin typeface="Century Gothic" pitchFamily="34" charset="0"/>
              </a:rPr>
              <a:t>day</a:t>
            </a:r>
          </a:p>
          <a:p>
            <a:pPr algn="ctr"/>
            <a:endParaRPr lang="en-NZ" sz="1600" b="1" spc="300" dirty="0">
              <a:solidFill>
                <a:schemeClr val="tx1"/>
              </a:solidFill>
              <a:latin typeface="Century Gothic" pitchFamily="34" charset="0"/>
            </a:endParaRPr>
          </a:p>
          <a:p>
            <a:pPr marL="285750" lvl="0" indent="-285750" algn="ctr">
              <a:buFont typeface="Wingdings" pitchFamily="2" charset="2"/>
              <a:buChar char="v"/>
            </a:pPr>
            <a:r>
              <a:rPr lang="en-NZ" sz="1600" b="1" spc="300" dirty="0">
                <a:solidFill>
                  <a:schemeClr val="tx1"/>
                </a:solidFill>
                <a:latin typeface="Century Gothic" pitchFamily="34" charset="0"/>
              </a:rPr>
              <a:t>Pray at the same time each day – before you get out of bed and when you get into bed</a:t>
            </a:r>
            <a:r>
              <a:rPr lang="en-NZ" sz="1600" b="1" spc="300" dirty="0" smtClean="0">
                <a:solidFill>
                  <a:schemeClr val="tx1"/>
                </a:solidFill>
                <a:latin typeface="Century Gothic" pitchFamily="34" charset="0"/>
              </a:rPr>
              <a:t>.</a:t>
            </a:r>
          </a:p>
          <a:p>
            <a:pPr lvl="0" algn="ctr"/>
            <a:endParaRPr lang="en-NZ" sz="1600" b="1" spc="300" dirty="0">
              <a:solidFill>
                <a:schemeClr val="tx1"/>
              </a:solidFill>
              <a:latin typeface="Century Gothic" pitchFamily="34" charset="0"/>
            </a:endParaRPr>
          </a:p>
          <a:p>
            <a:pPr marL="285750" lvl="0" indent="-285750" algn="ctr">
              <a:buFont typeface="Wingdings" pitchFamily="2" charset="2"/>
              <a:buChar char="v"/>
            </a:pPr>
            <a:r>
              <a:rPr lang="en-NZ" sz="1600" b="1" spc="300" dirty="0">
                <a:solidFill>
                  <a:schemeClr val="tx1"/>
                </a:solidFill>
                <a:latin typeface="Century Gothic" pitchFamily="34" charset="0"/>
              </a:rPr>
              <a:t>Choose something you love in creation and when you see it let it remind you to pray</a:t>
            </a:r>
            <a:r>
              <a:rPr lang="en-NZ" sz="1600" b="1" spc="300" dirty="0" smtClean="0">
                <a:solidFill>
                  <a:schemeClr val="tx1"/>
                </a:solidFill>
                <a:latin typeface="Century Gothic" pitchFamily="34" charset="0"/>
              </a:rPr>
              <a:t>.</a:t>
            </a:r>
          </a:p>
          <a:p>
            <a:pPr lvl="0" algn="ctr"/>
            <a:endParaRPr lang="en-NZ" sz="1600" b="1" spc="300" dirty="0">
              <a:solidFill>
                <a:schemeClr val="tx1"/>
              </a:solidFill>
              <a:latin typeface="Century Gothic" pitchFamily="34" charset="0"/>
            </a:endParaRPr>
          </a:p>
          <a:p>
            <a:pPr marL="285750" lvl="0" indent="-285750" algn="ctr">
              <a:buFont typeface="Wingdings" pitchFamily="2" charset="2"/>
              <a:buChar char="v"/>
            </a:pPr>
            <a:r>
              <a:rPr lang="en-NZ" sz="1600" b="1" spc="300" dirty="0">
                <a:solidFill>
                  <a:schemeClr val="tx1"/>
                </a:solidFill>
                <a:latin typeface="Century Gothic" pitchFamily="34" charset="0"/>
              </a:rPr>
              <a:t>In Lent carry a pebble in your pocket and when you touch it pray a silent prayer.</a:t>
            </a:r>
          </a:p>
        </p:txBody>
      </p:sp>
    </p:spTree>
    <p:extLst>
      <p:ext uri="{BB962C8B-B14F-4D97-AF65-F5344CB8AC3E}">
        <p14:creationId xmlns:p14="http://schemas.microsoft.com/office/powerpoint/2010/main" val="2182513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5143500"/>
          </a:xfrm>
          <a:prstGeom prst="rect">
            <a:avLst/>
          </a:prstGeom>
          <a:blipFill dpi="0" rotWithShape="1">
            <a:blip r:embed="rId3">
              <a:alphaModFix amt="75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 name="REMOVE THIS OBJECT"/>
          <p:cNvSpPr txBox="1"/>
          <p:nvPr/>
        </p:nvSpPr>
        <p:spPr>
          <a:xfrm>
            <a:off x="0" y="19343"/>
            <a:ext cx="9144000" cy="1077218"/>
          </a:xfrm>
          <a:prstGeom prst="rect">
            <a:avLst/>
          </a:prstGeom>
          <a:noFill/>
        </p:spPr>
        <p:txBody>
          <a:bodyPr wrap="square" rtlCol="0">
            <a:spAutoFit/>
          </a:bodyPr>
          <a:lstStyle/>
          <a:p>
            <a:pPr algn="ctr"/>
            <a:r>
              <a:rPr lang="en-NZ" sz="3200" b="1" spc="300" dirty="0">
                <a:latin typeface="Century Gothic" pitchFamily="34" charset="0"/>
              </a:rPr>
              <a:t>The Lesson </a:t>
            </a:r>
            <a:r>
              <a:rPr lang="en-NZ" sz="3200" b="1" spc="300" dirty="0" err="1">
                <a:latin typeface="Century Gothic" pitchFamily="34" charset="0"/>
              </a:rPr>
              <a:t>Zacchaeus</a:t>
            </a:r>
            <a:r>
              <a:rPr lang="en-NZ" sz="3200" b="1" spc="300" dirty="0">
                <a:latin typeface="Century Gothic" pitchFamily="34" charset="0"/>
              </a:rPr>
              <a:t> taught people about changing their ways</a:t>
            </a:r>
            <a:endParaRPr lang="en-GB" sz="3200" b="1" spc="300" dirty="0">
              <a:latin typeface="Century Gothic" pitchFamily="34" charset="0"/>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Video">
            <a:hlinkClick r:id="rId4"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Tool instructions"/>
          <p:cNvSpPr txBox="1"/>
          <p:nvPr/>
        </p:nvSpPr>
        <p:spPr>
          <a:xfrm>
            <a:off x="1907649" y="4897279"/>
            <a:ext cx="5328703" cy="230832"/>
          </a:xfrm>
          <a:prstGeom prst="rect">
            <a:avLst/>
          </a:prstGeom>
          <a:noFill/>
        </p:spPr>
        <p:txBody>
          <a:bodyPr wrap="none" rtlCol="0">
            <a:spAutoFit/>
          </a:bodyPr>
          <a:lstStyle/>
          <a:p>
            <a:pPr algn="ctr"/>
            <a:r>
              <a:rPr lang="en-GB" sz="900" spc="300" dirty="0" smtClean="0">
                <a:latin typeface="Antique Olive" pitchFamily="34" charset="0"/>
              </a:rPr>
              <a:t>Click the video button to play ‘</a:t>
            </a:r>
            <a:r>
              <a:rPr lang="en-NZ" sz="900" spc="300" dirty="0" smtClean="0">
                <a:latin typeface="Antique Olive" pitchFamily="34" charset="0"/>
              </a:rPr>
              <a:t>Jesus </a:t>
            </a:r>
            <a:r>
              <a:rPr lang="en-NZ" sz="900" spc="300" dirty="0">
                <a:latin typeface="Antique Olive" pitchFamily="34" charset="0"/>
              </a:rPr>
              <a:t>and </a:t>
            </a:r>
            <a:r>
              <a:rPr lang="en-NZ" sz="900" spc="300" dirty="0" err="1" smtClean="0">
                <a:latin typeface="Antique Olive" pitchFamily="34" charset="0"/>
              </a:rPr>
              <a:t>Zacchaeus</a:t>
            </a:r>
            <a:r>
              <a:rPr lang="en-NZ" sz="900" spc="300" dirty="0" smtClean="0">
                <a:latin typeface="Antique Olive" pitchFamily="34" charset="0"/>
              </a:rPr>
              <a:t>’ </a:t>
            </a:r>
            <a:endParaRPr lang="en-GB" sz="900" spc="300" dirty="0">
              <a:latin typeface="Antique Olive" pitchFamily="34" charset="0"/>
            </a:endParaRPr>
          </a:p>
        </p:txBody>
      </p:sp>
      <p:sp>
        <p:nvSpPr>
          <p:cNvPr id="3" name="Rectangle 2"/>
          <p:cNvSpPr/>
          <p:nvPr/>
        </p:nvSpPr>
        <p:spPr>
          <a:xfrm>
            <a:off x="154547" y="1148813"/>
            <a:ext cx="4241770" cy="3493286"/>
          </a:xfrm>
          <a:prstGeom prst="rect">
            <a:avLst/>
          </a:prstGeom>
          <a:blipFill>
            <a:blip r:embed="rId5"/>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 name="Rectangle 3"/>
          <p:cNvSpPr/>
          <p:nvPr/>
        </p:nvSpPr>
        <p:spPr>
          <a:xfrm>
            <a:off x="4572001" y="1148813"/>
            <a:ext cx="4427999" cy="3493286"/>
          </a:xfrm>
          <a:prstGeom prst="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700" b="1" spc="300" dirty="0">
                <a:solidFill>
                  <a:schemeClr val="tx1"/>
                </a:solidFill>
                <a:latin typeface="Century Gothic" pitchFamily="34" charset="0"/>
              </a:rPr>
              <a:t>Read Luke </a:t>
            </a:r>
            <a:r>
              <a:rPr lang="en-NZ" sz="1700" b="1" spc="300" dirty="0" smtClean="0">
                <a:solidFill>
                  <a:schemeClr val="tx1"/>
                </a:solidFill>
                <a:latin typeface="Century Gothic" pitchFamily="34" charset="0"/>
              </a:rPr>
              <a:t>19:1-10</a:t>
            </a:r>
          </a:p>
          <a:p>
            <a:pPr algn="ctr"/>
            <a:endParaRPr lang="en-NZ" sz="1700" b="1" spc="300" dirty="0">
              <a:solidFill>
                <a:schemeClr val="tx1"/>
              </a:solidFill>
              <a:latin typeface="Century Gothic" pitchFamily="34" charset="0"/>
            </a:endParaRPr>
          </a:p>
          <a:p>
            <a:pPr algn="ctr"/>
            <a:r>
              <a:rPr lang="en-NZ" sz="1700" b="1" spc="300" dirty="0">
                <a:solidFill>
                  <a:schemeClr val="tx1"/>
                </a:solidFill>
                <a:latin typeface="Century Gothic" pitchFamily="34" charset="0"/>
              </a:rPr>
              <a:t>Why is this a good story to read in Lent</a:t>
            </a:r>
            <a:r>
              <a:rPr lang="en-NZ" sz="1700" b="1" spc="300" dirty="0" smtClean="0">
                <a:solidFill>
                  <a:schemeClr val="tx1"/>
                </a:solidFill>
                <a:latin typeface="Century Gothic" pitchFamily="34" charset="0"/>
              </a:rPr>
              <a:t>?</a:t>
            </a:r>
          </a:p>
          <a:p>
            <a:pPr algn="ctr"/>
            <a:endParaRPr lang="en-NZ" sz="1700" b="1" spc="300" dirty="0">
              <a:solidFill>
                <a:schemeClr val="tx1"/>
              </a:solidFill>
              <a:latin typeface="Century Gothic" pitchFamily="34" charset="0"/>
            </a:endParaRPr>
          </a:p>
          <a:p>
            <a:pPr algn="ctr"/>
            <a:r>
              <a:rPr lang="en-NZ" sz="1700" b="1" spc="300" dirty="0">
                <a:solidFill>
                  <a:schemeClr val="tx1"/>
                </a:solidFill>
                <a:latin typeface="Century Gothic" pitchFamily="34" charset="0"/>
              </a:rPr>
              <a:t>What do you think the people were thinking at the beginning and the end of the story</a:t>
            </a:r>
            <a:r>
              <a:rPr lang="en-NZ" sz="1700" b="1" spc="300" dirty="0" smtClean="0">
                <a:solidFill>
                  <a:schemeClr val="tx1"/>
                </a:solidFill>
                <a:latin typeface="Century Gothic" pitchFamily="34" charset="0"/>
              </a:rPr>
              <a:t>?</a:t>
            </a:r>
          </a:p>
          <a:p>
            <a:pPr algn="ctr"/>
            <a:endParaRPr lang="en-NZ" sz="1700" b="1" spc="300" dirty="0">
              <a:solidFill>
                <a:schemeClr val="tx1"/>
              </a:solidFill>
              <a:latin typeface="Century Gothic" pitchFamily="34" charset="0"/>
            </a:endParaRPr>
          </a:p>
          <a:p>
            <a:pPr algn="ctr"/>
            <a:r>
              <a:rPr lang="en-NZ" sz="1700" b="1" spc="300" dirty="0">
                <a:solidFill>
                  <a:schemeClr val="tx1"/>
                </a:solidFill>
                <a:latin typeface="Century Gothic" pitchFamily="34" charset="0"/>
              </a:rPr>
              <a:t>Do you think it was just </a:t>
            </a:r>
            <a:r>
              <a:rPr lang="en-NZ" sz="1700" b="1" spc="300" dirty="0" err="1">
                <a:solidFill>
                  <a:schemeClr val="tx1"/>
                </a:solidFill>
                <a:latin typeface="Century Gothic" pitchFamily="34" charset="0"/>
              </a:rPr>
              <a:t>Zacchaeus</a:t>
            </a:r>
            <a:r>
              <a:rPr lang="en-NZ" sz="1700" b="1" spc="300" dirty="0">
                <a:solidFill>
                  <a:schemeClr val="tx1"/>
                </a:solidFill>
                <a:latin typeface="Century Gothic" pitchFamily="34" charset="0"/>
              </a:rPr>
              <a:t> who was changed?</a:t>
            </a:r>
          </a:p>
        </p:txBody>
      </p:sp>
    </p:spTree>
    <p:extLst>
      <p:ext uri="{BB962C8B-B14F-4D97-AF65-F5344CB8AC3E}">
        <p14:creationId xmlns:p14="http://schemas.microsoft.com/office/powerpoint/2010/main" val="3343865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5143500"/>
          </a:xfrm>
          <a:prstGeom prst="rect">
            <a:avLst/>
          </a:prstGeom>
          <a:blipFill dpi="0" rotWithShape="1">
            <a:blip r:embed="rId3">
              <a:alphaModFix amt="75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5" name="REMOVE THIS OBJECT"/>
          <p:cNvSpPr txBox="1"/>
          <p:nvPr/>
        </p:nvSpPr>
        <p:spPr>
          <a:xfrm>
            <a:off x="3557" y="15732"/>
            <a:ext cx="9144000" cy="1077218"/>
          </a:xfrm>
          <a:prstGeom prst="rect">
            <a:avLst/>
          </a:prstGeom>
          <a:noFill/>
        </p:spPr>
        <p:txBody>
          <a:bodyPr wrap="square" rtlCol="0">
            <a:spAutoFit/>
          </a:bodyPr>
          <a:lstStyle/>
          <a:p>
            <a:pPr algn="ctr"/>
            <a:r>
              <a:rPr lang="en-NZ" sz="3200" b="1" spc="300" dirty="0">
                <a:latin typeface="Century Gothic" pitchFamily="34" charset="0"/>
              </a:rPr>
              <a:t>Giving something up for ourselves so we can give something to others</a:t>
            </a:r>
            <a:endParaRPr lang="en-GB" sz="3200" b="1" spc="300" dirty="0">
              <a:latin typeface="Century Gothic" pitchFamily="34" charset="0"/>
            </a:endParaRPr>
          </a:p>
        </p:txBody>
      </p:sp>
      <p:sp>
        <p:nvSpPr>
          <p:cNvPr id="3" name="Shape: Image"/>
          <p:cNvSpPr/>
          <p:nvPr/>
        </p:nvSpPr>
        <p:spPr>
          <a:xfrm>
            <a:off x="1411613" y="1167683"/>
            <a:ext cx="6422170" cy="3133206"/>
          </a:xfrm>
          <a:prstGeom prst="rect">
            <a:avLst/>
          </a:prstGeom>
          <a:blipFill>
            <a:blip r:embed="rId4"/>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Shape: Post-it 3"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962614" y="1057507"/>
            <a:ext cx="2857386" cy="293862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6189607" y="1515042"/>
            <a:ext cx="2258004" cy="2062103"/>
          </a:xfrm>
          <a:prstGeom prst="rect">
            <a:avLst/>
          </a:prstGeom>
          <a:noFill/>
        </p:spPr>
        <p:txBody>
          <a:bodyPr wrap="square" rtlCol="0">
            <a:spAutoFit/>
          </a:bodyPr>
          <a:lstStyle/>
          <a:p>
            <a:pPr algn="ctr"/>
            <a:r>
              <a:rPr lang="en-NZ" sz="1600" spc="300" dirty="0">
                <a:latin typeface="Century Gothic" pitchFamily="34" charset="0"/>
              </a:rPr>
              <a:t>Caritas is the Catholic agency that encourages people to give to a special project each year in Lent.</a:t>
            </a:r>
          </a:p>
        </p:txBody>
      </p:sp>
      <p:pic>
        <p:nvPicPr>
          <p:cNvPr id="21" name="Shape: Post-it 2"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rot="242699">
            <a:off x="3352583" y="1961898"/>
            <a:ext cx="2922429" cy="305217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1246036">
            <a:off x="3568861" y="2507928"/>
            <a:ext cx="2412597" cy="2062103"/>
          </a:xfrm>
          <a:prstGeom prst="rect">
            <a:avLst/>
          </a:prstGeom>
          <a:noFill/>
        </p:spPr>
        <p:txBody>
          <a:bodyPr wrap="square" rtlCol="0">
            <a:spAutoFit/>
          </a:bodyPr>
          <a:lstStyle/>
          <a:p>
            <a:pPr algn="ctr"/>
            <a:r>
              <a:rPr lang="en-NZ" sz="1600" spc="300" dirty="0">
                <a:latin typeface="Century Gothic" pitchFamily="34" charset="0"/>
              </a:rPr>
              <a:t>By giving something up for others people can share in the sacrifice Jesus made of giving up his life.</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rot="271756">
            <a:off x="-22200" y="1022119"/>
            <a:ext cx="3641163" cy="39826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1200399">
            <a:off x="266422" y="1671801"/>
            <a:ext cx="2891413" cy="2554545"/>
          </a:xfrm>
          <a:prstGeom prst="rect">
            <a:avLst/>
          </a:prstGeom>
          <a:noFill/>
        </p:spPr>
        <p:txBody>
          <a:bodyPr wrap="square" rtlCol="0">
            <a:spAutoFit/>
          </a:bodyPr>
          <a:lstStyle/>
          <a:p>
            <a:pPr algn="ctr"/>
            <a:r>
              <a:rPr lang="en-NZ" sz="1600" spc="300" dirty="0">
                <a:latin typeface="Century Gothic" pitchFamily="34" charset="0"/>
              </a:rPr>
              <a:t>In Aotearoa New Zealand every year the bishops launch a Lenten Appeal asking people to make a sacrifice and give up something for themselves so they can give to </a:t>
            </a:r>
            <a:r>
              <a:rPr lang="en-NZ" sz="1600" spc="300" dirty="0" smtClean="0">
                <a:latin typeface="Century Gothic" pitchFamily="34" charset="0"/>
              </a:rPr>
              <a:t>others.</a:t>
            </a:r>
            <a:endParaRPr lang="en-GB" sz="1600" spc="300" dirty="0">
              <a:latin typeface="Century Gothic" pitchFamily="34" charset="0"/>
              <a:ea typeface="Segoe UI" pitchFamily="34" charset="0"/>
              <a:cs typeface="Segoe UI" pitchFamily="34" charset="0"/>
            </a:endParaRPr>
          </a:p>
        </p:txBody>
      </p:sp>
      <p:pic>
        <p:nvPicPr>
          <p:cNvPr id="13" name="Shape: Pin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085609"/>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390665"/>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695722"/>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S-8A</a:t>
            </a:r>
            <a:endParaRPr lang="en-GB" sz="900" b="1" dirty="0">
              <a:solidFill>
                <a:srgbClr val="002060"/>
              </a:solidFill>
              <a:latin typeface="Arial" pitchFamily="34" charset="0"/>
              <a:cs typeface="Arial" pitchFamily="34" charset="0"/>
            </a:endParaRP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2019068" y="4912668"/>
            <a:ext cx="5105886" cy="230832"/>
          </a:xfrm>
          <a:prstGeom prst="rect">
            <a:avLst/>
          </a:prstGeom>
          <a:noFill/>
        </p:spPr>
        <p:txBody>
          <a:bodyPr wrap="none" rtlCol="0">
            <a:spAutoFit/>
          </a:bodyPr>
          <a:lstStyle/>
          <a:p>
            <a:pPr algn="ctr"/>
            <a:r>
              <a:rPr lang="en-GB" sz="900" spc="300" dirty="0" smtClean="0">
                <a:latin typeface="Antique Olive" pitchFamily="34" charset="0"/>
                <a:ea typeface="Segoe UI" pitchFamily="34" charset="0"/>
                <a:cs typeface="Arial" pitchFamily="34" charset="0"/>
              </a:rPr>
              <a:t>Click the pins on the right to reveal post-it notes.</a:t>
            </a:r>
            <a:endParaRPr lang="en-GB" sz="900" spc="300" dirty="0">
              <a:latin typeface="Antique Olive" pitchFamily="34" charset="0"/>
              <a:ea typeface="Segoe UI" pitchFamily="34" charset="0"/>
              <a:cs typeface="Arial" pitchFamily="34" charset="0"/>
            </a:endParaRPr>
          </a:p>
        </p:txBody>
      </p:sp>
    </p:spTree>
    <p:extLst>
      <p:ext uri="{BB962C8B-B14F-4D97-AF65-F5344CB8AC3E}">
        <p14:creationId xmlns:p14="http://schemas.microsoft.com/office/powerpoint/2010/main" val="41890285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32"/>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8195"/>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childTnLst>
                                </p:cTn>
                              </p:par>
                              <p:par>
                                <p:cTn id="62" presetID="1" presetClass="exit" presetSubtype="0" fill="hold" nodeType="withEffect">
                                  <p:stCondLst>
                                    <p:cond delay="0"/>
                                  </p:stCondLst>
                                  <p:childTnLst>
                                    <p:set>
                                      <p:cBhvr>
                                        <p:cTn id="63" dur="1" fill="hold">
                                          <p:stCondLst>
                                            <p:cond delay="0"/>
                                          </p:stCondLst>
                                        </p:cTn>
                                        <p:tgtEl>
                                          <p:spTgt spid="8196"/>
                                        </p:tgtEl>
                                        <p:attrNameLst>
                                          <p:attrName>style.visibility</p:attrName>
                                        </p:attrNameLst>
                                      </p:cBhvr>
                                      <p:to>
                                        <p:strVal val="hidden"/>
                                      </p:to>
                                    </p:set>
                                  </p:childTnLst>
                                </p:cTn>
                              </p:par>
                              <p:par>
                                <p:cTn id="64" presetID="1" presetClass="exit" presetSubtype="0" fill="hold" grpId="2" nodeType="withEffect">
                                  <p:stCondLst>
                                    <p:cond delay="0"/>
                                  </p:stCondLst>
                                  <p:childTnLst>
                                    <p:set>
                                      <p:cBhvr>
                                        <p:cTn id="65" dur="1" fill="hold">
                                          <p:stCondLst>
                                            <p:cond delay="0"/>
                                          </p:stCondLst>
                                        </p:cTn>
                                        <p:tgtEl>
                                          <p:spTgt spid="6"/>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21"/>
                                        </p:tgtEl>
                                        <p:attrNameLst>
                                          <p:attrName>style.visibility</p:attrName>
                                        </p:attrNameLst>
                                      </p:cBhvr>
                                      <p:to>
                                        <p:strVal val="hidden"/>
                                      </p:to>
                                    </p:set>
                                  </p:childTnLst>
                                </p:cTn>
                              </p:par>
                              <p:par>
                                <p:cTn id="68" presetID="1" presetClass="exit" presetSubtype="0" fill="hold" grpId="2" nodeType="withEffect">
                                  <p:stCondLst>
                                    <p:cond delay="0"/>
                                  </p:stCondLst>
                                  <p:childTnLst>
                                    <p:set>
                                      <p:cBhvr>
                                        <p:cTn id="69" dur="1" fill="hold">
                                          <p:stCondLst>
                                            <p:cond delay="0"/>
                                          </p:stCondLst>
                                        </p:cTn>
                                        <p:tgtEl>
                                          <p:spTgt spid="26"/>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2"/>
                                        </p:tgtEl>
                                        <p:attrNameLst>
                                          <p:attrName>style.visibility</p:attrName>
                                        </p:attrNameLst>
                                      </p:cBhvr>
                                      <p:to>
                                        <p:strVal val="hidden"/>
                                      </p:to>
                                    </p:set>
                                  </p:childTnLst>
                                </p:cTn>
                              </p:par>
                              <p:par>
                                <p:cTn id="72" presetID="1" presetClass="exit" presetSubtype="0" fill="hold" grpId="2" nodeType="withEffect">
                                  <p:stCondLst>
                                    <p:cond delay="0"/>
                                  </p:stCondLst>
                                  <p:childTnLst>
                                    <p:set>
                                      <p:cBhvr>
                                        <p:cTn id="73"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4" restart="whenNotActive" fill="hold" evtFilter="cancelBubble" nodeType="interactiveSeq">
                <p:stCondLst>
                  <p:cond evt="onClick" delay="0">
                    <p:tgtEl>
                      <p:spTgt spid="33"/>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19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3"/>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8196"/>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6"/>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21"/>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26"/>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22"/>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7" grpId="0"/>
      <p:bldP spid="27" grpId="1"/>
      <p:bldP spid="27" grpId="2"/>
      <p:bldP spid="26" grpId="0"/>
      <p:bldP spid="26" grpId="1"/>
      <p:bldP spid="26" grpId="2"/>
      <p:bldP spid="6" grpId="0"/>
      <p:bldP spid="6" grpId="1"/>
      <p:bldP spid="6"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5143500"/>
          </a:xfrm>
          <a:prstGeom prst="rect">
            <a:avLst/>
          </a:prstGeom>
          <a:blipFill dpi="0" rotWithShape="1">
            <a:blip r:embed="rId3">
              <a:alphaModFix amt="75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4" name="Shape: Image"/>
          <p:cNvSpPr/>
          <p:nvPr/>
        </p:nvSpPr>
        <p:spPr>
          <a:xfrm>
            <a:off x="1411613" y="1167683"/>
            <a:ext cx="6422170" cy="3133206"/>
          </a:xfrm>
          <a:prstGeom prst="rect">
            <a:avLst/>
          </a:prstGeom>
          <a:blipFill>
            <a:blip r:embed="rId4"/>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MOVE THIS OBJECT"/>
          <p:cNvSpPr txBox="1"/>
          <p:nvPr/>
        </p:nvSpPr>
        <p:spPr>
          <a:xfrm>
            <a:off x="3557" y="28089"/>
            <a:ext cx="9144000" cy="1077218"/>
          </a:xfrm>
          <a:prstGeom prst="rect">
            <a:avLst/>
          </a:prstGeom>
          <a:noFill/>
        </p:spPr>
        <p:txBody>
          <a:bodyPr wrap="square" rtlCol="0">
            <a:spAutoFit/>
          </a:bodyPr>
          <a:lstStyle/>
          <a:p>
            <a:pPr algn="ctr"/>
            <a:r>
              <a:rPr lang="en-NZ" sz="3200" b="1" spc="300" dirty="0">
                <a:latin typeface="Century Gothic" pitchFamily="34" charset="0"/>
              </a:rPr>
              <a:t>Giving something up for ourselves so we can give something to others</a:t>
            </a:r>
            <a:endParaRPr lang="en-GB" sz="3200" b="1" spc="300" dirty="0">
              <a:latin typeface="Century Gothic" pitchFamily="34" charset="0"/>
            </a:endParaRPr>
          </a:p>
        </p:txBody>
      </p:sp>
      <p:pic>
        <p:nvPicPr>
          <p:cNvPr id="21" name="Shape: Post-it 2"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651389" y="1258384"/>
            <a:ext cx="3881051" cy="354581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5030085" y="1754018"/>
            <a:ext cx="2884326" cy="2554545"/>
          </a:xfrm>
          <a:prstGeom prst="rect">
            <a:avLst/>
          </a:prstGeom>
          <a:noFill/>
        </p:spPr>
        <p:txBody>
          <a:bodyPr wrap="square" rtlCol="0">
            <a:spAutoFit/>
          </a:bodyPr>
          <a:lstStyle/>
          <a:p>
            <a:pPr algn="ctr"/>
            <a:r>
              <a:rPr lang="en-NZ" sz="1600" spc="300" dirty="0">
                <a:latin typeface="Century Gothic" pitchFamily="34" charset="0"/>
              </a:rPr>
              <a:t>Children can give up their time to get involved in fundraisers for Caritas and through developing  a  generous attitude children change and they become more like Jesus.</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236373" y="1661625"/>
            <a:ext cx="3078121" cy="28122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1460695" y="2189891"/>
            <a:ext cx="2405722" cy="1815882"/>
          </a:xfrm>
          <a:prstGeom prst="rect">
            <a:avLst/>
          </a:prstGeom>
          <a:noFill/>
        </p:spPr>
        <p:txBody>
          <a:bodyPr wrap="square" rtlCol="0">
            <a:spAutoFit/>
          </a:bodyPr>
          <a:lstStyle/>
          <a:p>
            <a:pPr algn="ctr"/>
            <a:r>
              <a:rPr lang="en-NZ" sz="1600" spc="300" dirty="0">
                <a:latin typeface="Century Gothic" pitchFamily="34" charset="0"/>
              </a:rPr>
              <a:t>Children of your age can give up treats you like and save the money to give to others who are poor. </a:t>
            </a:r>
          </a:p>
        </p:txBody>
      </p:sp>
      <p:pic>
        <p:nvPicPr>
          <p:cNvPr id="12" name="Shape: Pin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19455"/>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24512"/>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S-8B</a:t>
            </a:r>
            <a:endParaRPr lang="en-GB" sz="900" b="1" dirty="0">
              <a:solidFill>
                <a:srgbClr val="002060"/>
              </a:solidFill>
              <a:latin typeface="Arial" pitchFamily="34" charset="0"/>
              <a:cs typeface="Arial" pitchFamily="34" charset="0"/>
            </a:endParaRP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2019068" y="4912668"/>
            <a:ext cx="5105886" cy="230832"/>
          </a:xfrm>
          <a:prstGeom prst="rect">
            <a:avLst/>
          </a:prstGeom>
          <a:noFill/>
        </p:spPr>
        <p:txBody>
          <a:bodyPr wrap="none" rtlCol="0">
            <a:spAutoFit/>
          </a:bodyPr>
          <a:lstStyle/>
          <a:p>
            <a:pPr algn="ctr"/>
            <a:r>
              <a:rPr lang="en-GB" sz="900" spc="300" dirty="0" smtClean="0">
                <a:latin typeface="Antique Olive" pitchFamily="34" charset="0"/>
                <a:ea typeface="Segoe UI" pitchFamily="34" charset="0"/>
                <a:cs typeface="Arial" pitchFamily="34" charset="0"/>
              </a:rPr>
              <a:t>Click the pins on the right to reveal post-it notes.</a:t>
            </a:r>
            <a:endParaRPr lang="en-GB" sz="900" spc="300" dirty="0">
              <a:latin typeface="Antique Olive" pitchFamily="34" charset="0"/>
              <a:ea typeface="Segoe UI" pitchFamily="34" charset="0"/>
              <a:cs typeface="Arial" pitchFamily="34" charset="0"/>
            </a:endParaRPr>
          </a:p>
        </p:txBody>
      </p:sp>
    </p:spTree>
    <p:extLst>
      <p:ext uri="{BB962C8B-B14F-4D97-AF65-F5344CB8AC3E}">
        <p14:creationId xmlns:p14="http://schemas.microsoft.com/office/powerpoint/2010/main" val="40515332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32"/>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19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8196"/>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1" restart="whenNotActive" fill="hold" evtFilter="cancelBubble" nodeType="interactiveSeq">
                <p:stCondLst>
                  <p:cond evt="onClick" delay="0">
                    <p:tgtEl>
                      <p:spTgt spid="33"/>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819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0"/>
                                          </p:stCondLst>
                                        </p:cTn>
                                        <p:tgtEl>
                                          <p:spTgt spid="8196"/>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6"/>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21"/>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6" grpId="0"/>
      <p:bldP spid="26" grpId="1"/>
      <p:bldP spid="26" grpId="2"/>
      <p:bldP spid="6" grpId="0"/>
      <p:bldP spid="6" grpId="1"/>
      <p:bldP spid="6"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14266</TotalTime>
  <Words>2590</Words>
  <Application>Microsoft Office PowerPoint</Application>
  <PresentationFormat>On-screen Show (16:9)</PresentationFormat>
  <Paragraphs>202</Paragraphs>
  <Slides>14</Slides>
  <Notes>14</Notes>
  <HiddenSlides>1</HiddenSlides>
  <MMClips>2</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472</cp:revision>
  <cp:lastPrinted>2016-02-02T20:22:43Z</cp:lastPrinted>
  <dcterms:created xsi:type="dcterms:W3CDTF">2015-10-21T21:04:26Z</dcterms:created>
  <dcterms:modified xsi:type="dcterms:W3CDTF">2017-02-24T03:27:03Z</dcterms:modified>
</cp:coreProperties>
</file>