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7"/>
  </p:notesMasterIdLst>
  <p:sldIdLst>
    <p:sldId id="256" r:id="rId4"/>
    <p:sldId id="257" r:id="rId5"/>
    <p:sldId id="258" r:id="rId6"/>
    <p:sldId id="259" r:id="rId7"/>
    <p:sldId id="260" r:id="rId8"/>
    <p:sldId id="261" r:id="rId9"/>
    <p:sldId id="269" r:id="rId10"/>
    <p:sldId id="263" r:id="rId11"/>
    <p:sldId id="264" r:id="rId12"/>
    <p:sldId id="270" r:id="rId13"/>
    <p:sldId id="266" r:id="rId14"/>
    <p:sldId id="267"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B1E9"/>
    <a:srgbClr val="EFE5F7"/>
    <a:srgbClr val="E4D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3" autoAdjust="0"/>
    <p:restoredTop sz="84571" autoAdjust="0"/>
  </p:normalViewPr>
  <p:slideViewPr>
    <p:cSldViewPr snapToGrid="0">
      <p:cViewPr varScale="1">
        <p:scale>
          <a:sx n="95" d="100"/>
          <a:sy n="95" d="100"/>
        </p:scale>
        <p:origin x="-93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BAB60-47C1-48D6-AA96-6E6AE2A17CA2}" type="datetimeFigureOut">
              <a:rPr lang="en-NZ" smtClean="0"/>
              <a:t>23/02/2017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72E28F-5685-40A1-86C5-C8BC817C80BE}" type="slidenum">
              <a:rPr lang="en-NZ" smtClean="0"/>
              <a:t>‹#›</a:t>
            </a:fld>
            <a:endParaRPr lang="en-NZ"/>
          </a:p>
        </p:txBody>
      </p:sp>
    </p:spTree>
    <p:extLst>
      <p:ext uri="{BB962C8B-B14F-4D97-AF65-F5344CB8AC3E}">
        <p14:creationId xmlns:p14="http://schemas.microsoft.com/office/powerpoint/2010/main" val="627165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akkQCnZAwWI"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how fasting and almsgiving helps people turn back to God in Lent. </a:t>
            </a:r>
            <a:endParaRPr lang="en-NZ" dirty="0"/>
          </a:p>
        </p:txBody>
      </p:sp>
      <p:sp>
        <p:nvSpPr>
          <p:cNvPr id="4" name="Slide Number Placeholder 3"/>
          <p:cNvSpPr>
            <a:spLocks noGrp="1"/>
          </p:cNvSpPr>
          <p:nvPr>
            <p:ph type="sldNum" sz="quarter" idx="10"/>
          </p:nvPr>
        </p:nvSpPr>
        <p:spPr/>
        <p:txBody>
          <a:bodyPr/>
          <a:lstStyle/>
          <a:p>
            <a:fld id="{FF72E28F-5685-40A1-86C5-C8BC817C80BE}" type="slidenum">
              <a:rPr lang="en-NZ" smtClean="0"/>
              <a:t>1</a:t>
            </a:fld>
            <a:endParaRPr lang="en-NZ"/>
          </a:p>
        </p:txBody>
      </p:sp>
    </p:spTree>
    <p:extLst>
      <p:ext uri="{BB962C8B-B14F-4D97-AF65-F5344CB8AC3E}">
        <p14:creationId xmlns:p14="http://schemas.microsoft.com/office/powerpoint/2010/main" val="1320375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a:solidFill>
                  <a:schemeClr val="tx1"/>
                </a:solidFill>
                <a:effectLst/>
                <a:latin typeface="+mn-lt"/>
                <a:ea typeface="+mn-ea"/>
                <a:cs typeface="+mn-cs"/>
              </a:rPr>
              <a:t>recall how praying brings them closer to God. Think about their favourite Holy Week story and recognise how praying with it helps them to notice things they need to change. Recall how reflecting on the events in Jesus’ last week before he died help them to feel closer to him like they are sharing in what is happening to him.</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1A7CE-1ACB-453E-9DAC-29683096105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972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This slide provides some choices for children to show and share what they have learned. Examples could be photographed as evidence of children’s learning. </a:t>
            </a:r>
          </a:p>
          <a:p>
            <a:r>
              <a:rPr lang="en-NZ" sz="1200" kern="1200" dirty="0">
                <a:solidFill>
                  <a:schemeClr val="tx1"/>
                </a:solidFill>
                <a:effectLst/>
                <a:latin typeface="+mn-lt"/>
                <a:ea typeface="+mn-ea"/>
                <a:cs typeface="+mn-cs"/>
              </a:rPr>
              <a:t>You may like to put a copy of the </a:t>
            </a:r>
            <a:r>
              <a:rPr lang="en-NZ" sz="1200" b="1" u="sng" kern="1200" dirty="0">
                <a:solidFill>
                  <a:schemeClr val="tx1"/>
                </a:solidFill>
                <a:effectLst/>
                <a:latin typeface="+mn-lt"/>
                <a:ea typeface="+mn-ea"/>
                <a:cs typeface="+mn-cs"/>
              </a:rPr>
              <a:t>Sharing our Learning</a:t>
            </a:r>
            <a:r>
              <a:rPr lang="en-NZ" sz="1200" kern="1200" dirty="0">
                <a:solidFill>
                  <a:schemeClr val="tx1"/>
                </a:solidFill>
                <a:effectLst/>
                <a:latin typeface="+mn-lt"/>
                <a:ea typeface="+mn-ea"/>
                <a:cs typeface="+mn-cs"/>
              </a:rPr>
              <a:t> page in children’s RE Learning Journals. You could talk through the choices using the slide and let children make their choice from their own copy. </a:t>
            </a:r>
          </a:p>
          <a:p>
            <a:r>
              <a:rPr lang="en-NZ" sz="1200" kern="1200" dirty="0">
                <a:solidFill>
                  <a:schemeClr val="tx1"/>
                </a:solidFill>
                <a:effectLst/>
                <a:latin typeface="+mn-lt"/>
                <a:ea typeface="+mn-ea"/>
                <a:cs typeface="+mn-cs"/>
              </a:rPr>
              <a:t>Children could work on their choice at school and/or at home and you may like to set a day for sharing. Please let parents and whānau know what you expect them to do with this. </a:t>
            </a:r>
          </a:p>
          <a:p>
            <a:r>
              <a:rPr lang="en-NZ" sz="1200" kern="1200" dirty="0">
                <a:solidFill>
                  <a:schemeClr val="tx1"/>
                </a:solidFill>
                <a:effectLst/>
                <a:latin typeface="+mn-lt"/>
                <a:ea typeface="+mn-ea"/>
                <a:cs typeface="+mn-cs"/>
              </a:rPr>
              <a:t>The resource is focussed on the </a:t>
            </a:r>
            <a:r>
              <a:rPr lang="en-NZ" sz="1200" kern="1200" dirty="0" err="1">
                <a:solidFill>
                  <a:schemeClr val="tx1"/>
                </a:solidFill>
                <a:effectLst/>
                <a:latin typeface="+mn-lt"/>
                <a:ea typeface="+mn-ea"/>
                <a:cs typeface="+mn-cs"/>
              </a:rPr>
              <a:t>Yr</a:t>
            </a:r>
            <a:r>
              <a:rPr lang="en-NZ" sz="1200" kern="1200" dirty="0">
                <a:solidFill>
                  <a:schemeClr val="tx1"/>
                </a:solidFill>
                <a:effectLst/>
                <a:latin typeface="+mn-lt"/>
                <a:ea typeface="+mn-ea"/>
                <a:cs typeface="+mn-cs"/>
              </a:rPr>
              <a:t> 4 </a:t>
            </a:r>
            <a:r>
              <a:rPr lang="en-NZ" sz="1200" b="1" kern="1200" dirty="0">
                <a:solidFill>
                  <a:schemeClr val="tx1"/>
                </a:solidFill>
                <a:effectLst/>
                <a:latin typeface="+mn-lt"/>
                <a:ea typeface="+mn-ea"/>
                <a:cs typeface="+mn-cs"/>
              </a:rPr>
              <a:t>LENT</a:t>
            </a:r>
            <a:r>
              <a:rPr lang="en-NZ" sz="1200" kern="1200" dirty="0">
                <a:solidFill>
                  <a:schemeClr val="tx1"/>
                </a:solidFill>
                <a:effectLst/>
                <a:latin typeface="+mn-lt"/>
                <a:ea typeface="+mn-ea"/>
                <a:cs typeface="+mn-cs"/>
              </a:rPr>
              <a:t> Achievement Objective which is covered in Resources 1-2</a:t>
            </a:r>
          </a:p>
          <a:p>
            <a:r>
              <a:rPr lang="en-NZ" sz="1200" kern="1200" dirty="0" err="1">
                <a:solidFill>
                  <a:schemeClr val="tx1"/>
                </a:solidFill>
                <a:effectLst/>
                <a:latin typeface="+mn-lt"/>
                <a:ea typeface="+mn-ea"/>
                <a:cs typeface="+mn-cs"/>
              </a:rPr>
              <a:t>Yr</a:t>
            </a:r>
            <a:r>
              <a:rPr lang="en-NZ" sz="1200" kern="1200" dirty="0">
                <a:solidFill>
                  <a:schemeClr val="tx1"/>
                </a:solidFill>
                <a:effectLst/>
                <a:latin typeface="+mn-lt"/>
                <a:ea typeface="+mn-ea"/>
                <a:cs typeface="+mn-cs"/>
              </a:rPr>
              <a:t> 4</a:t>
            </a:r>
            <a:r>
              <a:rPr lang="en-NZ" sz="1200" b="1" kern="1200" dirty="0">
                <a:solidFill>
                  <a:schemeClr val="tx1"/>
                </a:solidFill>
                <a:effectLst/>
                <a:latin typeface="+mn-lt"/>
                <a:ea typeface="+mn-ea"/>
                <a:cs typeface="+mn-cs"/>
              </a:rPr>
              <a:t> LENT </a:t>
            </a:r>
            <a:r>
              <a:rPr lang="en-NZ" sz="1200" kern="1200" dirty="0">
                <a:solidFill>
                  <a:schemeClr val="tx1"/>
                </a:solidFill>
                <a:effectLst/>
                <a:latin typeface="+mn-lt"/>
                <a:ea typeface="+mn-ea"/>
                <a:cs typeface="+mn-cs"/>
              </a:rPr>
              <a:t>AO</a:t>
            </a:r>
            <a:r>
              <a:rPr lang="en-NZ" sz="1200" b="1" kern="120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Children will be able to:  recognise </a:t>
            </a:r>
            <a:r>
              <a:rPr lang="en-NZ" sz="1200" b="1" kern="1200" dirty="0">
                <a:solidFill>
                  <a:schemeClr val="tx1"/>
                </a:solidFill>
                <a:effectLst/>
                <a:latin typeface="+mn-lt"/>
                <a:ea typeface="+mn-ea"/>
                <a:cs typeface="+mn-cs"/>
              </a:rPr>
              <a:t>LENT</a:t>
            </a:r>
            <a:r>
              <a:rPr lang="en-NZ" sz="1200" kern="1200" dirty="0">
                <a:solidFill>
                  <a:schemeClr val="tx1"/>
                </a:solidFill>
                <a:effectLst/>
                <a:latin typeface="+mn-lt"/>
                <a:ea typeface="+mn-ea"/>
                <a:cs typeface="+mn-cs"/>
              </a:rPr>
              <a:t> as a season for turning back to God through prayer, fasting and almsgiving.</a:t>
            </a:r>
            <a:endParaRPr lang="en-NZ" dirty="0"/>
          </a:p>
        </p:txBody>
      </p:sp>
      <p:sp>
        <p:nvSpPr>
          <p:cNvPr id="4" name="Slide Number Placeholder 3"/>
          <p:cNvSpPr>
            <a:spLocks noGrp="1"/>
          </p:cNvSpPr>
          <p:nvPr>
            <p:ph type="sldNum" sz="quarter" idx="10"/>
          </p:nvPr>
        </p:nvSpPr>
        <p:spPr/>
        <p:txBody>
          <a:bodyPr/>
          <a:lstStyle/>
          <a:p>
            <a:fld id="{FF72E28F-5685-40A1-86C5-C8BC817C80BE}" type="slidenum">
              <a:rPr lang="en-NZ" smtClean="0"/>
              <a:t>11</a:t>
            </a:fld>
            <a:endParaRPr lang="en-NZ"/>
          </a:p>
        </p:txBody>
      </p:sp>
    </p:spTree>
    <p:extLst>
      <p:ext uri="{BB962C8B-B14F-4D97-AF65-F5344CB8AC3E}">
        <p14:creationId xmlns:p14="http://schemas.microsoft.com/office/powerpoint/2010/main" val="2635110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dirty="0"/>
          </a:p>
        </p:txBody>
      </p:sp>
      <p:sp>
        <p:nvSpPr>
          <p:cNvPr id="4" name="Slide Number Placeholder 3"/>
          <p:cNvSpPr>
            <a:spLocks noGrp="1"/>
          </p:cNvSpPr>
          <p:nvPr>
            <p:ph type="sldNum" sz="quarter" idx="10"/>
          </p:nvPr>
        </p:nvSpPr>
        <p:spPr/>
        <p:txBody>
          <a:bodyPr/>
          <a:lstStyle/>
          <a:p>
            <a:fld id="{FF72E28F-5685-40A1-86C5-C8BC817C80BE}" type="slidenum">
              <a:rPr lang="en-NZ" smtClean="0"/>
              <a:t>2</a:t>
            </a:fld>
            <a:endParaRPr lang="en-NZ"/>
          </a:p>
        </p:txBody>
      </p:sp>
    </p:spTree>
    <p:extLst>
      <p:ext uri="{BB962C8B-B14F-4D97-AF65-F5344CB8AC3E}">
        <p14:creationId xmlns:p14="http://schemas.microsoft.com/office/powerpoint/2010/main" val="259524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1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Invite the children to share what they have learned so far about Lent.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Look at the image and describe where it occurs in the Liturgical Year.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Watch the clip   The Lenten Season	6:58 minutes</a:t>
            </a:r>
            <a:endParaRPr lang="en-NZ"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3"/>
              </a:rPr>
              <a:t>https://www.youtube.com/watch?v=akkQCnZAwWI</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Prepare a poster board titled –What we have learned about the Season of LENT.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After watching the clip give children 3 Post it notes each and invite them to write 3 new things they learned about Lent from the clip to display on the poster board. Add the Post it notes to the poster and display in the Lenten Prayer Space.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Suggested uses for the poster board: Include in Sharing our Learning (See R2 Slide 11)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Photograph poster as a record of learning about Lent so far – suggest copy for RE Learning Journal, scan a copy and email it to parents – print copies and use as part of pre-test/post-test check.</a:t>
            </a:r>
            <a:endParaRPr lang="en-NZ" dirty="0"/>
          </a:p>
        </p:txBody>
      </p:sp>
      <p:sp>
        <p:nvSpPr>
          <p:cNvPr id="4" name="Slide Number Placeholder 3"/>
          <p:cNvSpPr>
            <a:spLocks noGrp="1"/>
          </p:cNvSpPr>
          <p:nvPr>
            <p:ph type="sldNum" sz="quarter" idx="10"/>
          </p:nvPr>
        </p:nvSpPr>
        <p:spPr/>
        <p:txBody>
          <a:bodyPr/>
          <a:lstStyle/>
          <a:p>
            <a:fld id="{FF72E28F-5685-40A1-86C5-C8BC817C80BE}" type="slidenum">
              <a:rPr lang="en-NZ" smtClean="0"/>
              <a:t>3</a:t>
            </a:fld>
            <a:endParaRPr lang="en-NZ"/>
          </a:p>
        </p:txBody>
      </p:sp>
    </p:spTree>
    <p:extLst>
      <p:ext uri="{BB962C8B-B14F-4D97-AF65-F5344CB8AC3E}">
        <p14:creationId xmlns:p14="http://schemas.microsoft.com/office/powerpoint/2010/main" val="3702764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2</a:t>
            </a:r>
          </a:p>
          <a:p>
            <a:r>
              <a:rPr lang="en-NZ" sz="1200" kern="1200" dirty="0">
                <a:solidFill>
                  <a:schemeClr val="tx1"/>
                </a:solidFill>
                <a:effectLst/>
                <a:latin typeface="+mn-lt"/>
                <a:ea typeface="+mn-ea"/>
                <a:cs typeface="+mn-cs"/>
              </a:rPr>
              <a:t>Invite the children to share the mood of the summer season.</a:t>
            </a:r>
          </a:p>
          <a:p>
            <a:r>
              <a:rPr lang="en-NZ" sz="1200" kern="1200" dirty="0">
                <a:solidFill>
                  <a:schemeClr val="tx1"/>
                </a:solidFill>
                <a:effectLst/>
                <a:latin typeface="+mn-lt"/>
                <a:ea typeface="+mn-ea"/>
                <a:cs typeface="+mn-cs"/>
              </a:rPr>
              <a:t>Then move to the mood of Lent and record ideas  – quiet time, reflective, waiting, prayerful, thoughtful, sadness, preparing for something, near Jesus, purple, in the shadow of the cross, thinking of others, changing, sacrifice,  giving to others, remembering, death, journey, being with, 40 days. </a:t>
            </a:r>
          </a:p>
          <a:p>
            <a:r>
              <a:rPr lang="en-NZ" sz="1200" kern="1200" dirty="0">
                <a:solidFill>
                  <a:schemeClr val="tx1"/>
                </a:solidFill>
                <a:effectLst/>
                <a:latin typeface="+mn-lt"/>
                <a:ea typeface="+mn-ea"/>
                <a:cs typeface="+mn-cs"/>
              </a:rPr>
              <a:t>When the words have been recorded children can use them to create some Acrostic poems which can be illustrated appropriately as a poster to be displayed around the school and shared – see Sharing our Learning  (R2, Slide 12),</a:t>
            </a:r>
          </a:p>
          <a:p>
            <a:r>
              <a:rPr lang="en-NZ" sz="1200" kern="1200" dirty="0">
                <a:solidFill>
                  <a:schemeClr val="tx1"/>
                </a:solidFill>
                <a:effectLst/>
                <a:latin typeface="+mn-lt"/>
                <a:ea typeface="+mn-ea"/>
                <a:cs typeface="+mn-cs"/>
              </a:rPr>
              <a:t>NOTE - An </a:t>
            </a:r>
            <a:r>
              <a:rPr lang="en-NZ" sz="1200" b="1" kern="1200" dirty="0">
                <a:solidFill>
                  <a:schemeClr val="tx1"/>
                </a:solidFill>
                <a:effectLst/>
                <a:latin typeface="+mn-lt"/>
                <a:ea typeface="+mn-ea"/>
                <a:cs typeface="+mn-cs"/>
              </a:rPr>
              <a:t>acrostic poem</a:t>
            </a:r>
            <a:r>
              <a:rPr lang="en-NZ" sz="1200" kern="1200" dirty="0">
                <a:solidFill>
                  <a:schemeClr val="tx1"/>
                </a:solidFill>
                <a:effectLst/>
                <a:latin typeface="+mn-lt"/>
                <a:ea typeface="+mn-ea"/>
                <a:cs typeface="+mn-cs"/>
              </a:rPr>
              <a:t> is a type of </a:t>
            </a:r>
            <a:r>
              <a:rPr lang="en-NZ" sz="1200" b="1" kern="1200" dirty="0">
                <a:solidFill>
                  <a:schemeClr val="tx1"/>
                </a:solidFill>
                <a:effectLst/>
                <a:latin typeface="+mn-lt"/>
                <a:ea typeface="+mn-ea"/>
                <a:cs typeface="+mn-cs"/>
              </a:rPr>
              <a:t>poetry</a:t>
            </a:r>
            <a:r>
              <a:rPr lang="en-NZ" sz="1200" kern="1200" dirty="0">
                <a:solidFill>
                  <a:schemeClr val="tx1"/>
                </a:solidFill>
                <a:effectLst/>
                <a:latin typeface="+mn-lt"/>
                <a:ea typeface="+mn-ea"/>
                <a:cs typeface="+mn-cs"/>
              </a:rPr>
              <a:t> where the first, last or other letters in a line spell out a particular word or phrase. The most common and simple form of an </a:t>
            </a:r>
            <a:r>
              <a:rPr lang="en-NZ" sz="1200" b="1" kern="1200" dirty="0">
                <a:solidFill>
                  <a:schemeClr val="tx1"/>
                </a:solidFill>
                <a:effectLst/>
                <a:latin typeface="+mn-lt"/>
                <a:ea typeface="+mn-ea"/>
                <a:cs typeface="+mn-cs"/>
              </a:rPr>
              <a:t>acrostic poem</a:t>
            </a:r>
            <a:r>
              <a:rPr lang="en-NZ" sz="1200" kern="1200" dirty="0">
                <a:solidFill>
                  <a:schemeClr val="tx1"/>
                </a:solidFill>
                <a:effectLst/>
                <a:latin typeface="+mn-lt"/>
                <a:ea typeface="+mn-ea"/>
                <a:cs typeface="+mn-cs"/>
              </a:rPr>
              <a:t> is where the first letters of each line spell out the word or phrase.</a:t>
            </a:r>
          </a:p>
          <a:p>
            <a:r>
              <a:rPr lang="en-NZ" sz="1200" kern="1200" dirty="0">
                <a:solidFill>
                  <a:schemeClr val="tx1"/>
                </a:solidFill>
                <a:effectLst/>
                <a:latin typeface="+mn-lt"/>
                <a:ea typeface="+mn-ea"/>
                <a:cs typeface="+mn-cs"/>
              </a:rPr>
              <a:t>Adapt Teaching and Learning Experience 3</a:t>
            </a:r>
            <a:endParaRPr lang="en-NZ" dirty="0"/>
          </a:p>
        </p:txBody>
      </p:sp>
      <p:sp>
        <p:nvSpPr>
          <p:cNvPr id="4" name="Slide Number Placeholder 3"/>
          <p:cNvSpPr>
            <a:spLocks noGrp="1"/>
          </p:cNvSpPr>
          <p:nvPr>
            <p:ph type="sldNum" sz="quarter" idx="10"/>
          </p:nvPr>
        </p:nvSpPr>
        <p:spPr/>
        <p:txBody>
          <a:bodyPr/>
          <a:lstStyle/>
          <a:p>
            <a:fld id="{FF72E28F-5685-40A1-86C5-C8BC817C80BE}" type="slidenum">
              <a:rPr lang="en-NZ" smtClean="0"/>
              <a:t>4</a:t>
            </a:fld>
            <a:endParaRPr lang="en-NZ"/>
          </a:p>
        </p:txBody>
      </p:sp>
    </p:spTree>
    <p:extLst>
      <p:ext uri="{BB962C8B-B14F-4D97-AF65-F5344CB8AC3E}">
        <p14:creationId xmlns:p14="http://schemas.microsoft.com/office/powerpoint/2010/main" val="466914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5</a:t>
            </a:r>
          </a:p>
          <a:p>
            <a:r>
              <a:rPr lang="en-GB" sz="1200" kern="1200" dirty="0">
                <a:solidFill>
                  <a:schemeClr val="tx1"/>
                </a:solidFill>
                <a:effectLst/>
                <a:latin typeface="+mn-lt"/>
                <a:ea typeface="+mn-ea"/>
                <a:cs typeface="+mn-cs"/>
              </a:rPr>
              <a:t>Use the flip cards to increase children’s understanding of what fasting can include. Take time to let children make their personal responses to the ideas in the purple text.</a:t>
            </a:r>
            <a:endParaRPr lang="en-NZ" dirty="0"/>
          </a:p>
        </p:txBody>
      </p:sp>
      <p:sp>
        <p:nvSpPr>
          <p:cNvPr id="4" name="Slide Number Placeholder 3"/>
          <p:cNvSpPr>
            <a:spLocks noGrp="1"/>
          </p:cNvSpPr>
          <p:nvPr>
            <p:ph type="sldNum" sz="quarter" idx="10"/>
          </p:nvPr>
        </p:nvSpPr>
        <p:spPr/>
        <p:txBody>
          <a:bodyPr/>
          <a:lstStyle/>
          <a:p>
            <a:fld id="{FF72E28F-5685-40A1-86C5-C8BC817C80BE}" type="slidenum">
              <a:rPr lang="en-NZ" smtClean="0"/>
              <a:t>5</a:t>
            </a:fld>
            <a:endParaRPr lang="en-NZ"/>
          </a:p>
        </p:txBody>
      </p:sp>
    </p:spTree>
    <p:extLst>
      <p:ext uri="{BB962C8B-B14F-4D97-AF65-F5344CB8AC3E}">
        <p14:creationId xmlns:p14="http://schemas.microsoft.com/office/powerpoint/2010/main" val="141971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From the screen read the Feasting and Fasting items around the class.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Invite children to explain what each one means.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use their worksheet to create their own examples and share them with the class. </a:t>
            </a:r>
            <a:endParaRPr lang="en-NZ" dirty="0"/>
          </a:p>
        </p:txBody>
      </p:sp>
      <p:sp>
        <p:nvSpPr>
          <p:cNvPr id="4" name="Slide Number Placeholder 3"/>
          <p:cNvSpPr>
            <a:spLocks noGrp="1"/>
          </p:cNvSpPr>
          <p:nvPr>
            <p:ph type="sldNum" sz="quarter" idx="10"/>
          </p:nvPr>
        </p:nvSpPr>
        <p:spPr/>
        <p:txBody>
          <a:bodyPr/>
          <a:lstStyle/>
          <a:p>
            <a:fld id="{FF72E28F-5685-40A1-86C5-C8BC817C80BE}" type="slidenum">
              <a:rPr lang="en-NZ" smtClean="0"/>
              <a:t>6</a:t>
            </a:fld>
            <a:endParaRPr lang="en-NZ"/>
          </a:p>
        </p:txBody>
      </p:sp>
    </p:spTree>
    <p:extLst>
      <p:ext uri="{BB962C8B-B14F-4D97-AF65-F5344CB8AC3E}">
        <p14:creationId xmlns:p14="http://schemas.microsoft.com/office/powerpoint/2010/main" val="1275247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Experiences 5 &amp; 6</a:t>
            </a:r>
          </a:p>
          <a:p>
            <a:r>
              <a:rPr lang="en-GB" sz="1200" kern="1200" dirty="0">
                <a:solidFill>
                  <a:schemeClr val="tx1"/>
                </a:solidFill>
                <a:effectLst/>
                <a:latin typeface="+mn-lt"/>
                <a:ea typeface="+mn-ea"/>
                <a:cs typeface="+mn-cs"/>
              </a:rPr>
              <a:t>Read aloud the purple text on the flip cards. Class then read the black text silently (with help if needed) on each flip card.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Then read aloud the purple text questions on the flip cards again. Invite children to respond in their own words. </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72E28F-5685-40A1-86C5-C8BC817C80B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592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ideas on the pop up to help your class decide how they will use the Caritas resources during Lent.</a:t>
            </a:r>
            <a:endParaRPr lang="en-NZ" dirty="0"/>
          </a:p>
        </p:txBody>
      </p:sp>
      <p:sp>
        <p:nvSpPr>
          <p:cNvPr id="4" name="Slide Number Placeholder 3"/>
          <p:cNvSpPr>
            <a:spLocks noGrp="1"/>
          </p:cNvSpPr>
          <p:nvPr>
            <p:ph type="sldNum" sz="quarter" idx="10"/>
          </p:nvPr>
        </p:nvSpPr>
        <p:spPr/>
        <p:txBody>
          <a:bodyPr/>
          <a:lstStyle/>
          <a:p>
            <a:fld id="{FF72E28F-5685-40A1-86C5-C8BC817C80BE}" type="slidenum">
              <a:rPr lang="en-NZ" smtClean="0"/>
              <a:t>8</a:t>
            </a:fld>
            <a:endParaRPr lang="en-NZ"/>
          </a:p>
        </p:txBody>
      </p:sp>
    </p:spTree>
    <p:extLst>
      <p:ext uri="{BB962C8B-B14F-4D97-AF65-F5344CB8AC3E}">
        <p14:creationId xmlns:p14="http://schemas.microsoft.com/office/powerpoint/2010/main" val="1319045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lesson.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60028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51F8E6D1-124E-4024-B470-70CD7CBFABAC}"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3DB63F1-9038-4422-9614-51DBA73E9C7B}" type="slidenum">
              <a:rPr lang="en-NZ" smtClean="0"/>
              <a:t>‹#›</a:t>
            </a:fld>
            <a:endParaRPr lang="en-NZ"/>
          </a:p>
        </p:txBody>
      </p:sp>
    </p:spTree>
    <p:extLst>
      <p:ext uri="{BB962C8B-B14F-4D97-AF65-F5344CB8AC3E}">
        <p14:creationId xmlns:p14="http://schemas.microsoft.com/office/powerpoint/2010/main" val="1386055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51F8E6D1-124E-4024-B470-70CD7CBFABAC}"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3DB63F1-9038-4422-9614-51DBA73E9C7B}" type="slidenum">
              <a:rPr lang="en-NZ" smtClean="0"/>
              <a:t>‹#›</a:t>
            </a:fld>
            <a:endParaRPr lang="en-NZ"/>
          </a:p>
        </p:txBody>
      </p:sp>
    </p:spTree>
    <p:extLst>
      <p:ext uri="{BB962C8B-B14F-4D97-AF65-F5344CB8AC3E}">
        <p14:creationId xmlns:p14="http://schemas.microsoft.com/office/powerpoint/2010/main" val="499104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51F8E6D1-124E-4024-B470-70CD7CBFABAC}"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3DB63F1-9038-4422-9614-51DBA73E9C7B}" type="slidenum">
              <a:rPr lang="en-NZ" smtClean="0"/>
              <a:t>‹#›</a:t>
            </a:fld>
            <a:endParaRPr lang="en-NZ"/>
          </a:p>
        </p:txBody>
      </p:sp>
    </p:spTree>
    <p:extLst>
      <p:ext uri="{BB962C8B-B14F-4D97-AF65-F5344CB8AC3E}">
        <p14:creationId xmlns:p14="http://schemas.microsoft.com/office/powerpoint/2010/main" val="3949127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1780614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27704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329050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63E5E624-1F86-4A96-B389-F362CDC53BE4}" type="datetimeFigureOut">
              <a:rPr lang="en-NZ" smtClean="0"/>
              <a:t>23/02/2017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3803945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63E5E624-1F86-4A96-B389-F362CDC53BE4}" type="datetimeFigureOut">
              <a:rPr lang="en-NZ" smtClean="0"/>
              <a:t>23/02/2017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3558278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63E5E624-1F86-4A96-B389-F362CDC53BE4}" type="datetimeFigureOut">
              <a:rPr lang="en-NZ" smtClean="0"/>
              <a:t>23/02/2017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2693800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E5E624-1F86-4A96-B389-F362CDC53BE4}" type="datetimeFigureOut">
              <a:rPr lang="en-NZ" smtClean="0"/>
              <a:t>23/02/2017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54898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E5E624-1F86-4A96-B389-F362CDC53BE4}" type="datetimeFigureOut">
              <a:rPr lang="en-NZ" smtClean="0"/>
              <a:t>23/02/2017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3113071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51F8E6D1-124E-4024-B470-70CD7CBFABAC}"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3DB63F1-9038-4422-9614-51DBA73E9C7B}" type="slidenum">
              <a:rPr lang="en-NZ" smtClean="0"/>
              <a:t>‹#›</a:t>
            </a:fld>
            <a:endParaRPr lang="en-NZ"/>
          </a:p>
        </p:txBody>
      </p:sp>
    </p:spTree>
    <p:extLst>
      <p:ext uri="{BB962C8B-B14F-4D97-AF65-F5344CB8AC3E}">
        <p14:creationId xmlns:p14="http://schemas.microsoft.com/office/powerpoint/2010/main" val="3101274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E5E624-1F86-4A96-B389-F362CDC53BE4}" type="datetimeFigureOut">
              <a:rPr lang="en-NZ" smtClean="0"/>
              <a:t>23/02/2017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1951911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278787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263862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124454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3026457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295134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63E5E624-1F86-4A96-B389-F362CDC53BE4}" type="datetimeFigureOut">
              <a:rPr lang="en-NZ" smtClean="0"/>
              <a:t>23/02/2017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779945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63E5E624-1F86-4A96-B389-F362CDC53BE4}" type="datetimeFigureOut">
              <a:rPr lang="en-NZ" smtClean="0"/>
              <a:t>23/02/2017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1460365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63E5E624-1F86-4A96-B389-F362CDC53BE4}" type="datetimeFigureOut">
              <a:rPr lang="en-NZ" smtClean="0"/>
              <a:t>23/02/2017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3927514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E5E624-1F86-4A96-B389-F362CDC53BE4}" type="datetimeFigureOut">
              <a:rPr lang="en-NZ" smtClean="0"/>
              <a:t>23/02/2017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4078649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F8E6D1-124E-4024-B470-70CD7CBFABAC}"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3DB63F1-9038-4422-9614-51DBA73E9C7B}" type="slidenum">
              <a:rPr lang="en-NZ" smtClean="0"/>
              <a:t>‹#›</a:t>
            </a:fld>
            <a:endParaRPr lang="en-NZ"/>
          </a:p>
        </p:txBody>
      </p:sp>
    </p:spTree>
    <p:extLst>
      <p:ext uri="{BB962C8B-B14F-4D97-AF65-F5344CB8AC3E}">
        <p14:creationId xmlns:p14="http://schemas.microsoft.com/office/powerpoint/2010/main" val="1991772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E5E624-1F86-4A96-B389-F362CDC53BE4}" type="datetimeFigureOut">
              <a:rPr lang="en-NZ" smtClean="0"/>
              <a:t>23/02/2017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3582493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E5E624-1F86-4A96-B389-F362CDC53BE4}" type="datetimeFigureOut">
              <a:rPr lang="en-NZ" smtClean="0"/>
              <a:t>23/02/2017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2871800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1701193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63E5E624-1F86-4A96-B389-F362CDC53BE4}" type="datetimeFigureOut">
              <a:rPr lang="en-NZ" smtClean="0"/>
              <a:t>23/02/2017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2559AF3-8CE6-427B-9462-397ABB4055BB}" type="slidenum">
              <a:rPr lang="en-NZ" smtClean="0"/>
              <a:t>‹#›</a:t>
            </a:fld>
            <a:endParaRPr lang="en-NZ"/>
          </a:p>
        </p:txBody>
      </p:sp>
    </p:spTree>
    <p:extLst>
      <p:ext uri="{BB962C8B-B14F-4D97-AF65-F5344CB8AC3E}">
        <p14:creationId xmlns:p14="http://schemas.microsoft.com/office/powerpoint/2010/main" val="669030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51F8E6D1-124E-4024-B470-70CD7CBFABAC}" type="datetimeFigureOut">
              <a:rPr lang="en-NZ" smtClean="0"/>
              <a:t>23/02/2017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3DB63F1-9038-4422-9614-51DBA73E9C7B}" type="slidenum">
              <a:rPr lang="en-NZ" smtClean="0"/>
              <a:t>‹#›</a:t>
            </a:fld>
            <a:endParaRPr lang="en-NZ"/>
          </a:p>
        </p:txBody>
      </p:sp>
    </p:spTree>
    <p:extLst>
      <p:ext uri="{BB962C8B-B14F-4D97-AF65-F5344CB8AC3E}">
        <p14:creationId xmlns:p14="http://schemas.microsoft.com/office/powerpoint/2010/main" val="1639343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51F8E6D1-124E-4024-B470-70CD7CBFABAC}" type="datetimeFigureOut">
              <a:rPr lang="en-NZ" smtClean="0"/>
              <a:t>23/02/2017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E3DB63F1-9038-4422-9614-51DBA73E9C7B}" type="slidenum">
              <a:rPr lang="en-NZ" smtClean="0"/>
              <a:t>‹#›</a:t>
            </a:fld>
            <a:endParaRPr lang="en-NZ"/>
          </a:p>
        </p:txBody>
      </p:sp>
    </p:spTree>
    <p:extLst>
      <p:ext uri="{BB962C8B-B14F-4D97-AF65-F5344CB8AC3E}">
        <p14:creationId xmlns:p14="http://schemas.microsoft.com/office/powerpoint/2010/main" val="3993588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51F8E6D1-124E-4024-B470-70CD7CBFABAC}" type="datetimeFigureOut">
              <a:rPr lang="en-NZ" smtClean="0"/>
              <a:t>23/02/2017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E3DB63F1-9038-4422-9614-51DBA73E9C7B}" type="slidenum">
              <a:rPr lang="en-NZ" smtClean="0"/>
              <a:t>‹#›</a:t>
            </a:fld>
            <a:endParaRPr lang="en-NZ"/>
          </a:p>
        </p:txBody>
      </p:sp>
    </p:spTree>
    <p:extLst>
      <p:ext uri="{BB962C8B-B14F-4D97-AF65-F5344CB8AC3E}">
        <p14:creationId xmlns:p14="http://schemas.microsoft.com/office/powerpoint/2010/main" val="1328818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8E6D1-124E-4024-B470-70CD7CBFABAC}" type="datetimeFigureOut">
              <a:rPr lang="en-NZ" smtClean="0"/>
              <a:t>23/02/2017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E3DB63F1-9038-4422-9614-51DBA73E9C7B}" type="slidenum">
              <a:rPr lang="en-NZ" smtClean="0"/>
              <a:t>‹#›</a:t>
            </a:fld>
            <a:endParaRPr lang="en-NZ"/>
          </a:p>
        </p:txBody>
      </p:sp>
    </p:spTree>
    <p:extLst>
      <p:ext uri="{BB962C8B-B14F-4D97-AF65-F5344CB8AC3E}">
        <p14:creationId xmlns:p14="http://schemas.microsoft.com/office/powerpoint/2010/main" val="247266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F8E6D1-124E-4024-B470-70CD7CBFABAC}" type="datetimeFigureOut">
              <a:rPr lang="en-NZ" smtClean="0"/>
              <a:t>23/02/2017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3DB63F1-9038-4422-9614-51DBA73E9C7B}" type="slidenum">
              <a:rPr lang="en-NZ" smtClean="0"/>
              <a:t>‹#›</a:t>
            </a:fld>
            <a:endParaRPr lang="en-NZ"/>
          </a:p>
        </p:txBody>
      </p:sp>
    </p:spTree>
    <p:extLst>
      <p:ext uri="{BB962C8B-B14F-4D97-AF65-F5344CB8AC3E}">
        <p14:creationId xmlns:p14="http://schemas.microsoft.com/office/powerpoint/2010/main" val="2863601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F8E6D1-124E-4024-B470-70CD7CBFABAC}" type="datetimeFigureOut">
              <a:rPr lang="en-NZ" smtClean="0"/>
              <a:t>23/02/2017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3DB63F1-9038-4422-9614-51DBA73E9C7B}" type="slidenum">
              <a:rPr lang="en-NZ" smtClean="0"/>
              <a:t>‹#›</a:t>
            </a:fld>
            <a:endParaRPr lang="en-NZ"/>
          </a:p>
        </p:txBody>
      </p:sp>
    </p:spTree>
    <p:extLst>
      <p:ext uri="{BB962C8B-B14F-4D97-AF65-F5344CB8AC3E}">
        <p14:creationId xmlns:p14="http://schemas.microsoft.com/office/powerpoint/2010/main" val="3739552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PaintBrus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8E6D1-124E-4024-B470-70CD7CBFABAC}" type="datetimeFigureOut">
              <a:rPr lang="en-NZ" smtClean="0"/>
              <a:t>23/02/2017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B63F1-9038-4422-9614-51DBA73E9C7B}" type="slidenum">
              <a:rPr lang="en-NZ" smtClean="0"/>
              <a:t>‹#›</a:t>
            </a:fld>
            <a:endParaRPr lang="en-NZ"/>
          </a:p>
        </p:txBody>
      </p:sp>
    </p:spTree>
    <p:extLst>
      <p:ext uri="{BB962C8B-B14F-4D97-AF65-F5344CB8AC3E}">
        <p14:creationId xmlns:p14="http://schemas.microsoft.com/office/powerpoint/2010/main" val="1864579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PaintBrus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5E624-1F86-4A96-B389-F362CDC53BE4}" type="datetimeFigureOut">
              <a:rPr lang="en-NZ" smtClean="0"/>
              <a:t>23/02/2017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59AF3-8CE6-427B-9462-397ABB4055BB}" type="slidenum">
              <a:rPr lang="en-NZ" smtClean="0"/>
              <a:t>‹#›</a:t>
            </a:fld>
            <a:endParaRPr lang="en-NZ"/>
          </a:p>
        </p:txBody>
      </p:sp>
    </p:spTree>
    <p:extLst>
      <p:ext uri="{BB962C8B-B14F-4D97-AF65-F5344CB8AC3E}">
        <p14:creationId xmlns:p14="http://schemas.microsoft.com/office/powerpoint/2010/main" val="3734626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PaintBrus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5E624-1F86-4A96-B389-F362CDC53BE4}" type="datetimeFigureOut">
              <a:rPr lang="en-NZ" smtClean="0"/>
              <a:t>23/02/2017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59AF3-8CE6-427B-9462-397ABB4055BB}" type="slidenum">
              <a:rPr lang="en-NZ" smtClean="0"/>
              <a:t>‹#›</a:t>
            </a:fld>
            <a:endParaRPr lang="en-NZ"/>
          </a:p>
        </p:txBody>
      </p:sp>
    </p:spTree>
    <p:extLst>
      <p:ext uri="{BB962C8B-B14F-4D97-AF65-F5344CB8AC3E}">
        <p14:creationId xmlns:p14="http://schemas.microsoft.com/office/powerpoint/2010/main" val="3973527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8.xml"/><Relationship Id="rId7" Type="http://schemas.openxmlformats.org/officeDocument/2006/relationships/hyperlink" Target="http://www.tinyurl.com/NCRSfeedback"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notesSlide" Target="../notesSlides/notesSlide10.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slide" Target="slide7.xml"/><Relationship Id="rId2" Type="http://schemas.openxmlformats.org/officeDocument/2006/relationships/image" Target="../media/image27.gif"/><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gif"/></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2.png"/><Relationship Id="rId7" Type="http://schemas.microsoft.com/office/2007/relationships/hdphoto" Target="../media/hdphoto4.wdp"/><Relationship Id="rId2" Type="http://schemas.openxmlformats.org/officeDocument/2006/relationships/slide" Target="slide11.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26.jp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ww.youtube.com/watch?v=akkQCnZAwWI"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7030A0"/>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6000" y="477749"/>
            <a:ext cx="0" cy="3657600"/>
          </a:xfrm>
          <a:prstGeom prst="line">
            <a:avLst/>
          </a:prstGeom>
          <a:ln w="101600" cmpd="dbl">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1092608"/>
            <a:ext cx="5455917" cy="2427883"/>
          </a:xfrm>
          <a:prstGeom prst="rect">
            <a:avLst/>
          </a:prstGeom>
          <a:ln w="76200">
            <a:solidFill>
              <a:schemeClr val="bg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6043" y="1297205"/>
            <a:ext cx="5455917" cy="2018689"/>
          </a:xfrm>
          <a:prstGeom prst="rect">
            <a:avLst/>
          </a:prstGeom>
          <a:ln w="76200">
            <a:solidFill>
              <a:schemeClr val="bg1"/>
            </a:solidFill>
          </a:ln>
        </p:spPr>
      </p:pic>
      <p:sp>
        <p:nvSpPr>
          <p:cNvPr id="2" name="Title 1"/>
          <p:cNvSpPr>
            <a:spLocks noGrp="1"/>
          </p:cNvSpPr>
          <p:nvPr>
            <p:ph type="ctrTitle"/>
          </p:nvPr>
        </p:nvSpPr>
        <p:spPr>
          <a:xfrm>
            <a:off x="527538" y="4756638"/>
            <a:ext cx="11139854" cy="930447"/>
          </a:xfrm>
        </p:spPr>
        <p:txBody>
          <a:bodyPr>
            <a:normAutofit fontScale="90000"/>
          </a:bodyPr>
          <a:lstStyle/>
          <a:p>
            <a:pPr>
              <a:lnSpc>
                <a:spcPct val="70000"/>
              </a:lnSpc>
            </a:pPr>
            <a:r>
              <a:rPr lang="en-NZ" sz="4000" b="1" dirty="0">
                <a:solidFill>
                  <a:schemeClr val="bg1"/>
                </a:solidFill>
                <a:latin typeface="Century" panose="02040604050505020304" pitchFamily="18" charset="0"/>
              </a:rPr>
              <a:t>Lent is a Season for turning back to God</a:t>
            </a:r>
            <a:br>
              <a:rPr lang="en-NZ" sz="4000" b="1" dirty="0">
                <a:solidFill>
                  <a:schemeClr val="bg1"/>
                </a:solidFill>
                <a:latin typeface="Century" panose="02040604050505020304" pitchFamily="18" charset="0"/>
              </a:rPr>
            </a:br>
            <a:r>
              <a:rPr lang="en-NZ" sz="4000" b="1" dirty="0">
                <a:solidFill>
                  <a:schemeClr val="bg1"/>
                </a:solidFill>
                <a:latin typeface="Century" panose="02040604050505020304" pitchFamily="18" charset="0"/>
              </a:rPr>
              <a:t> through Fasting and Almsgiving</a:t>
            </a: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S-01</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084701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1995" y="0"/>
            <a:ext cx="10515600" cy="1325563"/>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en-NZ" sz="6000" b="1" dirty="0">
                <a:ln/>
                <a:solidFill>
                  <a:srgbClr val="D1B1E9"/>
                </a:solidFill>
                <a:effectLst>
                  <a:reflection blurRad="6350" stA="60000" endA="900" endPos="58000" dir="5400000" sy="-100000" algn="bl" rotWithShape="0"/>
                </a:effectLst>
                <a:latin typeface="Lucida Calligraphy" panose="03010101010101010101" pitchFamily="66" charset="0"/>
              </a:rPr>
              <a:t>Time for Reflection</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039" t="13822" r="683"/>
          <a:stretch/>
        </p:blipFill>
        <p:spPr>
          <a:xfrm>
            <a:off x="3423684" y="967563"/>
            <a:ext cx="5029200" cy="5890437"/>
          </a:xfrm>
          <a:prstGeom prst="rect">
            <a:avLst/>
          </a:prstGeom>
          <a:ln>
            <a:noFill/>
          </a:ln>
          <a:effectLst>
            <a:softEdge rad="317500"/>
          </a:effectLst>
        </p:spPr>
      </p:pic>
      <p:sp>
        <p:nvSpPr>
          <p:cNvPr id="4" name="Action Button: Back">
            <a:hlinkClick r:id="" action="ppaction://hlinkshowjump?jump=previousslide" highlightClick="1"/>
          </p:cNvPr>
          <p:cNvSpPr/>
          <p:nvPr/>
        </p:nvSpPr>
        <p:spPr>
          <a:xfrm>
            <a:off x="10156777" y="6239499"/>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S-10</a:t>
            </a:r>
          </a:p>
        </p:txBody>
      </p:sp>
      <p:sp>
        <p:nvSpPr>
          <p:cNvPr id="8" name="Action Button: Forward">
            <a:hlinkClick r:id="" action="ppaction://hlinkshowjump?jump=nextslide" highlightClick="1"/>
          </p:cNvPr>
          <p:cNvSpPr/>
          <p:nvPr/>
        </p:nvSpPr>
        <p:spPr>
          <a:xfrm>
            <a:off x="10838388" y="6239499"/>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ction Button: Audio">
            <a:hlinkClick r:id="" action="ppaction://noaction" highlightClick="1"/>
          </p:cNvPr>
          <p:cNvSpPr/>
          <p:nvPr/>
        </p:nvSpPr>
        <p:spPr>
          <a:xfrm>
            <a:off x="9572400" y="6239500"/>
            <a:ext cx="480000" cy="48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endParaRPr>
          </a:p>
        </p:txBody>
      </p:sp>
      <p:sp>
        <p:nvSpPr>
          <p:cNvPr id="11" name="TextBox: Tool instructions stop"/>
          <p:cNvSpPr txBox="1"/>
          <p:nvPr/>
        </p:nvSpPr>
        <p:spPr>
          <a:xfrm>
            <a:off x="4463182" y="6627168"/>
            <a:ext cx="3265639" cy="276999"/>
          </a:xfrm>
          <a:prstGeom prst="rect">
            <a:avLst/>
          </a:prstGeom>
        </p:spPr>
        <p:txBody>
          <a:bodyPr wrap="none">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kern="0" cap="none" spc="0" normalizeH="0" baseline="0">
                <a:ln>
                  <a:noFill/>
                </a:ln>
                <a:solidFill>
                  <a:sysClr val="windowText" lastClr="000000"/>
                </a:solidFill>
                <a:effectLst/>
                <a:uLnTx/>
                <a:uFillTx/>
                <a:latin typeface="Arial" panose="020B0604020202020204" pitchFamily="34" charset="0"/>
                <a:cs typeface="Arial" panose="020B0604020202020204" pitchFamily="34" charset="0"/>
              </a:defRPr>
            </a:lvl1pPr>
          </a:lstStyle>
          <a:p>
            <a:r>
              <a:rPr lang="en-GB" dirty="0"/>
              <a:t>Click the audio button to stop </a:t>
            </a:r>
            <a:r>
              <a:rPr lang="en-GB" dirty="0"/>
              <a:t>reflective </a:t>
            </a:r>
            <a:r>
              <a:rPr lang="en-GB" dirty="0"/>
              <a:t>music</a:t>
            </a:r>
          </a:p>
        </p:txBody>
      </p:sp>
      <p:sp>
        <p:nvSpPr>
          <p:cNvPr id="12" name="TextBox: Tool instructions start"/>
          <p:cNvSpPr txBox="1"/>
          <p:nvPr/>
        </p:nvSpPr>
        <p:spPr>
          <a:xfrm>
            <a:off x="4467991" y="6627168"/>
            <a:ext cx="3256021" cy="276999"/>
          </a:xfrm>
          <a:prstGeom prst="rect">
            <a:avLst/>
          </a:prstGeom>
        </p:spPr>
        <p:txBody>
          <a:bodyPr wrap="none">
            <a:spAutoFit/>
          </a:bodyPr>
          <a:lstStyle>
            <a:defPPr>
              <a:defRPr lang="en-US"/>
            </a:defPPr>
            <a:lvl1pPr marR="0" lvl="0" indent="0" algn="ctr" fontAlgn="auto">
              <a:lnSpc>
                <a:spcPct val="100000"/>
              </a:lnSpc>
              <a:spcBef>
                <a:spcPts val="0"/>
              </a:spcBef>
              <a:spcAft>
                <a:spcPts val="0"/>
              </a:spcAft>
              <a:buClrTx/>
              <a:buSzTx/>
              <a:buFontTx/>
              <a:buNone/>
              <a:tabLst/>
              <a:defRPr kumimoji="0" sz="1200" b="0" i="0" u="none" strike="noStrike" kern="0" cap="none" spc="0" normalizeH="0" baseline="0">
                <a:ln>
                  <a:noFill/>
                </a:ln>
                <a:solidFill>
                  <a:sysClr val="windowText" lastClr="000000"/>
                </a:solidFill>
                <a:effectLst/>
                <a:uLnTx/>
                <a:uFillTx/>
                <a:latin typeface="Arial" panose="020B0604020202020204" pitchFamily="34" charset="0"/>
                <a:cs typeface="Arial" panose="020B0604020202020204" pitchFamily="34" charset="0"/>
              </a:defRPr>
            </a:lvl1pPr>
          </a:lstStyle>
          <a:p>
            <a:r>
              <a:rPr lang="en-GB" dirty="0"/>
              <a:t>Click the audio button to </a:t>
            </a:r>
            <a:r>
              <a:rPr lang="en-GB" dirty="0"/>
              <a:t>play reflective </a:t>
            </a:r>
            <a:r>
              <a:rPr lang="en-GB" dirty="0"/>
              <a:t>music</a:t>
            </a:r>
          </a:p>
        </p:txBody>
      </p:sp>
      <p:pic>
        <p:nvPicPr>
          <p:cNvPr id="13" name="Picture: Feedback" descr="D:\03 Projects\TCI\02 Deliverables\2016-10 Release Liturgical\Feedback button.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262791"/>
            <a:ext cx="871259" cy="621821"/>
          </a:xfrm>
          <a:prstGeom prst="rect">
            <a:avLst/>
          </a:prstGeom>
          <a:noFill/>
          <a:extLst>
            <a:ext uri="{909E8E84-426E-40DD-AFC4-6F175D3DCCD1}">
              <a14:hiddenFill xmlns:a14="http://schemas.microsoft.com/office/drawing/2010/main">
                <a:solidFill>
                  <a:srgbClr val="FFFFFF"/>
                </a:solidFill>
              </a14:hiddenFill>
            </a:ext>
          </a:extLst>
        </p:spPr>
      </p:pic>
      <p:pic>
        <p:nvPicPr>
          <p:cNvPr id="14" name="Lent Y4 - 06 Trio Sonata, for violin, lute &amp; continuo in C major, RV 82- Concerto in A Minor for Guitar Largo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65769" y="357963"/>
            <a:ext cx="609600" cy="609600"/>
          </a:xfrm>
          <a:prstGeom prst="rect">
            <a:avLst/>
          </a:prstGeom>
        </p:spPr>
      </p:pic>
    </p:spTree>
    <p:extLst>
      <p:ext uri="{BB962C8B-B14F-4D97-AF65-F5344CB8AC3E}">
        <p14:creationId xmlns:p14="http://schemas.microsoft.com/office/powerpoint/2010/main" val="746914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16822" fill="hold"/>
                                        <p:tgtEl>
                                          <p:spTgt spid="14"/>
                                        </p:tgtEl>
                                      </p:cBhvr>
                                    </p:cmd>
                                  </p:childTnLst>
                                </p:cTn>
                              </p:par>
                              <p:par>
                                <p:cTn id="18" presetID="1" presetClass="emph" presetSubtype="2" fill="hold" nodeType="withEffect">
                                  <p:stCondLst>
                                    <p:cond delay="0"/>
                                  </p:stCondLst>
                                  <p:childTnLst>
                                    <p:animClr clrSpc="rgb" dir="cw">
                                      <p:cBhvr>
                                        <p:cTn id="19" dur="1000" fill="hold"/>
                                        <p:tgtEl>
                                          <p:spTgt spid="9"/>
                                        </p:tgtEl>
                                        <p:attrNameLst>
                                          <p:attrName>fillcolor</p:attrName>
                                        </p:attrNameLst>
                                      </p:cBhvr>
                                      <p:to>
                                        <a:srgbClr val="C0504D"/>
                                      </p:to>
                                    </p:animClr>
                                    <p:set>
                                      <p:cBhvr>
                                        <p:cTn id="20" dur="1000" fill="hold"/>
                                        <p:tgtEl>
                                          <p:spTgt spid="9"/>
                                        </p:tgtEl>
                                        <p:attrNameLst>
                                          <p:attrName>fill.type</p:attrName>
                                        </p:attrNameLst>
                                      </p:cBhvr>
                                      <p:to>
                                        <p:strVal val="solid"/>
                                      </p:to>
                                    </p:set>
                                    <p:set>
                                      <p:cBhvr>
                                        <p:cTn id="21" dur="1000" fill="hold"/>
                                        <p:tgtEl>
                                          <p:spTgt spid="9"/>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4"/>
                                        </p:tgtEl>
                                      </p:cBhvr>
                                    </p:cmd>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mph" presetSubtype="2" fill="hold" nodeType="withEffect">
                                  <p:stCondLst>
                                    <p:cond delay="0"/>
                                  </p:stCondLst>
                                  <p:childTnLst>
                                    <p:animClr clrSpc="rgb" dir="cw">
                                      <p:cBhvr>
                                        <p:cTn id="33" dur="2000" fill="hold"/>
                                        <p:tgtEl>
                                          <p:spTgt spid="9"/>
                                        </p:tgtEl>
                                        <p:attrNameLst>
                                          <p:attrName>fillcolor</p:attrName>
                                        </p:attrNameLst>
                                      </p:cBhvr>
                                      <p:to>
                                        <a:schemeClr val="bg1"/>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11" grpId="0"/>
      <p:bldP spid="11" grpId="1"/>
      <p:bldP spid="12" grpId="0"/>
      <p:bldP spid="12" grpId="1"/>
      <p:bldP spid="12"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START"/>
          <p:cNvSpPr/>
          <p:nvPr/>
        </p:nvSpPr>
        <p:spPr>
          <a:xfrm>
            <a:off x="4924321" y="3455646"/>
            <a:ext cx="2369128" cy="8728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b="1" dirty="0">
                <a:solidFill>
                  <a:srgbClr val="FF0000"/>
                </a:solidFill>
                <a:latin typeface="Arial" panose="020B0604020202020204" pitchFamily="34" charset="0"/>
                <a:cs typeface="Arial" panose="020B0604020202020204" pitchFamily="34" charset="0"/>
              </a:rPr>
              <a:t>RESTART</a:t>
            </a:r>
          </a:p>
        </p:txBody>
      </p:sp>
      <p:sp>
        <p:nvSpPr>
          <p:cNvPr id="2" name="Title 1"/>
          <p:cNvSpPr>
            <a:spLocks noGrp="1"/>
          </p:cNvSpPr>
          <p:nvPr>
            <p:ph type="title"/>
          </p:nvPr>
        </p:nvSpPr>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rPr>
              <a:t>Sharing our Learning about LENT with family whānau, other classes and parish</a:t>
            </a:r>
          </a:p>
        </p:txBody>
      </p:sp>
      <p:sp>
        <p:nvSpPr>
          <p:cNvPr id="3"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S-11</a:t>
            </a:r>
          </a:p>
        </p:txBody>
      </p:sp>
      <p:sp>
        <p:nvSpPr>
          <p:cNvPr id="4" name="Action Button: Back">
            <a:hlinkClick r:id="" action="ppaction://hlinkshowjump?jump=previousslide" highlightClick="1"/>
          </p:cNvPr>
          <p:cNvSpPr/>
          <p:nvPr/>
        </p:nvSpPr>
        <p:spPr>
          <a:xfrm>
            <a:off x="10777736"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Action Button: Worksheet">
            <a:hlinkClick r:id="rId3" action="ppaction://hlinksldjump" highlightClick="1"/>
          </p:cNvPr>
          <p:cNvSpPr/>
          <p:nvPr/>
        </p:nvSpPr>
        <p:spPr>
          <a:xfrm>
            <a:off x="10131536"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631" y="4673701"/>
            <a:ext cx="1494304" cy="1422837"/>
          </a:xfrm>
          <a:prstGeom prst="rect">
            <a:avLst/>
          </a:prstGeom>
          <a:ln>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631" y="1690688"/>
            <a:ext cx="1782053" cy="1531682"/>
          </a:xfrm>
          <a:prstGeom prst="rect">
            <a:avLst/>
          </a:prstGeom>
          <a:ln>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9429" y="1749400"/>
            <a:ext cx="1980571" cy="1273224"/>
          </a:xfrm>
          <a:prstGeom prst="rect">
            <a:avLst/>
          </a:prstGeom>
          <a:ln>
            <a:solidFill>
              <a:schemeClr val="tx1"/>
            </a:solidFill>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7440" y="4822474"/>
            <a:ext cx="1432560" cy="1274064"/>
          </a:xfrm>
          <a:prstGeom prst="rect">
            <a:avLst/>
          </a:prstGeom>
          <a:ln>
            <a:solidFill>
              <a:schemeClr val="tx1"/>
            </a:solidFill>
          </a:ln>
        </p:spPr>
      </p:pic>
      <p:sp>
        <p:nvSpPr>
          <p:cNvPr id="19" name="Cloud 11"/>
          <p:cNvSpPr/>
          <p:nvPr/>
        </p:nvSpPr>
        <p:spPr>
          <a:xfrm>
            <a:off x="2834555" y="1756228"/>
            <a:ext cx="6522889" cy="4289611"/>
          </a:xfrm>
          <a:prstGeom prst="cloud">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latin typeface="Arial" panose="020B0604020202020204" pitchFamily="34" charset="0"/>
                <a:cs typeface="Arial" panose="020B0604020202020204" pitchFamily="34" charset="0"/>
              </a:rPr>
              <a:t>Make up your own way </a:t>
            </a:r>
            <a:r>
              <a:rPr lang="en-NZ" sz="2400" dirty="0">
                <a:solidFill>
                  <a:schemeClr val="tx1"/>
                </a:solidFill>
                <a:latin typeface="Arial" panose="020B0604020202020204" pitchFamily="34" charset="0"/>
                <a:cs typeface="Arial" panose="020B0604020202020204" pitchFamily="34" charset="0"/>
              </a:rPr>
              <a:t>of showing and sharing what you have learned and decide with whom you would like to share it.</a:t>
            </a:r>
            <a:endParaRPr lang="en-NZ" sz="2800" dirty="0">
              <a:solidFill>
                <a:schemeClr val="tx1"/>
              </a:solidFill>
              <a:latin typeface="Arial" panose="020B0604020202020204" pitchFamily="34" charset="0"/>
              <a:cs typeface="Arial" panose="020B0604020202020204" pitchFamily="34" charset="0"/>
            </a:endParaRPr>
          </a:p>
        </p:txBody>
      </p:sp>
      <p:sp>
        <p:nvSpPr>
          <p:cNvPr id="18" name="Cloud 10"/>
          <p:cNvSpPr/>
          <p:nvPr/>
        </p:nvSpPr>
        <p:spPr>
          <a:xfrm>
            <a:off x="2834555" y="1750380"/>
            <a:ext cx="6522889" cy="4289611"/>
          </a:xfrm>
          <a:prstGeom prst="cloud">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2000" b="1" dirty="0">
                <a:solidFill>
                  <a:schemeClr val="tx1"/>
                </a:solidFill>
                <a:latin typeface="Arial" panose="020B0604020202020204" pitchFamily="34" charset="0"/>
                <a:cs typeface="Arial" panose="020B0604020202020204" pitchFamily="34" charset="0"/>
              </a:rPr>
              <a:t>Create some human statues</a:t>
            </a:r>
            <a:r>
              <a:rPr lang="en-NZ" sz="2000" dirty="0">
                <a:solidFill>
                  <a:schemeClr val="tx1"/>
                </a:solidFill>
                <a:latin typeface="Arial" panose="020B0604020202020204" pitchFamily="34" charset="0"/>
                <a:cs typeface="Arial" panose="020B0604020202020204" pitchFamily="34" charset="0"/>
              </a:rPr>
              <a:t> to stand in the school, playground to bring to people’s attention different ways people can fast and make sacrifices in Lent and explain why this is good to do.</a:t>
            </a:r>
          </a:p>
        </p:txBody>
      </p:sp>
      <p:sp>
        <p:nvSpPr>
          <p:cNvPr id="17" name="Cloud 9"/>
          <p:cNvSpPr/>
          <p:nvPr/>
        </p:nvSpPr>
        <p:spPr>
          <a:xfrm>
            <a:off x="2833783" y="1756228"/>
            <a:ext cx="6522889" cy="4289611"/>
          </a:xfrm>
          <a:prstGeom prst="cloud">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lvl="0" algn="ctr"/>
            <a:r>
              <a:rPr lang="en-NZ" b="1" dirty="0">
                <a:solidFill>
                  <a:schemeClr val="tx1"/>
                </a:solidFill>
                <a:latin typeface="Arial" panose="020B0604020202020204" pitchFamily="34" charset="0"/>
                <a:cs typeface="Arial" panose="020B0604020202020204" pitchFamily="34" charset="0"/>
              </a:rPr>
              <a:t>Take photographs </a:t>
            </a:r>
            <a:r>
              <a:rPr lang="en-NZ" dirty="0">
                <a:solidFill>
                  <a:schemeClr val="tx1"/>
                </a:solidFill>
                <a:latin typeface="Arial" panose="020B0604020202020204" pitchFamily="34" charset="0"/>
                <a:cs typeface="Arial" panose="020B0604020202020204" pitchFamily="34" charset="0"/>
              </a:rPr>
              <a:t>of people praying alone, with their family, in their class and in the church (R1, Slide 10). Enlarge them and m</a:t>
            </a:r>
            <a:r>
              <a:rPr lang="en-NZ" b="1" dirty="0">
                <a:solidFill>
                  <a:schemeClr val="tx1"/>
                </a:solidFill>
                <a:latin typeface="Arial" panose="020B0604020202020204" pitchFamily="34" charset="0"/>
                <a:cs typeface="Arial" panose="020B0604020202020204" pitchFamily="34" charset="0"/>
              </a:rPr>
              <a:t>ake a display of them in the school foyer </a:t>
            </a:r>
            <a:r>
              <a:rPr lang="en-NZ" dirty="0">
                <a:solidFill>
                  <a:schemeClr val="tx1"/>
                </a:solidFill>
                <a:latin typeface="Arial" panose="020B0604020202020204" pitchFamily="34" charset="0"/>
                <a:cs typeface="Arial" panose="020B0604020202020204" pitchFamily="34" charset="0"/>
              </a:rPr>
              <a:t>and add pages underneath each set of pictures for people to record what their praying preference is and give a reason for their choice.  </a:t>
            </a:r>
            <a:r>
              <a:rPr lang="en-NZ" b="1" dirty="0">
                <a:solidFill>
                  <a:schemeClr val="tx1"/>
                </a:solidFill>
                <a:latin typeface="Arial" panose="020B0604020202020204" pitchFamily="34" charset="0"/>
                <a:cs typeface="Arial" panose="020B0604020202020204" pitchFamily="34" charset="0"/>
              </a:rPr>
              <a:t>Report your findings back </a:t>
            </a:r>
            <a:r>
              <a:rPr lang="en-NZ" dirty="0">
                <a:solidFill>
                  <a:schemeClr val="tx1"/>
                </a:solidFill>
                <a:latin typeface="Arial" panose="020B0604020202020204" pitchFamily="34" charset="0"/>
                <a:cs typeface="Arial" panose="020B0604020202020204" pitchFamily="34" charset="0"/>
              </a:rPr>
              <a:t>and remind people that prayer is a useful way to help you grow closer to God in Lent.</a:t>
            </a:r>
          </a:p>
        </p:txBody>
      </p:sp>
      <p:sp>
        <p:nvSpPr>
          <p:cNvPr id="16" name="Cloud 8"/>
          <p:cNvSpPr/>
          <p:nvPr/>
        </p:nvSpPr>
        <p:spPr>
          <a:xfrm>
            <a:off x="2843402" y="1752814"/>
            <a:ext cx="6522889" cy="4289611"/>
          </a:xfrm>
          <a:prstGeom prst="cloud">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2000" b="1" dirty="0">
                <a:solidFill>
                  <a:schemeClr val="tx1"/>
                </a:solidFill>
                <a:latin typeface="Arial" panose="020B0604020202020204" pitchFamily="34" charset="0"/>
                <a:cs typeface="Arial" panose="020B0604020202020204" pitchFamily="34" charset="0"/>
              </a:rPr>
              <a:t>Invite other classes to come and share</a:t>
            </a:r>
            <a:r>
              <a:rPr lang="en-NZ" sz="2000" dirty="0">
                <a:solidFill>
                  <a:schemeClr val="tx1"/>
                </a:solidFill>
                <a:latin typeface="Arial" panose="020B0604020202020204" pitchFamily="34" charset="0"/>
                <a:cs typeface="Arial" panose="020B0604020202020204" pitchFamily="34" charset="0"/>
              </a:rPr>
              <a:t> your ‘Lenten Prayer Space’ for morning prayer and share what your Lenten lessons are about. You could let children make a cross of ashes on their heads to remind them that the season of Lent lasts for 40 days.</a:t>
            </a:r>
          </a:p>
        </p:txBody>
      </p:sp>
      <p:sp>
        <p:nvSpPr>
          <p:cNvPr id="15" name="Cloud 7"/>
          <p:cNvSpPr/>
          <p:nvPr/>
        </p:nvSpPr>
        <p:spPr>
          <a:xfrm>
            <a:off x="2842630" y="1752814"/>
            <a:ext cx="6522889" cy="4289611"/>
          </a:xfrm>
          <a:prstGeom prst="cloud">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b="1" dirty="0">
                <a:solidFill>
                  <a:schemeClr val="tx1"/>
                </a:solidFill>
                <a:latin typeface="Arial" panose="020B0604020202020204" pitchFamily="34" charset="0"/>
                <a:cs typeface="Arial" panose="020B0604020202020204" pitchFamily="34" charset="0"/>
              </a:rPr>
              <a:t>Share the CARITAS resources at assembly</a:t>
            </a:r>
            <a:r>
              <a:rPr lang="en-NZ" dirty="0">
                <a:solidFill>
                  <a:schemeClr val="tx1"/>
                </a:solidFill>
                <a:latin typeface="Arial" panose="020B0604020202020204" pitchFamily="34" charset="0"/>
                <a:cs typeface="Arial" panose="020B0604020202020204" pitchFamily="34" charset="0"/>
              </a:rPr>
              <a:t> in the first week of Lent and make a power point to explain what CARITAS is and the work it does for the poor. Include an explanation of what almsgiving is and how it is more than giving money. Highlight the theme for this Lent and what children can do to be involved with CARITAS.(R2, Slide 8) </a:t>
            </a:r>
          </a:p>
        </p:txBody>
      </p:sp>
      <p:sp>
        <p:nvSpPr>
          <p:cNvPr id="14" name="Cloud 6"/>
          <p:cNvSpPr/>
          <p:nvPr/>
        </p:nvSpPr>
        <p:spPr>
          <a:xfrm>
            <a:off x="2851393" y="1764803"/>
            <a:ext cx="6522889" cy="4289611"/>
          </a:xfrm>
          <a:prstGeom prst="cloud">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lvl="0"/>
            <a:r>
              <a:rPr lang="en-NZ" sz="2000" dirty="0">
                <a:solidFill>
                  <a:schemeClr val="tx1"/>
                </a:solidFill>
                <a:latin typeface="Arial" panose="020B0604020202020204" pitchFamily="34" charset="0"/>
                <a:cs typeface="Arial" panose="020B0604020202020204" pitchFamily="34" charset="0"/>
              </a:rPr>
              <a:t>Visit another class at prayer time and </a:t>
            </a:r>
            <a:r>
              <a:rPr lang="en-NZ" sz="2000" b="1" dirty="0">
                <a:solidFill>
                  <a:schemeClr val="tx1"/>
                </a:solidFill>
                <a:latin typeface="Arial" panose="020B0604020202020204" pitchFamily="34" charset="0"/>
                <a:cs typeface="Arial" panose="020B0604020202020204" pitchFamily="34" charset="0"/>
              </a:rPr>
              <a:t>demonstrate to the class </a:t>
            </a:r>
            <a:r>
              <a:rPr lang="en-NZ" sz="2000" dirty="0">
                <a:solidFill>
                  <a:schemeClr val="tx1"/>
                </a:solidFill>
                <a:latin typeface="Arial" panose="020B0604020202020204" pitchFamily="34" charset="0"/>
                <a:cs typeface="Arial" panose="020B0604020202020204" pitchFamily="34" charset="0"/>
              </a:rPr>
              <a:t>how to pray with a Holy Week Scripture story that leads people to relate the story to their own life and let this lead into the  prayer time. (R1. Slide 8)</a:t>
            </a:r>
          </a:p>
        </p:txBody>
      </p:sp>
      <p:sp>
        <p:nvSpPr>
          <p:cNvPr id="13" name="Cloud 5"/>
          <p:cNvSpPr/>
          <p:nvPr/>
        </p:nvSpPr>
        <p:spPr>
          <a:xfrm>
            <a:off x="2858003" y="1750379"/>
            <a:ext cx="6522889" cy="4289611"/>
          </a:xfrm>
          <a:prstGeom prst="cloud">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b="1" dirty="0">
                <a:solidFill>
                  <a:schemeClr val="tx1"/>
                </a:solidFill>
                <a:latin typeface="Arial" panose="020B0604020202020204" pitchFamily="34" charset="0"/>
                <a:cs typeface="Arial" panose="020B0604020202020204" pitchFamily="34" charset="0"/>
              </a:rPr>
              <a:t>Do a tour of classrooms to share the ‘Fasting and Feasting in Lent in Our Classroom’ w</a:t>
            </a:r>
            <a:r>
              <a:rPr lang="en-NZ" dirty="0">
                <a:solidFill>
                  <a:schemeClr val="tx1"/>
                </a:solidFill>
                <a:latin typeface="Arial" panose="020B0604020202020204" pitchFamily="34" charset="0"/>
                <a:cs typeface="Arial" panose="020B0604020202020204" pitchFamily="34" charset="0"/>
              </a:rPr>
              <a:t>orksheets (R 2, Slide 7). Prepare an introduction that includes an explanation about what fasting and feasting means and how it is not all about food. Take copies of the worksheets to give to children who are interested in making their own lists.</a:t>
            </a:r>
          </a:p>
        </p:txBody>
      </p:sp>
      <p:sp>
        <p:nvSpPr>
          <p:cNvPr id="12" name="Cloud 4"/>
          <p:cNvSpPr/>
          <p:nvPr/>
        </p:nvSpPr>
        <p:spPr>
          <a:xfrm>
            <a:off x="2853709" y="1770652"/>
            <a:ext cx="6522889" cy="4289611"/>
          </a:xfrm>
          <a:prstGeom prst="cloud">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r>
              <a:rPr lang="en-NZ" sz="2000" b="1" dirty="0">
                <a:solidFill>
                  <a:schemeClr val="tx1"/>
                </a:solidFill>
                <a:latin typeface="Arial" panose="020B0604020202020204" pitchFamily="34" charset="0"/>
                <a:cs typeface="Arial" panose="020B0604020202020204" pitchFamily="34" charset="0"/>
              </a:rPr>
              <a:t>Organise a ‘wear something purple day’</a:t>
            </a:r>
            <a:r>
              <a:rPr lang="en-NZ" sz="2000" dirty="0">
                <a:solidFill>
                  <a:schemeClr val="tx1"/>
                </a:solidFill>
                <a:latin typeface="Arial" panose="020B0604020202020204" pitchFamily="34" charset="0"/>
                <a:cs typeface="Arial" panose="020B0604020202020204" pitchFamily="34" charset="0"/>
              </a:rPr>
              <a:t> to remind people that Lent is a penitential season when Christians pray, fast and give alms to people who are needy. You could have an ‘alms’ collection for CARITAS. </a:t>
            </a:r>
          </a:p>
        </p:txBody>
      </p:sp>
      <p:sp>
        <p:nvSpPr>
          <p:cNvPr id="11" name="Cloud 3"/>
          <p:cNvSpPr/>
          <p:nvPr/>
        </p:nvSpPr>
        <p:spPr>
          <a:xfrm>
            <a:off x="2824936" y="1724100"/>
            <a:ext cx="6522889" cy="4289611"/>
          </a:xfrm>
          <a:prstGeom prst="cloud">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b="1" dirty="0">
                <a:solidFill>
                  <a:schemeClr val="tx1"/>
                </a:solidFill>
                <a:latin typeface="Arial" panose="020B0604020202020204" pitchFamily="34" charset="0"/>
                <a:cs typeface="Arial" panose="020B0604020202020204" pitchFamily="34" charset="0"/>
              </a:rPr>
              <a:t>Display posters</a:t>
            </a:r>
            <a:r>
              <a:rPr lang="en-NZ" sz="2000" dirty="0">
                <a:solidFill>
                  <a:schemeClr val="tx1"/>
                </a:solidFill>
                <a:latin typeface="Arial" panose="020B0604020202020204" pitchFamily="34" charset="0"/>
                <a:cs typeface="Arial" panose="020B0604020202020204" pitchFamily="34" charset="0"/>
              </a:rPr>
              <a:t> </a:t>
            </a:r>
            <a:r>
              <a:rPr lang="en-NZ" sz="2000" b="1" dirty="0">
                <a:solidFill>
                  <a:schemeClr val="tx1"/>
                </a:solidFill>
                <a:latin typeface="Arial" panose="020B0604020202020204" pitchFamily="34" charset="0"/>
                <a:cs typeface="Arial" panose="020B0604020202020204" pitchFamily="34" charset="0"/>
              </a:rPr>
              <a:t>in the church and school foyer </a:t>
            </a:r>
            <a:r>
              <a:rPr lang="en-NZ" sz="2000" dirty="0">
                <a:solidFill>
                  <a:schemeClr val="tx1"/>
                </a:solidFill>
                <a:latin typeface="Arial" panose="020B0604020202020204" pitchFamily="34" charset="0"/>
                <a:cs typeface="Arial" panose="020B0604020202020204" pitchFamily="34" charset="0"/>
              </a:rPr>
              <a:t>(See R1, Slide 5) as advertisements to encourage others to walk with Jesus during Lent.</a:t>
            </a:r>
          </a:p>
        </p:txBody>
      </p:sp>
      <p:sp>
        <p:nvSpPr>
          <p:cNvPr id="20" name="Cloud 2"/>
          <p:cNvSpPr/>
          <p:nvPr/>
        </p:nvSpPr>
        <p:spPr>
          <a:xfrm>
            <a:off x="2841086" y="1740654"/>
            <a:ext cx="6522889" cy="4289611"/>
          </a:xfrm>
          <a:prstGeom prst="cloud">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b="1" dirty="0">
                <a:solidFill>
                  <a:schemeClr val="tx1"/>
                </a:solidFill>
                <a:latin typeface="Arial" panose="020B0604020202020204" pitchFamily="34" charset="0"/>
                <a:cs typeface="Arial" panose="020B0604020202020204" pitchFamily="34" charset="0"/>
              </a:rPr>
              <a:t>Share Acrostic poems</a:t>
            </a:r>
            <a:r>
              <a:rPr lang="en-NZ" sz="2000" dirty="0">
                <a:solidFill>
                  <a:schemeClr val="tx1"/>
                </a:solidFill>
                <a:latin typeface="Arial" panose="020B0604020202020204" pitchFamily="34" charset="0"/>
                <a:cs typeface="Arial" panose="020B0604020202020204" pitchFamily="34" charset="0"/>
              </a:rPr>
              <a:t> (R2, Slide 4) to help children capture the mood and the themes of Lent as part of a ‘Learning about Lent’ sharing time with other classes.</a:t>
            </a:r>
          </a:p>
        </p:txBody>
      </p:sp>
      <p:sp>
        <p:nvSpPr>
          <p:cNvPr id="10" name="Cloud 1"/>
          <p:cNvSpPr/>
          <p:nvPr/>
        </p:nvSpPr>
        <p:spPr>
          <a:xfrm>
            <a:off x="2872604" y="1749229"/>
            <a:ext cx="6522889" cy="4289611"/>
          </a:xfrm>
          <a:prstGeom prst="cloud">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Share the Poster Board photograph</a:t>
            </a:r>
            <a:r>
              <a:rPr lang="en-NZ" sz="2000" dirty="0">
                <a:solidFill>
                  <a:schemeClr val="tx1"/>
                </a:solidFill>
                <a:latin typeface="Arial" panose="020B0604020202020204" pitchFamily="34" charset="0"/>
                <a:cs typeface="Arial" panose="020B0604020202020204" pitchFamily="34" charset="0"/>
              </a:rPr>
              <a:t> showing what we have learned about Lent to generate a  discussion time with other classes and email photo to families so the discussion can continue at home. (See R2 Slide 3)</a:t>
            </a:r>
          </a:p>
        </p:txBody>
      </p:sp>
      <p:sp>
        <p:nvSpPr>
          <p:cNvPr id="22" name="TextBox 21"/>
          <p:cNvSpPr txBox="1"/>
          <p:nvPr/>
        </p:nvSpPr>
        <p:spPr>
          <a:xfrm>
            <a:off x="3490572" y="6396335"/>
            <a:ext cx="5209309" cy="461665"/>
          </a:xfrm>
          <a:prstGeom prst="rect">
            <a:avLst/>
          </a:prstGeom>
          <a:noFill/>
        </p:spPr>
        <p:txBody>
          <a:bodyPr wrap="square" rtlCol="0">
            <a:spAutoFit/>
          </a:bodyPr>
          <a:lstStyle/>
          <a:p>
            <a:pPr algn="ctr"/>
            <a:r>
              <a:rPr lang="en-NZ" sz="1200" dirty="0">
                <a:solidFill>
                  <a:schemeClr val="bg1"/>
                </a:solidFill>
                <a:latin typeface="Arial" panose="020B0604020202020204" pitchFamily="34" charset="0"/>
                <a:cs typeface="Arial" panose="020B0604020202020204" pitchFamily="34" charset="0"/>
              </a:rPr>
              <a:t>Click the clouds to move through (11 total). Click “RESTART” to start over.</a:t>
            </a:r>
          </a:p>
          <a:p>
            <a:pPr algn="ctr"/>
            <a:r>
              <a:rPr lang="en-NZ" sz="1200" dirty="0">
                <a:solidFill>
                  <a:schemeClr val="bg1"/>
                </a:solidFill>
                <a:latin typeface="Arial" panose="020B0604020202020204" pitchFamily="34" charset="0"/>
                <a:cs typeface="Arial" panose="020B0604020202020204" pitchFamily="34" charset="0"/>
              </a:rPr>
              <a:t>Click worksheet icon for worksheet.</a:t>
            </a:r>
          </a:p>
        </p:txBody>
      </p:sp>
    </p:spTree>
    <p:extLst>
      <p:ext uri="{BB962C8B-B14F-4D97-AF65-F5344CB8AC3E}">
        <p14:creationId xmlns:p14="http://schemas.microsoft.com/office/powerpoint/2010/main" val="2200672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700"/>
                                        <p:tgtEl>
                                          <p:spTgt spid="10"/>
                                        </p:tgtEl>
                                        <p:attrNameLst>
                                          <p:attrName>ppt_w</p:attrName>
                                        </p:attrNameLst>
                                      </p:cBhvr>
                                      <p:tavLst>
                                        <p:tav tm="0">
                                          <p:val>
                                            <p:strVal val="ppt_w"/>
                                          </p:val>
                                        </p:tav>
                                        <p:tav tm="100000">
                                          <p:val>
                                            <p:fltVal val="0"/>
                                          </p:val>
                                        </p:tav>
                                      </p:tavLst>
                                    </p:anim>
                                    <p:anim calcmode="lin" valueType="num">
                                      <p:cBhvr>
                                        <p:cTn id="7" dur="700"/>
                                        <p:tgtEl>
                                          <p:spTgt spid="10"/>
                                        </p:tgtEl>
                                        <p:attrNameLst>
                                          <p:attrName>ppt_h</p:attrName>
                                        </p:attrNameLst>
                                      </p:cBhvr>
                                      <p:tavLst>
                                        <p:tav tm="0">
                                          <p:val>
                                            <p:strVal val="ppt_h"/>
                                          </p:val>
                                        </p:tav>
                                        <p:tav tm="100000">
                                          <p:val>
                                            <p:fltVal val="0"/>
                                          </p:val>
                                        </p:tav>
                                      </p:tavLst>
                                    </p:anim>
                                    <p:anim calcmode="lin" valueType="num">
                                      <p:cBhvr>
                                        <p:cTn id="8" dur="700"/>
                                        <p:tgtEl>
                                          <p:spTgt spid="10"/>
                                        </p:tgtEl>
                                        <p:attrNameLst>
                                          <p:attrName>style.rotation</p:attrName>
                                        </p:attrNameLst>
                                      </p:cBhvr>
                                      <p:tavLst>
                                        <p:tav tm="0">
                                          <p:val>
                                            <p:fltVal val="0"/>
                                          </p:val>
                                        </p:tav>
                                        <p:tav tm="100000">
                                          <p:val>
                                            <p:fltVal val="90"/>
                                          </p:val>
                                        </p:tav>
                                      </p:tavLst>
                                    </p:anim>
                                    <p:animEffect transition="out" filter="fade">
                                      <p:cBhvr>
                                        <p:cTn id="9" dur="700"/>
                                        <p:tgtEl>
                                          <p:spTgt spid="10"/>
                                        </p:tgtEl>
                                      </p:cBhvr>
                                    </p:animEffect>
                                    <p:set>
                                      <p:cBhvr>
                                        <p:cTn id="10" dur="1" fill="hold">
                                          <p:stCondLst>
                                            <p:cond delay="6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700"/>
                                        <p:tgtEl>
                                          <p:spTgt spid="20"/>
                                        </p:tgtEl>
                                        <p:attrNameLst>
                                          <p:attrName>ppt_w</p:attrName>
                                        </p:attrNameLst>
                                      </p:cBhvr>
                                      <p:tavLst>
                                        <p:tav tm="0">
                                          <p:val>
                                            <p:strVal val="ppt_w"/>
                                          </p:val>
                                        </p:tav>
                                        <p:tav tm="100000">
                                          <p:val>
                                            <p:fltVal val="0"/>
                                          </p:val>
                                        </p:tav>
                                      </p:tavLst>
                                    </p:anim>
                                    <p:anim calcmode="lin" valueType="num">
                                      <p:cBhvr>
                                        <p:cTn id="16" dur="700"/>
                                        <p:tgtEl>
                                          <p:spTgt spid="20"/>
                                        </p:tgtEl>
                                        <p:attrNameLst>
                                          <p:attrName>ppt_h</p:attrName>
                                        </p:attrNameLst>
                                      </p:cBhvr>
                                      <p:tavLst>
                                        <p:tav tm="0">
                                          <p:val>
                                            <p:strVal val="ppt_h"/>
                                          </p:val>
                                        </p:tav>
                                        <p:tav tm="100000">
                                          <p:val>
                                            <p:fltVal val="0"/>
                                          </p:val>
                                        </p:tav>
                                      </p:tavLst>
                                    </p:anim>
                                    <p:anim calcmode="lin" valueType="num">
                                      <p:cBhvr>
                                        <p:cTn id="17" dur="700"/>
                                        <p:tgtEl>
                                          <p:spTgt spid="20"/>
                                        </p:tgtEl>
                                        <p:attrNameLst>
                                          <p:attrName>style.rotation</p:attrName>
                                        </p:attrNameLst>
                                      </p:cBhvr>
                                      <p:tavLst>
                                        <p:tav tm="0">
                                          <p:val>
                                            <p:fltVal val="0"/>
                                          </p:val>
                                        </p:tav>
                                        <p:tav tm="100000">
                                          <p:val>
                                            <p:fltVal val="90"/>
                                          </p:val>
                                        </p:tav>
                                      </p:tavLst>
                                    </p:anim>
                                    <p:animEffect transition="out" filter="fade">
                                      <p:cBhvr>
                                        <p:cTn id="18" dur="700"/>
                                        <p:tgtEl>
                                          <p:spTgt spid="20"/>
                                        </p:tgtEl>
                                      </p:cBhvr>
                                    </p:animEffect>
                                    <p:set>
                                      <p:cBhvr>
                                        <p:cTn id="19" dur="1" fill="hold">
                                          <p:stCondLst>
                                            <p:cond delay="6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700"/>
                                        <p:tgtEl>
                                          <p:spTgt spid="11"/>
                                        </p:tgtEl>
                                        <p:attrNameLst>
                                          <p:attrName>ppt_w</p:attrName>
                                        </p:attrNameLst>
                                      </p:cBhvr>
                                      <p:tavLst>
                                        <p:tav tm="0">
                                          <p:val>
                                            <p:strVal val="ppt_w"/>
                                          </p:val>
                                        </p:tav>
                                        <p:tav tm="100000">
                                          <p:val>
                                            <p:fltVal val="0"/>
                                          </p:val>
                                        </p:tav>
                                      </p:tavLst>
                                    </p:anim>
                                    <p:anim calcmode="lin" valueType="num">
                                      <p:cBhvr>
                                        <p:cTn id="25" dur="700"/>
                                        <p:tgtEl>
                                          <p:spTgt spid="11"/>
                                        </p:tgtEl>
                                        <p:attrNameLst>
                                          <p:attrName>ppt_h</p:attrName>
                                        </p:attrNameLst>
                                      </p:cBhvr>
                                      <p:tavLst>
                                        <p:tav tm="0">
                                          <p:val>
                                            <p:strVal val="ppt_h"/>
                                          </p:val>
                                        </p:tav>
                                        <p:tav tm="100000">
                                          <p:val>
                                            <p:fltVal val="0"/>
                                          </p:val>
                                        </p:tav>
                                      </p:tavLst>
                                    </p:anim>
                                    <p:anim calcmode="lin" valueType="num">
                                      <p:cBhvr>
                                        <p:cTn id="26" dur="700"/>
                                        <p:tgtEl>
                                          <p:spTgt spid="11"/>
                                        </p:tgtEl>
                                        <p:attrNameLst>
                                          <p:attrName>style.rotation</p:attrName>
                                        </p:attrNameLst>
                                      </p:cBhvr>
                                      <p:tavLst>
                                        <p:tav tm="0">
                                          <p:val>
                                            <p:fltVal val="0"/>
                                          </p:val>
                                        </p:tav>
                                        <p:tav tm="100000">
                                          <p:val>
                                            <p:fltVal val="90"/>
                                          </p:val>
                                        </p:tav>
                                      </p:tavLst>
                                    </p:anim>
                                    <p:animEffect transition="out" filter="fade">
                                      <p:cBhvr>
                                        <p:cTn id="27" dur="700"/>
                                        <p:tgtEl>
                                          <p:spTgt spid="11"/>
                                        </p:tgtEl>
                                      </p:cBhvr>
                                    </p:animEffect>
                                    <p:set>
                                      <p:cBhvr>
                                        <p:cTn id="28" dur="1" fill="hold">
                                          <p:stCondLst>
                                            <p:cond delay="6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700"/>
                                        <p:tgtEl>
                                          <p:spTgt spid="12"/>
                                        </p:tgtEl>
                                        <p:attrNameLst>
                                          <p:attrName>ppt_w</p:attrName>
                                        </p:attrNameLst>
                                      </p:cBhvr>
                                      <p:tavLst>
                                        <p:tav tm="0">
                                          <p:val>
                                            <p:strVal val="ppt_w"/>
                                          </p:val>
                                        </p:tav>
                                        <p:tav tm="100000">
                                          <p:val>
                                            <p:fltVal val="0"/>
                                          </p:val>
                                        </p:tav>
                                      </p:tavLst>
                                    </p:anim>
                                    <p:anim calcmode="lin" valueType="num">
                                      <p:cBhvr>
                                        <p:cTn id="34" dur="700"/>
                                        <p:tgtEl>
                                          <p:spTgt spid="12"/>
                                        </p:tgtEl>
                                        <p:attrNameLst>
                                          <p:attrName>ppt_h</p:attrName>
                                        </p:attrNameLst>
                                      </p:cBhvr>
                                      <p:tavLst>
                                        <p:tav tm="0">
                                          <p:val>
                                            <p:strVal val="ppt_h"/>
                                          </p:val>
                                        </p:tav>
                                        <p:tav tm="100000">
                                          <p:val>
                                            <p:fltVal val="0"/>
                                          </p:val>
                                        </p:tav>
                                      </p:tavLst>
                                    </p:anim>
                                    <p:anim calcmode="lin" valueType="num">
                                      <p:cBhvr>
                                        <p:cTn id="35" dur="700"/>
                                        <p:tgtEl>
                                          <p:spTgt spid="12"/>
                                        </p:tgtEl>
                                        <p:attrNameLst>
                                          <p:attrName>style.rotation</p:attrName>
                                        </p:attrNameLst>
                                      </p:cBhvr>
                                      <p:tavLst>
                                        <p:tav tm="0">
                                          <p:val>
                                            <p:fltVal val="0"/>
                                          </p:val>
                                        </p:tav>
                                        <p:tav tm="100000">
                                          <p:val>
                                            <p:fltVal val="90"/>
                                          </p:val>
                                        </p:tav>
                                      </p:tavLst>
                                    </p:anim>
                                    <p:animEffect transition="out" filter="fade">
                                      <p:cBhvr>
                                        <p:cTn id="36" dur="700"/>
                                        <p:tgtEl>
                                          <p:spTgt spid="12"/>
                                        </p:tgtEl>
                                      </p:cBhvr>
                                    </p:animEffect>
                                    <p:set>
                                      <p:cBhvr>
                                        <p:cTn id="37" dur="1" fill="hold">
                                          <p:stCondLst>
                                            <p:cond delay="6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700"/>
                                        <p:tgtEl>
                                          <p:spTgt spid="13"/>
                                        </p:tgtEl>
                                        <p:attrNameLst>
                                          <p:attrName>ppt_w</p:attrName>
                                        </p:attrNameLst>
                                      </p:cBhvr>
                                      <p:tavLst>
                                        <p:tav tm="0">
                                          <p:val>
                                            <p:strVal val="ppt_w"/>
                                          </p:val>
                                        </p:tav>
                                        <p:tav tm="100000">
                                          <p:val>
                                            <p:fltVal val="0"/>
                                          </p:val>
                                        </p:tav>
                                      </p:tavLst>
                                    </p:anim>
                                    <p:anim calcmode="lin" valueType="num">
                                      <p:cBhvr>
                                        <p:cTn id="43" dur="700"/>
                                        <p:tgtEl>
                                          <p:spTgt spid="13"/>
                                        </p:tgtEl>
                                        <p:attrNameLst>
                                          <p:attrName>ppt_h</p:attrName>
                                        </p:attrNameLst>
                                      </p:cBhvr>
                                      <p:tavLst>
                                        <p:tav tm="0">
                                          <p:val>
                                            <p:strVal val="ppt_h"/>
                                          </p:val>
                                        </p:tav>
                                        <p:tav tm="100000">
                                          <p:val>
                                            <p:fltVal val="0"/>
                                          </p:val>
                                        </p:tav>
                                      </p:tavLst>
                                    </p:anim>
                                    <p:anim calcmode="lin" valueType="num">
                                      <p:cBhvr>
                                        <p:cTn id="44" dur="700"/>
                                        <p:tgtEl>
                                          <p:spTgt spid="13"/>
                                        </p:tgtEl>
                                        <p:attrNameLst>
                                          <p:attrName>style.rotation</p:attrName>
                                        </p:attrNameLst>
                                      </p:cBhvr>
                                      <p:tavLst>
                                        <p:tav tm="0">
                                          <p:val>
                                            <p:fltVal val="0"/>
                                          </p:val>
                                        </p:tav>
                                        <p:tav tm="100000">
                                          <p:val>
                                            <p:fltVal val="90"/>
                                          </p:val>
                                        </p:tav>
                                      </p:tavLst>
                                    </p:anim>
                                    <p:animEffect transition="out" filter="fade">
                                      <p:cBhvr>
                                        <p:cTn id="45" dur="700"/>
                                        <p:tgtEl>
                                          <p:spTgt spid="13"/>
                                        </p:tgtEl>
                                      </p:cBhvr>
                                    </p:animEffect>
                                    <p:set>
                                      <p:cBhvr>
                                        <p:cTn id="46" dur="1" fill="hold">
                                          <p:stCondLst>
                                            <p:cond delay="6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700"/>
                                        <p:tgtEl>
                                          <p:spTgt spid="14"/>
                                        </p:tgtEl>
                                        <p:attrNameLst>
                                          <p:attrName>ppt_w</p:attrName>
                                        </p:attrNameLst>
                                      </p:cBhvr>
                                      <p:tavLst>
                                        <p:tav tm="0">
                                          <p:val>
                                            <p:strVal val="ppt_w"/>
                                          </p:val>
                                        </p:tav>
                                        <p:tav tm="100000">
                                          <p:val>
                                            <p:fltVal val="0"/>
                                          </p:val>
                                        </p:tav>
                                      </p:tavLst>
                                    </p:anim>
                                    <p:anim calcmode="lin" valueType="num">
                                      <p:cBhvr>
                                        <p:cTn id="52" dur="700"/>
                                        <p:tgtEl>
                                          <p:spTgt spid="14"/>
                                        </p:tgtEl>
                                        <p:attrNameLst>
                                          <p:attrName>ppt_h</p:attrName>
                                        </p:attrNameLst>
                                      </p:cBhvr>
                                      <p:tavLst>
                                        <p:tav tm="0">
                                          <p:val>
                                            <p:strVal val="ppt_h"/>
                                          </p:val>
                                        </p:tav>
                                        <p:tav tm="100000">
                                          <p:val>
                                            <p:fltVal val="0"/>
                                          </p:val>
                                        </p:tav>
                                      </p:tavLst>
                                    </p:anim>
                                    <p:anim calcmode="lin" valueType="num">
                                      <p:cBhvr>
                                        <p:cTn id="53" dur="700"/>
                                        <p:tgtEl>
                                          <p:spTgt spid="14"/>
                                        </p:tgtEl>
                                        <p:attrNameLst>
                                          <p:attrName>style.rotation</p:attrName>
                                        </p:attrNameLst>
                                      </p:cBhvr>
                                      <p:tavLst>
                                        <p:tav tm="0">
                                          <p:val>
                                            <p:fltVal val="0"/>
                                          </p:val>
                                        </p:tav>
                                        <p:tav tm="100000">
                                          <p:val>
                                            <p:fltVal val="90"/>
                                          </p:val>
                                        </p:tav>
                                      </p:tavLst>
                                    </p:anim>
                                    <p:animEffect transition="out" filter="fade">
                                      <p:cBhvr>
                                        <p:cTn id="54" dur="700"/>
                                        <p:tgtEl>
                                          <p:spTgt spid="14"/>
                                        </p:tgtEl>
                                      </p:cBhvr>
                                    </p:animEffect>
                                    <p:set>
                                      <p:cBhvr>
                                        <p:cTn id="55" dur="1" fill="hold">
                                          <p:stCondLst>
                                            <p:cond delay="6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700"/>
                                        <p:tgtEl>
                                          <p:spTgt spid="15"/>
                                        </p:tgtEl>
                                        <p:attrNameLst>
                                          <p:attrName>ppt_w</p:attrName>
                                        </p:attrNameLst>
                                      </p:cBhvr>
                                      <p:tavLst>
                                        <p:tav tm="0">
                                          <p:val>
                                            <p:strVal val="ppt_w"/>
                                          </p:val>
                                        </p:tav>
                                        <p:tav tm="100000">
                                          <p:val>
                                            <p:fltVal val="0"/>
                                          </p:val>
                                        </p:tav>
                                      </p:tavLst>
                                    </p:anim>
                                    <p:anim calcmode="lin" valueType="num">
                                      <p:cBhvr>
                                        <p:cTn id="61" dur="700"/>
                                        <p:tgtEl>
                                          <p:spTgt spid="15"/>
                                        </p:tgtEl>
                                        <p:attrNameLst>
                                          <p:attrName>ppt_h</p:attrName>
                                        </p:attrNameLst>
                                      </p:cBhvr>
                                      <p:tavLst>
                                        <p:tav tm="0">
                                          <p:val>
                                            <p:strVal val="ppt_h"/>
                                          </p:val>
                                        </p:tav>
                                        <p:tav tm="100000">
                                          <p:val>
                                            <p:fltVal val="0"/>
                                          </p:val>
                                        </p:tav>
                                      </p:tavLst>
                                    </p:anim>
                                    <p:anim calcmode="lin" valueType="num">
                                      <p:cBhvr>
                                        <p:cTn id="62" dur="700"/>
                                        <p:tgtEl>
                                          <p:spTgt spid="15"/>
                                        </p:tgtEl>
                                        <p:attrNameLst>
                                          <p:attrName>style.rotation</p:attrName>
                                        </p:attrNameLst>
                                      </p:cBhvr>
                                      <p:tavLst>
                                        <p:tav tm="0">
                                          <p:val>
                                            <p:fltVal val="0"/>
                                          </p:val>
                                        </p:tav>
                                        <p:tav tm="100000">
                                          <p:val>
                                            <p:fltVal val="90"/>
                                          </p:val>
                                        </p:tav>
                                      </p:tavLst>
                                    </p:anim>
                                    <p:animEffect transition="out" filter="fade">
                                      <p:cBhvr>
                                        <p:cTn id="63" dur="700"/>
                                        <p:tgtEl>
                                          <p:spTgt spid="15"/>
                                        </p:tgtEl>
                                      </p:cBhvr>
                                    </p:animEffect>
                                    <p:set>
                                      <p:cBhvr>
                                        <p:cTn id="64" dur="1" fill="hold">
                                          <p:stCondLst>
                                            <p:cond delay="6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700"/>
                                        <p:tgtEl>
                                          <p:spTgt spid="16"/>
                                        </p:tgtEl>
                                        <p:attrNameLst>
                                          <p:attrName>ppt_w</p:attrName>
                                        </p:attrNameLst>
                                      </p:cBhvr>
                                      <p:tavLst>
                                        <p:tav tm="0">
                                          <p:val>
                                            <p:strVal val="ppt_w"/>
                                          </p:val>
                                        </p:tav>
                                        <p:tav tm="100000">
                                          <p:val>
                                            <p:fltVal val="0"/>
                                          </p:val>
                                        </p:tav>
                                      </p:tavLst>
                                    </p:anim>
                                    <p:anim calcmode="lin" valueType="num">
                                      <p:cBhvr>
                                        <p:cTn id="70" dur="700"/>
                                        <p:tgtEl>
                                          <p:spTgt spid="16"/>
                                        </p:tgtEl>
                                        <p:attrNameLst>
                                          <p:attrName>ppt_h</p:attrName>
                                        </p:attrNameLst>
                                      </p:cBhvr>
                                      <p:tavLst>
                                        <p:tav tm="0">
                                          <p:val>
                                            <p:strVal val="ppt_h"/>
                                          </p:val>
                                        </p:tav>
                                        <p:tav tm="100000">
                                          <p:val>
                                            <p:fltVal val="0"/>
                                          </p:val>
                                        </p:tav>
                                      </p:tavLst>
                                    </p:anim>
                                    <p:anim calcmode="lin" valueType="num">
                                      <p:cBhvr>
                                        <p:cTn id="71" dur="700"/>
                                        <p:tgtEl>
                                          <p:spTgt spid="16"/>
                                        </p:tgtEl>
                                        <p:attrNameLst>
                                          <p:attrName>style.rotation</p:attrName>
                                        </p:attrNameLst>
                                      </p:cBhvr>
                                      <p:tavLst>
                                        <p:tav tm="0">
                                          <p:val>
                                            <p:fltVal val="0"/>
                                          </p:val>
                                        </p:tav>
                                        <p:tav tm="100000">
                                          <p:val>
                                            <p:fltVal val="90"/>
                                          </p:val>
                                        </p:tav>
                                      </p:tavLst>
                                    </p:anim>
                                    <p:animEffect transition="out" filter="fade">
                                      <p:cBhvr>
                                        <p:cTn id="72" dur="700"/>
                                        <p:tgtEl>
                                          <p:spTgt spid="16"/>
                                        </p:tgtEl>
                                      </p:cBhvr>
                                    </p:animEffect>
                                    <p:set>
                                      <p:cBhvr>
                                        <p:cTn id="73" dur="1" fill="hold">
                                          <p:stCondLst>
                                            <p:cond delay="6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700"/>
                                        <p:tgtEl>
                                          <p:spTgt spid="17"/>
                                        </p:tgtEl>
                                        <p:attrNameLst>
                                          <p:attrName>ppt_w</p:attrName>
                                        </p:attrNameLst>
                                      </p:cBhvr>
                                      <p:tavLst>
                                        <p:tav tm="0">
                                          <p:val>
                                            <p:strVal val="ppt_w"/>
                                          </p:val>
                                        </p:tav>
                                        <p:tav tm="100000">
                                          <p:val>
                                            <p:fltVal val="0"/>
                                          </p:val>
                                        </p:tav>
                                      </p:tavLst>
                                    </p:anim>
                                    <p:anim calcmode="lin" valueType="num">
                                      <p:cBhvr>
                                        <p:cTn id="79" dur="700"/>
                                        <p:tgtEl>
                                          <p:spTgt spid="17"/>
                                        </p:tgtEl>
                                        <p:attrNameLst>
                                          <p:attrName>ppt_h</p:attrName>
                                        </p:attrNameLst>
                                      </p:cBhvr>
                                      <p:tavLst>
                                        <p:tav tm="0">
                                          <p:val>
                                            <p:strVal val="ppt_h"/>
                                          </p:val>
                                        </p:tav>
                                        <p:tav tm="100000">
                                          <p:val>
                                            <p:fltVal val="0"/>
                                          </p:val>
                                        </p:tav>
                                      </p:tavLst>
                                    </p:anim>
                                    <p:anim calcmode="lin" valueType="num">
                                      <p:cBhvr>
                                        <p:cTn id="80" dur="700"/>
                                        <p:tgtEl>
                                          <p:spTgt spid="17"/>
                                        </p:tgtEl>
                                        <p:attrNameLst>
                                          <p:attrName>style.rotation</p:attrName>
                                        </p:attrNameLst>
                                      </p:cBhvr>
                                      <p:tavLst>
                                        <p:tav tm="0">
                                          <p:val>
                                            <p:fltVal val="0"/>
                                          </p:val>
                                        </p:tav>
                                        <p:tav tm="100000">
                                          <p:val>
                                            <p:fltVal val="90"/>
                                          </p:val>
                                        </p:tav>
                                      </p:tavLst>
                                    </p:anim>
                                    <p:animEffect transition="out" filter="fade">
                                      <p:cBhvr>
                                        <p:cTn id="81" dur="700"/>
                                        <p:tgtEl>
                                          <p:spTgt spid="17"/>
                                        </p:tgtEl>
                                      </p:cBhvr>
                                    </p:animEffect>
                                    <p:set>
                                      <p:cBhvr>
                                        <p:cTn id="82" dur="1" fill="hold">
                                          <p:stCondLst>
                                            <p:cond delay="6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3" restart="whenNotActive" fill="hold" evtFilter="cancelBubble" nodeType="interactiveSeq">
                <p:stCondLst>
                  <p:cond evt="onClick" delay="0">
                    <p:tgtEl>
                      <p:spTgt spid="18"/>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700"/>
                                        <p:tgtEl>
                                          <p:spTgt spid="18"/>
                                        </p:tgtEl>
                                        <p:attrNameLst>
                                          <p:attrName>ppt_w</p:attrName>
                                        </p:attrNameLst>
                                      </p:cBhvr>
                                      <p:tavLst>
                                        <p:tav tm="0">
                                          <p:val>
                                            <p:strVal val="ppt_w"/>
                                          </p:val>
                                        </p:tav>
                                        <p:tav tm="100000">
                                          <p:val>
                                            <p:fltVal val="0"/>
                                          </p:val>
                                        </p:tav>
                                      </p:tavLst>
                                    </p:anim>
                                    <p:anim calcmode="lin" valueType="num">
                                      <p:cBhvr>
                                        <p:cTn id="88" dur="700"/>
                                        <p:tgtEl>
                                          <p:spTgt spid="18"/>
                                        </p:tgtEl>
                                        <p:attrNameLst>
                                          <p:attrName>ppt_h</p:attrName>
                                        </p:attrNameLst>
                                      </p:cBhvr>
                                      <p:tavLst>
                                        <p:tav tm="0">
                                          <p:val>
                                            <p:strVal val="ppt_h"/>
                                          </p:val>
                                        </p:tav>
                                        <p:tav tm="100000">
                                          <p:val>
                                            <p:fltVal val="0"/>
                                          </p:val>
                                        </p:tav>
                                      </p:tavLst>
                                    </p:anim>
                                    <p:anim calcmode="lin" valueType="num">
                                      <p:cBhvr>
                                        <p:cTn id="89" dur="700"/>
                                        <p:tgtEl>
                                          <p:spTgt spid="18"/>
                                        </p:tgtEl>
                                        <p:attrNameLst>
                                          <p:attrName>style.rotation</p:attrName>
                                        </p:attrNameLst>
                                      </p:cBhvr>
                                      <p:tavLst>
                                        <p:tav tm="0">
                                          <p:val>
                                            <p:fltVal val="0"/>
                                          </p:val>
                                        </p:tav>
                                        <p:tav tm="100000">
                                          <p:val>
                                            <p:fltVal val="90"/>
                                          </p:val>
                                        </p:tav>
                                      </p:tavLst>
                                    </p:anim>
                                    <p:animEffect transition="out" filter="fade">
                                      <p:cBhvr>
                                        <p:cTn id="90" dur="700"/>
                                        <p:tgtEl>
                                          <p:spTgt spid="18"/>
                                        </p:tgtEl>
                                      </p:cBhvr>
                                    </p:animEffect>
                                    <p:set>
                                      <p:cBhvr>
                                        <p:cTn id="91" dur="1" fill="hold">
                                          <p:stCondLst>
                                            <p:cond delay="6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2" restart="whenNotActive" fill="hold" evtFilter="cancelBubble" nodeType="interactiveSeq">
                <p:stCondLst>
                  <p:cond evt="onClick" delay="0">
                    <p:tgtEl>
                      <p:spTgt spid="19"/>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700"/>
                                        <p:tgtEl>
                                          <p:spTgt spid="19"/>
                                        </p:tgtEl>
                                        <p:attrNameLst>
                                          <p:attrName>ppt_w</p:attrName>
                                        </p:attrNameLst>
                                      </p:cBhvr>
                                      <p:tavLst>
                                        <p:tav tm="0">
                                          <p:val>
                                            <p:strVal val="ppt_w"/>
                                          </p:val>
                                        </p:tav>
                                        <p:tav tm="100000">
                                          <p:val>
                                            <p:fltVal val="0"/>
                                          </p:val>
                                        </p:tav>
                                      </p:tavLst>
                                    </p:anim>
                                    <p:anim calcmode="lin" valueType="num">
                                      <p:cBhvr>
                                        <p:cTn id="97" dur="700"/>
                                        <p:tgtEl>
                                          <p:spTgt spid="19"/>
                                        </p:tgtEl>
                                        <p:attrNameLst>
                                          <p:attrName>ppt_h</p:attrName>
                                        </p:attrNameLst>
                                      </p:cBhvr>
                                      <p:tavLst>
                                        <p:tav tm="0">
                                          <p:val>
                                            <p:strVal val="ppt_h"/>
                                          </p:val>
                                        </p:tav>
                                        <p:tav tm="100000">
                                          <p:val>
                                            <p:fltVal val="0"/>
                                          </p:val>
                                        </p:tav>
                                      </p:tavLst>
                                    </p:anim>
                                    <p:anim calcmode="lin" valueType="num">
                                      <p:cBhvr>
                                        <p:cTn id="98" dur="700"/>
                                        <p:tgtEl>
                                          <p:spTgt spid="19"/>
                                        </p:tgtEl>
                                        <p:attrNameLst>
                                          <p:attrName>style.rotation</p:attrName>
                                        </p:attrNameLst>
                                      </p:cBhvr>
                                      <p:tavLst>
                                        <p:tav tm="0">
                                          <p:val>
                                            <p:fltVal val="0"/>
                                          </p:val>
                                        </p:tav>
                                        <p:tav tm="100000">
                                          <p:val>
                                            <p:fltVal val="90"/>
                                          </p:val>
                                        </p:tav>
                                      </p:tavLst>
                                    </p:anim>
                                    <p:animEffect transition="out" filter="fade">
                                      <p:cBhvr>
                                        <p:cTn id="99" dur="700"/>
                                        <p:tgtEl>
                                          <p:spTgt spid="19"/>
                                        </p:tgtEl>
                                      </p:cBhvr>
                                    </p:animEffect>
                                    <p:set>
                                      <p:cBhvr>
                                        <p:cTn id="100" dur="1" fill="hold">
                                          <p:stCondLst>
                                            <p:cond delay="6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1" restart="whenNotActive" fill="hold" evtFilter="cancelBubble" nodeType="interactiveSeq">
                <p:stCondLst>
                  <p:cond evt="onClick" delay="0">
                    <p:tgtEl>
                      <p:spTgt spid="21"/>
                    </p:tgtEl>
                  </p:cond>
                </p:stCondLst>
                <p:endSync evt="end" delay="0">
                  <p:rtn val="all"/>
                </p:endSync>
                <p:childTnLst>
                  <p:par>
                    <p:cTn id="102" fill="hold">
                      <p:stCondLst>
                        <p:cond delay="0"/>
                      </p:stCondLst>
                      <p:childTnLst>
                        <p:par>
                          <p:cTn id="103" fill="hold">
                            <p:stCondLst>
                              <p:cond delay="0"/>
                            </p:stCondLst>
                            <p:childTnLst>
                              <p:par>
                                <p:cTn id="104" presetID="10" presetClass="entr" presetSubtype="0" fill="hold" grpId="1" nodeType="withEffect">
                                  <p:stCondLst>
                                    <p:cond delay="0"/>
                                  </p:stCondLst>
                                  <p:childTnLst>
                                    <p:set>
                                      <p:cBhvr>
                                        <p:cTn id="105" dur="1" fill="hold">
                                          <p:stCondLst>
                                            <p:cond delay="0"/>
                                          </p:stCondLst>
                                        </p:cTn>
                                        <p:tgtEl>
                                          <p:spTgt spid="10"/>
                                        </p:tgtEl>
                                        <p:attrNameLst>
                                          <p:attrName>style.visibility</p:attrName>
                                        </p:attrNameLst>
                                      </p:cBhvr>
                                      <p:to>
                                        <p:strVal val="visible"/>
                                      </p:to>
                                    </p:set>
                                    <p:animEffect transition="in" filter="fade">
                                      <p:cBhvr>
                                        <p:cTn id="106" dur="500"/>
                                        <p:tgtEl>
                                          <p:spTgt spid="10"/>
                                        </p:tgtEl>
                                      </p:cBhvr>
                                    </p:animEffect>
                                  </p:childTnLst>
                                </p:cTn>
                              </p:par>
                              <p:par>
                                <p:cTn id="107" presetID="10" presetClass="entr" presetSubtype="0" fill="hold" grpId="1"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500"/>
                                        <p:tgtEl>
                                          <p:spTgt spid="20"/>
                                        </p:tgtEl>
                                      </p:cBhvr>
                                    </p:animEffect>
                                  </p:childTnLst>
                                </p:cTn>
                              </p:par>
                              <p:par>
                                <p:cTn id="110" presetID="10" presetClass="entr" presetSubtype="0" fill="hold" grpId="1" nodeType="with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500"/>
                                        <p:tgtEl>
                                          <p:spTgt spid="11"/>
                                        </p:tgtEl>
                                      </p:cBhvr>
                                    </p:animEffect>
                                  </p:childTnLst>
                                </p:cTn>
                              </p:par>
                              <p:par>
                                <p:cTn id="113" presetID="10" presetClass="entr" presetSubtype="0" fill="hold" grpId="1" nodeType="withEffect">
                                  <p:stCondLst>
                                    <p:cond delay="0"/>
                                  </p:stCondLst>
                                  <p:childTnLst>
                                    <p:set>
                                      <p:cBhvr>
                                        <p:cTn id="114" dur="1" fill="hold">
                                          <p:stCondLst>
                                            <p:cond delay="0"/>
                                          </p:stCondLst>
                                        </p:cTn>
                                        <p:tgtEl>
                                          <p:spTgt spid="12"/>
                                        </p:tgtEl>
                                        <p:attrNameLst>
                                          <p:attrName>style.visibility</p:attrName>
                                        </p:attrNameLst>
                                      </p:cBhvr>
                                      <p:to>
                                        <p:strVal val="visible"/>
                                      </p:to>
                                    </p:set>
                                    <p:animEffect transition="in" filter="fade">
                                      <p:cBhvr>
                                        <p:cTn id="115" dur="500"/>
                                        <p:tgtEl>
                                          <p:spTgt spid="12"/>
                                        </p:tgtEl>
                                      </p:cBhvr>
                                    </p:animEffect>
                                  </p:childTnLst>
                                </p:cTn>
                              </p:par>
                              <p:par>
                                <p:cTn id="116" presetID="10" presetClass="entr" presetSubtype="0" fill="hold" grpId="1" nodeType="withEffect">
                                  <p:stCondLst>
                                    <p:cond delay="0"/>
                                  </p:stCondLst>
                                  <p:childTnLst>
                                    <p:set>
                                      <p:cBhvr>
                                        <p:cTn id="117" dur="1" fill="hold">
                                          <p:stCondLst>
                                            <p:cond delay="0"/>
                                          </p:stCondLst>
                                        </p:cTn>
                                        <p:tgtEl>
                                          <p:spTgt spid="13"/>
                                        </p:tgtEl>
                                        <p:attrNameLst>
                                          <p:attrName>style.visibility</p:attrName>
                                        </p:attrNameLst>
                                      </p:cBhvr>
                                      <p:to>
                                        <p:strVal val="visible"/>
                                      </p:to>
                                    </p:set>
                                    <p:animEffect transition="in" filter="fade">
                                      <p:cBhvr>
                                        <p:cTn id="118" dur="500"/>
                                        <p:tgtEl>
                                          <p:spTgt spid="13"/>
                                        </p:tgtEl>
                                      </p:cBhvr>
                                    </p:animEffect>
                                  </p:childTnLst>
                                </p:cTn>
                              </p:par>
                              <p:par>
                                <p:cTn id="119" presetID="10" presetClass="entr" presetSubtype="0" fill="hold" grpId="1" nodeType="with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fade">
                                      <p:cBhvr>
                                        <p:cTn id="121" dur="500"/>
                                        <p:tgtEl>
                                          <p:spTgt spid="14"/>
                                        </p:tgtEl>
                                      </p:cBhvr>
                                    </p:animEffect>
                                  </p:childTnLst>
                                </p:cTn>
                              </p:par>
                              <p:par>
                                <p:cTn id="122" presetID="10" presetClass="entr" presetSubtype="0" fill="hold" grpId="1" nodeType="withEffect">
                                  <p:stCondLst>
                                    <p:cond delay="0"/>
                                  </p:stCondLst>
                                  <p:childTnLst>
                                    <p:set>
                                      <p:cBhvr>
                                        <p:cTn id="123" dur="1" fill="hold">
                                          <p:stCondLst>
                                            <p:cond delay="0"/>
                                          </p:stCondLst>
                                        </p:cTn>
                                        <p:tgtEl>
                                          <p:spTgt spid="15"/>
                                        </p:tgtEl>
                                        <p:attrNameLst>
                                          <p:attrName>style.visibility</p:attrName>
                                        </p:attrNameLst>
                                      </p:cBhvr>
                                      <p:to>
                                        <p:strVal val="visible"/>
                                      </p:to>
                                    </p:set>
                                    <p:animEffect transition="in" filter="fade">
                                      <p:cBhvr>
                                        <p:cTn id="124" dur="500"/>
                                        <p:tgtEl>
                                          <p:spTgt spid="15"/>
                                        </p:tgtEl>
                                      </p:cBhvr>
                                    </p:animEffect>
                                  </p:childTnLst>
                                </p:cTn>
                              </p:par>
                              <p:par>
                                <p:cTn id="125" presetID="10" presetClass="entr" presetSubtype="0" fill="hold" grpId="1" nodeType="withEffect">
                                  <p:stCondLst>
                                    <p:cond delay="0"/>
                                  </p:stCondLst>
                                  <p:childTnLst>
                                    <p:set>
                                      <p:cBhvr>
                                        <p:cTn id="126" dur="1" fill="hold">
                                          <p:stCondLst>
                                            <p:cond delay="0"/>
                                          </p:stCondLst>
                                        </p:cTn>
                                        <p:tgtEl>
                                          <p:spTgt spid="16"/>
                                        </p:tgtEl>
                                        <p:attrNameLst>
                                          <p:attrName>style.visibility</p:attrName>
                                        </p:attrNameLst>
                                      </p:cBhvr>
                                      <p:to>
                                        <p:strVal val="visible"/>
                                      </p:to>
                                    </p:set>
                                    <p:animEffect transition="in" filter="fade">
                                      <p:cBhvr>
                                        <p:cTn id="127" dur="500"/>
                                        <p:tgtEl>
                                          <p:spTgt spid="16"/>
                                        </p:tgtEl>
                                      </p:cBhvr>
                                    </p:animEffect>
                                  </p:childTnLst>
                                </p:cTn>
                              </p:par>
                              <p:par>
                                <p:cTn id="128" presetID="10" presetClass="entr" presetSubtype="0" fill="hold" grpId="1"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par>
                                <p:cTn id="131" presetID="10" presetClass="entr" presetSubtype="0" fill="hold" grpId="1" nodeType="withEffect">
                                  <p:stCondLst>
                                    <p:cond delay="0"/>
                                  </p:stCondLst>
                                  <p:childTnLst>
                                    <p:set>
                                      <p:cBhvr>
                                        <p:cTn id="132" dur="1" fill="hold">
                                          <p:stCondLst>
                                            <p:cond delay="0"/>
                                          </p:stCondLst>
                                        </p:cTn>
                                        <p:tgtEl>
                                          <p:spTgt spid="18"/>
                                        </p:tgtEl>
                                        <p:attrNameLst>
                                          <p:attrName>style.visibility</p:attrName>
                                        </p:attrNameLst>
                                      </p:cBhvr>
                                      <p:to>
                                        <p:strVal val="visible"/>
                                      </p:to>
                                    </p:set>
                                    <p:animEffect transition="in" filter="fade">
                                      <p:cBhvr>
                                        <p:cTn id="133" dur="500"/>
                                        <p:tgtEl>
                                          <p:spTgt spid="18"/>
                                        </p:tgtEl>
                                      </p:cBhvr>
                                    </p:animEffect>
                                  </p:childTnLst>
                                </p:cTn>
                              </p:par>
                              <p:par>
                                <p:cTn id="134" presetID="10" presetClass="entr" presetSubtype="0" fill="hold" grpId="1" nodeType="withEffect">
                                  <p:stCondLst>
                                    <p:cond delay="0"/>
                                  </p:stCondLst>
                                  <p:childTnLst>
                                    <p:set>
                                      <p:cBhvr>
                                        <p:cTn id="135" dur="1" fill="hold">
                                          <p:stCondLst>
                                            <p:cond delay="0"/>
                                          </p:stCondLst>
                                        </p:cTn>
                                        <p:tgtEl>
                                          <p:spTgt spid="19"/>
                                        </p:tgtEl>
                                        <p:attrNameLst>
                                          <p:attrName>style.visibility</p:attrName>
                                        </p:attrNameLst>
                                      </p:cBhvr>
                                      <p:to>
                                        <p:strVal val="visible"/>
                                      </p:to>
                                    </p:set>
                                    <p:animEffect transition="in" filter="fade">
                                      <p:cBhvr>
                                        <p:cTn id="136" dur="500"/>
                                        <p:tgtEl>
                                          <p:spTgt spid="19"/>
                                        </p:tgtEl>
                                      </p:cBhvr>
                                    </p:animEffect>
                                  </p:childTnLst>
                                </p:cTn>
                              </p:par>
                            </p:childTnLst>
                          </p:cTn>
                        </p:par>
                      </p:childTnLst>
                    </p:cTn>
                  </p:par>
                </p:childTnLst>
              </p:cTn>
              <p:nextCondLst>
                <p:cond evt="onClick" delay="0">
                  <p:tgtEl>
                    <p:spTgt spid="21"/>
                  </p:tgtEl>
                </p:cond>
              </p:nextCondLst>
            </p:seq>
          </p:childTnLst>
        </p:cTn>
      </p:par>
    </p:tnLst>
    <p:bldLst>
      <p:bldP spid="19" grpId="0" animBg="1"/>
      <p:bldP spid="19" grpId="1" animBg="1"/>
      <p:bldP spid="18" grpId="0" animBg="1"/>
      <p:bldP spid="18" grpId="1" animBg="1"/>
      <p:bldP spid="17" grpId="0" animBg="1"/>
      <p:bldP spid="17" grpId="1" animBg="1"/>
      <p:bldP spid="16" grpId="0" animBg="1"/>
      <p:bldP spid="16" grpId="1" animBg="1"/>
      <p:bldP spid="15" grpId="0" animBg="1"/>
      <p:bldP spid="15" grpId="1" animBg="1"/>
      <p:bldP spid="14" grpId="0" animBg="1"/>
      <p:bldP spid="14" grpId="1" animBg="1"/>
      <p:bldP spid="13" grpId="0" animBg="1"/>
      <p:bldP spid="13" grpId="1" animBg="1"/>
      <p:bldP spid="12" grpId="0" animBg="1"/>
      <p:bldP spid="12" grpId="1" animBg="1"/>
      <p:bldP spid="11" grpId="0" animBg="1"/>
      <p:bldP spid="11" grpId="1" animBg="1"/>
      <p:bldP spid="20" grpId="0" animBg="1"/>
      <p:bldP spid="20" grpId="1"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414988737"/>
              </p:ext>
            </p:extLst>
          </p:nvPr>
        </p:nvGraphicFramePr>
        <p:xfrm>
          <a:off x="185738" y="1922344"/>
          <a:ext cx="11772900" cy="4740481"/>
        </p:xfrm>
        <a:graphic>
          <a:graphicData uri="http://schemas.openxmlformats.org/drawingml/2006/table">
            <a:tbl>
              <a:tblPr firstRow="1" bandRow="1">
                <a:tableStyleId>{5C22544A-7EE6-4342-B048-85BDC9FD1C3A}</a:tableStyleId>
              </a:tblPr>
              <a:tblGrid>
                <a:gridCol w="5886450">
                  <a:extLst>
                    <a:ext uri="{9D8B030D-6E8A-4147-A177-3AD203B41FA5}">
                      <a16:colId xmlns:a16="http://schemas.microsoft.com/office/drawing/2014/main" xmlns="" val="3327036777"/>
                    </a:ext>
                  </a:extLst>
                </a:gridCol>
                <a:gridCol w="5886450">
                  <a:extLst>
                    <a:ext uri="{9D8B030D-6E8A-4147-A177-3AD203B41FA5}">
                      <a16:colId xmlns:a16="http://schemas.microsoft.com/office/drawing/2014/main" xmlns="" val="3805531076"/>
                    </a:ext>
                  </a:extLst>
                </a:gridCol>
              </a:tblGrid>
              <a:tr h="697225">
                <a:tc>
                  <a:txBody>
                    <a:bodyPr/>
                    <a:lstStyle/>
                    <a:p>
                      <a:pPr algn="ctr"/>
                      <a:r>
                        <a:rPr lang="en-NZ" sz="2400" dirty="0">
                          <a:solidFill>
                            <a:schemeClr val="tx1"/>
                          </a:solidFill>
                          <a:latin typeface="Arial" panose="020B0604020202020204" pitchFamily="34" charset="0"/>
                          <a:cs typeface="Arial" panose="020B0604020202020204" pitchFamily="34" charset="0"/>
                        </a:rPr>
                        <a:t>FAST from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sz="2400" dirty="0">
                          <a:solidFill>
                            <a:schemeClr val="tx1"/>
                          </a:solidFill>
                          <a:latin typeface="Arial" panose="020B0604020202020204" pitchFamily="34" charset="0"/>
                          <a:cs typeface="Arial" panose="020B0604020202020204" pitchFamily="34" charset="0"/>
                        </a:rPr>
                        <a:t>FEAST 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180475172"/>
                  </a:ext>
                </a:extLst>
              </a:tr>
              <a:tr h="4043256">
                <a:tc>
                  <a:txBody>
                    <a:bodyPr/>
                    <a:lstStyle/>
                    <a:p>
                      <a:pPr marL="742950" lvl="1" indent="-285750">
                        <a:lnSpc>
                          <a:spcPct val="150000"/>
                        </a:lnSpc>
                        <a:buFont typeface="Wingdings" panose="05000000000000000000" pitchFamily="2" charset="2"/>
                        <a:buChar char="Ø"/>
                      </a:pPr>
                      <a:r>
                        <a:rPr lang="en-NZ" dirty="0"/>
                        <a:t>____________________________________</a:t>
                      </a:r>
                    </a:p>
                    <a:p>
                      <a:pPr marL="742950" lvl="1" indent="-285750">
                        <a:lnSpc>
                          <a:spcPct val="150000"/>
                        </a:lnSpc>
                        <a:buFont typeface="Wingdings" panose="05000000000000000000" pitchFamily="2" charset="2"/>
                        <a:buChar char="Ø"/>
                      </a:pPr>
                      <a:r>
                        <a:rPr lang="en-NZ" dirty="0"/>
                        <a:t>____________________________________</a:t>
                      </a:r>
                    </a:p>
                    <a:p>
                      <a:pPr marL="742950" lvl="1" indent="-285750">
                        <a:lnSpc>
                          <a:spcPct val="150000"/>
                        </a:lnSpc>
                        <a:buFont typeface="Wingdings" panose="05000000000000000000" pitchFamily="2" charset="2"/>
                        <a:buChar char="Ø"/>
                      </a:pPr>
                      <a:r>
                        <a:rPr lang="en-NZ" dirty="0"/>
                        <a:t>____________________________________</a:t>
                      </a:r>
                    </a:p>
                    <a:p>
                      <a:pPr marL="742950" lvl="1" indent="-285750">
                        <a:lnSpc>
                          <a:spcPct val="150000"/>
                        </a:lnSpc>
                        <a:buFont typeface="Wingdings" panose="05000000000000000000" pitchFamily="2" charset="2"/>
                        <a:buChar char="Ø"/>
                      </a:pPr>
                      <a:r>
                        <a:rPr lang="en-NZ" dirty="0"/>
                        <a:t>____________________________________</a:t>
                      </a:r>
                    </a:p>
                    <a:p>
                      <a:pPr marL="742950" lvl="1" indent="-285750">
                        <a:lnSpc>
                          <a:spcPct val="150000"/>
                        </a:lnSpc>
                        <a:buFont typeface="Wingdings" panose="05000000000000000000" pitchFamily="2" charset="2"/>
                        <a:buChar char="Ø"/>
                      </a:pPr>
                      <a:r>
                        <a:rPr lang="en-NZ" dirty="0"/>
                        <a:t>____________________________________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42950" lvl="1" indent="-285750">
                        <a:lnSpc>
                          <a:spcPct val="150000"/>
                        </a:lnSpc>
                        <a:buFont typeface="Wingdings" panose="05000000000000000000" pitchFamily="2" charset="2"/>
                        <a:buChar char="Ø"/>
                      </a:pPr>
                      <a:r>
                        <a:rPr lang="en-NZ" dirty="0"/>
                        <a:t>_______________________________________</a:t>
                      </a:r>
                    </a:p>
                    <a:p>
                      <a:pPr marL="742950" lvl="1" indent="-285750">
                        <a:lnSpc>
                          <a:spcPct val="150000"/>
                        </a:lnSpc>
                        <a:buFont typeface="Wingdings" panose="05000000000000000000" pitchFamily="2" charset="2"/>
                        <a:buChar char="Ø"/>
                      </a:pPr>
                      <a:r>
                        <a:rPr lang="en-NZ" dirty="0"/>
                        <a:t>_______________________________________</a:t>
                      </a:r>
                    </a:p>
                    <a:p>
                      <a:pPr marL="742950" lvl="1" indent="-285750">
                        <a:lnSpc>
                          <a:spcPct val="150000"/>
                        </a:lnSpc>
                        <a:buFont typeface="Wingdings" panose="05000000000000000000" pitchFamily="2" charset="2"/>
                        <a:buChar char="Ø"/>
                      </a:pPr>
                      <a:r>
                        <a:rPr lang="en-NZ" dirty="0"/>
                        <a:t>_______________________________________</a:t>
                      </a:r>
                    </a:p>
                    <a:p>
                      <a:pPr marL="742950" lvl="1" indent="-285750">
                        <a:lnSpc>
                          <a:spcPct val="150000"/>
                        </a:lnSpc>
                        <a:buFont typeface="Wingdings" panose="05000000000000000000" pitchFamily="2" charset="2"/>
                        <a:buChar char="Ø"/>
                      </a:pPr>
                      <a:r>
                        <a:rPr lang="en-NZ" dirty="0"/>
                        <a:t>_______________________________________</a:t>
                      </a:r>
                    </a:p>
                    <a:p>
                      <a:pPr marL="742950" lvl="1" indent="-285750">
                        <a:lnSpc>
                          <a:spcPct val="150000"/>
                        </a:lnSpc>
                        <a:buFont typeface="Wingdings" panose="05000000000000000000" pitchFamily="2" charset="2"/>
                        <a:buChar char="Ø"/>
                      </a:pPr>
                      <a:r>
                        <a:rPr lang="en-NZ" dirty="0"/>
                        <a:t>_______________________________________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015848452"/>
                  </a:ext>
                </a:extLst>
              </a:tr>
            </a:tbl>
          </a:graphicData>
        </a:graphic>
      </p:graphicFrame>
      <p:sp>
        <p:nvSpPr>
          <p:cNvPr id="2" name="Title 1"/>
          <p:cNvSpPr>
            <a:spLocks noGrp="1"/>
          </p:cNvSpPr>
          <p:nvPr>
            <p:ph type="title"/>
          </p:nvPr>
        </p:nvSpPr>
        <p:spPr>
          <a:xfrm>
            <a:off x="2390775" y="412131"/>
            <a:ext cx="7362825" cy="1325563"/>
          </a:xfrm>
        </p:spPr>
        <p:txBody>
          <a:bodyPr>
            <a:normAutofit fontScale="90000"/>
          </a:bodyPr>
          <a:lstStyle/>
          <a:p>
            <a:pPr algn="ctr"/>
            <a:r>
              <a:rPr lang="en-NZ" b="1" dirty="0">
                <a:latin typeface="Arial Narrow" panose="020B0606020202030204" pitchFamily="34" charset="0"/>
              </a:rPr>
              <a:t>In LENT FEASTING and FASTING help us turn back to GOD</a:t>
            </a:r>
            <a:endParaRPr lang="en-NZ" dirty="0">
              <a:latin typeface="Arial Narrow" panose="020B060602020203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25" y="5183167"/>
            <a:ext cx="1140515" cy="118490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58" y="5079505"/>
            <a:ext cx="1328737" cy="139867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0989" y="4980741"/>
            <a:ext cx="1179345" cy="158975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6328" y="4962964"/>
            <a:ext cx="1405109" cy="140510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8701" y="4980742"/>
            <a:ext cx="1630874" cy="1589758"/>
          </a:xfrm>
          <a:prstGeom prst="rect">
            <a:avLst/>
          </a:prstGeom>
        </p:spPr>
      </p:pic>
      <p:sp>
        <p:nvSpPr>
          <p:cNvPr id="9" name="Rectangle 8"/>
          <p:cNvSpPr/>
          <p:nvPr/>
        </p:nvSpPr>
        <p:spPr>
          <a:xfrm>
            <a:off x="3200400" y="212311"/>
            <a:ext cx="6096000" cy="276999"/>
          </a:xfrm>
          <a:prstGeom prst="rect">
            <a:avLst/>
          </a:prstGeom>
        </p:spPr>
        <p:txBody>
          <a:bodyPr>
            <a:spAutoFit/>
          </a:bodyPr>
          <a:lstStyle/>
          <a:p>
            <a:pPr lvl="0" algn="ctr">
              <a:defRPr/>
            </a:pPr>
            <a:r>
              <a:rPr lang="en-NZ" sz="1200" dirty="0">
                <a:solidFill>
                  <a:prstClr val="black"/>
                </a:solidFill>
                <a:latin typeface="Arial" panose="020B0604020202020204" pitchFamily="34" charset="0"/>
                <a:cs typeface="Arial" panose="020B0604020202020204" pitchFamily="34" charset="0"/>
              </a:rPr>
              <a:t>Name___________________________ Date_______________</a:t>
            </a:r>
          </a:p>
        </p:txBody>
      </p:sp>
      <p:sp>
        <p:nvSpPr>
          <p:cNvPr id="10" name="TextBox: PageNumber"/>
          <p:cNvSpPr txBox="1">
            <a:spLocks/>
          </p:cNvSpPr>
          <p:nvPr/>
        </p:nvSpPr>
        <p:spPr>
          <a:xfrm>
            <a:off x="11520000" y="6240000"/>
            <a:ext cx="480000" cy="480000"/>
          </a:xfrm>
          <a:prstGeom prst="rect">
            <a:avLst/>
          </a:prstGeom>
          <a:solidFill>
            <a:schemeClr val="bg1"/>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S-06</a:t>
            </a:r>
          </a:p>
        </p:txBody>
      </p:sp>
      <p:sp>
        <p:nvSpPr>
          <p:cNvPr id="11" name="Action Button: Up">
            <a:hlinkClick r:id="rId7" action="ppaction://hlinksldjump" highlightClick="1"/>
          </p:cNvPr>
          <p:cNvSpPr/>
          <p:nvPr/>
        </p:nvSpPr>
        <p:spPr>
          <a:xfrm rot="16200000">
            <a:off x="10800000" y="6240000"/>
            <a:ext cx="480000" cy="480053"/>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861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4025" y="489310"/>
            <a:ext cx="9048750" cy="1325563"/>
          </a:xfrm>
        </p:spPr>
        <p:txBody>
          <a:bodyPr/>
          <a:lstStyle/>
          <a:p>
            <a:pPr algn="ctr"/>
            <a:r>
              <a:rPr lang="en-NZ" dirty="0">
                <a:ln w="0"/>
                <a:effectLst>
                  <a:outerShdw blurRad="38100" dist="25400" dir="5400000" algn="ctr" rotWithShape="0">
                    <a:srgbClr val="6E747A">
                      <a:alpha val="43000"/>
                    </a:srgbClr>
                  </a:outerShdw>
                </a:effectLst>
                <a:latin typeface="Arial Narrow" panose="020B0606020202030204" pitchFamily="34" charset="0"/>
              </a:rPr>
              <a:t>Sharing our Learning about LENT with family whānau, other classes and parish</a:t>
            </a:r>
            <a:endParaRPr lang="en-NZ" dirty="0">
              <a:ln w="0"/>
              <a:effectLst>
                <a:outerShdw blurRad="38100" dist="25400" dir="5400000" algn="ctr" rotWithShape="0">
                  <a:srgbClr val="6E747A">
                    <a:alpha val="43000"/>
                  </a:srgbClr>
                </a:outerShdw>
              </a:effectLst>
            </a:endParaRPr>
          </a:p>
        </p:txBody>
      </p:sp>
      <p:sp>
        <p:nvSpPr>
          <p:cNvPr id="3" name="Action Button: Up">
            <a:hlinkClick r:id="rId2" action="ppaction://hlinksldjump" highlightClick="1"/>
          </p:cNvPr>
          <p:cNvSpPr/>
          <p:nvPr/>
        </p:nvSpPr>
        <p:spPr>
          <a:xfrm rot="16200000">
            <a:off x="10800000" y="6240000"/>
            <a:ext cx="480000" cy="480053"/>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 name="TextBox: PageNumber"/>
          <p:cNvSpPr txBox="1">
            <a:spLocks/>
          </p:cNvSpPr>
          <p:nvPr/>
        </p:nvSpPr>
        <p:spPr>
          <a:xfrm>
            <a:off x="11520000" y="6240000"/>
            <a:ext cx="480000" cy="480000"/>
          </a:xfrm>
          <a:prstGeom prst="rect">
            <a:avLst/>
          </a:prstGeom>
          <a:solidFill>
            <a:schemeClr val="bg1"/>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S-11</a:t>
            </a:r>
          </a:p>
        </p:txBody>
      </p:sp>
      <p:sp>
        <p:nvSpPr>
          <p:cNvPr id="5" name="Rectangle 4"/>
          <p:cNvSpPr/>
          <p:nvPr/>
        </p:nvSpPr>
        <p:spPr>
          <a:xfrm>
            <a:off x="209550" y="1934334"/>
            <a:ext cx="5598075" cy="4355038"/>
          </a:xfrm>
          <a:prstGeom prst="rect">
            <a:avLst/>
          </a:prstGeom>
        </p:spPr>
        <p:txBody>
          <a:bodyPr wrap="square">
            <a:spAutoFit/>
          </a:bodyPr>
          <a:lstStyle/>
          <a:p>
            <a:pPr marL="342900" lvl="0" indent="-342900">
              <a:spcAft>
                <a:spcPts val="600"/>
              </a:spcAft>
              <a:buFont typeface="Wingdings" panose="05000000000000000000" pitchFamily="2" charset="2"/>
              <a:buChar char=""/>
            </a:pPr>
            <a:r>
              <a:rPr lang="en-NZ" sz="1200" b="1" dirty="0">
                <a:solidFill>
                  <a:srgbClr val="222222"/>
                </a:solidFill>
                <a:latin typeface="Arial" panose="020B0604020202020204" pitchFamily="34" charset="0"/>
                <a:ea typeface="Times New Roman" panose="02020603050405020304" pitchFamily="18" charset="0"/>
                <a:cs typeface="Arial" panose="020B0604020202020204" pitchFamily="34" charset="0"/>
              </a:rPr>
              <a:t>Share Acrostic poems</a:t>
            </a:r>
            <a:r>
              <a:rPr lang="en-NZ" sz="1200" dirty="0">
                <a:solidFill>
                  <a:srgbClr val="222222"/>
                </a:solidFill>
                <a:latin typeface="Arial" panose="020B0604020202020204" pitchFamily="34" charset="0"/>
                <a:ea typeface="Times New Roman" panose="02020603050405020304" pitchFamily="18" charset="0"/>
                <a:cs typeface="Arial" panose="020B0604020202020204" pitchFamily="34" charset="0"/>
              </a:rPr>
              <a:t> (R2, Slide 4) to help children capture the mood and the themes of Lent as part of a ‘Learning about Lent’ sharing time with other classes.</a:t>
            </a:r>
          </a:p>
          <a:p>
            <a:pPr marL="342900" lvl="0" indent="-342900">
              <a:spcAft>
                <a:spcPts val="600"/>
              </a:spcAft>
              <a:buFont typeface="Wingdings" panose="05000000000000000000" pitchFamily="2" charset="2"/>
              <a:buChar char=""/>
            </a:pPr>
            <a:r>
              <a:rPr lang="en-NZ" sz="1200" b="1" dirty="0">
                <a:solidFill>
                  <a:srgbClr val="222222"/>
                </a:solidFill>
                <a:latin typeface="Arial" panose="020B0604020202020204" pitchFamily="34" charset="0"/>
                <a:ea typeface="Times New Roman" panose="02020603050405020304" pitchFamily="18" charset="0"/>
                <a:cs typeface="Arial" panose="020B0604020202020204" pitchFamily="34" charset="0"/>
              </a:rPr>
              <a:t>Display posters</a:t>
            </a:r>
            <a:r>
              <a:rPr lang="en-NZ" sz="1200" dirty="0">
                <a:solidFill>
                  <a:srgbClr val="222222"/>
                </a:solidFill>
                <a:latin typeface="Arial" panose="020B0604020202020204" pitchFamily="34" charset="0"/>
                <a:ea typeface="Times New Roman" panose="02020603050405020304" pitchFamily="18" charset="0"/>
                <a:cs typeface="Arial" panose="020B0604020202020204" pitchFamily="34" charset="0"/>
              </a:rPr>
              <a:t> </a:t>
            </a:r>
            <a:r>
              <a:rPr lang="en-NZ" sz="1200" b="1" dirty="0">
                <a:solidFill>
                  <a:srgbClr val="222222"/>
                </a:solidFill>
                <a:latin typeface="Arial" panose="020B0604020202020204" pitchFamily="34" charset="0"/>
                <a:ea typeface="Times New Roman" panose="02020603050405020304" pitchFamily="18" charset="0"/>
                <a:cs typeface="Arial" panose="020B0604020202020204" pitchFamily="34" charset="0"/>
              </a:rPr>
              <a:t>in the church and school foyer </a:t>
            </a:r>
            <a:r>
              <a:rPr lang="en-NZ" sz="1200" dirty="0">
                <a:solidFill>
                  <a:srgbClr val="222222"/>
                </a:solidFill>
                <a:latin typeface="Arial" panose="020B0604020202020204" pitchFamily="34" charset="0"/>
                <a:ea typeface="Times New Roman" panose="02020603050405020304" pitchFamily="18" charset="0"/>
                <a:cs typeface="Arial" panose="020B0604020202020204" pitchFamily="34" charset="0"/>
              </a:rPr>
              <a:t>(See R1, Slide 5) as advertisements to encourage others to walk with Jesus during Lent.</a:t>
            </a:r>
            <a:endParaRPr lang="en-NZ" sz="12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600"/>
              </a:spcAft>
              <a:buFont typeface="Wingdings" panose="05000000000000000000" pitchFamily="2" charset="2"/>
              <a:buChar char=""/>
            </a:pPr>
            <a:r>
              <a:rPr lang="en-NZ" sz="1200" b="1" dirty="0">
                <a:solidFill>
                  <a:srgbClr val="222222"/>
                </a:solidFill>
                <a:latin typeface="Arial" panose="020B0604020202020204" pitchFamily="34" charset="0"/>
                <a:ea typeface="Times New Roman" panose="02020603050405020304" pitchFamily="18" charset="0"/>
                <a:cs typeface="Arial" panose="020B0604020202020204" pitchFamily="34" charset="0"/>
              </a:rPr>
              <a:t>Organise a ‘wear something purple day’</a:t>
            </a:r>
            <a:r>
              <a:rPr lang="en-NZ" sz="1200" dirty="0">
                <a:solidFill>
                  <a:srgbClr val="222222"/>
                </a:solidFill>
                <a:latin typeface="Arial" panose="020B0604020202020204" pitchFamily="34" charset="0"/>
                <a:ea typeface="Times New Roman" panose="02020603050405020304" pitchFamily="18" charset="0"/>
                <a:cs typeface="Arial" panose="020B0604020202020204" pitchFamily="34" charset="0"/>
              </a:rPr>
              <a:t> to remind people that Lent is a penitential season when Christians pray, fast and give alms to people who are needy. You could have an ‘alms’ collection for CARITAS.</a:t>
            </a:r>
            <a:endParaRPr lang="en-NZ" sz="12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600"/>
              </a:spcAft>
              <a:buFont typeface="Wingdings" panose="05000000000000000000" pitchFamily="2" charset="2"/>
              <a:buChar char=""/>
            </a:pPr>
            <a:r>
              <a:rPr lang="en-NZ" sz="1200" b="1" dirty="0">
                <a:solidFill>
                  <a:srgbClr val="222222"/>
                </a:solidFill>
                <a:latin typeface="Arial" panose="020B0604020202020204" pitchFamily="34" charset="0"/>
                <a:ea typeface="Times New Roman" panose="02020603050405020304" pitchFamily="18" charset="0"/>
                <a:cs typeface="Arial" panose="020B0604020202020204" pitchFamily="34" charset="0"/>
              </a:rPr>
              <a:t>Do a tour of classrooms to share the ‘Fasting and Feasting in Lent in Our Classroom’ w</a:t>
            </a:r>
            <a:r>
              <a:rPr lang="en-NZ" sz="1200" dirty="0">
                <a:solidFill>
                  <a:srgbClr val="222222"/>
                </a:solidFill>
                <a:latin typeface="Arial" panose="020B0604020202020204" pitchFamily="34" charset="0"/>
                <a:ea typeface="Times New Roman" panose="02020603050405020304" pitchFamily="18" charset="0"/>
                <a:cs typeface="Arial" panose="020B0604020202020204" pitchFamily="34" charset="0"/>
              </a:rPr>
              <a:t>orksheets (R 2, Slide 7). Prepare an introduction that includes an explanation about what fasting and feasting means and how it is not all about food. Take copies of the worksheets to give to children who are interested in making their own lists.</a:t>
            </a:r>
            <a:endParaRPr lang="en-NZ" sz="12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600"/>
              </a:spcAft>
              <a:buFont typeface="Wingdings" panose="05000000000000000000" pitchFamily="2" charset="2"/>
              <a:buChar char=""/>
            </a:pPr>
            <a:r>
              <a:rPr lang="en-NZ" sz="1200" b="1" dirty="0">
                <a:solidFill>
                  <a:srgbClr val="222222"/>
                </a:solidFill>
                <a:latin typeface="Arial" panose="020B0604020202020204" pitchFamily="34" charset="0"/>
                <a:ea typeface="Times New Roman" panose="02020603050405020304" pitchFamily="18" charset="0"/>
                <a:cs typeface="Arial" panose="020B0604020202020204" pitchFamily="34" charset="0"/>
              </a:rPr>
              <a:t>Visit another class at prayer time </a:t>
            </a:r>
            <a:r>
              <a:rPr lang="en-NZ" sz="1200" dirty="0">
                <a:solidFill>
                  <a:srgbClr val="222222"/>
                </a:solidFill>
                <a:latin typeface="Arial" panose="020B0604020202020204" pitchFamily="34" charset="0"/>
                <a:ea typeface="Times New Roman" panose="02020603050405020304" pitchFamily="18" charset="0"/>
                <a:cs typeface="Arial" panose="020B0604020202020204" pitchFamily="34" charset="0"/>
              </a:rPr>
              <a:t>and </a:t>
            </a:r>
            <a:r>
              <a:rPr lang="en-NZ" sz="1200" b="1" dirty="0">
                <a:solidFill>
                  <a:srgbClr val="222222"/>
                </a:solidFill>
                <a:latin typeface="Arial" panose="020B0604020202020204" pitchFamily="34" charset="0"/>
                <a:ea typeface="Times New Roman" panose="02020603050405020304" pitchFamily="18" charset="0"/>
                <a:cs typeface="Arial" panose="020B0604020202020204" pitchFamily="34" charset="0"/>
              </a:rPr>
              <a:t>demonstrate to the class </a:t>
            </a:r>
            <a:r>
              <a:rPr lang="en-NZ" sz="1200" dirty="0">
                <a:solidFill>
                  <a:srgbClr val="222222"/>
                </a:solidFill>
                <a:latin typeface="Arial" panose="020B0604020202020204" pitchFamily="34" charset="0"/>
                <a:ea typeface="Times New Roman" panose="02020603050405020304" pitchFamily="18" charset="0"/>
                <a:cs typeface="Arial" panose="020B0604020202020204" pitchFamily="34" charset="0"/>
              </a:rPr>
              <a:t>how to pray with a Holy Week Scripture story that leads people to relate the story to their own life and let this lead into the  prayer time. (R1. Slide 8)</a:t>
            </a:r>
          </a:p>
          <a:p>
            <a:pPr marL="342900" lvl="0" indent="-342900">
              <a:spcAft>
                <a:spcPts val="600"/>
              </a:spcAft>
              <a:buFont typeface="Wingdings" panose="05000000000000000000" pitchFamily="2" charset="2"/>
              <a:buChar char=""/>
            </a:pPr>
            <a:r>
              <a:rPr lang="en-NZ" sz="1200" b="1" dirty="0">
                <a:solidFill>
                  <a:srgbClr val="222222"/>
                </a:solidFill>
                <a:latin typeface="Arial" panose="020B0604020202020204" pitchFamily="34" charset="0"/>
                <a:ea typeface="Times New Roman" panose="02020603050405020304" pitchFamily="18" charset="0"/>
                <a:cs typeface="Arial" panose="020B0604020202020204" pitchFamily="34" charset="0"/>
              </a:rPr>
              <a:t>Share the CARITAS resources at assembly</a:t>
            </a:r>
            <a:r>
              <a:rPr lang="en-NZ" sz="1200" dirty="0">
                <a:solidFill>
                  <a:srgbClr val="222222"/>
                </a:solidFill>
                <a:latin typeface="Arial" panose="020B0604020202020204" pitchFamily="34" charset="0"/>
                <a:ea typeface="Times New Roman" panose="02020603050405020304" pitchFamily="18" charset="0"/>
                <a:cs typeface="Arial" panose="020B0604020202020204" pitchFamily="34" charset="0"/>
              </a:rPr>
              <a:t> in the first week of Lent and m</a:t>
            </a:r>
            <a:r>
              <a:rPr lang="en-NZ" sz="1200" dirty="0">
                <a:latin typeface="Arial" panose="020B0604020202020204" pitchFamily="34" charset="0"/>
                <a:ea typeface="Calibri" panose="020F0502020204030204" pitchFamily="34" charset="0"/>
                <a:cs typeface="Arial" panose="020B0604020202020204" pitchFamily="34" charset="0"/>
              </a:rPr>
              <a:t>ake a power point to explain what CARITAS is and the work it does for the poor. Include an explanation of what almsgiving is and how it is more than giving money. Highlight the theme for this Lent and what children can do to be involved with CARITAS.(R2, Slide 8) </a:t>
            </a:r>
          </a:p>
        </p:txBody>
      </p:sp>
      <p:sp>
        <p:nvSpPr>
          <p:cNvPr id="6" name="Rectangle 5"/>
          <p:cNvSpPr/>
          <p:nvPr/>
        </p:nvSpPr>
        <p:spPr>
          <a:xfrm>
            <a:off x="5921925" y="1934334"/>
            <a:ext cx="6096000" cy="3508653"/>
          </a:xfrm>
          <a:prstGeom prst="rect">
            <a:avLst/>
          </a:prstGeom>
        </p:spPr>
        <p:txBody>
          <a:bodyPr>
            <a:spAutoFit/>
          </a:bodyPr>
          <a:lstStyle/>
          <a:p>
            <a:pPr marL="342900" lvl="0" indent="-342900">
              <a:lnSpc>
                <a:spcPct val="115000"/>
              </a:lnSpc>
              <a:spcAft>
                <a:spcPts val="600"/>
              </a:spcAft>
              <a:buFont typeface="Wingdings" panose="05000000000000000000" pitchFamily="2" charset="2"/>
              <a:buChar char=""/>
            </a:pPr>
            <a:r>
              <a:rPr lang="en-NZ" sz="1200" b="1" dirty="0">
                <a:solidFill>
                  <a:srgbClr val="222222"/>
                </a:solidFill>
                <a:latin typeface="Arial" panose="020B0604020202020204" pitchFamily="34" charset="0"/>
                <a:ea typeface="Times New Roman" panose="02020603050405020304" pitchFamily="18" charset="0"/>
                <a:cs typeface="Arial" panose="020B0604020202020204" pitchFamily="34" charset="0"/>
              </a:rPr>
              <a:t>Invite other classes to come and share</a:t>
            </a:r>
            <a:r>
              <a:rPr lang="en-NZ" sz="1200" dirty="0">
                <a:solidFill>
                  <a:srgbClr val="222222"/>
                </a:solidFill>
                <a:latin typeface="Arial" panose="020B0604020202020204" pitchFamily="34" charset="0"/>
                <a:ea typeface="Times New Roman" panose="02020603050405020304" pitchFamily="18" charset="0"/>
                <a:cs typeface="Arial" panose="020B0604020202020204" pitchFamily="34" charset="0"/>
              </a:rPr>
              <a:t> your ‘Lenten Prayer Space’ for morning prayer and share what your Lenten lessons are about. You could let children make a cross of ashes on their heads to remind them that the season of Lent lasts for 40 days.</a:t>
            </a:r>
            <a:endParaRPr lang="en-NZ" sz="12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15000"/>
              </a:lnSpc>
              <a:spcAft>
                <a:spcPts val="600"/>
              </a:spcAft>
              <a:buFont typeface="Wingdings" panose="05000000000000000000" pitchFamily="2" charset="2"/>
              <a:buChar char=""/>
            </a:pPr>
            <a:r>
              <a:rPr lang="en-NZ" sz="1200" b="1" dirty="0">
                <a:solidFill>
                  <a:srgbClr val="222222"/>
                </a:solidFill>
                <a:latin typeface="Arial" panose="020B0604020202020204" pitchFamily="34" charset="0"/>
                <a:ea typeface="Times New Roman" panose="02020603050405020304" pitchFamily="18" charset="0"/>
                <a:cs typeface="Arial" panose="020B0604020202020204" pitchFamily="34" charset="0"/>
              </a:rPr>
              <a:t>Take photographs </a:t>
            </a:r>
            <a:r>
              <a:rPr lang="en-NZ" sz="1200" dirty="0">
                <a:solidFill>
                  <a:srgbClr val="222222"/>
                </a:solidFill>
                <a:latin typeface="Arial" panose="020B0604020202020204" pitchFamily="34" charset="0"/>
                <a:ea typeface="Times New Roman" panose="02020603050405020304" pitchFamily="18" charset="0"/>
                <a:cs typeface="Arial" panose="020B0604020202020204" pitchFamily="34" charset="0"/>
              </a:rPr>
              <a:t>of people praying alone, with their family, in their class and in the church (R1, Slide 10). Enlarge them and m</a:t>
            </a:r>
            <a:r>
              <a:rPr lang="en-NZ" sz="1200" b="1" dirty="0">
                <a:solidFill>
                  <a:srgbClr val="222222"/>
                </a:solidFill>
                <a:latin typeface="Arial" panose="020B0604020202020204" pitchFamily="34" charset="0"/>
                <a:ea typeface="Times New Roman" panose="02020603050405020304" pitchFamily="18" charset="0"/>
                <a:cs typeface="Arial" panose="020B0604020202020204" pitchFamily="34" charset="0"/>
              </a:rPr>
              <a:t>ake a display of them in the school foyer </a:t>
            </a:r>
            <a:r>
              <a:rPr lang="en-NZ" sz="1200" dirty="0">
                <a:solidFill>
                  <a:srgbClr val="222222"/>
                </a:solidFill>
                <a:latin typeface="Arial" panose="020B0604020202020204" pitchFamily="34" charset="0"/>
                <a:ea typeface="Times New Roman" panose="02020603050405020304" pitchFamily="18" charset="0"/>
                <a:cs typeface="Arial" panose="020B0604020202020204" pitchFamily="34" charset="0"/>
              </a:rPr>
              <a:t>and add pages underneath each set of pictures for people to record what their praying preference is and give a reason for their choice.  </a:t>
            </a:r>
            <a:r>
              <a:rPr lang="en-NZ" sz="1200" b="1" dirty="0">
                <a:solidFill>
                  <a:srgbClr val="222222"/>
                </a:solidFill>
                <a:latin typeface="Arial" panose="020B0604020202020204" pitchFamily="34" charset="0"/>
                <a:ea typeface="Times New Roman" panose="02020603050405020304" pitchFamily="18" charset="0"/>
                <a:cs typeface="Arial" panose="020B0604020202020204" pitchFamily="34" charset="0"/>
              </a:rPr>
              <a:t>Report your findings back </a:t>
            </a:r>
            <a:r>
              <a:rPr lang="en-NZ" sz="1200" dirty="0">
                <a:solidFill>
                  <a:srgbClr val="222222"/>
                </a:solidFill>
                <a:latin typeface="Arial" panose="020B0604020202020204" pitchFamily="34" charset="0"/>
                <a:ea typeface="Times New Roman" panose="02020603050405020304" pitchFamily="18" charset="0"/>
                <a:cs typeface="Arial" panose="020B0604020202020204" pitchFamily="34" charset="0"/>
              </a:rPr>
              <a:t>and remind people that prayer is a useful way to help you grow closer to God in Lent.</a:t>
            </a:r>
            <a:endParaRPr lang="en-NZ"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Wingdings" panose="05000000000000000000" pitchFamily="2" charset="2"/>
              <a:buChar char=""/>
            </a:pPr>
            <a:r>
              <a:rPr lang="en-NZ" sz="1200" b="1" dirty="0">
                <a:latin typeface="Arial" panose="020B0604020202020204" pitchFamily="34" charset="0"/>
                <a:ea typeface="Calibri" panose="020F0502020204030204" pitchFamily="34" charset="0"/>
                <a:cs typeface="Arial" panose="020B0604020202020204" pitchFamily="34" charset="0"/>
              </a:rPr>
              <a:t>Create some human statues</a:t>
            </a:r>
            <a:r>
              <a:rPr lang="en-NZ" sz="1200" dirty="0">
                <a:latin typeface="Arial" panose="020B0604020202020204" pitchFamily="34" charset="0"/>
                <a:ea typeface="Calibri" panose="020F0502020204030204" pitchFamily="34" charset="0"/>
                <a:cs typeface="Arial" panose="020B0604020202020204" pitchFamily="34" charset="0"/>
              </a:rPr>
              <a:t> to stand in the school, playground to bring to people’s attention different ways people can fast and make sacrifices in Lent and explain why this is good to do.</a:t>
            </a:r>
          </a:p>
          <a:p>
            <a:pPr marL="342900" lvl="0" indent="-342900">
              <a:lnSpc>
                <a:spcPct val="115000"/>
              </a:lnSpc>
              <a:spcAft>
                <a:spcPts val="0"/>
              </a:spcAft>
              <a:buFont typeface="Wingdings" panose="05000000000000000000" pitchFamily="2" charset="2"/>
              <a:buChar char=""/>
            </a:pPr>
            <a:r>
              <a:rPr lang="en-NZ" sz="1200" b="1" dirty="0">
                <a:latin typeface="Arial" panose="020B0604020202020204" pitchFamily="34" charset="0"/>
                <a:ea typeface="Calibri" panose="020F0502020204030204" pitchFamily="34" charset="0"/>
                <a:cs typeface="Arial" panose="020B0604020202020204" pitchFamily="34" charset="0"/>
              </a:rPr>
              <a:t>Make up your own way </a:t>
            </a:r>
            <a:r>
              <a:rPr lang="en-NZ" sz="1200" dirty="0">
                <a:latin typeface="Arial" panose="020B0604020202020204" pitchFamily="34" charset="0"/>
                <a:ea typeface="Calibri" panose="020F0502020204030204" pitchFamily="34" charset="0"/>
                <a:cs typeface="Arial" panose="020B0604020202020204" pitchFamily="34" charset="0"/>
              </a:rPr>
              <a:t>of showing and sharing what you have learned and decide with whom you would like to share it. </a:t>
            </a:r>
            <a:endParaRPr lang="en-NZ" sz="1200" dirty="0">
              <a:latin typeface="Arial" panose="020B0604020202020204" pitchFamily="34" charset="0"/>
              <a:cs typeface="Arial" panose="020B0604020202020204" pitchFamily="34" charset="0"/>
            </a:endParaRPr>
          </a:p>
        </p:txBody>
      </p:sp>
      <p:sp>
        <p:nvSpPr>
          <p:cNvPr id="7" name="Rectangle 6"/>
          <p:cNvSpPr/>
          <p:nvPr/>
        </p:nvSpPr>
        <p:spPr>
          <a:xfrm>
            <a:off x="3200400" y="212311"/>
            <a:ext cx="6096000" cy="276999"/>
          </a:xfrm>
          <a:prstGeom prst="rect">
            <a:avLst/>
          </a:prstGeom>
        </p:spPr>
        <p:txBody>
          <a:bodyPr>
            <a:spAutoFit/>
          </a:bodyPr>
          <a:lstStyle/>
          <a:p>
            <a:pPr lvl="0" algn="ctr">
              <a:defRPr/>
            </a:pPr>
            <a:r>
              <a:rPr lang="en-NZ" sz="1200" dirty="0">
                <a:solidFill>
                  <a:prstClr val="black"/>
                </a:solidFill>
                <a:latin typeface="Arial" panose="020B0604020202020204" pitchFamily="34" charset="0"/>
                <a:cs typeface="Arial" panose="020B0604020202020204" pitchFamily="34" charset="0"/>
              </a:rPr>
              <a:t>Name___________________________ Date_______________</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692469" y="660980"/>
            <a:ext cx="1031556" cy="98222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1762" y="489310"/>
            <a:ext cx="1298238" cy="1154603"/>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aturation sat="0"/>
                    </a14:imgEffect>
                    <a14:imgEffect>
                      <a14:brightnessContrast contrast="19000"/>
                    </a14:imgEffect>
                  </a14:imgLayer>
                </a14:imgProps>
              </a:ext>
              <a:ext uri="{28A0092B-C50C-407E-A947-70E740481C1C}">
                <a14:useLocalDpi xmlns:a14="http://schemas.microsoft.com/office/drawing/2010/main" val="0"/>
              </a:ext>
            </a:extLst>
          </a:blip>
          <a:stretch>
            <a:fillRect/>
          </a:stretch>
        </p:blipFill>
        <p:spPr>
          <a:xfrm>
            <a:off x="5918685" y="5442987"/>
            <a:ext cx="1918520" cy="123333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6932" y="5560597"/>
            <a:ext cx="1161266" cy="998113"/>
          </a:xfrm>
          <a:prstGeom prst="rect">
            <a:avLst/>
          </a:prstGeom>
        </p:spPr>
      </p:pic>
    </p:spTree>
    <p:extLst>
      <p:ext uri="{BB962C8B-B14F-4D97-AF65-F5344CB8AC3E}">
        <p14:creationId xmlns:p14="http://schemas.microsoft.com/office/powerpoint/2010/main" val="3651775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325563"/>
          </a:xfrm>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rPr>
              <a:t>Learning Intentions</a:t>
            </a:r>
          </a:p>
        </p:txBody>
      </p:sp>
      <p:sp>
        <p:nvSpPr>
          <p:cNvPr id="4"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S-02</a:t>
            </a:r>
          </a:p>
        </p:txBody>
      </p:sp>
      <p:sp>
        <p:nvSpPr>
          <p:cNvPr id="5"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Action Button: Back">
            <a:hlinkClick r:id="" action="ppaction://hlinkshowjump?jump=previousslide" highlightClick="1"/>
          </p:cNvPr>
          <p:cNvSpPr/>
          <p:nvPr/>
        </p:nvSpPr>
        <p:spPr>
          <a:xfrm>
            <a:off x="10156777" y="6239499"/>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010" y="638316"/>
            <a:ext cx="1799200" cy="789412"/>
          </a:xfrm>
          <a:prstGeom prst="rect">
            <a:avLst/>
          </a:prstGeom>
          <a:ln>
            <a:solidFill>
              <a:schemeClr val="bg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1563" y="638316"/>
            <a:ext cx="2105024" cy="779180"/>
          </a:xfrm>
          <a:prstGeom prst="rect">
            <a:avLst/>
          </a:prstGeom>
          <a:ln>
            <a:solidFill>
              <a:schemeClr val="bg1"/>
            </a:solidFill>
          </a:ln>
        </p:spPr>
      </p:pic>
      <p:sp>
        <p:nvSpPr>
          <p:cNvPr id="9" name="Rectangle 8"/>
          <p:cNvSpPr/>
          <p:nvPr/>
        </p:nvSpPr>
        <p:spPr>
          <a:xfrm>
            <a:off x="1514473" y="3182794"/>
            <a:ext cx="9839325" cy="973775"/>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solidFill>
                  <a:schemeClr val="tx1"/>
                </a:solidFill>
                <a:effectLst/>
                <a:latin typeface="Arial" panose="020B0604020202020204" pitchFamily="34" charset="0"/>
                <a:ea typeface="Calibri" panose="020F0502020204030204" pitchFamily="34" charset="0"/>
                <a:cs typeface="Arial" panose="020B0604020202020204" pitchFamily="34" charset="0"/>
              </a:rPr>
              <a:t>recognise Lent as a season for turning back to God through fasting and almsgiving</a:t>
            </a:r>
            <a:endParaRPr lang="en-NZ" sz="2800"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1514474" y="4419528"/>
            <a:ext cx="9839325" cy="981147"/>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solidFill>
                  <a:schemeClr val="tx1"/>
                </a:solidFill>
                <a:effectLst/>
                <a:latin typeface="Arial" panose="020B0604020202020204" pitchFamily="34" charset="0"/>
                <a:ea typeface="Calibri" panose="020F0502020204030204" pitchFamily="34" charset="0"/>
                <a:cs typeface="Arial" panose="020B0604020202020204" pitchFamily="34" charset="0"/>
              </a:rPr>
              <a:t>identify ways people are helped to turn back to God during the season of Lent</a:t>
            </a:r>
            <a:endParaRPr lang="en-NZ" sz="2800" dirty="0">
              <a:solidFill>
                <a:schemeClr val="tx1"/>
              </a:solidFill>
              <a:latin typeface="Arial" panose="020B0604020202020204" pitchFamily="34" charset="0"/>
              <a:cs typeface="Arial" panose="020B0604020202020204" pitchFamily="34" charset="0"/>
            </a:endParaRPr>
          </a:p>
        </p:txBody>
      </p:sp>
      <p:sp>
        <p:nvSpPr>
          <p:cNvPr id="11" name="TextBox 10"/>
          <p:cNvSpPr txBox="1"/>
          <p:nvPr/>
        </p:nvSpPr>
        <p:spPr>
          <a:xfrm>
            <a:off x="1514474" y="2529511"/>
            <a:ext cx="5972176"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The children will…</a:t>
            </a:r>
          </a:p>
        </p:txBody>
      </p:sp>
      <p:sp>
        <p:nvSpPr>
          <p:cNvPr id="12" name="TextBox 11"/>
          <p:cNvSpPr txBox="1"/>
          <p:nvPr/>
        </p:nvSpPr>
        <p:spPr>
          <a:xfrm>
            <a:off x="993422" y="3182794"/>
            <a:ext cx="521051"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1)</a:t>
            </a:r>
          </a:p>
        </p:txBody>
      </p:sp>
      <p:sp>
        <p:nvSpPr>
          <p:cNvPr id="13" name="TextBox 12"/>
          <p:cNvSpPr txBox="1"/>
          <p:nvPr/>
        </p:nvSpPr>
        <p:spPr>
          <a:xfrm>
            <a:off x="993422" y="4448436"/>
            <a:ext cx="521051" cy="461665"/>
          </a:xfrm>
          <a:prstGeom prst="rect">
            <a:avLst/>
          </a:prstGeom>
          <a:noFill/>
        </p:spPr>
        <p:txBody>
          <a:bodyPr wrap="square" rtlCol="0">
            <a:spAutoFit/>
          </a:bodyPr>
          <a:lstStyle/>
          <a:p>
            <a:r>
              <a:rPr lang="en-NZ" sz="2400" dirty="0">
                <a:solidFill>
                  <a:schemeClr val="bg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54068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5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rPr>
              <a:t>A Rapid Recap on what you know about the Season of Lent</a:t>
            </a:r>
          </a:p>
        </p:txBody>
      </p:sp>
      <p:sp>
        <p:nvSpPr>
          <p:cNvPr id="5"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S-03</a:t>
            </a:r>
          </a:p>
        </p:txBody>
      </p:sp>
      <p:sp>
        <p:nvSpPr>
          <p:cNvPr id="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Action Button: Back">
            <a:hlinkClick r:id="" action="ppaction://hlinkshowjump?jump=previousslide" highlightClick="1"/>
          </p:cNvPr>
          <p:cNvSpPr/>
          <p:nvPr/>
        </p:nvSpPr>
        <p:spPr>
          <a:xfrm>
            <a:off x="10156777" y="6239499"/>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368" y="1690688"/>
            <a:ext cx="6466964" cy="4852987"/>
          </a:xfrm>
          <a:prstGeom prst="rect">
            <a:avLst/>
          </a:prstGeom>
          <a:ln>
            <a:solidFill>
              <a:schemeClr val="bg1"/>
            </a:solidFill>
          </a:ln>
        </p:spPr>
      </p:pic>
      <p:sp>
        <p:nvSpPr>
          <p:cNvPr id="9" name="Action Button: Video 8">
            <a:hlinkClick r:id="rId4" highlightClick="1"/>
          </p:cNvPr>
          <p:cNvSpPr/>
          <p:nvPr/>
        </p:nvSpPr>
        <p:spPr>
          <a:xfrm>
            <a:off x="9437300" y="6239499"/>
            <a:ext cx="576064" cy="480000"/>
          </a:xfrm>
          <a:prstGeom prst="actionButtonMovi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422456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rPr>
              <a:t>Every season has its own mood or feeling</a:t>
            </a:r>
          </a:p>
        </p:txBody>
      </p:sp>
      <p:sp>
        <p:nvSpPr>
          <p:cNvPr id="3"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S-04</a:t>
            </a:r>
          </a:p>
        </p:txBody>
      </p:sp>
      <p:sp>
        <p:nvSpPr>
          <p:cNvPr id="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p:cNvPr>
          <p:cNvSpPr/>
          <p:nvPr/>
        </p:nvSpPr>
        <p:spPr>
          <a:xfrm>
            <a:off x="10156777" y="6239499"/>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71" y="2347306"/>
            <a:ext cx="5251271" cy="2953357"/>
          </a:xfrm>
          <a:prstGeom prst="rect">
            <a:avLst/>
          </a:prstGeom>
          <a:ln>
            <a:solidFill>
              <a:schemeClr val="bg1"/>
            </a:solidFill>
          </a:ln>
        </p:spPr>
      </p:pic>
      <p:sp>
        <p:nvSpPr>
          <p:cNvPr id="9" name="Rectangle 8"/>
          <p:cNvSpPr/>
          <p:nvPr/>
        </p:nvSpPr>
        <p:spPr>
          <a:xfrm>
            <a:off x="4882366" y="6580999"/>
            <a:ext cx="2427268"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Click in white box to record ideas</a:t>
            </a:r>
          </a:p>
        </p:txBody>
      </p:sp>
    </p:spTree>
    <p:controls>
      <mc:AlternateContent xmlns:mc="http://schemas.openxmlformats.org/markup-compatibility/2006">
        <mc:Choice xmlns:v="urn:schemas-microsoft-com:vml" Requires="v">
          <p:control spid="1050" name="TextBox1" r:id="rId2" imgW="5105520" imgH="2952720"/>
        </mc:Choice>
        <mc:Fallback>
          <p:control name="TextBox1" r:id="rId2" imgW="5105520" imgH="29527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272213" y="2347913"/>
                  <a:ext cx="5103812" cy="29527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45402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Curved Down 11"/>
          <p:cNvSpPr/>
          <p:nvPr/>
        </p:nvSpPr>
        <p:spPr>
          <a:xfrm>
            <a:off x="9457196" y="3446018"/>
            <a:ext cx="1275645" cy="1275645"/>
          </a:xfrm>
          <a:prstGeom prst="curved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 name="Title 1"/>
          <p:cNvSpPr>
            <a:spLocks noGrp="1"/>
          </p:cNvSpPr>
          <p:nvPr>
            <p:ph type="title"/>
          </p:nvPr>
        </p:nvSpPr>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rPr>
              <a:t>Fasting is one of the ways that helps people to bring God into their lives in Lent</a:t>
            </a:r>
          </a:p>
        </p:txBody>
      </p:sp>
      <p:sp>
        <p:nvSpPr>
          <p:cNvPr id="3"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S-05</a:t>
            </a:r>
          </a:p>
        </p:txBody>
      </p:sp>
      <p:sp>
        <p:nvSpPr>
          <p:cNvPr id="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p:cNvPr>
          <p:cNvSpPr/>
          <p:nvPr/>
        </p:nvSpPr>
        <p:spPr>
          <a:xfrm>
            <a:off x="10156777" y="6239499"/>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50" y="2688431"/>
            <a:ext cx="7052626" cy="2790824"/>
          </a:xfrm>
          <a:prstGeom prst="rect">
            <a:avLst/>
          </a:prstGeom>
          <a:ln>
            <a:solidFill>
              <a:schemeClr val="bg1"/>
            </a:solidFill>
          </a:ln>
        </p:spPr>
      </p:pic>
      <p:sp>
        <p:nvSpPr>
          <p:cNvPr id="10" name="Card 4"/>
          <p:cNvSpPr/>
          <p:nvPr/>
        </p:nvSpPr>
        <p:spPr>
          <a:xfrm>
            <a:off x="7772400" y="2038347"/>
            <a:ext cx="4173290" cy="4090988"/>
          </a:xfrm>
          <a:prstGeom prst="flowChartProcess">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Fasting can be giving up not only food but also words and actions that are hurtful such as bullying, meanness, laziness, swearing, stealing, excluding people and cheating.</a:t>
            </a:r>
          </a:p>
          <a:p>
            <a:r>
              <a:rPr lang="en-NZ" sz="2000" b="1" dirty="0">
                <a:solidFill>
                  <a:srgbClr val="7030A0"/>
                </a:solidFill>
                <a:latin typeface="Arial" panose="020B0604020202020204" pitchFamily="34" charset="0"/>
                <a:cs typeface="Arial" panose="020B0604020202020204" pitchFamily="34" charset="0"/>
              </a:rPr>
              <a:t>The opposite of fasting is feasting which can mean treating others with respect and care.</a:t>
            </a:r>
          </a:p>
          <a:p>
            <a:r>
              <a:rPr lang="en-NZ" sz="2000" b="1" dirty="0">
                <a:solidFill>
                  <a:srgbClr val="7030A0"/>
                </a:solidFill>
                <a:latin typeface="Arial" panose="020B0604020202020204" pitchFamily="34" charset="0"/>
                <a:cs typeface="Arial" panose="020B0604020202020204" pitchFamily="34" charset="0"/>
              </a:rPr>
              <a:t>Think of an example before you see the next slide – Fast from… Feast on…</a:t>
            </a:r>
            <a:endParaRPr lang="en-NZ" sz="2000" dirty="0">
              <a:solidFill>
                <a:srgbClr val="7030A0"/>
              </a:solidFill>
              <a:latin typeface="Arial" panose="020B0604020202020204" pitchFamily="34" charset="0"/>
              <a:cs typeface="Arial" panose="020B0604020202020204" pitchFamily="34" charset="0"/>
            </a:endParaRPr>
          </a:p>
        </p:txBody>
      </p:sp>
      <p:sp>
        <p:nvSpPr>
          <p:cNvPr id="9" name="Card 3"/>
          <p:cNvSpPr/>
          <p:nvPr/>
        </p:nvSpPr>
        <p:spPr>
          <a:xfrm>
            <a:off x="7772400" y="2038348"/>
            <a:ext cx="4173290" cy="4090988"/>
          </a:xfrm>
          <a:prstGeom prst="flowChartProcess">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Fasting is a great way to learn about self-discipline and this makes you strong and resilient which are great traits for children to have.</a:t>
            </a:r>
          </a:p>
          <a:p>
            <a:r>
              <a:rPr lang="en-NZ" sz="2000" b="1" dirty="0">
                <a:solidFill>
                  <a:srgbClr val="7030A0"/>
                </a:solidFill>
                <a:latin typeface="Arial" panose="020B0604020202020204" pitchFamily="34" charset="0"/>
                <a:cs typeface="Arial" panose="020B0604020202020204" pitchFamily="34" charset="0"/>
              </a:rPr>
              <a:t>You can start off ‘fasting’ from what you enjoy for an hour each day and then gradually increase the fasting time until you fast for a longer time.</a:t>
            </a:r>
            <a:endParaRPr lang="en-NZ" sz="2000" dirty="0">
              <a:solidFill>
                <a:srgbClr val="7030A0"/>
              </a:solidFill>
              <a:latin typeface="Arial" panose="020B0604020202020204" pitchFamily="34" charset="0"/>
              <a:cs typeface="Arial" panose="020B0604020202020204" pitchFamily="34" charset="0"/>
            </a:endParaRPr>
          </a:p>
        </p:txBody>
      </p:sp>
      <p:sp>
        <p:nvSpPr>
          <p:cNvPr id="8" name="Card 2"/>
          <p:cNvSpPr/>
          <p:nvPr/>
        </p:nvSpPr>
        <p:spPr>
          <a:xfrm>
            <a:off x="7772400" y="2038349"/>
            <a:ext cx="4173290" cy="4090988"/>
          </a:xfrm>
          <a:prstGeom prst="flowChartProcess">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Fasting can also be limiting your use of something you enjoy such as television or </a:t>
            </a:r>
            <a:r>
              <a:rPr lang="en-NZ" sz="2000" dirty="0" err="1">
                <a:solidFill>
                  <a:schemeClr val="tx1"/>
                </a:solidFill>
                <a:latin typeface="Arial" panose="020B0604020202020204" pitchFamily="34" charset="0"/>
                <a:cs typeface="Arial" panose="020B0604020202020204" pitchFamily="34" charset="0"/>
              </a:rPr>
              <a:t>ipads</a:t>
            </a:r>
            <a:r>
              <a:rPr lang="en-NZ" sz="2000" dirty="0">
                <a:solidFill>
                  <a:schemeClr val="tx1"/>
                </a:solidFill>
                <a:latin typeface="Arial" panose="020B0604020202020204" pitchFamily="34" charset="0"/>
                <a:cs typeface="Arial" panose="020B0604020202020204" pitchFamily="34" charset="0"/>
              </a:rPr>
              <a:t>.</a:t>
            </a:r>
          </a:p>
          <a:p>
            <a:r>
              <a:rPr lang="en-NZ" sz="2000" b="1" dirty="0">
                <a:solidFill>
                  <a:srgbClr val="7030A0"/>
                </a:solidFill>
                <a:latin typeface="Arial" panose="020B0604020202020204" pitchFamily="34" charset="0"/>
                <a:cs typeface="Arial" panose="020B0604020202020204" pitchFamily="34" charset="0"/>
              </a:rPr>
              <a:t>Try denying yourself using the screens you enjoy and you will understand how hard it is.</a:t>
            </a:r>
            <a:endParaRPr lang="en-NZ" sz="2400" dirty="0">
              <a:solidFill>
                <a:srgbClr val="7030A0"/>
              </a:solidFill>
              <a:latin typeface="Arial" panose="020B0604020202020204" pitchFamily="34" charset="0"/>
              <a:cs typeface="Arial" panose="020B0604020202020204" pitchFamily="34" charset="0"/>
            </a:endParaRPr>
          </a:p>
        </p:txBody>
      </p:sp>
      <p:sp>
        <p:nvSpPr>
          <p:cNvPr id="7" name="Card 1"/>
          <p:cNvSpPr/>
          <p:nvPr/>
        </p:nvSpPr>
        <p:spPr>
          <a:xfrm>
            <a:off x="7772400" y="2038350"/>
            <a:ext cx="4173290" cy="4090988"/>
          </a:xfrm>
          <a:prstGeom prst="flowChartProcess">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When we think of fasting we usually think of giving up food.</a:t>
            </a:r>
          </a:p>
          <a:p>
            <a:r>
              <a:rPr lang="en-NZ" sz="2000" dirty="0">
                <a:solidFill>
                  <a:schemeClr val="tx1"/>
                </a:solidFill>
                <a:latin typeface="Arial" panose="020B0604020202020204" pitchFamily="34" charset="0"/>
                <a:cs typeface="Arial" panose="020B0604020202020204" pitchFamily="34" charset="0"/>
              </a:rPr>
              <a:t>This applies to adults mainly, but children can give up treats, desserts and food they enjoy during Lent.</a:t>
            </a:r>
          </a:p>
          <a:p>
            <a:r>
              <a:rPr lang="en-NZ" sz="2000" b="1" dirty="0">
                <a:solidFill>
                  <a:srgbClr val="7030A0"/>
                </a:solidFill>
                <a:latin typeface="Arial" panose="020B0604020202020204" pitchFamily="34" charset="0"/>
                <a:cs typeface="Arial" panose="020B0604020202020204" pitchFamily="34" charset="0"/>
              </a:rPr>
              <a:t>You could try this so you know what it feels like to say no to yourself – we say this is making a sacrifice or denying yourself something.</a:t>
            </a:r>
            <a:endParaRPr lang="en-NZ" sz="2000" dirty="0">
              <a:solidFill>
                <a:srgbClr val="7030A0"/>
              </a:solidFill>
              <a:latin typeface="Arial" panose="020B0604020202020204" pitchFamily="34" charset="0"/>
              <a:cs typeface="Arial" panose="020B0604020202020204" pitchFamily="34" charset="0"/>
            </a:endParaRPr>
          </a:p>
        </p:txBody>
      </p:sp>
      <p:sp>
        <p:nvSpPr>
          <p:cNvPr id="11" name="Rectangle 10"/>
          <p:cNvSpPr/>
          <p:nvPr/>
        </p:nvSpPr>
        <p:spPr>
          <a:xfrm>
            <a:off x="3273618" y="6580999"/>
            <a:ext cx="6096000" cy="276999"/>
          </a:xfrm>
          <a:prstGeom prst="rect">
            <a:avLst/>
          </a:prstGeom>
        </p:spPr>
        <p:txBody>
          <a:bodyPr>
            <a:spAutoFit/>
          </a:bodyPr>
          <a:lstStyle/>
          <a:p>
            <a:r>
              <a:rPr lang="en-NZ" sz="1200" dirty="0">
                <a:solidFill>
                  <a:schemeClr val="bg1"/>
                </a:solidFill>
                <a:latin typeface="Arial" panose="020B0604020202020204" pitchFamily="34" charset="0"/>
                <a:cs typeface="Arial" panose="020B0604020202020204" pitchFamily="34" charset="0"/>
              </a:rPr>
              <a:t>Click each ‘card’ to move through (4 total), click the arrow to go back to the beginning.</a:t>
            </a:r>
          </a:p>
        </p:txBody>
      </p:sp>
    </p:spTree>
    <p:extLst>
      <p:ext uri="{BB962C8B-B14F-4D97-AF65-F5344CB8AC3E}">
        <p14:creationId xmlns:p14="http://schemas.microsoft.com/office/powerpoint/2010/main" val="1233656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ppt_y"/>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exit" presetSubtype="2" fill="hold" grpId="0" nodeType="clickEffect">
                                  <p:stCondLst>
                                    <p:cond delay="0"/>
                                  </p:stCondLst>
                                  <p:childTnLst>
                                    <p:anim calcmode="lin" valueType="num">
                                      <p:cBhvr additive="base">
                                        <p:cTn id="13" dur="500"/>
                                        <p:tgtEl>
                                          <p:spTgt spid="8"/>
                                        </p:tgtEl>
                                        <p:attrNameLst>
                                          <p:attrName>ppt_x</p:attrName>
                                        </p:attrNameLst>
                                      </p:cBhvr>
                                      <p:tavLst>
                                        <p:tav tm="0">
                                          <p:val>
                                            <p:strVal val="ppt_x"/>
                                          </p:val>
                                        </p:tav>
                                        <p:tav tm="100000">
                                          <p:val>
                                            <p:strVal val="1+ppt_w/2"/>
                                          </p:val>
                                        </p:tav>
                                      </p:tavLst>
                                    </p:anim>
                                    <p:anim calcmode="lin" valueType="num">
                                      <p:cBhvr additive="base">
                                        <p:cTn id="14" dur="500"/>
                                        <p:tgtEl>
                                          <p:spTgt spid="8"/>
                                        </p:tgtEl>
                                        <p:attrNameLst>
                                          <p:attrName>ppt_y</p:attrName>
                                        </p:attrNameLst>
                                      </p:cBhvr>
                                      <p:tavLst>
                                        <p:tav tm="0">
                                          <p:val>
                                            <p:strVal val="ppt_y"/>
                                          </p:val>
                                        </p:tav>
                                        <p:tav tm="100000">
                                          <p:val>
                                            <p:strVal val="ppt_y"/>
                                          </p:val>
                                        </p:tav>
                                      </p:tavLst>
                                    </p:anim>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exit" presetSubtype="2" fill="hold" grpId="0" nodeType="clickEffect">
                                  <p:stCondLst>
                                    <p:cond delay="0"/>
                                  </p:stCondLst>
                                  <p:childTnLst>
                                    <p:anim calcmode="lin" valueType="num">
                                      <p:cBhvr additive="base">
                                        <p:cTn id="20" dur="500"/>
                                        <p:tgtEl>
                                          <p:spTgt spid="9"/>
                                        </p:tgtEl>
                                        <p:attrNameLst>
                                          <p:attrName>ppt_x</p:attrName>
                                        </p:attrNameLst>
                                      </p:cBhvr>
                                      <p:tavLst>
                                        <p:tav tm="0">
                                          <p:val>
                                            <p:strVal val="ppt_x"/>
                                          </p:val>
                                        </p:tav>
                                        <p:tav tm="100000">
                                          <p:val>
                                            <p:strVal val="1+ppt_w/2"/>
                                          </p:val>
                                        </p:tav>
                                      </p:tavLst>
                                    </p:anim>
                                    <p:anim calcmode="lin" valueType="num">
                                      <p:cBhvr additive="base">
                                        <p:cTn id="21" dur="500"/>
                                        <p:tgtEl>
                                          <p:spTgt spid="9"/>
                                        </p:tgtEl>
                                        <p:attrNameLst>
                                          <p:attrName>ppt_y</p:attrName>
                                        </p:attrNameLst>
                                      </p:cBhvr>
                                      <p:tavLst>
                                        <p:tav tm="0">
                                          <p:val>
                                            <p:strVal val="ppt_y"/>
                                          </p:val>
                                        </p:tav>
                                        <p:tav tm="100000">
                                          <p:val>
                                            <p:strVal val="ppt_y"/>
                                          </p:val>
                                        </p:tav>
                                      </p:tavLst>
                                    </p:anim>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0"/>
                                        </p:tgtEl>
                                        <p:attrNameLst>
                                          <p:attrName>ppt_x</p:attrName>
                                        </p:attrNameLst>
                                      </p:cBhvr>
                                      <p:tavLst>
                                        <p:tav tm="0">
                                          <p:val>
                                            <p:strVal val="ppt_x"/>
                                          </p:val>
                                        </p:tav>
                                        <p:tav tm="100000">
                                          <p:val>
                                            <p:strVal val="1+ppt_w/2"/>
                                          </p:val>
                                        </p:tav>
                                      </p:tavLst>
                                    </p:anim>
                                    <p:anim calcmode="lin" valueType="num">
                                      <p:cBhvr additive="base">
                                        <p:cTn id="28" dur="500"/>
                                        <p:tgtEl>
                                          <p:spTgt spid="10"/>
                                        </p:tgtEl>
                                        <p:attrNameLst>
                                          <p:attrName>ppt_y</p:attrName>
                                        </p:attrNameLst>
                                      </p:cBhvr>
                                      <p:tavLst>
                                        <p:tav tm="0">
                                          <p:val>
                                            <p:strVal val="ppt_y"/>
                                          </p:val>
                                        </p:tav>
                                        <p:tav tm="100000">
                                          <p:val>
                                            <p:strVal val="ppt_y"/>
                                          </p:val>
                                        </p:tav>
                                      </p:tavLst>
                                    </p:anim>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42" presetClass="entr"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grpId="1"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anim calcmode="lin" valueType="num">
                                      <p:cBhvr>
                                        <p:cTn id="41" dur="500" fill="hold"/>
                                        <p:tgtEl>
                                          <p:spTgt spid="8"/>
                                        </p:tgtEl>
                                        <p:attrNameLst>
                                          <p:attrName>ppt_x</p:attrName>
                                        </p:attrNameLst>
                                      </p:cBhvr>
                                      <p:tavLst>
                                        <p:tav tm="0">
                                          <p:val>
                                            <p:strVal val="#ppt_x"/>
                                          </p:val>
                                        </p:tav>
                                        <p:tav tm="100000">
                                          <p:val>
                                            <p:strVal val="#ppt_x"/>
                                          </p:val>
                                        </p:tav>
                                      </p:tavLst>
                                    </p:anim>
                                    <p:anim calcmode="lin" valueType="num">
                                      <p:cBhvr>
                                        <p:cTn id="42" dur="500" fill="hold"/>
                                        <p:tgtEl>
                                          <p:spTgt spid="8"/>
                                        </p:tgtEl>
                                        <p:attrNameLst>
                                          <p:attrName>ppt_y</p:attrName>
                                        </p:attrNameLst>
                                      </p:cBhvr>
                                      <p:tavLst>
                                        <p:tav tm="0">
                                          <p:val>
                                            <p:strVal val="#ppt_y+.1"/>
                                          </p:val>
                                        </p:tav>
                                        <p:tav tm="100000">
                                          <p:val>
                                            <p:strVal val="#ppt_y"/>
                                          </p:val>
                                        </p:tav>
                                      </p:tavLst>
                                    </p:anim>
                                  </p:childTnLst>
                                </p:cTn>
                              </p:par>
                              <p:par>
                                <p:cTn id="43" presetID="42" presetClass="entr"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anim calcmode="lin" valueType="num">
                                      <p:cBhvr>
                                        <p:cTn id="46" dur="500" fill="hold"/>
                                        <p:tgtEl>
                                          <p:spTgt spid="9"/>
                                        </p:tgtEl>
                                        <p:attrNameLst>
                                          <p:attrName>ppt_x</p:attrName>
                                        </p:attrNameLst>
                                      </p:cBhvr>
                                      <p:tavLst>
                                        <p:tav tm="0">
                                          <p:val>
                                            <p:strVal val="#ppt_x"/>
                                          </p:val>
                                        </p:tav>
                                        <p:tav tm="100000">
                                          <p:val>
                                            <p:strVal val="#ppt_x"/>
                                          </p:val>
                                        </p:tav>
                                      </p:tavLst>
                                    </p:anim>
                                    <p:anim calcmode="lin" valueType="num">
                                      <p:cBhvr>
                                        <p:cTn id="47" dur="5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grpId="1"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anim calcmode="lin" valueType="num">
                                      <p:cBhvr>
                                        <p:cTn id="51" dur="500" fill="hold"/>
                                        <p:tgtEl>
                                          <p:spTgt spid="10"/>
                                        </p:tgtEl>
                                        <p:attrNameLst>
                                          <p:attrName>ppt_x</p:attrName>
                                        </p:attrNameLst>
                                      </p:cBhvr>
                                      <p:tavLst>
                                        <p:tav tm="0">
                                          <p:val>
                                            <p:strVal val="#ppt_x"/>
                                          </p:val>
                                        </p:tav>
                                        <p:tav tm="100000">
                                          <p:val>
                                            <p:strVal val="#ppt_x"/>
                                          </p:val>
                                        </p:tav>
                                      </p:tavLst>
                                    </p:anim>
                                    <p:anim calcmode="lin" valueType="num">
                                      <p:cBhvr>
                                        <p:cTn id="5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childTnLst>
        </p:cTn>
      </p:par>
    </p:tnLst>
    <p:bldLst>
      <p:bldP spid="10" grpId="0" animBg="1"/>
      <p:bldP spid="10" grpId="1" animBg="1"/>
      <p:bldP spid="9" grpId="0" animBg="1"/>
      <p:bldP spid="9" grpId="1" animBg="1"/>
      <p:bldP spid="8" grpId="0" animBg="1"/>
      <p:bldP spid="8" grpId="1"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rPr>
              <a:t>Feasting and fasting in our classroom</a:t>
            </a:r>
          </a:p>
        </p:txBody>
      </p:sp>
      <p:sp>
        <p:nvSpPr>
          <p:cNvPr id="3"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S-06</a:t>
            </a:r>
          </a:p>
        </p:txBody>
      </p:sp>
      <p:sp>
        <p:nvSpPr>
          <p:cNvPr id="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p:cNvPr>
          <p:cNvSpPr/>
          <p:nvPr/>
        </p:nvSpPr>
        <p:spPr>
          <a:xfrm>
            <a:off x="10156777" y="6239499"/>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37000" contrast="40000"/>
                    </a14:imgEffect>
                  </a14:imgLayer>
                </a14:imgProps>
              </a:ext>
              <a:ext uri="{28A0092B-C50C-407E-A947-70E740481C1C}">
                <a14:useLocalDpi xmlns:a14="http://schemas.microsoft.com/office/drawing/2010/main" val="0"/>
              </a:ext>
            </a:extLst>
          </a:blip>
          <a:stretch>
            <a:fillRect/>
          </a:stretch>
        </p:blipFill>
        <p:spPr>
          <a:xfrm>
            <a:off x="2502203" y="1200150"/>
            <a:ext cx="7187594" cy="5039349"/>
          </a:xfrm>
          <a:prstGeom prst="rect">
            <a:avLst/>
          </a:prstGeom>
          <a:ln>
            <a:solidFill>
              <a:schemeClr val="bg1"/>
            </a:solidFill>
          </a:ln>
        </p:spPr>
      </p:pic>
      <p:sp>
        <p:nvSpPr>
          <p:cNvPr id="7" name="Action Button: Worksheet">
            <a:hlinkClick r:id="rId5" action="ppaction://hlinksldjump" highlightClick="1"/>
          </p:cNvPr>
          <p:cNvSpPr/>
          <p:nvPr/>
        </p:nvSpPr>
        <p:spPr>
          <a:xfrm>
            <a:off x="9576294"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TextBox 7"/>
          <p:cNvSpPr txBox="1"/>
          <p:nvPr/>
        </p:nvSpPr>
        <p:spPr>
          <a:xfrm>
            <a:off x="2187615" y="6562846"/>
            <a:ext cx="7176304" cy="276999"/>
          </a:xfrm>
          <a:prstGeom prst="rect">
            <a:avLst/>
          </a:prstGeom>
          <a:noFill/>
        </p:spPr>
        <p:txBody>
          <a:bodyPr wrap="square" rtlCol="0">
            <a:spAutoFit/>
          </a:bodyPr>
          <a:lstStyle/>
          <a:p>
            <a:pPr algn="ctr"/>
            <a:r>
              <a:rPr lang="en-NZ" sz="1200" dirty="0">
                <a:solidFill>
                  <a:schemeClr val="bg1"/>
                </a:solidFill>
              </a:rPr>
              <a:t>Click worksheet icon for worksheet.</a:t>
            </a:r>
          </a:p>
        </p:txBody>
      </p:sp>
    </p:spTree>
    <p:extLst>
      <p:ext uri="{BB962C8B-B14F-4D97-AF65-F5344CB8AC3E}">
        <p14:creationId xmlns:p14="http://schemas.microsoft.com/office/powerpoint/2010/main" val="277304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987" y="164228"/>
            <a:ext cx="10515600" cy="1325563"/>
          </a:xfrm>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rPr>
              <a:t>Almsgiving is another way people make God more important in their lives in Lent</a:t>
            </a:r>
          </a:p>
        </p:txBody>
      </p:sp>
      <p:sp>
        <p:nvSpPr>
          <p:cNvPr id="3"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S-07</a:t>
            </a:r>
          </a:p>
        </p:txBody>
      </p:sp>
      <p:sp>
        <p:nvSpPr>
          <p:cNvPr id="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ction Button: Back">
            <a:hlinkClick r:id="" action="ppaction://hlinkshowjump?jump=previousslide" highlightClick="1"/>
          </p:cNvPr>
          <p:cNvSpPr/>
          <p:nvPr/>
        </p:nvSpPr>
        <p:spPr>
          <a:xfrm>
            <a:off x="10156777" y="6239499"/>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11" y="2098823"/>
            <a:ext cx="4658655" cy="3493992"/>
          </a:xfrm>
          <a:prstGeom prst="rect">
            <a:avLst/>
          </a:prstGeom>
          <a:ln>
            <a:solidFill>
              <a:schemeClr val="bg1"/>
            </a:solidFill>
          </a:ln>
        </p:spPr>
      </p:pic>
      <p:pic>
        <p:nvPicPr>
          <p:cNvPr id="11" name="Page butt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8932" y="3249713"/>
            <a:ext cx="803492" cy="119036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6" name="Flowchart: Process 15"/>
          <p:cNvSpPr/>
          <p:nvPr/>
        </p:nvSpPr>
        <p:spPr>
          <a:xfrm>
            <a:off x="6853491" y="1730705"/>
            <a:ext cx="4084814" cy="4230999"/>
          </a:xfrm>
          <a:prstGeom prst="flowChartProcess">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What are the three ways people are encouraged to use in Lent that help them- to focus on living as God wants them to and say how they all connect to each other?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People are encouraged to spend time with God each day – </a:t>
            </a:r>
            <a:r>
              <a:rPr kumimoji="0" lang="en-NZ" sz="18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PRAYER</a:t>
            </a:r>
            <a:r>
              <a:rPr kumimoji="0" lang="en-NZ"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FASTING</a:t>
            </a:r>
            <a:r>
              <a:rPr kumimoji="0" lang="en-NZ"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from food, treats and things they like to do that help them to develop self - discipline and generosity towards 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People are encouraged to give money and time and talent to those in need so they get a sense of caring and compassion for them – </a:t>
            </a:r>
            <a:r>
              <a:rPr kumimoji="0" lang="en-NZ" sz="18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ALMSGIVING</a:t>
            </a:r>
            <a:r>
              <a:rPr kumimoji="0" lang="en-NZ"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p:txBody>
      </p:sp>
      <p:sp>
        <p:nvSpPr>
          <p:cNvPr id="15" name="Flowchart: Process 14"/>
          <p:cNvSpPr/>
          <p:nvPr/>
        </p:nvSpPr>
        <p:spPr>
          <a:xfrm>
            <a:off x="6853488" y="1730705"/>
            <a:ext cx="4084817" cy="4233618"/>
          </a:xfrm>
          <a:prstGeom prst="flowChartProcess">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Can you share more ways that children could help to raise money for Caritas?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It is by giving their time and using their talents for Caritas that children come to understand that doing this is being a true follower of Jesus and this helps them to grow closer to God through him.</a:t>
            </a:r>
          </a:p>
        </p:txBody>
      </p:sp>
      <p:sp>
        <p:nvSpPr>
          <p:cNvPr id="14" name="Flowchart: Process 13"/>
          <p:cNvSpPr/>
          <p:nvPr/>
        </p:nvSpPr>
        <p:spPr>
          <a:xfrm>
            <a:off x="6853488" y="1728086"/>
            <a:ext cx="4084815" cy="4233618"/>
          </a:xfrm>
          <a:prstGeom prst="flowChartProcess">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What can children do to support the Caritas Lenten Appeal?</a:t>
            </a:r>
            <a:endParaRPr kumimoji="0" lang="en-NZ" sz="18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Children can organise activities in their schools and parishes to raise money so Caritas can provide for people who need help. The ‘alms’ the children give is their time and talent (see the girls on the title slide) to sell things to collect other people’s money to give as almsgiving.</a:t>
            </a:r>
          </a:p>
        </p:txBody>
      </p:sp>
      <p:sp>
        <p:nvSpPr>
          <p:cNvPr id="13" name="Flowchart: Process 12"/>
          <p:cNvSpPr/>
          <p:nvPr/>
        </p:nvSpPr>
        <p:spPr>
          <a:xfrm>
            <a:off x="6853486" y="1730705"/>
            <a:ext cx="4084814" cy="4230999"/>
          </a:xfrm>
          <a:prstGeom prst="flowChartProcess">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What do you know about the Lenten Appeal in Aotearoa New Zealand?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The Lenten Appeal is developed by Caritas which is a Catholic agency that works to free the world from poverty and injustice. Every Lent they have a special project to help poor people in different parts of the world and people like us are encouraged to donate money to the appeal – appeal means a ‘call for help’.</a:t>
            </a:r>
          </a:p>
        </p:txBody>
      </p:sp>
      <p:sp>
        <p:nvSpPr>
          <p:cNvPr id="12" name="Flowchart: Process 11"/>
          <p:cNvSpPr/>
          <p:nvPr/>
        </p:nvSpPr>
        <p:spPr>
          <a:xfrm>
            <a:off x="6853483" y="1729395"/>
            <a:ext cx="4084814" cy="4230999"/>
          </a:xfrm>
          <a:prstGeom prst="flowChartProcess">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What is almsgiving?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Almsgiving is often thought of as money - alms is an ancient word that means money given to the needy. But it can mean more than money.</a:t>
            </a:r>
          </a:p>
        </p:txBody>
      </p:sp>
      <p:sp>
        <p:nvSpPr>
          <p:cNvPr id="7" name="Rectangle 6"/>
          <p:cNvSpPr/>
          <p:nvPr/>
        </p:nvSpPr>
        <p:spPr>
          <a:xfrm>
            <a:off x="2561210" y="6581001"/>
            <a:ext cx="7115153" cy="276999"/>
          </a:xfrm>
          <a:prstGeom prst="rect">
            <a:avLst/>
          </a:prstGeom>
        </p:spPr>
        <p:txBody>
          <a:bodyPr wrap="none">
            <a:spAutoFit/>
          </a:bodyPr>
          <a:lstStyle/>
          <a:p>
            <a:pPr lvl="0"/>
            <a:r>
              <a:rPr lang="en-NZ" sz="1200" dirty="0">
                <a:solidFill>
                  <a:prstClr val="white"/>
                </a:solidFill>
                <a:latin typeface="Arial" panose="020B0604020202020204" pitchFamily="34" charset="0"/>
                <a:cs typeface="Arial" panose="020B0604020202020204" pitchFamily="34" charset="0"/>
              </a:rPr>
              <a:t>Click the ‘Lenten Mission’ button to move through (5 total). Clicking the button again brings them back.</a:t>
            </a:r>
          </a:p>
        </p:txBody>
      </p:sp>
    </p:spTree>
    <p:extLst>
      <p:ext uri="{BB962C8B-B14F-4D97-AF65-F5344CB8AC3E}">
        <p14:creationId xmlns:p14="http://schemas.microsoft.com/office/powerpoint/2010/main" val="73167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1"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par>
                                <p:cTn id="33" presetID="22" presetClass="entr" presetSubtype="2" fill="hold" grpId="1"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right)">
                                      <p:cBhvr>
                                        <p:cTn id="35" dur="500"/>
                                        <p:tgtEl>
                                          <p:spTgt spid="13"/>
                                        </p:tgtEl>
                                      </p:cBhvr>
                                    </p:animEffect>
                                  </p:childTnLst>
                                </p:cTn>
                              </p:par>
                              <p:par>
                                <p:cTn id="36" presetID="22" presetClass="entr" presetSubtype="2" fill="hold" grpId="1"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right)">
                                      <p:cBhvr>
                                        <p:cTn id="38" dur="500"/>
                                        <p:tgtEl>
                                          <p:spTgt spid="14"/>
                                        </p:tgtEl>
                                      </p:cBhvr>
                                    </p:animEffect>
                                  </p:childTnLst>
                                </p:cTn>
                              </p:par>
                              <p:par>
                                <p:cTn id="39" presetID="22" presetClass="entr" presetSubtype="2" fill="hold" grpId="1"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right)">
                                      <p:cBhvr>
                                        <p:cTn id="41" dur="500"/>
                                        <p:tgtEl>
                                          <p:spTgt spid="15"/>
                                        </p:tgtEl>
                                      </p:cBhvr>
                                    </p:animEffect>
                                  </p:childTnLst>
                                </p:cTn>
                              </p:par>
                              <p:par>
                                <p:cTn id="42" presetID="22" presetClass="entr" presetSubtype="2" fill="hold" grpId="1"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right)">
                                      <p:cBhvr>
                                        <p:cTn id="44" dur="500"/>
                                        <p:tgtEl>
                                          <p:spTgt spid="16"/>
                                        </p:tgtEl>
                                      </p:cBhvr>
                                    </p:animEffect>
                                  </p:childTnLst>
                                </p:cTn>
                              </p:par>
                            </p:childTnLst>
                          </p:cTn>
                        </p:par>
                      </p:childTnLst>
                    </p:cTn>
                  </p:par>
                </p:childTnLst>
              </p:cTn>
              <p:nextCondLst>
                <p:cond evt="onClick" delay="0">
                  <p:tgtEl>
                    <p:spTgt spid="11"/>
                  </p:tgtEl>
                </p:cond>
              </p:nextCondLst>
            </p:seq>
          </p:childTnLst>
        </p:cTn>
      </p:par>
    </p:tnLst>
    <p:bldLst>
      <p:bldP spid="16" grpId="0" animBg="1"/>
      <p:bldP spid="16" grpId="1" animBg="1"/>
      <p:bldP spid="15" grpId="0" animBg="1"/>
      <p:bldP spid="15" grpId="1" animBg="1"/>
      <p:bldP spid="14" grpId="0" animBg="1"/>
      <p:bldP spid="14" grpId="1" animBg="1"/>
      <p:bldP spid="13" grpId="0" animBg="1"/>
      <p:bldP spid="13"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rPr>
              <a:t>Find out about the Caritas Lenten Appeal for this Lenten Season</a:t>
            </a:r>
          </a:p>
        </p:txBody>
      </p:sp>
      <p:sp>
        <p:nvSpPr>
          <p:cNvPr id="4"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S-08</a:t>
            </a:r>
          </a:p>
        </p:txBody>
      </p:sp>
      <p:sp>
        <p:nvSpPr>
          <p:cNvPr id="5"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Action Button: Back">
            <a:hlinkClick r:id="" action="ppaction://hlinkshowjump?jump=previousslide" highlightClick="1"/>
          </p:cNvPr>
          <p:cNvSpPr/>
          <p:nvPr/>
        </p:nvSpPr>
        <p:spPr>
          <a:xfrm>
            <a:off x="10156777" y="6239499"/>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875" y="1847850"/>
            <a:ext cx="8096250" cy="3162300"/>
          </a:xfrm>
          <a:prstGeom prst="rect">
            <a:avLst/>
          </a:prstGeom>
          <a:ln>
            <a:solidFill>
              <a:schemeClr val="bg1"/>
            </a:solidFill>
          </a:ln>
        </p:spPr>
      </p:pic>
      <p:sp>
        <p:nvSpPr>
          <p:cNvPr id="8" name="Action Button: i">
            <a:hlinkClick r:id="" action="ppaction://noaction" highlightClick="1"/>
          </p:cNvPr>
          <p:cNvSpPr/>
          <p:nvPr/>
        </p:nvSpPr>
        <p:spPr>
          <a:xfrm>
            <a:off x="9472612" y="6239499"/>
            <a:ext cx="540751" cy="480000"/>
          </a:xfrm>
          <a:prstGeom prst="actionButtonInform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p:cNvSpPr/>
          <p:nvPr/>
        </p:nvSpPr>
        <p:spPr>
          <a:xfrm>
            <a:off x="1581150" y="5083969"/>
            <a:ext cx="9029700" cy="1081711"/>
          </a:xfrm>
          <a:prstGeom prst="rect">
            <a:avLst/>
          </a:prstGeom>
          <a:solidFill>
            <a:srgbClr val="E4D2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v"/>
            </a:pPr>
            <a:r>
              <a:rPr lang="en-NZ" dirty="0">
                <a:solidFill>
                  <a:schemeClr val="tx1"/>
                </a:solidFill>
                <a:latin typeface="Arial" panose="020B0604020202020204" pitchFamily="34" charset="0"/>
                <a:cs typeface="Arial" panose="020B0604020202020204" pitchFamily="34" charset="0"/>
              </a:rPr>
              <a:t>Ask you teacher if your class can use the CARITAS resources for Lent this year.</a:t>
            </a:r>
          </a:p>
          <a:p>
            <a:pPr marL="285750" lvl="0" indent="-285750">
              <a:buFont typeface="Wingdings" panose="05000000000000000000" pitchFamily="2" charset="2"/>
              <a:buChar char="v"/>
            </a:pPr>
            <a:r>
              <a:rPr lang="en-NZ" dirty="0">
                <a:solidFill>
                  <a:schemeClr val="tx1"/>
                </a:solidFill>
                <a:latin typeface="Arial" panose="020B0604020202020204" pitchFamily="34" charset="0"/>
                <a:cs typeface="Arial" panose="020B0604020202020204" pitchFamily="34" charset="0"/>
              </a:rPr>
              <a:t>Talk to your teacher about how your class can support the CARITAS Lenten Appeal.</a:t>
            </a:r>
          </a:p>
          <a:p>
            <a:pPr marL="285750" lvl="0" indent="-285750">
              <a:buFont typeface="Wingdings" panose="05000000000000000000" pitchFamily="2" charset="2"/>
              <a:buChar char="v"/>
            </a:pPr>
            <a:r>
              <a:rPr lang="en-NZ" dirty="0">
                <a:solidFill>
                  <a:schemeClr val="tx1"/>
                </a:solidFill>
                <a:latin typeface="Arial" panose="020B0604020202020204" pitchFamily="34" charset="0"/>
                <a:cs typeface="Arial" panose="020B0604020202020204" pitchFamily="34" charset="0"/>
              </a:rPr>
              <a:t>Use the CARITAS Prayer resources during your class prayer time in Lent.</a:t>
            </a:r>
          </a:p>
        </p:txBody>
      </p:sp>
      <p:sp>
        <p:nvSpPr>
          <p:cNvPr id="10" name="Exit"/>
          <p:cNvSpPr/>
          <p:nvPr/>
        </p:nvSpPr>
        <p:spPr>
          <a:xfrm>
            <a:off x="10329863" y="5083969"/>
            <a:ext cx="280987" cy="259556"/>
          </a:xfrm>
          <a:prstGeom prst="flowChartConnector">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t>X</a:t>
            </a:r>
          </a:p>
        </p:txBody>
      </p:sp>
      <p:sp>
        <p:nvSpPr>
          <p:cNvPr id="3" name="TextBox 2"/>
          <p:cNvSpPr txBox="1"/>
          <p:nvPr/>
        </p:nvSpPr>
        <p:spPr>
          <a:xfrm>
            <a:off x="2895600" y="6580999"/>
            <a:ext cx="6400800" cy="276999"/>
          </a:xfrm>
          <a:prstGeom prst="rect">
            <a:avLst/>
          </a:prstGeom>
          <a:noFill/>
        </p:spPr>
        <p:txBody>
          <a:bodyPr wrap="square" rtlCol="0">
            <a:spAutoFit/>
          </a:bodyPr>
          <a:lstStyle/>
          <a:p>
            <a:pPr algn="ctr"/>
            <a:r>
              <a:rPr lang="en-NZ" sz="1200" dirty="0">
                <a:solidFill>
                  <a:schemeClr val="bg1"/>
                </a:solidFill>
              </a:rPr>
              <a:t>Click ‘</a:t>
            </a:r>
            <a:r>
              <a:rPr lang="en-NZ" sz="1200" dirty="0" err="1">
                <a:solidFill>
                  <a:schemeClr val="bg1"/>
                </a:solidFill>
              </a:rPr>
              <a:t>i</a:t>
            </a:r>
            <a:r>
              <a:rPr lang="en-NZ" sz="1200" dirty="0">
                <a:solidFill>
                  <a:schemeClr val="bg1"/>
                </a:solidFill>
              </a:rPr>
              <a:t>’ button to reveal text.</a:t>
            </a:r>
          </a:p>
        </p:txBody>
      </p:sp>
    </p:spTree>
    <p:extLst>
      <p:ext uri="{BB962C8B-B14F-4D97-AF65-F5344CB8AC3E}">
        <p14:creationId xmlns:p14="http://schemas.microsoft.com/office/powerpoint/2010/main" val="2801352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10"/>
                                        </p:tgtEl>
                                        <p:attrNameLst>
                                          <p:attrName>ppt_w</p:attrName>
                                        </p:attrNameLst>
                                      </p:cBhvr>
                                      <p:tavLst>
                                        <p:tav tm="0">
                                          <p:val>
                                            <p:strVal val="ppt_w"/>
                                          </p:val>
                                        </p:tav>
                                        <p:tav tm="100000">
                                          <p:val>
                                            <p:fltVal val="0"/>
                                          </p:val>
                                        </p:tav>
                                      </p:tavLst>
                                    </p:anim>
                                    <p:anim calcmode="lin" valueType="num">
                                      <p:cBhvr>
                                        <p:cTn id="19" dur="500"/>
                                        <p:tgtEl>
                                          <p:spTgt spid="10"/>
                                        </p:tgtEl>
                                        <p:attrNameLst>
                                          <p:attrName>ppt_h</p:attrName>
                                        </p:attrNameLst>
                                      </p:cBhvr>
                                      <p:tavLst>
                                        <p:tav tm="0">
                                          <p:val>
                                            <p:strVal val="ppt_h"/>
                                          </p:val>
                                        </p:tav>
                                        <p:tav tm="100000">
                                          <p:val>
                                            <p:fltVal val="0"/>
                                          </p:val>
                                        </p:tav>
                                      </p:tavLst>
                                    </p:anim>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par>
                          <p:cTn id="22" fill="hold">
                            <p:stCondLst>
                              <p:cond delay="500"/>
                            </p:stCondLst>
                            <p:childTnLst>
                              <p:par>
                                <p:cTn id="23" presetID="14" presetClass="exit" presetSubtype="10" fill="hold" grpId="1" nodeType="afterEffect">
                                  <p:stCondLst>
                                    <p:cond delay="0"/>
                                  </p:stCondLst>
                                  <p:childTnLst>
                                    <p:animEffect transition="out" filter="randombar(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2"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3"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grpId="3"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9" grpId="0" animBg="1"/>
      <p:bldP spid="9" grpId="1" animBg="1"/>
      <p:bldP spid="9" grpId="2" animBg="1"/>
      <p:bldP spid="9" grpId="3" animBg="1"/>
      <p:bldP spid="10" grpId="0" animBg="1"/>
      <p:bldP spid="10" grpId="1" animBg="1"/>
      <p:bldP spid="10" grpId="2" animBg="1"/>
      <p:bldP spid="10"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1212207" y="3307490"/>
            <a:ext cx="10141595" cy="793322"/>
          </a:xfrm>
          <a:prstGeom prst="rect">
            <a:avLst/>
          </a:prstGeom>
          <a:solidFill>
            <a:srgbClr val="E4D2F2"/>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Explain how almsgiving is not just about giving money and give an example of giving your time and talents to help others. Say why this is a good thing to do in Lent. </a:t>
            </a:r>
            <a:endParaRPr lang="en-NZ" sz="2800" dirty="0">
              <a:solidFill>
                <a:schemeClr val="tx1"/>
              </a:solidFill>
              <a:latin typeface="Arial" panose="020B0604020202020204" pitchFamily="34" charset="0"/>
              <a:cs typeface="Arial" panose="020B0604020202020204" pitchFamily="34" charset="0"/>
            </a:endParaRPr>
          </a:p>
        </p:txBody>
      </p:sp>
      <p:sp>
        <p:nvSpPr>
          <p:cNvPr id="37" name="Shape: Border 5"/>
          <p:cNvSpPr/>
          <p:nvPr/>
        </p:nvSpPr>
        <p:spPr>
          <a:xfrm>
            <a:off x="1212209" y="4951729"/>
            <a:ext cx="10141594" cy="451405"/>
          </a:xfrm>
          <a:prstGeom prst="rect">
            <a:avLst/>
          </a:prstGeom>
          <a:solidFill>
            <a:srgbClr val="E4D2F2"/>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resource?</a:t>
            </a:r>
            <a:endParaRPr lang="en-GB" sz="2400" dirty="0">
              <a:solidFill>
                <a:schemeClr val="tx1"/>
              </a:solidFill>
              <a:latin typeface="Arial" panose="020B0604020202020204" pitchFamily="34" charset="0"/>
              <a:cs typeface="Arial" panose="020B0604020202020204" pitchFamily="34" charset="0"/>
            </a:endParaRPr>
          </a:p>
        </p:txBody>
      </p:sp>
      <p:sp>
        <p:nvSpPr>
          <p:cNvPr id="22" name="Shape: Border 4"/>
          <p:cNvSpPr/>
          <p:nvPr/>
        </p:nvSpPr>
        <p:spPr>
          <a:xfrm>
            <a:off x="1212209" y="4188446"/>
            <a:ext cx="10141594" cy="676563"/>
          </a:xfrm>
          <a:prstGeom prst="rect">
            <a:avLst/>
          </a:prstGeom>
          <a:solidFill>
            <a:srgbClr val="E4D2F2"/>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Make a list of bullet points to record all you know about the CARITAS and the Lenten Appeal including the title of the project for this Lent.</a:t>
            </a:r>
            <a:endParaRPr lang="en-GB" sz="2800" dirty="0">
              <a:solidFill>
                <a:schemeClr val="tx1"/>
              </a:solidFill>
              <a:latin typeface="Arial" panose="020B0604020202020204" pitchFamily="34" charset="0"/>
              <a:cs typeface="Arial" panose="020B0604020202020204" pitchFamily="34" charset="0"/>
            </a:endParaRPr>
          </a:p>
        </p:txBody>
      </p:sp>
      <p:sp>
        <p:nvSpPr>
          <p:cNvPr id="24" name="Shape: Border 2"/>
          <p:cNvSpPr/>
          <p:nvPr/>
        </p:nvSpPr>
        <p:spPr>
          <a:xfrm>
            <a:off x="1212209" y="2741829"/>
            <a:ext cx="10141594" cy="482172"/>
          </a:xfrm>
          <a:prstGeom prst="rect">
            <a:avLst/>
          </a:prstGeom>
          <a:solidFill>
            <a:srgbClr val="E4D2F2"/>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Write 3 ways people can fast and make sacrifices in Lent and say why this is good to do.</a:t>
            </a:r>
            <a:endParaRPr lang="en-NZ" sz="2400" dirty="0">
              <a:solidFill>
                <a:schemeClr val="tx1"/>
              </a:solidFill>
              <a:latin typeface="Arial" panose="020B0604020202020204" pitchFamily="34" charset="0"/>
              <a:cs typeface="Arial" panose="020B0604020202020204" pitchFamily="34" charset="0"/>
            </a:endParaRPr>
          </a:p>
        </p:txBody>
      </p:sp>
      <p:sp>
        <p:nvSpPr>
          <p:cNvPr id="25" name="Shape: Border 1"/>
          <p:cNvSpPr/>
          <p:nvPr/>
        </p:nvSpPr>
        <p:spPr>
          <a:xfrm>
            <a:off x="1212209" y="1975458"/>
            <a:ext cx="10141593" cy="656539"/>
          </a:xfrm>
          <a:prstGeom prst="rect">
            <a:avLst/>
          </a:prstGeom>
          <a:solidFill>
            <a:srgbClr val="E4D2F2"/>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Make a diagram that shows the ways that children of your age can live more closely to God and live as God wants you to live during Lent. </a:t>
            </a:r>
            <a:endParaRPr lang="en-NZ" sz="2800" dirty="0">
              <a:solidFill>
                <a:schemeClr val="tx1"/>
              </a:solidFill>
              <a:latin typeface="Arial" panose="020B0604020202020204" pitchFamily="34" charset="0"/>
              <a:cs typeface="Arial" panose="020B0604020202020204" pitchFamily="34" charset="0"/>
            </a:endParaRPr>
          </a:p>
        </p:txBody>
      </p:sp>
      <p:sp>
        <p:nvSpPr>
          <p:cNvPr id="39" name="Shape: Number 5"/>
          <p:cNvSpPr txBox="1"/>
          <p:nvPr/>
        </p:nvSpPr>
        <p:spPr>
          <a:xfrm>
            <a:off x="743567" y="4972253"/>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5)</a:t>
            </a:r>
          </a:p>
        </p:txBody>
      </p:sp>
      <p:sp>
        <p:nvSpPr>
          <p:cNvPr id="26" name="Shape: Number 4"/>
          <p:cNvSpPr txBox="1"/>
          <p:nvPr/>
        </p:nvSpPr>
        <p:spPr>
          <a:xfrm>
            <a:off x="743567" y="4154670"/>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4)</a:t>
            </a:r>
          </a:p>
        </p:txBody>
      </p:sp>
      <p:sp>
        <p:nvSpPr>
          <p:cNvPr id="27" name="Shape: Number 3"/>
          <p:cNvSpPr txBox="1"/>
          <p:nvPr/>
        </p:nvSpPr>
        <p:spPr>
          <a:xfrm>
            <a:off x="743567" y="3330339"/>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3)</a:t>
            </a:r>
          </a:p>
        </p:txBody>
      </p:sp>
      <p:sp>
        <p:nvSpPr>
          <p:cNvPr id="28" name="Shape: Number 2"/>
          <p:cNvSpPr txBox="1"/>
          <p:nvPr/>
        </p:nvSpPr>
        <p:spPr>
          <a:xfrm>
            <a:off x="743567" y="2738335"/>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2)</a:t>
            </a:r>
          </a:p>
        </p:txBody>
      </p:sp>
      <p:sp>
        <p:nvSpPr>
          <p:cNvPr id="29" name="Shape: Number 1"/>
          <p:cNvSpPr txBox="1"/>
          <p:nvPr/>
        </p:nvSpPr>
        <p:spPr>
          <a:xfrm>
            <a:off x="743567" y="1921600"/>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1)</a:t>
            </a:r>
          </a:p>
        </p:txBody>
      </p:sp>
      <p:sp>
        <p:nvSpPr>
          <p:cNvPr id="30"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algn="ctr"/>
            <a:r>
              <a:rPr lang="en-GB" sz="1200" b="1" dirty="0">
                <a:solidFill>
                  <a:srgbClr val="3C1A56"/>
                </a:solidFill>
                <a:latin typeface="Arial" pitchFamily="34" charset="0"/>
                <a:cs typeface="Arial" pitchFamily="34" charset="0"/>
              </a:rPr>
              <a:t>R-2</a:t>
            </a:r>
          </a:p>
          <a:p>
            <a:pPr algn="ctr"/>
            <a:r>
              <a:rPr lang="en-GB" sz="1200" b="1" dirty="0">
                <a:solidFill>
                  <a:srgbClr val="3C1A56"/>
                </a:solidFill>
                <a:latin typeface="Arial" pitchFamily="34" charset="0"/>
                <a:cs typeface="Arial" pitchFamily="34" charset="0"/>
              </a:rPr>
              <a:t>S-09</a:t>
            </a:r>
          </a:p>
        </p:txBody>
      </p:sp>
      <p:sp>
        <p:nvSpPr>
          <p:cNvPr id="3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Tool instructions"/>
          <p:cNvSpPr txBox="1"/>
          <p:nvPr/>
        </p:nvSpPr>
        <p:spPr>
          <a:xfrm>
            <a:off x="4613066" y="6550225"/>
            <a:ext cx="2965877"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in each caption space to reveal text</a:t>
            </a:r>
          </a:p>
        </p:txBody>
      </p:sp>
      <p:sp>
        <p:nvSpPr>
          <p:cNvPr id="2" name="Title 1"/>
          <p:cNvSpPr>
            <a:spLocks noGrp="1"/>
          </p:cNvSpPr>
          <p:nvPr>
            <p:ph type="title"/>
          </p:nvPr>
        </p:nvSpPr>
        <p:spPr>
          <a:xfrm>
            <a:off x="838204" y="161818"/>
            <a:ext cx="10515600" cy="1325563"/>
          </a:xfrm>
        </p:spPr>
        <p:txBody>
          <a:bodyPr/>
          <a:lstStyle/>
          <a:p>
            <a:pPr algn="ctr"/>
            <a:r>
              <a:rPr lang="en-NZ" b="1" spc="50" dirty="0">
                <a:ln w="0"/>
                <a:solidFill>
                  <a:schemeClr val="bg1"/>
                </a:solidFill>
                <a:effectLst>
                  <a:innerShdw blurRad="63500" dist="50800" dir="13500000">
                    <a:srgbClr val="000000">
                      <a:alpha val="50000"/>
                    </a:srgbClr>
                  </a:innerShdw>
                </a:effectLst>
                <a:latin typeface="Arial Narrow" panose="020B0606020202030204" pitchFamily="34" charset="0"/>
                <a:cs typeface="Arial" panose="020B0604020202020204" pitchFamily="34" charset="0"/>
              </a:rPr>
              <a:t>Check Up</a:t>
            </a:r>
            <a:endParaRPr lang="en-NZ" b="1" spc="50" dirty="0">
              <a:ln w="0"/>
              <a:solidFill>
                <a:schemeClr val="bg1"/>
              </a:solidFill>
              <a:effectLst>
                <a:innerShdw blurRad="63500" dist="50800" dir="13500000">
                  <a:srgbClr val="000000">
                    <a:alpha val="50000"/>
                  </a:srgbClr>
                </a:innerShdw>
              </a:effectLst>
              <a:latin typeface="Arial Narrow" panose="020B0606020202030204" pitchFamily="34" charset="0"/>
            </a:endParaRPr>
          </a:p>
        </p:txBody>
      </p:sp>
      <p:sp>
        <p:nvSpPr>
          <p:cNvPr id="17" name="Shape: Border 6"/>
          <p:cNvSpPr/>
          <p:nvPr/>
        </p:nvSpPr>
        <p:spPr>
          <a:xfrm>
            <a:off x="1212209" y="5491519"/>
            <a:ext cx="10141594" cy="451405"/>
          </a:xfrm>
          <a:prstGeom prst="rect">
            <a:avLst/>
          </a:prstGeom>
          <a:solidFill>
            <a:srgbClr val="E4D2F2"/>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Questions I would like to ask about the topics in this resource are…</a:t>
            </a:r>
          </a:p>
        </p:txBody>
      </p:sp>
      <p:sp>
        <p:nvSpPr>
          <p:cNvPr id="19" name="Shape: Number 6"/>
          <p:cNvSpPr txBox="1"/>
          <p:nvPr/>
        </p:nvSpPr>
        <p:spPr>
          <a:xfrm>
            <a:off x="743567" y="5506939"/>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567" y="524399"/>
            <a:ext cx="1327397" cy="589953"/>
          </a:xfrm>
          <a:prstGeom prst="rect">
            <a:avLst/>
          </a:prstGeom>
          <a:ln>
            <a:solidFill>
              <a:schemeClr val="bg1"/>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958" y="472349"/>
            <a:ext cx="1875042" cy="694052"/>
          </a:xfrm>
          <a:prstGeom prst="rect">
            <a:avLst/>
          </a:prstGeom>
        </p:spPr>
      </p:pic>
    </p:spTree>
    <p:extLst>
      <p:ext uri="{BB962C8B-B14F-4D97-AF65-F5344CB8AC3E}">
        <p14:creationId xmlns:p14="http://schemas.microsoft.com/office/powerpoint/2010/main" val="3119379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750" fill="hold"/>
                                        <p:tgtEl>
                                          <p:spTgt spid="25">
                                            <p:txEl>
                                              <p:pRg st="0" end="0"/>
                                            </p:txEl>
                                          </p:spTgt>
                                        </p:tgtEl>
                                        <p:attrNameLst>
                                          <p:attrName>style.color</p:attrName>
                                        </p:attrNameLst>
                                      </p:cBhvr>
                                      <p:to>
                                        <a:srgbClr val="7030A0"/>
                                      </p:to>
                                    </p:animClr>
                                  </p:childTnLst>
                                </p:cTn>
                              </p:par>
                              <p:par>
                                <p:cTn id="7" presetID="22" presetClass="entr" presetSubtype="8"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left)">
                                      <p:cBhvr>
                                        <p:cTn id="9"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nodeType="withEffect">
                                  <p:stCondLst>
                                    <p:cond delay="0"/>
                                  </p:stCondLst>
                                  <p:childTnLst>
                                    <p:animClr clrSpc="rgb" dir="cw">
                                      <p:cBhvr override="childStyle">
                                        <p:cTn id="14" dur="750" fill="hold"/>
                                        <p:tgtEl>
                                          <p:spTgt spid="24">
                                            <p:txEl>
                                              <p:pRg st="0" end="0"/>
                                            </p:txEl>
                                          </p:spTgt>
                                        </p:tgtEl>
                                        <p:attrNameLst>
                                          <p:attrName>style.color</p:attrName>
                                        </p:attrNameLst>
                                      </p:cBhvr>
                                      <p:to>
                                        <a:srgbClr val="7030A0"/>
                                      </p:to>
                                    </p:animClr>
                                  </p:childTnLst>
                                </p:cTn>
                              </p:par>
                              <p:par>
                                <p:cTn id="15" presetID="22" presetClass="entr" presetSubtype="8" fill="hold"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nodeType="withEffect">
                                  <p:stCondLst>
                                    <p:cond delay="0"/>
                                  </p:stCondLst>
                                  <p:childTnLst>
                                    <p:animClr clrSpc="rgb" dir="cw">
                                      <p:cBhvr override="childStyle">
                                        <p:cTn id="22" dur="750" fill="hold"/>
                                        <p:tgtEl>
                                          <p:spTgt spid="23">
                                            <p:txEl>
                                              <p:pRg st="0" end="0"/>
                                            </p:txEl>
                                          </p:spTgt>
                                        </p:tgtEl>
                                        <p:attrNameLst>
                                          <p:attrName>style.color</p:attrName>
                                        </p:attrNameLst>
                                      </p:cBhvr>
                                      <p:to>
                                        <a:srgbClr val="7030A0"/>
                                      </p:to>
                                    </p:animClr>
                                  </p:childTnLst>
                                </p:cTn>
                              </p:par>
                              <p:par>
                                <p:cTn id="23" presetID="22" presetClass="entr" presetSubtype="8" fill="hold"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wipe(left)">
                                      <p:cBhvr>
                                        <p:cTn id="25"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nodeType="withEffect">
                                  <p:stCondLst>
                                    <p:cond delay="0"/>
                                  </p:stCondLst>
                                  <p:childTnLst>
                                    <p:animClr clrSpc="rgb" dir="cw">
                                      <p:cBhvr override="childStyle">
                                        <p:cTn id="30" dur="750" fill="hold"/>
                                        <p:tgtEl>
                                          <p:spTgt spid="22">
                                            <p:txEl>
                                              <p:pRg st="0" end="0"/>
                                            </p:txEl>
                                          </p:spTgt>
                                        </p:tgtEl>
                                        <p:attrNameLst>
                                          <p:attrName>style.color</p:attrName>
                                        </p:attrNameLst>
                                      </p:cBhvr>
                                      <p:to>
                                        <a:srgbClr val="7030A0"/>
                                      </p:to>
                                    </p:animClr>
                                  </p:childTnLst>
                                </p:cTn>
                              </p:par>
                              <p:par>
                                <p:cTn id="31" presetID="22" presetClass="entr" presetSubtype="8" fill="hold" nodeType="withEffect">
                                  <p:stCondLst>
                                    <p:cond delay="0"/>
                                  </p:stCondLst>
                                  <p:childTnLst>
                                    <p:set>
                                      <p:cBhvr>
                                        <p:cTn id="32" dur="1" fill="hold">
                                          <p:stCondLst>
                                            <p:cond delay="0"/>
                                          </p:stCondLst>
                                        </p:cTn>
                                        <p:tgtEl>
                                          <p:spTgt spid="37">
                                            <p:txEl>
                                              <p:pRg st="0" end="0"/>
                                            </p:txEl>
                                          </p:spTgt>
                                        </p:tgtEl>
                                        <p:attrNameLst>
                                          <p:attrName>style.visibility</p:attrName>
                                        </p:attrNameLst>
                                      </p:cBhvr>
                                      <p:to>
                                        <p:strVal val="visible"/>
                                      </p:to>
                                    </p:set>
                                    <p:animEffect transition="in" filter="wipe(left)">
                                      <p:cBhvr>
                                        <p:cTn id="33" dur="500"/>
                                        <p:tgtEl>
                                          <p:spTgt spid="37">
                                            <p:txEl>
                                              <p:pRg st="0" end="0"/>
                                            </p:txEl>
                                          </p:spTgt>
                                        </p:tgtEl>
                                      </p:cBhvr>
                                    </p:animEffect>
                                  </p:child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nodeType="clickEffect">
                                  <p:stCondLst>
                                    <p:cond delay="0"/>
                                  </p:stCondLst>
                                  <p:childTnLst>
                                    <p:animClr clrSpc="rgb" dir="cw">
                                      <p:cBhvr override="childStyle">
                                        <p:cTn id="38" dur="750" fill="hold"/>
                                        <p:tgtEl>
                                          <p:spTgt spid="37">
                                            <p:txEl>
                                              <p:pRg st="0" end="0"/>
                                            </p:txEl>
                                          </p:spTgt>
                                        </p:tgtEl>
                                        <p:attrNameLst>
                                          <p:attrName>style.color</p:attrName>
                                        </p:attrNameLst>
                                      </p:cBhvr>
                                      <p:to>
                                        <a:srgbClr val="7030A0"/>
                                      </p:to>
                                    </p:animClr>
                                  </p:childTnLst>
                                </p:cTn>
                              </p:par>
                              <p:par>
                                <p:cTn id="39" presetID="22" presetClass="entr" presetSubtype="8" fill="hold" nodeType="with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wipe(left)">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nodeType="withEffect">
                                  <p:stCondLst>
                                    <p:cond delay="0"/>
                                  </p:stCondLst>
                                  <p:childTnLst>
                                    <p:animClr clrSpc="rgb" dir="cw">
                                      <p:cBhvr override="childStyle">
                                        <p:cTn id="46" dur="10" fill="hold"/>
                                        <p:tgtEl>
                                          <p:spTgt spid="25">
                                            <p:txEl>
                                              <p:pRg st="0" end="0"/>
                                            </p:txEl>
                                          </p:spTgt>
                                        </p:tgtEl>
                                        <p:attrNameLst>
                                          <p:attrName>style.color</p:attrName>
                                        </p:attrNameLst>
                                      </p:cBhvr>
                                      <p:to>
                                        <a:srgbClr val="000000"/>
                                      </p:to>
                                    </p:animClr>
                                  </p:childTnLst>
                                </p:cTn>
                              </p:par>
                              <p:par>
                                <p:cTn id="47" presetID="3" presetClass="emph" presetSubtype="2" fill="hold" nodeType="withEffect">
                                  <p:stCondLst>
                                    <p:cond delay="0"/>
                                  </p:stCondLst>
                                  <p:childTnLst>
                                    <p:animClr clrSpc="rgb" dir="cw">
                                      <p:cBhvr override="childStyle">
                                        <p:cTn id="48" dur="10" fill="hold"/>
                                        <p:tgtEl>
                                          <p:spTgt spid="24">
                                            <p:txEl>
                                              <p:pRg st="0" end="0"/>
                                            </p:txEl>
                                          </p:spTgt>
                                        </p:tgtEl>
                                        <p:attrNameLst>
                                          <p:attrName>style.color</p:attrName>
                                        </p:attrNameLst>
                                      </p:cBhvr>
                                      <p:to>
                                        <a:srgbClr val="000000"/>
                                      </p:to>
                                    </p:animClr>
                                  </p:childTnLst>
                                </p:cTn>
                              </p:par>
                              <p:par>
                                <p:cTn id="49" presetID="3" presetClass="emph" presetSubtype="2" fill="hold" nodeType="withEffect">
                                  <p:stCondLst>
                                    <p:cond delay="0"/>
                                  </p:stCondLst>
                                  <p:childTnLst>
                                    <p:animClr clrSpc="rgb" dir="cw">
                                      <p:cBhvr override="childStyle">
                                        <p:cTn id="50" dur="10" fill="hold"/>
                                        <p:tgtEl>
                                          <p:spTgt spid="23">
                                            <p:txEl>
                                              <p:pRg st="0" end="0"/>
                                            </p:txEl>
                                          </p:spTgt>
                                        </p:tgtEl>
                                        <p:attrNameLst>
                                          <p:attrName>style.color</p:attrName>
                                        </p:attrNameLst>
                                      </p:cBhvr>
                                      <p:to>
                                        <a:srgbClr val="000000"/>
                                      </p:to>
                                    </p:animClr>
                                  </p:childTnLst>
                                </p:cTn>
                              </p:par>
                              <p:par>
                                <p:cTn id="51" presetID="3" presetClass="emph" presetSubtype="2" fill="hold" nodeType="withEffect">
                                  <p:stCondLst>
                                    <p:cond delay="0"/>
                                  </p:stCondLst>
                                  <p:childTnLst>
                                    <p:animClr clrSpc="rgb" dir="cw">
                                      <p:cBhvr override="childStyle">
                                        <p:cTn id="52" dur="10" fill="hold"/>
                                        <p:tgtEl>
                                          <p:spTgt spid="22">
                                            <p:txEl>
                                              <p:pRg st="0" end="0"/>
                                            </p:txEl>
                                          </p:spTgt>
                                        </p:tgtEl>
                                        <p:attrNameLst>
                                          <p:attrName>style.color</p:attrName>
                                        </p:attrNameLst>
                                      </p:cBhvr>
                                      <p:to>
                                        <a:srgbClr val="000000"/>
                                      </p:to>
                                    </p:animClr>
                                  </p:childTnLst>
                                </p:cTn>
                              </p:par>
                              <p:par>
                                <p:cTn id="53" presetID="3" presetClass="emph" presetSubtype="2" fill="hold" nodeType="withEffect">
                                  <p:stCondLst>
                                    <p:cond delay="0"/>
                                  </p:stCondLst>
                                  <p:childTnLst>
                                    <p:animClr clrSpc="rgb" dir="cw">
                                      <p:cBhvr override="childStyle">
                                        <p:cTn id="54" dur="10" fill="hold"/>
                                        <p:tgtEl>
                                          <p:spTgt spid="37">
                                            <p:txEl>
                                              <p:pRg st="0" end="0"/>
                                            </p:txEl>
                                          </p:spTgt>
                                        </p:tgtEl>
                                        <p:attrNameLst>
                                          <p:attrName>style.color</p:attrName>
                                        </p:attrNameLst>
                                      </p:cBhvr>
                                      <p:to>
                                        <a:srgbClr val="000000"/>
                                      </p:to>
                                    </p:animClr>
                                  </p:childTnLst>
                                </p:cTn>
                              </p:par>
                              <p:par>
                                <p:cTn id="55" presetID="3" presetClass="emph" presetSubtype="2" fill="hold" nodeType="withEffect">
                                  <p:stCondLst>
                                    <p:cond delay="0"/>
                                  </p:stCondLst>
                                  <p:childTnLst>
                                    <p:animClr clrSpc="rgb" dir="cw">
                                      <p:cBhvr override="childStyle">
                                        <p:cTn id="56" dur="10" fill="hold"/>
                                        <p:tgtEl>
                                          <p:spTgt spid="17">
                                            <p:txEl>
                                              <p:pRg st="0" end="0"/>
                                            </p:txEl>
                                          </p:spTgt>
                                        </p:tgtEl>
                                        <p:attrNameLst>
                                          <p:attrName>style.color</p:attrName>
                                        </p:attrNameLst>
                                      </p:cBhvr>
                                      <p:to>
                                        <a:srgbClr val="000000"/>
                                      </p:to>
                                    </p:animClr>
                                  </p:childTnLst>
                                </p:cTn>
                              </p:par>
                              <p:par>
                                <p:cTn id="57" presetID="1" presetClass="exit" presetSubtype="0" fill="hold" nodeType="withEffect">
                                  <p:stCondLst>
                                    <p:cond delay="0"/>
                                  </p:stCondLst>
                                  <p:childTnLst>
                                    <p:set>
                                      <p:cBhvr>
                                        <p:cTn id="58" dur="1" fill="hold">
                                          <p:stCondLst>
                                            <p:cond delay="0"/>
                                          </p:stCondLst>
                                        </p:cTn>
                                        <p:tgtEl>
                                          <p:spTgt spid="24">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2">
                                            <p:txEl>
                                              <p:pRg st="0" end="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7">
                                            <p:txEl>
                                              <p:pRg st="0" end="0"/>
                                            </p:txEl>
                                          </p:spTgt>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7">
                                            <p:txEl>
                                              <p:pRg st="0" end="0"/>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32"/>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0" nodeType="withEffect">
                                  <p:stCondLst>
                                    <p:cond delay="0"/>
                                  </p:stCondLst>
                                  <p:childTnLst>
                                    <p:animClr clrSpc="rgb" dir="cw">
                                      <p:cBhvr override="childStyle">
                                        <p:cTn id="71" dur="10" fill="hold"/>
                                        <p:tgtEl>
                                          <p:spTgt spid="25">
                                            <p:txEl>
                                              <p:pRg st="0" end="0"/>
                                            </p:txEl>
                                          </p:spTgt>
                                        </p:tgtEl>
                                        <p:attrNameLst>
                                          <p:attrName>style.color</p:attrName>
                                        </p:attrNameLst>
                                      </p:cBhvr>
                                      <p:to>
                                        <a:srgbClr val="000000"/>
                                      </p:to>
                                    </p:animClr>
                                  </p:childTnLst>
                                </p:cTn>
                              </p:par>
                              <p:par>
                                <p:cTn id="72" presetID="3" presetClass="emph" presetSubtype="2" fill="hold" nodeType="withEffect">
                                  <p:stCondLst>
                                    <p:cond delay="0"/>
                                  </p:stCondLst>
                                  <p:childTnLst>
                                    <p:animClr clrSpc="rgb" dir="cw">
                                      <p:cBhvr override="childStyle">
                                        <p:cTn id="73" dur="10" fill="hold"/>
                                        <p:tgtEl>
                                          <p:spTgt spid="24">
                                            <p:txEl>
                                              <p:pRg st="0" end="0"/>
                                            </p:txEl>
                                          </p:spTgt>
                                        </p:tgtEl>
                                        <p:attrNameLst>
                                          <p:attrName>style.color</p:attrName>
                                        </p:attrNameLst>
                                      </p:cBhvr>
                                      <p:to>
                                        <a:srgbClr val="000000"/>
                                      </p:to>
                                    </p:animClr>
                                  </p:childTnLst>
                                </p:cTn>
                              </p:par>
                              <p:par>
                                <p:cTn id="74" presetID="3" presetClass="emph" presetSubtype="2" fill="hold" nodeType="withEffect">
                                  <p:stCondLst>
                                    <p:cond delay="0"/>
                                  </p:stCondLst>
                                  <p:childTnLst>
                                    <p:animClr clrSpc="rgb" dir="cw">
                                      <p:cBhvr override="childStyle">
                                        <p:cTn id="75" dur="10" fill="hold"/>
                                        <p:tgtEl>
                                          <p:spTgt spid="23">
                                            <p:txEl>
                                              <p:pRg st="0" end="0"/>
                                            </p:txEl>
                                          </p:spTgt>
                                        </p:tgtEl>
                                        <p:attrNameLst>
                                          <p:attrName>style.color</p:attrName>
                                        </p:attrNameLst>
                                      </p:cBhvr>
                                      <p:to>
                                        <a:srgbClr val="000000"/>
                                      </p:to>
                                    </p:animClr>
                                  </p:childTnLst>
                                </p:cTn>
                              </p:par>
                              <p:par>
                                <p:cTn id="76" presetID="3" presetClass="emph" presetSubtype="2" fill="hold" nodeType="withEffect">
                                  <p:stCondLst>
                                    <p:cond delay="0"/>
                                  </p:stCondLst>
                                  <p:childTnLst>
                                    <p:animClr clrSpc="rgb" dir="cw">
                                      <p:cBhvr override="childStyle">
                                        <p:cTn id="77" dur="10" fill="hold"/>
                                        <p:tgtEl>
                                          <p:spTgt spid="22">
                                            <p:txEl>
                                              <p:pRg st="0" end="0"/>
                                            </p:txEl>
                                          </p:spTgt>
                                        </p:tgtEl>
                                        <p:attrNameLst>
                                          <p:attrName>style.color</p:attrName>
                                        </p:attrNameLst>
                                      </p:cBhvr>
                                      <p:to>
                                        <a:srgbClr val="000000"/>
                                      </p:to>
                                    </p:animClr>
                                  </p:childTnLst>
                                </p:cTn>
                              </p:par>
                              <p:par>
                                <p:cTn id="78" presetID="3" presetClass="emph" presetSubtype="2" fill="hold" nodeType="withEffect">
                                  <p:stCondLst>
                                    <p:cond delay="0"/>
                                  </p:stCondLst>
                                  <p:childTnLst>
                                    <p:animClr clrSpc="rgb" dir="cw">
                                      <p:cBhvr override="childStyle">
                                        <p:cTn id="79" dur="10" fill="hold"/>
                                        <p:tgtEl>
                                          <p:spTgt spid="37">
                                            <p:txEl>
                                              <p:pRg st="0" end="0"/>
                                            </p:txEl>
                                          </p:spTgt>
                                        </p:tgtEl>
                                        <p:attrNameLst>
                                          <p:attrName>style.color</p:attrName>
                                        </p:attrNameLst>
                                      </p:cBhvr>
                                      <p:to>
                                        <a:srgbClr val="000000"/>
                                      </p:to>
                                    </p:animClr>
                                  </p:childTnLst>
                                </p:cTn>
                              </p:par>
                              <p:par>
                                <p:cTn id="80" presetID="3" presetClass="emph" presetSubtype="2" fill="hold" nodeType="withEffect">
                                  <p:stCondLst>
                                    <p:cond delay="0"/>
                                  </p:stCondLst>
                                  <p:childTnLst>
                                    <p:animClr clrSpc="rgb" dir="cw">
                                      <p:cBhvr override="childStyle">
                                        <p:cTn id="81" dur="10" fill="hold"/>
                                        <p:tgtEl>
                                          <p:spTgt spid="17">
                                            <p:txEl>
                                              <p:pRg st="0" end="0"/>
                                            </p:txEl>
                                          </p:spTgt>
                                        </p:tgtEl>
                                        <p:attrNameLst>
                                          <p:attrName>style.color</p:attrName>
                                        </p:attrNameLst>
                                      </p:cBhvr>
                                      <p:to>
                                        <a:srgbClr val="000000"/>
                                      </p:to>
                                    </p:animClr>
                                  </p:childTnLst>
                                </p:cTn>
                              </p:par>
                              <p:par>
                                <p:cTn id="82" presetID="1" presetClass="exit" presetSubtype="0" fill="hold" nodeType="withEffect">
                                  <p:stCondLst>
                                    <p:cond delay="0"/>
                                  </p:stCondLst>
                                  <p:childTnLst>
                                    <p:set>
                                      <p:cBhvr>
                                        <p:cTn id="83" dur="1" fill="hold">
                                          <p:stCondLst>
                                            <p:cond delay="0"/>
                                          </p:stCondLst>
                                        </p:cTn>
                                        <p:tgtEl>
                                          <p:spTgt spid="17">
                                            <p:txEl>
                                              <p:pRg st="0" end="0"/>
                                            </p:txEl>
                                          </p:spTgt>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24">
                                            <p:txEl>
                                              <p:pRg st="0" end="0"/>
                                            </p:txEl>
                                          </p:spTgt>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23">
                                            <p:txEl>
                                              <p:pRg st="0" end="0"/>
                                            </p:txEl>
                                          </p:spTgt>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22">
                                            <p:txEl>
                                              <p:pRg st="0" end="0"/>
                                            </p:txEl>
                                          </p:spTgt>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7">
                                            <p:txEl>
                                              <p:pRg st="0" end="0"/>
                                            </p:txEl>
                                          </p:spTgt>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5"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6050</TotalTime>
  <Words>2836</Words>
  <Application>Microsoft Office PowerPoint</Application>
  <PresentationFormat>Custom</PresentationFormat>
  <Paragraphs>176</Paragraphs>
  <Slides>13</Slides>
  <Notes>11</Notes>
  <HiddenSlides>2</HiddenSlides>
  <MMClips>1</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Office Theme</vt:lpstr>
      <vt:lpstr>1_Office Theme</vt:lpstr>
      <vt:lpstr>2_Office Theme</vt:lpstr>
      <vt:lpstr>Lent is a Season for turning back to God  through Fasting and Almsgiving</vt:lpstr>
      <vt:lpstr>Learning Intentions</vt:lpstr>
      <vt:lpstr>A Rapid Recap on what you know about the Season of Lent</vt:lpstr>
      <vt:lpstr>Every season has its own mood or feeling</vt:lpstr>
      <vt:lpstr>Fasting is one of the ways that helps people to bring God into their lives in Lent</vt:lpstr>
      <vt:lpstr>Feasting and fasting in our classroom</vt:lpstr>
      <vt:lpstr>Almsgiving is another way people make God more important in their lives in Lent</vt:lpstr>
      <vt:lpstr>Find out about the Caritas Lenten Appeal for this Lenten Season</vt:lpstr>
      <vt:lpstr>Check Up</vt:lpstr>
      <vt:lpstr>Time for Reflection</vt:lpstr>
      <vt:lpstr>Sharing our Learning about LENT with family whānau, other classes and parish</vt:lpstr>
      <vt:lpstr>In LENT FEASTING and FASTING help us turn back to GOD</vt:lpstr>
      <vt:lpstr>Sharing our Learning about LENT with family whānau, other classes and parish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Lent is a Season for turning back to God  through Fasting and Almsgiving</dc:title>
  <dc:creator>Jenny McCairn</dc:creator>
  <cp:lastModifiedBy>Pierre Schmits</cp:lastModifiedBy>
  <cp:revision>60</cp:revision>
  <dcterms:created xsi:type="dcterms:W3CDTF">2017-02-10T01:29:13Z</dcterms:created>
  <dcterms:modified xsi:type="dcterms:W3CDTF">2017-02-23T03:56:53Z</dcterms:modified>
</cp:coreProperties>
</file>