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61" r:id="rId2"/>
    <p:sldId id="443" r:id="rId3"/>
    <p:sldId id="427" r:id="rId4"/>
    <p:sldId id="444" r:id="rId5"/>
    <p:sldId id="432" r:id="rId6"/>
    <p:sldId id="435" r:id="rId7"/>
    <p:sldId id="429" r:id="rId8"/>
    <p:sldId id="449" r:id="rId9"/>
    <p:sldId id="450" r:id="rId10"/>
    <p:sldId id="445" r:id="rId11"/>
    <p:sldId id="446" r:id="rId12"/>
    <p:sldId id="266" r:id="rId13"/>
    <p:sldId id="448" r:id="rId14"/>
    <p:sldId id="380" r:id="rId1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D1"/>
    <a:srgbClr val="F9FC92"/>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4" autoAdjust="0"/>
    <p:restoredTop sz="74279" autoAdjust="0"/>
  </p:normalViewPr>
  <p:slideViewPr>
    <p:cSldViewPr snapToGrid="0">
      <p:cViewPr>
        <p:scale>
          <a:sx n="60" d="100"/>
          <a:sy n="60" d="100"/>
        </p:scale>
        <p:origin x="-3000" y="-88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22/02/2017</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zAuB-3V46z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season of Lent and Ash Wednesday.</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to assess each item.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as an option for children to complete.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last two items are feed forward for the teacher.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Add the completed worksheet to RE Learning Journals as evidence of learning.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think about how they can use the 40 days of Lent to be more aware of times they are not following Jesus closely. Decide on one thing they can do to change this and try to do it each day.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4.</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worksheet relates to slide 10.</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Watch the clip ‘So what’s the story with Lent’   1:15 minutes</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https://www.youtube.com/watch?v=zAuB-3V46zk</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Follow the slide directions.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Work through the slide with the class and use the worksheet to consolidate children’s knowledge.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the text on the image then discuss the questions and use the revealed text to extend their thinking.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through each flip card and ask children to make a question that the flip card answers.                                                                                                           When completed children tell a partner 3 new things they learned about Lent.                                                                                                Adapt Teaching and Learning Experience 3</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Read each post-it note and discuss the use of ashes by the early Christians and compare their practices with how ashes are used today as a symbol of penance, repentance and sorrow.</a:t>
            </a: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Prepare a presentation to show how the present day practice of signing people with ashes has evolved and present it at assembly.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Make copies to use of the Children’s Home Activity in the Teachers’ book p23, or on the resource home page as a home/school link.</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Think about why the Church has the season of Lent.</a:t>
            </a:r>
          </a:p>
          <a:p>
            <a:r>
              <a:rPr lang="en-GB" sz="1200" kern="1200" dirty="0" smtClean="0">
                <a:solidFill>
                  <a:schemeClr val="tx1"/>
                </a:solidFill>
                <a:effectLst/>
                <a:latin typeface="+mn-lt"/>
                <a:ea typeface="+mn-ea"/>
                <a:cs typeface="+mn-cs"/>
              </a:rPr>
              <a:t>Read each sentence and suggest some ideas to complete them – add to your thinking using the statements in the box.                                                             Adapt  Teaching and Learning Experience 4</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smtClean="0">
                <a:solidFill>
                  <a:schemeClr val="tx1"/>
                </a:solidFill>
                <a:effectLst/>
                <a:latin typeface="+mn-lt"/>
                <a:ea typeface="+mn-ea"/>
                <a:cs typeface="+mn-cs"/>
              </a:rPr>
              <a:t>Before you use the blind ask the children where the ashes used on Ash Wednesday come from?                                                                                           Use the revealed text to initiate conversations about how it feels to wear ashes on your forehead and suggest what you would say to someone who asks you why you do this.</a:t>
            </a:r>
          </a:p>
          <a:p>
            <a:r>
              <a:rPr lang="en-GB" sz="1200" kern="1200" dirty="0" smtClean="0">
                <a:solidFill>
                  <a:schemeClr val="tx1"/>
                </a:solidFill>
                <a:effectLst/>
                <a:latin typeface="+mn-lt"/>
                <a:ea typeface="+mn-ea"/>
                <a:cs typeface="+mn-cs"/>
              </a:rPr>
              <a:t>Photograph children with the ashes on their heads and add the image to the prayer focus for Lent as a reminder of the season.                                                                                                                                              Discuss the words that are said as the cross is drawn on your forehead and what this means – Turn away from sin and be faithful to the gospel or Remember you are dust and to dust you shall return.</a:t>
            </a:r>
          </a:p>
          <a:p>
            <a:r>
              <a:rPr lang="en-GB" sz="1200" kern="1200" dirty="0" smtClean="0">
                <a:solidFill>
                  <a:schemeClr val="tx1"/>
                </a:solidFill>
                <a:effectLst/>
                <a:latin typeface="+mn-lt"/>
                <a:ea typeface="+mn-ea"/>
                <a:cs typeface="+mn-cs"/>
              </a:rPr>
              <a:t>Adapt Teaching and Learning Experience 5.</a:t>
            </a:r>
            <a:endParaRPr lang="en-GB" b="0" baseline="0" noProof="0" dirty="0" smtClean="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9</a:t>
            </a:fld>
            <a:endParaRPr lang="en-GB"/>
          </a:p>
        </p:txBody>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tinyurl.com/NCRSfeedback" TargetMode="External"/><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youtube.com/watch?v=zAuB-3V46z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slide" Target="slide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 Lent begins on Ash Wednesday</a:t>
            </a:r>
            <a:endParaRPr lang="en-GB" sz="3600" b="1" dirty="0"/>
          </a:p>
        </p:txBody>
      </p:sp>
      <p:pic>
        <p:nvPicPr>
          <p:cNvPr id="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097" y="628603"/>
            <a:ext cx="2523803" cy="4231397"/>
          </a:xfrm>
          <a:prstGeom prst="rect">
            <a:avLst/>
          </a:prstGeom>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146708"/>
            <a:ext cx="8234840" cy="1200329"/>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1" y="2128793"/>
            <a:ext cx="8246857"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60" y="1371217"/>
            <a:ext cx="8234839" cy="46166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146709"/>
            <a:ext cx="8234842" cy="1200329"/>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Explain </a:t>
            </a:r>
            <a:r>
              <a:rPr lang="en-NZ" sz="2400" b="1" dirty="0">
                <a:latin typeface="Segoe UI" pitchFamily="34" charset="0"/>
                <a:ea typeface="Segoe UI" pitchFamily="34" charset="0"/>
                <a:cs typeface="Segoe UI" pitchFamily="34" charset="0"/>
              </a:rPr>
              <a:t>the reason why we have the season of Lent and name 3 ways it can help people to grow and change and follow Jesus more closely.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128794"/>
            <a:ext cx="8234839" cy="830997"/>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Make </a:t>
            </a:r>
            <a:r>
              <a:rPr lang="en-NZ" sz="2400" b="1" dirty="0">
                <a:latin typeface="Segoe UI" pitchFamily="34" charset="0"/>
                <a:ea typeface="Segoe UI" pitchFamily="34" charset="0"/>
                <a:cs typeface="Segoe UI" pitchFamily="34" charset="0"/>
              </a:rPr>
              <a:t>a poster to explain the meaning of ashes and their use in Lent as a sign of sorrow and repentance.</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371216"/>
            <a:ext cx="8127038" cy="461665"/>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Tell </a:t>
            </a:r>
            <a:r>
              <a:rPr lang="en-NZ" sz="2400" b="1" dirty="0">
                <a:latin typeface="Segoe UI" pitchFamily="34" charset="0"/>
                <a:ea typeface="Segoe UI" pitchFamily="34" charset="0"/>
                <a:cs typeface="Segoe UI" pitchFamily="34" charset="0"/>
              </a:rPr>
              <a:t>a partner 5 things you know about Lent.</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112842"/>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3)</a:t>
            </a:r>
            <a:endParaRPr lang="en-GB" sz="2400" b="1" dirty="0">
              <a:latin typeface="Segoe UI" pitchFamily="34" charset="0"/>
              <a:ea typeface="Segoe UI" pitchFamily="34" charset="0"/>
              <a:cs typeface="Segoe UI" pitchFamily="34" charset="0"/>
            </a:endParaRPr>
          </a:p>
        </p:txBody>
      </p:sp>
      <p:sp>
        <p:nvSpPr>
          <p:cNvPr id="28" name="Shape: Number 2"/>
          <p:cNvSpPr txBox="1"/>
          <p:nvPr/>
        </p:nvSpPr>
        <p:spPr>
          <a:xfrm>
            <a:off x="65300" y="2128794"/>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2)</a:t>
            </a:r>
            <a:endParaRPr lang="en-GB" sz="2400" b="1" dirty="0">
              <a:latin typeface="Segoe UI" pitchFamily="34" charset="0"/>
              <a:ea typeface="Segoe UI" pitchFamily="34" charset="0"/>
              <a:cs typeface="Segoe UI" pitchFamily="34" charset="0"/>
            </a:endParaRPr>
          </a:p>
        </p:txBody>
      </p:sp>
      <p:sp>
        <p:nvSpPr>
          <p:cNvPr id="29" name="Shape: Number 1"/>
          <p:cNvSpPr txBox="1"/>
          <p:nvPr/>
        </p:nvSpPr>
        <p:spPr>
          <a:xfrm>
            <a:off x="65300" y="1371217"/>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1)</a:t>
            </a:r>
            <a:endParaRPr lang="en-GB" sz="2400" b="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in each caption space to reveal text</a:t>
            </a:r>
            <a:endParaRPr lang="en-GB" sz="900" dirty="0">
              <a:latin typeface="Arial"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pic>
        <p:nvPicPr>
          <p:cNvPr id="18"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648" y="91021"/>
            <a:ext cx="716224" cy="1200817"/>
          </a:xfrm>
          <a:prstGeom prst="rect">
            <a:avLst/>
          </a:prstGeom>
        </p:spPr>
      </p:pic>
    </p:spTree>
    <p:extLst>
      <p:ext uri="{BB962C8B-B14F-4D97-AF65-F5344CB8AC3E}">
        <p14:creationId xmlns:p14="http://schemas.microsoft.com/office/powerpoint/2010/main" val="1499765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308227"/>
            <a:ext cx="8234840" cy="83099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1" y="2290311"/>
            <a:ext cx="8246857"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60" y="1371217"/>
            <a:ext cx="8234839" cy="83099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265892"/>
            <a:ext cx="823484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a:t>
            </a:r>
            <a:r>
              <a:rPr lang="en-NZ" sz="2400" b="1" dirty="0" smtClean="0">
                <a:latin typeface="Segoe UI" pitchFamily="34" charset="0"/>
                <a:ea typeface="Segoe UI" pitchFamily="34" charset="0"/>
                <a:cs typeface="Segoe UI" pitchFamily="34" charset="0"/>
              </a:rPr>
              <a:t>resource </a:t>
            </a:r>
            <a:r>
              <a:rPr lang="en-NZ" sz="2400" b="1" dirty="0">
                <a:latin typeface="Segoe UI" pitchFamily="34" charset="0"/>
                <a:ea typeface="Segoe UI" pitchFamily="34" charset="0"/>
                <a:cs typeface="Segoe UI" pitchFamily="34" charset="0"/>
              </a:rPr>
              <a:t>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90312"/>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a:t>
            </a:r>
            <a:r>
              <a:rPr lang="en-NZ" sz="2400" b="1" dirty="0" smtClean="0">
                <a:latin typeface="Segoe UI" pitchFamily="34" charset="0"/>
                <a:ea typeface="Segoe UI" pitchFamily="34" charset="0"/>
                <a:cs typeface="Segoe UI" pitchFamily="34" charset="0"/>
              </a:rPr>
              <a:t>best</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in </a:t>
            </a:r>
            <a:r>
              <a:rPr lang="en-NZ" sz="2400" b="1" dirty="0">
                <a:latin typeface="Segoe UI" pitchFamily="34" charset="0"/>
                <a:ea typeface="Segoe UI" pitchFamily="34" charset="0"/>
                <a:cs typeface="Segoe UI" pitchFamily="34" charset="0"/>
              </a:rPr>
              <a:t>this </a:t>
            </a:r>
            <a:r>
              <a:rPr lang="en-NZ" sz="2400" b="1" dirty="0" smtClean="0">
                <a:latin typeface="Segoe UI" pitchFamily="34" charset="0"/>
                <a:ea typeface="Segoe UI" pitchFamily="34" charset="0"/>
                <a:cs typeface="Segoe UI" pitchFamily="34" charset="0"/>
              </a:rPr>
              <a:t>resource?</a:t>
            </a:r>
            <a:endParaRPr lang="en-NZ"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371216"/>
            <a:ext cx="8234838" cy="830997"/>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Give </a:t>
            </a:r>
            <a:r>
              <a:rPr lang="en-NZ" sz="2400" b="1" dirty="0">
                <a:latin typeface="Segoe UI" pitchFamily="34" charset="0"/>
                <a:ea typeface="Segoe UI" pitchFamily="34" charset="0"/>
                <a:cs typeface="Segoe UI" pitchFamily="34" charset="0"/>
              </a:rPr>
              <a:t>3 reasons why 40 is a significant </a:t>
            </a:r>
            <a:r>
              <a:rPr lang="en-NZ" sz="2400" b="1" dirty="0" smtClean="0">
                <a:latin typeface="Segoe UI" pitchFamily="34" charset="0"/>
                <a:ea typeface="Segoe UI" pitchFamily="34" charset="0"/>
                <a:cs typeface="Segoe UI" pitchFamily="34" charset="0"/>
              </a:rPr>
              <a:t>number</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in </a:t>
            </a:r>
            <a:r>
              <a:rPr lang="en-NZ" sz="2400" b="1" dirty="0">
                <a:latin typeface="Segoe UI" pitchFamily="34" charset="0"/>
                <a:ea typeface="Segoe UI" pitchFamily="34" charset="0"/>
                <a:cs typeface="Segoe UI" pitchFamily="34" charset="0"/>
              </a:rPr>
              <a:t>the bible.</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274360"/>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6</a:t>
            </a:r>
            <a:r>
              <a:rPr lang="en-GB" sz="2400" b="1" dirty="0" smtClean="0">
                <a:latin typeface="Segoe UI" pitchFamily="34" charset="0"/>
                <a:ea typeface="Segoe UI" pitchFamily="34" charset="0"/>
                <a:cs typeface="Segoe UI" pitchFamily="34" charset="0"/>
              </a:rPr>
              <a:t>)</a:t>
            </a:r>
            <a:endParaRPr lang="en-GB" sz="2400" b="1" dirty="0">
              <a:latin typeface="Segoe UI" pitchFamily="34" charset="0"/>
              <a:ea typeface="Segoe UI" pitchFamily="34" charset="0"/>
              <a:cs typeface="Segoe UI" pitchFamily="34" charset="0"/>
            </a:endParaRPr>
          </a:p>
        </p:txBody>
      </p:sp>
      <p:sp>
        <p:nvSpPr>
          <p:cNvPr id="28" name="Shape: Number 2"/>
          <p:cNvSpPr txBox="1"/>
          <p:nvPr/>
        </p:nvSpPr>
        <p:spPr>
          <a:xfrm>
            <a:off x="65300" y="2290312"/>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r>
              <a:rPr lang="en-GB" sz="2400" b="1" dirty="0" smtClean="0">
                <a:latin typeface="Segoe UI" pitchFamily="34" charset="0"/>
                <a:ea typeface="Segoe UI" pitchFamily="34" charset="0"/>
                <a:cs typeface="Segoe UI" pitchFamily="34" charset="0"/>
              </a:rPr>
              <a:t>)</a:t>
            </a:r>
            <a:endParaRPr lang="en-GB" sz="2400" b="1" dirty="0">
              <a:latin typeface="Segoe UI" pitchFamily="34" charset="0"/>
              <a:ea typeface="Segoe UI" pitchFamily="34" charset="0"/>
              <a:cs typeface="Segoe UI" pitchFamily="34" charset="0"/>
            </a:endParaRPr>
          </a:p>
        </p:txBody>
      </p:sp>
      <p:sp>
        <p:nvSpPr>
          <p:cNvPr id="29" name="Shape: Number 1"/>
          <p:cNvSpPr txBox="1"/>
          <p:nvPr/>
        </p:nvSpPr>
        <p:spPr>
          <a:xfrm>
            <a:off x="65300" y="1371217"/>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4)</a:t>
            </a:r>
            <a:endParaRPr lang="en-GB" sz="2400" b="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S-10B</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162664" y="4912504"/>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pic>
        <p:nvPicPr>
          <p:cNvPr id="22" name="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648" y="91021"/>
            <a:ext cx="716224" cy="1200817"/>
          </a:xfrm>
          <a:prstGeom prst="rect">
            <a:avLst/>
          </a:prstGeom>
        </p:spPr>
      </p:pic>
    </p:spTree>
    <p:extLst>
      <p:ext uri="{BB962C8B-B14F-4D97-AF65-F5344CB8AC3E}">
        <p14:creationId xmlns:p14="http://schemas.microsoft.com/office/powerpoint/2010/main" val="2083681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age" descr="C:\Users\a.kennedy\Pictures\Photos from SH\20141031_135439.jpg"/>
          <p:cNvPicPr/>
          <p:nvPr/>
        </p:nvPicPr>
        <p:blipFill rotWithShape="1">
          <a:blip r:embed="rId5" cstate="print">
            <a:extLst>
              <a:ext uri="{28A0092B-C50C-407E-A947-70E740481C1C}">
                <a14:useLocalDpi xmlns:a14="http://schemas.microsoft.com/office/drawing/2010/main" val="0"/>
              </a:ext>
            </a:extLst>
          </a:blip>
          <a:srcRect l="4202" t="11555" b="10504"/>
          <a:stretch/>
        </p:blipFill>
        <p:spPr bwMode="auto">
          <a:xfrm>
            <a:off x="2700866" y="538214"/>
            <a:ext cx="3742267" cy="4059594"/>
          </a:xfrm>
          <a:prstGeom prst="rect">
            <a:avLst/>
          </a:prstGeom>
          <a:noFill/>
          <a:ln>
            <a:noFill/>
          </a:ln>
          <a:effectLst>
            <a:softEdge rad="139700"/>
          </a:effectLst>
          <a:extLst>
            <a:ext uri="{53640926-AAD7-44D8-BBD7-CCE9431645EC}">
              <a14:shadowObscured xmlns:a14="http://schemas.microsoft.com/office/drawing/2010/main"/>
            </a:ext>
          </a:extLst>
        </p:spPr>
      </p:pic>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421593" y="4909873"/>
            <a:ext cx="2453230" cy="207747"/>
          </a:xfrm>
          <a:prstGeom prst="rect">
            <a:avLst/>
          </a:prstGeom>
          <a:solidFill>
            <a:schemeClr val="bg1"/>
          </a:solid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5" name="TextBox: Tool instructions start"/>
          <p:cNvSpPr txBox="1"/>
          <p:nvPr/>
        </p:nvSpPr>
        <p:spPr>
          <a:xfrm>
            <a:off x="3421593" y="4909873"/>
            <a:ext cx="2446819" cy="207747"/>
          </a:xfrm>
          <a:prstGeom prst="rect">
            <a:avLst/>
          </a:prstGeom>
          <a:solidFill>
            <a:schemeClr val="bg1"/>
          </a:solid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a:t>
            </a:r>
            <a:r>
              <a:rPr lang="en-GB" dirty="0" smtClean="0"/>
              <a:t>play</a:t>
            </a:r>
            <a:r>
              <a:rPr lang="en-GB" dirty="0" smtClean="0"/>
              <a:t> </a:t>
            </a:r>
            <a:r>
              <a:rPr lang="en-GB" dirty="0"/>
              <a:t>reflective music</a:t>
            </a:r>
          </a:p>
        </p:txBody>
      </p:sp>
      <p:pic>
        <p:nvPicPr>
          <p:cNvPr id="17" name="Feedbac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pic>
        <p:nvPicPr>
          <p:cNvPr id="2" name="Lent Y5 - 14 Concerto for clarinet &amp; strings in C major - Introduzion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11157" y="122839"/>
            <a:ext cx="609600" cy="609600"/>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04614"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1"/>
                                        </p:tgtEl>
                                        <p:attrNameLst>
                                          <p:attrName>fillcolor</p:attrName>
                                        </p:attrNameLst>
                                      </p:cBhvr>
                                      <p:to>
                                        <a:schemeClr val="accent2"/>
                                      </p:to>
                                    </p:animClr>
                                    <p:set>
                                      <p:cBhvr>
                                        <p:cTn id="20" dur="1000" fill="hold"/>
                                        <p:tgtEl>
                                          <p:spTgt spid="11"/>
                                        </p:tgtEl>
                                        <p:attrNameLst>
                                          <p:attrName>fill.type</p:attrName>
                                        </p:attrNameLst>
                                      </p:cBhvr>
                                      <p:to>
                                        <p:strVal val="solid"/>
                                      </p:to>
                                    </p:set>
                                    <p:set>
                                      <p:cBhvr>
                                        <p:cTn id="21" dur="1000" fill="hold"/>
                                        <p:tgtEl>
                                          <p:spTgt spid="11"/>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1"/>
                                        </p:tgtEl>
                                        <p:attrNameLst>
                                          <p:attrName>fillcolor</p:attrName>
                                        </p:attrNameLst>
                                      </p:cBhvr>
                                      <p:to>
                                        <a:schemeClr val="bg1"/>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animBg="1"/>
      <p:bldP spid="15" grpId="1" animBg="1"/>
      <p:bldP spid="15" grpId="2"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S-04</a:t>
            </a:r>
            <a:endParaRPr lang="en-GB" sz="900" b="1" dirty="0">
              <a:latin typeface="Arial"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The Liturgical Year</a:t>
            </a:r>
            <a:endParaRPr lang="en-GB" sz="3600" b="1" dirty="0"/>
          </a:p>
        </p:txBody>
      </p:sp>
      <p:pic>
        <p:nvPicPr>
          <p:cNvPr id="9" name="Image"/>
          <p:cNvPicPr/>
          <p:nvPr/>
        </p:nvPicPr>
        <p:blipFill rotWithShape="1">
          <a:blip r:embed="rId3" cstate="print">
            <a:grayscl/>
            <a:extLst>
              <a:ext uri="{28A0092B-C50C-407E-A947-70E740481C1C}">
                <a14:useLocalDpi xmlns:a14="http://schemas.microsoft.com/office/drawing/2010/main" val="0"/>
              </a:ext>
            </a:extLst>
          </a:blip>
          <a:srcRect l="2064" t="6323" r="5046" b="26398"/>
          <a:stretch/>
        </p:blipFill>
        <p:spPr bwMode="auto">
          <a:xfrm>
            <a:off x="164040" y="692571"/>
            <a:ext cx="2748493" cy="2815318"/>
          </a:xfrm>
          <a:prstGeom prst="rect">
            <a:avLst/>
          </a:prstGeom>
          <a:noFill/>
          <a:ln>
            <a:noFill/>
          </a:ln>
          <a:extLst>
            <a:ext uri="{53640926-AAD7-44D8-BBD7-CCE9431645EC}">
              <a14:shadowObscured xmlns:a14="http://schemas.microsoft.com/office/drawing/2010/main"/>
            </a:ext>
          </a:extLst>
        </p:spPr>
      </p:pic>
      <p:sp>
        <p:nvSpPr>
          <p:cNvPr id="14" name="Action Button: Up">
            <a:hlinkClick r:id="rId4"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16"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7" name="TextBox: Date"/>
          <p:cNvSpPr txBox="1"/>
          <p:nvPr/>
        </p:nvSpPr>
        <p:spPr>
          <a:xfrm>
            <a:off x="77233" y="4104185"/>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18" name="TextBox: Name"/>
          <p:cNvSpPr txBox="1"/>
          <p:nvPr/>
        </p:nvSpPr>
        <p:spPr>
          <a:xfrm>
            <a:off x="65300" y="3650691"/>
            <a:ext cx="2813591"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a:t>
            </a:r>
            <a:endParaRPr lang="en-GB" b="1" dirty="0">
              <a:latin typeface="Segoe UI" pitchFamily="34" charset="0"/>
              <a:ea typeface="Segoe UI" pitchFamily="34" charset="0"/>
              <a:cs typeface="Segoe UI" pitchFamily="34" charset="0"/>
            </a:endParaRPr>
          </a:p>
        </p:txBody>
      </p:sp>
      <p:sp>
        <p:nvSpPr>
          <p:cNvPr id="12" name="Textbox"/>
          <p:cNvSpPr/>
          <p:nvPr/>
        </p:nvSpPr>
        <p:spPr>
          <a:xfrm>
            <a:off x="2912533" y="757892"/>
            <a:ext cx="6231467" cy="3970318"/>
          </a:xfrm>
          <a:prstGeom prst="rect">
            <a:avLst/>
          </a:prstGeom>
        </p:spPr>
        <p:txBody>
          <a:bodyPr wrap="square">
            <a:spAutoFit/>
          </a:bodyPr>
          <a:lstStyle/>
          <a:p>
            <a:r>
              <a:rPr lang="en-NZ" sz="1200" b="1" dirty="0"/>
              <a:t>Add this worksheet to your RE Learning Journal so you can colour each </a:t>
            </a:r>
            <a:r>
              <a:rPr lang="en-NZ" sz="1200" b="1" dirty="0" smtClean="0"/>
              <a:t>feast</a:t>
            </a:r>
            <a:br>
              <a:rPr lang="en-NZ" sz="1200" b="1" dirty="0" smtClean="0"/>
            </a:br>
            <a:r>
              <a:rPr lang="en-NZ" sz="1200" b="1" dirty="0" smtClean="0"/>
              <a:t>and season as </a:t>
            </a:r>
            <a:r>
              <a:rPr lang="en-NZ" sz="1200" b="1" dirty="0"/>
              <a:t>you celebrate it</a:t>
            </a:r>
            <a:r>
              <a:rPr lang="en-NZ" sz="1200" b="1" dirty="0" smtClean="0"/>
              <a:t>.</a:t>
            </a:r>
          </a:p>
          <a:p>
            <a:endParaRPr lang="en-NZ" sz="1200" dirty="0"/>
          </a:p>
          <a:p>
            <a:r>
              <a:rPr lang="en-NZ" sz="1200" dirty="0"/>
              <a:t>Colour the first season of the Liturgical Year - use the colour  p ____________</a:t>
            </a:r>
          </a:p>
          <a:p>
            <a:r>
              <a:rPr lang="en-NZ" sz="1200" dirty="0"/>
              <a:t>because it is a season to  p_____________ for a great feast.</a:t>
            </a:r>
          </a:p>
          <a:p>
            <a:r>
              <a:rPr lang="en-NZ" sz="1200" dirty="0"/>
              <a:t> </a:t>
            </a:r>
          </a:p>
          <a:p>
            <a:r>
              <a:rPr lang="en-NZ" sz="1200" dirty="0"/>
              <a:t>Colour the next season using  y____________  because it is a celebration.</a:t>
            </a:r>
          </a:p>
          <a:p>
            <a:r>
              <a:rPr lang="en-NZ" sz="1200" dirty="0"/>
              <a:t>Christmas is both </a:t>
            </a:r>
            <a:r>
              <a:rPr lang="en-NZ" sz="1200" dirty="0" smtClean="0"/>
              <a:t>a  </a:t>
            </a:r>
            <a:r>
              <a:rPr lang="en-NZ" sz="1200" dirty="0"/>
              <a:t>f___________ and a s ________________ to </a:t>
            </a:r>
          </a:p>
          <a:p>
            <a:r>
              <a:rPr lang="en-NZ" sz="1200" dirty="0"/>
              <a:t>celebrate  ____________________________________</a:t>
            </a:r>
          </a:p>
          <a:p>
            <a:r>
              <a:rPr lang="en-NZ" sz="1200" dirty="0"/>
              <a:t> </a:t>
            </a:r>
          </a:p>
          <a:p>
            <a:r>
              <a:rPr lang="en-NZ" sz="1200" dirty="0"/>
              <a:t>Colour Ordinary Time g  __________ .                                                                        </a:t>
            </a:r>
          </a:p>
          <a:p>
            <a:r>
              <a:rPr lang="en-NZ" sz="1200" dirty="0"/>
              <a:t>What are you doing in this Ordinary Time?</a:t>
            </a:r>
          </a:p>
          <a:p>
            <a:r>
              <a:rPr lang="en-NZ" sz="1200" b="1" dirty="0"/>
              <a:t> </a:t>
            </a:r>
            <a:endParaRPr lang="en-NZ" sz="1200" dirty="0"/>
          </a:p>
          <a:p>
            <a:r>
              <a:rPr lang="en-NZ" sz="1200" dirty="0"/>
              <a:t>Lent is another season of  p ______________    and p ________________.</a:t>
            </a:r>
          </a:p>
          <a:p>
            <a:r>
              <a:rPr lang="en-NZ" sz="1200" dirty="0"/>
              <a:t>Write what you know about this </a:t>
            </a:r>
            <a:r>
              <a:rPr lang="en-NZ" sz="1200" dirty="0" smtClean="0"/>
              <a:t>season:</a:t>
            </a:r>
          </a:p>
          <a:p>
            <a:pPr marL="285750" indent="-285750">
              <a:buFont typeface="Arial" panose="020B0604020202020204" pitchFamily="34" charset="0"/>
              <a:buChar char="•"/>
            </a:pPr>
            <a:r>
              <a:rPr lang="en-NZ" sz="1200" dirty="0" smtClean="0"/>
              <a:t>_______________________________________________________</a:t>
            </a:r>
            <a:r>
              <a:rPr lang="en-NZ" sz="1200" dirty="0"/>
              <a:t>_______</a:t>
            </a:r>
            <a:endParaRPr lang="en-NZ" sz="1200" dirty="0" smtClean="0"/>
          </a:p>
          <a:p>
            <a:pPr marL="285750" indent="-285750">
              <a:buFont typeface="Arial" panose="020B0604020202020204" pitchFamily="34" charset="0"/>
              <a:buChar char="•"/>
            </a:pPr>
            <a:r>
              <a:rPr lang="en-NZ" sz="1200" dirty="0" smtClean="0"/>
              <a:t>_______________________________________________________</a:t>
            </a:r>
            <a:r>
              <a:rPr lang="en-NZ" sz="1200" dirty="0"/>
              <a:t>_______</a:t>
            </a:r>
            <a:endParaRPr lang="en-NZ" sz="1200" dirty="0" smtClean="0"/>
          </a:p>
          <a:p>
            <a:pPr marL="285750" indent="-285750">
              <a:buFont typeface="Arial" panose="020B0604020202020204" pitchFamily="34" charset="0"/>
              <a:buChar char="•"/>
            </a:pPr>
            <a:r>
              <a:rPr lang="en-NZ" sz="1200" dirty="0" smtClean="0"/>
              <a:t>______________________________________________________________</a:t>
            </a:r>
          </a:p>
          <a:p>
            <a:pPr marL="285750" indent="-285750">
              <a:buFont typeface="Arial" panose="020B0604020202020204" pitchFamily="34" charset="0"/>
              <a:buChar char="•"/>
            </a:pPr>
            <a:r>
              <a:rPr lang="en-NZ" sz="1200" dirty="0" smtClean="0"/>
              <a:t>______________________________________________________________</a:t>
            </a:r>
          </a:p>
          <a:p>
            <a:pPr marL="285750" indent="-285750">
              <a:buFont typeface="Arial" panose="020B0604020202020204" pitchFamily="34" charset="0"/>
              <a:buChar char="•"/>
            </a:pPr>
            <a:r>
              <a:rPr lang="en-NZ" sz="1200" dirty="0" smtClean="0"/>
              <a:t>______________________________________________________________</a:t>
            </a:r>
          </a:p>
          <a:p>
            <a:pPr marL="285750" indent="-285750">
              <a:buFont typeface="Arial" panose="020B0604020202020204" pitchFamily="34" charset="0"/>
              <a:buChar char="•"/>
            </a:pPr>
            <a:r>
              <a:rPr lang="en-NZ" sz="1200" dirty="0"/>
              <a:t>______________________________________________________________</a:t>
            </a:r>
            <a:r>
              <a:rPr lang="en-NZ" sz="1200" dirty="0" smtClean="0"/>
              <a:t> </a:t>
            </a:r>
            <a:endParaRPr lang="en-NZ" sz="1200" dirty="0"/>
          </a:p>
        </p:txBody>
      </p:sp>
    </p:spTree>
    <p:extLst>
      <p:ext uri="{BB962C8B-B14F-4D97-AF65-F5344CB8AC3E}">
        <p14:creationId xmlns:p14="http://schemas.microsoft.com/office/powerpoint/2010/main" val="3000598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4" name="Textbox: Line 6"/>
          <p:cNvSpPr txBox="1"/>
          <p:nvPr/>
        </p:nvSpPr>
        <p:spPr>
          <a:xfrm>
            <a:off x="585158" y="3913408"/>
            <a:ext cx="7874842"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Questions I would like to ask about the topics in this </a:t>
            </a:r>
            <a:r>
              <a:rPr lang="en-NZ" sz="1400" dirty="0" smtClean="0">
                <a:latin typeface="Segoe UI" pitchFamily="34" charset="0"/>
                <a:ea typeface="Segoe UI" pitchFamily="34" charset="0"/>
                <a:cs typeface="Segoe UI" pitchFamily="34" charset="0"/>
              </a:rPr>
              <a:t>resource are </a:t>
            </a:r>
            <a:r>
              <a:rPr lang="en-NZ" sz="1400" dirty="0">
                <a:latin typeface="Segoe UI" pitchFamily="34" charset="0"/>
                <a:ea typeface="Segoe UI" pitchFamily="34" charset="0"/>
                <a:cs typeface="Segoe UI" pitchFamily="34" charset="0"/>
              </a:rPr>
              <a:t>…</a:t>
            </a:r>
          </a:p>
        </p:txBody>
      </p:sp>
      <p:sp>
        <p:nvSpPr>
          <p:cNvPr id="35" name="Textbox: Line 5"/>
          <p:cNvSpPr txBox="1"/>
          <p:nvPr/>
        </p:nvSpPr>
        <p:spPr>
          <a:xfrm>
            <a:off x="600591" y="3346837"/>
            <a:ext cx="8280942" cy="307777"/>
          </a:xfrm>
          <a:prstGeom prst="rect">
            <a:avLst/>
          </a:prstGeom>
          <a:noFill/>
        </p:spPr>
        <p:txBody>
          <a:bodyPr wrap="square" rtlCol="0">
            <a:spAutoFit/>
          </a:bodyPr>
          <a:lstStyle/>
          <a:p>
            <a:pPr lvl="0">
              <a:spcAft>
                <a:spcPts val="1800"/>
              </a:spcAft>
            </a:pPr>
            <a:r>
              <a:rPr lang="en-NZ" sz="1400" dirty="0" smtClean="0">
                <a:latin typeface="Segoe UI" pitchFamily="34" charset="0"/>
                <a:ea typeface="Segoe UI" pitchFamily="34" charset="0"/>
                <a:cs typeface="Segoe UI" pitchFamily="34" charset="0"/>
              </a:rPr>
              <a:t>Which </a:t>
            </a:r>
            <a:r>
              <a:rPr lang="en-NZ" sz="1400" dirty="0">
                <a:latin typeface="Segoe UI" pitchFamily="34" charset="0"/>
                <a:ea typeface="Segoe UI" pitchFamily="34" charset="0"/>
                <a:cs typeface="Segoe UI" pitchFamily="34" charset="0"/>
              </a:rPr>
              <a:t>activity do you think helped you to learn best in this </a:t>
            </a:r>
            <a:r>
              <a:rPr lang="en-NZ" sz="1400" dirty="0" smtClean="0">
                <a:latin typeface="Segoe UI" pitchFamily="34" charset="0"/>
                <a:ea typeface="Segoe UI" pitchFamily="34" charset="0"/>
                <a:cs typeface="Segoe UI" pitchFamily="34" charset="0"/>
              </a:rPr>
              <a:t>resource?</a:t>
            </a:r>
            <a:endParaRPr lang="en-NZ" sz="1400" dirty="0">
              <a:latin typeface="Segoe UI" pitchFamily="34" charset="0"/>
              <a:ea typeface="Segoe UI" pitchFamily="34" charset="0"/>
              <a:cs typeface="Segoe UI" pitchFamily="34" charset="0"/>
            </a:endParaRPr>
          </a:p>
        </p:txBody>
      </p:sp>
      <p:sp>
        <p:nvSpPr>
          <p:cNvPr id="22" name="Textbox: Line 4"/>
          <p:cNvSpPr txBox="1"/>
          <p:nvPr/>
        </p:nvSpPr>
        <p:spPr>
          <a:xfrm>
            <a:off x="584658" y="2780268"/>
            <a:ext cx="8558842"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Give 3 reasons why 40 is a significant </a:t>
            </a:r>
            <a:r>
              <a:rPr lang="en-NZ" sz="1400" dirty="0" smtClean="0">
                <a:latin typeface="Segoe UI" pitchFamily="34" charset="0"/>
                <a:ea typeface="Segoe UI" pitchFamily="34" charset="0"/>
                <a:cs typeface="Segoe UI" pitchFamily="34" charset="0"/>
              </a:rPr>
              <a:t>number in </a:t>
            </a:r>
            <a:r>
              <a:rPr lang="en-NZ" sz="1400" dirty="0">
                <a:latin typeface="Segoe UI" pitchFamily="34" charset="0"/>
                <a:ea typeface="Segoe UI" pitchFamily="34" charset="0"/>
                <a:cs typeface="Segoe UI" pitchFamily="34" charset="0"/>
              </a:rPr>
              <a:t>the bible.</a:t>
            </a:r>
          </a:p>
        </p:txBody>
      </p:sp>
      <p:sp>
        <p:nvSpPr>
          <p:cNvPr id="19" name="Textbox: Line 3"/>
          <p:cNvSpPr txBox="1"/>
          <p:nvPr/>
        </p:nvSpPr>
        <p:spPr>
          <a:xfrm>
            <a:off x="585158" y="1998256"/>
            <a:ext cx="8558842" cy="523220"/>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Explain the reason why we have the season of Lent and name 3 ways it can help people to </a:t>
            </a:r>
            <a:r>
              <a:rPr lang="en-NZ" sz="1400" dirty="0" smtClean="0">
                <a:latin typeface="Segoe UI" pitchFamily="34" charset="0"/>
                <a:ea typeface="Segoe UI" pitchFamily="34" charset="0"/>
                <a:cs typeface="Segoe UI" pitchFamily="34" charset="0"/>
              </a:rPr>
              <a:t>grow</a:t>
            </a:r>
            <a:br>
              <a:rPr lang="en-NZ" sz="1400" dirty="0" smtClean="0">
                <a:latin typeface="Segoe UI" pitchFamily="34" charset="0"/>
                <a:ea typeface="Segoe UI" pitchFamily="34" charset="0"/>
                <a:cs typeface="Segoe UI" pitchFamily="34" charset="0"/>
              </a:rPr>
            </a:br>
            <a:r>
              <a:rPr lang="en-NZ" sz="1400" dirty="0" smtClean="0">
                <a:latin typeface="Segoe UI" pitchFamily="34" charset="0"/>
                <a:ea typeface="Segoe UI" pitchFamily="34" charset="0"/>
                <a:cs typeface="Segoe UI" pitchFamily="34" charset="0"/>
              </a:rPr>
              <a:t>and </a:t>
            </a:r>
            <a:r>
              <a:rPr lang="en-NZ" sz="1400" dirty="0">
                <a:latin typeface="Segoe UI" pitchFamily="34" charset="0"/>
                <a:ea typeface="Segoe UI" pitchFamily="34" charset="0"/>
                <a:cs typeface="Segoe UI" pitchFamily="34" charset="0"/>
              </a:rPr>
              <a:t>change and follow Jesus more closely. </a:t>
            </a:r>
          </a:p>
        </p:txBody>
      </p:sp>
      <p:sp>
        <p:nvSpPr>
          <p:cNvPr id="20" name="Textbox: Line 2"/>
          <p:cNvSpPr txBox="1"/>
          <p:nvPr/>
        </p:nvSpPr>
        <p:spPr>
          <a:xfrm>
            <a:off x="585161" y="1175643"/>
            <a:ext cx="8054840" cy="523220"/>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Make a poster to explain the meaning of ashes and their use in Lent as a sign of sorrow and repentance.</a:t>
            </a:r>
          </a:p>
        </p:txBody>
      </p:sp>
      <p:sp>
        <p:nvSpPr>
          <p:cNvPr id="21" name="Textbox: Line 1"/>
          <p:cNvSpPr txBox="1"/>
          <p:nvPr/>
        </p:nvSpPr>
        <p:spPr>
          <a:xfrm>
            <a:off x="584658" y="649675"/>
            <a:ext cx="8234837"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Tell a partner 5 things you know about Lent.</a:t>
            </a:r>
          </a:p>
        </p:txBody>
      </p:sp>
      <p:sp>
        <p:nvSpPr>
          <p:cNvPr id="36" name="Shape: Number 6"/>
          <p:cNvSpPr txBox="1"/>
          <p:nvPr/>
        </p:nvSpPr>
        <p:spPr>
          <a:xfrm>
            <a:off x="64800" y="3913408"/>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6)</a:t>
            </a:r>
            <a:endParaRPr lang="en-GB" sz="1400" dirty="0">
              <a:latin typeface="Segoe UI" pitchFamily="34" charset="0"/>
              <a:ea typeface="Segoe UI" pitchFamily="34" charset="0"/>
              <a:cs typeface="Segoe UI" pitchFamily="34" charset="0"/>
            </a:endParaRPr>
          </a:p>
        </p:txBody>
      </p:sp>
      <p:sp>
        <p:nvSpPr>
          <p:cNvPr id="37" name="Shape: Number 5"/>
          <p:cNvSpPr txBox="1"/>
          <p:nvPr/>
        </p:nvSpPr>
        <p:spPr>
          <a:xfrm>
            <a:off x="64900" y="3346837"/>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5)</a:t>
            </a:r>
            <a:endParaRPr lang="en-GB" sz="1400" dirty="0">
              <a:latin typeface="Segoe UI" pitchFamily="34" charset="0"/>
              <a:ea typeface="Segoe UI" pitchFamily="34" charset="0"/>
              <a:cs typeface="Segoe UI" pitchFamily="34" charset="0"/>
            </a:endParaRPr>
          </a:p>
        </p:txBody>
      </p:sp>
      <p:sp>
        <p:nvSpPr>
          <p:cNvPr id="23" name="Shape: Number 4"/>
          <p:cNvSpPr txBox="1"/>
          <p:nvPr/>
        </p:nvSpPr>
        <p:spPr>
          <a:xfrm>
            <a:off x="65000" y="2780268"/>
            <a:ext cx="559217" cy="307777"/>
          </a:xfrm>
          <a:prstGeom prst="rect">
            <a:avLst/>
          </a:prstGeom>
          <a:noFill/>
        </p:spPr>
        <p:txBody>
          <a:bodyPr wrap="square" rtlCol="0">
            <a:spAutoFit/>
          </a:bodyPr>
          <a:lstStyle/>
          <a:p>
            <a:r>
              <a:rPr lang="en-GB" sz="1400" dirty="0">
                <a:latin typeface="Segoe UI" pitchFamily="34" charset="0"/>
                <a:ea typeface="Segoe UI" pitchFamily="34" charset="0"/>
                <a:cs typeface="Segoe UI" pitchFamily="34" charset="0"/>
              </a:rPr>
              <a:t>4</a:t>
            </a:r>
            <a:r>
              <a:rPr lang="en-GB" sz="1400" dirty="0" smtClean="0">
                <a:latin typeface="Segoe UI" pitchFamily="34" charset="0"/>
                <a:ea typeface="Segoe UI" pitchFamily="34" charset="0"/>
                <a:cs typeface="Segoe UI" pitchFamily="34" charset="0"/>
              </a:rPr>
              <a:t>)</a:t>
            </a:r>
            <a:endParaRPr lang="en-GB" sz="1400" dirty="0">
              <a:latin typeface="Segoe UI" pitchFamily="34" charset="0"/>
              <a:ea typeface="Segoe UI" pitchFamily="34" charset="0"/>
              <a:cs typeface="Segoe UI" pitchFamily="34" charset="0"/>
            </a:endParaRPr>
          </a:p>
        </p:txBody>
      </p:sp>
      <p:sp>
        <p:nvSpPr>
          <p:cNvPr id="27" name="Shape: Number 3"/>
          <p:cNvSpPr txBox="1"/>
          <p:nvPr/>
        </p:nvSpPr>
        <p:spPr>
          <a:xfrm>
            <a:off x="65100" y="1998256"/>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3)</a:t>
            </a:r>
            <a:endParaRPr lang="en-GB" sz="1400" dirty="0">
              <a:latin typeface="Segoe UI" pitchFamily="34" charset="0"/>
              <a:ea typeface="Segoe UI" pitchFamily="34" charset="0"/>
              <a:cs typeface="Segoe UI" pitchFamily="34" charset="0"/>
            </a:endParaRPr>
          </a:p>
        </p:txBody>
      </p:sp>
      <p:sp>
        <p:nvSpPr>
          <p:cNvPr id="28" name="Shape: Number 2"/>
          <p:cNvSpPr txBox="1"/>
          <p:nvPr/>
        </p:nvSpPr>
        <p:spPr>
          <a:xfrm>
            <a:off x="65200" y="1175643"/>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2)</a:t>
            </a:r>
            <a:endParaRPr lang="en-GB" sz="1400" dirty="0">
              <a:latin typeface="Segoe UI" pitchFamily="34" charset="0"/>
              <a:ea typeface="Segoe UI" pitchFamily="34" charset="0"/>
              <a:cs typeface="Segoe UI" pitchFamily="34" charset="0"/>
            </a:endParaRPr>
          </a:p>
        </p:txBody>
      </p:sp>
      <p:sp>
        <p:nvSpPr>
          <p:cNvPr id="29" name="Shape: Number 1"/>
          <p:cNvSpPr txBox="1"/>
          <p:nvPr/>
        </p:nvSpPr>
        <p:spPr>
          <a:xfrm>
            <a:off x="65300" y="649675"/>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1)</a:t>
            </a:r>
            <a:endParaRPr lang="en-GB" sz="1400"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4" name="Image"/>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008648" y="91021"/>
            <a:ext cx="716224" cy="1200817"/>
          </a:xfrm>
          <a:prstGeom prst="rect">
            <a:avLst/>
          </a:prstGeom>
        </p:spPr>
      </p:pic>
      <p:sp>
        <p:nvSpPr>
          <p:cNvPr id="25" name="TextBox: Date"/>
          <p:cNvSpPr txBox="1"/>
          <p:nvPr/>
        </p:nvSpPr>
        <p:spPr>
          <a:xfrm>
            <a:off x="5852669" y="4743328"/>
            <a:ext cx="1711494"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Date:____________</a:t>
            </a:r>
            <a:endParaRPr lang="en-GB" sz="1600" b="1" dirty="0">
              <a:latin typeface="Segoe UI" pitchFamily="34" charset="0"/>
              <a:ea typeface="Segoe UI" pitchFamily="34" charset="0"/>
              <a:cs typeface="Segoe UI" pitchFamily="34" charset="0"/>
            </a:endParaRPr>
          </a:p>
        </p:txBody>
      </p:sp>
      <p:sp>
        <p:nvSpPr>
          <p:cNvPr id="26" name="TextBox: Name"/>
          <p:cNvSpPr txBox="1"/>
          <p:nvPr/>
        </p:nvSpPr>
        <p:spPr>
          <a:xfrm>
            <a:off x="5751068" y="4431924"/>
            <a:ext cx="2340705"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Name:__________________</a:t>
            </a:r>
            <a:endParaRPr lang="en-GB" sz="16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909158" y="4177207"/>
            <a:ext cx="8090842" cy="44559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909158" y="2787587"/>
            <a:ext cx="8090842" cy="1234079"/>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2562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909158" y="4142984"/>
            <a:ext cx="8234842" cy="523220"/>
          </a:xfrm>
          <a:prstGeom prst="rect">
            <a:avLst/>
          </a:prstGeom>
          <a:noFill/>
        </p:spPr>
        <p:txBody>
          <a:bodyPr wrap="square" rtlCol="0">
            <a:spAutoFit/>
          </a:bodyPr>
          <a:lstStyle/>
          <a:p>
            <a:pPr lvl="0">
              <a:spcAft>
                <a:spcPts val="1800"/>
              </a:spcAft>
            </a:pPr>
            <a:r>
              <a:rPr lang="en-NZ" sz="2800" i="1" dirty="0" smtClean="0">
                <a:latin typeface="+mj-lt"/>
                <a:ea typeface="Segoe UI" pitchFamily="34" charset="0"/>
                <a:cs typeface="Segoe UI" pitchFamily="34" charset="0"/>
              </a:rPr>
              <a:t>identify </a:t>
            </a:r>
            <a:r>
              <a:rPr lang="en-NZ" sz="2800" i="1" dirty="0">
                <a:latin typeface="+mj-lt"/>
                <a:ea typeface="Segoe UI" pitchFamily="34" charset="0"/>
                <a:cs typeface="Segoe UI" pitchFamily="34" charset="0"/>
              </a:rPr>
              <a:t>at least one purpose </a:t>
            </a:r>
            <a:r>
              <a:rPr lang="en-NZ" sz="2800" i="1">
                <a:latin typeface="+mj-lt"/>
                <a:ea typeface="Segoe UI" pitchFamily="34" charset="0"/>
                <a:cs typeface="Segoe UI" pitchFamily="34" charset="0"/>
              </a:rPr>
              <a:t>of </a:t>
            </a:r>
            <a:r>
              <a:rPr lang="en-NZ" sz="2800" i="1" smtClean="0">
                <a:latin typeface="+mj-lt"/>
                <a:ea typeface="Segoe UI" pitchFamily="34" charset="0"/>
                <a:cs typeface="Segoe UI" pitchFamily="34" charset="0"/>
              </a:rPr>
              <a:t>Lent</a:t>
            </a:r>
            <a:endParaRPr lang="en-GB" sz="2800" i="1" dirty="0">
              <a:latin typeface="+mj-lt"/>
              <a:ea typeface="Segoe UI" pitchFamily="34" charset="0"/>
              <a:cs typeface="Segoe UI" pitchFamily="34" charset="0"/>
            </a:endParaRPr>
          </a:p>
        </p:txBody>
      </p:sp>
      <p:sp>
        <p:nvSpPr>
          <p:cNvPr id="20" name="Textbox: Line 2"/>
          <p:cNvSpPr txBox="1"/>
          <p:nvPr/>
        </p:nvSpPr>
        <p:spPr>
          <a:xfrm>
            <a:off x="909161" y="2707543"/>
            <a:ext cx="8090839" cy="1384995"/>
          </a:xfrm>
          <a:prstGeom prst="rect">
            <a:avLst/>
          </a:prstGeom>
          <a:noFill/>
        </p:spPr>
        <p:txBody>
          <a:bodyPr wrap="square" rtlCol="0">
            <a:spAutoFit/>
          </a:bodyPr>
          <a:lstStyle/>
          <a:p>
            <a:pPr lvl="0">
              <a:spcAft>
                <a:spcPts val="1800"/>
              </a:spcAft>
            </a:pPr>
            <a:r>
              <a:rPr lang="en-NZ" sz="2800" i="1" dirty="0" smtClean="0">
                <a:latin typeface="+mj-lt"/>
                <a:ea typeface="Segoe UI" pitchFamily="34" charset="0"/>
                <a:cs typeface="Segoe UI" pitchFamily="34" charset="0"/>
              </a:rPr>
              <a:t>explain </a:t>
            </a:r>
            <a:r>
              <a:rPr lang="en-NZ" sz="2800" i="1" dirty="0">
                <a:latin typeface="+mj-lt"/>
                <a:ea typeface="Segoe UI" pitchFamily="34" charset="0"/>
                <a:cs typeface="Segoe UI" pitchFamily="34" charset="0"/>
              </a:rPr>
              <a:t>the meaning of receiving the ashes at the celebration of the Eucharist or in a </a:t>
            </a:r>
            <a:r>
              <a:rPr lang="en-NZ" sz="2800" i="1" dirty="0" smtClean="0">
                <a:latin typeface="+mj-lt"/>
                <a:ea typeface="Segoe UI" pitchFamily="34" charset="0"/>
                <a:cs typeface="Segoe UI" pitchFamily="34" charset="0"/>
              </a:rPr>
              <a:t>special ceremony </a:t>
            </a:r>
            <a:r>
              <a:rPr lang="en-NZ" sz="2800" i="1" dirty="0">
                <a:latin typeface="+mj-lt"/>
                <a:ea typeface="Segoe UI" pitchFamily="34" charset="0"/>
                <a:cs typeface="Segoe UI" pitchFamily="34" charset="0"/>
              </a:rPr>
              <a:t>on Ash Wednesday</a:t>
            </a:r>
            <a:endParaRPr lang="en-GB" sz="2800" i="1" dirty="0">
              <a:latin typeface="+mj-lt"/>
              <a:ea typeface="Segoe UI" pitchFamily="34" charset="0"/>
              <a:cs typeface="Segoe UI" pitchFamily="34" charset="0"/>
            </a:endParaRP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smtClean="0">
                <a:latin typeface="+mj-lt"/>
                <a:ea typeface="Segoe UI" pitchFamily="34" charset="0"/>
                <a:cs typeface="Segoe UI" pitchFamily="34" charset="0"/>
              </a:rPr>
              <a:t>recognise </a:t>
            </a:r>
            <a:r>
              <a:rPr lang="en-NZ" sz="2800" i="1" dirty="0">
                <a:latin typeface="+mj-lt"/>
                <a:ea typeface="Segoe UI" pitchFamily="34" charset="0"/>
                <a:cs typeface="Segoe UI" pitchFamily="34" charset="0"/>
              </a:rPr>
              <a:t>Lent as a season of 40 </a:t>
            </a:r>
            <a:r>
              <a:rPr lang="en-NZ" sz="2800" i="1" dirty="0" smtClean="0">
                <a:latin typeface="+mj-lt"/>
                <a:ea typeface="Segoe UI" pitchFamily="34" charset="0"/>
                <a:cs typeface="Segoe UI" pitchFamily="34" charset="0"/>
              </a:rPr>
              <a:t>days</a:t>
            </a:r>
            <a:br>
              <a:rPr lang="en-NZ" sz="2800" i="1" dirty="0" smtClean="0">
                <a:latin typeface="+mj-lt"/>
                <a:ea typeface="Segoe UI" pitchFamily="34" charset="0"/>
                <a:cs typeface="Segoe UI" pitchFamily="34" charset="0"/>
              </a:rPr>
            </a:br>
            <a:r>
              <a:rPr lang="en-NZ" sz="2800" i="1" dirty="0" smtClean="0">
                <a:latin typeface="+mj-lt"/>
                <a:ea typeface="Segoe UI" pitchFamily="34" charset="0"/>
                <a:cs typeface="Segoe UI" pitchFamily="34" charset="0"/>
              </a:rPr>
              <a:t>beginning </a:t>
            </a:r>
            <a:r>
              <a:rPr lang="en-NZ" sz="2800" i="1" dirty="0">
                <a:latin typeface="+mj-lt"/>
                <a:ea typeface="Segoe UI" pitchFamily="34" charset="0"/>
                <a:cs typeface="Segoe UI" pitchFamily="34" charset="0"/>
              </a:rPr>
              <a:t>on Ash Wednesday</a:t>
            </a:r>
            <a:endParaRPr lang="en-GB" sz="2800" i="1" dirty="0">
              <a:latin typeface="+mj-lt"/>
              <a:ea typeface="Segoe UI" pitchFamily="34" charset="0"/>
              <a:cs typeface="Segoe UI" pitchFamily="34" charset="0"/>
            </a:endParaRPr>
          </a:p>
        </p:txBody>
      </p:sp>
      <p:sp>
        <p:nvSpPr>
          <p:cNvPr id="27" name="Shape: Number 3"/>
          <p:cNvSpPr txBox="1"/>
          <p:nvPr/>
        </p:nvSpPr>
        <p:spPr>
          <a:xfrm>
            <a:off x="389299" y="4142984"/>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3)</a:t>
            </a:r>
            <a:endParaRPr lang="en-GB" sz="2800" i="1" dirty="0">
              <a:latin typeface="Segoe UI" pitchFamily="34" charset="0"/>
              <a:ea typeface="Segoe UI" pitchFamily="34" charset="0"/>
              <a:cs typeface="Segoe UI" pitchFamily="34" charset="0"/>
            </a:endParaRPr>
          </a:p>
        </p:txBody>
      </p:sp>
      <p:sp>
        <p:nvSpPr>
          <p:cNvPr id="28" name="Shape: Number 2"/>
          <p:cNvSpPr txBox="1"/>
          <p:nvPr/>
        </p:nvSpPr>
        <p:spPr>
          <a:xfrm>
            <a:off x="389299" y="2717031"/>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2)</a:t>
            </a:r>
            <a:endParaRPr lang="en-GB" sz="2800" i="1" dirty="0">
              <a:latin typeface="Segoe UI" pitchFamily="34" charset="0"/>
              <a:ea typeface="Segoe UI" pitchFamily="34" charset="0"/>
              <a:cs typeface="Segoe UI" pitchFamily="34" charset="0"/>
            </a:endParaRP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in each caption space to reveal text</a:t>
            </a:r>
            <a:endParaRPr lang="en-GB" sz="900" dirty="0">
              <a:latin typeface="Arial"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smtClean="0"/>
              <a:t>The </a:t>
            </a:r>
            <a:r>
              <a:rPr lang="en-NZ" sz="2800" dirty="0"/>
              <a:t>c</a:t>
            </a:r>
            <a:r>
              <a:rPr lang="en-NZ" sz="2800" dirty="0" smtClean="0"/>
              <a:t>hildren will:</a:t>
            </a:r>
            <a:endParaRPr lang="en-NZ" sz="2800" dirty="0"/>
          </a:p>
        </p:txBody>
      </p:sp>
      <p:pic>
        <p:nvPicPr>
          <p:cNvPr id="26"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597" y="391405"/>
            <a:ext cx="786293" cy="1318295"/>
          </a:xfrm>
          <a:prstGeom prst="rect">
            <a:avLst/>
          </a:prstGeom>
        </p:spPr>
      </p:pic>
    </p:spTree>
    <p:extLst>
      <p:ext uri="{BB962C8B-B14F-4D97-AF65-F5344CB8AC3E}">
        <p14:creationId xmlns:p14="http://schemas.microsoft.com/office/powerpoint/2010/main" val="204668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The Liturgical Year – The Season of Lent</a:t>
            </a:r>
            <a:endParaRPr lang="en-GB" sz="3600" b="1" dirty="0"/>
          </a:p>
        </p:txBody>
      </p:sp>
      <p:pic>
        <p:nvPicPr>
          <p:cNvPr id="11" name="Image"/>
          <p:cNvPicPr/>
          <p:nvPr/>
        </p:nvPicPr>
        <p:blipFill rotWithShape="1">
          <a:blip r:embed="rId3"/>
          <a:srcRect l="17236" t="8317" r="18544" b="8528"/>
          <a:stretch/>
        </p:blipFill>
        <p:spPr>
          <a:xfrm>
            <a:off x="314281" y="1133385"/>
            <a:ext cx="3933719" cy="2783403"/>
          </a:xfrm>
          <a:prstGeom prst="rect">
            <a:avLst/>
          </a:prstGeom>
        </p:spPr>
      </p:pic>
      <p:sp>
        <p:nvSpPr>
          <p:cNvPr id="2" name="Textbox"/>
          <p:cNvSpPr/>
          <p:nvPr/>
        </p:nvSpPr>
        <p:spPr>
          <a:xfrm>
            <a:off x="4248000" y="1133386"/>
            <a:ext cx="4572000" cy="2677656"/>
          </a:xfrm>
          <a:prstGeom prst="rect">
            <a:avLst/>
          </a:prstGeom>
        </p:spPr>
        <p:txBody>
          <a:bodyPr>
            <a:spAutoFit/>
          </a:bodyPr>
          <a:lstStyle/>
          <a:p>
            <a:pPr marL="285750" indent="-285750">
              <a:buFont typeface="Arial" panose="020B0604020202020204" pitchFamily="34" charset="0"/>
              <a:buChar char="•"/>
            </a:pPr>
            <a:r>
              <a:rPr lang="en-NZ" sz="2400" b="1" i="1" dirty="0"/>
              <a:t>Recap what you know about the season of Lent in the Liturgical Year</a:t>
            </a:r>
            <a:r>
              <a:rPr lang="en-NZ" sz="2400" b="1" i="1" dirty="0" smtClean="0"/>
              <a:t>.</a:t>
            </a:r>
          </a:p>
          <a:p>
            <a:pPr marL="285750" indent="-285750">
              <a:buFont typeface="Arial" panose="020B0604020202020204" pitchFamily="34" charset="0"/>
              <a:buChar char="•"/>
            </a:pPr>
            <a:endParaRPr lang="en-NZ" sz="2400" b="1" i="1" dirty="0"/>
          </a:p>
          <a:p>
            <a:pPr marL="285750" indent="-285750">
              <a:buFont typeface="Arial" panose="020B0604020202020204" pitchFamily="34" charset="0"/>
              <a:buChar char="•"/>
            </a:pPr>
            <a:r>
              <a:rPr lang="en-NZ" sz="2400" b="1" i="1" dirty="0"/>
              <a:t>Watch the clip and share something new you learned from it.</a:t>
            </a:r>
          </a:p>
        </p:txBody>
      </p:sp>
      <p:sp>
        <p:nvSpPr>
          <p:cNvPr id="13" name="Action Button: Video">
            <a:hlinkClick r:id="rId4" highlightClick="1"/>
          </p:cNvPr>
          <p:cNvSpPr/>
          <p:nvPr/>
        </p:nvSpPr>
        <p:spPr>
          <a:xfrm>
            <a:off x="7101333"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Textbox: Tool instructions"/>
          <p:cNvSpPr txBox="1"/>
          <p:nvPr/>
        </p:nvSpPr>
        <p:spPr>
          <a:xfrm>
            <a:off x="3412074" y="4912668"/>
            <a:ext cx="231986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on the video button to play the video</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6906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The Liturgical Year</a:t>
            </a:r>
            <a:endParaRPr lang="en-GB" sz="3600" b="1" dirty="0"/>
          </a:p>
        </p:txBody>
      </p:sp>
      <p:pic>
        <p:nvPicPr>
          <p:cNvPr id="9" name="Image"/>
          <p:cNvPicPr/>
          <p:nvPr/>
        </p:nvPicPr>
        <p:blipFill rotWithShape="1">
          <a:blip r:embed="rId3" cstate="print">
            <a:extLst>
              <a:ext uri="{28A0092B-C50C-407E-A947-70E740481C1C}">
                <a14:useLocalDpi xmlns:a14="http://schemas.microsoft.com/office/drawing/2010/main" val="0"/>
              </a:ext>
            </a:extLst>
          </a:blip>
          <a:srcRect l="2064" t="6323" r="5046" b="26398"/>
          <a:stretch/>
        </p:blipFill>
        <p:spPr bwMode="auto">
          <a:xfrm>
            <a:off x="164040" y="692571"/>
            <a:ext cx="2748493" cy="2815318"/>
          </a:xfrm>
          <a:prstGeom prst="rect">
            <a:avLst/>
          </a:prstGeom>
          <a:noFill/>
          <a:ln>
            <a:noFill/>
          </a:ln>
          <a:extLst>
            <a:ext uri="{53640926-AAD7-44D8-BBD7-CCE9431645EC}">
              <a14:shadowObscured xmlns:a14="http://schemas.microsoft.com/office/drawing/2010/main"/>
            </a:ext>
          </a:extLst>
        </p:spPr>
      </p:pic>
      <p:sp>
        <p:nvSpPr>
          <p:cNvPr id="10" name="Textbox: Tool instructions"/>
          <p:cNvSpPr txBox="1"/>
          <p:nvPr/>
        </p:nvSpPr>
        <p:spPr>
          <a:xfrm>
            <a:off x="3219708" y="4912668"/>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p:cNvSpPr/>
          <p:nvPr/>
        </p:nvSpPr>
        <p:spPr>
          <a:xfrm>
            <a:off x="2912533" y="757892"/>
            <a:ext cx="6231467" cy="3970318"/>
          </a:xfrm>
          <a:prstGeom prst="rect">
            <a:avLst/>
          </a:prstGeom>
        </p:spPr>
        <p:txBody>
          <a:bodyPr wrap="square">
            <a:spAutoFit/>
          </a:bodyPr>
          <a:lstStyle/>
          <a:p>
            <a:r>
              <a:rPr lang="en-NZ" sz="1400" b="1" dirty="0"/>
              <a:t>Add this worksheet to your RE Learning Journal so you can colour each </a:t>
            </a:r>
            <a:r>
              <a:rPr lang="en-NZ" sz="1400" b="1" dirty="0" smtClean="0"/>
              <a:t>feast</a:t>
            </a:r>
            <a:br>
              <a:rPr lang="en-NZ" sz="1400" b="1" dirty="0" smtClean="0"/>
            </a:br>
            <a:r>
              <a:rPr lang="en-NZ" sz="1400" b="1" dirty="0" smtClean="0"/>
              <a:t>and season as </a:t>
            </a:r>
            <a:r>
              <a:rPr lang="en-NZ" sz="1400" b="1" dirty="0"/>
              <a:t>you celebrate it</a:t>
            </a:r>
            <a:r>
              <a:rPr lang="en-NZ" sz="1400" b="1" dirty="0" smtClean="0"/>
              <a:t>.</a:t>
            </a:r>
          </a:p>
          <a:p>
            <a:endParaRPr lang="en-NZ" sz="1400" dirty="0"/>
          </a:p>
          <a:p>
            <a:r>
              <a:rPr lang="en-NZ" sz="1400" dirty="0"/>
              <a:t>Colour the first season of the Liturgical Year - use the colour  p ____________</a:t>
            </a:r>
          </a:p>
          <a:p>
            <a:r>
              <a:rPr lang="en-NZ" sz="1400" dirty="0"/>
              <a:t>because it is a season to  p_____________ for a great feast.</a:t>
            </a:r>
          </a:p>
          <a:p>
            <a:r>
              <a:rPr lang="en-NZ" sz="1400" dirty="0"/>
              <a:t> </a:t>
            </a:r>
          </a:p>
          <a:p>
            <a:r>
              <a:rPr lang="en-NZ" sz="1400" dirty="0"/>
              <a:t>Colour the next season using  y____________  because it is a celebration.</a:t>
            </a:r>
          </a:p>
          <a:p>
            <a:r>
              <a:rPr lang="en-NZ" sz="1400" dirty="0"/>
              <a:t>Christmas is both </a:t>
            </a:r>
            <a:r>
              <a:rPr lang="en-NZ" sz="1400" dirty="0" smtClean="0"/>
              <a:t>a  </a:t>
            </a:r>
            <a:r>
              <a:rPr lang="en-NZ" sz="1400" dirty="0"/>
              <a:t>f___________ and a s ________________ to </a:t>
            </a:r>
          </a:p>
          <a:p>
            <a:r>
              <a:rPr lang="en-NZ" sz="1400" dirty="0"/>
              <a:t>celebrate  ____________________________________</a:t>
            </a:r>
          </a:p>
          <a:p>
            <a:r>
              <a:rPr lang="en-NZ" sz="1400" dirty="0"/>
              <a:t> </a:t>
            </a:r>
          </a:p>
          <a:p>
            <a:r>
              <a:rPr lang="en-NZ" sz="1400" dirty="0"/>
              <a:t>Colour Ordinary Time g  __________ .                                                                        </a:t>
            </a:r>
          </a:p>
          <a:p>
            <a:r>
              <a:rPr lang="en-NZ" sz="1400" dirty="0"/>
              <a:t>What are you doing in this Ordinary Time?</a:t>
            </a:r>
          </a:p>
          <a:p>
            <a:r>
              <a:rPr lang="en-NZ" sz="1400" b="1" dirty="0"/>
              <a:t> </a:t>
            </a:r>
            <a:endParaRPr lang="en-NZ" sz="1400" dirty="0"/>
          </a:p>
          <a:p>
            <a:r>
              <a:rPr lang="en-NZ" sz="1400" dirty="0"/>
              <a:t>Lent is another season of  p ______________    and p ________________.</a:t>
            </a:r>
          </a:p>
          <a:p>
            <a:r>
              <a:rPr lang="en-NZ" sz="1400" dirty="0"/>
              <a:t>Write what you know about this </a:t>
            </a:r>
            <a:r>
              <a:rPr lang="en-NZ" sz="1400" dirty="0" smtClean="0"/>
              <a:t>season:</a:t>
            </a:r>
          </a:p>
          <a:p>
            <a:pPr marL="285750" indent="-285750">
              <a:buFont typeface="Arial" panose="020B0604020202020204" pitchFamily="34" charset="0"/>
              <a:buChar char="•"/>
            </a:pPr>
            <a:r>
              <a:rPr lang="en-NZ" sz="1400" dirty="0" smtClean="0"/>
              <a:t>_______________________________________________________</a:t>
            </a:r>
            <a:r>
              <a:rPr lang="en-NZ" sz="1400" dirty="0"/>
              <a:t>_______</a:t>
            </a:r>
            <a:endParaRPr lang="en-NZ" sz="1400" dirty="0" smtClean="0"/>
          </a:p>
          <a:p>
            <a:pPr marL="285750" indent="-285750">
              <a:buFont typeface="Arial" panose="020B0604020202020204" pitchFamily="34" charset="0"/>
              <a:buChar char="•"/>
            </a:pPr>
            <a:r>
              <a:rPr lang="en-NZ" sz="1400" dirty="0" smtClean="0"/>
              <a:t>_______________________________________________________</a:t>
            </a:r>
            <a:r>
              <a:rPr lang="en-NZ" sz="1400" dirty="0"/>
              <a:t>_______</a:t>
            </a:r>
            <a:endParaRPr lang="en-NZ" sz="1400" dirty="0" smtClean="0"/>
          </a:p>
          <a:p>
            <a:pPr marL="285750" indent="-285750">
              <a:buFont typeface="Arial" panose="020B0604020202020204" pitchFamily="34" charset="0"/>
              <a:buChar char="•"/>
            </a:pPr>
            <a:r>
              <a:rPr lang="en-NZ" sz="1400" dirty="0" smtClean="0"/>
              <a:t>______________________________________________________________ </a:t>
            </a:r>
            <a:endParaRPr lang="en-NZ" sz="1400" dirty="0"/>
          </a:p>
        </p:txBody>
      </p:sp>
    </p:spTree>
    <p:extLst>
      <p:ext uri="{BB962C8B-B14F-4D97-AF65-F5344CB8AC3E}">
        <p14:creationId xmlns:p14="http://schemas.microsoft.com/office/powerpoint/2010/main" val="1165301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descr="Image result for the significance of the number 40 in the Bible"/>
          <p:cNvPicPr/>
          <p:nvPr/>
        </p:nvPicPr>
        <p:blipFill rotWithShape="1">
          <a:blip r:embed="rId3">
            <a:extLst>
              <a:ext uri="{28A0092B-C50C-407E-A947-70E740481C1C}">
                <a14:useLocalDpi xmlns:a14="http://schemas.microsoft.com/office/drawing/2010/main" val="0"/>
              </a:ext>
            </a:extLst>
          </a:blip>
          <a:srcRect b="10942"/>
          <a:stretch/>
        </p:blipFill>
        <p:spPr bwMode="auto">
          <a:xfrm>
            <a:off x="69917" y="619405"/>
            <a:ext cx="2699631" cy="2067551"/>
          </a:xfrm>
          <a:prstGeom prst="rect">
            <a:avLst/>
          </a:prstGeom>
          <a:noFill/>
          <a:ln>
            <a:noFill/>
          </a:ln>
          <a:extLst>
            <a:ext uri="{53640926-AAD7-44D8-BBD7-CCE9431645EC}">
              <a14:shadowObscured xmlns:a14="http://schemas.microsoft.com/office/drawing/2010/main"/>
            </a:ext>
          </a:extLst>
        </p:spPr>
      </p:pic>
      <p:sp>
        <p:nvSpPr>
          <p:cNvPr id="20" name="Textbox: Line 4"/>
          <p:cNvSpPr txBox="1"/>
          <p:nvPr/>
        </p:nvSpPr>
        <p:spPr>
          <a:xfrm>
            <a:off x="3302443" y="3663922"/>
            <a:ext cx="5841557" cy="116955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b="0" dirty="0">
                <a:latin typeface="Gadugi" panose="020B0502040204020203" pitchFamily="34" charset="0"/>
                <a:cs typeface="Helvetica" panose="020B0604020202020204" pitchFamily="34" charset="0"/>
              </a:rPr>
              <a:t>Jesus was led by the Spirit into a time of solitude in the desert straight after his baptism. He lived among the wild beasts and did not eat. He was looked after by angels. He was tempted 3 times by Satan but he did not give in. He was focussed on preparing to achieve God’s plan for him to build God’s kingdom on earth.</a:t>
            </a:r>
          </a:p>
        </p:txBody>
      </p:sp>
      <p:sp>
        <p:nvSpPr>
          <p:cNvPr id="7" name="Textbox: Line 3"/>
          <p:cNvSpPr txBox="1"/>
          <p:nvPr/>
        </p:nvSpPr>
        <p:spPr>
          <a:xfrm>
            <a:off x="3306000" y="2916210"/>
            <a:ext cx="5838000" cy="52322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b="0" dirty="0">
                <a:latin typeface="Gadugi" panose="020B0502040204020203" pitchFamily="34" charset="0"/>
                <a:cs typeface="Helvetica" panose="020B0604020202020204" pitchFamily="34" charset="0"/>
              </a:rPr>
              <a:t>Moses fasted in preparation to receive God’s Law when he came down from the mountain. </a:t>
            </a:r>
          </a:p>
        </p:txBody>
      </p:sp>
      <p:sp>
        <p:nvSpPr>
          <p:cNvPr id="8" name="Textbox: Line 2"/>
          <p:cNvSpPr txBox="1"/>
          <p:nvPr/>
        </p:nvSpPr>
        <p:spPr>
          <a:xfrm>
            <a:off x="3305999" y="1552005"/>
            <a:ext cx="5841557" cy="954107"/>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400" b="0" dirty="0">
                <a:latin typeface="Gadugi" panose="020B0502040204020203" pitchFamily="34" charset="0"/>
                <a:cs typeface="Helvetica" panose="020B0604020202020204" pitchFamily="34" charset="0"/>
              </a:rPr>
              <a:t>Their journey to the Promised Land was about the chosen people learning to live God’s ways – 40 days was God’s number for a time of testing or preparation,  the time necessary to achieve something important.</a:t>
            </a:r>
          </a:p>
        </p:txBody>
      </p:sp>
      <p:sp>
        <p:nvSpPr>
          <p:cNvPr id="6" name="Textbox: Line 1"/>
          <p:cNvSpPr txBox="1"/>
          <p:nvPr/>
        </p:nvSpPr>
        <p:spPr>
          <a:xfrm>
            <a:off x="3311160" y="800846"/>
            <a:ext cx="5221280" cy="307777"/>
          </a:xfrm>
          <a:prstGeom prst="rect">
            <a:avLst/>
          </a:prstGeom>
          <a:noFill/>
        </p:spPr>
        <p:txBody>
          <a:bodyPr wrap="square" rtlCol="0">
            <a:spAutoFit/>
          </a:bodyPr>
          <a:lstStyle/>
          <a:p>
            <a:r>
              <a:rPr lang="en-NZ" sz="1400" dirty="0">
                <a:latin typeface="Gadugi" panose="020B0502040204020203" pitchFamily="34" charset="0"/>
                <a:ea typeface="Segoe UI" pitchFamily="34" charset="0"/>
                <a:cs typeface="Helvetica" panose="020B0604020202020204" pitchFamily="34" charset="0"/>
              </a:rPr>
              <a:t>The number 40 in the Bible has special </a:t>
            </a:r>
            <a:r>
              <a:rPr lang="en-NZ" sz="1400" dirty="0" smtClean="0">
                <a:latin typeface="Gadugi" panose="020B0502040204020203" pitchFamily="34" charset="0"/>
                <a:ea typeface="Segoe UI" pitchFamily="34" charset="0"/>
                <a:cs typeface="Helvetica" panose="020B0604020202020204" pitchFamily="34" charset="0"/>
              </a:rPr>
              <a:t>spiritual significance</a:t>
            </a:r>
            <a:r>
              <a:rPr lang="en-NZ" sz="1400" dirty="0">
                <a:latin typeface="Gadugi" panose="020B0502040204020203" pitchFamily="34" charset="0"/>
                <a:ea typeface="Segoe UI" pitchFamily="34" charset="0"/>
                <a:cs typeface="Helvetica" panose="020B0604020202020204" pitchFamily="34" charset="0"/>
              </a:rPr>
              <a:t>.</a:t>
            </a: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p:cNvSpPr txBox="1"/>
          <p:nvPr/>
        </p:nvSpPr>
        <p:spPr>
          <a:xfrm>
            <a:off x="3806406" y="4912668"/>
            <a:ext cx="1531188"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an icon to reveal text</a:t>
            </a:r>
            <a:endParaRPr lang="en-GB" sz="900" dirty="0">
              <a:latin typeface="Arial" pitchFamily="34" charset="0"/>
              <a:ea typeface="Segoe UI" pitchFamily="34" charset="0"/>
              <a:cs typeface="Arial" pitchFamily="34" charset="0"/>
            </a:endParaRPr>
          </a:p>
        </p:txBody>
      </p:sp>
      <p:sp>
        <p:nvSpPr>
          <p:cNvPr id="15" name="Title"/>
          <p:cNvSpPr txBox="1"/>
          <p:nvPr/>
        </p:nvSpPr>
        <p:spPr>
          <a:xfrm>
            <a:off x="3557" y="-5503"/>
            <a:ext cx="9144000" cy="646331"/>
          </a:xfrm>
          <a:prstGeom prst="rect">
            <a:avLst/>
          </a:prstGeom>
          <a:noFill/>
        </p:spPr>
        <p:txBody>
          <a:bodyPr wrap="square" rtlCol="0">
            <a:spAutoFit/>
          </a:bodyPr>
          <a:lstStyle/>
          <a:p>
            <a:pPr algn="ctr"/>
            <a:r>
              <a:rPr lang="en-NZ" sz="3600" b="1" dirty="0"/>
              <a:t>The significance of the number 40 in the Bible</a:t>
            </a:r>
            <a:endParaRPr lang="en-GB" sz="3600" b="1" dirty="0"/>
          </a:p>
        </p:txBody>
      </p:sp>
      <p:sp>
        <p:nvSpPr>
          <p:cNvPr id="9" name="Question 4"/>
          <p:cNvSpPr/>
          <p:nvPr/>
        </p:nvSpPr>
        <p:spPr>
          <a:xfrm>
            <a:off x="3302444" y="3403769"/>
            <a:ext cx="5841556" cy="338554"/>
          </a:xfrm>
          <a:prstGeom prst="rect">
            <a:avLst/>
          </a:prstGeom>
        </p:spPr>
        <p:txBody>
          <a:bodyPr wrap="square">
            <a:spAutoFit/>
          </a:bodyPr>
          <a:lstStyle/>
          <a:p>
            <a:r>
              <a:rPr lang="en-NZ" sz="1600" b="1" i="1" dirty="0"/>
              <a:t>What happened during the 40 days Jesus spent in the desert?</a:t>
            </a:r>
            <a:endParaRPr lang="en-NZ" sz="1600" i="1" dirty="0"/>
          </a:p>
        </p:txBody>
      </p:sp>
      <p:sp>
        <p:nvSpPr>
          <p:cNvPr id="5" name="Question 3"/>
          <p:cNvSpPr/>
          <p:nvPr/>
        </p:nvSpPr>
        <p:spPr>
          <a:xfrm>
            <a:off x="3302443" y="2437891"/>
            <a:ext cx="5841557" cy="584775"/>
          </a:xfrm>
          <a:prstGeom prst="rect">
            <a:avLst/>
          </a:prstGeom>
        </p:spPr>
        <p:txBody>
          <a:bodyPr wrap="square">
            <a:spAutoFit/>
          </a:bodyPr>
          <a:lstStyle/>
          <a:p>
            <a:r>
              <a:rPr lang="en-NZ" sz="1600" b="1" i="1" dirty="0" smtClean="0"/>
              <a:t>Why did Moses fast for 40 days before he received</a:t>
            </a:r>
          </a:p>
          <a:p>
            <a:r>
              <a:rPr lang="en-NZ" sz="1600" b="1" i="1" dirty="0"/>
              <a:t>t</a:t>
            </a:r>
            <a:r>
              <a:rPr lang="en-NZ" sz="1600" b="1" i="1" dirty="0" smtClean="0"/>
              <a:t>he 10 Commandments?</a:t>
            </a:r>
            <a:endParaRPr lang="en-NZ" sz="1600" i="1" dirty="0"/>
          </a:p>
        </p:txBody>
      </p:sp>
      <p:sp>
        <p:nvSpPr>
          <p:cNvPr id="4" name="Question 2"/>
          <p:cNvSpPr/>
          <p:nvPr/>
        </p:nvSpPr>
        <p:spPr>
          <a:xfrm>
            <a:off x="3341668" y="1088458"/>
            <a:ext cx="5802332" cy="584775"/>
          </a:xfrm>
          <a:prstGeom prst="rect">
            <a:avLst/>
          </a:prstGeom>
        </p:spPr>
        <p:txBody>
          <a:bodyPr wrap="square">
            <a:spAutoFit/>
          </a:bodyPr>
          <a:lstStyle/>
          <a:p>
            <a:r>
              <a:rPr lang="en-NZ" sz="1600" b="1" i="1" dirty="0" smtClean="0"/>
              <a:t>Why </a:t>
            </a:r>
            <a:r>
              <a:rPr lang="en-NZ" sz="1600" b="1" i="1" dirty="0"/>
              <a:t>did the People of Israel spend 40 years </a:t>
            </a:r>
            <a:r>
              <a:rPr lang="en-NZ" sz="1600" b="1" i="1" dirty="0" smtClean="0"/>
              <a:t>wandering</a:t>
            </a:r>
          </a:p>
          <a:p>
            <a:r>
              <a:rPr lang="en-NZ" sz="1600" b="1" i="1" dirty="0"/>
              <a:t>i</a:t>
            </a:r>
            <a:r>
              <a:rPr lang="en-NZ" sz="1600" b="1" i="1" dirty="0" smtClean="0"/>
              <a:t>n </a:t>
            </a:r>
            <a:r>
              <a:rPr lang="en-NZ" sz="1600" b="1" i="1" dirty="0"/>
              <a:t>the desert?</a:t>
            </a:r>
            <a:endParaRPr lang="en-NZ" sz="1600" i="1" dirty="0"/>
          </a:p>
        </p:txBody>
      </p:sp>
      <p:sp>
        <p:nvSpPr>
          <p:cNvPr id="3" name="Question 1"/>
          <p:cNvSpPr/>
          <p:nvPr/>
        </p:nvSpPr>
        <p:spPr>
          <a:xfrm>
            <a:off x="3311160" y="557109"/>
            <a:ext cx="4604583" cy="338554"/>
          </a:xfrm>
          <a:prstGeom prst="rect">
            <a:avLst/>
          </a:prstGeom>
        </p:spPr>
        <p:txBody>
          <a:bodyPr wrap="square">
            <a:spAutoFit/>
          </a:bodyPr>
          <a:lstStyle/>
          <a:p>
            <a:r>
              <a:rPr lang="en-NZ" sz="1600" b="1" i="1" dirty="0"/>
              <a:t>Why does the season of Lent last for 40 days?</a:t>
            </a:r>
            <a:endParaRPr lang="en-NZ" sz="1600" i="1" dirty="0"/>
          </a:p>
        </p:txBody>
      </p:sp>
      <p:pic>
        <p:nvPicPr>
          <p:cNvPr id="23" name="Shape: Butto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6118" y="3462851"/>
            <a:ext cx="466325" cy="309075"/>
          </a:xfrm>
          <a:prstGeom prst="rect">
            <a:avLst/>
          </a:prstGeom>
        </p:spPr>
      </p:pic>
      <p:pic>
        <p:nvPicPr>
          <p:cNvPr id="12" name="Shape: Butto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6118" y="2506112"/>
            <a:ext cx="466325" cy="309075"/>
          </a:xfrm>
          <a:prstGeom prst="rect">
            <a:avLst/>
          </a:prstGeom>
        </p:spPr>
      </p:pic>
      <p:pic>
        <p:nvPicPr>
          <p:cNvPr id="11" name="Shape: Butto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6118" y="1170313"/>
            <a:ext cx="466325" cy="309075"/>
          </a:xfrm>
          <a:prstGeom prst="rect">
            <a:avLst/>
          </a:prstGeom>
        </p:spPr>
      </p:pic>
      <p:pic>
        <p:nvPicPr>
          <p:cNvPr id="10" name="Shape: Butto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6118" y="640828"/>
            <a:ext cx="466325" cy="309075"/>
          </a:xfrm>
          <a:prstGeom prst="rect">
            <a:avLst/>
          </a:prstGeom>
        </p:spPr>
      </p:pic>
    </p:spTree>
    <p:extLst>
      <p:ext uri="{BB962C8B-B14F-4D97-AF65-F5344CB8AC3E}">
        <p14:creationId xmlns:p14="http://schemas.microsoft.com/office/powerpoint/2010/main" val="39712298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0" grpId="0"/>
      <p:bldP spid="20" grpId="1"/>
      <p:bldP spid="20" grpId="2"/>
      <p:bldP spid="7" grpId="0"/>
      <p:bldP spid="7" grpId="1"/>
      <p:bldP spid="7" grpId="2"/>
      <p:bldP spid="8" grpId="0"/>
      <p:bldP spid="8" grpId="1"/>
      <p:bldP spid="8"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Card 6 (bottom)"/>
          <p:cNvSpPr/>
          <p:nvPr/>
        </p:nvSpPr>
        <p:spPr>
          <a:xfrm>
            <a:off x="1189988" y="1423476"/>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t>Now people are encouraged to give to the agency set up by the </a:t>
            </a:r>
            <a:r>
              <a:rPr lang="en-NZ" b="1" dirty="0" smtClean="0"/>
              <a:t>bishops </a:t>
            </a:r>
            <a:r>
              <a:rPr lang="en-NZ" b="1" dirty="0"/>
              <a:t>known as CARITAS which promotes Lenten projects every year for people in need in Aotearoa New Zealand in </a:t>
            </a:r>
            <a:r>
              <a:rPr lang="en-NZ" b="1" dirty="0" err="1"/>
              <a:t>Pascifika</a:t>
            </a:r>
            <a:r>
              <a:rPr lang="en-NZ" b="1" dirty="0"/>
              <a:t>.</a:t>
            </a:r>
            <a:endParaRPr lang="en-NZ" dirty="0"/>
          </a:p>
        </p:txBody>
      </p:sp>
      <p:sp>
        <p:nvSpPr>
          <p:cNvPr id="27" name="Shape: Card 5"/>
          <p:cNvSpPr/>
          <p:nvPr/>
        </p:nvSpPr>
        <p:spPr>
          <a:xfrm>
            <a:off x="1189988" y="1423476"/>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t>More recently the practice of giving up something has been extended to giving up something in order to give something to those who do not have enough. </a:t>
            </a:r>
            <a:endParaRPr lang="en-NZ" sz="2000" dirty="0"/>
          </a:p>
        </p:txBody>
      </p:sp>
      <p:sp>
        <p:nvSpPr>
          <p:cNvPr id="23" name="Shape: Card 4"/>
          <p:cNvSpPr/>
          <p:nvPr/>
        </p:nvSpPr>
        <p:spPr>
          <a:xfrm>
            <a:off x="1189988" y="1423476"/>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t>Originally people were expected to fast for the full 40 days but were exempt on Sundays. Meat was not to be eaten on Fridays and Ash Wednesday but now this applies to Good Friday only.</a:t>
            </a:r>
            <a:endParaRPr lang="en-NZ" sz="2000" dirty="0"/>
          </a:p>
        </p:txBody>
      </p:sp>
      <p:sp>
        <p:nvSpPr>
          <p:cNvPr id="22" name="Shape: Card 3"/>
          <p:cNvSpPr/>
          <p:nvPr/>
        </p:nvSpPr>
        <p:spPr>
          <a:xfrm>
            <a:off x="1189988" y="1423476"/>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t>The length of 40 days for Lent related to the 40 days Jesus spent fasting in the desert in preparation for beginning his public ministry working among the people. Fasting was always part of preparation in Bible times.</a:t>
            </a:r>
            <a:endParaRPr lang="en-NZ" dirty="0"/>
          </a:p>
        </p:txBody>
      </p:sp>
      <p:sp>
        <p:nvSpPr>
          <p:cNvPr id="21" name="Shape: Card 2"/>
          <p:cNvSpPr/>
          <p:nvPr/>
        </p:nvSpPr>
        <p:spPr>
          <a:xfrm>
            <a:off x="1189988" y="1423476"/>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t>After Vatican 11 greater emphasis was given in Lent to the preparation for baptism and the renewal of the baptismal vows, penance and prayer to prepare the people for the great feast of Easter.</a:t>
            </a:r>
            <a:endParaRPr lang="en-NZ" dirty="0"/>
          </a:p>
        </p:txBody>
      </p:sp>
      <p:sp>
        <p:nvSpPr>
          <p:cNvPr id="16" name="Shape: Card 1 (top)"/>
          <p:cNvSpPr/>
          <p:nvPr/>
        </p:nvSpPr>
        <p:spPr>
          <a:xfrm>
            <a:off x="1189988" y="1423476"/>
            <a:ext cx="2620781" cy="3116411"/>
          </a:xfrm>
          <a:prstGeom prst="roundRect">
            <a:avLst/>
          </a:prstGeom>
          <a:solidFill>
            <a:srgbClr val="7030A0"/>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t>From its early beginnings Lent has been understood to be a special season of prayer, fasting, penance, sacrifice and good works in preparation for the celebration of Easter.</a:t>
            </a:r>
            <a:endParaRPr lang="en-GB" sz="2000" b="1" dirty="0"/>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top card to discard it</a:t>
            </a:r>
            <a:endParaRPr lang="en-GB" sz="900" dirty="0">
              <a:latin typeface="Arial" pitchFamily="34" charset="0"/>
              <a:ea typeface="Segoe UI" pitchFamily="34" charset="0"/>
              <a:cs typeface="Arial" pitchFamily="34" charset="0"/>
            </a:endParaRPr>
          </a:p>
        </p:txBody>
      </p:sp>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Practices in Lent have evolved since Lent started in the early centuries of the Church</a:t>
            </a:r>
          </a:p>
        </p:txBody>
      </p:sp>
      <p:pic>
        <p:nvPicPr>
          <p:cNvPr id="14" name="Image" descr="Image result for images for Len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9502" y="1355662"/>
            <a:ext cx="2780344" cy="3078810"/>
          </a:xfrm>
          <a:prstGeom prst="rect">
            <a:avLst/>
          </a:prstGeom>
          <a:noFill/>
          <a:ln>
            <a:noFill/>
          </a:ln>
        </p:spPr>
      </p:pic>
    </p:spTree>
    <p:extLst>
      <p:ext uri="{BB962C8B-B14F-4D97-AF65-F5344CB8AC3E}">
        <p14:creationId xmlns:p14="http://schemas.microsoft.com/office/powerpoint/2010/main" val="2743987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with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withEffect">
                                  <p:stCondLst>
                                    <p:cond delay="0"/>
                                  </p:stCondLst>
                                  <p:childTnLst>
                                    <p:anim calcmode="lin" valueType="num">
                                      <p:cBhvr additive="base">
                                        <p:cTn id="13" dur="1000"/>
                                        <p:tgtEl>
                                          <p:spTgt spid="21"/>
                                        </p:tgtEl>
                                        <p:attrNameLst>
                                          <p:attrName>ppt_x</p:attrName>
                                        </p:attrNameLst>
                                      </p:cBhvr>
                                      <p:tavLst>
                                        <p:tav tm="0">
                                          <p:val>
                                            <p:strVal val="ppt_x"/>
                                          </p:val>
                                        </p:tav>
                                        <p:tav tm="100000">
                                          <p:val>
                                            <p:strVal val="1+ppt_w/2"/>
                                          </p:val>
                                        </p:tav>
                                      </p:tavLst>
                                    </p:anim>
                                    <p:anim calcmode="lin" valueType="num">
                                      <p:cBhvr additive="base">
                                        <p:cTn id="14" dur="1000"/>
                                        <p:tgtEl>
                                          <p:spTgt spid="21"/>
                                        </p:tgtEl>
                                        <p:attrNameLst>
                                          <p:attrName>ppt_y</p:attrName>
                                        </p:attrNameLst>
                                      </p:cBhvr>
                                      <p:tavLst>
                                        <p:tav tm="0">
                                          <p:val>
                                            <p:strVal val="ppt_y"/>
                                          </p:val>
                                        </p:tav>
                                        <p:tav tm="100000">
                                          <p:val>
                                            <p:strVal val="0-ppt_h/2"/>
                                          </p:val>
                                        </p:tav>
                                      </p:tavLst>
                                    </p:anim>
                                    <p:set>
                                      <p:cBhvr>
                                        <p:cTn id="15"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withEffect">
                                  <p:stCondLst>
                                    <p:cond delay="0"/>
                                  </p:stCondLst>
                                  <p:childTnLst>
                                    <p:anim calcmode="lin" valueType="num">
                                      <p:cBhvr additive="base">
                                        <p:cTn id="20" dur="1000"/>
                                        <p:tgtEl>
                                          <p:spTgt spid="22"/>
                                        </p:tgtEl>
                                        <p:attrNameLst>
                                          <p:attrName>ppt_x</p:attrName>
                                        </p:attrNameLst>
                                      </p:cBhvr>
                                      <p:tavLst>
                                        <p:tav tm="0">
                                          <p:val>
                                            <p:strVal val="ppt_x"/>
                                          </p:val>
                                        </p:tav>
                                        <p:tav tm="100000">
                                          <p:val>
                                            <p:strVal val="1+ppt_w/2"/>
                                          </p:val>
                                        </p:tav>
                                      </p:tavLst>
                                    </p:anim>
                                    <p:anim calcmode="lin" valueType="num">
                                      <p:cBhvr additive="base">
                                        <p:cTn id="21" dur="1000"/>
                                        <p:tgtEl>
                                          <p:spTgt spid="22"/>
                                        </p:tgtEl>
                                        <p:attrNameLst>
                                          <p:attrName>ppt_y</p:attrName>
                                        </p:attrNameLst>
                                      </p:cBhvr>
                                      <p:tavLst>
                                        <p:tav tm="0">
                                          <p:val>
                                            <p:strVal val="ppt_y"/>
                                          </p:val>
                                        </p:tav>
                                        <p:tav tm="100000">
                                          <p:val>
                                            <p:strVal val="0-ppt_h/2"/>
                                          </p:val>
                                        </p:tav>
                                      </p:tavLst>
                                    </p:anim>
                                    <p:set>
                                      <p:cBhvr>
                                        <p:cTn id="2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withEffect">
                                  <p:stCondLst>
                                    <p:cond delay="0"/>
                                  </p:stCondLst>
                                  <p:childTnLst>
                                    <p:anim calcmode="lin" valueType="num">
                                      <p:cBhvr additive="base">
                                        <p:cTn id="27" dur="1000"/>
                                        <p:tgtEl>
                                          <p:spTgt spid="23"/>
                                        </p:tgtEl>
                                        <p:attrNameLst>
                                          <p:attrName>ppt_x</p:attrName>
                                        </p:attrNameLst>
                                      </p:cBhvr>
                                      <p:tavLst>
                                        <p:tav tm="0">
                                          <p:val>
                                            <p:strVal val="ppt_x"/>
                                          </p:val>
                                        </p:tav>
                                        <p:tav tm="100000">
                                          <p:val>
                                            <p:strVal val="1+ppt_w/2"/>
                                          </p:val>
                                        </p:tav>
                                      </p:tavLst>
                                    </p:anim>
                                    <p:anim calcmode="lin" valueType="num">
                                      <p:cBhvr additive="base">
                                        <p:cTn id="28" dur="1000"/>
                                        <p:tgtEl>
                                          <p:spTgt spid="23"/>
                                        </p:tgtEl>
                                        <p:attrNameLst>
                                          <p:attrName>ppt_y</p:attrName>
                                        </p:attrNameLst>
                                      </p:cBhvr>
                                      <p:tavLst>
                                        <p:tav tm="0">
                                          <p:val>
                                            <p:strVal val="ppt_y"/>
                                          </p:val>
                                        </p:tav>
                                        <p:tav tm="100000">
                                          <p:val>
                                            <p:strVal val="0-ppt_h/2"/>
                                          </p:val>
                                        </p:tav>
                                      </p:tavLst>
                                    </p:anim>
                                    <p:set>
                                      <p:cBhvr>
                                        <p:cTn id="2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withEffect">
                                  <p:stCondLst>
                                    <p:cond delay="0"/>
                                  </p:stCondLst>
                                  <p:childTnLst>
                                    <p:anim calcmode="lin" valueType="num">
                                      <p:cBhvr additive="base">
                                        <p:cTn id="34" dur="1000"/>
                                        <p:tgtEl>
                                          <p:spTgt spid="27"/>
                                        </p:tgtEl>
                                        <p:attrNameLst>
                                          <p:attrName>ppt_x</p:attrName>
                                        </p:attrNameLst>
                                      </p:cBhvr>
                                      <p:tavLst>
                                        <p:tav tm="0">
                                          <p:val>
                                            <p:strVal val="ppt_x"/>
                                          </p:val>
                                        </p:tav>
                                        <p:tav tm="100000">
                                          <p:val>
                                            <p:strVal val="1+ppt_w/2"/>
                                          </p:val>
                                        </p:tav>
                                      </p:tavLst>
                                    </p:anim>
                                    <p:anim calcmode="lin" valueType="num">
                                      <p:cBhvr additive="base">
                                        <p:cTn id="35" dur="1000"/>
                                        <p:tgtEl>
                                          <p:spTgt spid="27"/>
                                        </p:tgtEl>
                                        <p:attrNameLst>
                                          <p:attrName>ppt_y</p:attrName>
                                        </p:attrNameLst>
                                      </p:cBhvr>
                                      <p:tavLst>
                                        <p:tav tm="0">
                                          <p:val>
                                            <p:strVal val="ppt_y"/>
                                          </p:val>
                                        </p:tav>
                                        <p:tav tm="100000">
                                          <p:val>
                                            <p:strVal val="0-ppt_h/2"/>
                                          </p:val>
                                        </p:tav>
                                      </p:tavLst>
                                    </p:anim>
                                    <p:set>
                                      <p:cBhvr>
                                        <p:cTn id="3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withEffect">
                                  <p:stCondLst>
                                    <p:cond delay="0"/>
                                  </p:stCondLst>
                                  <p:childTnLst>
                                    <p:anim calcmode="lin" valueType="num">
                                      <p:cBhvr additive="base">
                                        <p:cTn id="41" dur="1000"/>
                                        <p:tgtEl>
                                          <p:spTgt spid="15"/>
                                        </p:tgtEl>
                                        <p:attrNameLst>
                                          <p:attrName>ppt_x</p:attrName>
                                        </p:attrNameLst>
                                      </p:cBhvr>
                                      <p:tavLst>
                                        <p:tav tm="0">
                                          <p:val>
                                            <p:strVal val="ppt_x"/>
                                          </p:val>
                                        </p:tav>
                                        <p:tav tm="100000">
                                          <p:val>
                                            <p:strVal val="1+ppt_w/2"/>
                                          </p:val>
                                        </p:tav>
                                      </p:tavLst>
                                    </p:anim>
                                    <p:anim calcmode="lin" valueType="num">
                                      <p:cBhvr additive="base">
                                        <p:cTn id="42" dur="1000"/>
                                        <p:tgtEl>
                                          <p:spTgt spid="15"/>
                                        </p:tgtEl>
                                        <p:attrNameLst>
                                          <p:attrName>ppt_y</p:attrName>
                                        </p:attrNameLst>
                                      </p:cBhvr>
                                      <p:tavLst>
                                        <p:tav tm="0">
                                          <p:val>
                                            <p:strVal val="ppt_y"/>
                                          </p:val>
                                        </p:tav>
                                        <p:tav tm="100000">
                                          <p:val>
                                            <p:strVal val="0-ppt_h/2"/>
                                          </p:val>
                                        </p:tav>
                                      </p:tavLst>
                                    </p:anim>
                                    <p:set>
                                      <p:cBhvr>
                                        <p:cTn id="4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2" nodeType="clickEffect">
                                  <p:stCondLst>
                                    <p:cond delay="0"/>
                                  </p:stCondLst>
                                  <p:childTnLst>
                                    <p:set>
                                      <p:cBhvr>
                                        <p:cTn id="63" dur="1" fill="hold">
                                          <p:stCondLst>
                                            <p:cond delay="0"/>
                                          </p:stCondLst>
                                        </p:cTn>
                                        <p:tgtEl>
                                          <p:spTgt spid="16"/>
                                        </p:tgtEl>
                                        <p:attrNameLst>
                                          <p:attrName>style.visibility</p:attrName>
                                        </p:attrNameLst>
                                      </p:cBhvr>
                                      <p:to>
                                        <p:strVal val="visible"/>
                                      </p:to>
                                    </p:set>
                                  </p:childTnLst>
                                </p:cTn>
                              </p:par>
                              <p:par>
                                <p:cTn id="64" presetID="1" presetClass="entr" presetSubtype="0" fill="hold" grpId="2"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ntr" presetSubtype="0" fill="hold" grpId="2" nodeType="with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par>
                                <p:cTn id="68" presetID="1" presetClass="entr" presetSubtype="0" fill="hold" grpId="2" nodeType="with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5" grpId="0" animBg="1"/>
      <p:bldP spid="15" grpId="1" animBg="1"/>
      <p:bldP spid="15" grpId="2" animBg="1"/>
      <p:bldP spid="27" grpId="0" animBg="1"/>
      <p:bldP spid="27" grpId="1" animBg="1"/>
      <p:bldP spid="27" grpId="2" animBg="1"/>
      <p:bldP spid="23" grpId="0" animBg="1"/>
      <p:bldP spid="23" grpId="1" animBg="1"/>
      <p:bldP spid="23" grpId="2" animBg="1"/>
      <p:bldP spid="22" grpId="0" animBg="1"/>
      <p:bldP spid="22" grpId="1" animBg="1"/>
      <p:bldP spid="22" grpId="2" animBg="1"/>
      <p:bldP spid="21" grpId="0" animBg="1"/>
      <p:bldP spid="21" grpId="1" animBg="1"/>
      <p:bldP spid="21" grpId="2" animBg="1"/>
      <p:bldP spid="16" grpId="0" animBg="1"/>
      <p:bldP spid="16" grpId="1" animBg="1"/>
      <p:bldP spid="1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p:cNvSpPr txBox="1"/>
          <p:nvPr/>
        </p:nvSpPr>
        <p:spPr>
          <a:xfrm>
            <a:off x="3557" y="3375"/>
            <a:ext cx="9144000" cy="646331"/>
          </a:xfrm>
          <a:prstGeom prst="rect">
            <a:avLst/>
          </a:prstGeom>
          <a:noFill/>
        </p:spPr>
        <p:txBody>
          <a:bodyPr wrap="square" rtlCol="0">
            <a:spAutoFit/>
          </a:bodyPr>
          <a:lstStyle/>
          <a:p>
            <a:pPr algn="ctr"/>
            <a:r>
              <a:rPr lang="en-NZ" sz="3600" b="1" dirty="0"/>
              <a:t>Lent begins on Ash Wednesday </a:t>
            </a:r>
            <a:endParaRPr lang="en-GB" sz="3600" b="1" dirty="0"/>
          </a:p>
        </p:txBody>
      </p:sp>
      <p:pic>
        <p:nvPicPr>
          <p:cNvPr id="24" name="Shape: Post-it 4" descr="\\DESKTOP\Users\Public\TCI\Sample Lesson 22-10-2015\Junior Classes - Year 1 - Lesson 4\Images\post-it.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188012" y="513767"/>
            <a:ext cx="2634625" cy="2407051"/>
          </a:xfrm>
          <a:prstGeom prst="rect">
            <a:avLst/>
          </a:prstGeom>
          <a:noFill/>
          <a:extLst>
            <a:ext uri="{909E8E84-426E-40DD-AFC4-6F175D3DCCD1}">
              <a14:hiddenFill xmlns:a14="http://schemas.microsoft.com/office/drawing/2010/main">
                <a:solidFill>
                  <a:srgbClr val="FFFFFF"/>
                </a:solidFill>
              </a14:hiddenFill>
            </a:ext>
          </a:extLst>
        </p:spPr>
      </p:pic>
      <p:pic>
        <p:nvPicPr>
          <p:cNvPr id="22" name="Shape: Post-it 3" descr="\\DESKTOP\Users\Public\TCI\Sample Lesson 22-10-2015\Junior Classes - Year 1 - Lesson 4\Images\post-it.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561419" y="2697975"/>
            <a:ext cx="2634625" cy="2407051"/>
          </a:xfrm>
          <a:prstGeom prst="rect">
            <a:avLst/>
          </a:prstGeom>
          <a:noFill/>
          <a:extLst>
            <a:ext uri="{909E8E84-426E-40DD-AFC4-6F175D3DCCD1}">
              <a14:hiddenFill xmlns:a14="http://schemas.microsoft.com/office/drawing/2010/main">
                <a:solidFill>
                  <a:srgbClr val="FFFFFF"/>
                </a:solidFill>
              </a14:hiddenFill>
            </a:ext>
          </a:extLst>
        </p:spPr>
      </p:pic>
      <p:pic>
        <p:nvPicPr>
          <p:cNvPr id="21" name="Shape: Post-it 2" descr="\\DESKTOP\Users\Public\TCI\Sample Lesson 22-10-2015\Junior Classes - Year 1 - Lesson 4\Images\post-it.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403938">
            <a:off x="1835544" y="2633338"/>
            <a:ext cx="3001048" cy="25082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Shape: Post-it 1" descr="\\DESKTOP\Users\Public\TCI\Sample Lesson 22-10-2015\Junior Classes - Year 1 - Lesson 4\Images\post-it.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202526">
            <a:off x="-91114" y="443285"/>
            <a:ext cx="3003793" cy="26136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6418634" y="852234"/>
            <a:ext cx="2104645" cy="1754326"/>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public display of repentance has died out but the marking with ashes continues to remind people of the need to seek forgiveness and express their sorrow for the times they have turned away from following Jesus.</a:t>
            </a:r>
            <a:endParaRPr lang="en-GB" sz="1200" dirty="0">
              <a:latin typeface="Segoe UI" pitchFamily="34" charset="0"/>
              <a:ea typeface="Segoe UI" pitchFamily="34" charset="0"/>
              <a:cs typeface="Segoe UI" pitchFamily="34" charset="0"/>
            </a:endParaRPr>
          </a:p>
        </p:txBody>
      </p:sp>
      <p:sp>
        <p:nvSpPr>
          <p:cNvPr id="27" name="Textbox: Line 3"/>
          <p:cNvSpPr txBox="1"/>
          <p:nvPr/>
        </p:nvSpPr>
        <p:spPr>
          <a:xfrm rot="20948926">
            <a:off x="5732772" y="3064933"/>
            <a:ext cx="2104645" cy="1815882"/>
          </a:xfrm>
          <a:prstGeom prst="rect">
            <a:avLst/>
          </a:prstGeom>
          <a:noFill/>
        </p:spPr>
        <p:txBody>
          <a:bodyPr wrap="square" rtlCol="0">
            <a:spAutoFit/>
          </a:bodyPr>
          <a:lstStyle/>
          <a:p>
            <a:r>
              <a:rPr lang="en-NZ" sz="1400" dirty="0">
                <a:latin typeface="Segoe UI" pitchFamily="34" charset="0"/>
                <a:ea typeface="Segoe UI" pitchFamily="34" charset="0"/>
                <a:cs typeface="Segoe UI" pitchFamily="34" charset="0"/>
              </a:rPr>
              <a:t>The practice of making a sign of the cross on the forehead evolved from this and was used on the first day of Lent which then became known as Ash Wednesday.</a:t>
            </a:r>
            <a:endParaRPr lang="en-GB" sz="1400" dirty="0">
              <a:latin typeface="Segoe UI" pitchFamily="34" charset="0"/>
              <a:ea typeface="Segoe UI" pitchFamily="34" charset="0"/>
              <a:cs typeface="Segoe UI" pitchFamily="34" charset="0"/>
            </a:endParaRPr>
          </a:p>
        </p:txBody>
      </p:sp>
      <p:sp>
        <p:nvSpPr>
          <p:cNvPr id="26" name="Textbox: Line 2"/>
          <p:cNvSpPr txBox="1"/>
          <p:nvPr/>
        </p:nvSpPr>
        <p:spPr>
          <a:xfrm rot="21259595">
            <a:off x="2036493" y="2979356"/>
            <a:ext cx="2513848" cy="1938992"/>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Christians continued the practice as an external sign of repentance. People confessed their sins on the day before Lent started, then covered themselves in ashes as they carried out their penance during Lent. After 40 days of repentance they asked if they could return to be part of the community at Easter. </a:t>
            </a:r>
            <a:endParaRPr lang="en-GB" sz="1200" dirty="0">
              <a:latin typeface="Segoe UI" pitchFamily="34" charset="0"/>
              <a:ea typeface="Segoe UI" pitchFamily="34" charset="0"/>
              <a:cs typeface="Segoe UI" pitchFamily="34" charset="0"/>
            </a:endParaRPr>
          </a:p>
        </p:txBody>
      </p:sp>
      <p:sp>
        <p:nvSpPr>
          <p:cNvPr id="6" name="Textbox: Line 1"/>
          <p:cNvSpPr txBox="1"/>
          <p:nvPr/>
        </p:nvSpPr>
        <p:spPr>
          <a:xfrm rot="21151452">
            <a:off x="76493" y="812403"/>
            <a:ext cx="2555283" cy="2031325"/>
          </a:xfrm>
          <a:prstGeom prst="rect">
            <a:avLst/>
          </a:prstGeom>
          <a:noFill/>
        </p:spPr>
        <p:txBody>
          <a:bodyPr wrap="square" rtlCol="0">
            <a:spAutoFit/>
          </a:bodyPr>
          <a:lstStyle/>
          <a:p>
            <a:r>
              <a:rPr lang="en-NZ" sz="1400" dirty="0">
                <a:latin typeface="Segoe UI" pitchFamily="34" charset="0"/>
                <a:ea typeface="Segoe UI" pitchFamily="34" charset="0"/>
                <a:cs typeface="Segoe UI" pitchFamily="34" charset="0"/>
              </a:rPr>
              <a:t>Ashes were an ancient symbol of penance, repentance and sorrow used by the Jews. When people had committed a serious sin they had ashes sprinkled over them and wore sack cloth in public as a penance to show they were sorry. </a:t>
            </a:r>
            <a:endParaRPr lang="en-GB" sz="1400" dirty="0">
              <a:latin typeface="Segoe UI" pitchFamily="34" charset="0"/>
              <a:ea typeface="Segoe UI" pitchFamily="34" charset="0"/>
              <a:cs typeface="Segoe UI" pitchFamily="34" charset="0"/>
            </a:endParaRPr>
          </a:p>
        </p:txBody>
      </p:sp>
      <p:pic>
        <p:nvPicPr>
          <p:cNvPr id="30" name="Shape: Pin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48779" y="321964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1277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17833"/>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22890"/>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Tool instructions"/>
          <p:cNvSpPr txBox="1"/>
          <p:nvPr/>
        </p:nvSpPr>
        <p:spPr>
          <a:xfrm>
            <a:off x="3248572" y="4912668"/>
            <a:ext cx="2646878"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pins on the right to reveal post-it notes.</a:t>
            </a:r>
            <a:endParaRPr lang="en-GB" sz="900" dirty="0">
              <a:latin typeface="Arial" pitchFamily="34" charset="0"/>
              <a:ea typeface="Segoe UI" pitchFamily="34" charset="0"/>
              <a:cs typeface="Arial" pitchFamily="34" charset="0"/>
            </a:endParaRPr>
          </a:p>
        </p:txBody>
      </p:sp>
      <p:pic>
        <p:nvPicPr>
          <p:cNvPr id="18" name="Image" descr="Image result for Lent as time of spiritual renewal"/>
          <p:cNvPicPr/>
          <p:nvPr/>
        </p:nvPicPr>
        <p:blipFill>
          <a:blip r:embed="rId6">
            <a:extLst>
              <a:ext uri="{28A0092B-C50C-407E-A947-70E740481C1C}">
                <a14:useLocalDpi xmlns:a14="http://schemas.microsoft.com/office/drawing/2010/main" val="0"/>
              </a:ext>
            </a:extLst>
          </a:blip>
          <a:srcRect/>
          <a:stretch>
            <a:fillRect/>
          </a:stretch>
        </p:blipFill>
        <p:spPr bwMode="auto">
          <a:xfrm>
            <a:off x="2833687" y="606313"/>
            <a:ext cx="3476625" cy="2171700"/>
          </a:xfrm>
          <a:prstGeom prst="rect">
            <a:avLst/>
          </a:prstGeom>
          <a:noFill/>
          <a:ln>
            <a:noFill/>
          </a:ln>
        </p:spPr>
      </p:pic>
    </p:spTree>
    <p:extLst>
      <p:ext uri="{BB962C8B-B14F-4D97-AF65-F5344CB8AC3E}">
        <p14:creationId xmlns:p14="http://schemas.microsoft.com/office/powerpoint/2010/main" val="41575818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900" decel="100000" fill="hold"/>
                                        <p:tgtEl>
                                          <p:spTgt spid="24"/>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4"/>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30"/>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4"/>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The Purpose of Lent </a:t>
            </a:r>
          </a:p>
        </p:txBody>
      </p:sp>
      <p:sp>
        <p:nvSpPr>
          <p:cNvPr id="34" name="Shape: Word list border"/>
          <p:cNvSpPr/>
          <p:nvPr/>
        </p:nvSpPr>
        <p:spPr>
          <a:xfrm>
            <a:off x="242168" y="3552762"/>
            <a:ext cx="8757832" cy="1091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0" name="TextBox: Fifth word"/>
          <p:cNvSpPr txBox="1"/>
          <p:nvPr/>
        </p:nvSpPr>
        <p:spPr>
          <a:xfrm>
            <a:off x="589568" y="3607362"/>
            <a:ext cx="5232399" cy="325556"/>
          </a:xfrm>
          <a:prstGeom prst="rect">
            <a:avLst/>
          </a:prstGeom>
          <a:noFill/>
        </p:spPr>
        <p:txBody>
          <a:bodyPr wrap="none" rtlCol="0">
            <a:noAutofit/>
          </a:bodyPr>
          <a:lstStyle>
            <a:defPPr>
              <a:defRPr lang="en-US"/>
            </a:defPPr>
          </a:lstStyle>
          <a:p>
            <a:pPr algn="ctr"/>
            <a:r>
              <a:rPr lang="en-NZ" sz="1600" dirty="0" smtClean="0"/>
              <a:t>open </a:t>
            </a:r>
            <a:r>
              <a:rPr lang="en-NZ" sz="1600" dirty="0"/>
              <a:t>to celebrate the feast of Easter and a new life with Christ.</a:t>
            </a:r>
          </a:p>
        </p:txBody>
      </p:sp>
      <p:sp>
        <p:nvSpPr>
          <p:cNvPr id="31" name="TextBox: Fourth word"/>
          <p:cNvSpPr txBox="1"/>
          <p:nvPr/>
        </p:nvSpPr>
        <p:spPr>
          <a:xfrm>
            <a:off x="4504268" y="4260272"/>
            <a:ext cx="4494381" cy="360000"/>
          </a:xfrm>
          <a:prstGeom prst="rect">
            <a:avLst/>
          </a:prstGeom>
          <a:noFill/>
        </p:spPr>
        <p:txBody>
          <a:bodyPr wrap="none" rtlCol="0">
            <a:noAutofit/>
          </a:bodyPr>
          <a:lstStyle>
            <a:defPPr>
              <a:defRPr lang="en-US"/>
            </a:defPPr>
          </a:lstStyle>
          <a:p>
            <a:pPr algn="ctr"/>
            <a:r>
              <a:rPr lang="en-NZ" sz="1600" dirty="0" smtClean="0"/>
              <a:t>people </a:t>
            </a:r>
            <a:r>
              <a:rPr lang="en-NZ" sz="1600" dirty="0"/>
              <a:t>turn away from sin and live the values of Jesus.</a:t>
            </a:r>
          </a:p>
        </p:txBody>
      </p:sp>
      <p:sp>
        <p:nvSpPr>
          <p:cNvPr id="18" name="TextBox: Third word"/>
          <p:cNvSpPr txBox="1"/>
          <p:nvPr/>
        </p:nvSpPr>
        <p:spPr>
          <a:xfrm>
            <a:off x="259102" y="3935761"/>
            <a:ext cx="4473765" cy="360000"/>
          </a:xfrm>
          <a:prstGeom prst="rect">
            <a:avLst/>
          </a:prstGeom>
          <a:noFill/>
        </p:spPr>
        <p:txBody>
          <a:bodyPr wrap="none" rtlCol="0">
            <a:noAutofit/>
          </a:bodyPr>
          <a:lstStyle>
            <a:defPPr>
              <a:defRPr lang="en-US"/>
            </a:defPPr>
          </a:lstStyle>
          <a:p>
            <a:pPr algn="ctr"/>
            <a:r>
              <a:rPr lang="en-NZ" sz="1600" dirty="0" err="1" smtClean="0"/>
              <a:t>karakia</a:t>
            </a:r>
            <a:r>
              <a:rPr lang="en-NZ" sz="1600" dirty="0" smtClean="0"/>
              <a:t> </a:t>
            </a:r>
            <a:r>
              <a:rPr lang="en-NZ" sz="1600" dirty="0"/>
              <a:t>to deepen their relationship with God </a:t>
            </a:r>
            <a:r>
              <a:rPr lang="en-NZ" sz="1600" dirty="0" err="1"/>
              <a:t>Te</a:t>
            </a:r>
            <a:r>
              <a:rPr lang="en-NZ" sz="1600" dirty="0"/>
              <a:t> </a:t>
            </a:r>
            <a:r>
              <a:rPr lang="en-NZ" sz="1600" dirty="0" err="1"/>
              <a:t>Atua</a:t>
            </a:r>
            <a:r>
              <a:rPr lang="en-NZ" sz="1600" dirty="0"/>
              <a:t>.</a:t>
            </a:r>
          </a:p>
        </p:txBody>
      </p:sp>
      <p:sp>
        <p:nvSpPr>
          <p:cNvPr id="17" name="TextBox: Second word"/>
          <p:cNvSpPr txBox="1"/>
          <p:nvPr/>
        </p:nvSpPr>
        <p:spPr>
          <a:xfrm>
            <a:off x="4854496" y="3935761"/>
            <a:ext cx="3987800" cy="360000"/>
          </a:xfrm>
          <a:prstGeom prst="rect">
            <a:avLst/>
          </a:prstGeom>
          <a:noFill/>
        </p:spPr>
        <p:txBody>
          <a:bodyPr wrap="none" rtlCol="0">
            <a:noAutofit/>
          </a:bodyPr>
          <a:lstStyle>
            <a:defPPr>
              <a:defRPr lang="en-US"/>
            </a:defPPr>
          </a:lstStyle>
          <a:p>
            <a:pPr algn="ctr"/>
            <a:r>
              <a:rPr lang="en-NZ" sz="1600" dirty="0" smtClean="0"/>
              <a:t>to </a:t>
            </a:r>
            <a:r>
              <a:rPr lang="en-NZ" sz="1600" dirty="0"/>
              <a:t>change and to be sorry and repent for them.</a:t>
            </a:r>
          </a:p>
        </p:txBody>
      </p:sp>
      <p:sp>
        <p:nvSpPr>
          <p:cNvPr id="16" name="TextBox: First word"/>
          <p:cNvSpPr txBox="1"/>
          <p:nvPr/>
        </p:nvSpPr>
        <p:spPr>
          <a:xfrm>
            <a:off x="279399" y="4260272"/>
            <a:ext cx="4191001" cy="360000"/>
          </a:xfrm>
          <a:prstGeom prst="rect">
            <a:avLst/>
          </a:prstGeom>
          <a:noFill/>
        </p:spPr>
        <p:txBody>
          <a:bodyPr wrap="none" rtlCol="0">
            <a:noAutofit/>
          </a:bodyPr>
          <a:lstStyle>
            <a:defPPr>
              <a:defRPr lang="en-US"/>
            </a:defPPr>
          </a:lstStyle>
          <a:p>
            <a:pPr algn="ctr"/>
            <a:r>
              <a:rPr lang="en-NZ" sz="1600" dirty="0" smtClean="0"/>
              <a:t>seriously </a:t>
            </a:r>
            <a:r>
              <a:rPr lang="en-NZ" sz="1600" dirty="0"/>
              <a:t>about how well they are following Jesus.</a:t>
            </a:r>
          </a:p>
        </p:txBody>
      </p:sp>
      <p:sp>
        <p:nvSpPr>
          <p:cNvPr id="21" name="Shape: Fifth position"/>
          <p:cNvSpPr/>
          <p:nvPr/>
        </p:nvSpPr>
        <p:spPr>
          <a:xfrm>
            <a:off x="487296" y="3222528"/>
            <a:ext cx="5359400" cy="246221"/>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a:solidFill>
                  <a:schemeClr val="tx1"/>
                </a:solidFill>
              </a:rPr>
              <a:t>open to celebrate the feast of Easter and a new life with Christ.</a:t>
            </a:r>
          </a:p>
        </p:txBody>
      </p:sp>
      <p:sp>
        <p:nvSpPr>
          <p:cNvPr id="22" name="Shape: Fourth position"/>
          <p:cNvSpPr/>
          <p:nvPr/>
        </p:nvSpPr>
        <p:spPr>
          <a:xfrm>
            <a:off x="487296" y="2674552"/>
            <a:ext cx="4544957" cy="24622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a:solidFill>
                  <a:schemeClr val="tx1"/>
                </a:solidFill>
              </a:rPr>
              <a:t>people turn away from sin and live the values of Jesus.</a:t>
            </a:r>
          </a:p>
        </p:txBody>
      </p:sp>
      <p:sp>
        <p:nvSpPr>
          <p:cNvPr id="68" name="Shape: Third position"/>
          <p:cNvSpPr/>
          <p:nvPr/>
        </p:nvSpPr>
        <p:spPr>
          <a:xfrm>
            <a:off x="487295" y="2096733"/>
            <a:ext cx="4598046" cy="24219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err="1">
                <a:solidFill>
                  <a:schemeClr val="tx1"/>
                </a:solidFill>
              </a:rPr>
              <a:t>karakia</a:t>
            </a:r>
            <a:r>
              <a:rPr lang="en-NZ" sz="1600" dirty="0">
                <a:solidFill>
                  <a:schemeClr val="tx1"/>
                </a:solidFill>
              </a:rPr>
              <a:t> to deepen their relationship with God </a:t>
            </a:r>
            <a:r>
              <a:rPr lang="en-NZ" sz="1600" dirty="0" err="1">
                <a:solidFill>
                  <a:schemeClr val="tx1"/>
                </a:solidFill>
              </a:rPr>
              <a:t>Te</a:t>
            </a:r>
            <a:r>
              <a:rPr lang="en-NZ" sz="1600" dirty="0">
                <a:solidFill>
                  <a:schemeClr val="tx1"/>
                </a:solidFill>
              </a:rPr>
              <a:t> </a:t>
            </a:r>
            <a:r>
              <a:rPr lang="en-NZ" sz="1600" dirty="0" err="1">
                <a:solidFill>
                  <a:schemeClr val="tx1"/>
                </a:solidFill>
              </a:rPr>
              <a:t>Atua</a:t>
            </a:r>
            <a:r>
              <a:rPr lang="en-NZ" sz="1600" dirty="0">
                <a:solidFill>
                  <a:schemeClr val="tx1"/>
                </a:solidFill>
              </a:rPr>
              <a:t>.</a:t>
            </a:r>
          </a:p>
        </p:txBody>
      </p:sp>
      <p:sp>
        <p:nvSpPr>
          <p:cNvPr id="70" name="Shape: Second position"/>
          <p:cNvSpPr/>
          <p:nvPr/>
        </p:nvSpPr>
        <p:spPr>
          <a:xfrm>
            <a:off x="487296" y="1495998"/>
            <a:ext cx="4016972" cy="246221"/>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a:solidFill>
                  <a:schemeClr val="tx1"/>
                </a:solidFill>
              </a:rPr>
              <a:t>to change and to be sorry and repent for them.</a:t>
            </a:r>
          </a:p>
        </p:txBody>
      </p:sp>
      <p:sp>
        <p:nvSpPr>
          <p:cNvPr id="71" name="Shape: First position"/>
          <p:cNvSpPr/>
          <p:nvPr/>
        </p:nvSpPr>
        <p:spPr>
          <a:xfrm>
            <a:off x="501387" y="908003"/>
            <a:ext cx="4292600" cy="24622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1600" dirty="0">
                <a:solidFill>
                  <a:schemeClr val="tx1"/>
                </a:solidFill>
              </a:rPr>
              <a:t>seriously about how well they are following Jesus.</a:t>
            </a:r>
          </a:p>
        </p:txBody>
      </p:sp>
      <p:sp>
        <p:nvSpPr>
          <p:cNvPr id="24" name="TextBox: Sentence fifth part"/>
          <p:cNvSpPr txBox="1"/>
          <p:nvPr/>
        </p:nvSpPr>
        <p:spPr>
          <a:xfrm>
            <a:off x="13415" y="2958130"/>
            <a:ext cx="4722968"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5"/>
            </a:pPr>
            <a:r>
              <a:rPr lang="en-NZ" sz="1600" dirty="0" smtClean="0"/>
              <a:t>Lent </a:t>
            </a:r>
            <a:r>
              <a:rPr lang="en-NZ" sz="1600" dirty="0"/>
              <a:t>is time for a change of heart and to be </a:t>
            </a:r>
            <a:r>
              <a:rPr lang="en-NZ" sz="1600" dirty="0" smtClean="0"/>
              <a:t>more…</a:t>
            </a:r>
            <a:endParaRPr lang="en-NZ" sz="1600" dirty="0"/>
          </a:p>
        </p:txBody>
      </p:sp>
      <p:sp>
        <p:nvSpPr>
          <p:cNvPr id="28" name="Textbox: Sentence fourth part"/>
          <p:cNvSpPr txBox="1"/>
          <p:nvPr/>
        </p:nvSpPr>
        <p:spPr>
          <a:xfrm>
            <a:off x="71020" y="2371341"/>
            <a:ext cx="4722967" cy="246221"/>
          </a:xfrm>
          <a:prstGeom prst="rect">
            <a:avLst/>
          </a:prstGeom>
          <a:noFill/>
        </p:spPr>
        <p:txBody>
          <a:bodyPr wrap="square" lIns="0" tIns="0" rIns="0" bIns="0" rtlCol="0">
            <a:spAutoFit/>
          </a:bodyPr>
          <a:lstStyle/>
          <a:p>
            <a:pPr marL="457200" indent="-457200">
              <a:buFont typeface="+mj-lt"/>
              <a:buAutoNum type="arabicParenR" startAt="4"/>
            </a:pPr>
            <a:r>
              <a:rPr lang="en-NZ" sz="1600" dirty="0" smtClean="0"/>
              <a:t>Doing </a:t>
            </a:r>
            <a:r>
              <a:rPr lang="en-NZ" sz="1600" dirty="0"/>
              <a:t>penance is another Lenten practice to </a:t>
            </a:r>
            <a:r>
              <a:rPr lang="en-NZ" sz="1600" dirty="0" smtClean="0"/>
              <a:t>help…</a:t>
            </a:r>
            <a:endParaRPr lang="en-NZ" sz="1600" dirty="0"/>
          </a:p>
        </p:txBody>
      </p:sp>
      <p:sp>
        <p:nvSpPr>
          <p:cNvPr id="12" name="TextBox: Sentence third part"/>
          <p:cNvSpPr txBox="1"/>
          <p:nvPr/>
        </p:nvSpPr>
        <p:spPr>
          <a:xfrm>
            <a:off x="71021" y="1784554"/>
            <a:ext cx="5229112"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NZ" sz="1600" dirty="0" smtClean="0"/>
              <a:t>Lent </a:t>
            </a:r>
            <a:r>
              <a:rPr lang="en-NZ" sz="1600" dirty="0"/>
              <a:t>offers opportunities to spend more time in prayer </a:t>
            </a:r>
            <a:r>
              <a:rPr lang="en-NZ" sz="1600" dirty="0" smtClean="0"/>
              <a:t>…</a:t>
            </a:r>
            <a:endParaRPr lang="en-NZ" sz="1600" dirty="0"/>
          </a:p>
        </p:txBody>
      </p:sp>
      <p:sp>
        <p:nvSpPr>
          <p:cNvPr id="9" name="TextBox: Sentence second part"/>
          <p:cNvSpPr txBox="1"/>
          <p:nvPr/>
        </p:nvSpPr>
        <p:spPr>
          <a:xfrm>
            <a:off x="71020" y="1197767"/>
            <a:ext cx="4170780" cy="246221"/>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NZ" sz="1600" dirty="0" smtClean="0"/>
              <a:t>It </a:t>
            </a:r>
            <a:r>
              <a:rPr lang="en-NZ" sz="1600" dirty="0"/>
              <a:t>is  time to recognise your failures to </a:t>
            </a:r>
            <a:r>
              <a:rPr lang="en-NZ" sz="1600" dirty="0" smtClean="0"/>
              <a:t>love… </a:t>
            </a:r>
            <a:endParaRPr lang="en-NZ" sz="1600" dirty="0"/>
          </a:p>
        </p:txBody>
      </p:sp>
      <p:sp>
        <p:nvSpPr>
          <p:cNvPr id="2" name="Textbox: Sentence first part"/>
          <p:cNvSpPr txBox="1"/>
          <p:nvPr/>
        </p:nvSpPr>
        <p:spPr>
          <a:xfrm>
            <a:off x="71020" y="610980"/>
            <a:ext cx="4722967" cy="246221"/>
          </a:xfrm>
          <a:prstGeom prst="rect">
            <a:avLst/>
          </a:prstGeom>
          <a:noFill/>
        </p:spPr>
        <p:txBody>
          <a:bodyPr wrap="square" lIns="0" tIns="0" rIns="0" bIns="0" rtlCol="0">
            <a:spAutoFit/>
          </a:bodyPr>
          <a:lstStyle/>
          <a:p>
            <a:pPr marL="457200" indent="-457200">
              <a:buFont typeface="+mj-lt"/>
              <a:buAutoNum type="arabicParenR"/>
            </a:pPr>
            <a:r>
              <a:rPr lang="en-NZ" sz="1600" dirty="0" smtClean="0"/>
              <a:t>Lent </a:t>
            </a:r>
            <a:r>
              <a:rPr lang="en-NZ" sz="1600" dirty="0"/>
              <a:t>is a time for Christians to </a:t>
            </a:r>
            <a:r>
              <a:rPr lang="en-NZ" sz="1600" dirty="0" smtClean="0"/>
              <a:t>think…</a:t>
            </a:r>
            <a:endParaRPr lang="en-NZ" sz="1600"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2014279" y="4912668"/>
            <a:ext cx="5115504" cy="230832"/>
          </a:xfrm>
          <a:prstGeom prst="rect">
            <a:avLst/>
          </a:prstGeom>
          <a:solidFill>
            <a:schemeClr val="bg1"/>
          </a:solidFill>
          <a:ln>
            <a:noFill/>
          </a:ln>
        </p:spPr>
        <p:txBody>
          <a:bodyPr wrap="none" rtlCol="0">
            <a:spAutoFit/>
          </a:bodyPr>
          <a:lstStyle/>
          <a:p>
            <a:pPr algn="ctr"/>
            <a:r>
              <a:rPr lang="en-GB" sz="900" dirty="0" smtClean="0">
                <a:latin typeface="Arial" pitchFamily="34" charset="0"/>
                <a:ea typeface="Segoe UI" pitchFamily="34" charset="0"/>
                <a:cs typeface="Arial" pitchFamily="34" charset="0"/>
              </a:rPr>
              <a:t>Click on a sentence from the list at the bottom or click an empty text box to match the sentences.</a:t>
            </a:r>
            <a:endParaRPr lang="en-GB" sz="900" dirty="0">
              <a:latin typeface="Arial" pitchFamily="34" charset="0"/>
              <a:ea typeface="Segoe UI" pitchFamily="34" charset="0"/>
              <a:cs typeface="Arial" pitchFamily="34" charset="0"/>
            </a:endParaRPr>
          </a:p>
        </p:txBody>
      </p:sp>
      <p:pic>
        <p:nvPicPr>
          <p:cNvPr id="33" name="Image" descr="Image result for images for lent"/>
          <p:cNvPicPr/>
          <p:nvPr/>
        </p:nvPicPr>
        <p:blipFill>
          <a:blip r:embed="rId3">
            <a:extLst>
              <a:ext uri="{28A0092B-C50C-407E-A947-70E740481C1C}">
                <a14:useLocalDpi xmlns:a14="http://schemas.microsoft.com/office/drawing/2010/main" val="0"/>
              </a:ext>
            </a:extLst>
          </a:blip>
          <a:srcRect/>
          <a:stretch>
            <a:fillRect/>
          </a:stretch>
        </p:blipFill>
        <p:spPr bwMode="auto">
          <a:xfrm>
            <a:off x="5523454" y="610980"/>
            <a:ext cx="3348493" cy="2232327"/>
          </a:xfrm>
          <a:prstGeom prst="rect">
            <a:avLst/>
          </a:prstGeom>
          <a:noFill/>
          <a:ln>
            <a:noFill/>
          </a:ln>
        </p:spPr>
      </p:pic>
    </p:spTree>
    <p:extLst>
      <p:ext uri="{BB962C8B-B14F-4D97-AF65-F5344CB8AC3E}">
        <p14:creationId xmlns:p14="http://schemas.microsoft.com/office/powerpoint/2010/main" val="3477676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31"/>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withEffect">
                                  <p:stCondLst>
                                    <p:cond delay="0"/>
                                  </p:stCondLst>
                                  <p:childTnLst>
                                    <p:animEffect transition="out" filter="fade">
                                      <p:cBhvr>
                                        <p:cTn id="84" dur="1000"/>
                                        <p:tgtEl>
                                          <p:spTgt spid="31"/>
                                        </p:tgtEl>
                                      </p:cBhvr>
                                    </p:animEffect>
                                    <p:anim calcmode="lin" valueType="num">
                                      <p:cBhvr>
                                        <p:cTn id="85" dur="1000"/>
                                        <p:tgtEl>
                                          <p:spTgt spid="31"/>
                                        </p:tgtEl>
                                        <p:attrNameLst>
                                          <p:attrName>ppt_x</p:attrName>
                                        </p:attrNameLst>
                                      </p:cBhvr>
                                      <p:tavLst>
                                        <p:tav tm="0">
                                          <p:val>
                                            <p:strVal val="ppt_x"/>
                                          </p:val>
                                        </p:tav>
                                        <p:tav tm="100000">
                                          <p:val>
                                            <p:strVal val="ppt_x"/>
                                          </p:val>
                                        </p:tav>
                                      </p:tavLst>
                                    </p:anim>
                                    <p:anim calcmode="lin" valueType="num">
                                      <p:cBhvr>
                                        <p:cTn id="86" dur="1000"/>
                                        <p:tgtEl>
                                          <p:spTgt spid="31"/>
                                        </p:tgtEl>
                                        <p:attrNameLst>
                                          <p:attrName>ppt_y</p:attrName>
                                        </p:attrNameLst>
                                      </p:cBhvr>
                                      <p:tavLst>
                                        <p:tav tm="0">
                                          <p:val>
                                            <p:strVal val="ppt_y"/>
                                          </p:val>
                                        </p:tav>
                                        <p:tav tm="100000">
                                          <p:val>
                                            <p:strVal val="ppt_y-.1"/>
                                          </p:val>
                                        </p:tav>
                                      </p:tavLst>
                                    </p:anim>
                                    <p:set>
                                      <p:cBhvr>
                                        <p:cTn id="87" dur="1" fill="hold">
                                          <p:stCondLst>
                                            <p:cond delay="999"/>
                                          </p:stCondLst>
                                        </p:cTn>
                                        <p:tgtEl>
                                          <p:spTgt spid="31"/>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90" dur="1000"/>
                                        <p:tgtEl>
                                          <p:spTgt spid="22">
                                            <p:txEl>
                                              <p:charRg st="4294967295" end="4294967295"/>
                                            </p:txEl>
                                          </p:spTgt>
                                        </p:tgtEl>
                                      </p:cBhvr>
                                    </p:animEffect>
                                    <p:anim calcmode="lin" valueType="num">
                                      <p:cBhvr>
                                        <p:cTn id="91"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withEffect">
                                  <p:stCondLst>
                                    <p:cond delay="0"/>
                                  </p:stCondLst>
                                  <p:childTnLst>
                                    <p:set>
                                      <p:cBhvr>
                                        <p:cTn id="97"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98" dur="1000"/>
                                        <p:tgtEl>
                                          <p:spTgt spid="22">
                                            <p:txEl>
                                              <p:charRg st="4294967295" end="4294967295"/>
                                            </p:txEl>
                                          </p:spTgt>
                                        </p:tgtEl>
                                      </p:cBhvr>
                                    </p:animEffect>
                                    <p:anim calcmode="lin" valueType="num">
                                      <p:cBhvr>
                                        <p:cTn id="99"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31"/>
                                        </p:tgtEl>
                                      </p:cBhvr>
                                    </p:animEffect>
                                    <p:anim calcmode="lin" valueType="num">
                                      <p:cBhvr>
                                        <p:cTn id="103" dur="1000"/>
                                        <p:tgtEl>
                                          <p:spTgt spid="31"/>
                                        </p:tgtEl>
                                        <p:attrNameLst>
                                          <p:attrName>ppt_x</p:attrName>
                                        </p:attrNameLst>
                                      </p:cBhvr>
                                      <p:tavLst>
                                        <p:tav tm="0">
                                          <p:val>
                                            <p:strVal val="ppt_x"/>
                                          </p:val>
                                        </p:tav>
                                        <p:tav tm="100000">
                                          <p:val>
                                            <p:strVal val="ppt_x"/>
                                          </p:val>
                                        </p:tav>
                                      </p:tavLst>
                                    </p:anim>
                                    <p:anim calcmode="lin" valueType="num">
                                      <p:cBhvr>
                                        <p:cTn id="104" dur="1000"/>
                                        <p:tgtEl>
                                          <p:spTgt spid="31"/>
                                        </p:tgtEl>
                                        <p:attrNameLst>
                                          <p:attrName>ppt_y</p:attrName>
                                        </p:attrNameLst>
                                      </p:cBhvr>
                                      <p:tavLst>
                                        <p:tav tm="0">
                                          <p:val>
                                            <p:strVal val="ppt_y"/>
                                          </p:val>
                                        </p:tav>
                                        <p:tav tm="100000">
                                          <p:val>
                                            <p:strVal val="ppt_y-.1"/>
                                          </p:val>
                                        </p:tav>
                                      </p:tavLst>
                                    </p:anim>
                                    <p:set>
                                      <p:cBhvr>
                                        <p:cTn id="105"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6" restart="whenNotActive" fill="hold" evtFilter="cancelBubble" nodeType="interactiveSeq">
                <p:stCondLst>
                  <p:cond evt="onClick" delay="0">
                    <p:tgtEl>
                      <p:spTgt spid="3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with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0"/>
                                        <p:tgtEl>
                                          <p:spTgt spid="30"/>
                                        </p:tgtEl>
                                        <p:attrNameLst>
                                          <p:attrName>ppt_y</p:attrName>
                                        </p:attrNameLst>
                                      </p:cBhvr>
                                      <p:tavLst>
                                        <p:tav tm="0">
                                          <p:val>
                                            <p:strVal val="ppt_y"/>
                                          </p:val>
                                        </p:tav>
                                        <p:tav tm="100000">
                                          <p:val>
                                            <p:strVal val="ppt_y-.1"/>
                                          </p:val>
                                        </p:tav>
                                      </p:tavLst>
                                    </p:anim>
                                    <p:set>
                                      <p:cBhvr>
                                        <p:cTn id="113" dur="1" fill="hold">
                                          <p:stCondLst>
                                            <p:cond delay="999"/>
                                          </p:stCondLst>
                                        </p:cTn>
                                        <p:tgtEl>
                                          <p:spTgt spid="3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116" dur="1000"/>
                                        <p:tgtEl>
                                          <p:spTgt spid="21">
                                            <p:txEl>
                                              <p:charRg st="4294967295" end="4294967295"/>
                                            </p:txEl>
                                          </p:spTgt>
                                        </p:tgtEl>
                                      </p:cBhvr>
                                    </p:animEffect>
                                    <p:anim calcmode="lin" valueType="num">
                                      <p:cBhvr>
                                        <p:cTn id="117"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119" restart="whenNotActive" fill="hold" evtFilter="cancelBubble" nodeType="interactiveSeq">
                <p:stCondLst>
                  <p:cond evt="onClick" delay="0">
                    <p:tgtEl>
                      <p:spTgt spid="21"/>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withEffect">
                                  <p:stCondLst>
                                    <p:cond delay="0"/>
                                  </p:stCondLst>
                                  <p:childTnLst>
                                    <p:set>
                                      <p:cBhvr>
                                        <p:cTn id="123"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124" dur="1000"/>
                                        <p:tgtEl>
                                          <p:spTgt spid="21">
                                            <p:txEl>
                                              <p:charRg st="4294967295" end="4294967295"/>
                                            </p:txEl>
                                          </p:spTgt>
                                        </p:tgtEl>
                                      </p:cBhvr>
                                    </p:animEffect>
                                    <p:anim calcmode="lin" valueType="num">
                                      <p:cBhvr>
                                        <p:cTn id="125"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30"/>
                                        </p:tgtEl>
                                      </p:cBhvr>
                                    </p:animEffect>
                                    <p:anim calcmode="lin" valueType="num">
                                      <p:cBhvr>
                                        <p:cTn id="129" dur="1000"/>
                                        <p:tgtEl>
                                          <p:spTgt spid="30"/>
                                        </p:tgtEl>
                                        <p:attrNameLst>
                                          <p:attrName>ppt_x</p:attrName>
                                        </p:attrNameLst>
                                      </p:cBhvr>
                                      <p:tavLst>
                                        <p:tav tm="0">
                                          <p:val>
                                            <p:strVal val="ppt_x"/>
                                          </p:val>
                                        </p:tav>
                                        <p:tav tm="100000">
                                          <p:val>
                                            <p:strVal val="ppt_x"/>
                                          </p:val>
                                        </p:tav>
                                      </p:tavLst>
                                    </p:anim>
                                    <p:anim calcmode="lin" valueType="num">
                                      <p:cBhvr>
                                        <p:cTn id="130" dur="1000"/>
                                        <p:tgtEl>
                                          <p:spTgt spid="30"/>
                                        </p:tgtEl>
                                        <p:attrNameLst>
                                          <p:attrName>ppt_y</p:attrName>
                                        </p:attrNameLst>
                                      </p:cBhvr>
                                      <p:tavLst>
                                        <p:tav tm="0">
                                          <p:val>
                                            <p:strVal val="ppt_y"/>
                                          </p:val>
                                        </p:tav>
                                        <p:tav tm="100000">
                                          <p:val>
                                            <p:strVal val="ppt_y-.1"/>
                                          </p:val>
                                        </p:tav>
                                      </p:tavLst>
                                    </p:anim>
                                    <p:set>
                                      <p:cBhvr>
                                        <p:cTn id="13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6"/>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7"/>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31"/>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3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1">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0">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22">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6"/>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7"/>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31"/>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3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1">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0">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22">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1">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0" grpId="0"/>
      <p:bldP spid="30" grpId="1"/>
      <p:bldP spid="30" grpId="2"/>
      <p:bldP spid="30" grpId="3"/>
      <p:bldP spid="31" grpId="0"/>
      <p:bldP spid="31" grpId="1"/>
      <p:bldP spid="31" grpId="2"/>
      <p:bldP spid="31" grpId="3"/>
      <p:bldP spid="18" grpId="0"/>
      <p:bldP spid="18" grpId="1"/>
      <p:bldP spid="18" grpId="2"/>
      <p:bldP spid="18" grpId="3"/>
      <p:bldP spid="17" grpId="0"/>
      <p:bldP spid="17" grpId="1"/>
      <p:bldP spid="17" grpId="2"/>
      <p:bldP spid="17" grpId="3"/>
      <p:bldP spid="16" grpId="0"/>
      <p:bldP spid="16" grpId="1"/>
      <p:bldP spid="16" grpId="2"/>
      <p:bldP spid="16" grpId="3"/>
      <p:bldP spid="21" grpId="0" autoUpdateAnimBg="0"/>
      <p:bldP spid="21" grpId="1" autoUpdateAnimBg="0"/>
      <p:bldP spid="21" grpId="2" autoUpdateAnimBg="0"/>
      <p:bldP spid="21" grpId="3" autoUpdateAnimBg="0"/>
      <p:bldP spid="22" grpId="0" autoUpdateAnimBg="0"/>
      <p:bldP spid="22" grpId="1" autoUpdateAnimBg="0"/>
      <p:bldP spid="22" grpId="2" autoUpdateAnimBg="0"/>
      <p:bldP spid="22"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p:cNvSpPr txBox="1"/>
          <p:nvPr/>
        </p:nvSpPr>
        <p:spPr>
          <a:xfrm>
            <a:off x="3557" y="3375"/>
            <a:ext cx="9144000" cy="1200329"/>
          </a:xfrm>
          <a:prstGeom prst="rect">
            <a:avLst/>
          </a:prstGeom>
          <a:noFill/>
        </p:spPr>
        <p:txBody>
          <a:bodyPr wrap="square" rtlCol="0">
            <a:spAutoFit/>
          </a:bodyPr>
          <a:lstStyle/>
          <a:p>
            <a:pPr algn="ctr"/>
            <a:r>
              <a:rPr lang="en-NZ" sz="3600" b="1" dirty="0"/>
              <a:t>Being Signed with the </a:t>
            </a:r>
            <a:r>
              <a:rPr lang="en-NZ" sz="3600" b="1" dirty="0" smtClean="0"/>
              <a:t>Ashes</a:t>
            </a:r>
            <a:br>
              <a:rPr lang="en-NZ" sz="3600" b="1" dirty="0" smtClean="0"/>
            </a:br>
            <a:r>
              <a:rPr lang="en-NZ" sz="3600" b="1" dirty="0" smtClean="0"/>
              <a:t>on Ash </a:t>
            </a:r>
            <a:r>
              <a:rPr lang="en-NZ" sz="3600" b="1" dirty="0"/>
              <a:t>Wednesday</a:t>
            </a:r>
          </a:p>
        </p:txBody>
      </p:sp>
      <p:sp>
        <p:nvSpPr>
          <p:cNvPr id="2" name="Textbox: Text Lines"/>
          <p:cNvSpPr txBox="1"/>
          <p:nvPr/>
        </p:nvSpPr>
        <p:spPr>
          <a:xfrm>
            <a:off x="133284" y="1406171"/>
            <a:ext cx="7894764" cy="300082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NZ" b="1" dirty="0">
                <a:latin typeface="Segoe UI" pitchFamily="34" charset="0"/>
                <a:ea typeface="Segoe UI" pitchFamily="34" charset="0"/>
                <a:cs typeface="Segoe UI" pitchFamily="34" charset="0"/>
              </a:rPr>
              <a:t>The ashes used on Ash Wednesday are made from last </a:t>
            </a:r>
            <a:r>
              <a:rPr lang="en-NZ" b="1" dirty="0" smtClean="0">
                <a:latin typeface="Segoe UI" pitchFamily="34" charset="0"/>
                <a:ea typeface="Segoe UI" pitchFamily="34" charset="0"/>
                <a:cs typeface="Segoe UI" pitchFamily="34" charset="0"/>
              </a:rPr>
              <a:t>year’s</a:t>
            </a:r>
            <a:br>
              <a:rPr lang="en-NZ" b="1" dirty="0" smtClean="0">
                <a:latin typeface="Segoe UI" pitchFamily="34" charset="0"/>
                <a:ea typeface="Segoe UI" pitchFamily="34" charset="0"/>
                <a:cs typeface="Segoe UI" pitchFamily="34" charset="0"/>
              </a:rPr>
            </a:br>
            <a:r>
              <a:rPr lang="en-NZ" b="1" dirty="0" smtClean="0">
                <a:latin typeface="Segoe UI" pitchFamily="34" charset="0"/>
                <a:ea typeface="Segoe UI" pitchFamily="34" charset="0"/>
                <a:cs typeface="Segoe UI" pitchFamily="34" charset="0"/>
              </a:rPr>
              <a:t>blessed </a:t>
            </a:r>
            <a:r>
              <a:rPr lang="en-NZ" b="1" dirty="0">
                <a:latin typeface="Segoe UI" pitchFamily="34" charset="0"/>
                <a:ea typeface="Segoe UI" pitchFamily="34" charset="0"/>
                <a:cs typeface="Segoe UI" pitchFamily="34" charset="0"/>
              </a:rPr>
              <a:t>palms.</a:t>
            </a:r>
          </a:p>
          <a:p>
            <a:pPr marL="285750" indent="-285750">
              <a:spcAft>
                <a:spcPts val="1800"/>
              </a:spcAft>
              <a:buFont typeface="Arial" panose="020B0604020202020204" pitchFamily="34" charset="0"/>
              <a:buChar char="•"/>
            </a:pPr>
            <a:r>
              <a:rPr lang="en-NZ" b="1" dirty="0">
                <a:latin typeface="Segoe UI" pitchFamily="34" charset="0"/>
                <a:ea typeface="Segoe UI" pitchFamily="34" charset="0"/>
                <a:cs typeface="Segoe UI" pitchFamily="34" charset="0"/>
              </a:rPr>
              <a:t>They are blessed during Eucharist and then distributed to the people after the homily by the priest and members of the community. </a:t>
            </a:r>
          </a:p>
          <a:p>
            <a:pPr marL="285750" indent="-285750">
              <a:spcAft>
                <a:spcPts val="1800"/>
              </a:spcAft>
              <a:buFont typeface="Arial" panose="020B0604020202020204" pitchFamily="34" charset="0"/>
              <a:buChar char="•"/>
            </a:pPr>
            <a:r>
              <a:rPr lang="en-NZ" b="1" dirty="0">
                <a:latin typeface="Segoe UI" pitchFamily="34" charset="0"/>
                <a:ea typeface="Segoe UI" pitchFamily="34" charset="0"/>
                <a:cs typeface="Segoe UI" pitchFamily="34" charset="0"/>
              </a:rPr>
              <a:t>They are also distributed during special liturgies in </a:t>
            </a:r>
            <a:r>
              <a:rPr lang="en-NZ" b="1" dirty="0" smtClean="0">
                <a:latin typeface="Segoe UI" pitchFamily="34" charset="0"/>
                <a:ea typeface="Segoe UI" pitchFamily="34" charset="0"/>
                <a:cs typeface="Segoe UI" pitchFamily="34" charset="0"/>
              </a:rPr>
              <a:t>schools</a:t>
            </a:r>
            <a:br>
              <a:rPr lang="en-NZ" b="1" dirty="0" smtClean="0">
                <a:latin typeface="Segoe UI" pitchFamily="34" charset="0"/>
                <a:ea typeface="Segoe UI" pitchFamily="34" charset="0"/>
                <a:cs typeface="Segoe UI" pitchFamily="34" charset="0"/>
              </a:rPr>
            </a:br>
            <a:r>
              <a:rPr lang="en-NZ" b="1" dirty="0" smtClean="0">
                <a:latin typeface="Segoe UI" pitchFamily="34" charset="0"/>
                <a:ea typeface="Segoe UI" pitchFamily="34" charset="0"/>
                <a:cs typeface="Segoe UI" pitchFamily="34" charset="0"/>
              </a:rPr>
              <a:t>and </a:t>
            </a:r>
            <a:r>
              <a:rPr lang="en-NZ" b="1" dirty="0">
                <a:latin typeface="Segoe UI" pitchFamily="34" charset="0"/>
                <a:ea typeface="Segoe UI" pitchFamily="34" charset="0"/>
                <a:cs typeface="Segoe UI" pitchFamily="34" charset="0"/>
              </a:rPr>
              <a:t>places where people gather on Ash Wednesday. </a:t>
            </a:r>
          </a:p>
          <a:p>
            <a:pPr marL="285750" indent="-285750">
              <a:spcAft>
                <a:spcPts val="1800"/>
              </a:spcAft>
              <a:buFont typeface="Arial" panose="020B0604020202020204" pitchFamily="34" charset="0"/>
              <a:buChar char="•"/>
            </a:pPr>
            <a:r>
              <a:rPr lang="en-NZ" b="1" dirty="0">
                <a:latin typeface="Segoe UI" pitchFamily="34" charset="0"/>
                <a:ea typeface="Segoe UI" pitchFamily="34" charset="0"/>
                <a:cs typeface="Segoe UI" pitchFamily="34" charset="0"/>
              </a:rPr>
              <a:t>People wearing ashes on their forehead are showing they </a:t>
            </a:r>
            <a:r>
              <a:rPr lang="en-NZ" b="1" dirty="0" smtClean="0">
                <a:latin typeface="Segoe UI" pitchFamily="34" charset="0"/>
                <a:ea typeface="Segoe UI" pitchFamily="34" charset="0"/>
                <a:cs typeface="Segoe UI" pitchFamily="34" charset="0"/>
              </a:rPr>
              <a:t>want</a:t>
            </a:r>
            <a:br>
              <a:rPr lang="en-NZ" b="1" dirty="0" smtClean="0">
                <a:latin typeface="Segoe UI" pitchFamily="34" charset="0"/>
                <a:ea typeface="Segoe UI" pitchFamily="34" charset="0"/>
                <a:cs typeface="Segoe UI" pitchFamily="34" charset="0"/>
              </a:rPr>
            </a:br>
            <a:r>
              <a:rPr lang="en-NZ" b="1" dirty="0" smtClean="0">
                <a:latin typeface="Segoe UI" pitchFamily="34" charset="0"/>
                <a:ea typeface="Segoe UI" pitchFamily="34" charset="0"/>
                <a:cs typeface="Segoe UI" pitchFamily="34" charset="0"/>
              </a:rPr>
              <a:t>to </a:t>
            </a:r>
            <a:r>
              <a:rPr lang="en-NZ" b="1" dirty="0">
                <a:latin typeface="Segoe UI" pitchFamily="34" charset="0"/>
                <a:ea typeface="Segoe UI" pitchFamily="34" charset="0"/>
                <a:cs typeface="Segoe UI" pitchFamily="34" charset="0"/>
              </a:rPr>
              <a:t>say they are sorry for failing to follow Jesus faithfully.</a:t>
            </a:r>
          </a:p>
        </p:txBody>
      </p:sp>
      <p:grpSp>
        <p:nvGrpSpPr>
          <p:cNvPr id="3" name="Shape: Slider"/>
          <p:cNvGrpSpPr/>
          <p:nvPr/>
        </p:nvGrpSpPr>
        <p:grpSpPr>
          <a:xfrm>
            <a:off x="2" y="1449418"/>
            <a:ext cx="9144000" cy="4430587"/>
            <a:chOff x="2" y="1449418"/>
            <a:chExt cx="9144000" cy="4430587"/>
          </a:xfrm>
          <a:blipFill>
            <a:blip r:embed="rId3"/>
            <a:stretch>
              <a:fillRect/>
            </a:stretch>
          </a:blipFill>
        </p:grpSpPr>
        <p:sp>
          <p:nvSpPr>
            <p:cNvPr id="6" name="Slider: Image"/>
            <p:cNvSpPr/>
            <p:nvPr/>
          </p:nvSpPr>
          <p:spPr>
            <a:xfrm>
              <a:off x="2" y="1449418"/>
              <a:ext cx="9144000" cy="4430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8" name="Slider Text" hidden="1"/>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5" name="Shape: Sider Down 4"/>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Slider Up"/>
          <p:cNvSpPr/>
          <p:nvPr/>
        </p:nvSpPr>
        <p:spPr>
          <a:xfrm rot="16200000">
            <a:off x="8287274" y="4048624"/>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1027495" y="4917043"/>
            <a:ext cx="6106341" cy="230832"/>
          </a:xfrm>
          <a:prstGeom prst="rect">
            <a:avLst/>
          </a:prstGeom>
          <a:solidFill>
            <a:schemeClr val="bg1">
              <a:lumMod val="95000"/>
            </a:schemeClr>
          </a:solidFill>
        </p:spPr>
        <p:txBody>
          <a:bodyPr wrap="square" rtlCol="0">
            <a:spAutoFit/>
          </a:bodyPr>
          <a:lstStyle/>
          <a:p>
            <a:pPr algn="ctr"/>
            <a:r>
              <a:rPr lang="en-GB" sz="900" dirty="0" smtClean="0">
                <a:latin typeface="Arial" pitchFamily="34" charset="0"/>
                <a:ea typeface="Segoe UI" pitchFamily="34" charset="0"/>
                <a:cs typeface="Arial" pitchFamily="34" charset="0"/>
              </a:rPr>
              <a:t>Click the down-button to move the blind down, click the up-button (appears at bottom) to move the blind to the top.</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0273398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76928E-6 L 0 0.14312 " pathEditMode="relative" rAng="0" ptsTypes="AA">
                                      <p:cBhvr>
                                        <p:cTn id="8" dur="2000" fill="hold"/>
                                        <p:tgtEl>
                                          <p:spTgt spid="3"/>
                                        </p:tgtEl>
                                        <p:attrNameLst>
                                          <p:attrName>ppt_x</p:attrName>
                                          <p:attrName>ppt_y</p:attrName>
                                        </p:attrNameLst>
                                      </p:cBhvr>
                                      <p:rCtr x="0" y="7156"/>
                                    </p:animMotion>
                                  </p:childTnLst>
                                </p:cTn>
                              </p:par>
                              <p:par>
                                <p:cTn id="9" presetID="42" presetClass="path" presetSubtype="0" accel="50000" decel="50000" fill="hold" grpId="1" nodeType="withEffect">
                                  <p:stCondLst>
                                    <p:cond delay="0"/>
                                  </p:stCondLst>
                                  <p:childTnLst>
                                    <p:animMotion origin="layout" path="M 3.33333E-6 4.22353E-6 L 3.33333E-6 0.22877 " pathEditMode="relative" rAng="0" ptsTypes="AA">
                                      <p:cBhvr>
                                        <p:cTn id="10" dur="2000" fill="hold"/>
                                        <p:tgtEl>
                                          <p:spTgt spid="13"/>
                                        </p:tgtEl>
                                        <p:attrNameLst>
                                          <p:attrName>ppt_x</p:attrName>
                                          <p:attrName>ppt_y</p:attrName>
                                        </p:attrNameLst>
                                      </p:cBhvr>
                                      <p:rCtr x="0" y="11423"/>
                                    </p:animMotion>
                                  </p:childTnLst>
                                </p:cTn>
                              </p:par>
                              <p:par>
                                <p:cTn id="11" presetID="42" presetClass="path" presetSubtype="0" accel="50000" decel="50000" fill="hold" grpId="1" nodeType="withEffect">
                                  <p:stCondLst>
                                    <p:cond delay="0"/>
                                  </p:stCondLst>
                                  <p:childTnLst>
                                    <p:animMotion origin="layout" path="M 3.33333E-6 4.22353E-6 L 3.33333E-6 0.22877 " pathEditMode="relative" rAng="0" ptsTypes="AA">
                                      <p:cBhvr>
                                        <p:cTn id="12" dur="2000" fill="hold"/>
                                        <p:tgtEl>
                                          <p:spTgt spid="14"/>
                                        </p:tgtEl>
                                        <p:attrNameLst>
                                          <p:attrName>ppt_x</p:attrName>
                                          <p:attrName>ppt_y</p:attrName>
                                        </p:attrNameLst>
                                      </p:cBhvr>
                                      <p:rCtr x="0" y="11423"/>
                                    </p:animMotion>
                                  </p:childTnLst>
                                </p:cTn>
                              </p:par>
                              <p:par>
                                <p:cTn id="13" presetID="42" presetClass="path" presetSubtype="0" accel="50000" decel="50000" fill="hold" grpId="1" nodeType="withEffect">
                                  <p:stCondLst>
                                    <p:cond delay="0"/>
                                  </p:stCondLst>
                                  <p:childTnLst>
                                    <p:animMotion origin="layout" path="M 3.33333E-6 4.22353E-6 L 3.33333E-6 0.22877 " pathEditMode="relative" rAng="0" ptsTypes="AA">
                                      <p:cBhvr>
                                        <p:cTn id="14" dur="2000" fill="hold"/>
                                        <p:tgtEl>
                                          <p:spTgt spid="15"/>
                                        </p:tgtEl>
                                        <p:attrNameLst>
                                          <p:attrName>ppt_x</p:attrName>
                                          <p:attrName>ppt_y</p:attrName>
                                        </p:attrNameLst>
                                      </p:cBhvr>
                                      <p:rCtr x="0" y="11423"/>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 0.14312 L 0 0.28747 " pathEditMode="relative" rAng="0" ptsTypes="AA">
                                      <p:cBhvr>
                                        <p:cTn id="21" dur="2000" fill="hold"/>
                                        <p:tgtEl>
                                          <p:spTgt spid="3"/>
                                        </p:tgtEl>
                                        <p:attrNameLst>
                                          <p:attrName>ppt_x</p:attrName>
                                          <p:attrName>ppt_y</p:attrName>
                                        </p:attrNameLst>
                                      </p:cBhvr>
                                      <p:rCtr x="0" y="7218"/>
                                    </p:animMotion>
                                  </p:childTnLst>
                                </p:cTn>
                              </p:par>
                              <p:par>
                                <p:cTn id="22" presetID="42" presetClass="path" presetSubtype="0" accel="50000" decel="50000" fill="hold" grpId="2" nodeType="withEffect">
                                  <p:stCondLst>
                                    <p:cond delay="0"/>
                                  </p:stCondLst>
                                  <p:childTnLst>
                                    <p:animMotion origin="layout" path="M -1.11111E-6 0.22878 L -1.11111E-6 0.35382 " pathEditMode="relative" rAng="0" ptsTypes="AA">
                                      <p:cBhvr>
                                        <p:cTn id="23" dur="2000" fill="hold"/>
                                        <p:tgtEl>
                                          <p:spTgt spid="14"/>
                                        </p:tgtEl>
                                        <p:attrNameLst>
                                          <p:attrName>ppt_x</p:attrName>
                                          <p:attrName>ppt_y</p:attrName>
                                        </p:attrNameLst>
                                      </p:cBhvr>
                                      <p:rCtr x="0" y="6236"/>
                                    </p:animMotion>
                                  </p:childTnLst>
                                </p:cTn>
                              </p:par>
                              <p:par>
                                <p:cTn id="24" presetID="42" presetClass="path" presetSubtype="0" accel="50000" decel="50000" fill="hold" grpId="2" nodeType="withEffect">
                                  <p:stCondLst>
                                    <p:cond delay="0"/>
                                  </p:stCondLst>
                                  <p:childTnLst>
                                    <p:animMotion origin="layout" path="M -1.11111E-6 0.22878 L -1.11111E-6 0.35382 " pathEditMode="relative" rAng="0" ptsTypes="AA">
                                      <p:cBhvr>
                                        <p:cTn id="25" dur="2000" fill="hold"/>
                                        <p:tgtEl>
                                          <p:spTgt spid="15"/>
                                        </p:tgtEl>
                                        <p:attrNameLst>
                                          <p:attrName>ppt_x</p:attrName>
                                          <p:attrName>ppt_y</p:attrName>
                                        </p:attrNameLst>
                                      </p:cBhvr>
                                      <p:rCtr x="0" y="6236"/>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 0.28747 L 0 0.46576 " pathEditMode="relative" rAng="0" ptsTypes="AA">
                                      <p:cBhvr>
                                        <p:cTn id="32" dur="2000" fill="hold"/>
                                        <p:tgtEl>
                                          <p:spTgt spid="3"/>
                                        </p:tgtEl>
                                        <p:attrNameLst>
                                          <p:attrName>ppt_x</p:attrName>
                                          <p:attrName>ppt_y</p:attrName>
                                        </p:attrNameLst>
                                      </p:cBhvr>
                                      <p:rCtr x="0" y="8914"/>
                                    </p:animMotion>
                                  </p:childTnLst>
                                </p:cTn>
                              </p:par>
                              <p:par>
                                <p:cTn id="33" presetID="42" presetClass="path" presetSubtype="0" accel="50000" decel="50000" fill="hold" grpId="3" nodeType="withEffect">
                                  <p:stCondLst>
                                    <p:cond delay="0"/>
                                  </p:stCondLst>
                                  <p:childTnLst>
                                    <p:animMotion origin="layout" path="M 3.33333E-6 0.35381 L 3.33333E-6 0.46557 " pathEditMode="relative" rAng="0" ptsTypes="AA">
                                      <p:cBhvr>
                                        <p:cTn id="34" dur="2000" fill="hold"/>
                                        <p:tgtEl>
                                          <p:spTgt spid="15"/>
                                        </p:tgtEl>
                                        <p:attrNameLst>
                                          <p:attrName>ppt_x</p:attrName>
                                          <p:attrName>ppt_y</p:attrName>
                                        </p:attrNameLst>
                                      </p:cBhvr>
                                      <p:rCtr x="0" y="5588"/>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46559 L 0 0.60104 " pathEditMode="relative" rAng="0" ptsTypes="AA">
                                      <p:cBhvr>
                                        <p:cTn id="39" dur="2000" fill="hold"/>
                                        <p:tgtEl>
                                          <p:spTgt spid="3"/>
                                        </p:tgtEl>
                                        <p:attrNameLst>
                                          <p:attrName>ppt_x</p:attrName>
                                          <p:attrName>ppt_y</p:attrName>
                                        </p:attrNameLst>
                                      </p:cBhvr>
                                      <p:rCtr x="0" y="6757"/>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42" presetClass="path" presetSubtype="0" accel="50000" decel="50000" fill="hold" nodeType="withEffect">
                                  <p:stCondLst>
                                    <p:cond delay="0"/>
                                  </p:stCondLst>
                                  <p:childTnLst>
                                    <p:animMotion origin="layout" path="M 0 0.60086 L 0 3.76928E-6 " pathEditMode="relative" rAng="0" ptsTypes="AA">
                                      <p:cBhvr>
                                        <p:cTn id="52" dur="500" fill="hold"/>
                                        <p:tgtEl>
                                          <p:spTgt spid="3"/>
                                        </p:tgtEl>
                                        <p:attrNameLst>
                                          <p:attrName>ppt_x</p:attrName>
                                          <p:attrName>ppt_y</p:attrName>
                                        </p:attrNameLst>
                                      </p:cBhvr>
                                      <p:rCtr x="0" y="-30043"/>
                                    </p:animMotion>
                                  </p:childTnLst>
                                </p:cTn>
                              </p:par>
                              <p:par>
                                <p:cTn id="53" presetID="42" presetClass="path" presetSubtype="0" accel="50000" decel="50000" fill="hold" grpId="2" nodeType="withEffect">
                                  <p:stCondLst>
                                    <p:cond delay="0"/>
                                  </p:stCondLst>
                                  <p:childTnLst>
                                    <p:animMotion origin="layout" path="M 3.33333E-6 0.46529 L 3.33333E-6 -4.29497E-6 " pathEditMode="relative" rAng="0" ptsTypes="AA">
                                      <p:cBhvr>
                                        <p:cTn id="54" dur="500" fill="hold"/>
                                        <p:tgtEl>
                                          <p:spTgt spid="7"/>
                                        </p:tgtEl>
                                        <p:attrNameLst>
                                          <p:attrName>ppt_x</p:attrName>
                                          <p:attrName>ppt_y</p:attrName>
                                        </p:attrNameLst>
                                      </p:cBhvr>
                                      <p:rCtr x="0" y="-23264"/>
                                    </p:animMotion>
                                  </p:childTnLst>
                                </p:cTn>
                              </p:par>
                              <p:par>
                                <p:cTn id="55" presetID="42" presetClass="path" presetSubtype="0" accel="50000" decel="50000" fill="hold" grpId="3" nodeType="withEffect">
                                  <p:stCondLst>
                                    <p:cond delay="0"/>
                                  </p:stCondLst>
                                  <p:childTnLst>
                                    <p:animMotion origin="layout" path="M 3.33333E-6 0.46529 L 3.33333E-6 -4.29497E-6 " pathEditMode="relative" rAng="0" ptsTypes="AA">
                                      <p:cBhvr>
                                        <p:cTn id="56" dur="500" fill="hold"/>
                                        <p:tgtEl>
                                          <p:spTgt spid="13"/>
                                        </p:tgtEl>
                                        <p:attrNameLst>
                                          <p:attrName>ppt_x</p:attrName>
                                          <p:attrName>ppt_y</p:attrName>
                                        </p:attrNameLst>
                                      </p:cBhvr>
                                      <p:rCtr x="0" y="-23264"/>
                                    </p:animMotion>
                                  </p:childTnLst>
                                </p:cTn>
                              </p:par>
                              <p:par>
                                <p:cTn id="57" presetID="42" presetClass="path" presetSubtype="0" accel="50000" decel="50000" fill="hold" grpId="4" nodeType="withEffect">
                                  <p:stCondLst>
                                    <p:cond delay="0"/>
                                  </p:stCondLst>
                                  <p:childTnLst>
                                    <p:animMotion origin="layout" path="M 3.33333E-6 0.46529 L 3.33333E-6 -4.29497E-6 " pathEditMode="relative" rAng="0" ptsTypes="AA">
                                      <p:cBhvr>
                                        <p:cTn id="58" dur="500" fill="hold"/>
                                        <p:tgtEl>
                                          <p:spTgt spid="14"/>
                                        </p:tgtEl>
                                        <p:attrNameLst>
                                          <p:attrName>ppt_x</p:attrName>
                                          <p:attrName>ppt_y</p:attrName>
                                        </p:attrNameLst>
                                      </p:cBhvr>
                                      <p:rCtr x="0" y="-23264"/>
                                    </p:animMotion>
                                  </p:childTnLst>
                                </p:cTn>
                              </p:par>
                              <p:par>
                                <p:cTn id="59" presetID="42" presetClass="path" presetSubtype="0" accel="50000" decel="50000" fill="hold" grpId="5" nodeType="withEffect">
                                  <p:stCondLst>
                                    <p:cond delay="0"/>
                                  </p:stCondLst>
                                  <p:childTnLst>
                                    <p:animMotion origin="layout" path="M 3.33333E-6 0.46529 L 3.33333E-6 -4.29497E-6 " pathEditMode="relative" rAng="0" ptsTypes="AA">
                                      <p:cBhvr>
                                        <p:cTn id="60" dur="500" fill="hold"/>
                                        <p:tgtEl>
                                          <p:spTgt spid="15"/>
                                        </p:tgtEl>
                                        <p:attrNameLst>
                                          <p:attrName>ppt_x</p:attrName>
                                          <p:attrName>ppt_y</p:attrName>
                                        </p:attrNameLst>
                                      </p:cBhvr>
                                      <p:rCtr x="0" y="-23264"/>
                                    </p:animMotion>
                                  </p:childTnLst>
                                </p:cTn>
                              </p:par>
                              <p:par>
                                <p:cTn id="61" presetID="10" presetClass="entr" presetSubtype="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par>
                                <p:cTn id="64" presetID="10" presetClass="entr" presetSubtype="0" fill="hold" grpId="2"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grpId="3"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grpId="4"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nextCondLst>
                <p:cond evt="onClick" delay="0">
                  <p:tgtEl>
                    <p:spTgt spid="16"/>
                  </p:tgtEl>
                </p:cond>
              </p:nextCondLst>
            </p:seq>
          </p:childTnLst>
        </p:cTn>
      </p:par>
    </p:tnLst>
    <p:bldLst>
      <p:bldP spid="15" grpId="0" animBg="1"/>
      <p:bldP spid="15" grpId="1" animBg="1"/>
      <p:bldP spid="15" grpId="2" animBg="1"/>
      <p:bldP spid="15" grpId="3" animBg="1"/>
      <p:bldP spid="15" grpId="4" animBg="1"/>
      <p:bldP spid="15" grpId="5" animBg="1"/>
      <p:bldP spid="14" grpId="0" animBg="1"/>
      <p:bldP spid="14" grpId="1" animBg="1"/>
      <p:bldP spid="14" grpId="2" animBg="1"/>
      <p:bldP spid="14" grpId="3" animBg="1"/>
      <p:bldP spid="14" grpId="4" animBg="1"/>
      <p:bldP spid="13" grpId="0" animBg="1"/>
      <p:bldP spid="13" grpId="1" animBg="1"/>
      <p:bldP spid="13" grpId="2" animBg="1"/>
      <p:bldP spid="13" grpId="3" animBg="1"/>
      <p:bldP spid="7" grpId="0" animBg="1"/>
      <p:bldP spid="7" grpId="1" animBg="1"/>
      <p:bldP spid="7" grpId="2" animBg="1"/>
      <p:bldP spid="16" grpId="0" animBg="1"/>
      <p:bldP spid="1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95744</TotalTime>
  <Words>1906</Words>
  <Application>Microsoft Office PowerPoint</Application>
  <PresentationFormat>On-screen Show (16:9)</PresentationFormat>
  <Paragraphs>213</Paragraphs>
  <Slides>14</Slides>
  <Notes>14</Notes>
  <HiddenSlides>2</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1323</cp:revision>
  <cp:lastPrinted>2016-02-02T20:22:43Z</cp:lastPrinted>
  <dcterms:created xsi:type="dcterms:W3CDTF">2015-10-21T21:04:26Z</dcterms:created>
  <dcterms:modified xsi:type="dcterms:W3CDTF">2017-02-22T05:29:47Z</dcterms:modified>
</cp:coreProperties>
</file>