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handoutMasterIdLst>
    <p:handoutMasterId r:id="rId25"/>
  </p:handoutMasterIdLst>
  <p:sldIdLst>
    <p:sldId id="261" r:id="rId2"/>
    <p:sldId id="455" r:id="rId3"/>
    <p:sldId id="456" r:id="rId4"/>
    <p:sldId id="427" r:id="rId5"/>
    <p:sldId id="458" r:id="rId6"/>
    <p:sldId id="459" r:id="rId7"/>
    <p:sldId id="432" r:id="rId8"/>
    <p:sldId id="460" r:id="rId9"/>
    <p:sldId id="461" r:id="rId10"/>
    <p:sldId id="451" r:id="rId11"/>
    <p:sldId id="445" r:id="rId12"/>
    <p:sldId id="446" r:id="rId13"/>
    <p:sldId id="467" r:id="rId14"/>
    <p:sldId id="468" r:id="rId15"/>
    <p:sldId id="266" r:id="rId16"/>
    <p:sldId id="465" r:id="rId17"/>
    <p:sldId id="466" r:id="rId18"/>
    <p:sldId id="463" r:id="rId19"/>
    <p:sldId id="464" r:id="rId20"/>
    <p:sldId id="380" r:id="rId21"/>
    <p:sldId id="470" r:id="rId22"/>
    <p:sldId id="471" r:id="rId23"/>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D1"/>
    <a:srgbClr val="F9FC92"/>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36" autoAdjust="0"/>
    <p:restoredTop sz="72773" autoAdjust="0"/>
  </p:normalViewPr>
  <p:slideViewPr>
    <p:cSldViewPr snapToGrid="0">
      <p:cViewPr>
        <p:scale>
          <a:sx n="70" d="100"/>
          <a:sy n="70" d="100"/>
        </p:scale>
        <p:origin x="-2076" y="-57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42" d="100"/>
        <a:sy n="142" d="100"/>
      </p:scale>
      <p:origin x="0" y="5226"/>
    </p:cViewPr>
  </p:sorterViewPr>
  <p:notesViewPr>
    <p:cSldViewPr snapToGrid="0">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24/02/2017</a:t>
            </a:fld>
            <a:endParaRPr lang="en-GB"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dirty="0"/>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dirty="0"/>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dirty="0"/>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j0qv7c4Psr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the meaning of growing in friendship with God. What message does the image give about children growing in friendship with God? </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Children could do this activity about half way through Lent. They could write one thing in the appropriate finger to show what they are doing for each Lenten action.</a:t>
            </a:r>
          </a:p>
          <a:p>
            <a:r>
              <a:rPr lang="en-GB" sz="1200" kern="1200" dirty="0" smtClean="0">
                <a:solidFill>
                  <a:schemeClr val="tx1"/>
                </a:solidFill>
                <a:effectLst/>
                <a:latin typeface="+mn-lt"/>
                <a:ea typeface="+mn-ea"/>
                <a:cs typeface="+mn-cs"/>
              </a:rPr>
              <a:t>They could also give themselves small ticks to help them evaluate how they are going and in which area more action is needed.                                                              Make up a rubric for this together.</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formative assessment strategy will help teachers to identify how well children have achieved the Learning Intentions of the resource.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to assess each item.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as an option for children to complete.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last two items are feed forward for the teacher.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1200" kern="1200" dirty="0" smtClean="0">
                <a:solidFill>
                  <a:schemeClr val="tx1"/>
                </a:solidFill>
                <a:effectLst/>
                <a:latin typeface="+mn-lt"/>
                <a:ea typeface="+mn-ea"/>
                <a:cs typeface="+mn-cs"/>
              </a:rPr>
              <a:t>This formative assessment strategy will help teachers to identify how well children have achieved the Learning Intentions of the lesson.</a:t>
            </a:r>
          </a:p>
          <a:p>
            <a:r>
              <a:rPr lang="en-NZ" sz="1200" kern="1200" dirty="0" smtClean="0">
                <a:solidFill>
                  <a:schemeClr val="tx1"/>
                </a:solidFill>
                <a:effectLst/>
                <a:latin typeface="+mn-lt"/>
                <a:ea typeface="+mn-ea"/>
                <a:cs typeface="+mn-cs"/>
              </a:rPr>
              <a:t>Teachers can choose how they use the slide in their range of assessment options.</a:t>
            </a:r>
          </a:p>
          <a:p>
            <a:r>
              <a:rPr lang="en-NZ" sz="1200" kern="1200" dirty="0" smtClean="0">
                <a:solidFill>
                  <a:schemeClr val="tx1"/>
                </a:solidFill>
                <a:effectLst/>
                <a:latin typeface="+mn-lt"/>
                <a:ea typeface="+mn-ea"/>
                <a:cs typeface="+mn-cs"/>
              </a:rPr>
              <a:t>A worksheet of this slide is available for children in Years 5-8 to complete.</a:t>
            </a: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lessons and target the areas that need further attention.</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slide provides some choices for children to show and share what they have learned. Examples could be photographed as evidence of children’s learning.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You may like to put a copy of the Sharing our Learning page in children’s RE Learning Journals. You could talk through the choices using the slide and let children make their choice from their own copy.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could work on their choice at school and/or at home and you may like to set a day for sharing. Please let parents and </a:t>
            </a:r>
            <a:r>
              <a:rPr lang="en-GB" sz="1200" kern="1200" dirty="0" err="1" smtClean="0">
                <a:solidFill>
                  <a:schemeClr val="tx1"/>
                </a:solidFill>
                <a:effectLst/>
                <a:latin typeface="+mn-lt"/>
                <a:ea typeface="+mn-ea"/>
                <a:cs typeface="+mn-cs"/>
              </a:rPr>
              <a:t>whānau</a:t>
            </a:r>
            <a:r>
              <a:rPr lang="en-GB" sz="1200" kern="1200" dirty="0" smtClean="0">
                <a:solidFill>
                  <a:schemeClr val="tx1"/>
                </a:solidFill>
                <a:effectLst/>
                <a:latin typeface="+mn-lt"/>
                <a:ea typeface="+mn-ea"/>
                <a:cs typeface="+mn-cs"/>
              </a:rPr>
              <a:t> know what you expect them to do with this.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resource is focussed on the Yr. 5 LENT Achievement Objective which is covered in Resources 1-3.</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Yr. 5 LENT AO Children will be able </a:t>
            </a:r>
            <a:r>
              <a:rPr lang="en-GB" sz="1200" kern="1200" dirty="0" err="1" smtClean="0">
                <a:solidFill>
                  <a:schemeClr val="tx1"/>
                </a:solidFill>
                <a:effectLst/>
                <a:latin typeface="+mn-lt"/>
                <a:ea typeface="+mn-ea"/>
                <a:cs typeface="+mn-cs"/>
              </a:rPr>
              <a:t>to:recognise</a:t>
            </a:r>
            <a:r>
              <a:rPr lang="en-GB" sz="1200" kern="1200" dirty="0" smtClean="0">
                <a:solidFill>
                  <a:schemeClr val="tx1"/>
                </a:solidFill>
                <a:effectLst/>
                <a:latin typeface="+mn-lt"/>
                <a:ea typeface="+mn-ea"/>
                <a:cs typeface="+mn-cs"/>
              </a:rPr>
              <a:t> LENT as a time when Christians are reminded to repent, pray and do penance as they make a forty day journey to Easter.</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Print a copy for each child to make their choices about how to share what they have learned about the season of LENT.</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14</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smtClean="0">
                <a:solidFill>
                  <a:schemeClr val="tx1"/>
                </a:solidFill>
                <a:effectLst/>
                <a:latin typeface="+mn-lt"/>
                <a:ea typeface="+mn-ea"/>
                <a:cs typeface="+mn-cs"/>
              </a:rPr>
              <a:t>reflect on how they are sharing with Jesus the journey that he made to the cross. Ask themselves if they are making an effort to make a real difference in their own life this Lent. Have they stopped doing something wrong and started doing something new that is right and loving?</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15</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worksheet relates to slide 4.</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16</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worksheet relates to slide 5.</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A0D677-DEC0-4940-8013-C9F6E12CFB06}" type="slidenum">
              <a:rPr lang="en-US" smtClean="0"/>
              <a:pPr/>
              <a:t>17</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03558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worksheet relates to slide 7.</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worksheet relates to slide 8.</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resource.</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2</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This worksheet relates to slide 9.</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20</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worksheet relates to slide 10A.</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21</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 worksheet relates to slide 10B.</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22</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Read each post it note and make up a title for each one.</a:t>
            </a:r>
          </a:p>
          <a:p>
            <a:r>
              <a:rPr lang="en-GB" sz="1200" kern="1200" dirty="0" smtClean="0">
                <a:solidFill>
                  <a:schemeClr val="tx1"/>
                </a:solidFill>
                <a:effectLst/>
                <a:latin typeface="+mn-lt"/>
                <a:ea typeface="+mn-ea"/>
                <a:cs typeface="+mn-cs"/>
              </a:rPr>
              <a:t>Identify what is hard about the Lenten </a:t>
            </a:r>
            <a:r>
              <a:rPr lang="en-GB" sz="1200" kern="1200" dirty="0" err="1" smtClean="0">
                <a:solidFill>
                  <a:schemeClr val="tx1"/>
                </a:solidFill>
                <a:effectLst/>
                <a:latin typeface="+mn-lt"/>
                <a:ea typeface="+mn-ea"/>
                <a:cs typeface="+mn-cs"/>
              </a:rPr>
              <a:t>hikoi</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How do people benefit when they do hard things?</a:t>
            </a:r>
          </a:p>
          <a:p>
            <a:r>
              <a:rPr lang="en-GB" sz="1200" kern="1200" dirty="0" smtClean="0">
                <a:solidFill>
                  <a:schemeClr val="tx1"/>
                </a:solidFill>
                <a:effectLst/>
                <a:latin typeface="+mn-lt"/>
                <a:ea typeface="+mn-ea"/>
                <a:cs typeface="+mn-cs"/>
              </a:rPr>
              <a:t>How does doing hard things help people come to understand Jesus’ </a:t>
            </a:r>
            <a:r>
              <a:rPr lang="en-GB" sz="1200" kern="1200" dirty="0" err="1" smtClean="0">
                <a:solidFill>
                  <a:schemeClr val="tx1"/>
                </a:solidFill>
                <a:effectLst/>
                <a:latin typeface="+mn-lt"/>
                <a:ea typeface="+mn-ea"/>
                <a:cs typeface="+mn-cs"/>
              </a:rPr>
              <a:t>hikoi</a:t>
            </a:r>
            <a:r>
              <a:rPr lang="en-GB" sz="1200" kern="1200" dirty="0" smtClean="0">
                <a:solidFill>
                  <a:schemeClr val="tx1"/>
                </a:solidFill>
                <a:effectLst/>
                <a:latin typeface="+mn-lt"/>
                <a:ea typeface="+mn-ea"/>
                <a:cs typeface="+mn-cs"/>
              </a:rPr>
              <a:t> to the cross? Explain that because Jesus did this for all people, we can be forgiven, we can start again and when we die that is not the end because Jesus’ death earned for us a new life with God forever.</a:t>
            </a:r>
          </a:p>
          <a:p>
            <a:r>
              <a:rPr lang="en-GB" sz="1200" kern="1200" dirty="0" smtClean="0">
                <a:solidFill>
                  <a:schemeClr val="tx1"/>
                </a:solidFill>
                <a:effectLst/>
                <a:latin typeface="+mn-lt"/>
                <a:ea typeface="+mn-ea"/>
                <a:cs typeface="+mn-cs"/>
              </a:rPr>
              <a:t>This is why what Jesus did is so important to all his followers. This is what we mean when we say Jesus saved us from sin and death.</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Follow the slide directions.</a:t>
            </a:r>
          </a:p>
          <a:p>
            <a:r>
              <a:rPr lang="en-GB" sz="1200" kern="1200" dirty="0" smtClean="0">
                <a:solidFill>
                  <a:schemeClr val="tx1"/>
                </a:solidFill>
                <a:effectLst/>
                <a:latin typeface="+mn-lt"/>
                <a:ea typeface="+mn-ea"/>
                <a:cs typeface="+mn-cs"/>
              </a:rPr>
              <a:t>Children complete the worksheet and share it.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3.</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Read the text on the image - look closely at the image and explain what it means. Follow the prompts on the pop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2</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Adapt Teaching and Learning Experience 1.</a:t>
            </a:r>
            <a:r>
              <a:rPr lang="en-NZ"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Children complete the worksheet version of the word find by highlighting each word in the sentence on the matrix and in the sentence.                               Check each word on the worksheet using the slide version.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add worksheets to their RE Learning Journals as evidence of their learning.</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A0D677-DEC0-4940-8013-C9F6E12CFB06}" type="slidenum">
              <a:rPr lang="en-US" smtClean="0"/>
              <a:pPr/>
              <a:t>6</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03558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Adapt Teaching and Learning Experience 3.</a:t>
            </a:r>
          </a:p>
          <a:p>
            <a:r>
              <a:rPr lang="en-GB" sz="1200" kern="1200" dirty="0" smtClean="0">
                <a:solidFill>
                  <a:schemeClr val="tx1"/>
                </a:solidFill>
                <a:effectLst/>
                <a:latin typeface="+mn-lt"/>
                <a:ea typeface="+mn-ea"/>
                <a:cs typeface="+mn-cs"/>
              </a:rPr>
              <a:t>Children read the revealed text and share experiences they have had of praying with their families and with their class community.</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Adapt Teaching and Learning Experiences 4,5,6,7.</a:t>
            </a:r>
          </a:p>
          <a:p>
            <a:r>
              <a:rPr lang="en-GB" sz="1200" kern="1200" dirty="0" smtClean="0">
                <a:solidFill>
                  <a:schemeClr val="tx1"/>
                </a:solidFill>
                <a:effectLst/>
                <a:latin typeface="+mn-lt"/>
                <a:ea typeface="+mn-ea"/>
                <a:cs typeface="+mn-cs"/>
              </a:rPr>
              <a:t>Read each page in the flip book and ask children to recall the Stations of the Cross in their church.                                                                                           Remind children to look at them when next they are in the church. </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Watch the clip ‘The Stations of the Cross’ 9:53 minutes</a:t>
            </a:r>
            <a:endParaRPr lang="en-NZ"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3"/>
              </a:rPr>
              <a:t>https://www.youtube.com/watch?v=j0qv7c4PsrA</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Invite children to share something they learned about the Stations of the Cross from the clip.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Experiences 4-7</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your church is close by take the children to see the Stations of the Cross and have a time of silence with the children as they reflect on them and pray with them.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Invite the children to share their reflection when they are back in the classroom.</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470527"/>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fld id="{1630A8E8-DE72-6B4C-A64D-E0B33759842B}" type="datetimeFigureOut">
              <a:rPr lang="en-GB" smtClean="0"/>
              <a:t>24/02/2017</a:t>
            </a:fld>
            <a:endParaRPr lang="en-GB" dirty="0"/>
          </a:p>
        </p:txBody>
      </p:sp>
      <p:sp>
        <p:nvSpPr>
          <p:cNvPr id="3" name="Footer Placeholder 2"/>
          <p:cNvSpPr>
            <a:spLocks noGrp="1"/>
          </p:cNvSpPr>
          <p:nvPr>
            <p:ph type="ftr" sz="quarter" idx="11"/>
          </p:nvPr>
        </p:nvSpPr>
        <p:spPr>
          <a:xfrm>
            <a:off x="3028950" y="4767264"/>
            <a:ext cx="3086100" cy="273844"/>
          </a:xfrm>
          <a:prstGeom prst="rect">
            <a:avLst/>
          </a:prstGeom>
        </p:spPr>
        <p:txBody>
          <a:bodyPr/>
          <a:lstStyle/>
          <a:p>
            <a:endParaRPr lang="en-GB" dirty="0"/>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fld id="{7EDF59A0-8427-A346-9A74-9069C6406A99}" type="slidenum">
              <a:rPr lang="en-GB" smtClean="0"/>
              <a:t>‹#›</a:t>
            </a:fld>
            <a:endParaRPr lang="en-GB" dirty="0"/>
          </a:p>
        </p:txBody>
      </p:sp>
    </p:spTree>
    <p:extLst>
      <p:ext uri="{BB962C8B-B14F-4D97-AF65-F5344CB8AC3E}">
        <p14:creationId xmlns:p14="http://schemas.microsoft.com/office/powerpoint/2010/main" val="39780414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slide" Target="slide19.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21.xml"/><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hyperlink" Target="http://www.tinyurl.com/NCRSfeedback"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slide" Target="slide5.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slide" Target="slide7.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slide" Target="slide11.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slide" Target="slide15.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j0qv7c4PsrA"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slide" Target="slide18.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R-3</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1200329"/>
          </a:xfrm>
          <a:prstGeom prst="rect">
            <a:avLst/>
          </a:prstGeom>
          <a:noFill/>
        </p:spPr>
        <p:txBody>
          <a:bodyPr wrap="square" rtlCol="0">
            <a:spAutoFit/>
          </a:bodyPr>
          <a:lstStyle/>
          <a:p>
            <a:pPr algn="ctr"/>
            <a:r>
              <a:rPr lang="en-NZ" sz="3600" b="1" dirty="0"/>
              <a:t>Lent – Growing in Friendship with </a:t>
            </a:r>
            <a:r>
              <a:rPr lang="en-NZ" sz="3600" b="1" dirty="0" smtClean="0"/>
              <a:t>God</a:t>
            </a:r>
            <a:br>
              <a:rPr lang="en-NZ" sz="3600" b="1" dirty="0" smtClean="0"/>
            </a:br>
            <a:r>
              <a:rPr lang="en-NZ" sz="3600" b="1" dirty="0" smtClean="0"/>
              <a:t>through </a:t>
            </a:r>
            <a:r>
              <a:rPr lang="en-NZ" sz="3600" b="1" dirty="0"/>
              <a:t>Prayer Karakia</a:t>
            </a:r>
            <a:endParaRPr lang="en-GB" sz="3600" b="1" dirty="0"/>
          </a:p>
        </p:txBody>
      </p:sp>
      <p:pic>
        <p:nvPicPr>
          <p:cNvPr id="10" name="Image" descr="Image result for Prayer in Lent"/>
          <p:cNvPicPr/>
          <p:nvPr/>
        </p:nvPicPr>
        <p:blipFill rotWithShape="1">
          <a:blip r:embed="rId3">
            <a:extLst>
              <a:ext uri="{28A0092B-C50C-407E-A947-70E740481C1C}">
                <a14:useLocalDpi xmlns:a14="http://schemas.microsoft.com/office/drawing/2010/main" val="0"/>
              </a:ext>
            </a:extLst>
          </a:blip>
          <a:srcRect l="4389" t="6871" r="3435" b="7887"/>
          <a:stretch/>
        </p:blipFill>
        <p:spPr bwMode="auto">
          <a:xfrm>
            <a:off x="1993144" y="1160855"/>
            <a:ext cx="5157711" cy="35772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MOVE THIS OBJECT"/>
          <p:cNvSpPr txBox="1"/>
          <p:nvPr/>
        </p:nvSpPr>
        <p:spPr>
          <a:xfrm>
            <a:off x="0" y="-17728"/>
            <a:ext cx="9144000" cy="646331"/>
          </a:xfrm>
          <a:prstGeom prst="rect">
            <a:avLst/>
          </a:prstGeom>
          <a:noFill/>
        </p:spPr>
        <p:txBody>
          <a:bodyPr wrap="square" rtlCol="0">
            <a:spAutoFit/>
          </a:bodyPr>
          <a:lstStyle/>
          <a:p>
            <a:pPr algn="ctr"/>
            <a:r>
              <a:rPr lang="en-NZ" sz="3600" b="1" dirty="0" smtClean="0"/>
              <a:t>How </a:t>
            </a:r>
            <a:r>
              <a:rPr lang="en-NZ" sz="3600" b="1" dirty="0"/>
              <a:t>is your LENTEN MISSION going? </a:t>
            </a:r>
            <a:endParaRPr lang="en-GB" sz="3600" b="1" dirty="0"/>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R-3</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Image result for Lent as time of spiritual renewal"/>
          <p:cNvPicPr/>
          <p:nvPr/>
        </p:nvPicPr>
        <p:blipFill>
          <a:blip r:embed="rId3">
            <a:extLst>
              <a:ext uri="{28A0092B-C50C-407E-A947-70E740481C1C}">
                <a14:useLocalDpi xmlns:a14="http://schemas.microsoft.com/office/drawing/2010/main" val="0"/>
              </a:ext>
            </a:extLst>
          </a:blip>
          <a:srcRect/>
          <a:stretch>
            <a:fillRect/>
          </a:stretch>
        </p:blipFill>
        <p:spPr bwMode="auto">
          <a:xfrm>
            <a:off x="664633" y="844360"/>
            <a:ext cx="2696634" cy="4015640"/>
          </a:xfrm>
          <a:prstGeom prst="rect">
            <a:avLst/>
          </a:prstGeom>
          <a:noFill/>
          <a:ln>
            <a:noFill/>
          </a:ln>
        </p:spPr>
      </p:pic>
      <p:pic>
        <p:nvPicPr>
          <p:cNvPr id="20" name="Picture 19" descr="Image result for five finger exercise with images"/>
          <p:cNvPicPr/>
          <p:nvPr/>
        </p:nvPicPr>
        <p:blipFill>
          <a:blip r:embed="rId4">
            <a:extLst>
              <a:ext uri="{28A0092B-C50C-407E-A947-70E740481C1C}">
                <a14:useLocalDpi xmlns:a14="http://schemas.microsoft.com/office/drawing/2010/main" val="0"/>
              </a:ext>
            </a:extLst>
          </a:blip>
          <a:srcRect/>
          <a:stretch>
            <a:fillRect/>
          </a:stretch>
        </p:blipFill>
        <p:spPr bwMode="auto">
          <a:xfrm rot="19694469">
            <a:off x="4002023" y="1289586"/>
            <a:ext cx="3943599" cy="2709501"/>
          </a:xfrm>
          <a:prstGeom prst="rect">
            <a:avLst/>
          </a:prstGeom>
          <a:noFill/>
          <a:ln>
            <a:noFill/>
          </a:ln>
        </p:spPr>
      </p:pic>
      <p:sp>
        <p:nvSpPr>
          <p:cNvPr id="21"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Tool instructions"/>
          <p:cNvSpPr txBox="1"/>
          <p:nvPr/>
        </p:nvSpPr>
        <p:spPr>
          <a:xfrm>
            <a:off x="3162664" y="4912504"/>
            <a:ext cx="2818715" cy="207747"/>
          </a:xfrm>
          <a:prstGeom prst="rect">
            <a:avLst/>
          </a:prstGeom>
          <a:noFill/>
        </p:spPr>
        <p:txBody>
          <a:bodyPr wrap="none" lIns="68577" tIns="34289" rIns="68577" bIns="34289" rtlCol="0">
            <a:spAutoFit/>
          </a:bodyPr>
          <a:lstStyle/>
          <a:p>
            <a:pPr algn="ctr"/>
            <a:r>
              <a:rPr lang="en-GB" sz="900" dirty="0">
                <a:latin typeface="Arial" pitchFamily="34" charset="0"/>
                <a:ea typeface="Segoe UI" pitchFamily="34" charset="0"/>
                <a:cs typeface="Arial" pitchFamily="34" charset="0"/>
              </a:rPr>
              <a:t>Click on the worksheet button to go to the worksheet</a:t>
            </a:r>
          </a:p>
        </p:txBody>
      </p:sp>
    </p:spTree>
    <p:extLst>
      <p:ext uri="{BB962C8B-B14F-4D97-AF65-F5344CB8AC3E}">
        <p14:creationId xmlns:p14="http://schemas.microsoft.com/office/powerpoint/2010/main" val="3517857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Border 3"/>
          <p:cNvSpPr/>
          <p:nvPr/>
        </p:nvSpPr>
        <p:spPr>
          <a:xfrm>
            <a:off x="585158" y="3527028"/>
            <a:ext cx="8234840" cy="1112707"/>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4" name="Shape: Border 2"/>
          <p:cNvSpPr/>
          <p:nvPr/>
        </p:nvSpPr>
        <p:spPr>
          <a:xfrm>
            <a:off x="573141" y="2258963"/>
            <a:ext cx="8246857" cy="1136170"/>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585160" y="1371217"/>
            <a:ext cx="8234839" cy="753916"/>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9" name="Textbox: Line 3"/>
          <p:cNvSpPr txBox="1"/>
          <p:nvPr/>
        </p:nvSpPr>
        <p:spPr>
          <a:xfrm>
            <a:off x="585158" y="3501627"/>
            <a:ext cx="8234842" cy="1200329"/>
          </a:xfrm>
          <a:prstGeom prst="rect">
            <a:avLst/>
          </a:prstGeom>
          <a:noFill/>
        </p:spPr>
        <p:txBody>
          <a:bodyPr wrap="square" rtlCol="0">
            <a:spAutoFit/>
          </a:bodyPr>
          <a:lstStyle/>
          <a:p>
            <a:pPr lvl="0">
              <a:spcAft>
                <a:spcPts val="1800"/>
              </a:spcAft>
            </a:pPr>
            <a:r>
              <a:rPr lang="en-NZ" sz="2400" b="1" dirty="0" smtClean="0">
                <a:latin typeface="Segoe UI" pitchFamily="34" charset="0"/>
                <a:ea typeface="Segoe UI" pitchFamily="34" charset="0"/>
                <a:cs typeface="Segoe UI" pitchFamily="34" charset="0"/>
              </a:rPr>
              <a:t>Write </a:t>
            </a:r>
            <a:r>
              <a:rPr lang="en-NZ" sz="2400" b="1" dirty="0">
                <a:latin typeface="Segoe UI" pitchFamily="34" charset="0"/>
                <a:ea typeface="Segoe UI" pitchFamily="34" charset="0"/>
                <a:cs typeface="Segoe UI" pitchFamily="34" charset="0"/>
              </a:rPr>
              <a:t>5 things you have learned about </a:t>
            </a:r>
            <a:r>
              <a:rPr lang="en-NZ" sz="2400" b="1" dirty="0" smtClean="0">
                <a:latin typeface="Segoe UI" pitchFamily="34" charset="0"/>
                <a:ea typeface="Segoe UI" pitchFamily="34" charset="0"/>
                <a:cs typeface="Segoe UI" pitchFamily="34" charset="0"/>
              </a:rPr>
              <a:t>the</a:t>
            </a:r>
            <a:br>
              <a:rPr lang="en-NZ" sz="2400" b="1" dirty="0" smtClean="0">
                <a:latin typeface="Segoe UI" pitchFamily="34" charset="0"/>
                <a:ea typeface="Segoe UI" pitchFamily="34" charset="0"/>
                <a:cs typeface="Segoe UI" pitchFamily="34" charset="0"/>
              </a:rPr>
            </a:br>
            <a:r>
              <a:rPr lang="en-NZ" sz="2400" b="1" dirty="0" smtClean="0">
                <a:latin typeface="Segoe UI" pitchFamily="34" charset="0"/>
                <a:ea typeface="Segoe UI" pitchFamily="34" charset="0"/>
                <a:cs typeface="Segoe UI" pitchFamily="34" charset="0"/>
              </a:rPr>
              <a:t>Stations </a:t>
            </a:r>
            <a:r>
              <a:rPr lang="en-NZ" sz="2400" b="1" dirty="0">
                <a:latin typeface="Segoe UI" pitchFamily="34" charset="0"/>
                <a:ea typeface="Segoe UI" pitchFamily="34" charset="0"/>
                <a:cs typeface="Segoe UI" pitchFamily="34" charset="0"/>
              </a:rPr>
              <a:t>of the Cross and say why it is </a:t>
            </a:r>
            <a:r>
              <a:rPr lang="en-NZ" sz="2400" b="1" dirty="0" smtClean="0">
                <a:latin typeface="Segoe UI" pitchFamily="34" charset="0"/>
                <a:ea typeface="Segoe UI" pitchFamily="34" charset="0"/>
                <a:cs typeface="Segoe UI" pitchFamily="34" charset="0"/>
              </a:rPr>
              <a:t>good</a:t>
            </a:r>
            <a:br>
              <a:rPr lang="en-NZ" sz="2400" b="1" dirty="0" smtClean="0">
                <a:latin typeface="Segoe UI" pitchFamily="34" charset="0"/>
                <a:ea typeface="Segoe UI" pitchFamily="34" charset="0"/>
                <a:cs typeface="Segoe UI" pitchFamily="34" charset="0"/>
              </a:rPr>
            </a:br>
            <a:r>
              <a:rPr lang="en-NZ" sz="2400" b="1" dirty="0" smtClean="0">
                <a:latin typeface="Segoe UI" pitchFamily="34" charset="0"/>
                <a:ea typeface="Segoe UI" pitchFamily="34" charset="0"/>
                <a:cs typeface="Segoe UI" pitchFamily="34" charset="0"/>
              </a:rPr>
              <a:t>to </a:t>
            </a:r>
            <a:r>
              <a:rPr lang="en-NZ" sz="2400" b="1" dirty="0">
                <a:latin typeface="Segoe UI" pitchFamily="34" charset="0"/>
                <a:ea typeface="Segoe UI" pitchFamily="34" charset="0"/>
                <a:cs typeface="Segoe UI" pitchFamily="34" charset="0"/>
              </a:rPr>
              <a:t>use them to pray in Lent. </a:t>
            </a:r>
            <a:endParaRPr lang="en-GB" sz="2400" b="1" dirty="0">
              <a:latin typeface="Segoe UI" pitchFamily="34" charset="0"/>
              <a:ea typeface="Segoe UI" pitchFamily="34" charset="0"/>
              <a:cs typeface="Segoe UI" pitchFamily="34" charset="0"/>
            </a:endParaRPr>
          </a:p>
        </p:txBody>
      </p:sp>
      <p:sp>
        <p:nvSpPr>
          <p:cNvPr id="20" name="Textbox: Line 2"/>
          <p:cNvSpPr txBox="1"/>
          <p:nvPr/>
        </p:nvSpPr>
        <p:spPr>
          <a:xfrm>
            <a:off x="585160" y="2258963"/>
            <a:ext cx="8234839" cy="1200329"/>
          </a:xfrm>
          <a:prstGeom prst="rect">
            <a:avLst/>
          </a:prstGeom>
          <a:noFill/>
        </p:spPr>
        <p:txBody>
          <a:bodyPr wrap="square" rtlCol="0">
            <a:spAutoFit/>
          </a:bodyPr>
          <a:lstStyle/>
          <a:p>
            <a:pPr lvl="0">
              <a:spcAft>
                <a:spcPts val="1800"/>
              </a:spcAft>
            </a:pPr>
            <a:r>
              <a:rPr lang="en-NZ" sz="2400" b="1" dirty="0" smtClean="0">
                <a:latin typeface="Segoe UI" pitchFamily="34" charset="0"/>
                <a:ea typeface="Segoe UI" pitchFamily="34" charset="0"/>
                <a:cs typeface="Segoe UI" pitchFamily="34" charset="0"/>
              </a:rPr>
              <a:t>Share </a:t>
            </a:r>
            <a:r>
              <a:rPr lang="en-NZ" sz="2400" b="1" dirty="0">
                <a:latin typeface="Segoe UI" pitchFamily="34" charset="0"/>
                <a:ea typeface="Segoe UI" pitchFamily="34" charset="0"/>
                <a:cs typeface="Segoe UI" pitchFamily="34" charset="0"/>
              </a:rPr>
              <a:t>your preferred place and way of praying - personal, family or community </a:t>
            </a:r>
            <a:r>
              <a:rPr lang="en-NZ" sz="2400" b="1" dirty="0" smtClean="0">
                <a:latin typeface="Segoe UI" pitchFamily="34" charset="0"/>
                <a:ea typeface="Segoe UI" pitchFamily="34" charset="0"/>
                <a:cs typeface="Segoe UI" pitchFamily="34" charset="0"/>
              </a:rPr>
              <a:t>Eucharist</a:t>
            </a:r>
            <a:br>
              <a:rPr lang="en-NZ" sz="2400" b="1" dirty="0" smtClean="0">
                <a:latin typeface="Segoe UI" pitchFamily="34" charset="0"/>
                <a:ea typeface="Segoe UI" pitchFamily="34" charset="0"/>
                <a:cs typeface="Segoe UI" pitchFamily="34" charset="0"/>
              </a:rPr>
            </a:br>
            <a:r>
              <a:rPr lang="en-NZ" sz="2400" b="1" dirty="0" smtClean="0">
                <a:latin typeface="Segoe UI" pitchFamily="34" charset="0"/>
                <a:ea typeface="Segoe UI" pitchFamily="34" charset="0"/>
                <a:cs typeface="Segoe UI" pitchFamily="34" charset="0"/>
              </a:rPr>
              <a:t>and </a:t>
            </a:r>
            <a:r>
              <a:rPr lang="en-NZ" sz="2400" b="1" dirty="0">
                <a:latin typeface="Segoe UI" pitchFamily="34" charset="0"/>
                <a:ea typeface="Segoe UI" pitchFamily="34" charset="0"/>
                <a:cs typeface="Segoe UI" pitchFamily="34" charset="0"/>
              </a:rPr>
              <a:t>give your reasons. </a:t>
            </a:r>
            <a:endParaRPr lang="en-GB" sz="2400" b="1" dirty="0">
              <a:latin typeface="Segoe UI" pitchFamily="34" charset="0"/>
              <a:ea typeface="Segoe UI" pitchFamily="34" charset="0"/>
              <a:cs typeface="Segoe UI" pitchFamily="34" charset="0"/>
            </a:endParaRPr>
          </a:p>
        </p:txBody>
      </p:sp>
      <p:sp>
        <p:nvSpPr>
          <p:cNvPr id="21" name="Textbox: Line 1"/>
          <p:cNvSpPr txBox="1"/>
          <p:nvPr/>
        </p:nvSpPr>
        <p:spPr>
          <a:xfrm>
            <a:off x="585162" y="1371216"/>
            <a:ext cx="8127038" cy="830997"/>
          </a:xfrm>
          <a:prstGeom prst="rect">
            <a:avLst/>
          </a:prstGeom>
          <a:noFill/>
        </p:spPr>
        <p:txBody>
          <a:bodyPr wrap="square" rtlCol="0">
            <a:spAutoFit/>
          </a:bodyPr>
          <a:lstStyle/>
          <a:p>
            <a:pPr lvl="0">
              <a:spcAft>
                <a:spcPts val="1800"/>
              </a:spcAft>
            </a:pPr>
            <a:r>
              <a:rPr lang="en-NZ" sz="2400" b="1" dirty="0" smtClean="0">
                <a:latin typeface="Segoe UI" pitchFamily="34" charset="0"/>
                <a:ea typeface="Segoe UI" pitchFamily="34" charset="0"/>
                <a:cs typeface="Segoe UI" pitchFamily="34" charset="0"/>
              </a:rPr>
              <a:t>What </a:t>
            </a:r>
            <a:r>
              <a:rPr lang="en-NZ" sz="2400" b="1" dirty="0">
                <a:latin typeface="Segoe UI" pitchFamily="34" charset="0"/>
                <a:ea typeface="Segoe UI" pitchFamily="34" charset="0"/>
                <a:cs typeface="Segoe UI" pitchFamily="34" charset="0"/>
              </a:rPr>
              <a:t>makes prayer an important </a:t>
            </a:r>
            <a:r>
              <a:rPr lang="en-NZ" sz="2400" b="1" dirty="0" smtClean="0">
                <a:latin typeface="Segoe UI" pitchFamily="34" charset="0"/>
                <a:ea typeface="Segoe UI" pitchFamily="34" charset="0"/>
                <a:cs typeface="Segoe UI" pitchFamily="34" charset="0"/>
              </a:rPr>
              <a:t>part</a:t>
            </a:r>
            <a:br>
              <a:rPr lang="en-NZ" sz="2400" b="1" dirty="0" smtClean="0">
                <a:latin typeface="Segoe UI" pitchFamily="34" charset="0"/>
                <a:ea typeface="Segoe UI" pitchFamily="34" charset="0"/>
                <a:cs typeface="Segoe UI" pitchFamily="34" charset="0"/>
              </a:rPr>
            </a:br>
            <a:r>
              <a:rPr lang="en-NZ" sz="2400" b="1" dirty="0" smtClean="0">
                <a:latin typeface="Segoe UI" pitchFamily="34" charset="0"/>
                <a:ea typeface="Segoe UI" pitchFamily="34" charset="0"/>
                <a:cs typeface="Segoe UI" pitchFamily="34" charset="0"/>
              </a:rPr>
              <a:t>of what </a:t>
            </a:r>
            <a:r>
              <a:rPr lang="en-NZ" sz="2400" b="1" dirty="0">
                <a:latin typeface="Segoe UI" pitchFamily="34" charset="0"/>
                <a:ea typeface="Segoe UI" pitchFamily="34" charset="0"/>
                <a:cs typeface="Segoe UI" pitchFamily="34" charset="0"/>
              </a:rPr>
              <a:t>people do in Lent?</a:t>
            </a:r>
            <a:endParaRPr lang="en-GB" sz="2400" b="1" dirty="0">
              <a:latin typeface="Segoe UI" pitchFamily="34" charset="0"/>
              <a:ea typeface="Segoe UI" pitchFamily="34" charset="0"/>
              <a:cs typeface="Segoe UI" pitchFamily="34" charset="0"/>
            </a:endParaRPr>
          </a:p>
        </p:txBody>
      </p:sp>
      <p:sp>
        <p:nvSpPr>
          <p:cNvPr id="27" name="Shape: Number 3"/>
          <p:cNvSpPr txBox="1"/>
          <p:nvPr/>
        </p:nvSpPr>
        <p:spPr>
          <a:xfrm>
            <a:off x="65300" y="3501627"/>
            <a:ext cx="559217" cy="461665"/>
          </a:xfrm>
          <a:prstGeom prst="rect">
            <a:avLst/>
          </a:prstGeom>
          <a:noFill/>
        </p:spPr>
        <p:txBody>
          <a:bodyPr wrap="square" rtlCol="0">
            <a:spAutoFit/>
          </a:bodyPr>
          <a:lstStyle/>
          <a:p>
            <a:r>
              <a:rPr lang="en-GB" sz="2400" b="1" dirty="0" smtClean="0">
                <a:latin typeface="Segoe UI" pitchFamily="34" charset="0"/>
                <a:ea typeface="Segoe UI" pitchFamily="34" charset="0"/>
                <a:cs typeface="Segoe UI" pitchFamily="34" charset="0"/>
              </a:rPr>
              <a:t>3)</a:t>
            </a:r>
            <a:endParaRPr lang="en-GB" sz="2400" b="1" dirty="0">
              <a:latin typeface="Segoe UI" pitchFamily="34" charset="0"/>
              <a:ea typeface="Segoe UI" pitchFamily="34" charset="0"/>
              <a:cs typeface="Segoe UI" pitchFamily="34" charset="0"/>
            </a:endParaRPr>
          </a:p>
        </p:txBody>
      </p:sp>
      <p:sp>
        <p:nvSpPr>
          <p:cNvPr id="28" name="Shape: Number 2"/>
          <p:cNvSpPr txBox="1"/>
          <p:nvPr/>
        </p:nvSpPr>
        <p:spPr>
          <a:xfrm>
            <a:off x="65300" y="2242030"/>
            <a:ext cx="559217" cy="461665"/>
          </a:xfrm>
          <a:prstGeom prst="rect">
            <a:avLst/>
          </a:prstGeom>
          <a:noFill/>
        </p:spPr>
        <p:txBody>
          <a:bodyPr wrap="square" rtlCol="0">
            <a:spAutoFit/>
          </a:bodyPr>
          <a:lstStyle/>
          <a:p>
            <a:r>
              <a:rPr lang="en-GB" sz="2400" b="1" dirty="0" smtClean="0">
                <a:latin typeface="Segoe UI" pitchFamily="34" charset="0"/>
                <a:ea typeface="Segoe UI" pitchFamily="34" charset="0"/>
                <a:cs typeface="Segoe UI" pitchFamily="34" charset="0"/>
              </a:rPr>
              <a:t>2)</a:t>
            </a:r>
            <a:endParaRPr lang="en-GB" sz="2400" b="1" dirty="0">
              <a:latin typeface="Segoe UI" pitchFamily="34" charset="0"/>
              <a:ea typeface="Segoe UI" pitchFamily="34" charset="0"/>
              <a:cs typeface="Segoe UI" pitchFamily="34" charset="0"/>
            </a:endParaRPr>
          </a:p>
        </p:txBody>
      </p:sp>
      <p:sp>
        <p:nvSpPr>
          <p:cNvPr id="29" name="Shape: Number 1"/>
          <p:cNvSpPr txBox="1"/>
          <p:nvPr/>
        </p:nvSpPr>
        <p:spPr>
          <a:xfrm>
            <a:off x="65300" y="1371217"/>
            <a:ext cx="559217" cy="461665"/>
          </a:xfrm>
          <a:prstGeom prst="rect">
            <a:avLst/>
          </a:prstGeom>
          <a:noFill/>
        </p:spPr>
        <p:txBody>
          <a:bodyPr wrap="square" rtlCol="0">
            <a:spAutoFit/>
          </a:bodyPr>
          <a:lstStyle/>
          <a:p>
            <a:r>
              <a:rPr lang="en-GB" sz="2400" b="1" dirty="0" smtClean="0">
                <a:latin typeface="Segoe UI" pitchFamily="34" charset="0"/>
                <a:ea typeface="Segoe UI" pitchFamily="34" charset="0"/>
                <a:cs typeface="Segoe UI" pitchFamily="34" charset="0"/>
              </a:rPr>
              <a:t>1)</a:t>
            </a:r>
            <a:endParaRPr lang="en-GB" sz="2400" b="1" dirty="0">
              <a:latin typeface="Segoe UI" pitchFamily="34" charset="0"/>
              <a:ea typeface="Segoe UI" pitchFamily="34" charset="0"/>
              <a:cs typeface="Segoe UI" pitchFamily="34" charset="0"/>
            </a:endParaRP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R-3</a:t>
            </a:r>
            <a:endParaRPr lang="en-GB" sz="900" b="1" dirty="0">
              <a:solidFill>
                <a:srgbClr val="002060"/>
              </a:solidFill>
              <a:latin typeface="Arial" pitchFamily="34" charset="0"/>
              <a:cs typeface="Arial" pitchFamily="34" charset="0"/>
            </a:endParaRPr>
          </a:p>
          <a:p>
            <a:pPr algn="ctr"/>
            <a:r>
              <a:rPr lang="en-GB" sz="900" b="1" dirty="0" smtClean="0">
                <a:solidFill>
                  <a:srgbClr val="002060"/>
                </a:solidFill>
                <a:latin typeface="Arial" pitchFamily="34" charset="0"/>
                <a:cs typeface="Arial" pitchFamily="34" charset="0"/>
              </a:rPr>
              <a:t>S-09A</a:t>
            </a:r>
            <a:endParaRPr lang="en-GB" sz="900" b="1" dirty="0">
              <a:solidFill>
                <a:srgbClr val="002060"/>
              </a:solidFill>
              <a:latin typeface="Arial" pitchFamily="34" charset="0"/>
              <a:cs typeface="Arial" pitchFamily="34" charset="0"/>
            </a:endParaRP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Tool instructions"/>
          <p:cNvSpPr txBox="1"/>
          <p:nvPr/>
        </p:nvSpPr>
        <p:spPr>
          <a:xfrm>
            <a:off x="3402451" y="4912668"/>
            <a:ext cx="2339102"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in each caption space to reveal text</a:t>
            </a:r>
            <a:endParaRPr lang="en-GB" sz="900" dirty="0">
              <a:latin typeface="Arial" pitchFamily="34" charset="0"/>
              <a:ea typeface="Segoe UI" pitchFamily="34" charset="0"/>
              <a:cs typeface="Arial" pitchFamily="34" charset="0"/>
            </a:endParaRP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smtClean="0"/>
              <a:t>Check Up</a:t>
            </a:r>
            <a:endParaRPr lang="en-GB" sz="3600" b="1" dirty="0"/>
          </a:p>
        </p:txBody>
      </p:sp>
      <p:pic>
        <p:nvPicPr>
          <p:cNvPr id="18" name="Image" descr="Image result for Prayer in Lent"/>
          <p:cNvPicPr/>
          <p:nvPr/>
        </p:nvPicPr>
        <p:blipFill rotWithShape="1">
          <a:blip r:embed="rId3" cstate="print">
            <a:extLst>
              <a:ext uri="{28A0092B-C50C-407E-A947-70E740481C1C}">
                <a14:useLocalDpi xmlns:a14="http://schemas.microsoft.com/office/drawing/2010/main" val="0"/>
              </a:ext>
            </a:extLst>
          </a:blip>
          <a:srcRect l="4389" t="6871" r="3435" b="7887"/>
          <a:stretch/>
        </p:blipFill>
        <p:spPr bwMode="auto">
          <a:xfrm>
            <a:off x="6544128" y="129270"/>
            <a:ext cx="1646214" cy="11417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9765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20"/>
                                        </p:tgtEl>
                                        <p:attrNameLst>
                                          <p:attrName>style.color</p:attrName>
                                        </p:attrNameLst>
                                      </p:cBhvr>
                                      <p:to>
                                        <a:srgbClr val="777777"/>
                                      </p:to>
                                    </p:animClr>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1" nodeType="withEffect">
                                  <p:stCondLst>
                                    <p:cond delay="0"/>
                                  </p:stCondLst>
                                  <p:childTnLst>
                                    <p:animClr clrSpc="rgb" dir="cw">
                                      <p:cBhvr override="childStyle">
                                        <p:cTn id="22" dur="100" fill="hold"/>
                                        <p:tgtEl>
                                          <p:spTgt spid="21"/>
                                        </p:tgtEl>
                                        <p:attrNameLst>
                                          <p:attrName>style.color</p:attrName>
                                        </p:attrNameLst>
                                      </p:cBhvr>
                                      <p:to>
                                        <a:schemeClr val="tx1"/>
                                      </p:to>
                                    </p:animClr>
                                  </p:childTnLst>
                                </p:cTn>
                              </p:par>
                              <p:par>
                                <p:cTn id="23" presetID="3" presetClass="emph" presetSubtype="2" fill="hold" grpId="2" nodeType="withEffect">
                                  <p:stCondLst>
                                    <p:cond delay="0"/>
                                  </p:stCondLst>
                                  <p:childTnLst>
                                    <p:animClr clrSpc="rgb" dir="cw">
                                      <p:cBhvr override="childStyle">
                                        <p:cTn id="24" dur="100" fill="hold"/>
                                        <p:tgtEl>
                                          <p:spTgt spid="20"/>
                                        </p:tgtEl>
                                        <p:attrNameLst>
                                          <p:attrName>style.color</p:attrName>
                                        </p:attrNameLst>
                                      </p:cBhvr>
                                      <p:to>
                                        <a:schemeClr val="tx1"/>
                                      </p:to>
                                    </p:animClr>
                                  </p:childTnLst>
                                </p:cTn>
                              </p:par>
                              <p:par>
                                <p:cTn id="25" presetID="3" presetClass="emph" presetSubtype="2" fill="hold" grpId="1" nodeType="withEffect">
                                  <p:stCondLst>
                                    <p:cond delay="0"/>
                                  </p:stCondLst>
                                  <p:childTnLst>
                                    <p:animClr clrSpc="rgb" dir="cw">
                                      <p:cBhvr override="childStyle">
                                        <p:cTn id="26" dur="100" fill="hold"/>
                                        <p:tgtEl>
                                          <p:spTgt spid="19"/>
                                        </p:tgtEl>
                                        <p:attrNameLst>
                                          <p:attrName>style.color</p:attrName>
                                        </p:attrNameLst>
                                      </p:cBhvr>
                                      <p:to>
                                        <a:schemeClr val="tx1"/>
                                      </p:to>
                                    </p:animClr>
                                  </p:childTnLst>
                                </p:cTn>
                              </p:par>
                              <p:par>
                                <p:cTn id="27" presetID="1" presetClass="exit" presetSubtype="0" fill="hold" grpId="4"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3" presetClass="emph" presetSubtype="2" fill="hold" grpId="2" nodeType="withEffect">
                                  <p:stCondLst>
                                    <p:cond delay="0"/>
                                  </p:stCondLst>
                                  <p:childTnLst>
                                    <p:animClr clrSpc="rgb" dir="cw">
                                      <p:cBhvr override="childStyle">
                                        <p:cTn id="35" dur="100" fill="hold"/>
                                        <p:tgtEl>
                                          <p:spTgt spid="21"/>
                                        </p:tgtEl>
                                        <p:attrNameLst>
                                          <p:attrName>style.color</p:attrName>
                                        </p:attrNameLst>
                                      </p:cBhvr>
                                      <p:to>
                                        <a:schemeClr val="tx1"/>
                                      </p:to>
                                    </p:animClr>
                                  </p:childTnLst>
                                </p:cTn>
                              </p:par>
                              <p:par>
                                <p:cTn id="36" presetID="3" presetClass="emph" presetSubtype="2" fill="hold" grpId="3" nodeType="withEffect">
                                  <p:stCondLst>
                                    <p:cond delay="0"/>
                                  </p:stCondLst>
                                  <p:childTnLst>
                                    <p:animClr clrSpc="rgb" dir="cw">
                                      <p:cBhvr override="childStyle">
                                        <p:cTn id="37" dur="100" fill="hold"/>
                                        <p:tgtEl>
                                          <p:spTgt spid="20"/>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100" fill="hold"/>
                                        <p:tgtEl>
                                          <p:spTgt spid="19"/>
                                        </p:tgtEl>
                                        <p:attrNameLst>
                                          <p:attrName>style.color</p:attrName>
                                        </p:attrNameLst>
                                      </p:cBhvr>
                                      <p:to>
                                        <a:schemeClr val="tx1"/>
                                      </p:to>
                                    </p:animClr>
                                  </p:childTnLst>
                                </p:cTn>
                              </p:par>
                              <p:par>
                                <p:cTn id="40" presetID="1" presetClass="exit" presetSubtype="0" fill="hold" grpId="5" nodeType="withEffect">
                                  <p:stCondLst>
                                    <p:cond delay="0"/>
                                  </p:stCondLst>
                                  <p:childTnLst>
                                    <p:set>
                                      <p:cBhvr>
                                        <p:cTn id="41" dur="1" fill="hold">
                                          <p:stCondLst>
                                            <p:cond delay="0"/>
                                          </p:stCondLst>
                                        </p:cTn>
                                        <p:tgtEl>
                                          <p:spTgt spid="20"/>
                                        </p:tgtEl>
                                        <p:attrNameLst>
                                          <p:attrName>style.visibility</p:attrName>
                                        </p:attrNameLst>
                                      </p:cBhvr>
                                      <p:to>
                                        <p:strVal val="hidden"/>
                                      </p:to>
                                    </p:set>
                                  </p:childTnLst>
                                </p:cTn>
                              </p:par>
                              <p:par>
                                <p:cTn id="42" presetID="1" presetClass="exit" presetSubtype="0" fill="hold" grpId="4"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9" grpId="0"/>
      <p:bldP spid="19" grpId="1"/>
      <p:bldP spid="19" grpId="2"/>
      <p:bldP spid="19" grpId="3"/>
      <p:bldP spid="19" grpId="4"/>
      <p:bldP spid="20" grpId="0"/>
      <p:bldP spid="20" grpId="1"/>
      <p:bldP spid="20" grpId="2"/>
      <p:bldP spid="20" grpId="3"/>
      <p:bldP spid="20" grpId="4"/>
      <p:bldP spid="20" grpId="5"/>
      <p:bldP spid="21" grpId="0"/>
      <p:bldP spid="21" grpId="1"/>
      <p:bldP spid="21"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Border 3"/>
          <p:cNvSpPr/>
          <p:nvPr/>
        </p:nvSpPr>
        <p:spPr>
          <a:xfrm>
            <a:off x="585158" y="2385299"/>
            <a:ext cx="8234840" cy="830996"/>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4" name="Shape: Border 2"/>
          <p:cNvSpPr/>
          <p:nvPr/>
        </p:nvSpPr>
        <p:spPr>
          <a:xfrm>
            <a:off x="573141" y="1367383"/>
            <a:ext cx="8246857" cy="830997"/>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9" name="Textbox: Line 3"/>
          <p:cNvSpPr txBox="1"/>
          <p:nvPr/>
        </p:nvSpPr>
        <p:spPr>
          <a:xfrm>
            <a:off x="585158" y="2342964"/>
            <a:ext cx="8234842"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Questions I would like to ask about the topics in this </a:t>
            </a:r>
            <a:r>
              <a:rPr lang="en-NZ" sz="2400" b="1" dirty="0" smtClean="0">
                <a:latin typeface="Segoe UI" pitchFamily="34" charset="0"/>
                <a:ea typeface="Segoe UI" pitchFamily="34" charset="0"/>
                <a:cs typeface="Segoe UI" pitchFamily="34" charset="0"/>
              </a:rPr>
              <a:t>resource </a:t>
            </a:r>
            <a:r>
              <a:rPr lang="en-NZ" sz="2400" b="1" dirty="0">
                <a:latin typeface="Segoe UI" pitchFamily="34" charset="0"/>
                <a:ea typeface="Segoe UI" pitchFamily="34" charset="0"/>
                <a:cs typeface="Segoe UI" pitchFamily="34" charset="0"/>
              </a:rPr>
              <a:t>are …</a:t>
            </a:r>
            <a:endParaRPr lang="en-GB" sz="2400" b="1" dirty="0">
              <a:latin typeface="Segoe UI" pitchFamily="34" charset="0"/>
              <a:ea typeface="Segoe UI" pitchFamily="34" charset="0"/>
              <a:cs typeface="Segoe UI" pitchFamily="34" charset="0"/>
            </a:endParaRPr>
          </a:p>
        </p:txBody>
      </p:sp>
      <p:sp>
        <p:nvSpPr>
          <p:cNvPr id="20" name="Textbox: Line 2"/>
          <p:cNvSpPr txBox="1"/>
          <p:nvPr/>
        </p:nvSpPr>
        <p:spPr>
          <a:xfrm>
            <a:off x="585160" y="1367384"/>
            <a:ext cx="8234839"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Which activity do you think helped you to learn </a:t>
            </a:r>
            <a:r>
              <a:rPr lang="en-NZ" sz="2400" b="1" dirty="0" smtClean="0">
                <a:latin typeface="Segoe UI" pitchFamily="34" charset="0"/>
                <a:ea typeface="Segoe UI" pitchFamily="34" charset="0"/>
                <a:cs typeface="Segoe UI" pitchFamily="34" charset="0"/>
              </a:rPr>
              <a:t>best</a:t>
            </a:r>
            <a:br>
              <a:rPr lang="en-NZ" sz="2400" b="1" dirty="0" smtClean="0">
                <a:latin typeface="Segoe UI" pitchFamily="34" charset="0"/>
                <a:ea typeface="Segoe UI" pitchFamily="34" charset="0"/>
                <a:cs typeface="Segoe UI" pitchFamily="34" charset="0"/>
              </a:rPr>
            </a:br>
            <a:r>
              <a:rPr lang="en-NZ" sz="2400" b="1" dirty="0" smtClean="0">
                <a:latin typeface="Segoe UI" pitchFamily="34" charset="0"/>
                <a:ea typeface="Segoe UI" pitchFamily="34" charset="0"/>
                <a:cs typeface="Segoe UI" pitchFamily="34" charset="0"/>
              </a:rPr>
              <a:t>in </a:t>
            </a:r>
            <a:r>
              <a:rPr lang="en-NZ" sz="2400" b="1" dirty="0">
                <a:latin typeface="Segoe UI" pitchFamily="34" charset="0"/>
                <a:ea typeface="Segoe UI" pitchFamily="34" charset="0"/>
                <a:cs typeface="Segoe UI" pitchFamily="34" charset="0"/>
              </a:rPr>
              <a:t>this </a:t>
            </a:r>
            <a:r>
              <a:rPr lang="en-NZ" sz="2400" b="1" dirty="0" smtClean="0">
                <a:latin typeface="Segoe UI" pitchFamily="34" charset="0"/>
                <a:ea typeface="Segoe UI" pitchFamily="34" charset="0"/>
                <a:cs typeface="Segoe UI" pitchFamily="34" charset="0"/>
              </a:rPr>
              <a:t>resource?</a:t>
            </a:r>
            <a:endParaRPr lang="en-NZ" sz="2400" b="1" dirty="0">
              <a:latin typeface="Segoe UI" pitchFamily="34" charset="0"/>
              <a:ea typeface="Segoe UI" pitchFamily="34" charset="0"/>
              <a:cs typeface="Segoe UI" pitchFamily="34" charset="0"/>
            </a:endParaRPr>
          </a:p>
        </p:txBody>
      </p:sp>
      <p:sp>
        <p:nvSpPr>
          <p:cNvPr id="27" name="Shape: Number 3"/>
          <p:cNvSpPr txBox="1"/>
          <p:nvPr/>
        </p:nvSpPr>
        <p:spPr>
          <a:xfrm>
            <a:off x="65300" y="2351432"/>
            <a:ext cx="559217" cy="461665"/>
          </a:xfrm>
          <a:prstGeom prst="rect">
            <a:avLst/>
          </a:prstGeom>
          <a:noFill/>
        </p:spPr>
        <p:txBody>
          <a:bodyPr wrap="square" rtlCol="0">
            <a:spAutoFit/>
          </a:bodyPr>
          <a:lstStyle/>
          <a:p>
            <a:r>
              <a:rPr lang="en-GB" sz="2400" b="1" dirty="0" smtClean="0">
                <a:latin typeface="Segoe UI" pitchFamily="34" charset="0"/>
                <a:ea typeface="Segoe UI" pitchFamily="34" charset="0"/>
                <a:cs typeface="Segoe UI" pitchFamily="34" charset="0"/>
              </a:rPr>
              <a:t>5)</a:t>
            </a:r>
            <a:endParaRPr lang="en-GB" sz="2400" b="1" dirty="0">
              <a:latin typeface="Segoe UI" pitchFamily="34" charset="0"/>
              <a:ea typeface="Segoe UI" pitchFamily="34" charset="0"/>
              <a:cs typeface="Segoe UI" pitchFamily="34" charset="0"/>
            </a:endParaRPr>
          </a:p>
        </p:txBody>
      </p:sp>
      <p:sp>
        <p:nvSpPr>
          <p:cNvPr id="28" name="Shape: Number 2"/>
          <p:cNvSpPr txBox="1"/>
          <p:nvPr/>
        </p:nvSpPr>
        <p:spPr>
          <a:xfrm>
            <a:off x="65300" y="1367384"/>
            <a:ext cx="559217" cy="461665"/>
          </a:xfrm>
          <a:prstGeom prst="rect">
            <a:avLst/>
          </a:prstGeom>
          <a:noFill/>
        </p:spPr>
        <p:txBody>
          <a:bodyPr wrap="square" rtlCol="0">
            <a:spAutoFit/>
          </a:bodyPr>
          <a:lstStyle/>
          <a:p>
            <a:r>
              <a:rPr lang="en-GB" sz="2400" b="1" dirty="0" smtClean="0">
                <a:latin typeface="Segoe UI" pitchFamily="34" charset="0"/>
                <a:ea typeface="Segoe UI" pitchFamily="34" charset="0"/>
                <a:cs typeface="Segoe UI" pitchFamily="34" charset="0"/>
              </a:rPr>
              <a:t>4)</a:t>
            </a:r>
            <a:endParaRPr lang="en-GB" sz="2400" b="1" dirty="0">
              <a:latin typeface="Segoe UI" pitchFamily="34" charset="0"/>
              <a:ea typeface="Segoe UI" pitchFamily="34" charset="0"/>
              <a:cs typeface="Segoe UI" pitchFamily="34" charset="0"/>
            </a:endParaRP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R-3</a:t>
            </a:r>
            <a:endParaRPr lang="en-GB" sz="900" b="1" dirty="0">
              <a:solidFill>
                <a:srgbClr val="002060"/>
              </a:solidFill>
              <a:latin typeface="Arial" pitchFamily="34" charset="0"/>
              <a:cs typeface="Arial" pitchFamily="34" charset="0"/>
            </a:endParaRPr>
          </a:p>
          <a:p>
            <a:pPr algn="ctr"/>
            <a:r>
              <a:rPr lang="en-GB" sz="900" b="1" dirty="0" smtClean="0">
                <a:solidFill>
                  <a:srgbClr val="002060"/>
                </a:solidFill>
                <a:latin typeface="Arial" pitchFamily="34" charset="0"/>
                <a:cs typeface="Arial" pitchFamily="34" charset="0"/>
              </a:rPr>
              <a:t>S-09B</a:t>
            </a:r>
            <a:endParaRPr lang="en-GB" sz="900" b="1" dirty="0">
              <a:solidFill>
                <a:srgbClr val="002060"/>
              </a:solidFill>
              <a:latin typeface="Arial" pitchFamily="34" charset="0"/>
              <a:cs typeface="Arial" pitchFamily="34" charset="0"/>
            </a:endParaRP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smtClean="0"/>
              <a:t>Check Up</a:t>
            </a:r>
            <a:endParaRPr lang="en-GB" sz="3600" b="1" dirty="0"/>
          </a:p>
        </p:txBody>
      </p:sp>
      <p:sp>
        <p:nvSpPr>
          <p:cNvPr id="17"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162664" y="4912504"/>
            <a:ext cx="2818715" cy="207747"/>
          </a:xfrm>
          <a:prstGeom prst="rect">
            <a:avLst/>
          </a:prstGeom>
          <a:noFill/>
        </p:spPr>
        <p:txBody>
          <a:bodyPr wrap="none" lIns="68577" tIns="34289" rIns="68577" bIns="34289" rtlCol="0">
            <a:spAutoFit/>
          </a:bodyPr>
          <a:lstStyle/>
          <a:p>
            <a:pPr algn="ctr"/>
            <a:r>
              <a:rPr lang="en-GB" sz="900" dirty="0">
                <a:latin typeface="Arial" pitchFamily="34" charset="0"/>
                <a:ea typeface="Segoe UI" pitchFamily="34" charset="0"/>
                <a:cs typeface="Arial" pitchFamily="34" charset="0"/>
              </a:rPr>
              <a:t>Click on the worksheet button to go to the worksheet</a:t>
            </a:r>
          </a:p>
        </p:txBody>
      </p:sp>
      <p:pic>
        <p:nvPicPr>
          <p:cNvPr id="33" name="Image" descr="Image result for Prayer in Lent"/>
          <p:cNvPicPr/>
          <p:nvPr/>
        </p:nvPicPr>
        <p:blipFill rotWithShape="1">
          <a:blip r:embed="rId4" cstate="print">
            <a:extLst>
              <a:ext uri="{28A0092B-C50C-407E-A947-70E740481C1C}">
                <a14:useLocalDpi xmlns:a14="http://schemas.microsoft.com/office/drawing/2010/main" val="0"/>
              </a:ext>
            </a:extLst>
          </a:blip>
          <a:srcRect l="4389" t="6871" r="3435" b="7887"/>
          <a:stretch/>
        </p:blipFill>
        <p:spPr bwMode="auto">
          <a:xfrm>
            <a:off x="6544128" y="129270"/>
            <a:ext cx="1646214" cy="11417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3681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3" presetClass="emph" presetSubtype="2" fill="hold" grpId="6" nodeType="withEffect">
                                  <p:stCondLst>
                                    <p:cond delay="0"/>
                                  </p:stCondLst>
                                  <p:childTnLst>
                                    <p:animClr clrSpc="rgb" dir="cw">
                                      <p:cBhvr override="childStyle">
                                        <p:cTn id="9" dur="1000" fill="hold"/>
                                        <p:tgtEl>
                                          <p:spTgt spid="20"/>
                                        </p:tgtEl>
                                        <p:attrNameLst>
                                          <p:attrName>style.color</p:attrName>
                                        </p:attrNameLst>
                                      </p:cBhvr>
                                      <p:to>
                                        <a:srgbClr val="5F5F5F"/>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5"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20"/>
                                        </p:tgtEl>
                                        <p:attrNameLst>
                                          <p:attrName>style.color</p:attrName>
                                        </p:attrNameLst>
                                      </p:cBhvr>
                                      <p:to>
                                        <a:srgbClr val="777777"/>
                                      </p:to>
                                    </p:animClr>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2" nodeType="withEffect">
                                  <p:stCondLst>
                                    <p:cond delay="0"/>
                                  </p:stCondLst>
                                  <p:childTnLst>
                                    <p:animClr clrSpc="rgb" dir="cw">
                                      <p:cBhvr override="childStyle">
                                        <p:cTn id="22" dur="100" fill="hold"/>
                                        <p:tgtEl>
                                          <p:spTgt spid="20"/>
                                        </p:tgtEl>
                                        <p:attrNameLst>
                                          <p:attrName>style.color</p:attrName>
                                        </p:attrNameLst>
                                      </p:cBhvr>
                                      <p:to>
                                        <a:schemeClr val="tx1"/>
                                      </p:to>
                                    </p:animClr>
                                  </p:childTnLst>
                                </p:cTn>
                              </p:par>
                              <p:par>
                                <p:cTn id="23" presetID="3" presetClass="emph" presetSubtype="2" fill="hold" grpId="1" nodeType="withEffect">
                                  <p:stCondLst>
                                    <p:cond delay="0"/>
                                  </p:stCondLst>
                                  <p:childTnLst>
                                    <p:animClr clrSpc="rgb" dir="cw">
                                      <p:cBhvr override="childStyle">
                                        <p:cTn id="24" dur="100" fill="hold"/>
                                        <p:tgtEl>
                                          <p:spTgt spid="19"/>
                                        </p:tgtEl>
                                        <p:attrNameLst>
                                          <p:attrName>style.color</p:attrName>
                                        </p:attrNameLst>
                                      </p:cBhvr>
                                      <p:to>
                                        <a:schemeClr val="tx1"/>
                                      </p:to>
                                    </p:animClr>
                                  </p:childTnLst>
                                </p:cTn>
                              </p:par>
                              <p:par>
                                <p:cTn id="25" presetID="1" presetClass="exit" presetSubtype="0" fill="hold" grpId="3"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7" restart="whenNotActive" fill="hold" evtFilter="cancelBubble" nodeType="interactiveSeq">
                <p:stCondLst>
                  <p:cond evt="onClick" delay="0">
                    <p:tgtEl>
                      <p:spTgt spid="32"/>
                    </p:tgtEl>
                  </p:cond>
                </p:stCondLst>
                <p:endSync evt="end" delay="0">
                  <p:rtn val="all"/>
                </p:endSync>
                <p:childTnLst>
                  <p:par>
                    <p:cTn id="28" fill="hold">
                      <p:stCondLst>
                        <p:cond delay="0"/>
                      </p:stCondLst>
                      <p:childTnLst>
                        <p:par>
                          <p:cTn id="29" fill="hold">
                            <p:stCondLst>
                              <p:cond delay="0"/>
                            </p:stCondLst>
                            <p:childTnLst>
                              <p:par>
                                <p:cTn id="30" presetID="3" presetClass="emph" presetSubtype="2" fill="hold" grpId="3" nodeType="withEffect">
                                  <p:stCondLst>
                                    <p:cond delay="0"/>
                                  </p:stCondLst>
                                  <p:childTnLst>
                                    <p:animClr clrSpc="rgb" dir="cw">
                                      <p:cBhvr override="childStyle">
                                        <p:cTn id="31" dur="100" fill="hold"/>
                                        <p:tgtEl>
                                          <p:spTgt spid="20"/>
                                        </p:tgtEl>
                                        <p:attrNameLst>
                                          <p:attrName>style.color</p:attrName>
                                        </p:attrNameLst>
                                      </p:cBhvr>
                                      <p:to>
                                        <a:schemeClr val="tx1"/>
                                      </p:to>
                                    </p:animClr>
                                  </p:childTnLst>
                                </p:cTn>
                              </p:par>
                              <p:par>
                                <p:cTn id="32" presetID="3" presetClass="emph" presetSubtype="2" fill="hold" grpId="2" nodeType="withEffect">
                                  <p:stCondLst>
                                    <p:cond delay="0"/>
                                  </p:stCondLst>
                                  <p:childTnLst>
                                    <p:animClr clrSpc="rgb" dir="cw">
                                      <p:cBhvr override="childStyle">
                                        <p:cTn id="33" dur="100" fill="hold"/>
                                        <p:tgtEl>
                                          <p:spTgt spid="19"/>
                                        </p:tgtEl>
                                        <p:attrNameLst>
                                          <p:attrName>style.color</p:attrName>
                                        </p:attrNameLst>
                                      </p:cBhvr>
                                      <p:to>
                                        <a:schemeClr val="tx1"/>
                                      </p:to>
                                    </p:animClr>
                                  </p:childTnLst>
                                </p:cTn>
                              </p:par>
                              <p:par>
                                <p:cTn id="34" presetID="1" presetClass="exit" presetSubtype="0" fill="hold" grpId="4" nodeType="withEffect">
                                  <p:stCondLst>
                                    <p:cond delay="0"/>
                                  </p:stCondLst>
                                  <p:childTnLst>
                                    <p:set>
                                      <p:cBhvr>
                                        <p:cTn id="35"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9" grpId="0"/>
      <p:bldP spid="19" grpId="1"/>
      <p:bldP spid="19" grpId="2"/>
      <p:bldP spid="19" grpId="3"/>
      <p:bldP spid="19" grpId="4"/>
      <p:bldP spid="19" grpId="5"/>
      <p:bldP spid="20" grpId="1"/>
      <p:bldP spid="20" grpId="2"/>
      <p:bldP spid="20" grpId="3"/>
      <p:bldP spid="20" grpId="6"/>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R-3</a:t>
            </a:r>
            <a:endParaRPr lang="en-GB" sz="900" b="1" dirty="0">
              <a:solidFill>
                <a:srgbClr val="002060"/>
              </a:solidFill>
              <a:latin typeface="Arial" pitchFamily="34" charset="0"/>
              <a:cs typeface="Arial" pitchFamily="34" charset="0"/>
            </a:endParaRPr>
          </a:p>
          <a:p>
            <a:pPr algn="ctr"/>
            <a:r>
              <a:rPr lang="en-GB" sz="900" b="1" dirty="0" smtClean="0">
                <a:solidFill>
                  <a:srgbClr val="002060"/>
                </a:solidFill>
                <a:latin typeface="Arial" pitchFamily="34" charset="0"/>
                <a:cs typeface="Arial" pitchFamily="34" charset="0"/>
              </a:rPr>
              <a:t>S-10A</a:t>
            </a:r>
            <a:endParaRPr lang="en-GB" sz="900" b="1" dirty="0">
              <a:solidFill>
                <a:srgbClr val="002060"/>
              </a:solidFill>
              <a:latin typeface="Arial" pitchFamily="34" charset="0"/>
              <a:cs typeface="Arial" pitchFamily="34" charset="0"/>
            </a:endParaRP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p:cNvSpPr/>
          <p:nvPr/>
        </p:nvSpPr>
        <p:spPr>
          <a:xfrm>
            <a:off x="958574" y="1059116"/>
            <a:ext cx="7226847" cy="3647152"/>
          </a:xfrm>
          <a:prstGeom prst="rect">
            <a:avLst/>
          </a:prstGeom>
        </p:spPr>
        <p:txBody>
          <a:bodyPr wrap="square">
            <a:spAutoFit/>
          </a:bodyPr>
          <a:lstStyle/>
          <a:p>
            <a:pPr marL="228600" lvl="0" indent="-228600">
              <a:buFont typeface="+mj-lt"/>
              <a:buAutoNum type="arabicPeriod"/>
            </a:pPr>
            <a:r>
              <a:rPr lang="en-NZ" sz="1100" b="1" dirty="0"/>
              <a:t>Share the poster f</a:t>
            </a:r>
            <a:r>
              <a:rPr lang="en-NZ" sz="1100" dirty="0"/>
              <a:t>rom the 2</a:t>
            </a:r>
            <a:r>
              <a:rPr lang="en-NZ" sz="1100" baseline="30000" dirty="0"/>
              <a:t>nd</a:t>
            </a:r>
            <a:r>
              <a:rPr lang="en-NZ" sz="1100" dirty="0"/>
              <a:t> Check up activity to explain the meaning of ashes and their use in Lent as a sign of sorrow and repentance. Invite people to say what children of your age can do to show they are sorry and make up for what they have done.</a:t>
            </a:r>
          </a:p>
          <a:p>
            <a:pPr marL="228600" indent="-228600">
              <a:buFont typeface="+mj-lt"/>
              <a:buAutoNum type="arabicPeriod"/>
            </a:pPr>
            <a:endParaRPr lang="en-NZ" sz="1100" dirty="0"/>
          </a:p>
          <a:p>
            <a:pPr marL="228600" lvl="0" indent="-228600">
              <a:buFont typeface="+mj-lt"/>
              <a:buAutoNum type="arabicPeriod"/>
            </a:pPr>
            <a:r>
              <a:rPr lang="en-NZ" sz="1100" b="1" dirty="0"/>
              <a:t>Make an advertisement to </a:t>
            </a:r>
            <a:r>
              <a:rPr lang="en-NZ" sz="1100" dirty="0"/>
              <a:t>post around the school and parish to remind people that Lent is a good time to think about their lives and their relationship with God. Suggest they think about something they could do to turn back to God and something they could do to show God’s mercy to others. Add the time and place the Sacrament of Penance is being celebrated in the parish. (Check this with your priest). </a:t>
            </a:r>
          </a:p>
          <a:p>
            <a:pPr marL="228600" indent="-228600">
              <a:buFont typeface="+mj-lt"/>
              <a:buAutoNum type="arabicPeriod"/>
            </a:pPr>
            <a:endParaRPr lang="en-NZ" sz="1100" dirty="0"/>
          </a:p>
          <a:p>
            <a:pPr marL="228600" lvl="0" indent="-228600">
              <a:buFont typeface="+mj-lt"/>
              <a:buAutoNum type="arabicPeriod"/>
            </a:pPr>
            <a:r>
              <a:rPr lang="en-NZ" sz="1100" b="1" dirty="0"/>
              <a:t>Have a conversation with an older family member</a:t>
            </a:r>
            <a:r>
              <a:rPr lang="en-NZ" sz="1100" dirty="0"/>
              <a:t> about what they did when they were children during the season of Lent, what fasting was like and other things they did during the season of Lent</a:t>
            </a:r>
            <a:r>
              <a:rPr lang="en-NZ" sz="1100" dirty="0" smtClean="0"/>
              <a:t>.</a:t>
            </a:r>
          </a:p>
          <a:p>
            <a:pPr marL="228600" lvl="0" indent="-228600">
              <a:buFont typeface="+mj-lt"/>
              <a:buAutoNum type="arabicPeriod"/>
            </a:pPr>
            <a:endParaRPr lang="en-NZ" sz="1100" dirty="0"/>
          </a:p>
          <a:p>
            <a:pPr marL="228600" lvl="0" indent="-228600">
              <a:buFont typeface="+mj-lt"/>
              <a:buAutoNum type="arabicPeriod"/>
            </a:pPr>
            <a:r>
              <a:rPr lang="en-NZ" sz="1100" b="1" dirty="0"/>
              <a:t>Create School liturgy</a:t>
            </a:r>
            <a:r>
              <a:rPr lang="en-NZ" sz="1100" dirty="0"/>
              <a:t> to use during Lent using all the children have learned about the promises people make to help them grow closer to God, the attitudes and actions they want to change, the giving and the fasting and the repenting – owning up and saying sorry.  These can be talked about, dramatized, illustrated and displayed for the community to be encouraged to use the Lenten season well. They can all be brought to prayer and song. Invite the whole community to share it</a:t>
            </a:r>
            <a:r>
              <a:rPr lang="en-NZ" sz="1100" dirty="0" smtClean="0"/>
              <a:t>.</a:t>
            </a:r>
          </a:p>
          <a:p>
            <a:pPr marL="228600" lvl="0" indent="-228600">
              <a:buFont typeface="+mj-lt"/>
              <a:buAutoNum type="arabicPeriod"/>
            </a:pPr>
            <a:endParaRPr lang="en-NZ" sz="1100" dirty="0"/>
          </a:p>
          <a:p>
            <a:pPr marL="228600" lvl="0" indent="-228600">
              <a:buFont typeface="+mj-lt"/>
              <a:buAutoNum type="arabicPeriod"/>
            </a:pPr>
            <a:r>
              <a:rPr lang="en-NZ" sz="1100" b="1" dirty="0"/>
              <a:t>Children share their Praying in Lent Worksheets </a:t>
            </a:r>
            <a:r>
              <a:rPr lang="en-NZ" sz="1100" dirty="0"/>
              <a:t>(Slide  4, Lesson3) with other classes and generate discussion about children’s preferred places, times and with whom they pray and explain the reasons for their preferences. Record these and MP3 them for children to share with family members. </a:t>
            </a:r>
          </a:p>
        </p:txBody>
      </p:sp>
      <p:pic>
        <p:nvPicPr>
          <p:cNvPr id="4" name="Ti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965" y="85423"/>
            <a:ext cx="8746067" cy="755738"/>
          </a:xfrm>
          <a:prstGeom prst="rect">
            <a:avLst/>
          </a:prstGeom>
        </p:spPr>
      </p:pic>
      <p:pic>
        <p:nvPicPr>
          <p:cNvPr id="10"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441" y="3245917"/>
            <a:ext cx="1040052" cy="924982"/>
          </a:xfrm>
          <a:prstGeom prst="rect">
            <a:avLst/>
          </a:prstGeom>
        </p:spPr>
      </p:pic>
      <p:pic>
        <p:nvPicPr>
          <p:cNvPr id="12"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7441" y="1513663"/>
            <a:ext cx="1021033" cy="854526"/>
          </a:xfrm>
          <a:prstGeom prst="rect">
            <a:avLst/>
          </a:prstGeom>
        </p:spPr>
      </p:pic>
      <p:pic>
        <p:nvPicPr>
          <p:cNvPr id="11"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34" y="1379348"/>
            <a:ext cx="999826" cy="948987"/>
          </a:xfrm>
          <a:prstGeom prst="rect">
            <a:avLst/>
          </a:prstGeom>
        </p:spPr>
      </p:pic>
      <p:pic>
        <p:nvPicPr>
          <p:cNvPr id="34"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02" y="3325988"/>
            <a:ext cx="1193800" cy="767443"/>
          </a:xfrm>
          <a:prstGeom prst="rect">
            <a:avLst/>
          </a:prstGeom>
        </p:spPr>
      </p:pic>
    </p:spTree>
    <p:extLst>
      <p:ext uri="{BB962C8B-B14F-4D97-AF65-F5344CB8AC3E}">
        <p14:creationId xmlns:p14="http://schemas.microsoft.com/office/powerpoint/2010/main" val="1177626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R-3</a:t>
            </a:r>
            <a:endParaRPr lang="en-GB" sz="900" b="1" dirty="0">
              <a:solidFill>
                <a:srgbClr val="002060"/>
              </a:solidFill>
              <a:latin typeface="Arial" pitchFamily="34" charset="0"/>
              <a:cs typeface="Arial" pitchFamily="34" charset="0"/>
            </a:endParaRPr>
          </a:p>
          <a:p>
            <a:pPr algn="ctr"/>
            <a:r>
              <a:rPr lang="en-GB" sz="900" b="1" dirty="0" smtClean="0">
                <a:solidFill>
                  <a:srgbClr val="002060"/>
                </a:solidFill>
                <a:latin typeface="Arial" pitchFamily="34" charset="0"/>
                <a:cs typeface="Arial" pitchFamily="34" charset="0"/>
              </a:rPr>
              <a:t>S-10B</a:t>
            </a:r>
            <a:endParaRPr lang="en-GB" sz="900" b="1" dirty="0">
              <a:solidFill>
                <a:srgbClr val="002060"/>
              </a:solidFill>
              <a:latin typeface="Arial" pitchFamily="34" charset="0"/>
              <a:cs typeface="Arial" pitchFamily="34" charset="0"/>
            </a:endParaRP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162664" y="4912504"/>
            <a:ext cx="2818715" cy="207747"/>
          </a:xfrm>
          <a:prstGeom prst="rect">
            <a:avLst/>
          </a:prstGeom>
          <a:noFill/>
        </p:spPr>
        <p:txBody>
          <a:bodyPr wrap="none" lIns="68577" tIns="34289" rIns="68577" bIns="34289" rtlCol="0">
            <a:spAutoFit/>
          </a:bodyPr>
          <a:lstStyle/>
          <a:p>
            <a:pPr algn="ctr"/>
            <a:r>
              <a:rPr lang="en-GB" sz="900" dirty="0">
                <a:latin typeface="Arial" pitchFamily="34" charset="0"/>
                <a:ea typeface="Segoe UI" pitchFamily="34" charset="0"/>
                <a:cs typeface="Arial" pitchFamily="34" charset="0"/>
              </a:rPr>
              <a:t>Click on the worksheet button to go to the worksheet</a:t>
            </a:r>
          </a:p>
        </p:txBody>
      </p:sp>
      <p:sp>
        <p:nvSpPr>
          <p:cNvPr id="8" name="Textbox" hidden="1"/>
          <p:cNvSpPr/>
          <p:nvPr/>
        </p:nvSpPr>
        <p:spPr>
          <a:xfrm>
            <a:off x="558799" y="1059116"/>
            <a:ext cx="8026401" cy="3785652"/>
          </a:xfrm>
          <a:prstGeom prst="rect">
            <a:avLst/>
          </a:prstGeom>
        </p:spPr>
        <p:txBody>
          <a:bodyPr wrap="square">
            <a:spAutoFit/>
          </a:bodyPr>
          <a:lstStyle/>
          <a:p>
            <a:pPr marL="228600" lvl="0" indent="-228600">
              <a:buFont typeface="+mj-lt"/>
              <a:buAutoNum type="arabicPeriod" startAt="6"/>
            </a:pPr>
            <a:r>
              <a:rPr lang="en-NZ" sz="1200" b="1" dirty="0"/>
              <a:t>Create a Personal Prayer Plan</a:t>
            </a:r>
            <a:r>
              <a:rPr lang="en-NZ" sz="1200" dirty="0"/>
              <a:t> for Lent and set up a quiet place for children to pray and give them time during the day to pray. Children can make their plan and share how they are keeping to it. Share it with other classes and explain how prayer is an important part of their Lenten Journey. </a:t>
            </a:r>
          </a:p>
          <a:p>
            <a:pPr marL="228600" indent="-228600">
              <a:buFont typeface="+mj-lt"/>
              <a:buAutoNum type="arabicPeriod" startAt="6"/>
            </a:pPr>
            <a:endParaRPr lang="en-NZ" sz="1200" dirty="0"/>
          </a:p>
          <a:p>
            <a:pPr marL="228600" lvl="0" indent="-228600">
              <a:buFont typeface="+mj-lt"/>
              <a:buAutoNum type="arabicPeriod" startAt="6"/>
            </a:pPr>
            <a:r>
              <a:rPr lang="en-NZ" sz="1200" b="1" dirty="0"/>
              <a:t>Make Lenten fridge magnets</a:t>
            </a:r>
            <a:r>
              <a:rPr lang="en-NZ" sz="1200" dirty="0"/>
              <a:t> to remind family </a:t>
            </a:r>
            <a:r>
              <a:rPr lang="en-NZ" sz="1200" dirty="0" err="1"/>
              <a:t>whānau</a:t>
            </a:r>
            <a:r>
              <a:rPr lang="en-NZ" sz="1200" dirty="0"/>
              <a:t> to keep their Lenten promises and grow in friendship with God. Make some to share with parishioners also.</a:t>
            </a:r>
          </a:p>
          <a:p>
            <a:pPr marL="228600" indent="-228600">
              <a:buFont typeface="+mj-lt"/>
              <a:buAutoNum type="arabicPeriod" startAt="6"/>
            </a:pPr>
            <a:endParaRPr lang="en-NZ" sz="1200" dirty="0"/>
          </a:p>
          <a:p>
            <a:pPr marL="228600" lvl="0" indent="-228600">
              <a:buFont typeface="+mj-lt"/>
              <a:buAutoNum type="arabicPeriod" startAt="6"/>
            </a:pPr>
            <a:r>
              <a:rPr lang="en-NZ" sz="1200" b="1" dirty="0"/>
              <a:t>Create a presentation </a:t>
            </a:r>
            <a:r>
              <a:rPr lang="en-NZ" sz="1200" dirty="0"/>
              <a:t>to share what you know about the Stations of the </a:t>
            </a:r>
            <a:r>
              <a:rPr lang="en-NZ" sz="1200" dirty="0" smtClean="0"/>
              <a:t>Cross.</a:t>
            </a:r>
            <a:br>
              <a:rPr lang="en-NZ" sz="1200" dirty="0" smtClean="0"/>
            </a:br>
            <a:r>
              <a:rPr lang="en-NZ" sz="1200" dirty="0" smtClean="0"/>
              <a:t>Explain </a:t>
            </a:r>
            <a:r>
              <a:rPr lang="en-NZ" sz="1200" dirty="0"/>
              <a:t>why people pray with them during Lent. If the church is near the school the presentation could be done there and children could lead a prayer service around the stations or they could share the clip</a:t>
            </a:r>
            <a:r>
              <a:rPr lang="en-NZ" sz="1200" dirty="0" smtClean="0"/>
              <a:t>.</a:t>
            </a:r>
          </a:p>
          <a:p>
            <a:pPr marL="228600" indent="-228600">
              <a:buFont typeface="+mj-lt"/>
              <a:buAutoNum type="arabicPeriod" startAt="6"/>
            </a:pPr>
            <a:endParaRPr lang="en-NZ" sz="1200" dirty="0"/>
          </a:p>
          <a:p>
            <a:pPr marL="228600" lvl="0" indent="-228600">
              <a:buFont typeface="+mj-lt"/>
              <a:buAutoNum type="arabicPeriod" startAt="6"/>
            </a:pPr>
            <a:r>
              <a:rPr lang="en-NZ" sz="1200" b="1" dirty="0"/>
              <a:t>Make a list </a:t>
            </a:r>
            <a:r>
              <a:rPr lang="en-NZ" sz="1200" dirty="0"/>
              <a:t>of things children can do during Lent to help them change bad habits, remind themselves to pray each day, ask for forgiveness when they have hurt someone, do what they are asked to do, get up when they are called and give up something for themselves so they can give something to someone in need.</a:t>
            </a:r>
          </a:p>
          <a:p>
            <a:pPr marL="228600" indent="-228600">
              <a:buFont typeface="+mj-lt"/>
              <a:buAutoNum type="arabicPeriod" startAt="6"/>
            </a:pPr>
            <a:endParaRPr lang="en-NZ" sz="1200" dirty="0"/>
          </a:p>
          <a:p>
            <a:pPr marL="228600" lvl="0" indent="-228600">
              <a:buFont typeface="+mj-lt"/>
              <a:buAutoNum type="arabicPeriod" startAt="6"/>
            </a:pPr>
            <a:r>
              <a:rPr lang="en-NZ" sz="1200" b="1" dirty="0"/>
              <a:t>Create a dance or a mime</a:t>
            </a:r>
            <a:r>
              <a:rPr lang="en-NZ" sz="1200" dirty="0"/>
              <a:t> to show the message of Lent – turning away from sin and turning back to God, growing into a deeper relationship with God. Include recognising what needs to be changed, saying sorry, being forgiven and celebrating forgiveness. Share it with the parish. Record it to use next year as a Lenten teaching resource. </a:t>
            </a:r>
            <a:endParaRPr lang="en-NZ" sz="1200" dirty="0" smtClean="0"/>
          </a:p>
          <a:p>
            <a:pPr marL="228600" lvl="0" indent="-228600">
              <a:buFont typeface="+mj-lt"/>
              <a:buAutoNum type="arabicPeriod" startAt="6"/>
            </a:pPr>
            <a:endParaRPr lang="en-NZ" sz="1200" dirty="0"/>
          </a:p>
          <a:p>
            <a:pPr marL="228600" lvl="0" indent="-228600">
              <a:buFont typeface="+mj-lt"/>
              <a:buAutoNum type="arabicPeriod" startAt="6"/>
            </a:pPr>
            <a:r>
              <a:rPr lang="en-NZ" sz="1200" b="1" dirty="0"/>
              <a:t>Make up your own way </a:t>
            </a:r>
            <a:r>
              <a:rPr lang="en-NZ" sz="1200" dirty="0"/>
              <a:t>of showing and sharing what you have learned and decide who you would like to share it with. </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965" y="85423"/>
            <a:ext cx="8746067" cy="755738"/>
          </a:xfrm>
          <a:prstGeom prst="rect">
            <a:avLst/>
          </a:prstGeom>
        </p:spPr>
      </p:pic>
      <p:sp>
        <p:nvSpPr>
          <p:cNvPr id="14" name="Textbox"/>
          <p:cNvSpPr/>
          <p:nvPr/>
        </p:nvSpPr>
        <p:spPr>
          <a:xfrm>
            <a:off x="958574" y="1059116"/>
            <a:ext cx="7226847" cy="3647152"/>
          </a:xfrm>
          <a:prstGeom prst="rect">
            <a:avLst/>
          </a:prstGeom>
        </p:spPr>
        <p:txBody>
          <a:bodyPr wrap="square">
            <a:spAutoFit/>
          </a:bodyPr>
          <a:lstStyle/>
          <a:p>
            <a:pPr marL="228600" lvl="0" indent="-228600">
              <a:buFont typeface="+mj-lt"/>
              <a:buAutoNum type="arabicPeriod" startAt="6"/>
            </a:pPr>
            <a:r>
              <a:rPr lang="en-NZ" sz="1100" b="1" dirty="0"/>
              <a:t>Create a Personal Prayer Plan</a:t>
            </a:r>
            <a:r>
              <a:rPr lang="en-NZ" sz="1100" dirty="0"/>
              <a:t> for Lent and set up a quiet place for children to pray and give them time during the day to pray. Children can make their plan and share how they are keeping to it. Share it with other classes and explain how prayer is an important part of their Lenten Journey. </a:t>
            </a:r>
          </a:p>
          <a:p>
            <a:pPr marL="228600" indent="-228600">
              <a:buFont typeface="+mj-lt"/>
              <a:buAutoNum type="arabicPeriod" startAt="6"/>
            </a:pPr>
            <a:endParaRPr lang="en-NZ" sz="1100" dirty="0"/>
          </a:p>
          <a:p>
            <a:pPr marL="228600" lvl="0" indent="-228600">
              <a:buFont typeface="+mj-lt"/>
              <a:buAutoNum type="arabicPeriod" startAt="6"/>
            </a:pPr>
            <a:r>
              <a:rPr lang="en-NZ" sz="1100" b="1" dirty="0"/>
              <a:t>Make Lenten fridge magnets</a:t>
            </a:r>
            <a:r>
              <a:rPr lang="en-NZ" sz="1100" dirty="0"/>
              <a:t> to remind family </a:t>
            </a:r>
            <a:r>
              <a:rPr lang="en-NZ" sz="1100" dirty="0" err="1"/>
              <a:t>whānau</a:t>
            </a:r>
            <a:r>
              <a:rPr lang="en-NZ" sz="1100" dirty="0"/>
              <a:t> to keep their Lenten promises and grow in friendship with God. Make some to share with parishioners also.</a:t>
            </a:r>
          </a:p>
          <a:p>
            <a:pPr marL="228600" indent="-228600">
              <a:buFont typeface="+mj-lt"/>
              <a:buAutoNum type="arabicPeriod" startAt="6"/>
            </a:pPr>
            <a:endParaRPr lang="en-NZ" sz="1100" dirty="0"/>
          </a:p>
          <a:p>
            <a:pPr marL="228600" lvl="0" indent="-228600">
              <a:buFont typeface="+mj-lt"/>
              <a:buAutoNum type="arabicPeriod" startAt="6"/>
            </a:pPr>
            <a:r>
              <a:rPr lang="en-NZ" sz="1100" b="1" dirty="0"/>
              <a:t>Create a presentation </a:t>
            </a:r>
            <a:r>
              <a:rPr lang="en-NZ" sz="1100" dirty="0"/>
              <a:t>to share what you know about the Stations of the Cross.</a:t>
            </a:r>
            <a:br>
              <a:rPr lang="en-NZ" sz="1100" dirty="0"/>
            </a:br>
            <a:r>
              <a:rPr lang="en-NZ" sz="1100" dirty="0"/>
              <a:t>Explain why people pray with them during Lent. If the church is near the school the presentation could be done there and children could lead a prayer service around the stations or they could share the clip.</a:t>
            </a:r>
          </a:p>
          <a:p>
            <a:pPr marL="228600" indent="-228600">
              <a:buFont typeface="+mj-lt"/>
              <a:buAutoNum type="arabicPeriod" startAt="6"/>
            </a:pPr>
            <a:endParaRPr lang="en-NZ" sz="1100" dirty="0"/>
          </a:p>
          <a:p>
            <a:pPr marL="228600" lvl="0" indent="-228600">
              <a:buFont typeface="+mj-lt"/>
              <a:buAutoNum type="arabicPeriod" startAt="6"/>
            </a:pPr>
            <a:r>
              <a:rPr lang="en-NZ" sz="1100" b="1" dirty="0"/>
              <a:t>Make a list </a:t>
            </a:r>
            <a:r>
              <a:rPr lang="en-NZ" sz="1100" dirty="0"/>
              <a:t>of things children can do during Lent to help them change bad habits, remind themselves to pray each day, ask for forgiveness when they have hurt someone, do what they are asked to do, get up when they are called and give up something for themselves so they can give something to someone in need.</a:t>
            </a:r>
          </a:p>
          <a:p>
            <a:pPr marL="228600" indent="-228600">
              <a:buFont typeface="+mj-lt"/>
              <a:buAutoNum type="arabicPeriod" startAt="6"/>
            </a:pPr>
            <a:endParaRPr lang="en-NZ" sz="1100" dirty="0"/>
          </a:p>
          <a:p>
            <a:pPr marL="228600" lvl="0" indent="-228600">
              <a:buFont typeface="+mj-lt"/>
              <a:buAutoNum type="arabicPeriod" startAt="6"/>
            </a:pPr>
            <a:r>
              <a:rPr lang="en-NZ" sz="1100" b="1" dirty="0"/>
              <a:t>Create a dance or a mime</a:t>
            </a:r>
            <a:r>
              <a:rPr lang="en-NZ" sz="1100" dirty="0"/>
              <a:t> to show the message of Lent – turning away from sin and turning back to God, </a:t>
            </a:r>
            <a:r>
              <a:rPr lang="en-NZ" sz="1100" dirty="0" smtClean="0"/>
              <a:t>growing</a:t>
            </a:r>
            <a:br>
              <a:rPr lang="en-NZ" sz="1100" dirty="0" smtClean="0"/>
            </a:br>
            <a:r>
              <a:rPr lang="en-NZ" sz="1100" dirty="0" smtClean="0"/>
              <a:t>into </a:t>
            </a:r>
            <a:r>
              <a:rPr lang="en-NZ" sz="1100" dirty="0"/>
              <a:t>a deeper relationship with God. Include recognising what needs to be changed, saying sorry, being forgiven and celebrating forgiveness. Share it with the parish. Record it to use next year as a Lenten teaching resource. </a:t>
            </a:r>
          </a:p>
          <a:p>
            <a:pPr marL="228600" lvl="0" indent="-228600">
              <a:buFont typeface="+mj-lt"/>
              <a:buAutoNum type="arabicPeriod" startAt="6"/>
            </a:pPr>
            <a:endParaRPr lang="en-NZ" sz="1100" dirty="0"/>
          </a:p>
          <a:p>
            <a:pPr marL="228600" lvl="0" indent="-228600">
              <a:buFont typeface="+mj-lt"/>
              <a:buAutoNum type="arabicPeriod" startAt="6"/>
            </a:pPr>
            <a:r>
              <a:rPr lang="en-NZ" sz="1100" b="1" dirty="0"/>
              <a:t>Make up your own way </a:t>
            </a:r>
            <a:r>
              <a:rPr lang="en-NZ" sz="1100" dirty="0"/>
              <a:t>of showing and sharing what you have learned and decide </a:t>
            </a:r>
            <a:r>
              <a:rPr lang="en-NZ" sz="1100" dirty="0" smtClean="0"/>
              <a:t>whom </a:t>
            </a:r>
            <a:r>
              <a:rPr lang="en-NZ" sz="1100" dirty="0"/>
              <a:t>you would like to share it with. </a:t>
            </a:r>
          </a:p>
        </p:txBody>
      </p:sp>
      <p:pic>
        <p:nvPicPr>
          <p:cNvPr id="1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7441" y="3245917"/>
            <a:ext cx="1040052" cy="924982"/>
          </a:xfrm>
          <a:prstGeom prst="rect">
            <a:avLst/>
          </a:prstGeom>
        </p:spPr>
      </p:pic>
      <p:pic>
        <p:nvPicPr>
          <p:cNvPr id="19"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7441" y="1513663"/>
            <a:ext cx="1021033" cy="854526"/>
          </a:xfrm>
          <a:prstGeom prst="rect">
            <a:avLst/>
          </a:prstGeom>
        </p:spPr>
      </p:pic>
      <p:pic>
        <p:nvPicPr>
          <p:cNvPr id="21" name="Imag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34" y="1379348"/>
            <a:ext cx="999826" cy="948987"/>
          </a:xfrm>
          <a:prstGeom prst="rect">
            <a:avLst/>
          </a:prstGeom>
        </p:spPr>
      </p:pic>
      <p:pic>
        <p:nvPicPr>
          <p:cNvPr id="23" name="Imag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02" y="3325988"/>
            <a:ext cx="1193800" cy="767443"/>
          </a:xfrm>
          <a:prstGeom prst="rect">
            <a:avLst/>
          </a:prstGeom>
        </p:spPr>
      </p:pic>
    </p:spTree>
    <p:extLst>
      <p:ext uri="{BB962C8B-B14F-4D97-AF65-F5344CB8AC3E}">
        <p14:creationId xmlns:p14="http://schemas.microsoft.com/office/powerpoint/2010/main" val="292004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R-3</a:t>
            </a:r>
            <a:endParaRPr lang="en-GB" sz="900" b="1" dirty="0">
              <a:solidFill>
                <a:srgbClr val="002060"/>
              </a:solidFill>
              <a:latin typeface="Arial" pitchFamily="34" charset="0"/>
              <a:cs typeface="Arial" pitchFamily="34" charset="0"/>
            </a:endParaRPr>
          </a:p>
          <a:p>
            <a:pPr algn="ctr"/>
            <a:r>
              <a:rPr lang="en-GB" sz="900" b="1" dirty="0" smtClean="0">
                <a:solidFill>
                  <a:srgbClr val="002060"/>
                </a:solidFill>
                <a:latin typeface="Arial" pitchFamily="34" charset="0"/>
                <a:cs typeface="Arial" pitchFamily="34" charset="0"/>
              </a:rPr>
              <a:t>S-11</a:t>
            </a:r>
            <a:endParaRPr lang="en-GB" sz="900" b="1" dirty="0">
              <a:solidFill>
                <a:srgbClr val="002060"/>
              </a:solidFill>
              <a:latin typeface="Arial" pitchFamily="34" charset="0"/>
              <a:cs typeface="Arial" pitchFamily="34" charset="0"/>
            </a:endParaRPr>
          </a:p>
        </p:txBody>
      </p:sp>
      <p:sp>
        <p:nvSpPr>
          <p:cNvPr id="10" name="Title"/>
          <p:cNvSpPr txBox="1"/>
          <p:nvPr/>
        </p:nvSpPr>
        <p:spPr>
          <a:xfrm>
            <a:off x="0" y="-17728"/>
            <a:ext cx="9144000" cy="623248"/>
          </a:xfrm>
          <a:prstGeom prst="rect">
            <a:avLst/>
          </a:prstGeom>
          <a:noFill/>
          <a:effectLst>
            <a:softEdge rad="317500"/>
          </a:effectLst>
        </p:spPr>
        <p:txBody>
          <a:bodyPr wrap="square" lIns="68577" tIns="34289" rIns="68577" bIns="34289" rtlCol="0">
            <a:spAutoFit/>
          </a:bodyPr>
          <a:lstStyle/>
          <a:p>
            <a:pPr algn="ctr"/>
            <a:r>
              <a:rPr lang="en-GB" sz="3600" b="1" dirty="0">
                <a:solidFill>
                  <a:schemeClr val="tx2">
                    <a:lumMod val="60000"/>
                    <a:lumOff val="40000"/>
                  </a:schemeClr>
                </a:solidFill>
                <a:effectLst>
                  <a:glow>
                    <a:schemeClr val="accent1"/>
                  </a:glow>
                  <a:outerShdw blurRad="127000" dist="50800" dir="5400000" sx="103000" sy="103000" algn="ctr" rotWithShape="0">
                    <a:srgbClr val="000000">
                      <a:alpha val="19000"/>
                    </a:srgbClr>
                  </a:outerShdw>
                  <a:reflection stA="3000" endPos="65000" dist="50800" dir="5400000" sy="-100000" algn="bl" rotWithShape="0"/>
                </a:effectLst>
              </a:rPr>
              <a:t>Time for Reflection</a:t>
            </a:r>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Image" descr="C:\Users\a.kennedy\Pictures\Photos from SH\20141031_135439.jpg"/>
          <p:cNvPicPr/>
          <p:nvPr/>
        </p:nvPicPr>
        <p:blipFill rotWithShape="1">
          <a:blip r:embed="rId5" cstate="print">
            <a:extLst>
              <a:ext uri="{28A0092B-C50C-407E-A947-70E740481C1C}">
                <a14:useLocalDpi xmlns:a14="http://schemas.microsoft.com/office/drawing/2010/main" val="0"/>
              </a:ext>
            </a:extLst>
          </a:blip>
          <a:srcRect l="4202" t="11555" b="10504"/>
          <a:stretch/>
        </p:blipFill>
        <p:spPr bwMode="auto">
          <a:xfrm>
            <a:off x="2700866" y="538214"/>
            <a:ext cx="3742267" cy="4059594"/>
          </a:xfrm>
          <a:prstGeom prst="rect">
            <a:avLst/>
          </a:prstGeom>
          <a:noFill/>
          <a:ln>
            <a:noFill/>
          </a:ln>
          <a:effectLst>
            <a:softEdge rad="139700"/>
          </a:effectLst>
          <a:extLst>
            <a:ext uri="{53640926-AAD7-44D8-BBD7-CCE9431645EC}">
              <a14:shadowObscured xmlns:a14="http://schemas.microsoft.com/office/drawing/2010/main"/>
            </a:ext>
          </a:extLst>
        </p:spPr>
      </p:pic>
      <p:sp>
        <p:nvSpPr>
          <p:cNvPr id="11"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Tool instructions stop"/>
          <p:cNvSpPr txBox="1"/>
          <p:nvPr/>
        </p:nvSpPr>
        <p:spPr>
          <a:xfrm>
            <a:off x="3421593" y="4909873"/>
            <a:ext cx="2453230" cy="207747"/>
          </a:xfrm>
          <a:prstGeom prst="rect">
            <a:avLst/>
          </a:prstGeom>
          <a:solidFill>
            <a:schemeClr val="bg1"/>
          </a:solidFill>
        </p:spPr>
        <p:txBody>
          <a:bodyPr wrap="none" lIns="68577" tIns="34289" rIns="68577" bIns="34289" rtlCol="0">
            <a:spAutoFit/>
          </a:bodyPr>
          <a:lstStyle>
            <a:defPPr>
              <a:defRPr lang="en-US"/>
            </a:defPPr>
            <a:lvl1pPr algn="ctr">
              <a:defRPr sz="900">
                <a:latin typeface="Arial" panose="020B0604020202020204" pitchFamily="34" charset="0"/>
                <a:cs typeface="Arial" panose="020B0604020202020204" pitchFamily="34" charset="0"/>
              </a:defRPr>
            </a:lvl1pPr>
          </a:lstStyle>
          <a:p>
            <a:r>
              <a:rPr lang="en-GB" dirty="0"/>
              <a:t>Click the audio button to stop reflective music</a:t>
            </a:r>
          </a:p>
        </p:txBody>
      </p:sp>
      <p:sp>
        <p:nvSpPr>
          <p:cNvPr id="15" name="TextBox: Tool instructions start"/>
          <p:cNvSpPr txBox="1"/>
          <p:nvPr/>
        </p:nvSpPr>
        <p:spPr>
          <a:xfrm>
            <a:off x="3421593" y="4909873"/>
            <a:ext cx="2446818" cy="207747"/>
          </a:xfrm>
          <a:prstGeom prst="rect">
            <a:avLst/>
          </a:prstGeom>
          <a:solidFill>
            <a:schemeClr val="bg1"/>
          </a:solidFill>
        </p:spPr>
        <p:txBody>
          <a:bodyPr wrap="none" lIns="68577" tIns="34289" rIns="68577" bIns="34289" rtlCol="0">
            <a:spAutoFit/>
          </a:bodyPr>
          <a:lstStyle>
            <a:defPPr>
              <a:defRPr lang="en-US"/>
            </a:defPPr>
            <a:lvl1pPr algn="ctr">
              <a:defRPr sz="900">
                <a:latin typeface="Arial" panose="020B0604020202020204" pitchFamily="34" charset="0"/>
                <a:cs typeface="Arial" panose="020B0604020202020204" pitchFamily="34" charset="0"/>
              </a:defRPr>
            </a:lvl1pPr>
          </a:lstStyle>
          <a:p>
            <a:r>
              <a:rPr lang="en-GB" dirty="0"/>
              <a:t>Click the audio button to play reflective music</a:t>
            </a:r>
          </a:p>
        </p:txBody>
      </p:sp>
      <p:pic>
        <p:nvPicPr>
          <p:cNvPr id="2" name="Lent Y5 - 14 Concerto for clarinet &amp; strings in C major - Introduzione - extend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11662" y="33266"/>
            <a:ext cx="609600" cy="609600"/>
          </a:xfrm>
          <a:prstGeom prst="rect">
            <a:avLst/>
          </a:prstGeom>
        </p:spPr>
      </p:pic>
      <p:pic>
        <p:nvPicPr>
          <p:cNvPr id="13" name="Feedback">
            <a:hlinkClick r:id="rId7"/>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0" y="4498972"/>
            <a:ext cx="903177" cy="644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77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04614" fill="hold"/>
                                        <p:tgtEl>
                                          <p:spTgt spid="2"/>
                                        </p:tgtEl>
                                      </p:cBhvr>
                                    </p:cmd>
                                  </p:childTnLst>
                                </p:cTn>
                              </p:par>
                              <p:par>
                                <p:cTn id="18" presetID="1" presetClass="emph" presetSubtype="2" fill="hold" nodeType="withEffect">
                                  <p:stCondLst>
                                    <p:cond delay="0"/>
                                  </p:stCondLst>
                                  <p:childTnLst>
                                    <p:animClr clrSpc="rgb" dir="cw">
                                      <p:cBhvr>
                                        <p:cTn id="19" dur="1000" fill="hold"/>
                                        <p:tgtEl>
                                          <p:spTgt spid="11"/>
                                        </p:tgtEl>
                                        <p:attrNameLst>
                                          <p:attrName>fillcolor</p:attrName>
                                        </p:attrNameLst>
                                      </p:cBhvr>
                                      <p:to>
                                        <a:schemeClr val="accent2"/>
                                      </p:to>
                                    </p:animClr>
                                    <p:set>
                                      <p:cBhvr>
                                        <p:cTn id="20" dur="1000" fill="hold"/>
                                        <p:tgtEl>
                                          <p:spTgt spid="11"/>
                                        </p:tgtEl>
                                        <p:attrNameLst>
                                          <p:attrName>fill.type</p:attrName>
                                        </p:attrNameLst>
                                      </p:cBhvr>
                                      <p:to>
                                        <p:strVal val="solid"/>
                                      </p:to>
                                    </p:set>
                                    <p:set>
                                      <p:cBhvr>
                                        <p:cTn id="21" dur="1000" fill="hold"/>
                                        <p:tgtEl>
                                          <p:spTgt spid="11"/>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2"/>
                                        </p:tgtEl>
                                      </p:cBhvr>
                                    </p:cmd>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 presetClass="emph" presetSubtype="2" fill="hold" nodeType="withEffect">
                                  <p:stCondLst>
                                    <p:cond delay="0"/>
                                  </p:stCondLst>
                                  <p:childTnLst>
                                    <p:animClr clrSpc="rgb" dir="cw">
                                      <p:cBhvr>
                                        <p:cTn id="33" dur="2000" fill="hold"/>
                                        <p:tgtEl>
                                          <p:spTgt spid="11"/>
                                        </p:tgtEl>
                                        <p:attrNameLst>
                                          <p:attrName>fillcolor</p:attrName>
                                        </p:attrNameLst>
                                      </p:cBhvr>
                                      <p:to>
                                        <a:schemeClr val="bg1"/>
                                      </p:to>
                                    </p:animClr>
                                    <p:set>
                                      <p:cBhvr>
                                        <p:cTn id="34" dur="2000" fill="hold"/>
                                        <p:tgtEl>
                                          <p:spTgt spid="11"/>
                                        </p:tgtEl>
                                        <p:attrNameLst>
                                          <p:attrName>fill.type</p:attrName>
                                        </p:attrNameLst>
                                      </p:cBhvr>
                                      <p:to>
                                        <p:strVal val="solid"/>
                                      </p:to>
                                    </p:set>
                                    <p:set>
                                      <p:cBhvr>
                                        <p:cTn id="3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14" grpId="0" animBg="1"/>
      <p:bldP spid="14" grpId="1" animBg="1"/>
      <p:bldP spid="15" grpId="0" animBg="1"/>
      <p:bldP spid="15" grpId="1" animBg="1"/>
      <p:bldP spid="15" grpId="2"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R-3</a:t>
            </a:r>
            <a:endParaRPr lang="en-GB" sz="900" b="1" dirty="0">
              <a:latin typeface="Arial" pitchFamily="34" charset="0"/>
              <a:cs typeface="Arial" pitchFamily="34" charset="0"/>
            </a:endParaRPr>
          </a:p>
          <a:p>
            <a:pPr algn="ctr"/>
            <a:r>
              <a:rPr lang="en-GB" sz="900" b="1" dirty="0" smtClean="0">
                <a:latin typeface="Arial" pitchFamily="34" charset="0"/>
                <a:cs typeface="Arial" pitchFamily="34" charset="0"/>
              </a:rPr>
              <a:t>S-04</a:t>
            </a:r>
            <a:endParaRPr lang="en-GB" sz="900" b="1" dirty="0">
              <a:latin typeface="Arial" pitchFamily="34" charset="0"/>
              <a:cs typeface="Arial" pitchFamily="34" charset="0"/>
            </a:endParaRPr>
          </a:p>
        </p:txBody>
      </p:sp>
      <p:sp>
        <p:nvSpPr>
          <p:cNvPr id="6" name="Title"/>
          <p:cNvSpPr txBox="1"/>
          <p:nvPr/>
        </p:nvSpPr>
        <p:spPr>
          <a:xfrm>
            <a:off x="0" y="-17728"/>
            <a:ext cx="9144000" cy="1077218"/>
          </a:xfrm>
          <a:prstGeom prst="rect">
            <a:avLst/>
          </a:prstGeom>
          <a:noFill/>
        </p:spPr>
        <p:txBody>
          <a:bodyPr wrap="square" rtlCol="0">
            <a:spAutoFit/>
          </a:bodyPr>
          <a:lstStyle/>
          <a:p>
            <a:pPr algn="ctr"/>
            <a:r>
              <a:rPr lang="en-NZ" sz="3200" b="1" dirty="0"/>
              <a:t>People pray in different </a:t>
            </a:r>
            <a:r>
              <a:rPr lang="en-NZ" sz="3200" b="1" dirty="0" smtClean="0"/>
              <a:t>ways,</a:t>
            </a:r>
            <a:br>
              <a:rPr lang="en-NZ" sz="3200" b="1" dirty="0" smtClean="0"/>
            </a:br>
            <a:r>
              <a:rPr lang="en-NZ" sz="3200" b="1" dirty="0" smtClean="0"/>
              <a:t>at </a:t>
            </a:r>
            <a:r>
              <a:rPr lang="en-NZ" sz="3200" b="1" dirty="0"/>
              <a:t>different times and in different places such as:</a:t>
            </a:r>
            <a:endParaRPr lang="en-GB" sz="3200" b="1" dirty="0"/>
          </a:p>
        </p:txBody>
      </p:sp>
      <p:pic>
        <p:nvPicPr>
          <p:cNvPr id="16" name="Image" descr="Image result for Matthew 6:6"/>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245" t="19241" r="15811" b="29008"/>
          <a:stretch/>
        </p:blipFill>
        <p:spPr bwMode="auto">
          <a:xfrm>
            <a:off x="5611255" y="1362779"/>
            <a:ext cx="2510423" cy="1203768"/>
          </a:xfrm>
          <a:prstGeom prst="rect">
            <a:avLst/>
          </a:prstGeom>
          <a:noFill/>
          <a:ln>
            <a:noFill/>
          </a:ln>
          <a:extLst>
            <a:ext uri="{53640926-AAD7-44D8-BBD7-CCE9431645EC}">
              <a14:shadowObscured xmlns:a14="http://schemas.microsoft.com/office/drawing/2010/main"/>
            </a:ext>
          </a:extLst>
        </p:spPr>
      </p:pic>
      <p:sp>
        <p:nvSpPr>
          <p:cNvPr id="11" name="Action Button: Up">
            <a:hlinkClick r:id="rId5"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18" name="Textbox: Tool instructions"/>
          <p:cNvSpPr txBox="1"/>
          <p:nvPr/>
        </p:nvSpPr>
        <p:spPr>
          <a:xfrm>
            <a:off x="3293457" y="4912668"/>
            <a:ext cx="2557110"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presentation</a:t>
            </a:r>
            <a:endParaRPr lang="en-GB" sz="900" dirty="0">
              <a:latin typeface="Arial" pitchFamily="34" charset="0"/>
              <a:ea typeface="Segoe UI" pitchFamily="34" charset="0"/>
              <a:cs typeface="Arial" pitchFamily="34" charset="0"/>
            </a:endParaRPr>
          </a:p>
        </p:txBody>
      </p:sp>
      <p:sp>
        <p:nvSpPr>
          <p:cNvPr id="2" name="Texybox 4"/>
          <p:cNvSpPr/>
          <p:nvPr/>
        </p:nvSpPr>
        <p:spPr>
          <a:xfrm>
            <a:off x="5349203" y="2661093"/>
            <a:ext cx="3650797" cy="1754326"/>
          </a:xfrm>
          <a:prstGeom prst="rect">
            <a:avLst/>
          </a:prstGeom>
        </p:spPr>
        <p:txBody>
          <a:bodyPr wrap="square">
            <a:spAutoFit/>
          </a:bodyPr>
          <a:lstStyle/>
          <a:p>
            <a:pPr marL="171450" indent="-171450">
              <a:buFont typeface="Arial" panose="020B0604020202020204" pitchFamily="34" charset="0"/>
              <a:buChar char="•"/>
            </a:pPr>
            <a:r>
              <a:rPr lang="en-NZ" sz="1200" b="1" i="1" u="sng" dirty="0"/>
              <a:t>Write about your preferred way to </a:t>
            </a:r>
            <a:r>
              <a:rPr lang="en-NZ" sz="1200" b="1" i="1" u="sng" dirty="0" smtClean="0"/>
              <a:t>pray</a:t>
            </a:r>
            <a:br>
              <a:rPr lang="en-NZ" sz="1200" b="1" i="1" u="sng" dirty="0" smtClean="0"/>
            </a:br>
            <a:r>
              <a:rPr lang="en-NZ" sz="1200" b="1" i="1" u="sng" dirty="0" smtClean="0"/>
              <a:t>and </a:t>
            </a:r>
            <a:r>
              <a:rPr lang="en-NZ" sz="1200" b="1" i="1" u="sng" dirty="0"/>
              <a:t>give your reasons</a:t>
            </a:r>
            <a:r>
              <a:rPr lang="en-NZ" sz="1200" b="1" i="1" u="sng" dirty="0" smtClean="0"/>
              <a:t>.</a:t>
            </a:r>
            <a:br>
              <a:rPr lang="en-NZ" sz="1200" b="1" i="1" u="sng" dirty="0" smtClean="0"/>
            </a:br>
            <a:r>
              <a:rPr lang="en-NZ" sz="1200" i="1"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NZ" sz="1200" b="1" i="1" u="sng" dirty="0"/>
          </a:p>
        </p:txBody>
      </p:sp>
      <p:sp>
        <p:nvSpPr>
          <p:cNvPr id="4" name="Textbox 3"/>
          <p:cNvSpPr/>
          <p:nvPr/>
        </p:nvSpPr>
        <p:spPr>
          <a:xfrm>
            <a:off x="20" y="1696340"/>
            <a:ext cx="6866447" cy="3046988"/>
          </a:xfrm>
          <a:prstGeom prst="rect">
            <a:avLst/>
          </a:prstGeom>
        </p:spPr>
        <p:txBody>
          <a:bodyPr wrap="square">
            <a:spAutoFit/>
          </a:bodyPr>
          <a:lstStyle/>
          <a:p>
            <a:pPr marL="285750" lvl="0" indent="-285750">
              <a:buFont typeface="Arial" panose="020B0604020202020204" pitchFamily="34" charset="0"/>
              <a:buChar char="•"/>
            </a:pPr>
            <a:r>
              <a:rPr lang="en-NZ" sz="1200" i="1" dirty="0" smtClean="0"/>
              <a:t>In </a:t>
            </a:r>
            <a:r>
              <a:rPr lang="en-NZ" sz="1200" b="1" i="1" dirty="0"/>
              <a:t>Matthew 18:19</a:t>
            </a:r>
            <a:r>
              <a:rPr lang="en-NZ" sz="1200" i="1" dirty="0"/>
              <a:t> Jesus describes prayer as </a:t>
            </a:r>
          </a:p>
          <a:p>
            <a:r>
              <a:rPr lang="en-NZ" sz="1200" i="1" dirty="0"/>
              <a:t>_______________________________________________________________</a:t>
            </a:r>
          </a:p>
          <a:p>
            <a:r>
              <a:rPr lang="en-NZ" sz="1200" i="1" dirty="0"/>
              <a:t>_______________________________________________________________</a:t>
            </a:r>
          </a:p>
          <a:p>
            <a:r>
              <a:rPr lang="en-NZ" sz="1200" i="1" dirty="0"/>
              <a:t>_______________________________________________________________</a:t>
            </a:r>
          </a:p>
          <a:p>
            <a:pPr marL="285750" lvl="0" indent="-285750">
              <a:buFont typeface="Arial" panose="020B0604020202020204" pitchFamily="34" charset="0"/>
              <a:buChar char="•"/>
            </a:pPr>
            <a:r>
              <a:rPr lang="en-NZ" sz="1200" i="1" dirty="0" smtClean="0"/>
              <a:t>In </a:t>
            </a:r>
            <a:r>
              <a:rPr lang="en-NZ" sz="1200" b="1" i="1" dirty="0"/>
              <a:t>Matthew 6:6</a:t>
            </a:r>
            <a:r>
              <a:rPr lang="en-NZ" sz="1200" i="1" dirty="0"/>
              <a:t> Jesus talks about a different sort of prayer – describe it.  </a:t>
            </a:r>
          </a:p>
          <a:p>
            <a:r>
              <a:rPr lang="en-NZ" sz="1200" i="1" dirty="0"/>
              <a:t>_______________________________________________________________</a:t>
            </a:r>
          </a:p>
          <a:p>
            <a:r>
              <a:rPr lang="en-NZ" sz="1200" i="1" dirty="0"/>
              <a:t>_______________________________________________________________</a:t>
            </a:r>
          </a:p>
          <a:p>
            <a:r>
              <a:rPr lang="en-NZ" sz="1200" i="1" dirty="0"/>
              <a:t>_______________________________________________________________</a:t>
            </a:r>
          </a:p>
          <a:p>
            <a:pPr marL="285750" lvl="0" indent="-285750">
              <a:buFont typeface="Arial" panose="020B0604020202020204" pitchFamily="34" charset="0"/>
              <a:buChar char="•"/>
            </a:pPr>
            <a:r>
              <a:rPr lang="en-NZ" sz="1200" i="1" dirty="0" smtClean="0"/>
              <a:t>In </a:t>
            </a:r>
            <a:r>
              <a:rPr lang="en-NZ" sz="1200" b="1" i="1" dirty="0"/>
              <a:t>Luke 1:10</a:t>
            </a:r>
            <a:r>
              <a:rPr lang="en-NZ" sz="1200" i="1" dirty="0"/>
              <a:t> we hear about the people praying in public and it was like this …  </a:t>
            </a:r>
          </a:p>
          <a:p>
            <a:r>
              <a:rPr lang="en-NZ" sz="1200" i="1" dirty="0"/>
              <a:t>_______________________________________________________________</a:t>
            </a:r>
          </a:p>
          <a:p>
            <a:r>
              <a:rPr lang="en-NZ" sz="1200" i="1" dirty="0"/>
              <a:t>_______________________________________________________________</a:t>
            </a:r>
          </a:p>
          <a:p>
            <a:r>
              <a:rPr lang="en-NZ" sz="1200" i="1" dirty="0"/>
              <a:t>_______________________________________________________________</a:t>
            </a:r>
          </a:p>
          <a:p>
            <a:pPr marL="285750" lvl="0" indent="-285750">
              <a:buFont typeface="Arial" panose="020B0604020202020204" pitchFamily="34" charset="0"/>
              <a:buChar char="•"/>
            </a:pPr>
            <a:r>
              <a:rPr lang="en-NZ" sz="1200" i="1" dirty="0" smtClean="0"/>
              <a:t>In </a:t>
            </a:r>
            <a:r>
              <a:rPr lang="en-NZ" sz="1200" b="1" i="1" dirty="0"/>
              <a:t>Acts 2:42</a:t>
            </a:r>
            <a:r>
              <a:rPr lang="en-NZ" sz="1200" i="1" dirty="0"/>
              <a:t> Luke describes the first people who converted to Christianity </a:t>
            </a:r>
            <a:r>
              <a:rPr lang="en-NZ" sz="1200" dirty="0"/>
              <a:t> </a:t>
            </a:r>
          </a:p>
          <a:p>
            <a:r>
              <a:rPr lang="en-NZ" sz="1200" i="1" dirty="0" smtClean="0"/>
              <a:t>_______________________________________________________________</a:t>
            </a:r>
            <a:endParaRPr lang="en-NZ" sz="1200" i="1" dirty="0"/>
          </a:p>
          <a:p>
            <a:r>
              <a:rPr lang="en-NZ" sz="1200" i="1" dirty="0"/>
              <a:t>_______________________________________________________________</a:t>
            </a:r>
          </a:p>
          <a:p>
            <a:r>
              <a:rPr lang="en-NZ" sz="1200" i="1" dirty="0" smtClean="0"/>
              <a:t>_______________________________________________________________</a:t>
            </a:r>
            <a:endParaRPr lang="en-NZ" sz="1200" i="1" dirty="0"/>
          </a:p>
        </p:txBody>
      </p:sp>
      <p:sp>
        <p:nvSpPr>
          <p:cNvPr id="5" name="Textbox 2"/>
          <p:cNvSpPr/>
          <p:nvPr/>
        </p:nvSpPr>
        <p:spPr>
          <a:xfrm>
            <a:off x="1418" y="1385992"/>
            <a:ext cx="1738105" cy="276999"/>
          </a:xfrm>
          <a:prstGeom prst="rect">
            <a:avLst/>
          </a:prstGeom>
        </p:spPr>
        <p:txBody>
          <a:bodyPr wrap="none">
            <a:spAutoFit/>
          </a:bodyPr>
          <a:lstStyle/>
          <a:p>
            <a:pPr lvl="0"/>
            <a:r>
              <a:rPr lang="en-NZ" sz="1200" b="1" i="1" u="sng" dirty="0"/>
              <a:t>Complete the sentences:</a:t>
            </a:r>
          </a:p>
        </p:txBody>
      </p:sp>
      <p:sp>
        <p:nvSpPr>
          <p:cNvPr id="3" name="Textbox 1"/>
          <p:cNvSpPr/>
          <p:nvPr/>
        </p:nvSpPr>
        <p:spPr>
          <a:xfrm>
            <a:off x="465687" y="1027793"/>
            <a:ext cx="8212667" cy="307777"/>
          </a:xfrm>
          <a:prstGeom prst="rect">
            <a:avLst/>
          </a:prstGeom>
        </p:spPr>
        <p:txBody>
          <a:bodyPr wrap="square">
            <a:spAutoFit/>
          </a:bodyPr>
          <a:lstStyle/>
          <a:p>
            <a:pPr lvl="0"/>
            <a:r>
              <a:rPr lang="en-NZ" sz="1400" b="1" u="sng" dirty="0"/>
              <a:t>Find and read each Bible reference about different experiences of prayer as described in the New Testament</a:t>
            </a:r>
            <a:r>
              <a:rPr lang="en-NZ" sz="1400" b="1" u="sng" dirty="0" smtClean="0"/>
              <a:t>.</a:t>
            </a:r>
            <a:endParaRPr lang="en-NZ" sz="1400" b="1" i="1" u="sng" dirty="0"/>
          </a:p>
        </p:txBody>
      </p:sp>
      <p:sp>
        <p:nvSpPr>
          <p:cNvPr id="15" name="TextBox: Date"/>
          <p:cNvSpPr txBox="1"/>
          <p:nvPr/>
        </p:nvSpPr>
        <p:spPr>
          <a:xfrm>
            <a:off x="5852669" y="4743328"/>
            <a:ext cx="1711494" cy="338554"/>
          </a:xfrm>
          <a:prstGeom prst="rect">
            <a:avLst/>
          </a:prstGeom>
          <a:noFill/>
        </p:spPr>
        <p:txBody>
          <a:bodyPr wrap="none" rtlCol="0">
            <a:spAutoFit/>
          </a:bodyPr>
          <a:lstStyle/>
          <a:p>
            <a:r>
              <a:rPr lang="en-NZ" sz="1600" b="1" dirty="0" smtClean="0">
                <a:latin typeface="Segoe UI" pitchFamily="34" charset="0"/>
                <a:ea typeface="Segoe UI" pitchFamily="34" charset="0"/>
                <a:cs typeface="Segoe UI" pitchFamily="34" charset="0"/>
              </a:rPr>
              <a:t>Date:____________</a:t>
            </a:r>
            <a:endParaRPr lang="en-GB" sz="1600" b="1" dirty="0">
              <a:latin typeface="Segoe UI" pitchFamily="34" charset="0"/>
              <a:ea typeface="Segoe UI" pitchFamily="34" charset="0"/>
              <a:cs typeface="Segoe UI" pitchFamily="34" charset="0"/>
            </a:endParaRPr>
          </a:p>
        </p:txBody>
      </p:sp>
      <p:sp>
        <p:nvSpPr>
          <p:cNvPr id="17" name="TextBox: Name"/>
          <p:cNvSpPr txBox="1"/>
          <p:nvPr/>
        </p:nvSpPr>
        <p:spPr>
          <a:xfrm>
            <a:off x="5751068" y="4431924"/>
            <a:ext cx="2340705" cy="338554"/>
          </a:xfrm>
          <a:prstGeom prst="rect">
            <a:avLst/>
          </a:prstGeom>
          <a:noFill/>
        </p:spPr>
        <p:txBody>
          <a:bodyPr wrap="none" rtlCol="0">
            <a:spAutoFit/>
          </a:bodyPr>
          <a:lstStyle/>
          <a:p>
            <a:r>
              <a:rPr lang="en-NZ" sz="1600" b="1" dirty="0" smtClean="0">
                <a:latin typeface="Segoe UI" pitchFamily="34" charset="0"/>
                <a:ea typeface="Segoe UI" pitchFamily="34" charset="0"/>
                <a:cs typeface="Segoe UI" pitchFamily="34" charset="0"/>
              </a:rPr>
              <a:t>Name:__________________</a:t>
            </a:r>
            <a:endParaRPr lang="en-GB" sz="1600" b="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902358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aphicFrame>
        <p:nvGraphicFramePr>
          <p:cNvPr id="23" name="Table"/>
          <p:cNvGraphicFramePr>
            <a:graphicFrameLocks noGrp="1"/>
          </p:cNvGraphicFramePr>
          <p:nvPr>
            <p:extLst>
              <p:ext uri="{D42A27DB-BD31-4B8C-83A1-F6EECF244321}">
                <p14:modId xmlns:p14="http://schemas.microsoft.com/office/powerpoint/2010/main" val="2010343901"/>
              </p:ext>
            </p:extLst>
          </p:nvPr>
        </p:nvGraphicFramePr>
        <p:xfrm>
          <a:off x="348698" y="1146196"/>
          <a:ext cx="4697238" cy="3713125"/>
        </p:xfrm>
        <a:graphic>
          <a:graphicData uri="http://schemas.openxmlformats.org/drawingml/2006/table">
            <a:tbl>
              <a:tblPr firstRow="1" bandRow="1">
                <a:tableStyleId>{5940675A-B579-460E-94D1-54222C63F5DA}</a:tableStyleId>
              </a:tblPr>
              <a:tblGrid>
                <a:gridCol w="335517">
                  <a:extLst>
                    <a:ext uri="{9D8B030D-6E8A-4147-A177-3AD203B41FA5}">
                      <a16:colId xmlns:a16="http://schemas.microsoft.com/office/drawing/2014/main" xmlns="" val="20000"/>
                    </a:ext>
                  </a:extLst>
                </a:gridCol>
                <a:gridCol w="335517">
                  <a:extLst>
                    <a:ext uri="{9D8B030D-6E8A-4147-A177-3AD203B41FA5}">
                      <a16:colId xmlns:a16="http://schemas.microsoft.com/office/drawing/2014/main" xmlns="" val="20001"/>
                    </a:ext>
                  </a:extLst>
                </a:gridCol>
                <a:gridCol w="335517">
                  <a:extLst>
                    <a:ext uri="{9D8B030D-6E8A-4147-A177-3AD203B41FA5}">
                      <a16:colId xmlns:a16="http://schemas.microsoft.com/office/drawing/2014/main" xmlns="" val="20002"/>
                    </a:ext>
                  </a:extLst>
                </a:gridCol>
                <a:gridCol w="335517">
                  <a:extLst>
                    <a:ext uri="{9D8B030D-6E8A-4147-A177-3AD203B41FA5}">
                      <a16:colId xmlns:a16="http://schemas.microsoft.com/office/drawing/2014/main" xmlns="" val="20003"/>
                    </a:ext>
                  </a:extLst>
                </a:gridCol>
                <a:gridCol w="335517">
                  <a:extLst>
                    <a:ext uri="{9D8B030D-6E8A-4147-A177-3AD203B41FA5}">
                      <a16:colId xmlns:a16="http://schemas.microsoft.com/office/drawing/2014/main" xmlns="" val="20004"/>
                    </a:ext>
                  </a:extLst>
                </a:gridCol>
                <a:gridCol w="335517">
                  <a:extLst>
                    <a:ext uri="{9D8B030D-6E8A-4147-A177-3AD203B41FA5}">
                      <a16:colId xmlns:a16="http://schemas.microsoft.com/office/drawing/2014/main" xmlns="" val="20005"/>
                    </a:ext>
                  </a:extLst>
                </a:gridCol>
                <a:gridCol w="335517">
                  <a:extLst>
                    <a:ext uri="{9D8B030D-6E8A-4147-A177-3AD203B41FA5}">
                      <a16:colId xmlns:a16="http://schemas.microsoft.com/office/drawing/2014/main" xmlns="" val="20006"/>
                    </a:ext>
                  </a:extLst>
                </a:gridCol>
                <a:gridCol w="335517">
                  <a:extLst>
                    <a:ext uri="{9D8B030D-6E8A-4147-A177-3AD203B41FA5}">
                      <a16:colId xmlns:a16="http://schemas.microsoft.com/office/drawing/2014/main" xmlns="" val="20007"/>
                    </a:ext>
                  </a:extLst>
                </a:gridCol>
                <a:gridCol w="335517">
                  <a:extLst>
                    <a:ext uri="{9D8B030D-6E8A-4147-A177-3AD203B41FA5}">
                      <a16:colId xmlns:a16="http://schemas.microsoft.com/office/drawing/2014/main" xmlns="" val="20008"/>
                    </a:ext>
                  </a:extLst>
                </a:gridCol>
                <a:gridCol w="335517"/>
                <a:gridCol w="335517">
                  <a:extLst>
                    <a:ext uri="{9D8B030D-6E8A-4147-A177-3AD203B41FA5}">
                      <a16:colId xmlns:a16="http://schemas.microsoft.com/office/drawing/2014/main" xmlns="" val="20009"/>
                    </a:ext>
                  </a:extLst>
                </a:gridCol>
                <a:gridCol w="335517"/>
                <a:gridCol w="335517"/>
                <a:gridCol w="335517"/>
              </a:tblGrid>
              <a:tr h="369703">
                <a:tc>
                  <a:txBody>
                    <a:bodyPr/>
                    <a:lstStyle/>
                    <a:p>
                      <a:pPr marL="0" algn="ctr" defTabSz="914400" rtl="0" eaLnBrk="1" latinLnBrk="0" hangingPunct="1"/>
                      <a:r>
                        <a:rPr lang="en-US" sz="900" kern="1200" dirty="0" smtClean="0">
                          <a:ln>
                            <a:noFill/>
                          </a:ln>
                          <a:solidFill>
                            <a:schemeClr val="tx1"/>
                          </a:solidFill>
                          <a:latin typeface="+mn-lt"/>
                          <a:ea typeface="+mn-ea"/>
                          <a:cs typeface="+mn-cs"/>
                        </a:rPr>
                        <a:t>G</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B</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Y</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U</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P</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W</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H</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a:ln>
                            <a:noFill/>
                          </a:ln>
                          <a:solidFill>
                            <a:schemeClr val="tx1"/>
                          </a:solidFill>
                          <a:latin typeface="+mn-lt"/>
                          <a:ea typeface="+mn-ea"/>
                          <a:cs typeface="+mn-cs"/>
                        </a:rPr>
                        <a:t>T</a:t>
                      </a: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extLst>
                  <a:ext uri="{0D108BD9-81ED-4DB2-BD59-A6C34878D82A}">
                    <a16:rowId xmlns:a16="http://schemas.microsoft.com/office/drawing/2014/main" xmlns="" val="10001"/>
                  </a:ext>
                </a:extLst>
              </a:tr>
              <a:tr h="369703">
                <a:tc>
                  <a:txBody>
                    <a:bodyPr/>
                    <a:lstStyle/>
                    <a:p>
                      <a:pPr marL="0" algn="ctr" defTabSz="914400" rtl="0" eaLnBrk="1" latinLnBrk="0" hangingPunct="1"/>
                      <a:r>
                        <a:rPr lang="en-US" sz="900" kern="1200" dirty="0" smtClean="0">
                          <a:ln>
                            <a:noFill/>
                          </a:ln>
                          <a:solidFill>
                            <a:schemeClr val="tx1"/>
                          </a:solidFill>
                          <a:latin typeface="+mn-lt"/>
                          <a:ea typeface="+mn-ea"/>
                          <a:cs typeface="+mn-cs"/>
                        </a:rPr>
                        <a:t>G</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W</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P</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Y</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F</a:t>
                      </a:r>
                      <a:endParaRPr lang="en-US" sz="900" kern="1200" dirty="0">
                        <a:ln>
                          <a:noFill/>
                        </a:ln>
                        <a:solidFill>
                          <a:schemeClr val="tx1"/>
                        </a:solidFill>
                        <a:latin typeface="+mn-lt"/>
                        <a:ea typeface="+mn-ea"/>
                        <a:cs typeface="+mn-cs"/>
                      </a:endParaRPr>
                    </a:p>
                  </a:txBody>
                  <a:tcPr marL="56580" marR="56580" marT="21217" marB="21217" anchor="ctr">
                    <a:noFill/>
                  </a:tcPr>
                </a:tc>
                <a:extLst>
                  <a:ext uri="{0D108BD9-81ED-4DB2-BD59-A6C34878D82A}">
                    <a16:rowId xmlns:a16="http://schemas.microsoft.com/office/drawing/2014/main" xmlns="" val="10002"/>
                  </a:ext>
                </a:extLst>
              </a:tr>
              <a:tr h="369703">
                <a:tc>
                  <a:txBody>
                    <a:bodyPr/>
                    <a:lstStyle/>
                    <a:p>
                      <a:pPr marL="0" algn="ctr" defTabSz="914400" rtl="0" eaLnBrk="1" latinLnBrk="0" hangingPunct="1"/>
                      <a:r>
                        <a:rPr lang="en-US" sz="900" kern="1200" dirty="0">
                          <a:ln>
                            <a:noFill/>
                          </a:ln>
                          <a:solidFill>
                            <a:schemeClr val="tx1"/>
                          </a:solidFill>
                          <a:latin typeface="+mn-lt"/>
                          <a:ea typeface="+mn-ea"/>
                          <a:cs typeface="+mn-cs"/>
                        </a:rPr>
                        <a:t>Y</a:t>
                      </a: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U</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I</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extLst>
                  <a:ext uri="{0D108BD9-81ED-4DB2-BD59-A6C34878D82A}">
                    <a16:rowId xmlns:a16="http://schemas.microsoft.com/office/drawing/2014/main" xmlns="" val="10003"/>
                  </a:ext>
                </a:extLst>
              </a:tr>
              <a:tr h="369703">
                <a:tc>
                  <a:txBody>
                    <a:bodyPr/>
                    <a:lstStyle/>
                    <a:p>
                      <a:pPr marL="0" algn="ctr" defTabSz="914400" rtl="0" eaLnBrk="1" latinLnBrk="0" hangingPunct="1"/>
                      <a:r>
                        <a:rPr lang="en-US" sz="900" kern="1200" dirty="0">
                          <a:ln>
                            <a:noFill/>
                          </a:ln>
                          <a:solidFill>
                            <a:schemeClr val="tx1"/>
                          </a:solidFill>
                          <a:latin typeface="+mn-lt"/>
                          <a:ea typeface="+mn-ea"/>
                          <a:cs typeface="+mn-cs"/>
                        </a:rPr>
                        <a:t>S</a:t>
                      </a: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D</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W</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C</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K</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I</a:t>
                      </a:r>
                      <a:endParaRPr lang="en-US" sz="900" kern="1200" dirty="0">
                        <a:ln>
                          <a:noFill/>
                        </a:ln>
                        <a:solidFill>
                          <a:schemeClr val="tx1"/>
                        </a:solidFill>
                        <a:latin typeface="+mn-lt"/>
                        <a:ea typeface="+mn-ea"/>
                        <a:cs typeface="+mn-cs"/>
                      </a:endParaRPr>
                    </a:p>
                  </a:txBody>
                  <a:tcPr marL="56580" marR="56580" marT="21217" marB="21217" anchor="ctr">
                    <a:noFill/>
                  </a:tcPr>
                </a:tc>
                <a:extLst>
                  <a:ext uri="{0D108BD9-81ED-4DB2-BD59-A6C34878D82A}">
                    <a16:rowId xmlns:a16="http://schemas.microsoft.com/office/drawing/2014/main" xmlns="" val="10004"/>
                  </a:ext>
                </a:extLst>
              </a:tr>
              <a:tr h="369703">
                <a:tc>
                  <a:txBody>
                    <a:bodyPr/>
                    <a:lstStyle/>
                    <a:p>
                      <a:pPr marL="0" algn="ctr" defTabSz="914400" rtl="0" eaLnBrk="1" latinLnBrk="0" hangingPunct="1"/>
                      <a:r>
                        <a:rPr lang="en-US" sz="900" kern="1200" dirty="0" smtClean="0">
                          <a:ln>
                            <a:noFill/>
                          </a:ln>
                          <a:solidFill>
                            <a:schemeClr val="tx1"/>
                          </a:solidFill>
                          <a:latin typeface="+mn-lt"/>
                          <a:ea typeface="+mn-ea"/>
                          <a:cs typeface="+mn-cs"/>
                        </a:rPr>
                        <a:t>Q</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U</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I</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Y</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Y</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extLst>
                  <a:ext uri="{0D108BD9-81ED-4DB2-BD59-A6C34878D82A}">
                    <a16:rowId xmlns:a16="http://schemas.microsoft.com/office/drawing/2014/main" xmlns="" val="10005"/>
                  </a:ext>
                </a:extLst>
              </a:tr>
              <a:tr h="385798">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P</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H</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F</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I</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D</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Y</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6580" marR="56580" marT="21217" marB="21217" anchor="ctr">
                    <a:noFill/>
                  </a:tcPr>
                </a:tc>
              </a:tr>
              <a:tr h="369703">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D</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G</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D</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W</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W</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H</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D</a:t>
                      </a:r>
                      <a:endParaRPr lang="en-US" sz="900" kern="1200" dirty="0">
                        <a:ln>
                          <a:noFill/>
                        </a:ln>
                        <a:solidFill>
                          <a:schemeClr val="tx1"/>
                        </a:solidFill>
                        <a:latin typeface="+mn-lt"/>
                        <a:ea typeface="+mn-ea"/>
                        <a:cs typeface="+mn-cs"/>
                      </a:endParaRPr>
                    </a:p>
                  </a:txBody>
                  <a:tcPr marL="56580" marR="56580" marT="21217" marB="21217" anchor="ctr">
                    <a:noFill/>
                  </a:tcPr>
                </a:tc>
              </a:tr>
              <a:tr h="369703">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C</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Y</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I</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I</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H</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U</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tr>
              <a:tr h="369703">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C</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H</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Y</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M</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r>
              <a:tr h="369703">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W</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D</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U</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M</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H</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6580" marR="56580" marT="21217" marB="21217" anchor="ctr">
                    <a:noFill/>
                  </a:tcPr>
                </a:tc>
              </a:tr>
            </a:tbl>
          </a:graphicData>
        </a:graphic>
      </p:graphicFrame>
      <p:sp>
        <p:nvSpPr>
          <p:cNvPr id="2" name="Textbox: Text"/>
          <p:cNvSpPr/>
          <p:nvPr/>
        </p:nvSpPr>
        <p:spPr>
          <a:xfrm>
            <a:off x="5444073" y="1441870"/>
            <a:ext cx="3462861" cy="1138773"/>
          </a:xfrm>
          <a:prstGeom prst="rect">
            <a:avLst/>
          </a:prstGeom>
          <a:ln>
            <a:solidFill>
              <a:schemeClr val="tx1"/>
            </a:solidFill>
          </a:ln>
        </p:spPr>
        <p:txBody>
          <a:bodyPr wrap="square">
            <a:spAutoFit/>
          </a:bodyPr>
          <a:lstStyle/>
          <a:p>
            <a:r>
              <a:rPr lang="en-NZ" sz="1700" b="1" dirty="0"/>
              <a:t>In a quiet place when you are </a:t>
            </a:r>
            <a:r>
              <a:rPr lang="en-NZ" sz="1700" b="1" dirty="0" smtClean="0"/>
              <a:t>alone</a:t>
            </a:r>
            <a:br>
              <a:rPr lang="en-NZ" sz="1700" b="1" dirty="0" smtClean="0"/>
            </a:br>
            <a:r>
              <a:rPr lang="en-NZ" sz="1700" b="1" dirty="0" smtClean="0"/>
              <a:t>with </a:t>
            </a:r>
            <a:r>
              <a:rPr lang="en-NZ" sz="1700" b="1" dirty="0"/>
              <a:t>God you can talk as </a:t>
            </a:r>
            <a:r>
              <a:rPr lang="en-NZ" sz="1700" b="1" dirty="0" smtClean="0"/>
              <a:t>friends</a:t>
            </a:r>
            <a:br>
              <a:rPr lang="en-NZ" sz="1700" b="1" dirty="0" smtClean="0"/>
            </a:br>
            <a:r>
              <a:rPr lang="en-NZ" sz="1700" b="1" dirty="0" smtClean="0"/>
              <a:t>and </a:t>
            </a:r>
            <a:r>
              <a:rPr lang="en-NZ" sz="1700" b="1" dirty="0"/>
              <a:t>God will hear what you </a:t>
            </a:r>
            <a:r>
              <a:rPr lang="en-NZ" sz="1700" b="1" dirty="0" smtClean="0"/>
              <a:t>say</a:t>
            </a:r>
            <a:br>
              <a:rPr lang="en-NZ" sz="1700" b="1" dirty="0" smtClean="0"/>
            </a:br>
            <a:r>
              <a:rPr lang="en-NZ" sz="1700" b="1" dirty="0" smtClean="0"/>
              <a:t>and </a:t>
            </a:r>
            <a:r>
              <a:rPr lang="en-NZ" sz="1700" b="1" dirty="0"/>
              <a:t>will reward you openly. </a:t>
            </a:r>
          </a:p>
        </p:txBody>
      </p:sp>
      <p:sp>
        <p:nvSpPr>
          <p:cNvPr id="52" name="Title"/>
          <p:cNvSpPr txBox="1"/>
          <p:nvPr/>
        </p:nvSpPr>
        <p:spPr>
          <a:xfrm>
            <a:off x="3557" y="3377"/>
            <a:ext cx="9144000" cy="1177245"/>
          </a:xfrm>
          <a:prstGeom prst="rect">
            <a:avLst/>
          </a:prstGeom>
          <a:noFill/>
        </p:spPr>
        <p:txBody>
          <a:bodyPr wrap="square" lIns="68577" tIns="34289" rIns="68577" bIns="34289" rtlCol="0">
            <a:spAutoFit/>
          </a:bodyPr>
          <a:lstStyle/>
          <a:p>
            <a:pPr algn="ctr"/>
            <a:r>
              <a:rPr lang="en-NZ" sz="3600" b="1" dirty="0"/>
              <a:t>Lent is a time to grow closer to God so people are encouraged to spend time alone with God</a:t>
            </a:r>
            <a:endParaRPr lang="en-GB" sz="3600" b="1" dirty="0"/>
          </a:p>
        </p:txBody>
      </p:sp>
      <p:sp>
        <p:nvSpPr>
          <p:cNvPr id="73"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R-3</a:t>
            </a:r>
          </a:p>
          <a:p>
            <a:pPr algn="ctr"/>
            <a:r>
              <a:rPr lang="en-GB" sz="900" b="1" dirty="0" smtClean="0">
                <a:latin typeface="Arial" pitchFamily="34" charset="0"/>
                <a:cs typeface="Arial" pitchFamily="34" charset="0"/>
              </a:rPr>
              <a:t>S-05</a:t>
            </a:r>
            <a:endParaRPr lang="en-GB" sz="900" b="1" dirty="0">
              <a:latin typeface="Arial" pitchFamily="34" charset="0"/>
              <a:cs typeface="Arial" pitchFamily="34" charset="0"/>
            </a:endParaRPr>
          </a:p>
        </p:txBody>
      </p:sp>
      <p:pic>
        <p:nvPicPr>
          <p:cNvPr id="87" name="Image" descr="Image result for Matthew 6:6"/>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30361" y="2672522"/>
            <a:ext cx="1843363" cy="1843363"/>
          </a:xfrm>
          <a:prstGeom prst="rect">
            <a:avLst/>
          </a:prstGeom>
          <a:noFill/>
          <a:ln>
            <a:noFill/>
          </a:ln>
        </p:spPr>
      </p:pic>
      <p:sp>
        <p:nvSpPr>
          <p:cNvPr id="84" name="Action Button: Up">
            <a:hlinkClick r:id="rId5"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4"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95" name="Textbox: Tool instructions"/>
          <p:cNvSpPr txBox="1"/>
          <p:nvPr/>
        </p:nvSpPr>
        <p:spPr>
          <a:xfrm>
            <a:off x="3293457" y="4912668"/>
            <a:ext cx="2557110"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presentation</a:t>
            </a:r>
            <a:endParaRPr lang="en-GB" sz="900" dirty="0">
              <a:latin typeface="Arial" pitchFamily="34" charset="0"/>
              <a:ea typeface="Segoe UI" pitchFamily="34" charset="0"/>
              <a:cs typeface="Arial" pitchFamily="34" charset="0"/>
            </a:endParaRPr>
          </a:p>
        </p:txBody>
      </p:sp>
      <p:sp>
        <p:nvSpPr>
          <p:cNvPr id="10" name="TextBox: Date"/>
          <p:cNvSpPr txBox="1"/>
          <p:nvPr/>
        </p:nvSpPr>
        <p:spPr>
          <a:xfrm>
            <a:off x="6115146" y="4870333"/>
            <a:ext cx="1514454" cy="307777"/>
          </a:xfrm>
          <a:prstGeom prst="rect">
            <a:avLst/>
          </a:prstGeom>
          <a:noFill/>
        </p:spPr>
        <p:txBody>
          <a:bodyPr wrap="none" rtlCol="0">
            <a:spAutoFit/>
          </a:bodyPr>
          <a:lstStyle/>
          <a:p>
            <a:r>
              <a:rPr lang="en-NZ" sz="1400" b="1" dirty="0" smtClean="0">
                <a:latin typeface="Segoe UI" pitchFamily="34" charset="0"/>
                <a:ea typeface="Segoe UI" pitchFamily="34" charset="0"/>
                <a:cs typeface="Segoe UI" pitchFamily="34" charset="0"/>
              </a:rPr>
              <a:t>Date:____________</a:t>
            </a:r>
            <a:endParaRPr lang="en-GB" sz="1400" b="1" dirty="0">
              <a:latin typeface="Segoe UI" pitchFamily="34" charset="0"/>
              <a:ea typeface="Segoe UI" pitchFamily="34" charset="0"/>
              <a:cs typeface="Segoe UI" pitchFamily="34" charset="0"/>
            </a:endParaRPr>
          </a:p>
        </p:txBody>
      </p:sp>
      <p:sp>
        <p:nvSpPr>
          <p:cNvPr id="11" name="TextBox: Name"/>
          <p:cNvSpPr txBox="1"/>
          <p:nvPr/>
        </p:nvSpPr>
        <p:spPr>
          <a:xfrm>
            <a:off x="6013545" y="4660533"/>
            <a:ext cx="2060179" cy="307777"/>
          </a:xfrm>
          <a:prstGeom prst="rect">
            <a:avLst/>
          </a:prstGeom>
          <a:noFill/>
        </p:spPr>
        <p:txBody>
          <a:bodyPr wrap="none" rtlCol="0">
            <a:spAutoFit/>
          </a:bodyPr>
          <a:lstStyle/>
          <a:p>
            <a:r>
              <a:rPr lang="en-NZ" sz="1400" b="1" dirty="0" smtClean="0">
                <a:latin typeface="Segoe UI" pitchFamily="34" charset="0"/>
                <a:ea typeface="Segoe UI" pitchFamily="34" charset="0"/>
                <a:cs typeface="Segoe UI" pitchFamily="34" charset="0"/>
              </a:rPr>
              <a:t>Name:__________________</a:t>
            </a:r>
            <a:endParaRPr lang="en-GB" sz="1400" b="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998709465"/>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 name="Title"/>
          <p:cNvSpPr txBox="1"/>
          <p:nvPr/>
        </p:nvSpPr>
        <p:spPr>
          <a:xfrm>
            <a:off x="0" y="-17728"/>
            <a:ext cx="9144000" cy="461665"/>
          </a:xfrm>
          <a:prstGeom prst="rect">
            <a:avLst/>
          </a:prstGeom>
          <a:noFill/>
        </p:spPr>
        <p:txBody>
          <a:bodyPr wrap="square" rtlCol="0">
            <a:spAutoFit/>
          </a:bodyPr>
          <a:lstStyle/>
          <a:p>
            <a:pPr algn="ctr"/>
            <a:r>
              <a:rPr lang="en-NZ" sz="2400" b="1" dirty="0"/>
              <a:t>Praying with the Stations of the </a:t>
            </a:r>
            <a:r>
              <a:rPr lang="en-NZ" sz="2400" b="1" dirty="0" smtClean="0"/>
              <a:t>Cross is </a:t>
            </a:r>
            <a:r>
              <a:rPr lang="en-NZ" sz="2400" b="1" dirty="0"/>
              <a:t>a special Lenten Prayer</a:t>
            </a:r>
            <a:endParaRPr lang="en-GB" sz="2400" b="1" dirty="0"/>
          </a:p>
        </p:txBody>
      </p:sp>
      <p:sp>
        <p:nvSpPr>
          <p:cNvPr id="15"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R-3</a:t>
            </a:r>
          </a:p>
          <a:p>
            <a:pPr algn="ctr"/>
            <a:r>
              <a:rPr lang="en-GB" sz="900" b="1" dirty="0" smtClean="0">
                <a:latin typeface="Arial" pitchFamily="34" charset="0"/>
                <a:cs typeface="Arial" pitchFamily="34" charset="0"/>
              </a:rPr>
              <a:t>S-07</a:t>
            </a:r>
            <a:endParaRPr lang="en-GB" sz="900" b="1" dirty="0">
              <a:latin typeface="Arial" pitchFamily="34" charset="0"/>
              <a:cs typeface="Arial" pitchFamily="34" charset="0"/>
            </a:endParaRPr>
          </a:p>
        </p:txBody>
      </p:sp>
      <p:pic>
        <p:nvPicPr>
          <p:cNvPr id="18" name="Image" descr="Image result for The Stations of the Cross"/>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830169" y="354715"/>
            <a:ext cx="2989831" cy="1801103"/>
          </a:xfrm>
          <a:prstGeom prst="rect">
            <a:avLst/>
          </a:prstGeom>
          <a:noFill/>
          <a:ln>
            <a:noFill/>
          </a:ln>
        </p:spPr>
      </p:pic>
      <p:sp>
        <p:nvSpPr>
          <p:cNvPr id="12" name="Frame"/>
          <p:cNvSpPr/>
          <p:nvPr/>
        </p:nvSpPr>
        <p:spPr>
          <a:xfrm>
            <a:off x="67728" y="2419351"/>
            <a:ext cx="5672672" cy="1980240"/>
          </a:xfrm>
          <a:prstGeom prst="bevel">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a:p>
        </p:txBody>
      </p:sp>
      <p:sp>
        <p:nvSpPr>
          <p:cNvPr id="4" name="Textbox 2"/>
          <p:cNvSpPr/>
          <p:nvPr/>
        </p:nvSpPr>
        <p:spPr>
          <a:xfrm>
            <a:off x="5850567" y="2173039"/>
            <a:ext cx="3242634" cy="2385268"/>
          </a:xfrm>
          <a:prstGeom prst="rect">
            <a:avLst/>
          </a:prstGeom>
          <a:ln>
            <a:solidFill>
              <a:schemeClr val="tx1"/>
            </a:solidFill>
          </a:ln>
        </p:spPr>
        <p:txBody>
          <a:bodyPr wrap="square">
            <a:spAutoFit/>
          </a:bodyPr>
          <a:lstStyle/>
          <a:p>
            <a:pPr algn="ctr"/>
            <a:r>
              <a:rPr lang="en-NZ" sz="1600" b="1" u="sng" dirty="0"/>
              <a:t>What to do</a:t>
            </a:r>
            <a:r>
              <a:rPr lang="en-NZ" sz="1600" b="1" u="sng" dirty="0" smtClean="0"/>
              <a:t>:</a:t>
            </a:r>
            <a:br>
              <a:rPr lang="en-NZ" sz="1600" b="1" u="sng" dirty="0" smtClean="0"/>
            </a:br>
            <a:endParaRPr lang="en-NZ" sz="1200" i="1" dirty="0" smtClean="0"/>
          </a:p>
          <a:p>
            <a:pPr marL="342900" indent="-342900">
              <a:buFont typeface="+mj-lt"/>
              <a:buAutoNum type="arabicPeriod"/>
            </a:pPr>
            <a:r>
              <a:rPr lang="en-NZ" sz="1100" i="1" dirty="0" smtClean="0"/>
              <a:t>Using </a:t>
            </a:r>
            <a:r>
              <a:rPr lang="en-NZ" sz="1100" i="1" dirty="0"/>
              <a:t>a pencil the children write a small number of each </a:t>
            </a:r>
            <a:r>
              <a:rPr lang="en-NZ" sz="1100" i="1" dirty="0" smtClean="0"/>
              <a:t>station in </a:t>
            </a:r>
            <a:r>
              <a:rPr lang="en-NZ" sz="1100" i="1" dirty="0"/>
              <a:t>the top left corner so the image and the title match.</a:t>
            </a:r>
          </a:p>
          <a:p>
            <a:pPr marL="342900" indent="-342900">
              <a:buFont typeface="+mj-lt"/>
              <a:buAutoNum type="arabicPeriod"/>
            </a:pPr>
            <a:r>
              <a:rPr lang="en-NZ" sz="1100" i="1" dirty="0"/>
              <a:t>Children look at each station on the image and choose one to reflect on.</a:t>
            </a:r>
          </a:p>
          <a:p>
            <a:pPr marL="342900" indent="-342900">
              <a:buFont typeface="+mj-lt"/>
              <a:buAutoNum type="arabicPeriod"/>
            </a:pPr>
            <a:r>
              <a:rPr lang="en-NZ" sz="1100" i="1" dirty="0"/>
              <a:t>Look at it and talk to Jesus about what is happening to him in it. </a:t>
            </a:r>
          </a:p>
          <a:p>
            <a:pPr marL="342900" indent="-342900">
              <a:buFont typeface="+mj-lt"/>
              <a:buAutoNum type="arabicPeriod"/>
            </a:pPr>
            <a:r>
              <a:rPr lang="en-NZ" sz="1100" i="1" dirty="0"/>
              <a:t>Remind yourself that Jesus did this because he loved us so much. </a:t>
            </a:r>
          </a:p>
          <a:p>
            <a:pPr marL="342900" indent="-342900">
              <a:buFont typeface="+mj-lt"/>
              <a:buAutoNum type="arabicPeriod"/>
            </a:pPr>
            <a:r>
              <a:rPr lang="en-NZ" sz="1100" i="1" dirty="0"/>
              <a:t>Write what you want to say to Jesus in the frame </a:t>
            </a:r>
            <a:r>
              <a:rPr lang="en-NZ" sz="1100" i="1" dirty="0" smtClean="0"/>
              <a:t>on the left.</a:t>
            </a:r>
            <a:endParaRPr lang="en-NZ" sz="1100" i="1" dirty="0"/>
          </a:p>
        </p:txBody>
      </p:sp>
      <p:sp>
        <p:nvSpPr>
          <p:cNvPr id="5" name="Textbox 1"/>
          <p:cNvSpPr/>
          <p:nvPr/>
        </p:nvSpPr>
        <p:spPr>
          <a:xfrm>
            <a:off x="0" y="4464870"/>
            <a:ext cx="5621867" cy="276999"/>
          </a:xfrm>
          <a:prstGeom prst="rect">
            <a:avLst/>
          </a:prstGeom>
        </p:spPr>
        <p:txBody>
          <a:bodyPr wrap="square">
            <a:spAutoFit/>
          </a:bodyPr>
          <a:lstStyle/>
          <a:p>
            <a:pPr algn="ctr"/>
            <a:r>
              <a:rPr lang="en-NZ" sz="1200" b="1" u="sng" dirty="0"/>
              <a:t>Share your reflection if you want </a:t>
            </a:r>
            <a:r>
              <a:rPr lang="en-NZ" sz="1200" b="1" u="sng" dirty="0" smtClean="0"/>
              <a:t>to. Put </a:t>
            </a:r>
            <a:r>
              <a:rPr lang="en-NZ" sz="1200" b="1" u="sng" dirty="0"/>
              <a:t>your worksheet in your RE Learning Journal.</a:t>
            </a:r>
          </a:p>
        </p:txBody>
      </p:sp>
      <p:graphicFrame>
        <p:nvGraphicFramePr>
          <p:cNvPr id="26" name="Table"/>
          <p:cNvGraphicFramePr>
            <a:graphicFrameLocks noGrp="1"/>
          </p:cNvGraphicFramePr>
          <p:nvPr>
            <p:extLst>
              <p:ext uri="{D42A27DB-BD31-4B8C-83A1-F6EECF244321}">
                <p14:modId xmlns:p14="http://schemas.microsoft.com/office/powerpoint/2010/main" val="3493395821"/>
              </p:ext>
            </p:extLst>
          </p:nvPr>
        </p:nvGraphicFramePr>
        <p:xfrm>
          <a:off x="83095" y="248138"/>
          <a:ext cx="4844505" cy="2286000"/>
        </p:xfrm>
        <a:graphic>
          <a:graphicData uri="http://schemas.openxmlformats.org/drawingml/2006/table">
            <a:tbl>
              <a:tblPr firstRow="1" bandRow="1">
                <a:tableStyleId>{5C22544A-7EE6-4342-B048-85BDC9FD1C3A}</a:tableStyleId>
              </a:tblPr>
              <a:tblGrid>
                <a:gridCol w="2219838"/>
                <a:gridCol w="2624667"/>
              </a:tblGrid>
              <a:tr h="0">
                <a:tc>
                  <a:txBody>
                    <a:bodyPr/>
                    <a:lstStyle/>
                    <a:p>
                      <a:pPr marL="0" indent="0">
                        <a:buFont typeface="+mj-lt"/>
                        <a:buNone/>
                      </a:pPr>
                      <a:endParaRPr lang="en-NZ" sz="1000" b="1" dirty="0" smtClean="0">
                        <a:ln>
                          <a:noFill/>
                        </a:ln>
                        <a:solidFill>
                          <a:sysClr val="windowText" lastClr="000000"/>
                        </a:solidFill>
                      </a:endParaRPr>
                    </a:p>
                    <a:p>
                      <a:pPr marL="0" indent="0">
                        <a:buFont typeface="+mj-lt"/>
                        <a:buNone/>
                      </a:pPr>
                      <a:r>
                        <a:rPr lang="en-NZ" sz="1000" b="1" i="1" dirty="0" smtClean="0">
                          <a:ln>
                            <a:noFill/>
                          </a:ln>
                          <a:solidFill>
                            <a:sysClr val="windowText" lastClr="000000"/>
                          </a:solidFill>
                        </a:rPr>
                        <a:t>1) Jesus is condemned to death.</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mj-lt"/>
                        <a:buNone/>
                      </a:pPr>
                      <a:endParaRPr lang="en-NZ" sz="1000" b="1" dirty="0" smtClean="0">
                        <a:ln>
                          <a:noFill/>
                        </a:ln>
                        <a:solidFill>
                          <a:sysClr val="windowText" lastClr="000000"/>
                        </a:solidFill>
                      </a:endParaRPr>
                    </a:p>
                    <a:p>
                      <a:pPr marL="0" indent="0">
                        <a:buFont typeface="+mj-lt"/>
                        <a:buNone/>
                      </a:pPr>
                      <a:r>
                        <a:rPr lang="en-NZ" sz="1000" b="1" i="1" dirty="0" smtClean="0">
                          <a:ln>
                            <a:noFill/>
                          </a:ln>
                          <a:solidFill>
                            <a:sysClr val="windowText" lastClr="000000"/>
                          </a:solidFill>
                        </a:rPr>
                        <a:t>2) Jesus is given his cross to carry.</a:t>
                      </a:r>
                    </a:p>
                    <a:p>
                      <a:pPr marL="0" indent="0">
                        <a:buFont typeface="+mj-lt"/>
                        <a:buNone/>
                      </a:pPr>
                      <a:endParaRPr lang="en-NZ" sz="1000" b="1" dirty="0">
                        <a:ln>
                          <a:noFill/>
                        </a:ln>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NZ" sz="1000" b="1" i="1" dirty="0" smtClean="0">
                          <a:ln>
                            <a:noFill/>
                          </a:ln>
                          <a:solidFill>
                            <a:sysClr val="windowText" lastClr="000000"/>
                          </a:solidFill>
                        </a:rPr>
                        <a:t>3) Jesus falls the first time.</a:t>
                      </a:r>
                    </a:p>
                    <a:p>
                      <a:pPr marL="0" indent="0">
                        <a:buFont typeface="+mj-lt"/>
                        <a:buNone/>
                      </a:pPr>
                      <a:endParaRPr lang="en-NZ" sz="1000" b="1" i="1" dirty="0" smtClean="0">
                        <a:ln>
                          <a:noFill/>
                        </a:ln>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NZ" sz="1000" b="1" i="1" dirty="0" smtClean="0">
                          <a:ln>
                            <a:noFill/>
                          </a:ln>
                          <a:solidFill>
                            <a:sysClr val="windowText" lastClr="000000"/>
                          </a:solidFill>
                        </a:rPr>
                        <a:t>4) Jesus meets his mother Mary.</a:t>
                      </a:r>
                    </a:p>
                    <a:p>
                      <a:pPr marL="0" indent="0">
                        <a:buFont typeface="+mj-lt"/>
                        <a:buNone/>
                      </a:pPr>
                      <a:endParaRPr lang="en-NZ" sz="1000" b="1" dirty="0">
                        <a:ln>
                          <a:noFill/>
                        </a:ln>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marL="0" indent="0">
                        <a:buFont typeface="+mj-lt"/>
                        <a:buNone/>
                      </a:pPr>
                      <a:r>
                        <a:rPr lang="en-NZ" sz="1000" b="1" i="1" dirty="0" smtClean="0">
                          <a:ln>
                            <a:noFill/>
                          </a:ln>
                          <a:solidFill>
                            <a:sysClr val="windowText" lastClr="000000"/>
                          </a:solidFill>
                        </a:rPr>
                        <a:t>5) Simon of Cyrene helps to carry the </a:t>
                      </a:r>
                    </a:p>
                    <a:p>
                      <a:pPr marL="0" indent="0">
                        <a:buFont typeface="+mj-lt"/>
                        <a:buNone/>
                      </a:pPr>
                      <a:r>
                        <a:rPr lang="en-NZ" sz="1000" b="1" i="1" dirty="0" smtClean="0">
                          <a:ln>
                            <a:noFill/>
                          </a:ln>
                          <a:solidFill>
                            <a:sysClr val="windowText" lastClr="000000"/>
                          </a:solidFill>
                        </a:rPr>
                        <a:t>    cross.</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NZ" sz="1000" b="1" i="1" dirty="0" smtClean="0">
                          <a:ln>
                            <a:noFill/>
                          </a:ln>
                          <a:solidFill>
                            <a:sysClr val="windowText" lastClr="000000"/>
                          </a:solidFill>
                        </a:rPr>
                        <a:t>6) Veronica wipes the face of Jesus.</a:t>
                      </a:r>
                    </a:p>
                    <a:p>
                      <a:pPr marL="0" indent="0">
                        <a:buFont typeface="+mj-lt"/>
                        <a:buNone/>
                      </a:pPr>
                      <a:endParaRPr lang="en-NZ" sz="1000" b="1" dirty="0">
                        <a:ln>
                          <a:noFill/>
                        </a:ln>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NZ" sz="1000" b="1" i="1" dirty="0" smtClean="0">
                          <a:ln>
                            <a:noFill/>
                          </a:ln>
                          <a:solidFill>
                            <a:sysClr val="windowText" lastClr="000000"/>
                          </a:solidFill>
                        </a:rPr>
                        <a:t>7) Jesus falls the second time.</a:t>
                      </a:r>
                    </a:p>
                    <a:p>
                      <a:pPr marL="0" indent="0">
                        <a:buFont typeface="+mj-lt"/>
                        <a:buNone/>
                      </a:pPr>
                      <a:endParaRPr lang="en-NZ" sz="1000" b="1" i="1" dirty="0" smtClean="0">
                        <a:ln>
                          <a:noFill/>
                        </a:ln>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NZ" sz="1000" b="1" i="1" dirty="0" smtClean="0">
                          <a:ln>
                            <a:noFill/>
                          </a:ln>
                          <a:solidFill>
                            <a:sysClr val="windowText" lastClr="000000"/>
                          </a:solidFill>
                        </a:rPr>
                        <a:t>8) Jesus comforts the women of Jerusalem.</a:t>
                      </a:r>
                    </a:p>
                    <a:p>
                      <a:pPr marL="0" indent="0">
                        <a:buFont typeface="+mj-lt"/>
                        <a:buNone/>
                      </a:pPr>
                      <a:endParaRPr lang="en-NZ" sz="1000" b="1" dirty="0">
                        <a:ln>
                          <a:noFill/>
                        </a:ln>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NZ" sz="1000" b="1" i="1" dirty="0" smtClean="0">
                          <a:ln>
                            <a:noFill/>
                          </a:ln>
                          <a:solidFill>
                            <a:sysClr val="windowText" lastClr="000000"/>
                          </a:solidFill>
                        </a:rPr>
                        <a:t>9)</a:t>
                      </a:r>
                      <a:r>
                        <a:rPr lang="en-NZ" sz="1000" b="1" i="1" baseline="0" dirty="0" smtClean="0">
                          <a:ln>
                            <a:noFill/>
                          </a:ln>
                          <a:solidFill>
                            <a:sysClr val="windowText" lastClr="000000"/>
                          </a:solidFill>
                        </a:rPr>
                        <a:t> </a:t>
                      </a:r>
                      <a:r>
                        <a:rPr lang="en-NZ" sz="1000" b="1" i="1" dirty="0" smtClean="0">
                          <a:ln>
                            <a:noFill/>
                          </a:ln>
                          <a:solidFill>
                            <a:sysClr val="windowText" lastClr="000000"/>
                          </a:solidFill>
                        </a:rPr>
                        <a:t>Jesus falls the third time.</a:t>
                      </a:r>
                    </a:p>
                    <a:p>
                      <a:pPr marL="0" indent="0">
                        <a:buFont typeface="+mj-lt"/>
                        <a:buNone/>
                      </a:pPr>
                      <a:endParaRPr lang="en-NZ" sz="1000" b="1" i="1" dirty="0" smtClean="0">
                        <a:ln>
                          <a:noFill/>
                        </a:ln>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NZ" sz="1000" b="1" i="1" dirty="0" smtClean="0">
                          <a:ln>
                            <a:noFill/>
                          </a:ln>
                          <a:solidFill>
                            <a:sysClr val="windowText" lastClr="000000"/>
                          </a:solidFill>
                        </a:rPr>
                        <a:t>10) The soldiers take Jesus’ clothing.</a:t>
                      </a:r>
                    </a:p>
                    <a:p>
                      <a:pPr marL="0" indent="0">
                        <a:buFont typeface="+mj-lt"/>
                        <a:buNone/>
                      </a:pPr>
                      <a:endParaRPr lang="en-NZ" sz="1000" b="1" dirty="0">
                        <a:ln>
                          <a:noFill/>
                        </a:ln>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NZ" sz="1000" b="1" i="1" dirty="0" smtClean="0">
                          <a:ln>
                            <a:noFill/>
                          </a:ln>
                          <a:solidFill>
                            <a:sysClr val="windowText" lastClr="000000"/>
                          </a:solidFill>
                        </a:rPr>
                        <a:t>11) Jesus is nailed on the cross.</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NZ" sz="1000" b="1" i="1" dirty="0" smtClean="0">
                          <a:ln>
                            <a:noFill/>
                          </a:ln>
                          <a:solidFill>
                            <a:sysClr val="windowText" lastClr="000000"/>
                          </a:solidFill>
                        </a:rPr>
                        <a:t>12) Jesus dies on the cross.</a:t>
                      </a:r>
                    </a:p>
                    <a:p>
                      <a:pPr marL="0" indent="0">
                        <a:buFont typeface="+mj-lt"/>
                        <a:buNone/>
                      </a:pPr>
                      <a:endParaRPr lang="en-NZ" sz="1000" b="1" dirty="0">
                        <a:ln>
                          <a:noFill/>
                        </a:ln>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startAt="13"/>
                        <a:tabLst/>
                        <a:defRPr/>
                      </a:pPr>
                      <a:r>
                        <a:rPr lang="en-NZ" sz="1000" b="1" i="1" dirty="0" smtClean="0">
                          <a:ln>
                            <a:noFill/>
                          </a:ln>
                          <a:solidFill>
                            <a:sysClr val="windowText" lastClr="000000"/>
                          </a:solidFill>
                        </a:rPr>
                        <a:t>Jesus is taken down from the cross.</a:t>
                      </a:r>
                    </a:p>
                    <a:p>
                      <a:pPr marL="0" indent="0">
                        <a:buFont typeface="+mj-lt"/>
                        <a:buNone/>
                      </a:pPr>
                      <a:endParaRPr lang="en-NZ" sz="1000" b="1" i="1" dirty="0" smtClean="0">
                        <a:ln>
                          <a:noFill/>
                        </a:ln>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startAt="14"/>
                        <a:tabLst/>
                        <a:defRPr/>
                      </a:pPr>
                      <a:r>
                        <a:rPr lang="en-NZ" sz="1000" b="1" i="1" dirty="0" smtClean="0">
                          <a:ln>
                            <a:noFill/>
                          </a:ln>
                          <a:solidFill>
                            <a:sysClr val="windowText" lastClr="000000"/>
                          </a:solidFill>
                        </a:rPr>
                        <a:t>Jesus is placed in the tomb.</a:t>
                      </a:r>
                      <a:endParaRPr lang="en-NZ" sz="1000" b="1" dirty="0">
                        <a:ln>
                          <a:noFill/>
                        </a:ln>
                        <a:solidFill>
                          <a:sysClr val="windowText" lastClr="000000"/>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9" name="Textbox: Tool instructions"/>
          <p:cNvSpPr txBox="1"/>
          <p:nvPr/>
        </p:nvSpPr>
        <p:spPr>
          <a:xfrm>
            <a:off x="3293457" y="4912668"/>
            <a:ext cx="2557110"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presentation</a:t>
            </a:r>
            <a:endParaRPr lang="en-GB" sz="900" dirty="0">
              <a:latin typeface="Arial" pitchFamily="34" charset="0"/>
              <a:ea typeface="Segoe UI" pitchFamily="34" charset="0"/>
              <a:cs typeface="Arial" pitchFamily="34" charset="0"/>
            </a:endParaRPr>
          </a:p>
        </p:txBody>
      </p:sp>
      <p:sp>
        <p:nvSpPr>
          <p:cNvPr id="20"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21" name="TextBox: Date"/>
          <p:cNvSpPr txBox="1"/>
          <p:nvPr/>
        </p:nvSpPr>
        <p:spPr>
          <a:xfrm>
            <a:off x="5848827" y="4866274"/>
            <a:ext cx="1514454" cy="307777"/>
          </a:xfrm>
          <a:prstGeom prst="rect">
            <a:avLst/>
          </a:prstGeom>
          <a:noFill/>
        </p:spPr>
        <p:txBody>
          <a:bodyPr wrap="none" rtlCol="0">
            <a:spAutoFit/>
          </a:bodyPr>
          <a:lstStyle/>
          <a:p>
            <a:r>
              <a:rPr lang="en-NZ" sz="1400" b="1" dirty="0" smtClean="0">
                <a:latin typeface="Segoe UI" pitchFamily="34" charset="0"/>
                <a:ea typeface="Segoe UI" pitchFamily="34" charset="0"/>
                <a:cs typeface="Segoe UI" pitchFamily="34" charset="0"/>
              </a:rPr>
              <a:t>Date:____________</a:t>
            </a:r>
            <a:endParaRPr lang="en-GB" sz="1400" b="1" dirty="0">
              <a:latin typeface="Segoe UI" pitchFamily="34" charset="0"/>
              <a:ea typeface="Segoe UI" pitchFamily="34" charset="0"/>
              <a:cs typeface="Segoe UI" pitchFamily="34" charset="0"/>
            </a:endParaRPr>
          </a:p>
        </p:txBody>
      </p:sp>
      <p:sp>
        <p:nvSpPr>
          <p:cNvPr id="22" name="TextBox: Name"/>
          <p:cNvSpPr txBox="1"/>
          <p:nvPr/>
        </p:nvSpPr>
        <p:spPr>
          <a:xfrm>
            <a:off x="5848827" y="4496942"/>
            <a:ext cx="2355132" cy="307777"/>
          </a:xfrm>
          <a:prstGeom prst="rect">
            <a:avLst/>
          </a:prstGeom>
          <a:noFill/>
        </p:spPr>
        <p:txBody>
          <a:bodyPr wrap="none" rtlCol="0">
            <a:spAutoFit/>
          </a:bodyPr>
          <a:lstStyle/>
          <a:p>
            <a:r>
              <a:rPr lang="en-NZ" sz="1400" b="1" dirty="0" smtClean="0">
                <a:latin typeface="Segoe UI" pitchFamily="34" charset="0"/>
                <a:ea typeface="Segoe UI" pitchFamily="34" charset="0"/>
                <a:cs typeface="Segoe UI" pitchFamily="34" charset="0"/>
              </a:rPr>
              <a:t>Name:_____________________</a:t>
            </a:r>
            <a:endParaRPr lang="en-GB" sz="1400" b="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89189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Title"/>
          <p:cNvSpPr txBox="1"/>
          <p:nvPr/>
        </p:nvSpPr>
        <p:spPr>
          <a:xfrm>
            <a:off x="0" y="-17728"/>
            <a:ext cx="9144000" cy="646331"/>
          </a:xfrm>
          <a:prstGeom prst="rect">
            <a:avLst/>
          </a:prstGeom>
          <a:noFill/>
        </p:spPr>
        <p:txBody>
          <a:bodyPr wrap="square" rtlCol="0">
            <a:spAutoFit/>
          </a:bodyPr>
          <a:lstStyle/>
          <a:p>
            <a:pPr algn="ctr"/>
            <a:r>
              <a:rPr lang="en-NZ" sz="3600" b="1" dirty="0"/>
              <a:t>The 5 Finger Lenten Check up </a:t>
            </a:r>
            <a:endParaRPr lang="en-GB" sz="3600" b="1" dirty="0"/>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R-3</a:t>
            </a:r>
          </a:p>
          <a:p>
            <a:pPr algn="ctr"/>
            <a:r>
              <a:rPr lang="en-GB" sz="900" b="1" dirty="0" smtClean="0">
                <a:latin typeface="Arial" pitchFamily="34" charset="0"/>
                <a:cs typeface="Arial" pitchFamily="34" charset="0"/>
              </a:rPr>
              <a:t>S-08</a:t>
            </a:r>
            <a:endParaRPr lang="en-GB" sz="900" b="1" dirty="0">
              <a:latin typeface="Arial" pitchFamily="34" charset="0"/>
              <a:cs typeface="Arial" pitchFamily="34" charset="0"/>
            </a:endParaRPr>
          </a:p>
        </p:txBody>
      </p:sp>
      <p:pic>
        <p:nvPicPr>
          <p:cNvPr id="20" name="Image_hand" descr="Image result for five finger exercise with images"/>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 r="20339" b="-5110"/>
          <a:stretch/>
        </p:blipFill>
        <p:spPr bwMode="auto">
          <a:xfrm rot="20172053">
            <a:off x="2285305" y="1864688"/>
            <a:ext cx="5219935" cy="4732182"/>
          </a:xfrm>
          <a:prstGeom prst="rect">
            <a:avLst/>
          </a:prstGeom>
          <a:noFill/>
          <a:ln>
            <a:noFill/>
          </a:ln>
        </p:spPr>
      </p:pic>
      <p:sp>
        <p:nvSpPr>
          <p:cNvPr id="9" name="Title_hand"/>
          <p:cNvSpPr txBox="1"/>
          <p:nvPr/>
        </p:nvSpPr>
        <p:spPr>
          <a:xfrm>
            <a:off x="3674528" y="3749995"/>
            <a:ext cx="2683940" cy="830997"/>
          </a:xfrm>
          <a:prstGeom prst="rect">
            <a:avLst/>
          </a:prstGeom>
          <a:noFill/>
        </p:spPr>
        <p:txBody>
          <a:bodyPr wrap="square" rtlCol="0">
            <a:spAutoFit/>
          </a:bodyPr>
          <a:lstStyle/>
          <a:p>
            <a:pPr algn="ctr"/>
            <a:r>
              <a:rPr lang="en-NZ" sz="2400" b="1" dirty="0"/>
              <a:t>The 5 Finger Lenten Check up </a:t>
            </a:r>
            <a:endParaRPr lang="en-GB" sz="2400" b="1" dirty="0"/>
          </a:p>
        </p:txBody>
      </p:sp>
      <p:sp>
        <p:nvSpPr>
          <p:cNvPr id="4" name="Give"/>
          <p:cNvSpPr/>
          <p:nvPr/>
        </p:nvSpPr>
        <p:spPr>
          <a:xfrm>
            <a:off x="6387175" y="1820304"/>
            <a:ext cx="631904" cy="369332"/>
          </a:xfrm>
          <a:prstGeom prst="rect">
            <a:avLst/>
          </a:prstGeom>
        </p:spPr>
        <p:txBody>
          <a:bodyPr wrap="none">
            <a:spAutoFit/>
          </a:bodyPr>
          <a:lstStyle/>
          <a:p>
            <a:r>
              <a:rPr lang="en-NZ" dirty="0"/>
              <a:t>GIVE</a:t>
            </a:r>
          </a:p>
        </p:txBody>
      </p:sp>
      <p:sp>
        <p:nvSpPr>
          <p:cNvPr id="5" name="Repent"/>
          <p:cNvSpPr/>
          <p:nvPr/>
        </p:nvSpPr>
        <p:spPr>
          <a:xfrm>
            <a:off x="4169564" y="1450972"/>
            <a:ext cx="914033" cy="369332"/>
          </a:xfrm>
          <a:prstGeom prst="rect">
            <a:avLst/>
          </a:prstGeom>
        </p:spPr>
        <p:txBody>
          <a:bodyPr wrap="none">
            <a:spAutoFit/>
          </a:bodyPr>
          <a:lstStyle/>
          <a:p>
            <a:r>
              <a:rPr lang="en-NZ" dirty="0"/>
              <a:t>REPENT</a:t>
            </a:r>
          </a:p>
        </p:txBody>
      </p:sp>
      <p:sp>
        <p:nvSpPr>
          <p:cNvPr id="6" name="Change"/>
          <p:cNvSpPr/>
          <p:nvPr/>
        </p:nvSpPr>
        <p:spPr>
          <a:xfrm>
            <a:off x="3176985" y="1820304"/>
            <a:ext cx="992579" cy="369332"/>
          </a:xfrm>
          <a:prstGeom prst="rect">
            <a:avLst/>
          </a:prstGeom>
        </p:spPr>
        <p:txBody>
          <a:bodyPr wrap="none">
            <a:spAutoFit/>
          </a:bodyPr>
          <a:lstStyle/>
          <a:p>
            <a:r>
              <a:rPr lang="en-NZ" dirty="0"/>
              <a:t>CHANGE</a:t>
            </a:r>
          </a:p>
        </p:txBody>
      </p:sp>
      <p:sp>
        <p:nvSpPr>
          <p:cNvPr id="7" name="Fast"/>
          <p:cNvSpPr/>
          <p:nvPr/>
        </p:nvSpPr>
        <p:spPr>
          <a:xfrm>
            <a:off x="3046308" y="2622521"/>
            <a:ext cx="626967" cy="369332"/>
          </a:xfrm>
          <a:prstGeom prst="rect">
            <a:avLst/>
          </a:prstGeom>
        </p:spPr>
        <p:txBody>
          <a:bodyPr wrap="none">
            <a:spAutoFit/>
          </a:bodyPr>
          <a:lstStyle/>
          <a:p>
            <a:r>
              <a:rPr lang="en-NZ" dirty="0"/>
              <a:t>FAST</a:t>
            </a:r>
          </a:p>
        </p:txBody>
      </p:sp>
      <p:sp>
        <p:nvSpPr>
          <p:cNvPr id="2" name="Pray"/>
          <p:cNvSpPr/>
          <p:nvPr/>
        </p:nvSpPr>
        <p:spPr>
          <a:xfrm>
            <a:off x="3016620" y="3709924"/>
            <a:ext cx="656655" cy="369332"/>
          </a:xfrm>
          <a:prstGeom prst="rect">
            <a:avLst/>
          </a:prstGeom>
        </p:spPr>
        <p:txBody>
          <a:bodyPr wrap="none">
            <a:spAutoFit/>
          </a:bodyPr>
          <a:lstStyle/>
          <a:p>
            <a:r>
              <a:rPr lang="en-NZ" dirty="0" smtClean="0"/>
              <a:t>PRAY</a:t>
            </a:r>
            <a:endParaRPr lang="en-NZ" dirty="0"/>
          </a:p>
        </p:txBody>
      </p:sp>
      <p:sp>
        <p:nvSpPr>
          <p:cNvPr id="15" name="Action Button: Up">
            <a:hlinkClick r:id="rId5"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Tool instructions"/>
          <p:cNvSpPr txBox="1"/>
          <p:nvPr/>
        </p:nvSpPr>
        <p:spPr>
          <a:xfrm>
            <a:off x="3293457" y="4912668"/>
            <a:ext cx="2557110" cy="230832"/>
          </a:xfrm>
          <a:prstGeom prst="rect">
            <a:avLst/>
          </a:prstGeom>
          <a:solidFill>
            <a:schemeClr val="bg1"/>
          </a:solid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presentation</a:t>
            </a:r>
            <a:endParaRPr lang="en-GB" sz="900" dirty="0">
              <a:latin typeface="Arial" pitchFamily="34" charset="0"/>
              <a:ea typeface="Segoe UI" pitchFamily="34" charset="0"/>
              <a:cs typeface="Arial" pitchFamily="34" charset="0"/>
            </a:endParaRPr>
          </a:p>
        </p:txBody>
      </p:sp>
      <p:sp>
        <p:nvSpPr>
          <p:cNvPr id="17"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18" name="TextBox: Date"/>
          <p:cNvSpPr txBox="1"/>
          <p:nvPr/>
        </p:nvSpPr>
        <p:spPr>
          <a:xfrm>
            <a:off x="65300" y="4480425"/>
            <a:ext cx="1908599"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21" name="TextBox: Name"/>
          <p:cNvSpPr txBox="1"/>
          <p:nvPr/>
        </p:nvSpPr>
        <p:spPr>
          <a:xfrm>
            <a:off x="65300" y="4078720"/>
            <a:ext cx="3583032"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Name:____________________________</a:t>
            </a:r>
            <a:endParaRPr lang="en-GB" b="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535461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Border 3"/>
          <p:cNvSpPr/>
          <p:nvPr/>
        </p:nvSpPr>
        <p:spPr>
          <a:xfrm>
            <a:off x="909158" y="3749000"/>
            <a:ext cx="8090842" cy="894837"/>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4" name="Shape: Border 2"/>
          <p:cNvSpPr/>
          <p:nvPr/>
        </p:nvSpPr>
        <p:spPr>
          <a:xfrm>
            <a:off x="909158" y="2787588"/>
            <a:ext cx="8090842" cy="798990"/>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909160" y="1775533"/>
            <a:ext cx="8090840" cy="825623"/>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9" name="Textbox: Line 3"/>
          <p:cNvSpPr txBox="1"/>
          <p:nvPr/>
        </p:nvSpPr>
        <p:spPr>
          <a:xfrm>
            <a:off x="909158" y="3689730"/>
            <a:ext cx="8234842" cy="954107"/>
          </a:xfrm>
          <a:prstGeom prst="rect">
            <a:avLst/>
          </a:prstGeom>
          <a:noFill/>
        </p:spPr>
        <p:txBody>
          <a:bodyPr wrap="square" rtlCol="0">
            <a:spAutoFit/>
          </a:bodyPr>
          <a:lstStyle/>
          <a:p>
            <a:pPr lvl="0">
              <a:spcAft>
                <a:spcPts val="1800"/>
              </a:spcAft>
            </a:pPr>
            <a:r>
              <a:rPr lang="en-NZ" sz="2800" i="1" dirty="0" smtClean="0">
                <a:ea typeface="Segoe UI" pitchFamily="34" charset="0"/>
                <a:cs typeface="Segoe UI" pitchFamily="34" charset="0"/>
              </a:rPr>
              <a:t>recognise </a:t>
            </a:r>
            <a:r>
              <a:rPr lang="en-NZ" sz="2800" i="1" dirty="0">
                <a:ea typeface="Segoe UI" pitchFamily="34" charset="0"/>
                <a:cs typeface="Segoe UI" pitchFamily="34" charset="0"/>
              </a:rPr>
              <a:t>that the Stations of the Cross help people pray with Jesus on his way to his </a:t>
            </a:r>
            <a:r>
              <a:rPr lang="en-NZ" sz="2800" i="1" dirty="0" smtClean="0">
                <a:ea typeface="Segoe UI" pitchFamily="34" charset="0"/>
                <a:cs typeface="Segoe UI" pitchFamily="34" charset="0"/>
              </a:rPr>
              <a:t>death</a:t>
            </a:r>
            <a:endParaRPr lang="en-GB" sz="2800" i="1" dirty="0">
              <a:ea typeface="Segoe UI" pitchFamily="34" charset="0"/>
              <a:cs typeface="Segoe UI" pitchFamily="34" charset="0"/>
            </a:endParaRPr>
          </a:p>
        </p:txBody>
      </p:sp>
      <p:sp>
        <p:nvSpPr>
          <p:cNvPr id="20" name="Textbox: Line 2"/>
          <p:cNvSpPr txBox="1"/>
          <p:nvPr/>
        </p:nvSpPr>
        <p:spPr>
          <a:xfrm>
            <a:off x="909161" y="2707543"/>
            <a:ext cx="8090839" cy="954107"/>
          </a:xfrm>
          <a:prstGeom prst="rect">
            <a:avLst/>
          </a:prstGeom>
          <a:noFill/>
        </p:spPr>
        <p:txBody>
          <a:bodyPr wrap="square" rtlCol="0">
            <a:spAutoFit/>
          </a:bodyPr>
          <a:lstStyle/>
          <a:p>
            <a:pPr lvl="0">
              <a:spcAft>
                <a:spcPts val="1800"/>
              </a:spcAft>
            </a:pPr>
            <a:r>
              <a:rPr lang="en-NZ" sz="2800" i="1" dirty="0" smtClean="0">
                <a:ea typeface="Segoe UI" pitchFamily="34" charset="0"/>
                <a:cs typeface="Segoe UI" pitchFamily="34" charset="0"/>
              </a:rPr>
              <a:t>identify different ways people </a:t>
            </a:r>
            <a:r>
              <a:rPr lang="en-NZ" sz="2800" i="1" dirty="0">
                <a:ea typeface="Segoe UI" pitchFamily="34" charset="0"/>
                <a:cs typeface="Segoe UI" pitchFamily="34" charset="0"/>
              </a:rPr>
              <a:t>can participate in prayer – personal, family and the celebration of the Eucharist</a:t>
            </a:r>
            <a:endParaRPr lang="en-GB" sz="2800" i="1" dirty="0">
              <a:ea typeface="Segoe UI" pitchFamily="34" charset="0"/>
              <a:cs typeface="Segoe UI" pitchFamily="34" charset="0"/>
            </a:endParaRPr>
          </a:p>
        </p:txBody>
      </p:sp>
      <p:sp>
        <p:nvSpPr>
          <p:cNvPr id="21" name="Textbox: Line 1"/>
          <p:cNvSpPr txBox="1"/>
          <p:nvPr/>
        </p:nvSpPr>
        <p:spPr>
          <a:xfrm>
            <a:off x="909161" y="1710201"/>
            <a:ext cx="8234839" cy="954107"/>
          </a:xfrm>
          <a:prstGeom prst="rect">
            <a:avLst/>
          </a:prstGeom>
          <a:noFill/>
        </p:spPr>
        <p:txBody>
          <a:bodyPr wrap="square" rtlCol="0">
            <a:spAutoFit/>
          </a:bodyPr>
          <a:lstStyle/>
          <a:p>
            <a:pPr lvl="0">
              <a:spcAft>
                <a:spcPts val="1800"/>
              </a:spcAft>
            </a:pPr>
            <a:r>
              <a:rPr lang="en-NZ" sz="2800" i="1" dirty="0" smtClean="0">
                <a:ea typeface="Segoe UI" pitchFamily="34" charset="0"/>
                <a:cs typeface="Segoe UI" pitchFamily="34" charset="0"/>
              </a:rPr>
              <a:t>recognise </a:t>
            </a:r>
            <a:r>
              <a:rPr lang="en-NZ" sz="2800" i="1" dirty="0">
                <a:ea typeface="Segoe UI" pitchFamily="34" charset="0"/>
                <a:cs typeface="Segoe UI" pitchFamily="34" charset="0"/>
              </a:rPr>
              <a:t>that people can turn back to God and grow in friendship with God through prayer </a:t>
            </a:r>
            <a:r>
              <a:rPr lang="en-NZ" sz="2800" i="1" dirty="0" err="1">
                <a:ea typeface="Segoe UI" pitchFamily="34" charset="0"/>
                <a:cs typeface="Segoe UI" pitchFamily="34" charset="0"/>
              </a:rPr>
              <a:t>karakia</a:t>
            </a:r>
            <a:endParaRPr lang="en-GB" sz="2800" i="1" dirty="0">
              <a:ea typeface="Segoe UI" pitchFamily="34" charset="0"/>
              <a:cs typeface="Segoe UI" pitchFamily="34" charset="0"/>
            </a:endParaRPr>
          </a:p>
        </p:txBody>
      </p:sp>
      <p:sp>
        <p:nvSpPr>
          <p:cNvPr id="27" name="Shape: Number 3"/>
          <p:cNvSpPr txBox="1"/>
          <p:nvPr/>
        </p:nvSpPr>
        <p:spPr>
          <a:xfrm>
            <a:off x="389299" y="3689731"/>
            <a:ext cx="559217" cy="523220"/>
          </a:xfrm>
          <a:prstGeom prst="rect">
            <a:avLst/>
          </a:prstGeom>
          <a:noFill/>
        </p:spPr>
        <p:txBody>
          <a:bodyPr wrap="square" rtlCol="0">
            <a:spAutoFit/>
          </a:bodyPr>
          <a:lstStyle/>
          <a:p>
            <a:r>
              <a:rPr lang="en-GB" sz="2800" i="1" dirty="0" smtClean="0">
                <a:latin typeface="Segoe UI" pitchFamily="34" charset="0"/>
                <a:ea typeface="Segoe UI" pitchFamily="34" charset="0"/>
                <a:cs typeface="Segoe UI" pitchFamily="34" charset="0"/>
              </a:rPr>
              <a:t>3)</a:t>
            </a:r>
            <a:endParaRPr lang="en-GB" sz="2800" i="1" dirty="0">
              <a:latin typeface="Segoe UI" pitchFamily="34" charset="0"/>
              <a:ea typeface="Segoe UI" pitchFamily="34" charset="0"/>
              <a:cs typeface="Segoe UI" pitchFamily="34" charset="0"/>
            </a:endParaRPr>
          </a:p>
        </p:txBody>
      </p:sp>
      <p:sp>
        <p:nvSpPr>
          <p:cNvPr id="28" name="Shape: Number 2"/>
          <p:cNvSpPr txBox="1"/>
          <p:nvPr/>
        </p:nvSpPr>
        <p:spPr>
          <a:xfrm>
            <a:off x="389299" y="2717031"/>
            <a:ext cx="559217" cy="523220"/>
          </a:xfrm>
          <a:prstGeom prst="rect">
            <a:avLst/>
          </a:prstGeom>
          <a:noFill/>
        </p:spPr>
        <p:txBody>
          <a:bodyPr wrap="square" rtlCol="0">
            <a:spAutoFit/>
          </a:bodyPr>
          <a:lstStyle/>
          <a:p>
            <a:r>
              <a:rPr lang="en-GB" sz="2800" i="1" dirty="0" smtClean="0">
                <a:latin typeface="Segoe UI" pitchFamily="34" charset="0"/>
                <a:ea typeface="Segoe UI" pitchFamily="34" charset="0"/>
                <a:cs typeface="Segoe UI" pitchFamily="34" charset="0"/>
              </a:rPr>
              <a:t>2)</a:t>
            </a:r>
            <a:endParaRPr lang="en-GB" sz="2800" i="1" dirty="0">
              <a:latin typeface="Segoe UI" pitchFamily="34" charset="0"/>
              <a:ea typeface="Segoe UI" pitchFamily="34" charset="0"/>
              <a:cs typeface="Segoe UI" pitchFamily="34" charset="0"/>
            </a:endParaRPr>
          </a:p>
        </p:txBody>
      </p:sp>
      <p:sp>
        <p:nvSpPr>
          <p:cNvPr id="29" name="Shape: Number 1"/>
          <p:cNvSpPr txBox="1"/>
          <p:nvPr/>
        </p:nvSpPr>
        <p:spPr>
          <a:xfrm>
            <a:off x="389299" y="1710202"/>
            <a:ext cx="559217" cy="523220"/>
          </a:xfrm>
          <a:prstGeom prst="rect">
            <a:avLst/>
          </a:prstGeom>
          <a:noFill/>
        </p:spPr>
        <p:txBody>
          <a:bodyPr wrap="square" rtlCol="0">
            <a:spAutoFit/>
          </a:bodyPr>
          <a:lstStyle/>
          <a:p>
            <a:r>
              <a:rPr lang="en-GB" sz="2800" i="1" dirty="0" smtClean="0">
                <a:latin typeface="Segoe UI" pitchFamily="34" charset="0"/>
                <a:ea typeface="Segoe UI" pitchFamily="34" charset="0"/>
                <a:cs typeface="Segoe UI" pitchFamily="34" charset="0"/>
              </a:rPr>
              <a:t>1)</a:t>
            </a:r>
            <a:endParaRPr lang="en-GB" sz="2800" i="1" dirty="0">
              <a:latin typeface="Segoe UI" pitchFamily="34" charset="0"/>
              <a:ea typeface="Segoe UI" pitchFamily="34" charset="0"/>
              <a:cs typeface="Segoe UI" pitchFamily="34" charset="0"/>
            </a:endParaRP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R-3</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Tool instructions"/>
          <p:cNvSpPr txBox="1"/>
          <p:nvPr/>
        </p:nvSpPr>
        <p:spPr>
          <a:xfrm>
            <a:off x="3402451" y="4912668"/>
            <a:ext cx="2339102" cy="230832"/>
          </a:xfrm>
          <a:prstGeom prst="rect">
            <a:avLst/>
          </a:prstGeom>
          <a:solidFill>
            <a:schemeClr val="bg1"/>
          </a:solidFill>
        </p:spPr>
        <p:txBody>
          <a:bodyPr wrap="none" rtlCol="0">
            <a:spAutoFit/>
          </a:bodyPr>
          <a:lstStyle/>
          <a:p>
            <a:pPr algn="ctr"/>
            <a:r>
              <a:rPr lang="en-GB" sz="900" dirty="0" smtClean="0">
                <a:latin typeface="Arial" pitchFamily="34" charset="0"/>
                <a:ea typeface="Segoe UI" pitchFamily="34" charset="0"/>
                <a:cs typeface="Arial" pitchFamily="34" charset="0"/>
              </a:rPr>
              <a:t>Click in each caption space to reveal text</a:t>
            </a:r>
            <a:endParaRPr lang="en-GB" sz="900" dirty="0">
              <a:latin typeface="Arial" pitchFamily="34" charset="0"/>
              <a:ea typeface="Segoe UI" pitchFamily="34" charset="0"/>
              <a:cs typeface="Arial" pitchFamily="34" charset="0"/>
            </a:endParaRP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US" sz="3600" b="1" dirty="0"/>
              <a:t>Learning Intentions</a:t>
            </a:r>
            <a:endParaRPr lang="en-GB" sz="3600" b="1" dirty="0"/>
          </a:p>
        </p:txBody>
      </p:sp>
      <p:sp>
        <p:nvSpPr>
          <p:cNvPr id="18" name="TextBox Top"/>
          <p:cNvSpPr txBox="1"/>
          <p:nvPr/>
        </p:nvSpPr>
        <p:spPr>
          <a:xfrm>
            <a:off x="869238" y="1108818"/>
            <a:ext cx="5852160" cy="523220"/>
          </a:xfrm>
          <a:prstGeom prst="rect">
            <a:avLst/>
          </a:prstGeom>
          <a:noFill/>
        </p:spPr>
        <p:txBody>
          <a:bodyPr wrap="square" rtlCol="0">
            <a:spAutoFit/>
          </a:bodyPr>
          <a:lstStyle/>
          <a:p>
            <a:r>
              <a:rPr lang="en-NZ" sz="2800" dirty="0" smtClean="0"/>
              <a:t>The </a:t>
            </a:r>
            <a:r>
              <a:rPr lang="en-NZ" sz="2800" dirty="0"/>
              <a:t>c</a:t>
            </a:r>
            <a:r>
              <a:rPr lang="en-NZ" sz="2800" dirty="0" smtClean="0"/>
              <a:t>hildren will:</a:t>
            </a:r>
            <a:endParaRPr lang="en-NZ" sz="2800" dirty="0"/>
          </a:p>
        </p:txBody>
      </p:sp>
      <p:pic>
        <p:nvPicPr>
          <p:cNvPr id="26" name="Image" descr="Image result for Prayer in Lent"/>
          <p:cNvPicPr/>
          <p:nvPr/>
        </p:nvPicPr>
        <p:blipFill rotWithShape="1">
          <a:blip r:embed="rId3" cstate="print">
            <a:extLst>
              <a:ext uri="{28A0092B-C50C-407E-A947-70E740481C1C}">
                <a14:useLocalDpi xmlns:a14="http://schemas.microsoft.com/office/drawing/2010/main" val="0"/>
              </a:ext>
            </a:extLst>
          </a:blip>
          <a:srcRect l="4389" t="6871" r="3435" b="7887"/>
          <a:stretch/>
        </p:blipFill>
        <p:spPr bwMode="auto">
          <a:xfrm>
            <a:off x="6647816" y="555545"/>
            <a:ext cx="1536187" cy="10654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5087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20"/>
                                        </p:tgtEl>
                                        <p:attrNameLst>
                                          <p:attrName>style.color</p:attrName>
                                        </p:attrNameLst>
                                      </p:cBhvr>
                                      <p:to>
                                        <a:srgbClr val="777777"/>
                                      </p:to>
                                    </p:animClr>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1" nodeType="withEffect">
                                  <p:stCondLst>
                                    <p:cond delay="0"/>
                                  </p:stCondLst>
                                  <p:childTnLst>
                                    <p:animClr clrSpc="rgb" dir="cw">
                                      <p:cBhvr override="childStyle">
                                        <p:cTn id="22" dur="100" fill="hold"/>
                                        <p:tgtEl>
                                          <p:spTgt spid="21"/>
                                        </p:tgtEl>
                                        <p:attrNameLst>
                                          <p:attrName>style.color</p:attrName>
                                        </p:attrNameLst>
                                      </p:cBhvr>
                                      <p:to>
                                        <a:schemeClr val="tx1"/>
                                      </p:to>
                                    </p:animClr>
                                  </p:childTnLst>
                                </p:cTn>
                              </p:par>
                              <p:par>
                                <p:cTn id="23" presetID="3" presetClass="emph" presetSubtype="2" fill="hold" grpId="2" nodeType="withEffect">
                                  <p:stCondLst>
                                    <p:cond delay="0"/>
                                  </p:stCondLst>
                                  <p:childTnLst>
                                    <p:animClr clrSpc="rgb" dir="cw">
                                      <p:cBhvr override="childStyle">
                                        <p:cTn id="24" dur="100" fill="hold"/>
                                        <p:tgtEl>
                                          <p:spTgt spid="20"/>
                                        </p:tgtEl>
                                        <p:attrNameLst>
                                          <p:attrName>style.color</p:attrName>
                                        </p:attrNameLst>
                                      </p:cBhvr>
                                      <p:to>
                                        <a:schemeClr val="tx1"/>
                                      </p:to>
                                    </p:animClr>
                                  </p:childTnLst>
                                </p:cTn>
                              </p:par>
                              <p:par>
                                <p:cTn id="25" presetID="3" presetClass="emph" presetSubtype="2" fill="hold" grpId="1" nodeType="withEffect">
                                  <p:stCondLst>
                                    <p:cond delay="0"/>
                                  </p:stCondLst>
                                  <p:childTnLst>
                                    <p:animClr clrSpc="rgb" dir="cw">
                                      <p:cBhvr override="childStyle">
                                        <p:cTn id="26" dur="100" fill="hold"/>
                                        <p:tgtEl>
                                          <p:spTgt spid="19"/>
                                        </p:tgtEl>
                                        <p:attrNameLst>
                                          <p:attrName>style.color</p:attrName>
                                        </p:attrNameLst>
                                      </p:cBhvr>
                                      <p:to>
                                        <a:schemeClr val="tx1"/>
                                      </p:to>
                                    </p:animClr>
                                  </p:childTnLst>
                                </p:cTn>
                              </p:par>
                              <p:par>
                                <p:cTn id="27" presetID="1" presetClass="exit" presetSubtype="0" fill="hold" grpId="4"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3" presetClass="emph" presetSubtype="2" fill="hold" grpId="2" nodeType="withEffect">
                                  <p:stCondLst>
                                    <p:cond delay="0"/>
                                  </p:stCondLst>
                                  <p:childTnLst>
                                    <p:animClr clrSpc="rgb" dir="cw">
                                      <p:cBhvr override="childStyle">
                                        <p:cTn id="35" dur="100" fill="hold"/>
                                        <p:tgtEl>
                                          <p:spTgt spid="21"/>
                                        </p:tgtEl>
                                        <p:attrNameLst>
                                          <p:attrName>style.color</p:attrName>
                                        </p:attrNameLst>
                                      </p:cBhvr>
                                      <p:to>
                                        <a:schemeClr val="tx1"/>
                                      </p:to>
                                    </p:animClr>
                                  </p:childTnLst>
                                </p:cTn>
                              </p:par>
                              <p:par>
                                <p:cTn id="36" presetID="3" presetClass="emph" presetSubtype="2" fill="hold" grpId="3" nodeType="withEffect">
                                  <p:stCondLst>
                                    <p:cond delay="0"/>
                                  </p:stCondLst>
                                  <p:childTnLst>
                                    <p:animClr clrSpc="rgb" dir="cw">
                                      <p:cBhvr override="childStyle">
                                        <p:cTn id="37" dur="100" fill="hold"/>
                                        <p:tgtEl>
                                          <p:spTgt spid="20"/>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100" fill="hold"/>
                                        <p:tgtEl>
                                          <p:spTgt spid="19"/>
                                        </p:tgtEl>
                                        <p:attrNameLst>
                                          <p:attrName>style.color</p:attrName>
                                        </p:attrNameLst>
                                      </p:cBhvr>
                                      <p:to>
                                        <a:schemeClr val="tx1"/>
                                      </p:to>
                                    </p:animClr>
                                  </p:childTnLst>
                                </p:cTn>
                              </p:par>
                              <p:par>
                                <p:cTn id="40" presetID="1" presetClass="exit" presetSubtype="0" fill="hold" grpId="5" nodeType="withEffect">
                                  <p:stCondLst>
                                    <p:cond delay="0"/>
                                  </p:stCondLst>
                                  <p:childTnLst>
                                    <p:set>
                                      <p:cBhvr>
                                        <p:cTn id="41" dur="1" fill="hold">
                                          <p:stCondLst>
                                            <p:cond delay="0"/>
                                          </p:stCondLst>
                                        </p:cTn>
                                        <p:tgtEl>
                                          <p:spTgt spid="20"/>
                                        </p:tgtEl>
                                        <p:attrNameLst>
                                          <p:attrName>style.visibility</p:attrName>
                                        </p:attrNameLst>
                                      </p:cBhvr>
                                      <p:to>
                                        <p:strVal val="hidden"/>
                                      </p:to>
                                    </p:set>
                                  </p:childTnLst>
                                </p:cTn>
                              </p:par>
                              <p:par>
                                <p:cTn id="42" presetID="1" presetClass="exit" presetSubtype="0" fill="hold" grpId="4"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9" grpId="0"/>
      <p:bldP spid="19" grpId="1"/>
      <p:bldP spid="19" grpId="2"/>
      <p:bldP spid="19" grpId="3"/>
      <p:bldP spid="19" grpId="4"/>
      <p:bldP spid="20" grpId="0"/>
      <p:bldP spid="20" grpId="1"/>
      <p:bldP spid="20" grpId="2"/>
      <p:bldP spid="20" grpId="3"/>
      <p:bldP spid="20" grpId="4"/>
      <p:bldP spid="20" grpId="5"/>
      <p:bldP spid="21" grpId="0"/>
      <p:bldP spid="21" grpId="1"/>
      <p:bldP spid="21" grpId="2"/>
    </p:bld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5" name="Textbox: Line 5"/>
          <p:cNvSpPr txBox="1"/>
          <p:nvPr/>
        </p:nvSpPr>
        <p:spPr>
          <a:xfrm>
            <a:off x="600591" y="3641558"/>
            <a:ext cx="8280942" cy="307777"/>
          </a:xfrm>
          <a:prstGeom prst="rect">
            <a:avLst/>
          </a:prstGeom>
          <a:noFill/>
        </p:spPr>
        <p:txBody>
          <a:bodyPr wrap="square" rtlCol="0">
            <a:spAutoFit/>
          </a:bodyPr>
          <a:lstStyle/>
          <a:p>
            <a:pPr lvl="0">
              <a:spcAft>
                <a:spcPts val="1800"/>
              </a:spcAft>
            </a:pPr>
            <a:r>
              <a:rPr lang="en-NZ" sz="1400" dirty="0">
                <a:latin typeface="Segoe UI" pitchFamily="34" charset="0"/>
                <a:ea typeface="Segoe UI" pitchFamily="34" charset="0"/>
                <a:cs typeface="Segoe UI" pitchFamily="34" charset="0"/>
              </a:rPr>
              <a:t>Questions I would like to ask about the topics in this </a:t>
            </a:r>
            <a:r>
              <a:rPr lang="en-NZ" sz="1400" dirty="0" smtClean="0">
                <a:latin typeface="Segoe UI" pitchFamily="34" charset="0"/>
                <a:ea typeface="Segoe UI" pitchFamily="34" charset="0"/>
                <a:cs typeface="Segoe UI" pitchFamily="34" charset="0"/>
              </a:rPr>
              <a:t>resource </a:t>
            </a:r>
            <a:r>
              <a:rPr lang="en-NZ" sz="1400" dirty="0">
                <a:latin typeface="Segoe UI" pitchFamily="34" charset="0"/>
                <a:ea typeface="Segoe UI" pitchFamily="34" charset="0"/>
                <a:cs typeface="Segoe UI" pitchFamily="34" charset="0"/>
              </a:rPr>
              <a:t>are …</a:t>
            </a:r>
          </a:p>
        </p:txBody>
      </p:sp>
      <p:sp>
        <p:nvSpPr>
          <p:cNvPr id="22" name="Textbox: Line 4"/>
          <p:cNvSpPr txBox="1"/>
          <p:nvPr/>
        </p:nvSpPr>
        <p:spPr>
          <a:xfrm>
            <a:off x="584658" y="2996040"/>
            <a:ext cx="8558842" cy="307777"/>
          </a:xfrm>
          <a:prstGeom prst="rect">
            <a:avLst/>
          </a:prstGeom>
          <a:noFill/>
        </p:spPr>
        <p:txBody>
          <a:bodyPr wrap="square" rtlCol="0">
            <a:spAutoFit/>
          </a:bodyPr>
          <a:lstStyle/>
          <a:p>
            <a:pPr lvl="0">
              <a:spcAft>
                <a:spcPts val="1800"/>
              </a:spcAft>
            </a:pPr>
            <a:r>
              <a:rPr lang="en-NZ" sz="1400" dirty="0">
                <a:latin typeface="Segoe UI" pitchFamily="34" charset="0"/>
                <a:ea typeface="Segoe UI" pitchFamily="34" charset="0"/>
                <a:cs typeface="Segoe UI" pitchFamily="34" charset="0"/>
              </a:rPr>
              <a:t>Which activity do you think helped you to learn best in this </a:t>
            </a:r>
            <a:r>
              <a:rPr lang="en-NZ" sz="1400" dirty="0" smtClean="0">
                <a:latin typeface="Segoe UI" pitchFamily="34" charset="0"/>
                <a:ea typeface="Segoe UI" pitchFamily="34" charset="0"/>
                <a:cs typeface="Segoe UI" pitchFamily="34" charset="0"/>
              </a:rPr>
              <a:t>resource?</a:t>
            </a:r>
            <a:endParaRPr lang="en-NZ" sz="1400" dirty="0">
              <a:latin typeface="Segoe UI" pitchFamily="34" charset="0"/>
              <a:ea typeface="Segoe UI" pitchFamily="34" charset="0"/>
              <a:cs typeface="Segoe UI" pitchFamily="34" charset="0"/>
            </a:endParaRPr>
          </a:p>
        </p:txBody>
      </p:sp>
      <p:sp>
        <p:nvSpPr>
          <p:cNvPr id="19" name="Textbox: Line 3"/>
          <p:cNvSpPr txBox="1"/>
          <p:nvPr/>
        </p:nvSpPr>
        <p:spPr>
          <a:xfrm>
            <a:off x="585158" y="2135080"/>
            <a:ext cx="8558842" cy="523220"/>
          </a:xfrm>
          <a:prstGeom prst="rect">
            <a:avLst/>
          </a:prstGeom>
          <a:noFill/>
        </p:spPr>
        <p:txBody>
          <a:bodyPr wrap="square" rtlCol="0">
            <a:spAutoFit/>
          </a:bodyPr>
          <a:lstStyle/>
          <a:p>
            <a:pPr lvl="0">
              <a:spcAft>
                <a:spcPts val="1800"/>
              </a:spcAft>
            </a:pPr>
            <a:r>
              <a:rPr lang="en-NZ" sz="1400" dirty="0">
                <a:latin typeface="Segoe UI" pitchFamily="34" charset="0"/>
                <a:ea typeface="Segoe UI" pitchFamily="34" charset="0"/>
                <a:cs typeface="Segoe UI" pitchFamily="34" charset="0"/>
              </a:rPr>
              <a:t>Write 5 things you have learned about </a:t>
            </a:r>
            <a:r>
              <a:rPr lang="en-NZ" sz="1400" dirty="0" smtClean="0">
                <a:latin typeface="Segoe UI" pitchFamily="34" charset="0"/>
                <a:ea typeface="Segoe UI" pitchFamily="34" charset="0"/>
                <a:cs typeface="Segoe UI" pitchFamily="34" charset="0"/>
              </a:rPr>
              <a:t>the Stations </a:t>
            </a:r>
            <a:r>
              <a:rPr lang="en-NZ" sz="1400" dirty="0">
                <a:latin typeface="Segoe UI" pitchFamily="34" charset="0"/>
                <a:ea typeface="Segoe UI" pitchFamily="34" charset="0"/>
                <a:cs typeface="Segoe UI" pitchFamily="34" charset="0"/>
              </a:rPr>
              <a:t>of the Cross and say why it is </a:t>
            </a:r>
            <a:r>
              <a:rPr lang="en-NZ" sz="1400" dirty="0" smtClean="0">
                <a:latin typeface="Segoe UI" pitchFamily="34" charset="0"/>
                <a:ea typeface="Segoe UI" pitchFamily="34" charset="0"/>
                <a:cs typeface="Segoe UI" pitchFamily="34" charset="0"/>
              </a:rPr>
              <a:t>good</a:t>
            </a:r>
            <a:br>
              <a:rPr lang="en-NZ" sz="1400" dirty="0" smtClean="0">
                <a:latin typeface="Segoe UI" pitchFamily="34" charset="0"/>
                <a:ea typeface="Segoe UI" pitchFamily="34" charset="0"/>
                <a:cs typeface="Segoe UI" pitchFamily="34" charset="0"/>
              </a:rPr>
            </a:br>
            <a:r>
              <a:rPr lang="en-NZ" sz="1400" dirty="0" smtClean="0">
                <a:latin typeface="Segoe UI" pitchFamily="34" charset="0"/>
                <a:ea typeface="Segoe UI" pitchFamily="34" charset="0"/>
                <a:cs typeface="Segoe UI" pitchFamily="34" charset="0"/>
              </a:rPr>
              <a:t>to </a:t>
            </a:r>
            <a:r>
              <a:rPr lang="en-NZ" sz="1400" dirty="0">
                <a:latin typeface="Segoe UI" pitchFamily="34" charset="0"/>
                <a:ea typeface="Segoe UI" pitchFamily="34" charset="0"/>
                <a:cs typeface="Segoe UI" pitchFamily="34" charset="0"/>
              </a:rPr>
              <a:t>use them to pray in Lent. </a:t>
            </a:r>
          </a:p>
        </p:txBody>
      </p:sp>
      <p:sp>
        <p:nvSpPr>
          <p:cNvPr id="20" name="Textbox: Line 2"/>
          <p:cNvSpPr txBox="1"/>
          <p:nvPr/>
        </p:nvSpPr>
        <p:spPr>
          <a:xfrm>
            <a:off x="585160" y="1274120"/>
            <a:ext cx="8558339" cy="523220"/>
          </a:xfrm>
          <a:prstGeom prst="rect">
            <a:avLst/>
          </a:prstGeom>
          <a:noFill/>
        </p:spPr>
        <p:txBody>
          <a:bodyPr wrap="square" rtlCol="0">
            <a:spAutoFit/>
          </a:bodyPr>
          <a:lstStyle/>
          <a:p>
            <a:pPr lvl="0">
              <a:spcAft>
                <a:spcPts val="1800"/>
              </a:spcAft>
            </a:pPr>
            <a:r>
              <a:rPr lang="en-NZ" sz="1400" dirty="0">
                <a:latin typeface="Segoe UI" pitchFamily="34" charset="0"/>
                <a:ea typeface="Segoe UI" pitchFamily="34" charset="0"/>
                <a:cs typeface="Segoe UI" pitchFamily="34" charset="0"/>
              </a:rPr>
              <a:t>Share your preferred place and way of praying - personal, family or community </a:t>
            </a:r>
            <a:r>
              <a:rPr lang="en-NZ" sz="1400" dirty="0" smtClean="0">
                <a:latin typeface="Segoe UI" pitchFamily="34" charset="0"/>
                <a:ea typeface="Segoe UI" pitchFamily="34" charset="0"/>
                <a:cs typeface="Segoe UI" pitchFamily="34" charset="0"/>
              </a:rPr>
              <a:t>Eucharist</a:t>
            </a:r>
            <a:br>
              <a:rPr lang="en-NZ" sz="1400" dirty="0" smtClean="0">
                <a:latin typeface="Segoe UI" pitchFamily="34" charset="0"/>
                <a:ea typeface="Segoe UI" pitchFamily="34" charset="0"/>
                <a:cs typeface="Segoe UI" pitchFamily="34" charset="0"/>
              </a:rPr>
            </a:br>
            <a:r>
              <a:rPr lang="en-NZ" sz="1400" dirty="0" smtClean="0">
                <a:latin typeface="Segoe UI" pitchFamily="34" charset="0"/>
                <a:ea typeface="Segoe UI" pitchFamily="34" charset="0"/>
                <a:cs typeface="Segoe UI" pitchFamily="34" charset="0"/>
              </a:rPr>
              <a:t>and </a:t>
            </a:r>
            <a:r>
              <a:rPr lang="en-NZ" sz="1400" dirty="0">
                <a:latin typeface="Segoe UI" pitchFamily="34" charset="0"/>
                <a:ea typeface="Segoe UI" pitchFamily="34" charset="0"/>
                <a:cs typeface="Segoe UI" pitchFamily="34" charset="0"/>
              </a:rPr>
              <a:t>give your reasons. </a:t>
            </a:r>
          </a:p>
        </p:txBody>
      </p:sp>
      <p:sp>
        <p:nvSpPr>
          <p:cNvPr id="21" name="Textbox: Line 1"/>
          <p:cNvSpPr txBox="1"/>
          <p:nvPr/>
        </p:nvSpPr>
        <p:spPr>
          <a:xfrm>
            <a:off x="584658" y="628603"/>
            <a:ext cx="8234837" cy="307777"/>
          </a:xfrm>
          <a:prstGeom prst="rect">
            <a:avLst/>
          </a:prstGeom>
          <a:noFill/>
        </p:spPr>
        <p:txBody>
          <a:bodyPr wrap="square" rtlCol="0">
            <a:spAutoFit/>
          </a:bodyPr>
          <a:lstStyle/>
          <a:p>
            <a:pPr lvl="0">
              <a:spcAft>
                <a:spcPts val="1800"/>
              </a:spcAft>
            </a:pPr>
            <a:r>
              <a:rPr lang="en-NZ" sz="1400" dirty="0">
                <a:latin typeface="Segoe UI" pitchFamily="34" charset="0"/>
                <a:ea typeface="Segoe UI" pitchFamily="34" charset="0"/>
                <a:cs typeface="Segoe UI" pitchFamily="34" charset="0"/>
              </a:rPr>
              <a:t>What makes prayer an important </a:t>
            </a:r>
            <a:r>
              <a:rPr lang="en-NZ" sz="1400" dirty="0" smtClean="0">
                <a:latin typeface="Segoe UI" pitchFamily="34" charset="0"/>
                <a:ea typeface="Segoe UI" pitchFamily="34" charset="0"/>
                <a:cs typeface="Segoe UI" pitchFamily="34" charset="0"/>
              </a:rPr>
              <a:t>part of </a:t>
            </a:r>
            <a:r>
              <a:rPr lang="en-NZ" sz="1400" dirty="0">
                <a:latin typeface="Segoe UI" pitchFamily="34" charset="0"/>
                <a:ea typeface="Segoe UI" pitchFamily="34" charset="0"/>
                <a:cs typeface="Segoe UI" pitchFamily="34" charset="0"/>
              </a:rPr>
              <a:t>what people do in Lent?</a:t>
            </a:r>
          </a:p>
        </p:txBody>
      </p:sp>
      <p:sp>
        <p:nvSpPr>
          <p:cNvPr id="37" name="Shape: Number 5"/>
          <p:cNvSpPr txBox="1"/>
          <p:nvPr/>
        </p:nvSpPr>
        <p:spPr>
          <a:xfrm>
            <a:off x="64900" y="3641558"/>
            <a:ext cx="559217" cy="307777"/>
          </a:xfrm>
          <a:prstGeom prst="rect">
            <a:avLst/>
          </a:prstGeom>
          <a:noFill/>
        </p:spPr>
        <p:txBody>
          <a:bodyPr wrap="square" rtlCol="0">
            <a:spAutoFit/>
          </a:bodyPr>
          <a:lstStyle/>
          <a:p>
            <a:r>
              <a:rPr lang="en-GB" sz="1400" dirty="0" smtClean="0">
                <a:latin typeface="Segoe UI" pitchFamily="34" charset="0"/>
                <a:ea typeface="Segoe UI" pitchFamily="34" charset="0"/>
                <a:cs typeface="Segoe UI" pitchFamily="34" charset="0"/>
              </a:rPr>
              <a:t>5)</a:t>
            </a:r>
            <a:endParaRPr lang="en-GB" sz="1400" dirty="0">
              <a:latin typeface="Segoe UI" pitchFamily="34" charset="0"/>
              <a:ea typeface="Segoe UI" pitchFamily="34" charset="0"/>
              <a:cs typeface="Segoe UI" pitchFamily="34" charset="0"/>
            </a:endParaRPr>
          </a:p>
        </p:txBody>
      </p:sp>
      <p:sp>
        <p:nvSpPr>
          <p:cNvPr id="23" name="Shape: Number 4"/>
          <p:cNvSpPr txBox="1"/>
          <p:nvPr/>
        </p:nvSpPr>
        <p:spPr>
          <a:xfrm>
            <a:off x="65000" y="2996040"/>
            <a:ext cx="559217" cy="307777"/>
          </a:xfrm>
          <a:prstGeom prst="rect">
            <a:avLst/>
          </a:prstGeom>
          <a:noFill/>
        </p:spPr>
        <p:txBody>
          <a:bodyPr wrap="square" rtlCol="0">
            <a:spAutoFit/>
          </a:bodyPr>
          <a:lstStyle/>
          <a:p>
            <a:r>
              <a:rPr lang="en-GB" sz="1400" dirty="0">
                <a:latin typeface="Segoe UI" pitchFamily="34" charset="0"/>
                <a:ea typeface="Segoe UI" pitchFamily="34" charset="0"/>
                <a:cs typeface="Segoe UI" pitchFamily="34" charset="0"/>
              </a:rPr>
              <a:t>4</a:t>
            </a:r>
            <a:r>
              <a:rPr lang="en-GB" sz="1400" dirty="0" smtClean="0">
                <a:latin typeface="Segoe UI" pitchFamily="34" charset="0"/>
                <a:ea typeface="Segoe UI" pitchFamily="34" charset="0"/>
                <a:cs typeface="Segoe UI" pitchFamily="34" charset="0"/>
              </a:rPr>
              <a:t>)</a:t>
            </a:r>
            <a:endParaRPr lang="en-GB" sz="1400" dirty="0">
              <a:latin typeface="Segoe UI" pitchFamily="34" charset="0"/>
              <a:ea typeface="Segoe UI" pitchFamily="34" charset="0"/>
              <a:cs typeface="Segoe UI" pitchFamily="34" charset="0"/>
            </a:endParaRPr>
          </a:p>
        </p:txBody>
      </p:sp>
      <p:sp>
        <p:nvSpPr>
          <p:cNvPr id="27" name="Shape: Number 3"/>
          <p:cNvSpPr txBox="1"/>
          <p:nvPr/>
        </p:nvSpPr>
        <p:spPr>
          <a:xfrm>
            <a:off x="65100" y="2135080"/>
            <a:ext cx="559217" cy="307777"/>
          </a:xfrm>
          <a:prstGeom prst="rect">
            <a:avLst/>
          </a:prstGeom>
          <a:noFill/>
        </p:spPr>
        <p:txBody>
          <a:bodyPr wrap="square" rtlCol="0">
            <a:spAutoFit/>
          </a:bodyPr>
          <a:lstStyle/>
          <a:p>
            <a:r>
              <a:rPr lang="en-GB" sz="1400" dirty="0" smtClean="0">
                <a:latin typeface="Segoe UI" pitchFamily="34" charset="0"/>
                <a:ea typeface="Segoe UI" pitchFamily="34" charset="0"/>
                <a:cs typeface="Segoe UI" pitchFamily="34" charset="0"/>
              </a:rPr>
              <a:t>3)</a:t>
            </a:r>
            <a:endParaRPr lang="en-GB" sz="1400" dirty="0">
              <a:latin typeface="Segoe UI" pitchFamily="34" charset="0"/>
              <a:ea typeface="Segoe UI" pitchFamily="34" charset="0"/>
              <a:cs typeface="Segoe UI" pitchFamily="34" charset="0"/>
            </a:endParaRPr>
          </a:p>
        </p:txBody>
      </p:sp>
      <p:sp>
        <p:nvSpPr>
          <p:cNvPr id="28" name="Shape: Number 2"/>
          <p:cNvSpPr txBox="1"/>
          <p:nvPr/>
        </p:nvSpPr>
        <p:spPr>
          <a:xfrm>
            <a:off x="65200" y="1274120"/>
            <a:ext cx="559217" cy="307777"/>
          </a:xfrm>
          <a:prstGeom prst="rect">
            <a:avLst/>
          </a:prstGeom>
          <a:noFill/>
        </p:spPr>
        <p:txBody>
          <a:bodyPr wrap="square" rtlCol="0">
            <a:spAutoFit/>
          </a:bodyPr>
          <a:lstStyle/>
          <a:p>
            <a:r>
              <a:rPr lang="en-GB" sz="1400" dirty="0" smtClean="0">
                <a:latin typeface="Segoe UI" pitchFamily="34" charset="0"/>
                <a:ea typeface="Segoe UI" pitchFamily="34" charset="0"/>
                <a:cs typeface="Segoe UI" pitchFamily="34" charset="0"/>
              </a:rPr>
              <a:t>2)</a:t>
            </a:r>
            <a:endParaRPr lang="en-GB" sz="1400" dirty="0">
              <a:latin typeface="Segoe UI" pitchFamily="34" charset="0"/>
              <a:ea typeface="Segoe UI" pitchFamily="34" charset="0"/>
              <a:cs typeface="Segoe UI" pitchFamily="34" charset="0"/>
            </a:endParaRPr>
          </a:p>
        </p:txBody>
      </p:sp>
      <p:sp>
        <p:nvSpPr>
          <p:cNvPr id="29" name="Shape: Number 1"/>
          <p:cNvSpPr txBox="1"/>
          <p:nvPr/>
        </p:nvSpPr>
        <p:spPr>
          <a:xfrm>
            <a:off x="65300" y="628603"/>
            <a:ext cx="559217" cy="307777"/>
          </a:xfrm>
          <a:prstGeom prst="rect">
            <a:avLst/>
          </a:prstGeom>
          <a:noFill/>
        </p:spPr>
        <p:txBody>
          <a:bodyPr wrap="square" rtlCol="0">
            <a:spAutoFit/>
          </a:bodyPr>
          <a:lstStyle/>
          <a:p>
            <a:r>
              <a:rPr lang="en-GB" sz="1400" dirty="0" smtClean="0">
                <a:latin typeface="Segoe UI" pitchFamily="34" charset="0"/>
                <a:ea typeface="Segoe UI" pitchFamily="34" charset="0"/>
                <a:cs typeface="Segoe UI" pitchFamily="34" charset="0"/>
              </a:rPr>
              <a:t>1)</a:t>
            </a:r>
            <a:endParaRPr lang="en-GB" sz="1400" dirty="0">
              <a:latin typeface="Segoe UI" pitchFamily="34" charset="0"/>
              <a:ea typeface="Segoe UI" pitchFamily="34" charset="0"/>
              <a:cs typeface="Segoe UI" pitchFamily="34" charset="0"/>
            </a:endParaRP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R-3</a:t>
            </a:r>
          </a:p>
          <a:p>
            <a:pPr algn="ctr"/>
            <a:r>
              <a:rPr lang="en-GB" sz="900" b="1" dirty="0" smtClean="0">
                <a:latin typeface="Arial" pitchFamily="34" charset="0"/>
                <a:cs typeface="Arial" pitchFamily="34" charset="0"/>
              </a:rPr>
              <a:t>S-09</a:t>
            </a:r>
            <a:endParaRPr lang="en-GB" sz="900" b="1" dirty="0">
              <a:latin typeface="Arial" pitchFamily="34" charset="0"/>
              <a:cs typeface="Arial" pitchFamily="34" charset="0"/>
            </a:endParaRP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smtClean="0"/>
              <a:t>Check Up</a:t>
            </a:r>
            <a:endParaRPr lang="en-GB" sz="3600" b="1" dirty="0"/>
          </a:p>
        </p:txBody>
      </p:sp>
      <p:sp>
        <p:nvSpPr>
          <p:cNvPr id="39"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Tool instructions"/>
          <p:cNvSpPr txBox="1"/>
          <p:nvPr/>
        </p:nvSpPr>
        <p:spPr>
          <a:xfrm>
            <a:off x="3293457" y="4912668"/>
            <a:ext cx="2557110"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presentation</a:t>
            </a:r>
            <a:endParaRPr lang="en-GB" sz="900" dirty="0">
              <a:latin typeface="Arial" pitchFamily="34" charset="0"/>
              <a:ea typeface="Segoe UI" pitchFamily="34" charset="0"/>
              <a:cs typeface="Arial" pitchFamily="34" charset="0"/>
            </a:endParaRPr>
          </a:p>
        </p:txBody>
      </p:sp>
      <p:sp>
        <p:nvSpPr>
          <p:cNvPr id="4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pic>
        <p:nvPicPr>
          <p:cNvPr id="38" name="Image" descr="Image result for Prayer in Lent"/>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389" t="6871" r="3435" b="7887"/>
          <a:stretch/>
        </p:blipFill>
        <p:spPr bwMode="auto">
          <a:xfrm>
            <a:off x="6544128" y="129270"/>
            <a:ext cx="1646214" cy="1141784"/>
          </a:xfrm>
          <a:prstGeom prst="rect">
            <a:avLst/>
          </a:prstGeom>
          <a:noFill/>
          <a:ln>
            <a:noFill/>
          </a:ln>
          <a:extLst>
            <a:ext uri="{53640926-AAD7-44D8-BBD7-CCE9431645EC}">
              <a14:shadowObscured xmlns:a14="http://schemas.microsoft.com/office/drawing/2010/main"/>
            </a:ext>
          </a:extLst>
        </p:spPr>
      </p:pic>
      <p:sp>
        <p:nvSpPr>
          <p:cNvPr id="24" name="TextBox: Date"/>
          <p:cNvSpPr txBox="1"/>
          <p:nvPr/>
        </p:nvSpPr>
        <p:spPr>
          <a:xfrm>
            <a:off x="5852669" y="4743328"/>
            <a:ext cx="1711494" cy="338554"/>
          </a:xfrm>
          <a:prstGeom prst="rect">
            <a:avLst/>
          </a:prstGeom>
          <a:noFill/>
        </p:spPr>
        <p:txBody>
          <a:bodyPr wrap="none" rtlCol="0">
            <a:spAutoFit/>
          </a:bodyPr>
          <a:lstStyle/>
          <a:p>
            <a:r>
              <a:rPr lang="en-NZ" sz="1600" b="1" dirty="0" smtClean="0">
                <a:latin typeface="Segoe UI" pitchFamily="34" charset="0"/>
                <a:ea typeface="Segoe UI" pitchFamily="34" charset="0"/>
                <a:cs typeface="Segoe UI" pitchFamily="34" charset="0"/>
              </a:rPr>
              <a:t>Date:____________</a:t>
            </a:r>
            <a:endParaRPr lang="en-GB" sz="1600" b="1" dirty="0">
              <a:latin typeface="Segoe UI" pitchFamily="34" charset="0"/>
              <a:ea typeface="Segoe UI" pitchFamily="34" charset="0"/>
              <a:cs typeface="Segoe UI" pitchFamily="34" charset="0"/>
            </a:endParaRPr>
          </a:p>
        </p:txBody>
      </p:sp>
      <p:sp>
        <p:nvSpPr>
          <p:cNvPr id="25" name="TextBox: Name"/>
          <p:cNvSpPr txBox="1"/>
          <p:nvPr/>
        </p:nvSpPr>
        <p:spPr>
          <a:xfrm>
            <a:off x="5751068" y="4431924"/>
            <a:ext cx="2340705" cy="338554"/>
          </a:xfrm>
          <a:prstGeom prst="rect">
            <a:avLst/>
          </a:prstGeom>
          <a:noFill/>
        </p:spPr>
        <p:txBody>
          <a:bodyPr wrap="none" rtlCol="0">
            <a:spAutoFit/>
          </a:bodyPr>
          <a:lstStyle/>
          <a:p>
            <a:r>
              <a:rPr lang="en-NZ" sz="1600" b="1" dirty="0" smtClean="0">
                <a:latin typeface="Segoe UI" pitchFamily="34" charset="0"/>
                <a:ea typeface="Segoe UI" pitchFamily="34" charset="0"/>
                <a:cs typeface="Segoe UI" pitchFamily="34" charset="0"/>
              </a:rPr>
              <a:t>Name:__________________</a:t>
            </a:r>
            <a:endParaRPr lang="en-GB" sz="1600" b="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033548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R-3</a:t>
            </a:r>
            <a:endParaRPr lang="en-GB" sz="900" b="1" dirty="0">
              <a:latin typeface="Arial" pitchFamily="34" charset="0"/>
              <a:cs typeface="Arial" pitchFamily="34" charset="0"/>
            </a:endParaRPr>
          </a:p>
          <a:p>
            <a:pPr algn="ctr"/>
            <a:r>
              <a:rPr lang="en-GB" sz="900" b="1" dirty="0" smtClean="0">
                <a:latin typeface="Arial" pitchFamily="34" charset="0"/>
                <a:cs typeface="Arial" pitchFamily="34" charset="0"/>
              </a:rPr>
              <a:t>S-10A</a:t>
            </a:r>
            <a:endParaRPr lang="en-GB" sz="900" b="1" dirty="0">
              <a:latin typeface="Arial" pitchFamily="34" charset="0"/>
              <a:cs typeface="Arial" pitchFamily="34" charset="0"/>
            </a:endParaRPr>
          </a:p>
        </p:txBody>
      </p:sp>
      <p:sp>
        <p:nvSpPr>
          <p:cNvPr id="3" name="Textbox"/>
          <p:cNvSpPr/>
          <p:nvPr/>
        </p:nvSpPr>
        <p:spPr>
          <a:xfrm>
            <a:off x="958574" y="1059116"/>
            <a:ext cx="7226847" cy="3647152"/>
          </a:xfrm>
          <a:prstGeom prst="rect">
            <a:avLst/>
          </a:prstGeom>
        </p:spPr>
        <p:txBody>
          <a:bodyPr wrap="square">
            <a:spAutoFit/>
          </a:bodyPr>
          <a:lstStyle/>
          <a:p>
            <a:pPr marL="228600" lvl="0" indent="-228600">
              <a:buFont typeface="+mj-lt"/>
              <a:buAutoNum type="arabicPeriod"/>
            </a:pPr>
            <a:r>
              <a:rPr lang="en-NZ" sz="1100" b="1" dirty="0"/>
              <a:t>Share the poster f</a:t>
            </a:r>
            <a:r>
              <a:rPr lang="en-NZ" sz="1100" dirty="0"/>
              <a:t>rom the 2</a:t>
            </a:r>
            <a:r>
              <a:rPr lang="en-NZ" sz="1100" baseline="30000" dirty="0"/>
              <a:t>nd</a:t>
            </a:r>
            <a:r>
              <a:rPr lang="en-NZ" sz="1100" dirty="0"/>
              <a:t> Check up activity to explain the meaning of ashes and their use in Lent as a sign of sorrow and repentance. Invite people to say what children of your age can do to show they are sorry and make up for what they have done.</a:t>
            </a:r>
          </a:p>
          <a:p>
            <a:pPr marL="228600" indent="-228600">
              <a:buFont typeface="+mj-lt"/>
              <a:buAutoNum type="arabicPeriod"/>
            </a:pPr>
            <a:endParaRPr lang="en-NZ" sz="1100" dirty="0"/>
          </a:p>
          <a:p>
            <a:pPr marL="228600" lvl="0" indent="-228600">
              <a:buFont typeface="+mj-lt"/>
              <a:buAutoNum type="arabicPeriod"/>
            </a:pPr>
            <a:r>
              <a:rPr lang="en-NZ" sz="1100" b="1" dirty="0"/>
              <a:t>Make an advertisement to </a:t>
            </a:r>
            <a:r>
              <a:rPr lang="en-NZ" sz="1100" dirty="0"/>
              <a:t>post around the school and parish to remind people that Lent is a good time to think about their lives and their relationship with God. Suggest they think about something they could do to turn back to God and something they could do to show God’s mercy to others. Add the time and place the Sacrament of Penance is being celebrated in the parish. (Check this with your priest). </a:t>
            </a:r>
          </a:p>
          <a:p>
            <a:pPr marL="228600" indent="-228600">
              <a:buFont typeface="+mj-lt"/>
              <a:buAutoNum type="arabicPeriod"/>
            </a:pPr>
            <a:endParaRPr lang="en-NZ" sz="1100" dirty="0"/>
          </a:p>
          <a:p>
            <a:pPr marL="228600" lvl="0" indent="-228600">
              <a:buFont typeface="+mj-lt"/>
              <a:buAutoNum type="arabicPeriod"/>
            </a:pPr>
            <a:r>
              <a:rPr lang="en-NZ" sz="1100" b="1" dirty="0"/>
              <a:t>Have a conversation with an older family member</a:t>
            </a:r>
            <a:r>
              <a:rPr lang="en-NZ" sz="1100" dirty="0"/>
              <a:t> about what they did when they were children during the season of Lent, what fasting was like and other things they did during the season of Lent</a:t>
            </a:r>
            <a:r>
              <a:rPr lang="en-NZ" sz="1100" dirty="0" smtClean="0"/>
              <a:t>.</a:t>
            </a:r>
          </a:p>
          <a:p>
            <a:pPr marL="228600" lvl="0" indent="-228600">
              <a:buFont typeface="+mj-lt"/>
              <a:buAutoNum type="arabicPeriod"/>
            </a:pPr>
            <a:endParaRPr lang="en-NZ" sz="1100" dirty="0"/>
          </a:p>
          <a:p>
            <a:pPr marL="228600" lvl="0" indent="-228600">
              <a:buFont typeface="+mj-lt"/>
              <a:buAutoNum type="arabicPeriod"/>
            </a:pPr>
            <a:r>
              <a:rPr lang="en-NZ" sz="1100" b="1" dirty="0"/>
              <a:t>Create School liturgy</a:t>
            </a:r>
            <a:r>
              <a:rPr lang="en-NZ" sz="1100" dirty="0"/>
              <a:t> to use during Lent using all the children have learned about the promises people make to help them grow closer to God, the attitudes and actions they want to change, the giving and the fasting and the repenting – owning up and saying sorry.  These can be talked about, dramatized, illustrated and displayed for the community to be encouraged to use the Lenten season well. They can all be brought to prayer and song. Invite the whole community to share it</a:t>
            </a:r>
            <a:r>
              <a:rPr lang="en-NZ" sz="1100" dirty="0" smtClean="0"/>
              <a:t>.</a:t>
            </a:r>
          </a:p>
          <a:p>
            <a:pPr marL="228600" lvl="0" indent="-228600">
              <a:buFont typeface="+mj-lt"/>
              <a:buAutoNum type="arabicPeriod"/>
            </a:pPr>
            <a:endParaRPr lang="en-NZ" sz="1100" dirty="0"/>
          </a:p>
          <a:p>
            <a:pPr marL="228600" lvl="0" indent="-228600">
              <a:buFont typeface="+mj-lt"/>
              <a:buAutoNum type="arabicPeriod"/>
            </a:pPr>
            <a:r>
              <a:rPr lang="en-NZ" sz="1100" b="1" dirty="0"/>
              <a:t>Children share their Praying in Lent Worksheets </a:t>
            </a:r>
            <a:r>
              <a:rPr lang="en-NZ" sz="1100" dirty="0"/>
              <a:t>(Slide  4, Lesson3) with other classes and generate discussion about children’s preferred places, times and with whom they pray and explain the reasons for their preferences. Record these and MP3 them for children to share with family members. </a:t>
            </a:r>
          </a:p>
        </p:txBody>
      </p:sp>
      <p:pic>
        <p:nvPicPr>
          <p:cNvPr id="4" name="Ti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965" y="85423"/>
            <a:ext cx="8746067" cy="755738"/>
          </a:xfrm>
          <a:prstGeom prst="rect">
            <a:avLst/>
          </a:prstGeom>
        </p:spPr>
      </p:pic>
      <p:pic>
        <p:nvPicPr>
          <p:cNvPr id="10"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441" y="3245917"/>
            <a:ext cx="1040052" cy="924982"/>
          </a:xfrm>
          <a:prstGeom prst="rect">
            <a:avLst/>
          </a:prstGeom>
        </p:spPr>
      </p:pic>
      <p:pic>
        <p:nvPicPr>
          <p:cNvPr id="12"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7441" y="1513663"/>
            <a:ext cx="1021033" cy="854526"/>
          </a:xfrm>
          <a:prstGeom prst="rect">
            <a:avLst/>
          </a:prstGeom>
        </p:spPr>
      </p:pic>
      <p:pic>
        <p:nvPicPr>
          <p:cNvPr id="11"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34" y="1379348"/>
            <a:ext cx="999826" cy="948987"/>
          </a:xfrm>
          <a:prstGeom prst="rect">
            <a:avLst/>
          </a:prstGeom>
        </p:spPr>
      </p:pic>
      <p:pic>
        <p:nvPicPr>
          <p:cNvPr id="29"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02" y="3325988"/>
            <a:ext cx="1193800" cy="767443"/>
          </a:xfrm>
          <a:prstGeom prst="rect">
            <a:avLst/>
          </a:prstGeom>
        </p:spPr>
      </p:pic>
      <p:sp>
        <p:nvSpPr>
          <p:cNvPr id="14"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16" name="TextBox: Date"/>
          <p:cNvSpPr txBox="1"/>
          <p:nvPr/>
        </p:nvSpPr>
        <p:spPr>
          <a:xfrm>
            <a:off x="1361601" y="4870333"/>
            <a:ext cx="1514454" cy="307777"/>
          </a:xfrm>
          <a:prstGeom prst="rect">
            <a:avLst/>
          </a:prstGeom>
          <a:noFill/>
        </p:spPr>
        <p:txBody>
          <a:bodyPr wrap="none" rtlCol="0">
            <a:spAutoFit/>
          </a:bodyPr>
          <a:lstStyle/>
          <a:p>
            <a:r>
              <a:rPr lang="en-NZ" sz="1400" b="1" dirty="0" smtClean="0">
                <a:latin typeface="Segoe UI" pitchFamily="34" charset="0"/>
                <a:ea typeface="Segoe UI" pitchFamily="34" charset="0"/>
                <a:cs typeface="Segoe UI" pitchFamily="34" charset="0"/>
              </a:rPr>
              <a:t>Date:____________</a:t>
            </a:r>
            <a:endParaRPr lang="en-GB" sz="1400" b="1" dirty="0">
              <a:latin typeface="Segoe UI" pitchFamily="34" charset="0"/>
              <a:ea typeface="Segoe UI" pitchFamily="34" charset="0"/>
              <a:cs typeface="Segoe UI" pitchFamily="34" charset="0"/>
            </a:endParaRPr>
          </a:p>
        </p:txBody>
      </p:sp>
      <p:sp>
        <p:nvSpPr>
          <p:cNvPr id="17" name="TextBox: Name"/>
          <p:cNvSpPr txBox="1"/>
          <p:nvPr/>
        </p:nvSpPr>
        <p:spPr>
          <a:xfrm>
            <a:off x="1260000" y="4660533"/>
            <a:ext cx="2060179" cy="307777"/>
          </a:xfrm>
          <a:prstGeom prst="rect">
            <a:avLst/>
          </a:prstGeom>
          <a:noFill/>
        </p:spPr>
        <p:txBody>
          <a:bodyPr wrap="none" rtlCol="0">
            <a:spAutoFit/>
          </a:bodyPr>
          <a:lstStyle/>
          <a:p>
            <a:r>
              <a:rPr lang="en-NZ" sz="1400" b="1" dirty="0" smtClean="0">
                <a:latin typeface="Segoe UI" pitchFamily="34" charset="0"/>
                <a:ea typeface="Segoe UI" pitchFamily="34" charset="0"/>
                <a:cs typeface="Segoe UI" pitchFamily="34" charset="0"/>
              </a:rPr>
              <a:t>Name:__________________</a:t>
            </a:r>
            <a:endParaRPr lang="en-GB" sz="1400" b="1" dirty="0">
              <a:latin typeface="Segoe UI" pitchFamily="34" charset="0"/>
              <a:ea typeface="Segoe UI" pitchFamily="34" charset="0"/>
              <a:cs typeface="Segoe UI" pitchFamily="34" charset="0"/>
            </a:endParaRP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78492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R-3</a:t>
            </a:r>
            <a:endParaRPr lang="en-GB" sz="900" b="1" dirty="0">
              <a:latin typeface="Arial" pitchFamily="34" charset="0"/>
              <a:cs typeface="Arial" pitchFamily="34" charset="0"/>
            </a:endParaRPr>
          </a:p>
          <a:p>
            <a:pPr algn="ctr"/>
            <a:r>
              <a:rPr lang="en-GB" sz="900" b="1" dirty="0" smtClean="0">
                <a:latin typeface="Arial" pitchFamily="34" charset="0"/>
                <a:cs typeface="Arial" pitchFamily="34" charset="0"/>
              </a:rPr>
              <a:t>S-10B</a:t>
            </a:r>
            <a:endParaRPr lang="en-GB" sz="900" b="1" dirty="0">
              <a:latin typeface="Arial" pitchFamily="34" charset="0"/>
              <a:cs typeface="Arial" pitchFamily="34" charset="0"/>
            </a:endParaRPr>
          </a:p>
        </p:txBody>
      </p:sp>
      <p:sp>
        <p:nvSpPr>
          <p:cNvPr id="8" name="Textbox" hidden="1"/>
          <p:cNvSpPr/>
          <p:nvPr/>
        </p:nvSpPr>
        <p:spPr>
          <a:xfrm>
            <a:off x="558799" y="1059116"/>
            <a:ext cx="8026401" cy="3785652"/>
          </a:xfrm>
          <a:prstGeom prst="rect">
            <a:avLst/>
          </a:prstGeom>
        </p:spPr>
        <p:txBody>
          <a:bodyPr wrap="square">
            <a:spAutoFit/>
          </a:bodyPr>
          <a:lstStyle/>
          <a:p>
            <a:pPr marL="228600" lvl="0" indent="-228600">
              <a:buFont typeface="+mj-lt"/>
              <a:buAutoNum type="arabicPeriod" startAt="6"/>
            </a:pPr>
            <a:r>
              <a:rPr lang="en-NZ" sz="1200" b="1" dirty="0"/>
              <a:t>Create a Personal Prayer Plan</a:t>
            </a:r>
            <a:r>
              <a:rPr lang="en-NZ" sz="1200" dirty="0"/>
              <a:t> for Lent and set up a quiet place for children to pray and give them time during the day to pray. Children can make their plan and share how they are keeping to it. Share it with other classes and explain how prayer is an important part of their Lenten Journey. </a:t>
            </a:r>
          </a:p>
          <a:p>
            <a:pPr marL="228600" indent="-228600">
              <a:buFont typeface="+mj-lt"/>
              <a:buAutoNum type="arabicPeriod" startAt="6"/>
            </a:pPr>
            <a:endParaRPr lang="en-NZ" sz="1200" dirty="0"/>
          </a:p>
          <a:p>
            <a:pPr marL="228600" lvl="0" indent="-228600">
              <a:buFont typeface="+mj-lt"/>
              <a:buAutoNum type="arabicPeriod" startAt="6"/>
            </a:pPr>
            <a:r>
              <a:rPr lang="en-NZ" sz="1200" b="1" dirty="0"/>
              <a:t>Make Lenten fridge magnets</a:t>
            </a:r>
            <a:r>
              <a:rPr lang="en-NZ" sz="1200" dirty="0"/>
              <a:t> to remind family </a:t>
            </a:r>
            <a:r>
              <a:rPr lang="en-NZ" sz="1200" dirty="0" err="1"/>
              <a:t>whānau</a:t>
            </a:r>
            <a:r>
              <a:rPr lang="en-NZ" sz="1200" dirty="0"/>
              <a:t> to keep their Lenten promises and grow in friendship with God. Make some to share with parishioners also.</a:t>
            </a:r>
          </a:p>
          <a:p>
            <a:pPr marL="228600" indent="-228600">
              <a:buFont typeface="+mj-lt"/>
              <a:buAutoNum type="arabicPeriod" startAt="6"/>
            </a:pPr>
            <a:endParaRPr lang="en-NZ" sz="1200" dirty="0"/>
          </a:p>
          <a:p>
            <a:pPr marL="228600" lvl="0" indent="-228600">
              <a:buFont typeface="+mj-lt"/>
              <a:buAutoNum type="arabicPeriod" startAt="6"/>
            </a:pPr>
            <a:r>
              <a:rPr lang="en-NZ" sz="1200" b="1" dirty="0"/>
              <a:t>Create a presentation </a:t>
            </a:r>
            <a:r>
              <a:rPr lang="en-NZ" sz="1200" dirty="0"/>
              <a:t>to share what you know about the Stations of the </a:t>
            </a:r>
            <a:r>
              <a:rPr lang="en-NZ" sz="1200" dirty="0" smtClean="0"/>
              <a:t>Cross.</a:t>
            </a:r>
            <a:br>
              <a:rPr lang="en-NZ" sz="1200" dirty="0" smtClean="0"/>
            </a:br>
            <a:r>
              <a:rPr lang="en-NZ" sz="1200" dirty="0" smtClean="0"/>
              <a:t>Explain </a:t>
            </a:r>
            <a:r>
              <a:rPr lang="en-NZ" sz="1200" dirty="0"/>
              <a:t>why people pray with them during Lent. If the church is near the school the presentation could be done there and children could lead a prayer service around the stations or they could share the clip</a:t>
            </a:r>
            <a:r>
              <a:rPr lang="en-NZ" sz="1200" dirty="0" smtClean="0"/>
              <a:t>.</a:t>
            </a:r>
          </a:p>
          <a:p>
            <a:pPr marL="228600" indent="-228600">
              <a:buFont typeface="+mj-lt"/>
              <a:buAutoNum type="arabicPeriod" startAt="6"/>
            </a:pPr>
            <a:endParaRPr lang="en-NZ" sz="1200" dirty="0"/>
          </a:p>
          <a:p>
            <a:pPr marL="228600" lvl="0" indent="-228600">
              <a:buFont typeface="+mj-lt"/>
              <a:buAutoNum type="arabicPeriod" startAt="6"/>
            </a:pPr>
            <a:r>
              <a:rPr lang="en-NZ" sz="1200" b="1" dirty="0"/>
              <a:t>Make a list </a:t>
            </a:r>
            <a:r>
              <a:rPr lang="en-NZ" sz="1200" dirty="0"/>
              <a:t>of things children can do during Lent to help them change bad habits, remind themselves to pray each day, ask for forgiveness when they have hurt someone, do what they are asked to do, get up when they are called and give up something for themselves so they can give something to someone in need.</a:t>
            </a:r>
          </a:p>
          <a:p>
            <a:pPr marL="228600" indent="-228600">
              <a:buFont typeface="+mj-lt"/>
              <a:buAutoNum type="arabicPeriod" startAt="6"/>
            </a:pPr>
            <a:endParaRPr lang="en-NZ" sz="1200" dirty="0"/>
          </a:p>
          <a:p>
            <a:pPr marL="228600" lvl="0" indent="-228600">
              <a:buFont typeface="+mj-lt"/>
              <a:buAutoNum type="arabicPeriod" startAt="6"/>
            </a:pPr>
            <a:r>
              <a:rPr lang="en-NZ" sz="1200" b="1" dirty="0"/>
              <a:t>Create a dance or a mime</a:t>
            </a:r>
            <a:r>
              <a:rPr lang="en-NZ" sz="1200" dirty="0"/>
              <a:t> to show the message of Lent – turning away from sin and turning back to God, growing into a deeper relationship with God. Include recognising what needs to be changed, saying sorry, being forgiven and celebrating forgiveness. Share it with the parish. Record it to use next year as a Lenten teaching resource. </a:t>
            </a:r>
            <a:endParaRPr lang="en-NZ" sz="1200" dirty="0" smtClean="0"/>
          </a:p>
          <a:p>
            <a:pPr marL="228600" lvl="0" indent="-228600">
              <a:buFont typeface="+mj-lt"/>
              <a:buAutoNum type="arabicPeriod" startAt="6"/>
            </a:pPr>
            <a:endParaRPr lang="en-NZ" sz="1200" dirty="0"/>
          </a:p>
          <a:p>
            <a:pPr marL="228600" lvl="0" indent="-228600">
              <a:buFont typeface="+mj-lt"/>
              <a:buAutoNum type="arabicPeriod" startAt="6"/>
            </a:pPr>
            <a:r>
              <a:rPr lang="en-NZ" sz="1200" b="1" dirty="0"/>
              <a:t>Make up your own way </a:t>
            </a:r>
            <a:r>
              <a:rPr lang="en-NZ" sz="1200" dirty="0"/>
              <a:t>of showing and sharing what you have learned and decide who you would like to share it with.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965" y="85423"/>
            <a:ext cx="8746067" cy="755738"/>
          </a:xfrm>
          <a:prstGeom prst="rect">
            <a:avLst/>
          </a:prstGeom>
        </p:spPr>
      </p:pic>
      <p:sp>
        <p:nvSpPr>
          <p:cNvPr id="14" name="Textbox"/>
          <p:cNvSpPr/>
          <p:nvPr/>
        </p:nvSpPr>
        <p:spPr>
          <a:xfrm>
            <a:off x="958574" y="1059116"/>
            <a:ext cx="7226847" cy="3647152"/>
          </a:xfrm>
          <a:prstGeom prst="rect">
            <a:avLst/>
          </a:prstGeom>
        </p:spPr>
        <p:txBody>
          <a:bodyPr wrap="square">
            <a:spAutoFit/>
          </a:bodyPr>
          <a:lstStyle/>
          <a:p>
            <a:pPr marL="228600" lvl="0" indent="-228600">
              <a:buFont typeface="+mj-lt"/>
              <a:buAutoNum type="arabicPeriod" startAt="6"/>
            </a:pPr>
            <a:r>
              <a:rPr lang="en-NZ" sz="1100" b="1" dirty="0"/>
              <a:t>Create a Personal Prayer Plan</a:t>
            </a:r>
            <a:r>
              <a:rPr lang="en-NZ" sz="1100" dirty="0"/>
              <a:t> for Lent and set up a quiet place for children to pray and give them time during the day to pray. Children can make their plan and share how they are keeping to it. Share it with other classes and explain how prayer is an important part of their Lenten Journey. </a:t>
            </a:r>
          </a:p>
          <a:p>
            <a:pPr marL="228600" indent="-228600">
              <a:buFont typeface="+mj-lt"/>
              <a:buAutoNum type="arabicPeriod" startAt="6"/>
            </a:pPr>
            <a:endParaRPr lang="en-NZ" sz="1100" dirty="0"/>
          </a:p>
          <a:p>
            <a:pPr marL="228600" lvl="0" indent="-228600">
              <a:buFont typeface="+mj-lt"/>
              <a:buAutoNum type="arabicPeriod" startAt="6"/>
            </a:pPr>
            <a:r>
              <a:rPr lang="en-NZ" sz="1100" b="1" dirty="0"/>
              <a:t>Make Lenten fridge magnets</a:t>
            </a:r>
            <a:r>
              <a:rPr lang="en-NZ" sz="1100" dirty="0"/>
              <a:t> to remind family </a:t>
            </a:r>
            <a:r>
              <a:rPr lang="en-NZ" sz="1100" dirty="0" err="1"/>
              <a:t>whānau</a:t>
            </a:r>
            <a:r>
              <a:rPr lang="en-NZ" sz="1100" dirty="0"/>
              <a:t> to keep their Lenten promises and grow in friendship with God. Make some to share with parishioners also.</a:t>
            </a:r>
          </a:p>
          <a:p>
            <a:pPr marL="228600" indent="-228600">
              <a:buFont typeface="+mj-lt"/>
              <a:buAutoNum type="arabicPeriod" startAt="6"/>
            </a:pPr>
            <a:endParaRPr lang="en-NZ" sz="1100" dirty="0"/>
          </a:p>
          <a:p>
            <a:pPr marL="228600" lvl="0" indent="-228600">
              <a:buFont typeface="+mj-lt"/>
              <a:buAutoNum type="arabicPeriod" startAt="6"/>
            </a:pPr>
            <a:r>
              <a:rPr lang="en-NZ" sz="1100" b="1" dirty="0"/>
              <a:t>Create a presentation </a:t>
            </a:r>
            <a:r>
              <a:rPr lang="en-NZ" sz="1100" dirty="0"/>
              <a:t>to share what you know about the Stations of the Cross.</a:t>
            </a:r>
            <a:br>
              <a:rPr lang="en-NZ" sz="1100" dirty="0"/>
            </a:br>
            <a:r>
              <a:rPr lang="en-NZ" sz="1100" dirty="0"/>
              <a:t>Explain why people pray with them during Lent. If the church is near the school the presentation could be done there and children could lead a prayer service around the stations or they could share the clip.</a:t>
            </a:r>
          </a:p>
          <a:p>
            <a:pPr marL="228600" indent="-228600">
              <a:buFont typeface="+mj-lt"/>
              <a:buAutoNum type="arabicPeriod" startAt="6"/>
            </a:pPr>
            <a:endParaRPr lang="en-NZ" sz="1100" dirty="0"/>
          </a:p>
          <a:p>
            <a:pPr marL="228600" lvl="0" indent="-228600">
              <a:buFont typeface="+mj-lt"/>
              <a:buAutoNum type="arabicPeriod" startAt="6"/>
            </a:pPr>
            <a:r>
              <a:rPr lang="en-NZ" sz="1100" b="1" dirty="0"/>
              <a:t>Make a list </a:t>
            </a:r>
            <a:r>
              <a:rPr lang="en-NZ" sz="1100" dirty="0"/>
              <a:t>of things children can do during Lent to help them change bad habits, remind themselves to pray each day, ask for forgiveness when they have hurt someone, do what they are asked to do, get up when they are called and give up something for themselves so they can give something to someone in need.</a:t>
            </a:r>
          </a:p>
          <a:p>
            <a:pPr marL="228600" indent="-228600">
              <a:buFont typeface="+mj-lt"/>
              <a:buAutoNum type="arabicPeriod" startAt="6"/>
            </a:pPr>
            <a:endParaRPr lang="en-NZ" sz="1100" dirty="0"/>
          </a:p>
          <a:p>
            <a:pPr marL="228600" lvl="0" indent="-228600">
              <a:buFont typeface="+mj-lt"/>
              <a:buAutoNum type="arabicPeriod" startAt="6"/>
            </a:pPr>
            <a:r>
              <a:rPr lang="en-NZ" sz="1100" b="1" dirty="0"/>
              <a:t>Create a dance or a mime</a:t>
            </a:r>
            <a:r>
              <a:rPr lang="en-NZ" sz="1100" dirty="0"/>
              <a:t> to show the message of Lent – turning away from sin and turning back to God, </a:t>
            </a:r>
            <a:r>
              <a:rPr lang="en-NZ" sz="1100" dirty="0" smtClean="0"/>
              <a:t>growing</a:t>
            </a:r>
            <a:br>
              <a:rPr lang="en-NZ" sz="1100" dirty="0" smtClean="0"/>
            </a:br>
            <a:r>
              <a:rPr lang="en-NZ" sz="1100" dirty="0" smtClean="0"/>
              <a:t>into </a:t>
            </a:r>
            <a:r>
              <a:rPr lang="en-NZ" sz="1100" dirty="0"/>
              <a:t>a deeper relationship with God. Include recognising what needs to be changed, saying sorry, being forgiven and celebrating forgiveness. Share it with the parish. Record it to use next year as a Lenten teaching resource. </a:t>
            </a:r>
          </a:p>
          <a:p>
            <a:pPr marL="228600" lvl="0" indent="-228600">
              <a:buFont typeface="+mj-lt"/>
              <a:buAutoNum type="arabicPeriod" startAt="6"/>
            </a:pPr>
            <a:endParaRPr lang="en-NZ" sz="1100" dirty="0"/>
          </a:p>
          <a:p>
            <a:pPr marL="228600" lvl="0" indent="-228600">
              <a:buFont typeface="+mj-lt"/>
              <a:buAutoNum type="arabicPeriod" startAt="6"/>
            </a:pPr>
            <a:r>
              <a:rPr lang="en-NZ" sz="1100" b="1" dirty="0"/>
              <a:t>Make up your own way </a:t>
            </a:r>
            <a:r>
              <a:rPr lang="en-NZ" sz="1100" dirty="0"/>
              <a:t>of showing and sharing what you have learned and </a:t>
            </a:r>
            <a:r>
              <a:rPr lang="en-NZ" sz="1100"/>
              <a:t>decide </a:t>
            </a:r>
            <a:r>
              <a:rPr lang="en-NZ" sz="1100" smtClean="0"/>
              <a:t>whom </a:t>
            </a:r>
            <a:r>
              <a:rPr lang="en-NZ" sz="1100" dirty="0"/>
              <a:t>you would like to share it with. </a:t>
            </a:r>
          </a:p>
        </p:txBody>
      </p:sp>
      <p:pic>
        <p:nvPicPr>
          <p:cNvPr id="1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441" y="3245917"/>
            <a:ext cx="1040052" cy="924982"/>
          </a:xfrm>
          <a:prstGeom prst="rect">
            <a:avLst/>
          </a:prstGeom>
        </p:spPr>
      </p:pic>
      <p:pic>
        <p:nvPicPr>
          <p:cNvPr id="19"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7441" y="1513663"/>
            <a:ext cx="1021033" cy="854526"/>
          </a:xfrm>
          <a:prstGeom prst="rect">
            <a:avLst/>
          </a:prstGeom>
        </p:spPr>
      </p:pic>
      <p:pic>
        <p:nvPicPr>
          <p:cNvPr id="21"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34" y="1379348"/>
            <a:ext cx="999826" cy="948987"/>
          </a:xfrm>
          <a:prstGeom prst="rect">
            <a:avLst/>
          </a:prstGeom>
        </p:spPr>
      </p:pic>
      <p:sp>
        <p:nvSpPr>
          <p:cNvPr id="26" name="Action Button: Up">
            <a:hlinkClick r:id="rId7"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28" name="Textbox: Tool instructions"/>
          <p:cNvSpPr txBox="1"/>
          <p:nvPr/>
        </p:nvSpPr>
        <p:spPr>
          <a:xfrm>
            <a:off x="3293457" y="4912668"/>
            <a:ext cx="2557110"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presentation</a:t>
            </a:r>
            <a:endParaRPr lang="en-GB" sz="900" dirty="0">
              <a:latin typeface="Arial" pitchFamily="34" charset="0"/>
              <a:ea typeface="Segoe UI" pitchFamily="34" charset="0"/>
              <a:cs typeface="Arial" pitchFamily="34" charset="0"/>
            </a:endParaRPr>
          </a:p>
        </p:txBody>
      </p:sp>
      <p:sp>
        <p:nvSpPr>
          <p:cNvPr id="29" name="TextBox: Date"/>
          <p:cNvSpPr txBox="1"/>
          <p:nvPr/>
        </p:nvSpPr>
        <p:spPr>
          <a:xfrm>
            <a:off x="1361601" y="4870333"/>
            <a:ext cx="1514454" cy="307777"/>
          </a:xfrm>
          <a:prstGeom prst="rect">
            <a:avLst/>
          </a:prstGeom>
          <a:noFill/>
        </p:spPr>
        <p:txBody>
          <a:bodyPr wrap="none" rtlCol="0">
            <a:spAutoFit/>
          </a:bodyPr>
          <a:lstStyle/>
          <a:p>
            <a:r>
              <a:rPr lang="en-NZ" sz="1400" b="1" dirty="0" smtClean="0">
                <a:latin typeface="Segoe UI" pitchFamily="34" charset="0"/>
                <a:ea typeface="Segoe UI" pitchFamily="34" charset="0"/>
                <a:cs typeface="Segoe UI" pitchFamily="34" charset="0"/>
              </a:rPr>
              <a:t>Date:____________</a:t>
            </a:r>
            <a:endParaRPr lang="en-GB" sz="1400" b="1" dirty="0">
              <a:latin typeface="Segoe UI" pitchFamily="34" charset="0"/>
              <a:ea typeface="Segoe UI" pitchFamily="34" charset="0"/>
              <a:cs typeface="Segoe UI" pitchFamily="34" charset="0"/>
            </a:endParaRPr>
          </a:p>
        </p:txBody>
      </p:sp>
      <p:sp>
        <p:nvSpPr>
          <p:cNvPr id="33" name="TextBox: Name"/>
          <p:cNvSpPr txBox="1"/>
          <p:nvPr/>
        </p:nvSpPr>
        <p:spPr>
          <a:xfrm>
            <a:off x="1260000" y="4660533"/>
            <a:ext cx="2060179" cy="307777"/>
          </a:xfrm>
          <a:prstGeom prst="rect">
            <a:avLst/>
          </a:prstGeom>
          <a:noFill/>
        </p:spPr>
        <p:txBody>
          <a:bodyPr wrap="none" rtlCol="0">
            <a:spAutoFit/>
          </a:bodyPr>
          <a:lstStyle/>
          <a:p>
            <a:r>
              <a:rPr lang="en-NZ" sz="1400" b="1" dirty="0" smtClean="0">
                <a:latin typeface="Segoe UI" pitchFamily="34" charset="0"/>
                <a:ea typeface="Segoe UI" pitchFamily="34" charset="0"/>
                <a:cs typeface="Segoe UI" pitchFamily="34" charset="0"/>
              </a:rPr>
              <a:t>Name:__________________</a:t>
            </a:r>
            <a:endParaRPr lang="en-GB" sz="1400" b="1" dirty="0">
              <a:latin typeface="Segoe UI" pitchFamily="34" charset="0"/>
              <a:ea typeface="Segoe UI" pitchFamily="34" charset="0"/>
              <a:cs typeface="Segoe UI" pitchFamily="34" charset="0"/>
            </a:endParaRPr>
          </a:p>
        </p:txBody>
      </p:sp>
      <p:pic>
        <p:nvPicPr>
          <p:cNvPr id="34" name="Imag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02" y="3325988"/>
            <a:ext cx="1193800" cy="767443"/>
          </a:xfrm>
          <a:prstGeom prst="rect">
            <a:avLst/>
          </a:prstGeom>
        </p:spPr>
      </p:pic>
      <p:sp>
        <p:nvSpPr>
          <p:cNvPr id="3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71747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p:cNvSpPr txBox="1"/>
          <p:nvPr/>
        </p:nvSpPr>
        <p:spPr>
          <a:xfrm>
            <a:off x="3557" y="3375"/>
            <a:ext cx="9144000" cy="1200329"/>
          </a:xfrm>
          <a:prstGeom prst="rect">
            <a:avLst/>
          </a:prstGeom>
          <a:noFill/>
        </p:spPr>
        <p:txBody>
          <a:bodyPr wrap="square" rtlCol="0">
            <a:spAutoFit/>
          </a:bodyPr>
          <a:lstStyle/>
          <a:p>
            <a:pPr algn="ctr"/>
            <a:r>
              <a:rPr lang="en-NZ" sz="3600" b="1" dirty="0"/>
              <a:t>Lent is a Journey </a:t>
            </a:r>
            <a:r>
              <a:rPr lang="en-NZ" sz="3600" b="1" dirty="0" err="1"/>
              <a:t>Hikoi</a:t>
            </a:r>
            <a:r>
              <a:rPr lang="en-NZ" sz="3600" b="1" dirty="0"/>
              <a:t> with </a:t>
            </a:r>
            <a:r>
              <a:rPr lang="en-NZ" sz="3600" b="1" dirty="0" smtClean="0"/>
              <a:t>Jesus</a:t>
            </a:r>
            <a:br>
              <a:rPr lang="en-NZ" sz="3600" b="1" dirty="0" smtClean="0"/>
            </a:br>
            <a:r>
              <a:rPr lang="en-NZ" sz="3600" b="1" dirty="0" smtClean="0"/>
              <a:t>through </a:t>
            </a:r>
            <a:r>
              <a:rPr lang="en-NZ" sz="3600" b="1" dirty="0"/>
              <a:t>the Cross to Easter</a:t>
            </a:r>
            <a:endParaRPr lang="en-GB" sz="3600" b="1" dirty="0"/>
          </a:p>
        </p:txBody>
      </p:sp>
      <p:pic>
        <p:nvPicPr>
          <p:cNvPr id="20" name="Image" descr="Image result for Prayer in Lent"/>
          <p:cNvPicPr/>
          <p:nvPr/>
        </p:nvPicPr>
        <p:blipFill rotWithShape="1">
          <a:blip r:embed="rId3">
            <a:extLst>
              <a:ext uri="{28A0092B-C50C-407E-A947-70E740481C1C}">
                <a14:useLocalDpi xmlns:a14="http://schemas.microsoft.com/office/drawing/2010/main" val="0"/>
              </a:ext>
            </a:extLst>
          </a:blip>
          <a:srcRect b="14176"/>
          <a:stretch/>
        </p:blipFill>
        <p:spPr bwMode="auto">
          <a:xfrm>
            <a:off x="2590258" y="1203704"/>
            <a:ext cx="3970598" cy="1596864"/>
          </a:xfrm>
          <a:prstGeom prst="rect">
            <a:avLst/>
          </a:prstGeom>
          <a:noFill/>
          <a:ln>
            <a:noFill/>
          </a:ln>
          <a:extLst>
            <a:ext uri="{53640926-AAD7-44D8-BBD7-CCE9431645EC}">
              <a14:shadowObscured xmlns:a14="http://schemas.microsoft.com/office/drawing/2010/main"/>
            </a:ext>
          </a:extLst>
        </p:spPr>
      </p:pic>
      <p:pic>
        <p:nvPicPr>
          <p:cNvPr id="24"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rot="547163">
            <a:off x="6298083" y="1065255"/>
            <a:ext cx="2634625" cy="2407051"/>
          </a:xfrm>
          <a:prstGeom prst="rect">
            <a:avLst/>
          </a:prstGeom>
          <a:noFill/>
          <a:extLst>
            <a:ext uri="{909E8E84-426E-40DD-AFC4-6F175D3DCCD1}">
              <a14:hiddenFill xmlns:a14="http://schemas.microsoft.com/office/drawing/2010/main">
                <a:solidFill>
                  <a:srgbClr val="FFFFFF"/>
                </a:solidFill>
              </a14:hiddenFill>
            </a:ext>
          </a:extLst>
        </p:spPr>
      </p:pic>
      <p:pic>
        <p:nvPicPr>
          <p:cNvPr id="22"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rot="555540">
            <a:off x="3713097" y="3029417"/>
            <a:ext cx="3015038" cy="2104240"/>
          </a:xfrm>
          <a:prstGeom prst="rect">
            <a:avLst/>
          </a:prstGeom>
          <a:noFill/>
          <a:extLst>
            <a:ext uri="{909E8E84-426E-40DD-AFC4-6F175D3DCCD1}">
              <a14:hiddenFill xmlns:a14="http://schemas.microsoft.com/office/drawing/2010/main">
                <a:solidFill>
                  <a:srgbClr val="FFFFFF"/>
                </a:solidFill>
              </a14:hiddenFill>
            </a:ext>
          </a:extLst>
        </p:spPr>
      </p:pic>
      <p:pic>
        <p:nvPicPr>
          <p:cNvPr id="2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13459" y="2911044"/>
            <a:ext cx="3001048" cy="2170107"/>
          </a:xfrm>
          <a:prstGeom prst="rect">
            <a:avLst/>
          </a:prstGeom>
          <a:noFill/>
          <a:extLst>
            <a:ext uri="{909E8E84-426E-40DD-AFC4-6F175D3DCCD1}">
              <a14:hiddenFill xmlns:a14="http://schemas.microsoft.com/office/drawing/2010/main">
                <a:solidFill>
                  <a:srgbClr val="FFFFFF"/>
                </a:solidFill>
              </a14:hiddenFill>
            </a:ext>
          </a:extLst>
        </p:spPr>
      </p:pic>
      <p:pic>
        <p:nvPicPr>
          <p:cNvPr id="8196"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rot="202526">
            <a:off x="-100772" y="707947"/>
            <a:ext cx="2425230" cy="239475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1496089">
            <a:off x="6528705" y="1311389"/>
            <a:ext cx="2104645" cy="1938992"/>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It is in these quiet times the Holy Spirit opens our minds and hearts to God’s plans for us. We can hear and feel God speaking to us, guiding and encouraging us to work on how we can grow in friendship with God. Lent is a good time for quiet times with God.</a:t>
            </a:r>
            <a:endParaRPr lang="en-GB" sz="1200" dirty="0">
              <a:latin typeface="Segoe UI" pitchFamily="34" charset="0"/>
              <a:ea typeface="Segoe UI" pitchFamily="34" charset="0"/>
              <a:cs typeface="Segoe UI" pitchFamily="34" charset="0"/>
            </a:endParaRPr>
          </a:p>
        </p:txBody>
      </p:sp>
      <p:sp>
        <p:nvSpPr>
          <p:cNvPr id="27" name="Textbox: Line 3"/>
          <p:cNvSpPr txBox="1"/>
          <p:nvPr/>
        </p:nvSpPr>
        <p:spPr>
          <a:xfrm rot="21504466">
            <a:off x="3911230" y="3327762"/>
            <a:ext cx="2408534" cy="1569660"/>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The journey includes acts of penance, acts of repentance and sorrow for our wrong doings and taking time to be alone with God in prayer. God loves to spend time alone with people because it is the chance to get to know them as a friend.</a:t>
            </a:r>
            <a:endParaRPr lang="en-GB" sz="1200" dirty="0">
              <a:latin typeface="Segoe UI" pitchFamily="34" charset="0"/>
              <a:ea typeface="Segoe UI" pitchFamily="34" charset="0"/>
              <a:cs typeface="Segoe UI" pitchFamily="34" charset="0"/>
            </a:endParaRPr>
          </a:p>
        </p:txBody>
      </p:sp>
      <p:sp>
        <p:nvSpPr>
          <p:cNvPr id="26" name="Textbox: Line 2"/>
          <p:cNvSpPr txBox="1"/>
          <p:nvPr/>
        </p:nvSpPr>
        <p:spPr>
          <a:xfrm rot="20855657">
            <a:off x="834590" y="3247562"/>
            <a:ext cx="2365405" cy="1569660"/>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Christians make this journey with Jesus and it is like in the journey we take we die with him and rise with him at Easter. The journey of Lent leads us away from everything that is not of God towards everything that brings life in God </a:t>
            </a:r>
            <a:r>
              <a:rPr lang="en-NZ" sz="1200" dirty="0" err="1">
                <a:latin typeface="Segoe UI" pitchFamily="34" charset="0"/>
                <a:ea typeface="Segoe UI" pitchFamily="34" charset="0"/>
                <a:cs typeface="Segoe UI" pitchFamily="34" charset="0"/>
              </a:rPr>
              <a:t>Te</a:t>
            </a:r>
            <a:r>
              <a:rPr lang="en-NZ" sz="1200" dirty="0">
                <a:latin typeface="Segoe UI" pitchFamily="34" charset="0"/>
                <a:ea typeface="Segoe UI" pitchFamily="34" charset="0"/>
                <a:cs typeface="Segoe UI" pitchFamily="34" charset="0"/>
              </a:rPr>
              <a:t> </a:t>
            </a:r>
            <a:r>
              <a:rPr lang="en-NZ" sz="1200" dirty="0" err="1">
                <a:latin typeface="Segoe UI" pitchFamily="34" charset="0"/>
                <a:ea typeface="Segoe UI" pitchFamily="34" charset="0"/>
                <a:cs typeface="Segoe UI" pitchFamily="34" charset="0"/>
              </a:rPr>
              <a:t>Atua</a:t>
            </a:r>
            <a:r>
              <a:rPr lang="en-NZ" sz="1200" dirty="0">
                <a:latin typeface="Segoe UI" pitchFamily="34" charset="0"/>
                <a:ea typeface="Segoe UI" pitchFamily="34" charset="0"/>
                <a:cs typeface="Segoe UI" pitchFamily="34" charset="0"/>
              </a:rPr>
              <a:t>.</a:t>
            </a:r>
            <a:endParaRPr lang="en-GB" sz="1200" dirty="0">
              <a:latin typeface="Segoe UI" pitchFamily="34" charset="0"/>
              <a:ea typeface="Segoe UI" pitchFamily="34" charset="0"/>
              <a:cs typeface="Segoe UI" pitchFamily="34" charset="0"/>
            </a:endParaRPr>
          </a:p>
        </p:txBody>
      </p:sp>
      <p:sp>
        <p:nvSpPr>
          <p:cNvPr id="6" name="Textbox: Line 1"/>
          <p:cNvSpPr txBox="1"/>
          <p:nvPr/>
        </p:nvSpPr>
        <p:spPr>
          <a:xfrm rot="21151452">
            <a:off x="79583" y="1090531"/>
            <a:ext cx="1828267" cy="1569660"/>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The 40 day journey </a:t>
            </a:r>
            <a:r>
              <a:rPr lang="en-NZ" sz="1200" dirty="0" err="1">
                <a:latin typeface="Segoe UI" pitchFamily="34" charset="0"/>
                <a:ea typeface="Segoe UI" pitchFamily="34" charset="0"/>
                <a:cs typeface="Segoe UI" pitchFamily="34" charset="0"/>
              </a:rPr>
              <a:t>hikoi</a:t>
            </a:r>
            <a:r>
              <a:rPr lang="en-NZ" sz="1200" dirty="0">
                <a:latin typeface="Segoe UI" pitchFamily="34" charset="0"/>
                <a:ea typeface="Segoe UI" pitchFamily="34" charset="0"/>
                <a:cs typeface="Segoe UI" pitchFamily="34" charset="0"/>
              </a:rPr>
              <a:t> through Lent is made with Jesus and it leads to his death on the cross and through that on to the empty tomb and his glorious resurrection at Easter.</a:t>
            </a:r>
            <a:endParaRPr lang="en-GB" sz="1200" dirty="0">
              <a:latin typeface="Segoe UI" pitchFamily="34" charset="0"/>
              <a:ea typeface="Segoe UI" pitchFamily="34" charset="0"/>
              <a:cs typeface="Segoe UI" pitchFamily="34" charset="0"/>
            </a:endParaRPr>
          </a:p>
        </p:txBody>
      </p:sp>
      <p:pic>
        <p:nvPicPr>
          <p:cNvPr id="30"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48779" y="3219641"/>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12777"/>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17833"/>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22890"/>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Tool instructions"/>
          <p:cNvSpPr txBox="1"/>
          <p:nvPr/>
        </p:nvSpPr>
        <p:spPr>
          <a:xfrm>
            <a:off x="3248572" y="4912668"/>
            <a:ext cx="2646878" cy="230832"/>
          </a:xfrm>
          <a:prstGeom prst="rect">
            <a:avLst/>
          </a:prstGeom>
          <a:solidFill>
            <a:schemeClr val="bg1">
              <a:lumMod val="95000"/>
            </a:schemeClr>
          </a:solidFill>
          <a:ln>
            <a:noFill/>
          </a:ln>
        </p:spPr>
        <p:txBody>
          <a:bodyPr wrap="none" rtlCol="0">
            <a:spAutoFit/>
          </a:bodyPr>
          <a:lstStyle/>
          <a:p>
            <a:pPr algn="ctr"/>
            <a:r>
              <a:rPr lang="en-GB" sz="900" dirty="0" smtClean="0">
                <a:latin typeface="Arial" pitchFamily="34" charset="0"/>
                <a:ea typeface="Segoe UI" pitchFamily="34" charset="0"/>
                <a:cs typeface="Arial" pitchFamily="34" charset="0"/>
              </a:rPr>
              <a:t>Click the pins on the right to reveal post-it notes.</a:t>
            </a:r>
            <a:endParaRPr lang="en-GB" sz="900" dirty="0">
              <a:latin typeface="Arial" pitchFamily="34" charset="0"/>
              <a:ea typeface="Segoe UI" pitchFamily="34" charset="0"/>
              <a:cs typeface="Arial" pitchFamily="34" charset="0"/>
            </a:endParaRPr>
          </a:p>
        </p:txBody>
      </p:sp>
      <p:sp>
        <p:nvSpPr>
          <p:cNvPr id="36"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R-3</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3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432281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30"/>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1000"/>
                                        <p:tgtEl>
                                          <p:spTgt spid="24"/>
                                        </p:tgtEl>
                                      </p:cBhvr>
                                    </p:animEffect>
                                    <p:anim calcmode="lin" valueType="num">
                                      <p:cBhvr>
                                        <p:cTn id="59" dur="1000" fill="hold"/>
                                        <p:tgtEl>
                                          <p:spTgt spid="24"/>
                                        </p:tgtEl>
                                        <p:attrNameLst>
                                          <p:attrName>ppt_x</p:attrName>
                                        </p:attrNameLst>
                                      </p:cBhvr>
                                      <p:tavLst>
                                        <p:tav tm="0">
                                          <p:val>
                                            <p:strVal val="#ppt_x"/>
                                          </p:val>
                                        </p:tav>
                                        <p:tav tm="100000">
                                          <p:val>
                                            <p:strVal val="#ppt_x"/>
                                          </p:val>
                                        </p:tav>
                                      </p:tavLst>
                                    </p:anim>
                                    <p:anim calcmode="lin" valueType="num">
                                      <p:cBhvr>
                                        <p:cTn id="60" dur="900" decel="100000" fill="hold"/>
                                        <p:tgtEl>
                                          <p:spTgt spid="24"/>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30"/>
                                        </p:tgtEl>
                                      </p:cBhvr>
                                    </p:animEffect>
                                    <p:set>
                                      <p:cBhvr>
                                        <p:cTn id="6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70" restart="whenNotActive" fill="hold" evtFilter="cancelBubble" nodeType="interactiveSeq">
                <p:stCondLst>
                  <p:cond evt="onClick" delay="0">
                    <p:tgtEl>
                      <p:spTgt spid="37"/>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1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8196"/>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2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2"/>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4"/>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97" restart="whenNotActive" fill="hold" evtFilter="cancelBubble" nodeType="interactiveSeq">
                <p:stCondLst>
                  <p:cond evt="onClick" delay="0">
                    <p:tgtEl>
                      <p:spTgt spid="38"/>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195"/>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2"/>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3"/>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30"/>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8196"/>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6"/>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1"/>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2"/>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27"/>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4"/>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29" grpId="0"/>
      <p:bldP spid="29" grpId="1"/>
      <p:bldP spid="29" grpId="2"/>
      <p:bldP spid="27" grpId="0"/>
      <p:bldP spid="27" grpId="1"/>
      <p:bldP spid="27" grpId="2"/>
      <p:bldP spid="26" grpId="0"/>
      <p:bldP spid="26" grpId="1"/>
      <p:bldP spid="26" grpId="2"/>
      <p:bldP spid="6" grpId="0"/>
      <p:bldP spid="6" grpId="1"/>
      <p:bldP spid="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R-3</a:t>
            </a:r>
            <a:endParaRPr lang="en-GB" sz="900" b="1" dirty="0">
              <a:solidFill>
                <a:srgbClr val="002060"/>
              </a:solidFill>
              <a:latin typeface="Arial" pitchFamily="34" charset="0"/>
              <a:cs typeface="Arial" pitchFamily="34" charset="0"/>
            </a:endParaRP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1077218"/>
          </a:xfrm>
          <a:prstGeom prst="rect">
            <a:avLst/>
          </a:prstGeom>
          <a:noFill/>
        </p:spPr>
        <p:txBody>
          <a:bodyPr wrap="square" rtlCol="0">
            <a:spAutoFit/>
          </a:bodyPr>
          <a:lstStyle/>
          <a:p>
            <a:pPr algn="ctr"/>
            <a:r>
              <a:rPr lang="en-NZ" sz="3200" b="1" dirty="0"/>
              <a:t>People pray in different </a:t>
            </a:r>
            <a:r>
              <a:rPr lang="en-NZ" sz="3200" b="1" dirty="0" smtClean="0"/>
              <a:t>ways,</a:t>
            </a:r>
            <a:br>
              <a:rPr lang="en-NZ" sz="3200" b="1" dirty="0" smtClean="0"/>
            </a:br>
            <a:r>
              <a:rPr lang="en-NZ" sz="3200" b="1" dirty="0" smtClean="0"/>
              <a:t>at </a:t>
            </a:r>
            <a:r>
              <a:rPr lang="en-NZ" sz="3200" b="1" dirty="0"/>
              <a:t>different times and in different places such as:</a:t>
            </a:r>
            <a:endParaRPr lang="en-GB" sz="3200" b="1" dirty="0"/>
          </a:p>
        </p:txBody>
      </p:sp>
      <p:sp>
        <p:nvSpPr>
          <p:cNvPr id="3" name="Rectangle 2"/>
          <p:cNvSpPr/>
          <p:nvPr/>
        </p:nvSpPr>
        <p:spPr>
          <a:xfrm>
            <a:off x="465687" y="1027793"/>
            <a:ext cx="8212667" cy="307777"/>
          </a:xfrm>
          <a:prstGeom prst="rect">
            <a:avLst/>
          </a:prstGeom>
        </p:spPr>
        <p:txBody>
          <a:bodyPr wrap="square">
            <a:spAutoFit/>
          </a:bodyPr>
          <a:lstStyle/>
          <a:p>
            <a:r>
              <a:rPr lang="en-NZ" sz="1400" b="1" u="sng" dirty="0"/>
              <a:t>Find and read each Bible reference about different experiences of prayer as described in the New Testament</a:t>
            </a:r>
            <a:r>
              <a:rPr lang="en-NZ" sz="1400" b="1" u="sng" dirty="0" smtClean="0"/>
              <a:t>.</a:t>
            </a:r>
          </a:p>
        </p:txBody>
      </p:sp>
      <p:sp>
        <p:nvSpPr>
          <p:cNvPr id="12"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Tool instructions"/>
          <p:cNvSpPr txBox="1"/>
          <p:nvPr/>
        </p:nvSpPr>
        <p:spPr>
          <a:xfrm>
            <a:off x="3162664" y="4912504"/>
            <a:ext cx="2818715" cy="207747"/>
          </a:xfrm>
          <a:prstGeom prst="rect">
            <a:avLst/>
          </a:prstGeom>
          <a:noFill/>
        </p:spPr>
        <p:txBody>
          <a:bodyPr wrap="none" lIns="68577" tIns="34289" rIns="68577" bIns="34289" rtlCol="0">
            <a:spAutoFit/>
          </a:bodyPr>
          <a:lstStyle/>
          <a:p>
            <a:pPr algn="ctr"/>
            <a:r>
              <a:rPr lang="en-GB" sz="900" dirty="0">
                <a:latin typeface="Arial" pitchFamily="34" charset="0"/>
                <a:ea typeface="Segoe UI" pitchFamily="34" charset="0"/>
                <a:cs typeface="Arial" pitchFamily="34" charset="0"/>
              </a:rPr>
              <a:t>Click on the worksheet button to go to the worksheet</a:t>
            </a:r>
          </a:p>
        </p:txBody>
      </p:sp>
      <p:pic>
        <p:nvPicPr>
          <p:cNvPr id="16" name="Image" descr="Image result for Matthew 6:6"/>
          <p:cNvPicPr/>
          <p:nvPr/>
        </p:nvPicPr>
        <p:blipFill rotWithShape="1">
          <a:blip r:embed="rId4">
            <a:extLst>
              <a:ext uri="{28A0092B-C50C-407E-A947-70E740481C1C}">
                <a14:useLocalDpi xmlns:a14="http://schemas.microsoft.com/office/drawing/2010/main" val="0"/>
              </a:ext>
            </a:extLst>
          </a:blip>
          <a:srcRect l="3245" t="19241" r="15811" b="29008"/>
          <a:stretch/>
        </p:blipFill>
        <p:spPr bwMode="auto">
          <a:xfrm>
            <a:off x="5814936" y="1457325"/>
            <a:ext cx="3087764" cy="1480608"/>
          </a:xfrm>
          <a:prstGeom prst="rect">
            <a:avLst/>
          </a:prstGeom>
          <a:noFill/>
          <a:ln>
            <a:noFill/>
          </a:ln>
          <a:extLst>
            <a:ext uri="{53640926-AAD7-44D8-BBD7-CCE9431645EC}">
              <a14:shadowObscured xmlns:a14="http://schemas.microsoft.com/office/drawing/2010/main"/>
            </a:ext>
          </a:extLst>
        </p:spPr>
      </p:pic>
      <p:sp>
        <p:nvSpPr>
          <p:cNvPr id="4" name="Textbox"/>
          <p:cNvSpPr/>
          <p:nvPr/>
        </p:nvSpPr>
        <p:spPr>
          <a:xfrm>
            <a:off x="21" y="1327874"/>
            <a:ext cx="5814916" cy="3816429"/>
          </a:xfrm>
          <a:prstGeom prst="rect">
            <a:avLst/>
          </a:prstGeom>
        </p:spPr>
        <p:txBody>
          <a:bodyPr wrap="square">
            <a:spAutoFit/>
          </a:bodyPr>
          <a:lstStyle/>
          <a:p>
            <a:pPr lvl="0"/>
            <a:r>
              <a:rPr lang="en-NZ" sz="1200" b="1" i="1" u="sng" dirty="0"/>
              <a:t>Complete the </a:t>
            </a:r>
            <a:r>
              <a:rPr lang="en-NZ" sz="1200" b="1" i="1" u="sng" dirty="0" smtClean="0"/>
              <a:t>sentences:</a:t>
            </a:r>
            <a:br>
              <a:rPr lang="en-NZ" sz="1200" b="1" i="1" u="sng" dirty="0" smtClean="0"/>
            </a:br>
            <a:endParaRPr lang="en-NZ" sz="1200" b="1" i="1" u="sng" dirty="0" smtClean="0"/>
          </a:p>
          <a:p>
            <a:pPr marL="285750" lvl="0" indent="-285750">
              <a:buFont typeface="Arial" panose="020B0604020202020204" pitchFamily="34" charset="0"/>
              <a:buChar char="•"/>
            </a:pPr>
            <a:r>
              <a:rPr lang="en-NZ" sz="1200" i="1" dirty="0" smtClean="0"/>
              <a:t>In </a:t>
            </a:r>
            <a:r>
              <a:rPr lang="en-NZ" sz="1200" b="1" i="1" dirty="0"/>
              <a:t>Matthew 18:19</a:t>
            </a:r>
            <a:r>
              <a:rPr lang="en-NZ" sz="1200" i="1" dirty="0"/>
              <a:t> Jesus describes prayer as </a:t>
            </a:r>
          </a:p>
          <a:p>
            <a:r>
              <a:rPr lang="en-NZ" sz="1200" i="1" dirty="0" smtClean="0"/>
              <a:t>__________________________________________________________________</a:t>
            </a:r>
            <a:endParaRPr lang="en-NZ" sz="1200" i="1" dirty="0"/>
          </a:p>
          <a:p>
            <a:r>
              <a:rPr lang="en-NZ" sz="1200" i="1" dirty="0" smtClean="0"/>
              <a:t>__________________________________________________________________</a:t>
            </a:r>
            <a:endParaRPr lang="en-NZ" sz="1200" i="1" dirty="0"/>
          </a:p>
          <a:p>
            <a:pPr marL="285750" indent="-285750">
              <a:buFont typeface="Arial" panose="020B0604020202020204" pitchFamily="34" charset="0"/>
              <a:buChar char="•"/>
            </a:pPr>
            <a:endParaRPr lang="en-NZ" sz="1200" i="1" dirty="0"/>
          </a:p>
          <a:p>
            <a:pPr marL="285750" lvl="0" indent="-285750">
              <a:buFont typeface="Arial" panose="020B0604020202020204" pitchFamily="34" charset="0"/>
              <a:buChar char="•"/>
            </a:pPr>
            <a:r>
              <a:rPr lang="en-NZ" sz="1200" i="1" dirty="0"/>
              <a:t>In </a:t>
            </a:r>
            <a:r>
              <a:rPr lang="en-NZ" sz="1200" b="1" i="1" dirty="0"/>
              <a:t>Matthew 6:6</a:t>
            </a:r>
            <a:r>
              <a:rPr lang="en-NZ" sz="1200" i="1" dirty="0"/>
              <a:t> Jesus talks about a different sort of prayer – describe it.  </a:t>
            </a:r>
          </a:p>
          <a:p>
            <a:r>
              <a:rPr lang="en-NZ" sz="1200" i="1" dirty="0" smtClean="0"/>
              <a:t>__________________________________________________________________</a:t>
            </a:r>
            <a:endParaRPr lang="en-NZ" sz="1200" i="1" dirty="0"/>
          </a:p>
          <a:p>
            <a:r>
              <a:rPr lang="en-NZ" sz="1200" i="1" dirty="0" smtClean="0"/>
              <a:t>__________________________________________________________________</a:t>
            </a:r>
            <a:endParaRPr lang="en-NZ" sz="1200" i="1" dirty="0"/>
          </a:p>
          <a:p>
            <a:endParaRPr lang="en-NZ" sz="1200" i="1" dirty="0"/>
          </a:p>
          <a:p>
            <a:pPr marL="285750" lvl="0" indent="-285750">
              <a:buFont typeface="Arial" panose="020B0604020202020204" pitchFamily="34" charset="0"/>
              <a:buChar char="•"/>
            </a:pPr>
            <a:r>
              <a:rPr lang="en-NZ" sz="1200" i="1" dirty="0"/>
              <a:t>In </a:t>
            </a:r>
            <a:r>
              <a:rPr lang="en-NZ" sz="1200" b="1" i="1" dirty="0"/>
              <a:t>Luke 1:10</a:t>
            </a:r>
            <a:r>
              <a:rPr lang="en-NZ" sz="1200" i="1" dirty="0"/>
              <a:t> we hear about the people praying in public and it was like this …  </a:t>
            </a:r>
          </a:p>
          <a:p>
            <a:r>
              <a:rPr lang="en-NZ" sz="1200" i="1" dirty="0"/>
              <a:t> </a:t>
            </a:r>
            <a:r>
              <a:rPr lang="en-NZ" sz="1200" i="1" dirty="0" smtClean="0"/>
              <a:t>_________________________________________________________________</a:t>
            </a:r>
            <a:endParaRPr lang="en-NZ" sz="1200" i="1" dirty="0"/>
          </a:p>
          <a:p>
            <a:r>
              <a:rPr lang="en-NZ" sz="1200" i="1" dirty="0" smtClean="0"/>
              <a:t>__________________________________________________________________</a:t>
            </a:r>
            <a:endParaRPr lang="en-NZ" sz="1200" i="1" dirty="0"/>
          </a:p>
          <a:p>
            <a:endParaRPr lang="en-NZ" sz="1200" i="1" dirty="0"/>
          </a:p>
          <a:p>
            <a:pPr marL="285750" lvl="0" indent="-285750">
              <a:buFont typeface="Arial" panose="020B0604020202020204" pitchFamily="34" charset="0"/>
              <a:buChar char="•"/>
            </a:pPr>
            <a:r>
              <a:rPr lang="en-NZ" sz="1200" i="1" dirty="0"/>
              <a:t>In </a:t>
            </a:r>
            <a:r>
              <a:rPr lang="en-NZ" sz="1200" b="1" i="1" dirty="0"/>
              <a:t>Acts 2:42</a:t>
            </a:r>
            <a:r>
              <a:rPr lang="en-NZ" sz="1200" i="1" dirty="0"/>
              <a:t> Luke describes the first people who converted to Christianity </a:t>
            </a:r>
            <a:r>
              <a:rPr lang="en-NZ" sz="1200" dirty="0"/>
              <a:t> </a:t>
            </a:r>
          </a:p>
          <a:p>
            <a:r>
              <a:rPr lang="en-NZ" sz="1200" i="1" dirty="0" smtClean="0"/>
              <a:t>__________________________________________________________________</a:t>
            </a:r>
            <a:endParaRPr lang="en-NZ" sz="1200" i="1" dirty="0"/>
          </a:p>
          <a:p>
            <a:r>
              <a:rPr lang="en-NZ" sz="1200" i="1" dirty="0" smtClean="0"/>
              <a:t>__________________________________________________________________</a:t>
            </a:r>
          </a:p>
          <a:p>
            <a:endParaRPr lang="en-NZ" sz="1200" i="1" dirty="0" smtClean="0"/>
          </a:p>
          <a:p>
            <a:r>
              <a:rPr lang="en-NZ" sz="1400" b="1" i="1" u="sng" dirty="0"/>
              <a:t>Write about your preferred way to pray and give your reasons.</a:t>
            </a:r>
          </a:p>
          <a:p>
            <a:endParaRPr lang="en-NZ" sz="1200" i="1" dirty="0"/>
          </a:p>
        </p:txBody>
      </p:sp>
    </p:spTree>
    <p:extLst>
      <p:ext uri="{BB962C8B-B14F-4D97-AF65-F5344CB8AC3E}">
        <p14:creationId xmlns:p14="http://schemas.microsoft.com/office/powerpoint/2010/main" val="69060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cNvSpPr txBox="1"/>
          <p:nvPr/>
        </p:nvSpPr>
        <p:spPr>
          <a:xfrm>
            <a:off x="0" y="-17728"/>
            <a:ext cx="9144000" cy="1200329"/>
          </a:xfrm>
          <a:prstGeom prst="rect">
            <a:avLst/>
          </a:prstGeom>
          <a:noFill/>
        </p:spPr>
        <p:txBody>
          <a:bodyPr wrap="square" rtlCol="0">
            <a:spAutoFit/>
          </a:bodyPr>
          <a:lstStyle/>
          <a:p>
            <a:pPr algn="ctr"/>
            <a:r>
              <a:rPr lang="en-NZ" sz="3600" b="1" dirty="0"/>
              <a:t>Lent is a time to grow closer to God </a:t>
            </a:r>
            <a:r>
              <a:rPr lang="en-NZ" sz="3600" b="1" dirty="0" smtClean="0"/>
              <a:t>so </a:t>
            </a:r>
            <a:r>
              <a:rPr lang="en-NZ" sz="3600" b="1" dirty="0"/>
              <a:t>people are encouraged to spend time alone with God</a:t>
            </a:r>
            <a:endParaRPr lang="en-GB" sz="3600" b="1" dirty="0"/>
          </a:p>
        </p:txBody>
      </p:sp>
      <p:sp>
        <p:nvSpPr>
          <p:cNvPr id="3" name="Shape: Pop-up window"/>
          <p:cNvSpPr/>
          <p:nvPr/>
        </p:nvSpPr>
        <p:spPr>
          <a:xfrm>
            <a:off x="1168899" y="1452282"/>
            <a:ext cx="3926541" cy="2348753"/>
          </a:xfrm>
          <a:prstGeom prst="roundRect">
            <a:avLst>
              <a:gd name="adj" fmla="val 45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solidFill>
                  <a:schemeClr val="tx1"/>
                </a:solidFill>
              </a:rPr>
              <a:t>Share what you think about praying alone with God</a:t>
            </a:r>
            <a:r>
              <a:rPr lang="en-NZ" sz="2400" b="1" dirty="0" smtClean="0">
                <a:solidFill>
                  <a:schemeClr val="tx1"/>
                </a:solidFill>
              </a:rPr>
              <a:t>.</a:t>
            </a:r>
          </a:p>
          <a:p>
            <a:pPr algn="ctr"/>
            <a:endParaRPr lang="en-NZ" sz="2400" b="1" dirty="0">
              <a:solidFill>
                <a:schemeClr val="tx1"/>
              </a:solidFill>
            </a:endParaRPr>
          </a:p>
          <a:p>
            <a:pPr algn="ctr"/>
            <a:r>
              <a:rPr lang="en-NZ" sz="2400" b="1" dirty="0">
                <a:solidFill>
                  <a:schemeClr val="tx1"/>
                </a:solidFill>
              </a:rPr>
              <a:t>Share an experience you have had of this.</a:t>
            </a:r>
          </a:p>
        </p:txBody>
      </p:sp>
      <p:sp>
        <p:nvSpPr>
          <p:cNvPr id="12" name="Shape: Close button"/>
          <p:cNvSpPr/>
          <p:nvPr/>
        </p:nvSpPr>
        <p:spPr>
          <a:xfrm>
            <a:off x="4843519" y="1484954"/>
            <a:ext cx="224727" cy="213547"/>
          </a:xfrm>
          <a:prstGeom prst="roundRect">
            <a:avLst>
              <a:gd name="adj" fmla="val 412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solidFill>
                  <a:schemeClr val="bg1"/>
                </a:solidFill>
              </a:rPr>
              <a:t>X</a:t>
            </a:r>
            <a:endParaRPr lang="en-GB" dirty="0">
              <a:solidFill>
                <a:schemeClr val="bg1"/>
              </a:solidFill>
            </a:endParaRPr>
          </a:p>
        </p:txBody>
      </p:sp>
      <p:sp>
        <p:nvSpPr>
          <p:cNvPr id="9"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R-3</a:t>
            </a:r>
          </a:p>
          <a:p>
            <a:pPr algn="ctr"/>
            <a:r>
              <a:rPr lang="en-GB" sz="900" b="1" dirty="0" smtClean="0">
                <a:solidFill>
                  <a:srgbClr val="002060"/>
                </a:solidFill>
                <a:latin typeface="Arial" pitchFamily="34" charset="0"/>
                <a:cs typeface="Arial" pitchFamily="34" charset="0"/>
              </a:rPr>
              <a:t>S-05A</a:t>
            </a:r>
            <a:endParaRPr lang="en-GB" sz="900" b="1" dirty="0">
              <a:solidFill>
                <a:srgbClr val="002060"/>
              </a:solidFill>
              <a:latin typeface="Arial" pitchFamily="34" charset="0"/>
              <a:cs typeface="Arial" pitchFamily="34" charset="0"/>
            </a:endParaRP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3508259" y="4912668"/>
            <a:ext cx="2127505"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I-button to reveal information</a:t>
            </a:r>
            <a:endParaRPr lang="en-GB" sz="900" dirty="0">
              <a:latin typeface="Arial" pitchFamily="34" charset="0"/>
              <a:ea typeface="Segoe UI" pitchFamily="34" charset="0"/>
              <a:cs typeface="Arial" pitchFamily="34" charset="0"/>
            </a:endParaRPr>
          </a:p>
        </p:txBody>
      </p:sp>
      <p:pic>
        <p:nvPicPr>
          <p:cNvPr id="14" name="Image" descr="Image result for Matthew 6: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0734" y="1352550"/>
            <a:ext cx="2438400" cy="2438400"/>
          </a:xfrm>
          <a:prstGeom prst="rect">
            <a:avLst/>
          </a:prstGeom>
          <a:noFill/>
          <a:ln>
            <a:noFill/>
          </a:ln>
        </p:spPr>
      </p:pic>
    </p:spTree>
    <p:extLst>
      <p:ext uri="{BB962C8B-B14F-4D97-AF65-F5344CB8AC3E}">
        <p14:creationId xmlns:p14="http://schemas.microsoft.com/office/powerpoint/2010/main" val="3629275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3" nodeType="clickEffect">
                                  <p:stCondLst>
                                    <p:cond delay="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xit" presetSubtype="0" fill="hold" grpId="3"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3" grpId="0" animBg="1"/>
      <p:bldP spid="3" grpId="1" animBg="1"/>
      <p:bldP spid="3" grpId="2" animBg="1"/>
      <p:bldP spid="3" grpId="3" animBg="1"/>
      <p:bldP spid="12" grpId="0" animBg="1"/>
      <p:bldP spid="12" grpId="1" animBg="1"/>
      <p:bldP spid="12" grpId="2" animBg="1"/>
      <p:bldP spid="12" grpId="3"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extBox openly"/>
          <p:cNvSpPr txBox="1"/>
          <p:nvPr/>
        </p:nvSpPr>
        <p:spPr>
          <a:xfrm>
            <a:off x="1381163" y="1532835"/>
            <a:ext cx="2001312" cy="336343"/>
          </a:xfrm>
          <a:prstGeom prst="rect">
            <a:avLst/>
          </a:prstGeom>
          <a:solidFill>
            <a:schemeClr val="tx2">
              <a:lumMod val="40000"/>
              <a:lumOff val="60000"/>
            </a:schemeClr>
          </a:solidFill>
        </p:spPr>
        <p:txBody>
          <a:bodyPr wrap="square" lIns="68577" tIns="34289" rIns="68577" bIns="34289" rtlCol="0">
            <a:noAutofit/>
          </a:bodyPr>
          <a:lstStyle/>
          <a:p>
            <a:pPr algn="ctr"/>
            <a:endParaRPr lang="en-GB" dirty="0"/>
          </a:p>
        </p:txBody>
      </p:sp>
      <p:sp>
        <p:nvSpPr>
          <p:cNvPr id="90" name="TextBox you_4"/>
          <p:cNvSpPr txBox="1"/>
          <p:nvPr/>
        </p:nvSpPr>
        <p:spPr>
          <a:xfrm rot="16200000">
            <a:off x="3983066" y="3408856"/>
            <a:ext cx="1117621" cy="336343"/>
          </a:xfrm>
          <a:prstGeom prst="rect">
            <a:avLst/>
          </a:prstGeom>
          <a:solidFill>
            <a:schemeClr val="tx2">
              <a:lumMod val="40000"/>
              <a:lumOff val="60000"/>
            </a:schemeClr>
          </a:solidFill>
        </p:spPr>
        <p:txBody>
          <a:bodyPr wrap="square" lIns="68577" tIns="34289" rIns="68577" bIns="34289" rtlCol="0">
            <a:noAutofit/>
          </a:bodyPr>
          <a:lstStyle/>
          <a:p>
            <a:pPr algn="ctr"/>
            <a:endParaRPr lang="en-GB" dirty="0"/>
          </a:p>
        </p:txBody>
      </p:sp>
      <p:sp>
        <p:nvSpPr>
          <p:cNvPr id="88" name="TextBox REWARD"/>
          <p:cNvSpPr txBox="1"/>
          <p:nvPr/>
        </p:nvSpPr>
        <p:spPr>
          <a:xfrm rot="10800000">
            <a:off x="359917" y="4508278"/>
            <a:ext cx="1991165" cy="336343"/>
          </a:xfrm>
          <a:prstGeom prst="rect">
            <a:avLst/>
          </a:prstGeom>
          <a:solidFill>
            <a:schemeClr val="tx2">
              <a:lumMod val="40000"/>
              <a:lumOff val="60000"/>
            </a:schemeClr>
          </a:solidFill>
        </p:spPr>
        <p:txBody>
          <a:bodyPr wrap="square" lIns="68577" tIns="34289" rIns="68577" bIns="34289" rtlCol="0">
            <a:noAutofit/>
          </a:bodyPr>
          <a:lstStyle/>
          <a:p>
            <a:pPr algn="ctr"/>
            <a:endParaRPr lang="en-GB" dirty="0"/>
          </a:p>
        </p:txBody>
      </p:sp>
      <p:sp>
        <p:nvSpPr>
          <p:cNvPr id="83" name="TextBox will_2"/>
          <p:cNvSpPr txBox="1"/>
          <p:nvPr/>
        </p:nvSpPr>
        <p:spPr>
          <a:xfrm rot="16200000">
            <a:off x="2809059" y="3955834"/>
            <a:ext cx="1446873" cy="336343"/>
          </a:xfrm>
          <a:prstGeom prst="rect">
            <a:avLst/>
          </a:prstGeom>
          <a:solidFill>
            <a:schemeClr val="tx2">
              <a:lumMod val="40000"/>
              <a:lumOff val="60000"/>
            </a:schemeClr>
          </a:solidFill>
        </p:spPr>
        <p:txBody>
          <a:bodyPr wrap="square" lIns="68577" tIns="34289" rIns="68577" bIns="34289" rtlCol="0">
            <a:noAutofit/>
          </a:bodyPr>
          <a:lstStyle/>
          <a:p>
            <a:pPr algn="ctr"/>
            <a:endParaRPr lang="en-GB" dirty="0"/>
          </a:p>
        </p:txBody>
      </p:sp>
      <p:sp>
        <p:nvSpPr>
          <p:cNvPr id="82" name="TextBox and_4"/>
          <p:cNvSpPr txBox="1"/>
          <p:nvPr/>
        </p:nvSpPr>
        <p:spPr>
          <a:xfrm rot="10800000">
            <a:off x="354804" y="3389373"/>
            <a:ext cx="996054" cy="365723"/>
          </a:xfrm>
          <a:prstGeom prst="rect">
            <a:avLst/>
          </a:prstGeom>
          <a:solidFill>
            <a:schemeClr val="tx2">
              <a:lumMod val="40000"/>
              <a:lumOff val="60000"/>
            </a:schemeClr>
          </a:solidFill>
        </p:spPr>
        <p:txBody>
          <a:bodyPr wrap="square" lIns="68577" tIns="34289" rIns="68577" bIns="34289" rtlCol="0">
            <a:noAutofit/>
          </a:bodyPr>
          <a:lstStyle/>
          <a:p>
            <a:pPr algn="ctr"/>
            <a:endParaRPr lang="en-GB" dirty="0"/>
          </a:p>
        </p:txBody>
      </p:sp>
      <p:sp>
        <p:nvSpPr>
          <p:cNvPr id="81" name="TextBox say"/>
          <p:cNvSpPr txBox="1"/>
          <p:nvPr/>
        </p:nvSpPr>
        <p:spPr>
          <a:xfrm rot="5400000">
            <a:off x="3665486" y="2276257"/>
            <a:ext cx="1095130" cy="329162"/>
          </a:xfrm>
          <a:prstGeom prst="rect">
            <a:avLst/>
          </a:prstGeom>
          <a:solidFill>
            <a:schemeClr val="tx2">
              <a:lumMod val="60000"/>
              <a:lumOff val="40000"/>
            </a:schemeClr>
          </a:solidFill>
        </p:spPr>
        <p:txBody>
          <a:bodyPr wrap="square" lIns="68577" tIns="34289" rIns="68577" bIns="34289" rtlCol="0">
            <a:noAutofit/>
          </a:bodyPr>
          <a:lstStyle/>
          <a:p>
            <a:pPr algn="ctr"/>
            <a:endParaRPr lang="en-GB" dirty="0"/>
          </a:p>
        </p:txBody>
      </p:sp>
      <p:sp>
        <p:nvSpPr>
          <p:cNvPr id="80" name="TextBox you_3"/>
          <p:cNvSpPr txBox="1"/>
          <p:nvPr/>
        </p:nvSpPr>
        <p:spPr>
          <a:xfrm rot="5400000">
            <a:off x="1977314" y="4115425"/>
            <a:ext cx="1105788" cy="358249"/>
          </a:xfrm>
          <a:prstGeom prst="rect">
            <a:avLst/>
          </a:prstGeom>
          <a:solidFill>
            <a:schemeClr val="tx2">
              <a:lumMod val="60000"/>
              <a:lumOff val="40000"/>
            </a:schemeClr>
          </a:solidFill>
        </p:spPr>
        <p:txBody>
          <a:bodyPr wrap="square" lIns="68577" tIns="34289" rIns="68577" bIns="34289" rtlCol="0">
            <a:noAutofit/>
          </a:bodyPr>
          <a:lstStyle/>
          <a:p>
            <a:pPr algn="ctr"/>
            <a:endParaRPr lang="en-GB" dirty="0"/>
          </a:p>
        </p:txBody>
      </p:sp>
      <p:sp>
        <p:nvSpPr>
          <p:cNvPr id="79" name="TextBox what"/>
          <p:cNvSpPr txBox="1"/>
          <p:nvPr/>
        </p:nvSpPr>
        <p:spPr>
          <a:xfrm rot="10800000">
            <a:off x="2717799" y="1145741"/>
            <a:ext cx="1314679" cy="368833"/>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78" name="TextBox hear"/>
          <p:cNvSpPr txBox="1"/>
          <p:nvPr/>
        </p:nvSpPr>
        <p:spPr>
          <a:xfrm>
            <a:off x="1039978" y="2982686"/>
            <a:ext cx="1332918" cy="398059"/>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77" name="TextBox will_1"/>
          <p:cNvSpPr txBox="1"/>
          <p:nvPr/>
        </p:nvSpPr>
        <p:spPr>
          <a:xfrm rot="2837202">
            <a:off x="856180" y="2097037"/>
            <a:ext cx="1785136" cy="334045"/>
          </a:xfrm>
          <a:prstGeom prst="rect">
            <a:avLst/>
          </a:prstGeom>
          <a:solidFill>
            <a:schemeClr val="tx2">
              <a:lumMod val="40000"/>
              <a:lumOff val="60000"/>
            </a:schemeClr>
          </a:solidFill>
        </p:spPr>
        <p:txBody>
          <a:bodyPr wrap="square" lIns="68577" tIns="34289" rIns="68577" bIns="34289" rtlCol="0">
            <a:noAutofit/>
          </a:bodyPr>
          <a:lstStyle/>
          <a:p>
            <a:pPr algn="ctr"/>
            <a:endParaRPr lang="en-GB" dirty="0"/>
          </a:p>
        </p:txBody>
      </p:sp>
      <p:sp>
        <p:nvSpPr>
          <p:cNvPr id="72" name="TextBox God_2"/>
          <p:cNvSpPr txBox="1"/>
          <p:nvPr/>
        </p:nvSpPr>
        <p:spPr>
          <a:xfrm>
            <a:off x="2027565" y="3375683"/>
            <a:ext cx="1008670" cy="358118"/>
          </a:xfrm>
          <a:prstGeom prst="rect">
            <a:avLst/>
          </a:prstGeom>
          <a:solidFill>
            <a:schemeClr val="tx2">
              <a:lumMod val="60000"/>
              <a:lumOff val="40000"/>
            </a:schemeClr>
          </a:solidFill>
        </p:spPr>
        <p:txBody>
          <a:bodyPr wrap="square" lIns="68577" tIns="34289" rIns="68577" bIns="34289" rtlCol="0">
            <a:noAutofit/>
          </a:bodyPr>
          <a:lstStyle/>
          <a:p>
            <a:pPr algn="ctr"/>
            <a:endParaRPr lang="en-GB" dirty="0"/>
          </a:p>
        </p:txBody>
      </p:sp>
      <p:sp>
        <p:nvSpPr>
          <p:cNvPr id="71" name="TextBox and_3"/>
          <p:cNvSpPr txBox="1"/>
          <p:nvPr/>
        </p:nvSpPr>
        <p:spPr>
          <a:xfrm rot="2700000">
            <a:off x="1217751" y="3765887"/>
            <a:ext cx="1277855" cy="358118"/>
          </a:xfrm>
          <a:prstGeom prst="rect">
            <a:avLst/>
          </a:prstGeom>
          <a:solidFill>
            <a:schemeClr val="accent1">
              <a:lumMod val="40000"/>
              <a:lumOff val="60000"/>
            </a:schemeClr>
          </a:solidFill>
        </p:spPr>
        <p:txBody>
          <a:bodyPr wrap="square" lIns="68577" tIns="34289" rIns="68577" bIns="34289" rtlCol="0">
            <a:noAutofit/>
          </a:bodyPr>
          <a:lstStyle/>
          <a:p>
            <a:pPr algn="ctr"/>
            <a:endParaRPr lang="en-GB" dirty="0"/>
          </a:p>
        </p:txBody>
      </p:sp>
      <p:sp>
        <p:nvSpPr>
          <p:cNvPr id="70" name="TextBox friends"/>
          <p:cNvSpPr txBox="1"/>
          <p:nvPr/>
        </p:nvSpPr>
        <p:spPr>
          <a:xfrm rot="5400000">
            <a:off x="3584650" y="2658971"/>
            <a:ext cx="2609967" cy="323818"/>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66" name="TextBox as"/>
          <p:cNvSpPr txBox="1"/>
          <p:nvPr/>
        </p:nvSpPr>
        <p:spPr>
          <a:xfrm>
            <a:off x="4352231" y="1142833"/>
            <a:ext cx="693703" cy="377081"/>
          </a:xfrm>
          <a:prstGeom prst="rect">
            <a:avLst/>
          </a:prstGeom>
          <a:solidFill>
            <a:schemeClr val="tx2">
              <a:lumMod val="60000"/>
              <a:lumOff val="40000"/>
            </a:schemeClr>
          </a:solidFill>
        </p:spPr>
        <p:txBody>
          <a:bodyPr wrap="square" lIns="68577" tIns="34289" rIns="68577" bIns="34289" rtlCol="0">
            <a:noAutofit/>
          </a:bodyPr>
          <a:lstStyle/>
          <a:p>
            <a:pPr algn="ctr"/>
            <a:endParaRPr lang="en-GB" dirty="0"/>
          </a:p>
        </p:txBody>
      </p:sp>
      <p:sp>
        <p:nvSpPr>
          <p:cNvPr id="31" name="TextBox talk"/>
          <p:cNvSpPr txBox="1"/>
          <p:nvPr/>
        </p:nvSpPr>
        <p:spPr>
          <a:xfrm>
            <a:off x="3711483" y="1161980"/>
            <a:ext cx="338000" cy="1462587"/>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44" name="TextBox: can"/>
          <p:cNvSpPr txBox="1"/>
          <p:nvPr/>
        </p:nvSpPr>
        <p:spPr>
          <a:xfrm>
            <a:off x="679494" y="4135839"/>
            <a:ext cx="1026943" cy="372440"/>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69" name="TextBox you_2"/>
          <p:cNvSpPr txBox="1"/>
          <p:nvPr/>
        </p:nvSpPr>
        <p:spPr>
          <a:xfrm rot="10800000">
            <a:off x="366865" y="1902907"/>
            <a:ext cx="989453" cy="337597"/>
          </a:xfrm>
          <a:prstGeom prst="rect">
            <a:avLst/>
          </a:prstGeom>
          <a:solidFill>
            <a:schemeClr val="tx2">
              <a:lumMod val="40000"/>
              <a:lumOff val="60000"/>
            </a:schemeClr>
          </a:solidFill>
        </p:spPr>
        <p:txBody>
          <a:bodyPr wrap="square" lIns="68577" tIns="34289" rIns="68577" bIns="34289" rtlCol="0">
            <a:noAutofit/>
          </a:bodyPr>
          <a:lstStyle/>
          <a:p>
            <a:pPr algn="ctr"/>
            <a:endParaRPr lang="en-GB" dirty="0"/>
          </a:p>
        </p:txBody>
      </p:sp>
      <p:sp>
        <p:nvSpPr>
          <p:cNvPr id="30" name="TextBox God_1"/>
          <p:cNvSpPr txBox="1"/>
          <p:nvPr/>
        </p:nvSpPr>
        <p:spPr>
          <a:xfrm rot="8100000">
            <a:off x="687410" y="1440661"/>
            <a:ext cx="371968" cy="1246960"/>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86" name="TextBox with"/>
          <p:cNvSpPr txBox="1"/>
          <p:nvPr/>
        </p:nvSpPr>
        <p:spPr>
          <a:xfrm>
            <a:off x="3718448" y="3398150"/>
            <a:ext cx="337279" cy="1461849"/>
          </a:xfrm>
          <a:prstGeom prst="rect">
            <a:avLst/>
          </a:prstGeom>
          <a:solidFill>
            <a:schemeClr val="tx2">
              <a:lumMod val="40000"/>
              <a:lumOff val="60000"/>
            </a:schemeClr>
          </a:solidFill>
        </p:spPr>
        <p:txBody>
          <a:bodyPr wrap="square" lIns="68577" tIns="34289" rIns="68577" bIns="34289" rtlCol="0">
            <a:noAutofit/>
          </a:bodyPr>
          <a:lstStyle/>
          <a:p>
            <a:pPr algn="ctr"/>
            <a:endParaRPr lang="en-GB" dirty="0"/>
          </a:p>
        </p:txBody>
      </p:sp>
      <p:sp>
        <p:nvSpPr>
          <p:cNvPr id="68" name="TextBox alone"/>
          <p:cNvSpPr txBox="1"/>
          <p:nvPr/>
        </p:nvSpPr>
        <p:spPr>
          <a:xfrm>
            <a:off x="4381978" y="1153325"/>
            <a:ext cx="337279" cy="1829362"/>
          </a:xfrm>
          <a:prstGeom prst="rect">
            <a:avLst/>
          </a:prstGeom>
          <a:solidFill>
            <a:schemeClr val="tx2">
              <a:lumMod val="40000"/>
              <a:lumOff val="60000"/>
            </a:schemeClr>
          </a:solidFill>
        </p:spPr>
        <p:txBody>
          <a:bodyPr wrap="square" lIns="68577" tIns="34289" rIns="68577" bIns="34289" rtlCol="0">
            <a:noAutofit/>
          </a:bodyPr>
          <a:lstStyle/>
          <a:p>
            <a:pPr algn="ctr"/>
            <a:endParaRPr lang="en-GB" dirty="0"/>
          </a:p>
        </p:txBody>
      </p:sp>
      <p:sp>
        <p:nvSpPr>
          <p:cNvPr id="27" name="TextBox are"/>
          <p:cNvSpPr txBox="1"/>
          <p:nvPr/>
        </p:nvSpPr>
        <p:spPr>
          <a:xfrm rot="5400000">
            <a:off x="2702301" y="2304543"/>
            <a:ext cx="355704" cy="1004643"/>
          </a:xfrm>
          <a:prstGeom prst="rect">
            <a:avLst/>
          </a:prstGeom>
          <a:solidFill>
            <a:schemeClr val="tx2">
              <a:lumMod val="60000"/>
              <a:lumOff val="40000"/>
            </a:schemeClr>
          </a:solidFill>
        </p:spPr>
        <p:txBody>
          <a:bodyPr wrap="square" lIns="68577" tIns="34289" rIns="68577" bIns="34289" rtlCol="0">
            <a:noAutofit/>
          </a:bodyPr>
          <a:lstStyle/>
          <a:p>
            <a:pPr algn="ctr"/>
            <a:endParaRPr lang="en-GB" dirty="0"/>
          </a:p>
        </p:txBody>
      </p:sp>
      <p:sp>
        <p:nvSpPr>
          <p:cNvPr id="45" name="TextBox you_1"/>
          <p:cNvSpPr txBox="1"/>
          <p:nvPr/>
        </p:nvSpPr>
        <p:spPr>
          <a:xfrm>
            <a:off x="1023252" y="1161792"/>
            <a:ext cx="995846" cy="346010"/>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42" name="TextBox when"/>
          <p:cNvSpPr txBox="1"/>
          <p:nvPr/>
        </p:nvSpPr>
        <p:spPr>
          <a:xfrm rot="2988331">
            <a:off x="3534079" y="3953042"/>
            <a:ext cx="1636307" cy="345638"/>
          </a:xfrm>
          <a:prstGeom prst="rect">
            <a:avLst/>
          </a:prstGeom>
          <a:solidFill>
            <a:schemeClr val="tx2">
              <a:lumMod val="40000"/>
              <a:lumOff val="60000"/>
            </a:schemeClr>
          </a:solidFill>
        </p:spPr>
        <p:txBody>
          <a:bodyPr wrap="square" lIns="68577" tIns="34289" rIns="68577" bIns="34289" rtlCol="0">
            <a:noAutofit/>
          </a:bodyPr>
          <a:lstStyle/>
          <a:p>
            <a:pPr algn="ctr"/>
            <a:endParaRPr lang="en-GB" dirty="0"/>
          </a:p>
        </p:txBody>
      </p:sp>
      <p:sp>
        <p:nvSpPr>
          <p:cNvPr id="34" name="TextBox place"/>
          <p:cNvSpPr txBox="1"/>
          <p:nvPr/>
        </p:nvSpPr>
        <p:spPr>
          <a:xfrm rot="19041464">
            <a:off x="3040937" y="940363"/>
            <a:ext cx="333413" cy="2262346"/>
          </a:xfrm>
          <a:prstGeom prst="rect">
            <a:avLst/>
          </a:prstGeom>
          <a:solidFill>
            <a:schemeClr val="tx2">
              <a:lumMod val="40000"/>
              <a:lumOff val="60000"/>
            </a:schemeClr>
          </a:solidFill>
        </p:spPr>
        <p:txBody>
          <a:bodyPr wrap="square" lIns="68577" tIns="34289" rIns="68577" bIns="34289" rtlCol="0">
            <a:noAutofit/>
          </a:bodyPr>
          <a:lstStyle/>
          <a:p>
            <a:pPr algn="ctr"/>
            <a:endParaRPr lang="en-GB" dirty="0"/>
          </a:p>
        </p:txBody>
      </p:sp>
      <p:sp>
        <p:nvSpPr>
          <p:cNvPr id="67" name="TextBox quiet"/>
          <p:cNvSpPr txBox="1"/>
          <p:nvPr/>
        </p:nvSpPr>
        <p:spPr>
          <a:xfrm rot="16200000" flipH="1">
            <a:off x="1018012" y="1961347"/>
            <a:ext cx="358131" cy="1684548"/>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43" name="TextBox a"/>
          <p:cNvSpPr txBox="1"/>
          <p:nvPr/>
        </p:nvSpPr>
        <p:spPr>
          <a:xfrm>
            <a:off x="2039350" y="1146302"/>
            <a:ext cx="320201" cy="368275"/>
          </a:xfrm>
          <a:prstGeom prst="rect">
            <a:avLst/>
          </a:prstGeom>
          <a:solidFill>
            <a:schemeClr val="tx2">
              <a:lumMod val="20000"/>
              <a:lumOff val="80000"/>
            </a:schemeClr>
          </a:solidFill>
        </p:spPr>
        <p:txBody>
          <a:bodyPr wrap="square" lIns="68577" tIns="34289" rIns="68577" bIns="34289" rtlCol="0">
            <a:noAutofit/>
          </a:bodyPr>
          <a:lstStyle/>
          <a:p>
            <a:pPr algn="ctr"/>
            <a:endParaRPr lang="en-GB" dirty="0"/>
          </a:p>
        </p:txBody>
      </p:sp>
      <p:sp>
        <p:nvSpPr>
          <p:cNvPr id="6" name="TextBox in"/>
          <p:cNvSpPr txBox="1"/>
          <p:nvPr/>
        </p:nvSpPr>
        <p:spPr>
          <a:xfrm>
            <a:off x="3044701" y="3008675"/>
            <a:ext cx="658615" cy="364075"/>
          </a:xfrm>
          <a:prstGeom prst="rect">
            <a:avLst/>
          </a:prstGeom>
          <a:solidFill>
            <a:schemeClr val="tx2">
              <a:lumMod val="40000"/>
              <a:lumOff val="60000"/>
            </a:schemeClr>
          </a:solidFill>
          <a:ln>
            <a:noFill/>
          </a:ln>
        </p:spPr>
        <p:txBody>
          <a:bodyPr wrap="square" lIns="68577" tIns="34289" rIns="68577" bIns="34289" rtlCol="0">
            <a:noAutofit/>
          </a:bodyPr>
          <a:lstStyle/>
          <a:p>
            <a:pPr algn="ctr"/>
            <a:endParaRPr lang="en-GB" dirty="0"/>
          </a:p>
        </p:txBody>
      </p:sp>
      <p:graphicFrame>
        <p:nvGraphicFramePr>
          <p:cNvPr id="23" name="Table"/>
          <p:cNvGraphicFramePr>
            <a:graphicFrameLocks noGrp="1"/>
          </p:cNvGraphicFramePr>
          <p:nvPr>
            <p:extLst>
              <p:ext uri="{D42A27DB-BD31-4B8C-83A1-F6EECF244321}">
                <p14:modId xmlns:p14="http://schemas.microsoft.com/office/powerpoint/2010/main" val="1723919491"/>
              </p:ext>
            </p:extLst>
          </p:nvPr>
        </p:nvGraphicFramePr>
        <p:xfrm>
          <a:off x="348698" y="1146196"/>
          <a:ext cx="4697238" cy="3713125"/>
        </p:xfrm>
        <a:graphic>
          <a:graphicData uri="http://schemas.openxmlformats.org/drawingml/2006/table">
            <a:tbl>
              <a:tblPr firstRow="1" bandRow="1">
                <a:tableStyleId>{5940675A-B579-460E-94D1-54222C63F5DA}</a:tableStyleId>
              </a:tblPr>
              <a:tblGrid>
                <a:gridCol w="335517">
                  <a:extLst>
                    <a:ext uri="{9D8B030D-6E8A-4147-A177-3AD203B41FA5}">
                      <a16:colId xmlns:a16="http://schemas.microsoft.com/office/drawing/2014/main" xmlns="" val="20000"/>
                    </a:ext>
                  </a:extLst>
                </a:gridCol>
                <a:gridCol w="335517">
                  <a:extLst>
                    <a:ext uri="{9D8B030D-6E8A-4147-A177-3AD203B41FA5}">
                      <a16:colId xmlns:a16="http://schemas.microsoft.com/office/drawing/2014/main" xmlns="" val="20001"/>
                    </a:ext>
                  </a:extLst>
                </a:gridCol>
                <a:gridCol w="335517">
                  <a:extLst>
                    <a:ext uri="{9D8B030D-6E8A-4147-A177-3AD203B41FA5}">
                      <a16:colId xmlns:a16="http://schemas.microsoft.com/office/drawing/2014/main" xmlns="" val="20002"/>
                    </a:ext>
                  </a:extLst>
                </a:gridCol>
                <a:gridCol w="335517">
                  <a:extLst>
                    <a:ext uri="{9D8B030D-6E8A-4147-A177-3AD203B41FA5}">
                      <a16:colId xmlns:a16="http://schemas.microsoft.com/office/drawing/2014/main" xmlns="" val="20003"/>
                    </a:ext>
                  </a:extLst>
                </a:gridCol>
                <a:gridCol w="335517">
                  <a:extLst>
                    <a:ext uri="{9D8B030D-6E8A-4147-A177-3AD203B41FA5}">
                      <a16:colId xmlns:a16="http://schemas.microsoft.com/office/drawing/2014/main" xmlns="" val="20004"/>
                    </a:ext>
                  </a:extLst>
                </a:gridCol>
                <a:gridCol w="335517">
                  <a:extLst>
                    <a:ext uri="{9D8B030D-6E8A-4147-A177-3AD203B41FA5}">
                      <a16:colId xmlns:a16="http://schemas.microsoft.com/office/drawing/2014/main" xmlns="" val="20005"/>
                    </a:ext>
                  </a:extLst>
                </a:gridCol>
                <a:gridCol w="335517">
                  <a:extLst>
                    <a:ext uri="{9D8B030D-6E8A-4147-A177-3AD203B41FA5}">
                      <a16:colId xmlns:a16="http://schemas.microsoft.com/office/drawing/2014/main" xmlns="" val="20006"/>
                    </a:ext>
                  </a:extLst>
                </a:gridCol>
                <a:gridCol w="335517">
                  <a:extLst>
                    <a:ext uri="{9D8B030D-6E8A-4147-A177-3AD203B41FA5}">
                      <a16:colId xmlns:a16="http://schemas.microsoft.com/office/drawing/2014/main" xmlns="" val="20007"/>
                    </a:ext>
                  </a:extLst>
                </a:gridCol>
                <a:gridCol w="335517">
                  <a:extLst>
                    <a:ext uri="{9D8B030D-6E8A-4147-A177-3AD203B41FA5}">
                      <a16:colId xmlns:a16="http://schemas.microsoft.com/office/drawing/2014/main" xmlns="" val="20008"/>
                    </a:ext>
                  </a:extLst>
                </a:gridCol>
                <a:gridCol w="335517"/>
                <a:gridCol w="335517">
                  <a:extLst>
                    <a:ext uri="{9D8B030D-6E8A-4147-A177-3AD203B41FA5}">
                      <a16:colId xmlns:a16="http://schemas.microsoft.com/office/drawing/2014/main" xmlns="" val="20009"/>
                    </a:ext>
                  </a:extLst>
                </a:gridCol>
                <a:gridCol w="335517"/>
                <a:gridCol w="335517"/>
                <a:gridCol w="335517"/>
              </a:tblGrid>
              <a:tr h="369703">
                <a:tc>
                  <a:txBody>
                    <a:bodyPr/>
                    <a:lstStyle/>
                    <a:p>
                      <a:pPr marL="0" algn="ctr" defTabSz="914400" rtl="0" eaLnBrk="1" latinLnBrk="0" hangingPunct="1"/>
                      <a:r>
                        <a:rPr lang="en-US" sz="900" kern="1200" dirty="0" smtClean="0">
                          <a:ln>
                            <a:noFill/>
                          </a:ln>
                          <a:solidFill>
                            <a:schemeClr val="tx1"/>
                          </a:solidFill>
                          <a:latin typeface="+mn-lt"/>
                          <a:ea typeface="+mn-ea"/>
                          <a:cs typeface="+mn-cs"/>
                        </a:rPr>
                        <a:t>G</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B</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Y</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U</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P</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W</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H</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a:ln>
                            <a:noFill/>
                          </a:ln>
                          <a:solidFill>
                            <a:schemeClr val="tx1"/>
                          </a:solidFill>
                          <a:latin typeface="+mn-lt"/>
                          <a:ea typeface="+mn-ea"/>
                          <a:cs typeface="+mn-cs"/>
                        </a:rPr>
                        <a:t>T</a:t>
                      </a: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extLst>
                  <a:ext uri="{0D108BD9-81ED-4DB2-BD59-A6C34878D82A}">
                    <a16:rowId xmlns:a16="http://schemas.microsoft.com/office/drawing/2014/main" xmlns="" val="10001"/>
                  </a:ext>
                </a:extLst>
              </a:tr>
              <a:tr h="369703">
                <a:tc>
                  <a:txBody>
                    <a:bodyPr/>
                    <a:lstStyle/>
                    <a:p>
                      <a:pPr marL="0" algn="ctr" defTabSz="914400" rtl="0" eaLnBrk="1" latinLnBrk="0" hangingPunct="1"/>
                      <a:r>
                        <a:rPr lang="en-US" sz="900" kern="1200" dirty="0" smtClean="0">
                          <a:ln>
                            <a:noFill/>
                          </a:ln>
                          <a:solidFill>
                            <a:schemeClr val="tx1"/>
                          </a:solidFill>
                          <a:latin typeface="+mn-lt"/>
                          <a:ea typeface="+mn-ea"/>
                          <a:cs typeface="+mn-cs"/>
                        </a:rPr>
                        <a:t>G</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W</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P</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Y</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F</a:t>
                      </a:r>
                      <a:endParaRPr lang="en-US" sz="900" kern="1200" dirty="0">
                        <a:ln>
                          <a:noFill/>
                        </a:ln>
                        <a:solidFill>
                          <a:schemeClr val="tx1"/>
                        </a:solidFill>
                        <a:latin typeface="+mn-lt"/>
                        <a:ea typeface="+mn-ea"/>
                        <a:cs typeface="+mn-cs"/>
                      </a:endParaRPr>
                    </a:p>
                  </a:txBody>
                  <a:tcPr marL="56580" marR="56580" marT="21217" marB="21217" anchor="ctr">
                    <a:noFill/>
                  </a:tcPr>
                </a:tc>
                <a:extLst>
                  <a:ext uri="{0D108BD9-81ED-4DB2-BD59-A6C34878D82A}">
                    <a16:rowId xmlns:a16="http://schemas.microsoft.com/office/drawing/2014/main" xmlns="" val="10002"/>
                  </a:ext>
                </a:extLst>
              </a:tr>
              <a:tr h="369703">
                <a:tc>
                  <a:txBody>
                    <a:bodyPr/>
                    <a:lstStyle/>
                    <a:p>
                      <a:pPr marL="0" algn="ctr" defTabSz="914400" rtl="0" eaLnBrk="1" latinLnBrk="0" hangingPunct="1"/>
                      <a:r>
                        <a:rPr lang="en-US" sz="900" kern="1200" dirty="0">
                          <a:ln>
                            <a:noFill/>
                          </a:ln>
                          <a:solidFill>
                            <a:schemeClr val="tx1"/>
                          </a:solidFill>
                          <a:latin typeface="+mn-lt"/>
                          <a:ea typeface="+mn-ea"/>
                          <a:cs typeface="+mn-cs"/>
                        </a:rPr>
                        <a:t>Y</a:t>
                      </a: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U</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I</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extLst>
                  <a:ext uri="{0D108BD9-81ED-4DB2-BD59-A6C34878D82A}">
                    <a16:rowId xmlns:a16="http://schemas.microsoft.com/office/drawing/2014/main" xmlns="" val="10003"/>
                  </a:ext>
                </a:extLst>
              </a:tr>
              <a:tr h="369703">
                <a:tc>
                  <a:txBody>
                    <a:bodyPr/>
                    <a:lstStyle/>
                    <a:p>
                      <a:pPr marL="0" algn="ctr" defTabSz="914400" rtl="0" eaLnBrk="1" latinLnBrk="0" hangingPunct="1"/>
                      <a:r>
                        <a:rPr lang="en-US" sz="900" kern="1200" dirty="0">
                          <a:ln>
                            <a:noFill/>
                          </a:ln>
                          <a:solidFill>
                            <a:schemeClr val="tx1"/>
                          </a:solidFill>
                          <a:latin typeface="+mn-lt"/>
                          <a:ea typeface="+mn-ea"/>
                          <a:cs typeface="+mn-cs"/>
                        </a:rPr>
                        <a:t>S</a:t>
                      </a: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D</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W</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C</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K</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I</a:t>
                      </a:r>
                      <a:endParaRPr lang="en-US" sz="900" kern="1200" dirty="0">
                        <a:ln>
                          <a:noFill/>
                        </a:ln>
                        <a:solidFill>
                          <a:schemeClr val="tx1"/>
                        </a:solidFill>
                        <a:latin typeface="+mn-lt"/>
                        <a:ea typeface="+mn-ea"/>
                        <a:cs typeface="+mn-cs"/>
                      </a:endParaRPr>
                    </a:p>
                  </a:txBody>
                  <a:tcPr marL="56580" marR="56580" marT="21217" marB="21217" anchor="ctr">
                    <a:noFill/>
                  </a:tcPr>
                </a:tc>
                <a:extLst>
                  <a:ext uri="{0D108BD9-81ED-4DB2-BD59-A6C34878D82A}">
                    <a16:rowId xmlns:a16="http://schemas.microsoft.com/office/drawing/2014/main" xmlns="" val="10004"/>
                  </a:ext>
                </a:extLst>
              </a:tr>
              <a:tr h="369703">
                <a:tc>
                  <a:txBody>
                    <a:bodyPr/>
                    <a:lstStyle/>
                    <a:p>
                      <a:pPr marL="0" algn="ctr" defTabSz="914400" rtl="0" eaLnBrk="1" latinLnBrk="0" hangingPunct="1"/>
                      <a:r>
                        <a:rPr lang="en-US" sz="900" kern="1200" dirty="0" smtClean="0">
                          <a:ln>
                            <a:noFill/>
                          </a:ln>
                          <a:solidFill>
                            <a:schemeClr val="tx1"/>
                          </a:solidFill>
                          <a:latin typeface="+mn-lt"/>
                          <a:ea typeface="+mn-ea"/>
                          <a:cs typeface="+mn-cs"/>
                        </a:rPr>
                        <a:t>Q</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U</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I</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Y</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Y</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extLst>
                  <a:ext uri="{0D108BD9-81ED-4DB2-BD59-A6C34878D82A}">
                    <a16:rowId xmlns:a16="http://schemas.microsoft.com/office/drawing/2014/main" xmlns="" val="10005"/>
                  </a:ext>
                </a:extLst>
              </a:tr>
              <a:tr h="385798">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P</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H</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F</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I</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D</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Y</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6580" marR="56580" marT="21217" marB="21217" anchor="ctr">
                    <a:noFill/>
                  </a:tcPr>
                </a:tc>
              </a:tr>
              <a:tr h="369703">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D</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G</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D</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W</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W</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H</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D</a:t>
                      </a:r>
                      <a:endParaRPr lang="en-US" sz="900" kern="1200" dirty="0">
                        <a:ln>
                          <a:noFill/>
                        </a:ln>
                        <a:solidFill>
                          <a:schemeClr val="tx1"/>
                        </a:solidFill>
                        <a:latin typeface="+mn-lt"/>
                        <a:ea typeface="+mn-ea"/>
                        <a:cs typeface="+mn-cs"/>
                      </a:endParaRPr>
                    </a:p>
                  </a:txBody>
                  <a:tcPr marL="56580" marR="56580" marT="21217" marB="21217" anchor="ctr">
                    <a:noFill/>
                  </a:tcPr>
                </a:tc>
              </a:tr>
              <a:tr h="369703">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C</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Y</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I</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I</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H</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U</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tr>
              <a:tr h="369703">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C</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H</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O</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S</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Y</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M</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r>
              <a:tr h="369703">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W</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A</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R</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D</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U</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M</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L</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H</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T</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E</a:t>
                      </a:r>
                      <a:endParaRPr lang="en-US" sz="900" kern="1200" dirty="0">
                        <a:ln>
                          <a:noFill/>
                        </a:ln>
                        <a:solidFill>
                          <a:schemeClr val="tx1"/>
                        </a:solidFill>
                        <a:latin typeface="+mn-lt"/>
                        <a:ea typeface="+mn-ea"/>
                        <a:cs typeface="+mn-cs"/>
                      </a:endParaRPr>
                    </a:p>
                  </a:txBody>
                  <a:tcPr marL="56580" marR="56580" marT="21217" marB="21217" anchor="ctr">
                    <a:noFill/>
                  </a:tcPr>
                </a:tc>
                <a:tc>
                  <a:txBody>
                    <a:bodyPr/>
                    <a:lstStyle/>
                    <a:p>
                      <a:pPr marL="0" algn="ctr" defTabSz="914400" rtl="0" eaLnBrk="1" latinLnBrk="0" hangingPunct="1"/>
                      <a:r>
                        <a:rPr lang="en-US" sz="900" kern="1200" dirty="0" smtClean="0">
                          <a:ln>
                            <a:noFill/>
                          </a:ln>
                          <a:solidFill>
                            <a:schemeClr val="tx1"/>
                          </a:solidFill>
                          <a:latin typeface="+mn-lt"/>
                          <a:ea typeface="+mn-ea"/>
                          <a:cs typeface="+mn-cs"/>
                        </a:rPr>
                        <a:t>N</a:t>
                      </a:r>
                      <a:endParaRPr lang="en-US" sz="900" kern="1200" dirty="0">
                        <a:ln>
                          <a:noFill/>
                        </a:ln>
                        <a:solidFill>
                          <a:schemeClr val="tx1"/>
                        </a:solidFill>
                        <a:latin typeface="+mn-lt"/>
                        <a:ea typeface="+mn-ea"/>
                        <a:cs typeface="+mn-cs"/>
                      </a:endParaRPr>
                    </a:p>
                  </a:txBody>
                  <a:tcPr marL="56580" marR="56580" marT="21217" marB="21217" anchor="ctr">
                    <a:noFill/>
                  </a:tcPr>
                </a:tc>
              </a:tr>
            </a:tbl>
          </a:graphicData>
        </a:graphic>
      </p:graphicFrame>
      <p:sp>
        <p:nvSpPr>
          <p:cNvPr id="2" name="Textbox: Text"/>
          <p:cNvSpPr/>
          <p:nvPr/>
        </p:nvSpPr>
        <p:spPr>
          <a:xfrm>
            <a:off x="5444073" y="1441870"/>
            <a:ext cx="3462861" cy="1138773"/>
          </a:xfrm>
          <a:prstGeom prst="rect">
            <a:avLst/>
          </a:prstGeom>
          <a:ln>
            <a:solidFill>
              <a:srgbClr val="002060"/>
            </a:solidFill>
          </a:ln>
        </p:spPr>
        <p:txBody>
          <a:bodyPr wrap="square">
            <a:spAutoFit/>
          </a:bodyPr>
          <a:lstStyle/>
          <a:p>
            <a:r>
              <a:rPr lang="en-NZ" sz="1700" b="1" dirty="0">
                <a:solidFill>
                  <a:srgbClr val="002060"/>
                </a:solidFill>
              </a:rPr>
              <a:t>In a quiet place when you are </a:t>
            </a:r>
            <a:r>
              <a:rPr lang="en-NZ" sz="1700" b="1" dirty="0" smtClean="0">
                <a:solidFill>
                  <a:srgbClr val="002060"/>
                </a:solidFill>
              </a:rPr>
              <a:t>alone</a:t>
            </a:r>
            <a:br>
              <a:rPr lang="en-NZ" sz="1700" b="1" dirty="0" smtClean="0">
                <a:solidFill>
                  <a:srgbClr val="002060"/>
                </a:solidFill>
              </a:rPr>
            </a:br>
            <a:r>
              <a:rPr lang="en-NZ" sz="1700" b="1" dirty="0" smtClean="0">
                <a:solidFill>
                  <a:srgbClr val="002060"/>
                </a:solidFill>
              </a:rPr>
              <a:t>with </a:t>
            </a:r>
            <a:r>
              <a:rPr lang="en-NZ" sz="1700" b="1" dirty="0">
                <a:solidFill>
                  <a:srgbClr val="002060"/>
                </a:solidFill>
              </a:rPr>
              <a:t>God you can talk as </a:t>
            </a:r>
            <a:r>
              <a:rPr lang="en-NZ" sz="1700" b="1" dirty="0" smtClean="0">
                <a:solidFill>
                  <a:srgbClr val="002060"/>
                </a:solidFill>
              </a:rPr>
              <a:t>friends</a:t>
            </a:r>
            <a:br>
              <a:rPr lang="en-NZ" sz="1700" b="1" dirty="0" smtClean="0">
                <a:solidFill>
                  <a:srgbClr val="002060"/>
                </a:solidFill>
              </a:rPr>
            </a:br>
            <a:r>
              <a:rPr lang="en-NZ" sz="1700" b="1" dirty="0" smtClean="0">
                <a:solidFill>
                  <a:srgbClr val="002060"/>
                </a:solidFill>
              </a:rPr>
              <a:t>and </a:t>
            </a:r>
            <a:r>
              <a:rPr lang="en-NZ" sz="1700" b="1" dirty="0">
                <a:solidFill>
                  <a:srgbClr val="002060"/>
                </a:solidFill>
              </a:rPr>
              <a:t>God will hear what you </a:t>
            </a:r>
            <a:r>
              <a:rPr lang="en-NZ" sz="1700" b="1" dirty="0" smtClean="0">
                <a:solidFill>
                  <a:srgbClr val="002060"/>
                </a:solidFill>
              </a:rPr>
              <a:t>say</a:t>
            </a:r>
            <a:br>
              <a:rPr lang="en-NZ" sz="1700" b="1" dirty="0" smtClean="0">
                <a:solidFill>
                  <a:srgbClr val="002060"/>
                </a:solidFill>
              </a:rPr>
            </a:br>
            <a:r>
              <a:rPr lang="en-NZ" sz="1700" b="1" dirty="0" smtClean="0">
                <a:solidFill>
                  <a:srgbClr val="002060"/>
                </a:solidFill>
              </a:rPr>
              <a:t>and </a:t>
            </a:r>
            <a:r>
              <a:rPr lang="en-NZ" sz="1700" b="1" dirty="0">
                <a:solidFill>
                  <a:srgbClr val="002060"/>
                </a:solidFill>
              </a:rPr>
              <a:t>will reward you openly. </a:t>
            </a:r>
          </a:p>
        </p:txBody>
      </p:sp>
      <p:sp>
        <p:nvSpPr>
          <p:cNvPr id="91" name="Trigger: openly"/>
          <p:cNvSpPr/>
          <p:nvPr/>
        </p:nvSpPr>
        <p:spPr>
          <a:xfrm>
            <a:off x="7341850" y="2307426"/>
            <a:ext cx="679848"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92" name="Trigger: you_4"/>
          <p:cNvSpPr/>
          <p:nvPr/>
        </p:nvSpPr>
        <p:spPr>
          <a:xfrm>
            <a:off x="6972609" y="2290326"/>
            <a:ext cx="343755"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93" name="Trigger: reward"/>
          <p:cNvSpPr/>
          <p:nvPr/>
        </p:nvSpPr>
        <p:spPr>
          <a:xfrm>
            <a:off x="6287233" y="2290264"/>
            <a:ext cx="652843"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65" name="Trigger: will_2"/>
          <p:cNvSpPr/>
          <p:nvPr/>
        </p:nvSpPr>
        <p:spPr>
          <a:xfrm>
            <a:off x="5918933" y="2304038"/>
            <a:ext cx="343755"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64" name="Trigger: and_4"/>
          <p:cNvSpPr/>
          <p:nvPr/>
        </p:nvSpPr>
        <p:spPr>
          <a:xfrm>
            <a:off x="5541436" y="2293871"/>
            <a:ext cx="317503"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63" name="Trigger: say"/>
          <p:cNvSpPr/>
          <p:nvPr/>
        </p:nvSpPr>
        <p:spPr>
          <a:xfrm>
            <a:off x="8042803" y="2052097"/>
            <a:ext cx="324908" cy="200057"/>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57" name="Trigger: you_3"/>
          <p:cNvSpPr/>
          <p:nvPr/>
        </p:nvSpPr>
        <p:spPr>
          <a:xfrm>
            <a:off x="7656165" y="2040657"/>
            <a:ext cx="354360"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55" name="Trigger: what"/>
          <p:cNvSpPr/>
          <p:nvPr/>
        </p:nvSpPr>
        <p:spPr>
          <a:xfrm>
            <a:off x="7166381" y="2031367"/>
            <a:ext cx="434382"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54" name="Trigger:hear"/>
          <p:cNvSpPr/>
          <p:nvPr/>
        </p:nvSpPr>
        <p:spPr>
          <a:xfrm>
            <a:off x="6729390" y="2033284"/>
            <a:ext cx="372138"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50" name="Trigger: will_1"/>
          <p:cNvSpPr/>
          <p:nvPr/>
        </p:nvSpPr>
        <p:spPr>
          <a:xfrm>
            <a:off x="6343648" y="2042226"/>
            <a:ext cx="313256"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49" name="Trigger: God_2"/>
          <p:cNvSpPr/>
          <p:nvPr/>
        </p:nvSpPr>
        <p:spPr>
          <a:xfrm>
            <a:off x="5919786" y="2055115"/>
            <a:ext cx="375040" cy="206633"/>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48" name="Trigger: and_3"/>
          <p:cNvSpPr/>
          <p:nvPr/>
        </p:nvSpPr>
        <p:spPr>
          <a:xfrm>
            <a:off x="5543554" y="2046036"/>
            <a:ext cx="352422"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40" name="Trigger: friends"/>
          <p:cNvSpPr/>
          <p:nvPr/>
        </p:nvSpPr>
        <p:spPr>
          <a:xfrm>
            <a:off x="7774978" y="1768743"/>
            <a:ext cx="602259"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53" name="Trigger: as"/>
          <p:cNvSpPr/>
          <p:nvPr/>
        </p:nvSpPr>
        <p:spPr>
          <a:xfrm>
            <a:off x="7535860" y="1786056"/>
            <a:ext cx="182626"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62" name="Trigger: talk"/>
          <p:cNvSpPr/>
          <p:nvPr/>
        </p:nvSpPr>
        <p:spPr>
          <a:xfrm>
            <a:off x="7156451" y="1786766"/>
            <a:ext cx="320673"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41" name="Trigger: can"/>
          <p:cNvSpPr/>
          <p:nvPr/>
        </p:nvSpPr>
        <p:spPr>
          <a:xfrm>
            <a:off x="6800851" y="1797230"/>
            <a:ext cx="291150" cy="222254"/>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51" name="Trigger: you_2"/>
          <p:cNvSpPr/>
          <p:nvPr/>
        </p:nvSpPr>
        <p:spPr>
          <a:xfrm flipH="1">
            <a:off x="6398650" y="1800842"/>
            <a:ext cx="336130" cy="181711"/>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61" name="Trigger: God_1"/>
          <p:cNvSpPr/>
          <p:nvPr/>
        </p:nvSpPr>
        <p:spPr>
          <a:xfrm>
            <a:off x="6005513" y="1795116"/>
            <a:ext cx="357187"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85" name="Trigger: with"/>
          <p:cNvSpPr/>
          <p:nvPr/>
        </p:nvSpPr>
        <p:spPr>
          <a:xfrm>
            <a:off x="5541437" y="1774977"/>
            <a:ext cx="402163"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47" name="Trigger: alone"/>
          <p:cNvSpPr/>
          <p:nvPr/>
        </p:nvSpPr>
        <p:spPr>
          <a:xfrm>
            <a:off x="8224838" y="1529440"/>
            <a:ext cx="490537"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60" name="Trigger: are"/>
          <p:cNvSpPr/>
          <p:nvPr/>
        </p:nvSpPr>
        <p:spPr>
          <a:xfrm>
            <a:off x="7872413" y="1522552"/>
            <a:ext cx="276225" cy="21602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58" name="Trigger: you_1"/>
          <p:cNvSpPr/>
          <p:nvPr/>
        </p:nvSpPr>
        <p:spPr>
          <a:xfrm>
            <a:off x="7496176" y="1529440"/>
            <a:ext cx="334901" cy="216024"/>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38" name="Trigger: when"/>
          <p:cNvSpPr/>
          <p:nvPr/>
        </p:nvSpPr>
        <p:spPr>
          <a:xfrm>
            <a:off x="6953251" y="1541296"/>
            <a:ext cx="498750" cy="186931"/>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59" name="Trigger: place"/>
          <p:cNvSpPr/>
          <p:nvPr/>
        </p:nvSpPr>
        <p:spPr>
          <a:xfrm>
            <a:off x="6408178" y="1523633"/>
            <a:ext cx="497452" cy="216024"/>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46" name="Trigger: quiet"/>
          <p:cNvSpPr/>
          <p:nvPr/>
        </p:nvSpPr>
        <p:spPr>
          <a:xfrm>
            <a:off x="5895977" y="1529043"/>
            <a:ext cx="502674" cy="21602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dirty="0"/>
          </a:p>
        </p:txBody>
      </p:sp>
      <p:sp>
        <p:nvSpPr>
          <p:cNvPr id="56" name="Trigger: a"/>
          <p:cNvSpPr/>
          <p:nvPr/>
        </p:nvSpPr>
        <p:spPr>
          <a:xfrm>
            <a:off x="5758891" y="1519914"/>
            <a:ext cx="100048" cy="216024"/>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3" name="Trigger: in"/>
          <p:cNvSpPr/>
          <p:nvPr/>
        </p:nvSpPr>
        <p:spPr>
          <a:xfrm>
            <a:off x="5543553" y="1518870"/>
            <a:ext cx="152400" cy="21602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GB" sz="1800" dirty="0"/>
          </a:p>
        </p:txBody>
      </p:sp>
      <p:sp>
        <p:nvSpPr>
          <p:cNvPr id="52" name="Title"/>
          <p:cNvSpPr txBox="1"/>
          <p:nvPr/>
        </p:nvSpPr>
        <p:spPr>
          <a:xfrm>
            <a:off x="3557" y="3377"/>
            <a:ext cx="9144000" cy="1177245"/>
          </a:xfrm>
          <a:prstGeom prst="rect">
            <a:avLst/>
          </a:prstGeom>
          <a:noFill/>
        </p:spPr>
        <p:txBody>
          <a:bodyPr wrap="square" lIns="68577" tIns="34289" rIns="68577" bIns="34289" rtlCol="0">
            <a:spAutoFit/>
          </a:bodyPr>
          <a:lstStyle/>
          <a:p>
            <a:pPr algn="ctr"/>
            <a:r>
              <a:rPr lang="en-NZ" sz="3600" b="1" dirty="0"/>
              <a:t>Lent is a time to grow closer to God so people are encouraged to spend time alone with God</a:t>
            </a:r>
            <a:endParaRPr lang="en-GB" sz="3600" b="1" dirty="0"/>
          </a:p>
        </p:txBody>
      </p:sp>
      <p:sp>
        <p:nvSpPr>
          <p:cNvPr id="7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R-3</a:t>
            </a:r>
          </a:p>
          <a:p>
            <a:pPr algn="ctr"/>
            <a:r>
              <a:rPr lang="en-GB" sz="900" b="1" dirty="0" smtClean="0">
                <a:solidFill>
                  <a:srgbClr val="002060"/>
                </a:solidFill>
                <a:latin typeface="Arial" pitchFamily="34" charset="0"/>
                <a:cs typeface="Arial" pitchFamily="34" charset="0"/>
              </a:rPr>
              <a:t>S-05B</a:t>
            </a:r>
            <a:endParaRPr lang="en-GB" sz="900" b="1" dirty="0">
              <a:solidFill>
                <a:srgbClr val="002060"/>
              </a:solidFill>
              <a:latin typeface="Arial" pitchFamily="34" charset="0"/>
              <a:cs typeface="Arial" pitchFamily="34" charset="0"/>
            </a:endParaRPr>
          </a:p>
        </p:txBody>
      </p:sp>
      <p:sp>
        <p:nvSpPr>
          <p:cNvPr id="7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Textbox: Tool instructions"/>
          <p:cNvSpPr txBox="1"/>
          <p:nvPr/>
        </p:nvSpPr>
        <p:spPr>
          <a:xfrm>
            <a:off x="2825377" y="4912668"/>
            <a:ext cx="3493264" cy="230832"/>
          </a:xfrm>
          <a:prstGeom prst="rect">
            <a:avLst/>
          </a:prstGeom>
          <a:solidFill>
            <a:schemeClr val="bg1"/>
          </a:solidFill>
        </p:spPr>
        <p:txBody>
          <a:bodyPr wrap="none" rtlCol="0">
            <a:spAutoFit/>
          </a:bodyPr>
          <a:lstStyle/>
          <a:p>
            <a:pPr algn="ctr"/>
            <a:r>
              <a:rPr lang="en-GB" sz="900" dirty="0" smtClean="0">
                <a:latin typeface="Arial" pitchFamily="34" charset="0"/>
                <a:ea typeface="Segoe UI" pitchFamily="34" charset="0"/>
                <a:cs typeface="Arial" pitchFamily="34" charset="0"/>
              </a:rPr>
              <a:t>Click the words in the text box to reveal the position in the puzzle.</a:t>
            </a:r>
            <a:endParaRPr lang="en-GB" sz="900" dirty="0">
              <a:latin typeface="Arial" pitchFamily="34" charset="0"/>
              <a:ea typeface="Segoe UI" pitchFamily="34" charset="0"/>
              <a:cs typeface="Arial" pitchFamily="34" charset="0"/>
            </a:endParaRPr>
          </a:p>
        </p:txBody>
      </p:sp>
      <p:pic>
        <p:nvPicPr>
          <p:cNvPr id="87" name="Image" descr="Image result for Matthew 6: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0361" y="2672522"/>
            <a:ext cx="1843363" cy="1843363"/>
          </a:xfrm>
          <a:prstGeom prst="rect">
            <a:avLst/>
          </a:prstGeom>
          <a:noFill/>
          <a:ln>
            <a:noFill/>
          </a:ln>
        </p:spPr>
      </p:pic>
    </p:spTree>
    <p:extLst>
      <p:ext uri="{BB962C8B-B14F-4D97-AF65-F5344CB8AC3E}">
        <p14:creationId xmlns:p14="http://schemas.microsoft.com/office/powerpoint/2010/main" val="1288226930"/>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childTnLst>
              </p:cTn>
              <p:nextCondLst>
                <p:cond evt="onClick" delay="0">
                  <p:tgtEl>
                    <p:spTgt spid="56"/>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childTnLst>
                    </p:cTn>
                  </p:par>
                </p:childTnLst>
              </p:cTn>
              <p:nextCondLst>
                <p:cond evt="onClick" delay="0">
                  <p:tgtEl>
                    <p:spTgt spid="58"/>
                  </p:tgtEl>
                </p:cond>
              </p:nextCondLst>
            </p:seq>
            <p:seq concurrent="1" nextAc="seek">
              <p:cTn id="20" restart="whenNotActive" fill="hold" evtFilter="cancelBubble" nodeType="interactiveSeq">
                <p:stCondLst>
                  <p:cond evt="onClick" delay="0">
                    <p:tgtEl>
                      <p:spTgt spid="6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childTnLst>
              </p:cTn>
              <p:nextCondLst>
                <p:cond evt="onClick" delay="0">
                  <p:tgtEl>
                    <p:spTgt spid="60"/>
                  </p:tgtEl>
                </p:cond>
              </p:nextCondLst>
            </p:seq>
            <p:seq concurrent="1" nextAc="seek">
              <p:cTn id="26" restart="whenNotActive" fill="hold" evtFilter="cancelBubble" nodeType="interactiveSeq">
                <p:stCondLst>
                  <p:cond evt="onClick" delay="0">
                    <p:tgtEl>
                      <p:spTgt spid="61"/>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nextCondLst>
                <p:cond evt="onClick" delay="0">
                  <p:tgtEl>
                    <p:spTgt spid="61"/>
                  </p:tgtEl>
                </p:cond>
              </p:nextCondLst>
            </p:seq>
            <p:seq concurrent="1" nextAc="seek">
              <p:cTn id="32" restart="whenNotActive" fill="hold" evtFilter="cancelBubble" nodeType="interactiveSeq">
                <p:stCondLst>
                  <p:cond evt="onClick" delay="0">
                    <p:tgtEl>
                      <p:spTgt spid="62"/>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childTnLst>
              </p:cTn>
              <p:nextCondLst>
                <p:cond evt="onClick" delay="0">
                  <p:tgtEl>
                    <p:spTgt spid="62"/>
                  </p:tgtEl>
                </p:cond>
              </p:nextCondLst>
            </p:seq>
            <p:seq concurrent="1" nextAc="seek">
              <p:cTn id="38" restart="whenNotActive" fill="hold" evtFilter="cancelBubble" nodeType="interactiveSeq">
                <p:stCondLst>
                  <p:cond evt="onClick" delay="0">
                    <p:tgtEl>
                      <p:spTgt spid="59"/>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childTnLst>
                          </p:cTn>
                        </p:par>
                      </p:childTnLst>
                    </p:cTn>
                  </p:par>
                </p:childTnLst>
              </p:cTn>
              <p:nextCondLst>
                <p:cond evt="onClick" delay="0">
                  <p:tgtEl>
                    <p:spTgt spid="59"/>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childTnLst>
                          </p:cTn>
                        </p:par>
                      </p:childTnLst>
                    </p:cTn>
                  </p:par>
                </p:childTnLst>
              </p:cTn>
              <p:nextCondLst>
                <p:cond evt="onClick" delay="0">
                  <p:tgtEl>
                    <p:spTgt spid="38"/>
                  </p:tgtEl>
                </p:cond>
              </p:nextCondLst>
            </p:seq>
            <p:seq concurrent="1" nextAc="seek">
              <p:cTn id="50" restart="whenNotActive" fill="hold" evtFilter="cancelBubble" nodeType="interactiveSeq">
                <p:stCondLst>
                  <p:cond evt="onClick" delay="0">
                    <p:tgtEl>
                      <p:spTgt spid="41"/>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childTnLst>
                          </p:cTn>
                        </p:par>
                      </p:childTnLst>
                    </p:cTn>
                  </p:par>
                </p:childTnLst>
              </p:cTn>
              <p:nextCondLst>
                <p:cond evt="onClick" delay="0">
                  <p:tgtEl>
                    <p:spTgt spid="41"/>
                  </p:tgtEl>
                </p:cond>
              </p:nextCondLst>
            </p:seq>
            <p:seq concurrent="1" nextAc="seek">
              <p:cTn id="56" restart="whenNotActive" fill="hold" evtFilter="cancelBubble" nodeType="interactiveSeq">
                <p:stCondLst>
                  <p:cond evt="onClick" delay="0">
                    <p:tgtEl>
                      <p:spTgt spid="53"/>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with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500"/>
                                        <p:tgtEl>
                                          <p:spTgt spid="66"/>
                                        </p:tgtEl>
                                      </p:cBhvr>
                                    </p:animEffect>
                                  </p:childTnLst>
                                </p:cTn>
                              </p:par>
                            </p:childTnLst>
                          </p:cTn>
                        </p:par>
                      </p:childTnLst>
                    </p:cTn>
                  </p:par>
                </p:childTnLst>
              </p:cTn>
              <p:nextCondLst>
                <p:cond evt="onClick" delay="0">
                  <p:tgtEl>
                    <p:spTgt spid="53"/>
                  </p:tgtEl>
                </p:cond>
              </p:nextCondLst>
            </p:seq>
            <p:seq concurrent="1" nextAc="seek">
              <p:cTn id="62" restart="whenNotActive" fill="hold" evtFilter="cancelBubble" nodeType="interactiveSeq">
                <p:stCondLst>
                  <p:cond evt="onClick" delay="0">
                    <p:tgtEl>
                      <p:spTgt spid="46"/>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with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500"/>
                                        <p:tgtEl>
                                          <p:spTgt spid="67"/>
                                        </p:tgtEl>
                                      </p:cBhvr>
                                    </p:animEffect>
                                  </p:childTnLst>
                                </p:cTn>
                              </p:par>
                            </p:childTnLst>
                          </p:cTn>
                        </p:par>
                      </p:childTnLst>
                    </p:cTn>
                  </p:par>
                </p:childTnLst>
              </p:cTn>
              <p:nextCondLst>
                <p:cond evt="onClick" delay="0">
                  <p:tgtEl>
                    <p:spTgt spid="46"/>
                  </p:tgtEl>
                </p:cond>
              </p:nextCondLst>
            </p:seq>
            <p:seq concurrent="1" nextAc="seek">
              <p:cTn id="68" restart="whenNotActive" fill="hold" evtFilter="cancelBubble" nodeType="interactiveSeq">
                <p:stCondLst>
                  <p:cond evt="onClick" delay="0">
                    <p:tgtEl>
                      <p:spTgt spid="47"/>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with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fade">
                                      <p:cBhvr>
                                        <p:cTn id="73" dur="500"/>
                                        <p:tgtEl>
                                          <p:spTgt spid="68"/>
                                        </p:tgtEl>
                                      </p:cBhvr>
                                    </p:animEffect>
                                  </p:childTnLst>
                                </p:cTn>
                              </p:par>
                            </p:childTnLst>
                          </p:cTn>
                        </p:par>
                      </p:childTnLst>
                    </p:cTn>
                  </p:par>
                </p:childTnLst>
              </p:cTn>
              <p:nextCondLst>
                <p:cond evt="onClick" delay="0">
                  <p:tgtEl>
                    <p:spTgt spid="47"/>
                  </p:tgtEl>
                </p:cond>
              </p:nextCondLst>
            </p:seq>
            <p:seq concurrent="1" nextAc="seek">
              <p:cTn id="74" restart="whenNotActive" fill="hold" evtFilter="cancelBubble" nodeType="interactiveSeq">
                <p:stCondLst>
                  <p:cond evt="onClick" delay="0">
                    <p:tgtEl>
                      <p:spTgt spid="51"/>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nodeType="withEffect">
                                  <p:stCondLst>
                                    <p:cond delay="0"/>
                                  </p:stCondLst>
                                  <p:childTnLst>
                                    <p:set>
                                      <p:cBhvr>
                                        <p:cTn id="78" dur="1" fill="hold">
                                          <p:stCondLst>
                                            <p:cond delay="0"/>
                                          </p:stCondLst>
                                        </p:cTn>
                                        <p:tgtEl>
                                          <p:spTgt spid="69"/>
                                        </p:tgtEl>
                                        <p:attrNameLst>
                                          <p:attrName>style.visibility</p:attrName>
                                        </p:attrNameLst>
                                      </p:cBhvr>
                                      <p:to>
                                        <p:strVal val="visible"/>
                                      </p:to>
                                    </p:set>
                                    <p:animEffect transition="in" filter="fade">
                                      <p:cBhvr>
                                        <p:cTn id="79" dur="500"/>
                                        <p:tgtEl>
                                          <p:spTgt spid="69"/>
                                        </p:tgtEl>
                                      </p:cBhvr>
                                    </p:animEffect>
                                  </p:childTnLst>
                                </p:cTn>
                              </p:par>
                            </p:childTnLst>
                          </p:cTn>
                        </p:par>
                      </p:childTnLst>
                    </p:cTn>
                  </p:par>
                </p:childTnLst>
              </p:cTn>
              <p:nextCondLst>
                <p:cond evt="onClick" delay="0">
                  <p:tgtEl>
                    <p:spTgt spid="51"/>
                  </p:tgtEl>
                </p:cond>
              </p:nextCondLst>
            </p:seq>
            <p:seq concurrent="1" nextAc="seek">
              <p:cTn id="80" restart="whenNotActive" fill="hold" evtFilter="cancelBubble" nodeType="interactiveSeq">
                <p:stCondLst>
                  <p:cond evt="onClick" delay="0">
                    <p:tgtEl>
                      <p:spTgt spid="40"/>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withEffect">
                                  <p:stCondLst>
                                    <p:cond delay="0"/>
                                  </p:stCondLst>
                                  <p:childTnLst>
                                    <p:set>
                                      <p:cBhvr>
                                        <p:cTn id="84" dur="1" fill="hold">
                                          <p:stCondLst>
                                            <p:cond delay="0"/>
                                          </p:stCondLst>
                                        </p:cTn>
                                        <p:tgtEl>
                                          <p:spTgt spid="70"/>
                                        </p:tgtEl>
                                        <p:attrNameLst>
                                          <p:attrName>style.visibility</p:attrName>
                                        </p:attrNameLst>
                                      </p:cBhvr>
                                      <p:to>
                                        <p:strVal val="visible"/>
                                      </p:to>
                                    </p:set>
                                    <p:animEffect transition="in" filter="fade">
                                      <p:cBhvr>
                                        <p:cTn id="85" dur="500"/>
                                        <p:tgtEl>
                                          <p:spTgt spid="70"/>
                                        </p:tgtEl>
                                      </p:cBhvr>
                                    </p:animEffect>
                                  </p:childTnLst>
                                </p:cTn>
                              </p:par>
                            </p:childTnLst>
                          </p:cTn>
                        </p:par>
                      </p:childTnLst>
                    </p:cTn>
                  </p:par>
                </p:childTnLst>
              </p:cTn>
              <p:nextCondLst>
                <p:cond evt="onClick" delay="0">
                  <p:tgtEl>
                    <p:spTgt spid="40"/>
                  </p:tgtEl>
                </p:cond>
              </p:nextCondLst>
            </p:seq>
            <p:seq concurrent="1" nextAc="seek">
              <p:cTn id="86" restart="whenNotActive" fill="hold" evtFilter="cancelBubble" nodeType="interactiveSeq">
                <p:stCondLst>
                  <p:cond evt="onClick" delay="0">
                    <p:tgtEl>
                      <p:spTgt spid="48"/>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nodeType="withEffect">
                                  <p:stCondLst>
                                    <p:cond delay="0"/>
                                  </p:stCondLst>
                                  <p:childTnLst>
                                    <p:set>
                                      <p:cBhvr>
                                        <p:cTn id="90" dur="1" fill="hold">
                                          <p:stCondLst>
                                            <p:cond delay="0"/>
                                          </p:stCondLst>
                                        </p:cTn>
                                        <p:tgtEl>
                                          <p:spTgt spid="71"/>
                                        </p:tgtEl>
                                        <p:attrNameLst>
                                          <p:attrName>style.visibility</p:attrName>
                                        </p:attrNameLst>
                                      </p:cBhvr>
                                      <p:to>
                                        <p:strVal val="visible"/>
                                      </p:to>
                                    </p:set>
                                    <p:animEffect transition="in" filter="fade">
                                      <p:cBhvr>
                                        <p:cTn id="91" dur="500"/>
                                        <p:tgtEl>
                                          <p:spTgt spid="71"/>
                                        </p:tgtEl>
                                      </p:cBhvr>
                                    </p:animEffect>
                                  </p:childTnLst>
                                </p:cTn>
                              </p:par>
                            </p:childTnLst>
                          </p:cTn>
                        </p:par>
                      </p:childTnLst>
                    </p:cTn>
                  </p:par>
                </p:childTnLst>
              </p:cTn>
              <p:nextCondLst>
                <p:cond evt="onClick" delay="0">
                  <p:tgtEl>
                    <p:spTgt spid="48"/>
                  </p:tgtEl>
                </p:cond>
              </p:nextCondLst>
            </p:seq>
            <p:seq concurrent="1" nextAc="seek">
              <p:cTn id="92" restart="whenNotActive" fill="hold" evtFilter="cancelBubble" nodeType="interactiveSeq">
                <p:stCondLst>
                  <p:cond evt="onClick" delay="0">
                    <p:tgtEl>
                      <p:spTgt spid="49"/>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withEffect">
                                  <p:stCondLst>
                                    <p:cond delay="0"/>
                                  </p:stCondLst>
                                  <p:childTnLst>
                                    <p:set>
                                      <p:cBhvr>
                                        <p:cTn id="96" dur="1" fill="hold">
                                          <p:stCondLst>
                                            <p:cond delay="0"/>
                                          </p:stCondLst>
                                        </p:cTn>
                                        <p:tgtEl>
                                          <p:spTgt spid="72"/>
                                        </p:tgtEl>
                                        <p:attrNameLst>
                                          <p:attrName>style.visibility</p:attrName>
                                        </p:attrNameLst>
                                      </p:cBhvr>
                                      <p:to>
                                        <p:strVal val="visible"/>
                                      </p:to>
                                    </p:set>
                                    <p:animEffect transition="in" filter="fade">
                                      <p:cBhvr>
                                        <p:cTn id="97" dur="500"/>
                                        <p:tgtEl>
                                          <p:spTgt spid="72"/>
                                        </p:tgtEl>
                                      </p:cBhvr>
                                    </p:animEffect>
                                  </p:childTnLst>
                                </p:cTn>
                              </p:par>
                            </p:childTnLst>
                          </p:cTn>
                        </p:par>
                      </p:childTnLst>
                    </p:cTn>
                  </p:par>
                </p:childTnLst>
              </p:cTn>
              <p:nextCondLst>
                <p:cond evt="onClick" delay="0">
                  <p:tgtEl>
                    <p:spTgt spid="49"/>
                  </p:tgtEl>
                </p:cond>
              </p:nextCondLst>
            </p:seq>
            <p:seq concurrent="1" nextAc="seek">
              <p:cTn id="98" restart="whenNotActive" fill="hold" evtFilter="cancelBubble" nodeType="interactiveSeq">
                <p:stCondLst>
                  <p:cond evt="onClick" delay="0">
                    <p:tgtEl>
                      <p:spTgt spid="50"/>
                    </p:tgtEl>
                  </p:cond>
                </p:stCondLst>
                <p:endSync evt="end" delay="0">
                  <p:rtn val="all"/>
                </p:endSync>
                <p:childTnLst>
                  <p:par>
                    <p:cTn id="99" fill="hold">
                      <p:stCondLst>
                        <p:cond delay="0"/>
                      </p:stCondLst>
                      <p:childTnLst>
                        <p:par>
                          <p:cTn id="100" fill="hold">
                            <p:stCondLst>
                              <p:cond delay="0"/>
                            </p:stCondLst>
                            <p:childTnLst>
                              <p:par>
                                <p:cTn id="101" presetID="10" presetClass="entr" presetSubtype="0" fill="hold" nodeType="withEffect">
                                  <p:stCondLst>
                                    <p:cond delay="0"/>
                                  </p:stCondLst>
                                  <p:childTnLst>
                                    <p:set>
                                      <p:cBhvr>
                                        <p:cTn id="102" dur="1" fill="hold">
                                          <p:stCondLst>
                                            <p:cond delay="0"/>
                                          </p:stCondLst>
                                        </p:cTn>
                                        <p:tgtEl>
                                          <p:spTgt spid="77"/>
                                        </p:tgtEl>
                                        <p:attrNameLst>
                                          <p:attrName>style.visibility</p:attrName>
                                        </p:attrNameLst>
                                      </p:cBhvr>
                                      <p:to>
                                        <p:strVal val="visible"/>
                                      </p:to>
                                    </p:set>
                                    <p:animEffect transition="in" filter="fade">
                                      <p:cBhvr>
                                        <p:cTn id="103" dur="500"/>
                                        <p:tgtEl>
                                          <p:spTgt spid="77"/>
                                        </p:tgtEl>
                                      </p:cBhvr>
                                    </p:animEffect>
                                  </p:childTnLst>
                                </p:cTn>
                              </p:par>
                            </p:childTnLst>
                          </p:cTn>
                        </p:par>
                      </p:childTnLst>
                    </p:cTn>
                  </p:par>
                </p:childTnLst>
              </p:cTn>
              <p:nextCondLst>
                <p:cond evt="onClick" delay="0">
                  <p:tgtEl>
                    <p:spTgt spid="50"/>
                  </p:tgtEl>
                </p:cond>
              </p:nextCondLst>
            </p:seq>
            <p:seq concurrent="1" nextAc="seek">
              <p:cTn id="104" restart="whenNotActive" fill="hold" evtFilter="cancelBubble" nodeType="interactiveSeq">
                <p:stCondLst>
                  <p:cond evt="onClick" delay="0">
                    <p:tgtEl>
                      <p:spTgt spid="54"/>
                    </p:tgtEl>
                  </p:cond>
                </p:stCondLst>
                <p:endSync evt="end" delay="0">
                  <p:rtn val="all"/>
                </p:endSync>
                <p:childTnLst>
                  <p:par>
                    <p:cTn id="105" fill="hold">
                      <p:stCondLst>
                        <p:cond delay="0"/>
                      </p:stCondLst>
                      <p:childTnLst>
                        <p:par>
                          <p:cTn id="106" fill="hold">
                            <p:stCondLst>
                              <p:cond delay="0"/>
                            </p:stCondLst>
                            <p:childTnLst>
                              <p:par>
                                <p:cTn id="107" presetID="10" presetClass="entr" presetSubtype="0" fill="hold" nodeType="withEffect">
                                  <p:stCondLst>
                                    <p:cond delay="0"/>
                                  </p:stCondLst>
                                  <p:childTnLst>
                                    <p:set>
                                      <p:cBhvr>
                                        <p:cTn id="108" dur="1" fill="hold">
                                          <p:stCondLst>
                                            <p:cond delay="0"/>
                                          </p:stCondLst>
                                        </p:cTn>
                                        <p:tgtEl>
                                          <p:spTgt spid="78"/>
                                        </p:tgtEl>
                                        <p:attrNameLst>
                                          <p:attrName>style.visibility</p:attrName>
                                        </p:attrNameLst>
                                      </p:cBhvr>
                                      <p:to>
                                        <p:strVal val="visible"/>
                                      </p:to>
                                    </p:set>
                                    <p:animEffect transition="in" filter="fade">
                                      <p:cBhvr>
                                        <p:cTn id="109" dur="500"/>
                                        <p:tgtEl>
                                          <p:spTgt spid="78"/>
                                        </p:tgtEl>
                                      </p:cBhvr>
                                    </p:animEffect>
                                  </p:childTnLst>
                                </p:cTn>
                              </p:par>
                            </p:childTnLst>
                          </p:cTn>
                        </p:par>
                      </p:childTnLst>
                    </p:cTn>
                  </p:par>
                </p:childTnLst>
              </p:cTn>
              <p:nextCondLst>
                <p:cond evt="onClick" delay="0">
                  <p:tgtEl>
                    <p:spTgt spid="54"/>
                  </p:tgtEl>
                </p:cond>
              </p:nextCondLst>
            </p:seq>
            <p:seq concurrent="1" nextAc="seek">
              <p:cTn id="110" restart="whenNotActive" fill="hold" evtFilter="cancelBubble" nodeType="interactiveSeq">
                <p:stCondLst>
                  <p:cond evt="onClick" delay="0">
                    <p:tgtEl>
                      <p:spTgt spid="55"/>
                    </p:tgtEl>
                  </p:cond>
                </p:stCondLst>
                <p:endSync evt="end" delay="0">
                  <p:rtn val="all"/>
                </p:endSync>
                <p:childTnLst>
                  <p:par>
                    <p:cTn id="111" fill="hold">
                      <p:stCondLst>
                        <p:cond delay="0"/>
                      </p:stCondLst>
                      <p:childTnLst>
                        <p:par>
                          <p:cTn id="112" fill="hold">
                            <p:stCondLst>
                              <p:cond delay="0"/>
                            </p:stCondLst>
                            <p:childTnLst>
                              <p:par>
                                <p:cTn id="113" presetID="10" presetClass="entr" presetSubtype="0" fill="hold" nodeType="withEffect">
                                  <p:stCondLst>
                                    <p:cond delay="0"/>
                                  </p:stCondLst>
                                  <p:childTnLst>
                                    <p:set>
                                      <p:cBhvr>
                                        <p:cTn id="114" dur="1" fill="hold">
                                          <p:stCondLst>
                                            <p:cond delay="0"/>
                                          </p:stCondLst>
                                        </p:cTn>
                                        <p:tgtEl>
                                          <p:spTgt spid="79"/>
                                        </p:tgtEl>
                                        <p:attrNameLst>
                                          <p:attrName>style.visibility</p:attrName>
                                        </p:attrNameLst>
                                      </p:cBhvr>
                                      <p:to>
                                        <p:strVal val="visible"/>
                                      </p:to>
                                    </p:set>
                                    <p:animEffect transition="in" filter="fade">
                                      <p:cBhvr>
                                        <p:cTn id="115" dur="500"/>
                                        <p:tgtEl>
                                          <p:spTgt spid="79"/>
                                        </p:tgtEl>
                                      </p:cBhvr>
                                    </p:animEffect>
                                  </p:childTnLst>
                                </p:cTn>
                              </p:par>
                            </p:childTnLst>
                          </p:cTn>
                        </p:par>
                      </p:childTnLst>
                    </p:cTn>
                  </p:par>
                </p:childTnLst>
              </p:cTn>
              <p:nextCondLst>
                <p:cond evt="onClick" delay="0">
                  <p:tgtEl>
                    <p:spTgt spid="55"/>
                  </p:tgtEl>
                </p:cond>
              </p:nextCondLst>
            </p:seq>
            <p:seq concurrent="1" nextAc="seek">
              <p:cTn id="116" restart="whenNotActive" fill="hold" evtFilter="cancelBubble" nodeType="interactiveSeq">
                <p:stCondLst>
                  <p:cond evt="onClick" delay="0">
                    <p:tgtEl>
                      <p:spTgt spid="57"/>
                    </p:tgtEl>
                  </p:cond>
                </p:stCondLst>
                <p:endSync evt="end" delay="0">
                  <p:rtn val="all"/>
                </p:endSync>
                <p:childTnLst>
                  <p:par>
                    <p:cTn id="117" fill="hold">
                      <p:stCondLst>
                        <p:cond delay="0"/>
                      </p:stCondLst>
                      <p:childTnLst>
                        <p:par>
                          <p:cTn id="118" fill="hold">
                            <p:stCondLst>
                              <p:cond delay="0"/>
                            </p:stCondLst>
                            <p:childTnLst>
                              <p:par>
                                <p:cTn id="119" presetID="10" presetClass="entr" presetSubtype="0" fill="hold" nodeType="withEffect">
                                  <p:stCondLst>
                                    <p:cond delay="0"/>
                                  </p:stCondLst>
                                  <p:childTnLst>
                                    <p:set>
                                      <p:cBhvr>
                                        <p:cTn id="120" dur="1" fill="hold">
                                          <p:stCondLst>
                                            <p:cond delay="0"/>
                                          </p:stCondLst>
                                        </p:cTn>
                                        <p:tgtEl>
                                          <p:spTgt spid="80"/>
                                        </p:tgtEl>
                                        <p:attrNameLst>
                                          <p:attrName>style.visibility</p:attrName>
                                        </p:attrNameLst>
                                      </p:cBhvr>
                                      <p:to>
                                        <p:strVal val="visible"/>
                                      </p:to>
                                    </p:set>
                                    <p:animEffect transition="in" filter="fade">
                                      <p:cBhvr>
                                        <p:cTn id="121" dur="500"/>
                                        <p:tgtEl>
                                          <p:spTgt spid="80"/>
                                        </p:tgtEl>
                                      </p:cBhvr>
                                    </p:animEffect>
                                  </p:childTnLst>
                                </p:cTn>
                              </p:par>
                            </p:childTnLst>
                          </p:cTn>
                        </p:par>
                      </p:childTnLst>
                    </p:cTn>
                  </p:par>
                </p:childTnLst>
              </p:cTn>
              <p:nextCondLst>
                <p:cond evt="onClick" delay="0">
                  <p:tgtEl>
                    <p:spTgt spid="57"/>
                  </p:tgtEl>
                </p:cond>
              </p:nextCondLst>
            </p:seq>
            <p:seq concurrent="1" nextAc="seek">
              <p:cTn id="122" restart="whenNotActive" fill="hold" evtFilter="cancelBubble" nodeType="interactiveSeq">
                <p:stCondLst>
                  <p:cond evt="onClick" delay="0">
                    <p:tgtEl>
                      <p:spTgt spid="63"/>
                    </p:tgtEl>
                  </p:cond>
                </p:stCondLst>
                <p:endSync evt="end" delay="0">
                  <p:rtn val="all"/>
                </p:endSync>
                <p:childTnLst>
                  <p:par>
                    <p:cTn id="123" fill="hold">
                      <p:stCondLst>
                        <p:cond delay="0"/>
                      </p:stCondLst>
                      <p:childTnLst>
                        <p:par>
                          <p:cTn id="124" fill="hold">
                            <p:stCondLst>
                              <p:cond delay="0"/>
                            </p:stCondLst>
                            <p:childTnLst>
                              <p:par>
                                <p:cTn id="125" presetID="10" presetClass="entr" presetSubtype="0" fill="hold" nodeType="withEffect">
                                  <p:stCondLst>
                                    <p:cond delay="0"/>
                                  </p:stCondLst>
                                  <p:childTnLst>
                                    <p:set>
                                      <p:cBhvr>
                                        <p:cTn id="126" dur="1" fill="hold">
                                          <p:stCondLst>
                                            <p:cond delay="0"/>
                                          </p:stCondLst>
                                        </p:cTn>
                                        <p:tgtEl>
                                          <p:spTgt spid="81"/>
                                        </p:tgtEl>
                                        <p:attrNameLst>
                                          <p:attrName>style.visibility</p:attrName>
                                        </p:attrNameLst>
                                      </p:cBhvr>
                                      <p:to>
                                        <p:strVal val="visible"/>
                                      </p:to>
                                    </p:set>
                                    <p:animEffect transition="in" filter="fade">
                                      <p:cBhvr>
                                        <p:cTn id="127" dur="500"/>
                                        <p:tgtEl>
                                          <p:spTgt spid="81"/>
                                        </p:tgtEl>
                                      </p:cBhvr>
                                    </p:animEffect>
                                  </p:childTnLst>
                                </p:cTn>
                              </p:par>
                            </p:childTnLst>
                          </p:cTn>
                        </p:par>
                      </p:childTnLst>
                    </p:cTn>
                  </p:par>
                </p:childTnLst>
              </p:cTn>
              <p:nextCondLst>
                <p:cond evt="onClick" delay="0">
                  <p:tgtEl>
                    <p:spTgt spid="63"/>
                  </p:tgtEl>
                </p:cond>
              </p:nextCondLst>
            </p:seq>
            <p:seq concurrent="1" nextAc="seek">
              <p:cTn id="128" restart="whenNotActive" fill="hold" evtFilter="cancelBubble" nodeType="interactiveSeq">
                <p:stCondLst>
                  <p:cond evt="onClick" delay="0">
                    <p:tgtEl>
                      <p:spTgt spid="64"/>
                    </p:tgtEl>
                  </p:cond>
                </p:stCondLst>
                <p:endSync evt="end" delay="0">
                  <p:rtn val="all"/>
                </p:endSync>
                <p:childTnLst>
                  <p:par>
                    <p:cTn id="129" fill="hold">
                      <p:stCondLst>
                        <p:cond delay="0"/>
                      </p:stCondLst>
                      <p:childTnLst>
                        <p:par>
                          <p:cTn id="130" fill="hold">
                            <p:stCondLst>
                              <p:cond delay="0"/>
                            </p:stCondLst>
                            <p:childTnLst>
                              <p:par>
                                <p:cTn id="131" presetID="10" presetClass="entr" presetSubtype="0" fill="hold" nodeType="withEffect">
                                  <p:stCondLst>
                                    <p:cond delay="0"/>
                                  </p:stCondLst>
                                  <p:childTnLst>
                                    <p:set>
                                      <p:cBhvr>
                                        <p:cTn id="132" dur="1" fill="hold">
                                          <p:stCondLst>
                                            <p:cond delay="0"/>
                                          </p:stCondLst>
                                        </p:cTn>
                                        <p:tgtEl>
                                          <p:spTgt spid="82"/>
                                        </p:tgtEl>
                                        <p:attrNameLst>
                                          <p:attrName>style.visibility</p:attrName>
                                        </p:attrNameLst>
                                      </p:cBhvr>
                                      <p:to>
                                        <p:strVal val="visible"/>
                                      </p:to>
                                    </p:set>
                                    <p:animEffect transition="in" filter="fade">
                                      <p:cBhvr>
                                        <p:cTn id="133" dur="500"/>
                                        <p:tgtEl>
                                          <p:spTgt spid="82"/>
                                        </p:tgtEl>
                                      </p:cBhvr>
                                    </p:animEffect>
                                  </p:childTnLst>
                                </p:cTn>
                              </p:par>
                            </p:childTnLst>
                          </p:cTn>
                        </p:par>
                      </p:childTnLst>
                    </p:cTn>
                  </p:par>
                </p:childTnLst>
              </p:cTn>
              <p:nextCondLst>
                <p:cond evt="onClick" delay="0">
                  <p:tgtEl>
                    <p:spTgt spid="64"/>
                  </p:tgtEl>
                </p:cond>
              </p:nextCondLst>
            </p:seq>
            <p:seq concurrent="1" nextAc="seek">
              <p:cTn id="134" restart="whenNotActive" fill="hold" evtFilter="cancelBubble" nodeType="interactiveSeq">
                <p:stCondLst>
                  <p:cond evt="onClick" delay="0">
                    <p:tgtEl>
                      <p:spTgt spid="65"/>
                    </p:tgtEl>
                  </p:cond>
                </p:stCondLst>
                <p:endSync evt="end" delay="0">
                  <p:rtn val="all"/>
                </p:endSync>
                <p:childTnLst>
                  <p:par>
                    <p:cTn id="135" fill="hold">
                      <p:stCondLst>
                        <p:cond delay="0"/>
                      </p:stCondLst>
                      <p:childTnLst>
                        <p:par>
                          <p:cTn id="136" fill="hold">
                            <p:stCondLst>
                              <p:cond delay="0"/>
                            </p:stCondLst>
                            <p:childTnLst>
                              <p:par>
                                <p:cTn id="137" presetID="10" presetClass="entr" presetSubtype="0" fill="hold" nodeType="withEffect">
                                  <p:stCondLst>
                                    <p:cond delay="0"/>
                                  </p:stCondLst>
                                  <p:childTnLst>
                                    <p:set>
                                      <p:cBhvr>
                                        <p:cTn id="138" dur="1" fill="hold">
                                          <p:stCondLst>
                                            <p:cond delay="0"/>
                                          </p:stCondLst>
                                        </p:cTn>
                                        <p:tgtEl>
                                          <p:spTgt spid="83"/>
                                        </p:tgtEl>
                                        <p:attrNameLst>
                                          <p:attrName>style.visibility</p:attrName>
                                        </p:attrNameLst>
                                      </p:cBhvr>
                                      <p:to>
                                        <p:strVal val="visible"/>
                                      </p:to>
                                    </p:set>
                                    <p:animEffect transition="in" filter="fade">
                                      <p:cBhvr>
                                        <p:cTn id="139" dur="500"/>
                                        <p:tgtEl>
                                          <p:spTgt spid="83"/>
                                        </p:tgtEl>
                                      </p:cBhvr>
                                    </p:animEffect>
                                  </p:childTnLst>
                                </p:cTn>
                              </p:par>
                            </p:childTnLst>
                          </p:cTn>
                        </p:par>
                      </p:childTnLst>
                    </p:cTn>
                  </p:par>
                </p:childTnLst>
              </p:cTn>
              <p:nextCondLst>
                <p:cond evt="onClick" delay="0">
                  <p:tgtEl>
                    <p:spTgt spid="65"/>
                  </p:tgtEl>
                </p:cond>
              </p:nextCondLst>
            </p:seq>
            <p:seq concurrent="1" nextAc="seek">
              <p:cTn id="140" restart="whenNotActive" fill="hold" evtFilter="cancelBubble" nodeType="interactiveSeq">
                <p:stCondLst>
                  <p:cond evt="onClick" delay="0">
                    <p:tgtEl>
                      <p:spTgt spid="85"/>
                    </p:tgtEl>
                  </p:cond>
                </p:stCondLst>
                <p:endSync evt="end" delay="0">
                  <p:rtn val="all"/>
                </p:endSync>
                <p:childTnLst>
                  <p:par>
                    <p:cTn id="141" fill="hold">
                      <p:stCondLst>
                        <p:cond delay="0"/>
                      </p:stCondLst>
                      <p:childTnLst>
                        <p:par>
                          <p:cTn id="142" fill="hold">
                            <p:stCondLst>
                              <p:cond delay="0"/>
                            </p:stCondLst>
                            <p:childTnLst>
                              <p:par>
                                <p:cTn id="143" presetID="10" presetClass="entr" presetSubtype="0" fill="hold" nodeType="withEffect">
                                  <p:stCondLst>
                                    <p:cond delay="0"/>
                                  </p:stCondLst>
                                  <p:childTnLst>
                                    <p:set>
                                      <p:cBhvr>
                                        <p:cTn id="144" dur="1" fill="hold">
                                          <p:stCondLst>
                                            <p:cond delay="0"/>
                                          </p:stCondLst>
                                        </p:cTn>
                                        <p:tgtEl>
                                          <p:spTgt spid="86"/>
                                        </p:tgtEl>
                                        <p:attrNameLst>
                                          <p:attrName>style.visibility</p:attrName>
                                        </p:attrNameLst>
                                      </p:cBhvr>
                                      <p:to>
                                        <p:strVal val="visible"/>
                                      </p:to>
                                    </p:set>
                                    <p:animEffect transition="in" filter="fade">
                                      <p:cBhvr>
                                        <p:cTn id="145" dur="500"/>
                                        <p:tgtEl>
                                          <p:spTgt spid="86"/>
                                        </p:tgtEl>
                                      </p:cBhvr>
                                    </p:animEffect>
                                  </p:childTnLst>
                                </p:cTn>
                              </p:par>
                            </p:childTnLst>
                          </p:cTn>
                        </p:par>
                      </p:childTnLst>
                    </p:cTn>
                  </p:par>
                </p:childTnLst>
              </p:cTn>
              <p:nextCondLst>
                <p:cond evt="onClick" delay="0">
                  <p:tgtEl>
                    <p:spTgt spid="85"/>
                  </p:tgtEl>
                </p:cond>
              </p:nextCondLst>
            </p:seq>
            <p:seq concurrent="1" nextAc="seek">
              <p:cTn id="146" restart="whenNotActive" fill="hold" evtFilter="cancelBubble" nodeType="interactiveSeq">
                <p:stCondLst>
                  <p:cond evt="onClick" delay="0">
                    <p:tgtEl>
                      <p:spTgt spid="93"/>
                    </p:tgtEl>
                  </p:cond>
                </p:stCondLst>
                <p:endSync evt="end" delay="0">
                  <p:rtn val="all"/>
                </p:endSync>
                <p:childTnLst>
                  <p:par>
                    <p:cTn id="147" fill="hold">
                      <p:stCondLst>
                        <p:cond delay="0"/>
                      </p:stCondLst>
                      <p:childTnLst>
                        <p:par>
                          <p:cTn id="148" fill="hold">
                            <p:stCondLst>
                              <p:cond delay="0"/>
                            </p:stCondLst>
                            <p:childTnLst>
                              <p:par>
                                <p:cTn id="149" presetID="10" presetClass="entr" presetSubtype="0" fill="hold" nodeType="withEffect">
                                  <p:stCondLst>
                                    <p:cond delay="0"/>
                                  </p:stCondLst>
                                  <p:childTnLst>
                                    <p:set>
                                      <p:cBhvr>
                                        <p:cTn id="150" dur="1" fill="hold">
                                          <p:stCondLst>
                                            <p:cond delay="0"/>
                                          </p:stCondLst>
                                        </p:cTn>
                                        <p:tgtEl>
                                          <p:spTgt spid="88"/>
                                        </p:tgtEl>
                                        <p:attrNameLst>
                                          <p:attrName>style.visibility</p:attrName>
                                        </p:attrNameLst>
                                      </p:cBhvr>
                                      <p:to>
                                        <p:strVal val="visible"/>
                                      </p:to>
                                    </p:set>
                                    <p:animEffect transition="in" filter="fade">
                                      <p:cBhvr>
                                        <p:cTn id="151" dur="500"/>
                                        <p:tgtEl>
                                          <p:spTgt spid="88"/>
                                        </p:tgtEl>
                                      </p:cBhvr>
                                    </p:animEffect>
                                  </p:childTnLst>
                                </p:cTn>
                              </p:par>
                            </p:childTnLst>
                          </p:cTn>
                        </p:par>
                      </p:childTnLst>
                    </p:cTn>
                  </p:par>
                </p:childTnLst>
              </p:cTn>
              <p:nextCondLst>
                <p:cond evt="onClick" delay="0">
                  <p:tgtEl>
                    <p:spTgt spid="93"/>
                  </p:tgtEl>
                </p:cond>
              </p:nextCondLst>
            </p:seq>
            <p:seq concurrent="1" nextAc="seek">
              <p:cTn id="152" restart="whenNotActive" fill="hold" evtFilter="cancelBubble" nodeType="interactiveSeq">
                <p:stCondLst>
                  <p:cond evt="onClick" delay="0">
                    <p:tgtEl>
                      <p:spTgt spid="91"/>
                    </p:tgtEl>
                  </p:cond>
                </p:stCondLst>
                <p:endSync evt="end" delay="0">
                  <p:rtn val="all"/>
                </p:endSync>
                <p:childTnLst>
                  <p:par>
                    <p:cTn id="153" fill="hold">
                      <p:stCondLst>
                        <p:cond delay="0"/>
                      </p:stCondLst>
                      <p:childTnLst>
                        <p:par>
                          <p:cTn id="154" fill="hold">
                            <p:stCondLst>
                              <p:cond delay="0"/>
                            </p:stCondLst>
                            <p:childTnLst>
                              <p:par>
                                <p:cTn id="155" presetID="10" presetClass="entr" presetSubtype="0" fill="hold" nodeType="withEffect">
                                  <p:stCondLst>
                                    <p:cond delay="0"/>
                                  </p:stCondLst>
                                  <p:childTnLst>
                                    <p:set>
                                      <p:cBhvr>
                                        <p:cTn id="156" dur="1" fill="hold">
                                          <p:stCondLst>
                                            <p:cond delay="0"/>
                                          </p:stCondLst>
                                        </p:cTn>
                                        <p:tgtEl>
                                          <p:spTgt spid="89"/>
                                        </p:tgtEl>
                                        <p:attrNameLst>
                                          <p:attrName>style.visibility</p:attrName>
                                        </p:attrNameLst>
                                      </p:cBhvr>
                                      <p:to>
                                        <p:strVal val="visible"/>
                                      </p:to>
                                    </p:set>
                                    <p:animEffect transition="in" filter="fade">
                                      <p:cBhvr>
                                        <p:cTn id="157" dur="500"/>
                                        <p:tgtEl>
                                          <p:spTgt spid="89"/>
                                        </p:tgtEl>
                                      </p:cBhvr>
                                    </p:animEffect>
                                  </p:childTnLst>
                                </p:cTn>
                              </p:par>
                            </p:childTnLst>
                          </p:cTn>
                        </p:par>
                      </p:childTnLst>
                    </p:cTn>
                  </p:par>
                </p:childTnLst>
              </p:cTn>
              <p:nextCondLst>
                <p:cond evt="onClick" delay="0">
                  <p:tgtEl>
                    <p:spTgt spid="91"/>
                  </p:tgtEl>
                </p:cond>
              </p:nextCondLst>
            </p:seq>
            <p:seq concurrent="1" nextAc="seek">
              <p:cTn id="158" restart="whenNotActive" fill="hold" evtFilter="cancelBubble" nodeType="interactiveSeq">
                <p:stCondLst>
                  <p:cond evt="onClick" delay="0">
                    <p:tgtEl>
                      <p:spTgt spid="92"/>
                    </p:tgtEl>
                  </p:cond>
                </p:stCondLst>
                <p:endSync evt="end" delay="0">
                  <p:rtn val="all"/>
                </p:endSync>
                <p:childTnLst>
                  <p:par>
                    <p:cTn id="159" fill="hold">
                      <p:stCondLst>
                        <p:cond delay="0"/>
                      </p:stCondLst>
                      <p:childTnLst>
                        <p:par>
                          <p:cTn id="160" fill="hold">
                            <p:stCondLst>
                              <p:cond delay="0"/>
                            </p:stCondLst>
                            <p:childTnLst>
                              <p:par>
                                <p:cTn id="161" presetID="10" presetClass="entr" presetSubtype="0" fill="hold" nodeType="withEffect">
                                  <p:stCondLst>
                                    <p:cond delay="0"/>
                                  </p:stCondLst>
                                  <p:childTnLst>
                                    <p:set>
                                      <p:cBhvr>
                                        <p:cTn id="162" dur="1" fill="hold">
                                          <p:stCondLst>
                                            <p:cond delay="0"/>
                                          </p:stCondLst>
                                        </p:cTn>
                                        <p:tgtEl>
                                          <p:spTgt spid="90"/>
                                        </p:tgtEl>
                                        <p:attrNameLst>
                                          <p:attrName>style.visibility</p:attrName>
                                        </p:attrNameLst>
                                      </p:cBhvr>
                                      <p:to>
                                        <p:strVal val="visible"/>
                                      </p:to>
                                    </p:set>
                                    <p:animEffect transition="in" filter="fade">
                                      <p:cBhvr>
                                        <p:cTn id="163" dur="500"/>
                                        <p:tgtEl>
                                          <p:spTgt spid="90"/>
                                        </p:tgtEl>
                                      </p:cBhvr>
                                    </p:animEffect>
                                  </p:childTnLst>
                                </p:cTn>
                              </p:par>
                            </p:childTnLst>
                          </p:cTn>
                        </p:par>
                      </p:childTnLst>
                    </p:cTn>
                  </p:par>
                </p:childTnLst>
              </p:cTn>
              <p:nextCondLst>
                <p:cond evt="onClick" delay="0">
                  <p:tgtEl>
                    <p:spTgt spid="92"/>
                  </p:tgtEl>
                </p:cond>
              </p:nextCondLst>
            </p:seq>
            <p:seq concurrent="1" nextAc="seek">
              <p:cTn id="164" restart="whenNotActive" fill="hold" evtFilter="cancelBubble" nodeType="interactiveSeq">
                <p:stCondLst>
                  <p:cond evt="onClick" delay="0">
                    <p:tgtEl>
                      <p:spTgt spid="74"/>
                    </p:tgtEl>
                  </p:cond>
                </p:stCondLst>
                <p:endSync evt="end" delay="0">
                  <p:rtn val="all"/>
                </p:endSync>
                <p:childTnLst>
                  <p:par>
                    <p:cTn id="165" fill="hold">
                      <p:stCondLst>
                        <p:cond delay="0"/>
                      </p:stCondLst>
                      <p:childTnLst>
                        <p:par>
                          <p:cTn id="166" fill="hold">
                            <p:stCondLst>
                              <p:cond delay="0"/>
                            </p:stCondLst>
                            <p:childTnLst>
                              <p:par>
                                <p:cTn id="167" presetID="1" presetClass="exit" presetSubtype="0" fill="hold" grpId="0" nodeType="clickEffect">
                                  <p:stCondLst>
                                    <p:cond delay="0"/>
                                  </p:stCondLst>
                                  <p:childTnLst>
                                    <p:set>
                                      <p:cBhvr>
                                        <p:cTn id="168" dur="1" fill="hold">
                                          <p:stCondLst>
                                            <p:cond delay="0"/>
                                          </p:stCondLst>
                                        </p:cTn>
                                        <p:tgtEl>
                                          <p:spTgt spid="43"/>
                                        </p:tgtEl>
                                        <p:attrNameLst>
                                          <p:attrName>style.visibility</p:attrName>
                                        </p:attrNameLst>
                                      </p:cBhvr>
                                      <p:to>
                                        <p:strVal val="hidden"/>
                                      </p:to>
                                    </p:set>
                                  </p:childTnLst>
                                </p:cTn>
                              </p:par>
                              <p:par>
                                <p:cTn id="169" presetID="1" presetClass="exit" presetSubtype="0" fill="hold" grpId="0" nodeType="withEffect">
                                  <p:stCondLst>
                                    <p:cond delay="0"/>
                                  </p:stCondLst>
                                  <p:childTnLst>
                                    <p:set>
                                      <p:cBhvr>
                                        <p:cTn id="170" dur="1" fill="hold">
                                          <p:stCondLst>
                                            <p:cond delay="0"/>
                                          </p:stCondLst>
                                        </p:cTn>
                                        <p:tgtEl>
                                          <p:spTgt spid="6"/>
                                        </p:tgtEl>
                                        <p:attrNameLst>
                                          <p:attrName>style.visibility</p:attrName>
                                        </p:attrNameLst>
                                      </p:cBhvr>
                                      <p:to>
                                        <p:strVal val="hidden"/>
                                      </p:to>
                                    </p:set>
                                  </p:childTnLst>
                                </p:cTn>
                              </p:par>
                              <p:par>
                                <p:cTn id="171" presetID="1" presetClass="exit" presetSubtype="0" fill="hold" grpId="0" nodeType="withEffect">
                                  <p:stCondLst>
                                    <p:cond delay="0"/>
                                  </p:stCondLst>
                                  <p:childTnLst>
                                    <p:set>
                                      <p:cBhvr>
                                        <p:cTn id="172" dur="1" fill="hold">
                                          <p:stCondLst>
                                            <p:cond delay="0"/>
                                          </p:stCondLst>
                                        </p:cTn>
                                        <p:tgtEl>
                                          <p:spTgt spid="45"/>
                                        </p:tgtEl>
                                        <p:attrNameLst>
                                          <p:attrName>style.visibility</p:attrName>
                                        </p:attrNameLst>
                                      </p:cBhvr>
                                      <p:to>
                                        <p:strVal val="hidden"/>
                                      </p:to>
                                    </p:set>
                                  </p:childTnLst>
                                </p:cTn>
                              </p:par>
                              <p:par>
                                <p:cTn id="173" presetID="1" presetClass="exit" presetSubtype="0" fill="hold" grpId="0" nodeType="withEffect">
                                  <p:stCondLst>
                                    <p:cond delay="0"/>
                                  </p:stCondLst>
                                  <p:childTnLst>
                                    <p:set>
                                      <p:cBhvr>
                                        <p:cTn id="174" dur="1" fill="hold">
                                          <p:stCondLst>
                                            <p:cond delay="0"/>
                                          </p:stCondLst>
                                        </p:cTn>
                                        <p:tgtEl>
                                          <p:spTgt spid="27"/>
                                        </p:tgtEl>
                                        <p:attrNameLst>
                                          <p:attrName>style.visibility</p:attrName>
                                        </p:attrNameLst>
                                      </p:cBhvr>
                                      <p:to>
                                        <p:strVal val="hidden"/>
                                      </p:to>
                                    </p:set>
                                  </p:childTnLst>
                                </p:cTn>
                              </p:par>
                              <p:par>
                                <p:cTn id="175" presetID="1" presetClass="exit" presetSubtype="0" fill="hold" grpId="0" nodeType="withEffect">
                                  <p:stCondLst>
                                    <p:cond delay="0"/>
                                  </p:stCondLst>
                                  <p:childTnLst>
                                    <p:set>
                                      <p:cBhvr>
                                        <p:cTn id="176" dur="1" fill="hold">
                                          <p:stCondLst>
                                            <p:cond delay="0"/>
                                          </p:stCondLst>
                                        </p:cTn>
                                        <p:tgtEl>
                                          <p:spTgt spid="30"/>
                                        </p:tgtEl>
                                        <p:attrNameLst>
                                          <p:attrName>style.visibility</p:attrName>
                                        </p:attrNameLst>
                                      </p:cBhvr>
                                      <p:to>
                                        <p:strVal val="hidden"/>
                                      </p:to>
                                    </p:set>
                                  </p:childTnLst>
                                </p:cTn>
                              </p:par>
                              <p:par>
                                <p:cTn id="177" presetID="1" presetClass="exit" presetSubtype="0" fill="hold" grpId="0" nodeType="withEffect">
                                  <p:stCondLst>
                                    <p:cond delay="0"/>
                                  </p:stCondLst>
                                  <p:childTnLst>
                                    <p:set>
                                      <p:cBhvr>
                                        <p:cTn id="178" dur="1" fill="hold">
                                          <p:stCondLst>
                                            <p:cond delay="0"/>
                                          </p:stCondLst>
                                        </p:cTn>
                                        <p:tgtEl>
                                          <p:spTgt spid="31"/>
                                        </p:tgtEl>
                                        <p:attrNameLst>
                                          <p:attrName>style.visibility</p:attrName>
                                        </p:attrNameLst>
                                      </p:cBhvr>
                                      <p:to>
                                        <p:strVal val="hidden"/>
                                      </p:to>
                                    </p:set>
                                  </p:childTnLst>
                                </p:cTn>
                              </p:par>
                              <p:par>
                                <p:cTn id="179" presetID="1" presetClass="exit" presetSubtype="0" fill="hold" grpId="0" nodeType="withEffect">
                                  <p:stCondLst>
                                    <p:cond delay="0"/>
                                  </p:stCondLst>
                                  <p:childTnLst>
                                    <p:set>
                                      <p:cBhvr>
                                        <p:cTn id="180" dur="1" fill="hold">
                                          <p:stCondLst>
                                            <p:cond delay="0"/>
                                          </p:stCondLst>
                                        </p:cTn>
                                        <p:tgtEl>
                                          <p:spTgt spid="34"/>
                                        </p:tgtEl>
                                        <p:attrNameLst>
                                          <p:attrName>style.visibility</p:attrName>
                                        </p:attrNameLst>
                                      </p:cBhvr>
                                      <p:to>
                                        <p:strVal val="hidden"/>
                                      </p:to>
                                    </p:set>
                                  </p:childTnLst>
                                </p:cTn>
                              </p:par>
                              <p:par>
                                <p:cTn id="181" presetID="1" presetClass="exit" presetSubtype="0" fill="hold" grpId="0" nodeType="withEffect">
                                  <p:stCondLst>
                                    <p:cond delay="0"/>
                                  </p:stCondLst>
                                  <p:childTnLst>
                                    <p:set>
                                      <p:cBhvr>
                                        <p:cTn id="182" dur="1" fill="hold">
                                          <p:stCondLst>
                                            <p:cond delay="0"/>
                                          </p:stCondLst>
                                        </p:cTn>
                                        <p:tgtEl>
                                          <p:spTgt spid="42"/>
                                        </p:tgtEl>
                                        <p:attrNameLst>
                                          <p:attrName>style.visibility</p:attrName>
                                        </p:attrNameLst>
                                      </p:cBhvr>
                                      <p:to>
                                        <p:strVal val="hidden"/>
                                      </p:to>
                                    </p:set>
                                  </p:childTnLst>
                                </p:cTn>
                              </p:par>
                              <p:par>
                                <p:cTn id="183" presetID="1" presetClass="exit" presetSubtype="0" fill="hold" grpId="0" nodeType="withEffect">
                                  <p:stCondLst>
                                    <p:cond delay="0"/>
                                  </p:stCondLst>
                                  <p:childTnLst>
                                    <p:set>
                                      <p:cBhvr>
                                        <p:cTn id="184" dur="1" fill="hold">
                                          <p:stCondLst>
                                            <p:cond delay="0"/>
                                          </p:stCondLst>
                                        </p:cTn>
                                        <p:tgtEl>
                                          <p:spTgt spid="44"/>
                                        </p:tgtEl>
                                        <p:attrNameLst>
                                          <p:attrName>style.visibility</p:attrName>
                                        </p:attrNameLst>
                                      </p:cBhvr>
                                      <p:to>
                                        <p:strVal val="hidden"/>
                                      </p:to>
                                    </p:set>
                                  </p:childTnLst>
                                </p:cTn>
                              </p:par>
                              <p:par>
                                <p:cTn id="185" presetID="1" presetClass="exit" presetSubtype="0" fill="hold" grpId="0" nodeType="withEffect">
                                  <p:stCondLst>
                                    <p:cond delay="0"/>
                                  </p:stCondLst>
                                  <p:childTnLst>
                                    <p:set>
                                      <p:cBhvr>
                                        <p:cTn id="186" dur="1" fill="hold">
                                          <p:stCondLst>
                                            <p:cond delay="0"/>
                                          </p:stCondLst>
                                        </p:cTn>
                                        <p:tgtEl>
                                          <p:spTgt spid="66"/>
                                        </p:tgtEl>
                                        <p:attrNameLst>
                                          <p:attrName>style.visibility</p:attrName>
                                        </p:attrNameLst>
                                      </p:cBhvr>
                                      <p:to>
                                        <p:strVal val="hidden"/>
                                      </p:to>
                                    </p:set>
                                  </p:childTnLst>
                                </p:cTn>
                              </p:par>
                              <p:par>
                                <p:cTn id="187" presetID="1" presetClass="exit" presetSubtype="0" fill="hold" grpId="0" nodeType="withEffect">
                                  <p:stCondLst>
                                    <p:cond delay="0"/>
                                  </p:stCondLst>
                                  <p:childTnLst>
                                    <p:set>
                                      <p:cBhvr>
                                        <p:cTn id="188" dur="1" fill="hold">
                                          <p:stCondLst>
                                            <p:cond delay="0"/>
                                          </p:stCondLst>
                                        </p:cTn>
                                        <p:tgtEl>
                                          <p:spTgt spid="67"/>
                                        </p:tgtEl>
                                        <p:attrNameLst>
                                          <p:attrName>style.visibility</p:attrName>
                                        </p:attrNameLst>
                                      </p:cBhvr>
                                      <p:to>
                                        <p:strVal val="hidden"/>
                                      </p:to>
                                    </p:set>
                                  </p:childTnLst>
                                </p:cTn>
                              </p:par>
                              <p:par>
                                <p:cTn id="189" presetID="1" presetClass="exit" presetSubtype="0" fill="hold" grpId="0" nodeType="withEffect">
                                  <p:stCondLst>
                                    <p:cond delay="0"/>
                                  </p:stCondLst>
                                  <p:childTnLst>
                                    <p:set>
                                      <p:cBhvr>
                                        <p:cTn id="190" dur="1" fill="hold">
                                          <p:stCondLst>
                                            <p:cond delay="0"/>
                                          </p:stCondLst>
                                        </p:cTn>
                                        <p:tgtEl>
                                          <p:spTgt spid="68"/>
                                        </p:tgtEl>
                                        <p:attrNameLst>
                                          <p:attrName>style.visibility</p:attrName>
                                        </p:attrNameLst>
                                      </p:cBhvr>
                                      <p:to>
                                        <p:strVal val="hidden"/>
                                      </p:to>
                                    </p:set>
                                  </p:childTnLst>
                                </p:cTn>
                              </p:par>
                              <p:par>
                                <p:cTn id="191" presetID="1" presetClass="exit" presetSubtype="0" fill="hold" grpId="0" nodeType="withEffect">
                                  <p:stCondLst>
                                    <p:cond delay="0"/>
                                  </p:stCondLst>
                                  <p:childTnLst>
                                    <p:set>
                                      <p:cBhvr>
                                        <p:cTn id="192" dur="1" fill="hold">
                                          <p:stCondLst>
                                            <p:cond delay="0"/>
                                          </p:stCondLst>
                                        </p:cTn>
                                        <p:tgtEl>
                                          <p:spTgt spid="69"/>
                                        </p:tgtEl>
                                        <p:attrNameLst>
                                          <p:attrName>style.visibility</p:attrName>
                                        </p:attrNameLst>
                                      </p:cBhvr>
                                      <p:to>
                                        <p:strVal val="hidden"/>
                                      </p:to>
                                    </p:set>
                                  </p:childTnLst>
                                </p:cTn>
                              </p:par>
                              <p:par>
                                <p:cTn id="193" presetID="1" presetClass="exit" presetSubtype="0" fill="hold" grpId="0" nodeType="withEffect">
                                  <p:stCondLst>
                                    <p:cond delay="0"/>
                                  </p:stCondLst>
                                  <p:childTnLst>
                                    <p:set>
                                      <p:cBhvr>
                                        <p:cTn id="194" dur="1" fill="hold">
                                          <p:stCondLst>
                                            <p:cond delay="0"/>
                                          </p:stCondLst>
                                        </p:cTn>
                                        <p:tgtEl>
                                          <p:spTgt spid="70"/>
                                        </p:tgtEl>
                                        <p:attrNameLst>
                                          <p:attrName>style.visibility</p:attrName>
                                        </p:attrNameLst>
                                      </p:cBhvr>
                                      <p:to>
                                        <p:strVal val="hidden"/>
                                      </p:to>
                                    </p:set>
                                  </p:childTnLst>
                                </p:cTn>
                              </p:par>
                              <p:par>
                                <p:cTn id="195" presetID="1" presetClass="exit" presetSubtype="0" fill="hold" grpId="0" nodeType="withEffect">
                                  <p:stCondLst>
                                    <p:cond delay="0"/>
                                  </p:stCondLst>
                                  <p:childTnLst>
                                    <p:set>
                                      <p:cBhvr>
                                        <p:cTn id="196" dur="1" fill="hold">
                                          <p:stCondLst>
                                            <p:cond delay="0"/>
                                          </p:stCondLst>
                                        </p:cTn>
                                        <p:tgtEl>
                                          <p:spTgt spid="71"/>
                                        </p:tgtEl>
                                        <p:attrNameLst>
                                          <p:attrName>style.visibility</p:attrName>
                                        </p:attrNameLst>
                                      </p:cBhvr>
                                      <p:to>
                                        <p:strVal val="hidden"/>
                                      </p:to>
                                    </p:set>
                                  </p:childTnLst>
                                </p:cTn>
                              </p:par>
                              <p:par>
                                <p:cTn id="197" presetID="1" presetClass="exit" presetSubtype="0" fill="hold" grpId="0" nodeType="withEffect">
                                  <p:stCondLst>
                                    <p:cond delay="0"/>
                                  </p:stCondLst>
                                  <p:childTnLst>
                                    <p:set>
                                      <p:cBhvr>
                                        <p:cTn id="198" dur="1" fill="hold">
                                          <p:stCondLst>
                                            <p:cond delay="0"/>
                                          </p:stCondLst>
                                        </p:cTn>
                                        <p:tgtEl>
                                          <p:spTgt spid="72"/>
                                        </p:tgtEl>
                                        <p:attrNameLst>
                                          <p:attrName>style.visibility</p:attrName>
                                        </p:attrNameLst>
                                      </p:cBhvr>
                                      <p:to>
                                        <p:strVal val="hidden"/>
                                      </p:to>
                                    </p:set>
                                  </p:childTnLst>
                                </p:cTn>
                              </p:par>
                              <p:par>
                                <p:cTn id="199" presetID="1" presetClass="exit" presetSubtype="0" fill="hold" grpId="0" nodeType="withEffect">
                                  <p:stCondLst>
                                    <p:cond delay="0"/>
                                  </p:stCondLst>
                                  <p:childTnLst>
                                    <p:set>
                                      <p:cBhvr>
                                        <p:cTn id="200" dur="1" fill="hold">
                                          <p:stCondLst>
                                            <p:cond delay="0"/>
                                          </p:stCondLst>
                                        </p:cTn>
                                        <p:tgtEl>
                                          <p:spTgt spid="77"/>
                                        </p:tgtEl>
                                        <p:attrNameLst>
                                          <p:attrName>style.visibility</p:attrName>
                                        </p:attrNameLst>
                                      </p:cBhvr>
                                      <p:to>
                                        <p:strVal val="hidden"/>
                                      </p:to>
                                    </p:set>
                                  </p:childTnLst>
                                </p:cTn>
                              </p:par>
                              <p:par>
                                <p:cTn id="201" presetID="1" presetClass="exit" presetSubtype="0" fill="hold" grpId="0" nodeType="withEffect">
                                  <p:stCondLst>
                                    <p:cond delay="0"/>
                                  </p:stCondLst>
                                  <p:childTnLst>
                                    <p:set>
                                      <p:cBhvr>
                                        <p:cTn id="202" dur="1" fill="hold">
                                          <p:stCondLst>
                                            <p:cond delay="0"/>
                                          </p:stCondLst>
                                        </p:cTn>
                                        <p:tgtEl>
                                          <p:spTgt spid="78"/>
                                        </p:tgtEl>
                                        <p:attrNameLst>
                                          <p:attrName>style.visibility</p:attrName>
                                        </p:attrNameLst>
                                      </p:cBhvr>
                                      <p:to>
                                        <p:strVal val="hidden"/>
                                      </p:to>
                                    </p:set>
                                  </p:childTnLst>
                                </p:cTn>
                              </p:par>
                              <p:par>
                                <p:cTn id="203" presetID="1" presetClass="exit" presetSubtype="0" fill="hold" grpId="0" nodeType="withEffect">
                                  <p:stCondLst>
                                    <p:cond delay="0"/>
                                  </p:stCondLst>
                                  <p:childTnLst>
                                    <p:set>
                                      <p:cBhvr>
                                        <p:cTn id="204" dur="1" fill="hold">
                                          <p:stCondLst>
                                            <p:cond delay="0"/>
                                          </p:stCondLst>
                                        </p:cTn>
                                        <p:tgtEl>
                                          <p:spTgt spid="79"/>
                                        </p:tgtEl>
                                        <p:attrNameLst>
                                          <p:attrName>style.visibility</p:attrName>
                                        </p:attrNameLst>
                                      </p:cBhvr>
                                      <p:to>
                                        <p:strVal val="hidden"/>
                                      </p:to>
                                    </p:set>
                                  </p:childTnLst>
                                </p:cTn>
                              </p:par>
                              <p:par>
                                <p:cTn id="205" presetID="1" presetClass="exit" presetSubtype="0" fill="hold" grpId="0" nodeType="withEffect">
                                  <p:stCondLst>
                                    <p:cond delay="0"/>
                                  </p:stCondLst>
                                  <p:childTnLst>
                                    <p:set>
                                      <p:cBhvr>
                                        <p:cTn id="206" dur="1" fill="hold">
                                          <p:stCondLst>
                                            <p:cond delay="0"/>
                                          </p:stCondLst>
                                        </p:cTn>
                                        <p:tgtEl>
                                          <p:spTgt spid="80"/>
                                        </p:tgtEl>
                                        <p:attrNameLst>
                                          <p:attrName>style.visibility</p:attrName>
                                        </p:attrNameLst>
                                      </p:cBhvr>
                                      <p:to>
                                        <p:strVal val="hidden"/>
                                      </p:to>
                                    </p:set>
                                  </p:childTnLst>
                                </p:cTn>
                              </p:par>
                              <p:par>
                                <p:cTn id="207" presetID="1" presetClass="exit" presetSubtype="0" fill="hold" grpId="0" nodeType="withEffect">
                                  <p:stCondLst>
                                    <p:cond delay="0"/>
                                  </p:stCondLst>
                                  <p:childTnLst>
                                    <p:set>
                                      <p:cBhvr>
                                        <p:cTn id="208" dur="1" fill="hold">
                                          <p:stCondLst>
                                            <p:cond delay="0"/>
                                          </p:stCondLst>
                                        </p:cTn>
                                        <p:tgtEl>
                                          <p:spTgt spid="81"/>
                                        </p:tgtEl>
                                        <p:attrNameLst>
                                          <p:attrName>style.visibility</p:attrName>
                                        </p:attrNameLst>
                                      </p:cBhvr>
                                      <p:to>
                                        <p:strVal val="hidden"/>
                                      </p:to>
                                    </p:set>
                                  </p:childTnLst>
                                </p:cTn>
                              </p:par>
                              <p:par>
                                <p:cTn id="209" presetID="1" presetClass="exit" presetSubtype="0" fill="hold" grpId="0" nodeType="withEffect">
                                  <p:stCondLst>
                                    <p:cond delay="0"/>
                                  </p:stCondLst>
                                  <p:childTnLst>
                                    <p:set>
                                      <p:cBhvr>
                                        <p:cTn id="210" dur="1" fill="hold">
                                          <p:stCondLst>
                                            <p:cond delay="0"/>
                                          </p:stCondLst>
                                        </p:cTn>
                                        <p:tgtEl>
                                          <p:spTgt spid="82"/>
                                        </p:tgtEl>
                                        <p:attrNameLst>
                                          <p:attrName>style.visibility</p:attrName>
                                        </p:attrNameLst>
                                      </p:cBhvr>
                                      <p:to>
                                        <p:strVal val="hidden"/>
                                      </p:to>
                                    </p:set>
                                  </p:childTnLst>
                                </p:cTn>
                              </p:par>
                              <p:par>
                                <p:cTn id="211" presetID="1" presetClass="exit" presetSubtype="0" fill="hold" grpId="0" nodeType="withEffect">
                                  <p:stCondLst>
                                    <p:cond delay="0"/>
                                  </p:stCondLst>
                                  <p:childTnLst>
                                    <p:set>
                                      <p:cBhvr>
                                        <p:cTn id="212" dur="1" fill="hold">
                                          <p:stCondLst>
                                            <p:cond delay="0"/>
                                          </p:stCondLst>
                                        </p:cTn>
                                        <p:tgtEl>
                                          <p:spTgt spid="83"/>
                                        </p:tgtEl>
                                        <p:attrNameLst>
                                          <p:attrName>style.visibility</p:attrName>
                                        </p:attrNameLst>
                                      </p:cBhvr>
                                      <p:to>
                                        <p:strVal val="hidden"/>
                                      </p:to>
                                    </p:set>
                                  </p:childTnLst>
                                </p:cTn>
                              </p:par>
                              <p:par>
                                <p:cTn id="213" presetID="1" presetClass="exit" presetSubtype="0" fill="hold" grpId="0" nodeType="withEffect">
                                  <p:stCondLst>
                                    <p:cond delay="0"/>
                                  </p:stCondLst>
                                  <p:childTnLst>
                                    <p:set>
                                      <p:cBhvr>
                                        <p:cTn id="214" dur="1" fill="hold">
                                          <p:stCondLst>
                                            <p:cond delay="0"/>
                                          </p:stCondLst>
                                        </p:cTn>
                                        <p:tgtEl>
                                          <p:spTgt spid="86"/>
                                        </p:tgtEl>
                                        <p:attrNameLst>
                                          <p:attrName>style.visibility</p:attrName>
                                        </p:attrNameLst>
                                      </p:cBhvr>
                                      <p:to>
                                        <p:strVal val="hidden"/>
                                      </p:to>
                                    </p:set>
                                  </p:childTnLst>
                                </p:cTn>
                              </p:par>
                              <p:par>
                                <p:cTn id="215" presetID="1" presetClass="exit" presetSubtype="0" fill="hold" grpId="0" nodeType="withEffect">
                                  <p:stCondLst>
                                    <p:cond delay="0"/>
                                  </p:stCondLst>
                                  <p:childTnLst>
                                    <p:set>
                                      <p:cBhvr>
                                        <p:cTn id="216" dur="1" fill="hold">
                                          <p:stCondLst>
                                            <p:cond delay="0"/>
                                          </p:stCondLst>
                                        </p:cTn>
                                        <p:tgtEl>
                                          <p:spTgt spid="88"/>
                                        </p:tgtEl>
                                        <p:attrNameLst>
                                          <p:attrName>style.visibility</p:attrName>
                                        </p:attrNameLst>
                                      </p:cBhvr>
                                      <p:to>
                                        <p:strVal val="hidden"/>
                                      </p:to>
                                    </p:set>
                                  </p:childTnLst>
                                </p:cTn>
                              </p:par>
                              <p:par>
                                <p:cTn id="217" presetID="1" presetClass="exit" presetSubtype="0" fill="hold" grpId="0" nodeType="withEffect">
                                  <p:stCondLst>
                                    <p:cond delay="0"/>
                                  </p:stCondLst>
                                  <p:childTnLst>
                                    <p:set>
                                      <p:cBhvr>
                                        <p:cTn id="218" dur="1" fill="hold">
                                          <p:stCondLst>
                                            <p:cond delay="0"/>
                                          </p:stCondLst>
                                        </p:cTn>
                                        <p:tgtEl>
                                          <p:spTgt spid="89"/>
                                        </p:tgtEl>
                                        <p:attrNameLst>
                                          <p:attrName>style.visibility</p:attrName>
                                        </p:attrNameLst>
                                      </p:cBhvr>
                                      <p:to>
                                        <p:strVal val="hidden"/>
                                      </p:to>
                                    </p:set>
                                  </p:childTnLst>
                                </p:cTn>
                              </p:par>
                              <p:par>
                                <p:cTn id="219" presetID="1" presetClass="exit" presetSubtype="0" fill="hold" grpId="0" nodeType="withEffect">
                                  <p:stCondLst>
                                    <p:cond delay="0"/>
                                  </p:stCondLst>
                                  <p:childTnLst>
                                    <p:set>
                                      <p:cBhvr>
                                        <p:cTn id="220" dur="1" fill="hold">
                                          <p:stCondLst>
                                            <p:cond delay="0"/>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21" restart="whenNotActive" fill="hold" evtFilter="cancelBubble" nodeType="interactiveSeq">
                <p:stCondLst>
                  <p:cond evt="onClick" delay="0">
                    <p:tgtEl>
                      <p:spTgt spid="75"/>
                    </p:tgtEl>
                  </p:cond>
                </p:stCondLst>
                <p:endSync evt="end" delay="0">
                  <p:rtn val="all"/>
                </p:endSync>
                <p:childTnLst>
                  <p:par>
                    <p:cTn id="222" fill="hold">
                      <p:stCondLst>
                        <p:cond delay="0"/>
                      </p:stCondLst>
                      <p:childTnLst>
                        <p:par>
                          <p:cTn id="223" fill="hold">
                            <p:stCondLst>
                              <p:cond delay="0"/>
                            </p:stCondLst>
                            <p:childTnLst>
                              <p:par>
                                <p:cTn id="224" presetID="1" presetClass="exit" presetSubtype="0" fill="hold" grpId="1" nodeType="clickEffect">
                                  <p:stCondLst>
                                    <p:cond delay="0"/>
                                  </p:stCondLst>
                                  <p:childTnLst>
                                    <p:set>
                                      <p:cBhvr>
                                        <p:cTn id="225" dur="1" fill="hold">
                                          <p:stCondLst>
                                            <p:cond delay="0"/>
                                          </p:stCondLst>
                                        </p:cTn>
                                        <p:tgtEl>
                                          <p:spTgt spid="43"/>
                                        </p:tgtEl>
                                        <p:attrNameLst>
                                          <p:attrName>style.visibility</p:attrName>
                                        </p:attrNameLst>
                                      </p:cBhvr>
                                      <p:to>
                                        <p:strVal val="hidden"/>
                                      </p:to>
                                    </p:set>
                                  </p:childTnLst>
                                </p:cTn>
                              </p:par>
                              <p:par>
                                <p:cTn id="226" presetID="1" presetClass="exit" presetSubtype="0" fill="hold" grpId="1" nodeType="withEffect">
                                  <p:stCondLst>
                                    <p:cond delay="0"/>
                                  </p:stCondLst>
                                  <p:childTnLst>
                                    <p:set>
                                      <p:cBhvr>
                                        <p:cTn id="227" dur="1" fill="hold">
                                          <p:stCondLst>
                                            <p:cond delay="0"/>
                                          </p:stCondLst>
                                        </p:cTn>
                                        <p:tgtEl>
                                          <p:spTgt spid="6"/>
                                        </p:tgtEl>
                                        <p:attrNameLst>
                                          <p:attrName>style.visibility</p:attrName>
                                        </p:attrNameLst>
                                      </p:cBhvr>
                                      <p:to>
                                        <p:strVal val="hidden"/>
                                      </p:to>
                                    </p:set>
                                  </p:childTnLst>
                                </p:cTn>
                              </p:par>
                              <p:par>
                                <p:cTn id="228" presetID="1" presetClass="exit" presetSubtype="0" fill="hold" grpId="1" nodeType="withEffect">
                                  <p:stCondLst>
                                    <p:cond delay="0"/>
                                  </p:stCondLst>
                                  <p:childTnLst>
                                    <p:set>
                                      <p:cBhvr>
                                        <p:cTn id="229" dur="1" fill="hold">
                                          <p:stCondLst>
                                            <p:cond delay="0"/>
                                          </p:stCondLst>
                                        </p:cTn>
                                        <p:tgtEl>
                                          <p:spTgt spid="45"/>
                                        </p:tgtEl>
                                        <p:attrNameLst>
                                          <p:attrName>style.visibility</p:attrName>
                                        </p:attrNameLst>
                                      </p:cBhvr>
                                      <p:to>
                                        <p:strVal val="hidden"/>
                                      </p:to>
                                    </p:set>
                                  </p:childTnLst>
                                </p:cTn>
                              </p:par>
                              <p:par>
                                <p:cTn id="230" presetID="1" presetClass="exit" presetSubtype="0" fill="hold" grpId="1" nodeType="withEffect">
                                  <p:stCondLst>
                                    <p:cond delay="0"/>
                                  </p:stCondLst>
                                  <p:childTnLst>
                                    <p:set>
                                      <p:cBhvr>
                                        <p:cTn id="231" dur="1" fill="hold">
                                          <p:stCondLst>
                                            <p:cond delay="0"/>
                                          </p:stCondLst>
                                        </p:cTn>
                                        <p:tgtEl>
                                          <p:spTgt spid="27"/>
                                        </p:tgtEl>
                                        <p:attrNameLst>
                                          <p:attrName>style.visibility</p:attrName>
                                        </p:attrNameLst>
                                      </p:cBhvr>
                                      <p:to>
                                        <p:strVal val="hidden"/>
                                      </p:to>
                                    </p:set>
                                  </p:childTnLst>
                                </p:cTn>
                              </p:par>
                              <p:par>
                                <p:cTn id="232" presetID="1" presetClass="exit" presetSubtype="0" fill="hold" grpId="1" nodeType="withEffect">
                                  <p:stCondLst>
                                    <p:cond delay="0"/>
                                  </p:stCondLst>
                                  <p:childTnLst>
                                    <p:set>
                                      <p:cBhvr>
                                        <p:cTn id="233" dur="1" fill="hold">
                                          <p:stCondLst>
                                            <p:cond delay="0"/>
                                          </p:stCondLst>
                                        </p:cTn>
                                        <p:tgtEl>
                                          <p:spTgt spid="30"/>
                                        </p:tgtEl>
                                        <p:attrNameLst>
                                          <p:attrName>style.visibility</p:attrName>
                                        </p:attrNameLst>
                                      </p:cBhvr>
                                      <p:to>
                                        <p:strVal val="hidden"/>
                                      </p:to>
                                    </p:set>
                                  </p:childTnLst>
                                </p:cTn>
                              </p:par>
                              <p:par>
                                <p:cTn id="234" presetID="1" presetClass="exit" presetSubtype="0" fill="hold" grpId="1" nodeType="withEffect">
                                  <p:stCondLst>
                                    <p:cond delay="0"/>
                                  </p:stCondLst>
                                  <p:childTnLst>
                                    <p:set>
                                      <p:cBhvr>
                                        <p:cTn id="235" dur="1" fill="hold">
                                          <p:stCondLst>
                                            <p:cond delay="0"/>
                                          </p:stCondLst>
                                        </p:cTn>
                                        <p:tgtEl>
                                          <p:spTgt spid="31"/>
                                        </p:tgtEl>
                                        <p:attrNameLst>
                                          <p:attrName>style.visibility</p:attrName>
                                        </p:attrNameLst>
                                      </p:cBhvr>
                                      <p:to>
                                        <p:strVal val="hidden"/>
                                      </p:to>
                                    </p:set>
                                  </p:childTnLst>
                                </p:cTn>
                              </p:par>
                              <p:par>
                                <p:cTn id="236" presetID="1" presetClass="exit" presetSubtype="0" fill="hold" grpId="1" nodeType="withEffect">
                                  <p:stCondLst>
                                    <p:cond delay="0"/>
                                  </p:stCondLst>
                                  <p:childTnLst>
                                    <p:set>
                                      <p:cBhvr>
                                        <p:cTn id="237" dur="1" fill="hold">
                                          <p:stCondLst>
                                            <p:cond delay="0"/>
                                          </p:stCondLst>
                                        </p:cTn>
                                        <p:tgtEl>
                                          <p:spTgt spid="34"/>
                                        </p:tgtEl>
                                        <p:attrNameLst>
                                          <p:attrName>style.visibility</p:attrName>
                                        </p:attrNameLst>
                                      </p:cBhvr>
                                      <p:to>
                                        <p:strVal val="hidden"/>
                                      </p:to>
                                    </p:set>
                                  </p:childTnLst>
                                </p:cTn>
                              </p:par>
                              <p:par>
                                <p:cTn id="238" presetID="1" presetClass="exit" presetSubtype="0" fill="hold" grpId="1" nodeType="withEffect">
                                  <p:stCondLst>
                                    <p:cond delay="0"/>
                                  </p:stCondLst>
                                  <p:childTnLst>
                                    <p:set>
                                      <p:cBhvr>
                                        <p:cTn id="239" dur="1" fill="hold">
                                          <p:stCondLst>
                                            <p:cond delay="0"/>
                                          </p:stCondLst>
                                        </p:cTn>
                                        <p:tgtEl>
                                          <p:spTgt spid="42"/>
                                        </p:tgtEl>
                                        <p:attrNameLst>
                                          <p:attrName>style.visibility</p:attrName>
                                        </p:attrNameLst>
                                      </p:cBhvr>
                                      <p:to>
                                        <p:strVal val="hidden"/>
                                      </p:to>
                                    </p:set>
                                  </p:childTnLst>
                                </p:cTn>
                              </p:par>
                              <p:par>
                                <p:cTn id="240" presetID="1" presetClass="exit" presetSubtype="0" fill="hold" grpId="1" nodeType="withEffect">
                                  <p:stCondLst>
                                    <p:cond delay="0"/>
                                  </p:stCondLst>
                                  <p:childTnLst>
                                    <p:set>
                                      <p:cBhvr>
                                        <p:cTn id="241" dur="1" fill="hold">
                                          <p:stCondLst>
                                            <p:cond delay="0"/>
                                          </p:stCondLst>
                                        </p:cTn>
                                        <p:tgtEl>
                                          <p:spTgt spid="44"/>
                                        </p:tgtEl>
                                        <p:attrNameLst>
                                          <p:attrName>style.visibility</p:attrName>
                                        </p:attrNameLst>
                                      </p:cBhvr>
                                      <p:to>
                                        <p:strVal val="hidden"/>
                                      </p:to>
                                    </p:set>
                                  </p:childTnLst>
                                </p:cTn>
                              </p:par>
                              <p:par>
                                <p:cTn id="242" presetID="1" presetClass="exit" presetSubtype="0" fill="hold" grpId="1" nodeType="withEffect">
                                  <p:stCondLst>
                                    <p:cond delay="0"/>
                                  </p:stCondLst>
                                  <p:childTnLst>
                                    <p:set>
                                      <p:cBhvr>
                                        <p:cTn id="243" dur="1" fill="hold">
                                          <p:stCondLst>
                                            <p:cond delay="0"/>
                                          </p:stCondLst>
                                        </p:cTn>
                                        <p:tgtEl>
                                          <p:spTgt spid="66"/>
                                        </p:tgtEl>
                                        <p:attrNameLst>
                                          <p:attrName>style.visibility</p:attrName>
                                        </p:attrNameLst>
                                      </p:cBhvr>
                                      <p:to>
                                        <p:strVal val="hidden"/>
                                      </p:to>
                                    </p:set>
                                  </p:childTnLst>
                                </p:cTn>
                              </p:par>
                              <p:par>
                                <p:cTn id="244" presetID="1" presetClass="exit" presetSubtype="0" fill="hold" grpId="1" nodeType="withEffect">
                                  <p:stCondLst>
                                    <p:cond delay="0"/>
                                  </p:stCondLst>
                                  <p:childTnLst>
                                    <p:set>
                                      <p:cBhvr>
                                        <p:cTn id="245" dur="1" fill="hold">
                                          <p:stCondLst>
                                            <p:cond delay="0"/>
                                          </p:stCondLst>
                                        </p:cTn>
                                        <p:tgtEl>
                                          <p:spTgt spid="67"/>
                                        </p:tgtEl>
                                        <p:attrNameLst>
                                          <p:attrName>style.visibility</p:attrName>
                                        </p:attrNameLst>
                                      </p:cBhvr>
                                      <p:to>
                                        <p:strVal val="hidden"/>
                                      </p:to>
                                    </p:set>
                                  </p:childTnLst>
                                </p:cTn>
                              </p:par>
                              <p:par>
                                <p:cTn id="246" presetID="1" presetClass="exit" presetSubtype="0" fill="hold" grpId="1" nodeType="withEffect">
                                  <p:stCondLst>
                                    <p:cond delay="0"/>
                                  </p:stCondLst>
                                  <p:childTnLst>
                                    <p:set>
                                      <p:cBhvr>
                                        <p:cTn id="247" dur="1" fill="hold">
                                          <p:stCondLst>
                                            <p:cond delay="0"/>
                                          </p:stCondLst>
                                        </p:cTn>
                                        <p:tgtEl>
                                          <p:spTgt spid="68"/>
                                        </p:tgtEl>
                                        <p:attrNameLst>
                                          <p:attrName>style.visibility</p:attrName>
                                        </p:attrNameLst>
                                      </p:cBhvr>
                                      <p:to>
                                        <p:strVal val="hidden"/>
                                      </p:to>
                                    </p:set>
                                  </p:childTnLst>
                                </p:cTn>
                              </p:par>
                              <p:par>
                                <p:cTn id="248" presetID="1" presetClass="exit" presetSubtype="0" fill="hold" grpId="1" nodeType="withEffect">
                                  <p:stCondLst>
                                    <p:cond delay="0"/>
                                  </p:stCondLst>
                                  <p:childTnLst>
                                    <p:set>
                                      <p:cBhvr>
                                        <p:cTn id="249" dur="1" fill="hold">
                                          <p:stCondLst>
                                            <p:cond delay="0"/>
                                          </p:stCondLst>
                                        </p:cTn>
                                        <p:tgtEl>
                                          <p:spTgt spid="69"/>
                                        </p:tgtEl>
                                        <p:attrNameLst>
                                          <p:attrName>style.visibility</p:attrName>
                                        </p:attrNameLst>
                                      </p:cBhvr>
                                      <p:to>
                                        <p:strVal val="hidden"/>
                                      </p:to>
                                    </p:set>
                                  </p:childTnLst>
                                </p:cTn>
                              </p:par>
                              <p:par>
                                <p:cTn id="250" presetID="1" presetClass="exit" presetSubtype="0" fill="hold" grpId="1" nodeType="withEffect">
                                  <p:stCondLst>
                                    <p:cond delay="0"/>
                                  </p:stCondLst>
                                  <p:childTnLst>
                                    <p:set>
                                      <p:cBhvr>
                                        <p:cTn id="251" dur="1" fill="hold">
                                          <p:stCondLst>
                                            <p:cond delay="0"/>
                                          </p:stCondLst>
                                        </p:cTn>
                                        <p:tgtEl>
                                          <p:spTgt spid="70"/>
                                        </p:tgtEl>
                                        <p:attrNameLst>
                                          <p:attrName>style.visibility</p:attrName>
                                        </p:attrNameLst>
                                      </p:cBhvr>
                                      <p:to>
                                        <p:strVal val="hidden"/>
                                      </p:to>
                                    </p:set>
                                  </p:childTnLst>
                                </p:cTn>
                              </p:par>
                              <p:par>
                                <p:cTn id="252" presetID="1" presetClass="exit" presetSubtype="0" fill="hold" grpId="1" nodeType="withEffect">
                                  <p:stCondLst>
                                    <p:cond delay="0"/>
                                  </p:stCondLst>
                                  <p:childTnLst>
                                    <p:set>
                                      <p:cBhvr>
                                        <p:cTn id="253" dur="1" fill="hold">
                                          <p:stCondLst>
                                            <p:cond delay="0"/>
                                          </p:stCondLst>
                                        </p:cTn>
                                        <p:tgtEl>
                                          <p:spTgt spid="71"/>
                                        </p:tgtEl>
                                        <p:attrNameLst>
                                          <p:attrName>style.visibility</p:attrName>
                                        </p:attrNameLst>
                                      </p:cBhvr>
                                      <p:to>
                                        <p:strVal val="hidden"/>
                                      </p:to>
                                    </p:set>
                                  </p:childTnLst>
                                </p:cTn>
                              </p:par>
                              <p:par>
                                <p:cTn id="254" presetID="1" presetClass="exit" presetSubtype="0" fill="hold" grpId="1" nodeType="withEffect">
                                  <p:stCondLst>
                                    <p:cond delay="0"/>
                                  </p:stCondLst>
                                  <p:childTnLst>
                                    <p:set>
                                      <p:cBhvr>
                                        <p:cTn id="255" dur="1" fill="hold">
                                          <p:stCondLst>
                                            <p:cond delay="0"/>
                                          </p:stCondLst>
                                        </p:cTn>
                                        <p:tgtEl>
                                          <p:spTgt spid="72"/>
                                        </p:tgtEl>
                                        <p:attrNameLst>
                                          <p:attrName>style.visibility</p:attrName>
                                        </p:attrNameLst>
                                      </p:cBhvr>
                                      <p:to>
                                        <p:strVal val="hidden"/>
                                      </p:to>
                                    </p:set>
                                  </p:childTnLst>
                                </p:cTn>
                              </p:par>
                              <p:par>
                                <p:cTn id="256" presetID="1" presetClass="exit" presetSubtype="0" fill="hold" grpId="1" nodeType="withEffect">
                                  <p:stCondLst>
                                    <p:cond delay="0"/>
                                  </p:stCondLst>
                                  <p:childTnLst>
                                    <p:set>
                                      <p:cBhvr>
                                        <p:cTn id="257" dur="1" fill="hold">
                                          <p:stCondLst>
                                            <p:cond delay="0"/>
                                          </p:stCondLst>
                                        </p:cTn>
                                        <p:tgtEl>
                                          <p:spTgt spid="77"/>
                                        </p:tgtEl>
                                        <p:attrNameLst>
                                          <p:attrName>style.visibility</p:attrName>
                                        </p:attrNameLst>
                                      </p:cBhvr>
                                      <p:to>
                                        <p:strVal val="hidden"/>
                                      </p:to>
                                    </p:set>
                                  </p:childTnLst>
                                </p:cTn>
                              </p:par>
                              <p:par>
                                <p:cTn id="258" presetID="1" presetClass="exit" presetSubtype="0" fill="hold" grpId="1" nodeType="withEffect">
                                  <p:stCondLst>
                                    <p:cond delay="0"/>
                                  </p:stCondLst>
                                  <p:childTnLst>
                                    <p:set>
                                      <p:cBhvr>
                                        <p:cTn id="259" dur="1" fill="hold">
                                          <p:stCondLst>
                                            <p:cond delay="0"/>
                                          </p:stCondLst>
                                        </p:cTn>
                                        <p:tgtEl>
                                          <p:spTgt spid="78"/>
                                        </p:tgtEl>
                                        <p:attrNameLst>
                                          <p:attrName>style.visibility</p:attrName>
                                        </p:attrNameLst>
                                      </p:cBhvr>
                                      <p:to>
                                        <p:strVal val="hidden"/>
                                      </p:to>
                                    </p:set>
                                  </p:childTnLst>
                                </p:cTn>
                              </p:par>
                              <p:par>
                                <p:cTn id="260" presetID="1" presetClass="exit" presetSubtype="0" fill="hold" grpId="1" nodeType="withEffect">
                                  <p:stCondLst>
                                    <p:cond delay="0"/>
                                  </p:stCondLst>
                                  <p:childTnLst>
                                    <p:set>
                                      <p:cBhvr>
                                        <p:cTn id="261" dur="1" fill="hold">
                                          <p:stCondLst>
                                            <p:cond delay="0"/>
                                          </p:stCondLst>
                                        </p:cTn>
                                        <p:tgtEl>
                                          <p:spTgt spid="79"/>
                                        </p:tgtEl>
                                        <p:attrNameLst>
                                          <p:attrName>style.visibility</p:attrName>
                                        </p:attrNameLst>
                                      </p:cBhvr>
                                      <p:to>
                                        <p:strVal val="hidden"/>
                                      </p:to>
                                    </p:set>
                                  </p:childTnLst>
                                </p:cTn>
                              </p:par>
                              <p:par>
                                <p:cTn id="262" presetID="1" presetClass="exit" presetSubtype="0" fill="hold" grpId="1" nodeType="withEffect">
                                  <p:stCondLst>
                                    <p:cond delay="0"/>
                                  </p:stCondLst>
                                  <p:childTnLst>
                                    <p:set>
                                      <p:cBhvr>
                                        <p:cTn id="263" dur="1" fill="hold">
                                          <p:stCondLst>
                                            <p:cond delay="0"/>
                                          </p:stCondLst>
                                        </p:cTn>
                                        <p:tgtEl>
                                          <p:spTgt spid="80"/>
                                        </p:tgtEl>
                                        <p:attrNameLst>
                                          <p:attrName>style.visibility</p:attrName>
                                        </p:attrNameLst>
                                      </p:cBhvr>
                                      <p:to>
                                        <p:strVal val="hidden"/>
                                      </p:to>
                                    </p:set>
                                  </p:childTnLst>
                                </p:cTn>
                              </p:par>
                              <p:par>
                                <p:cTn id="264" presetID="1" presetClass="exit" presetSubtype="0" fill="hold" grpId="1" nodeType="withEffect">
                                  <p:stCondLst>
                                    <p:cond delay="0"/>
                                  </p:stCondLst>
                                  <p:childTnLst>
                                    <p:set>
                                      <p:cBhvr>
                                        <p:cTn id="265" dur="1" fill="hold">
                                          <p:stCondLst>
                                            <p:cond delay="0"/>
                                          </p:stCondLst>
                                        </p:cTn>
                                        <p:tgtEl>
                                          <p:spTgt spid="81"/>
                                        </p:tgtEl>
                                        <p:attrNameLst>
                                          <p:attrName>style.visibility</p:attrName>
                                        </p:attrNameLst>
                                      </p:cBhvr>
                                      <p:to>
                                        <p:strVal val="hidden"/>
                                      </p:to>
                                    </p:set>
                                  </p:childTnLst>
                                </p:cTn>
                              </p:par>
                              <p:par>
                                <p:cTn id="266" presetID="1" presetClass="exit" presetSubtype="0" fill="hold" grpId="1" nodeType="withEffect">
                                  <p:stCondLst>
                                    <p:cond delay="0"/>
                                  </p:stCondLst>
                                  <p:childTnLst>
                                    <p:set>
                                      <p:cBhvr>
                                        <p:cTn id="267" dur="1" fill="hold">
                                          <p:stCondLst>
                                            <p:cond delay="0"/>
                                          </p:stCondLst>
                                        </p:cTn>
                                        <p:tgtEl>
                                          <p:spTgt spid="82"/>
                                        </p:tgtEl>
                                        <p:attrNameLst>
                                          <p:attrName>style.visibility</p:attrName>
                                        </p:attrNameLst>
                                      </p:cBhvr>
                                      <p:to>
                                        <p:strVal val="hidden"/>
                                      </p:to>
                                    </p:set>
                                  </p:childTnLst>
                                </p:cTn>
                              </p:par>
                              <p:par>
                                <p:cTn id="268" presetID="1" presetClass="exit" presetSubtype="0" fill="hold" grpId="1" nodeType="withEffect">
                                  <p:stCondLst>
                                    <p:cond delay="0"/>
                                  </p:stCondLst>
                                  <p:childTnLst>
                                    <p:set>
                                      <p:cBhvr>
                                        <p:cTn id="269" dur="1" fill="hold">
                                          <p:stCondLst>
                                            <p:cond delay="0"/>
                                          </p:stCondLst>
                                        </p:cTn>
                                        <p:tgtEl>
                                          <p:spTgt spid="83"/>
                                        </p:tgtEl>
                                        <p:attrNameLst>
                                          <p:attrName>style.visibility</p:attrName>
                                        </p:attrNameLst>
                                      </p:cBhvr>
                                      <p:to>
                                        <p:strVal val="hidden"/>
                                      </p:to>
                                    </p:set>
                                  </p:childTnLst>
                                </p:cTn>
                              </p:par>
                              <p:par>
                                <p:cTn id="270" presetID="1" presetClass="exit" presetSubtype="0" fill="hold" grpId="1" nodeType="withEffect">
                                  <p:stCondLst>
                                    <p:cond delay="0"/>
                                  </p:stCondLst>
                                  <p:childTnLst>
                                    <p:set>
                                      <p:cBhvr>
                                        <p:cTn id="271" dur="1" fill="hold">
                                          <p:stCondLst>
                                            <p:cond delay="0"/>
                                          </p:stCondLst>
                                        </p:cTn>
                                        <p:tgtEl>
                                          <p:spTgt spid="86"/>
                                        </p:tgtEl>
                                        <p:attrNameLst>
                                          <p:attrName>style.visibility</p:attrName>
                                        </p:attrNameLst>
                                      </p:cBhvr>
                                      <p:to>
                                        <p:strVal val="hidden"/>
                                      </p:to>
                                    </p:set>
                                  </p:childTnLst>
                                </p:cTn>
                              </p:par>
                              <p:par>
                                <p:cTn id="272" presetID="1" presetClass="exit" presetSubtype="0" fill="hold" grpId="1" nodeType="withEffect">
                                  <p:stCondLst>
                                    <p:cond delay="0"/>
                                  </p:stCondLst>
                                  <p:childTnLst>
                                    <p:set>
                                      <p:cBhvr>
                                        <p:cTn id="273" dur="1" fill="hold">
                                          <p:stCondLst>
                                            <p:cond delay="0"/>
                                          </p:stCondLst>
                                        </p:cTn>
                                        <p:tgtEl>
                                          <p:spTgt spid="88"/>
                                        </p:tgtEl>
                                        <p:attrNameLst>
                                          <p:attrName>style.visibility</p:attrName>
                                        </p:attrNameLst>
                                      </p:cBhvr>
                                      <p:to>
                                        <p:strVal val="hidden"/>
                                      </p:to>
                                    </p:set>
                                  </p:childTnLst>
                                </p:cTn>
                              </p:par>
                              <p:par>
                                <p:cTn id="274" presetID="1" presetClass="exit" presetSubtype="0" fill="hold" grpId="1" nodeType="withEffect">
                                  <p:stCondLst>
                                    <p:cond delay="0"/>
                                  </p:stCondLst>
                                  <p:childTnLst>
                                    <p:set>
                                      <p:cBhvr>
                                        <p:cTn id="275" dur="1" fill="hold">
                                          <p:stCondLst>
                                            <p:cond delay="0"/>
                                          </p:stCondLst>
                                        </p:cTn>
                                        <p:tgtEl>
                                          <p:spTgt spid="90"/>
                                        </p:tgtEl>
                                        <p:attrNameLst>
                                          <p:attrName>style.visibility</p:attrName>
                                        </p:attrNameLst>
                                      </p:cBhvr>
                                      <p:to>
                                        <p:strVal val="hidden"/>
                                      </p:to>
                                    </p:set>
                                  </p:childTnLst>
                                </p:cTn>
                              </p:par>
                              <p:par>
                                <p:cTn id="276" presetID="1" presetClass="exit" presetSubtype="0" fill="hold" grpId="1" nodeType="withEffect">
                                  <p:stCondLst>
                                    <p:cond delay="0"/>
                                  </p:stCondLst>
                                  <p:childTnLst>
                                    <p:set>
                                      <p:cBhvr>
                                        <p:cTn id="277"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75"/>
                  </p:tgtEl>
                </p:cond>
              </p:nextCondLst>
            </p:seq>
          </p:childTnLst>
        </p:cTn>
      </p:par>
    </p:tnLst>
    <p:bldLst>
      <p:bldP spid="89" grpId="0" animBg="1"/>
      <p:bldP spid="89" grpId="1" animBg="1"/>
      <p:bldP spid="90" grpId="0" animBg="1"/>
      <p:bldP spid="90" grpId="1" animBg="1"/>
      <p:bldP spid="88" grpId="0" animBg="1"/>
      <p:bldP spid="88" grpId="1" animBg="1"/>
      <p:bldP spid="83" grpId="0" animBg="1"/>
      <p:bldP spid="83" grpId="1" animBg="1"/>
      <p:bldP spid="82" grpId="0" animBg="1"/>
      <p:bldP spid="82" grpId="1" animBg="1"/>
      <p:bldP spid="81" grpId="0" animBg="1"/>
      <p:bldP spid="81" grpId="1" animBg="1"/>
      <p:bldP spid="80" grpId="0" animBg="1"/>
      <p:bldP spid="80" grpId="1" animBg="1"/>
      <p:bldP spid="79" grpId="0" animBg="1"/>
      <p:bldP spid="79" grpId="1" animBg="1"/>
      <p:bldP spid="78" grpId="0" animBg="1"/>
      <p:bldP spid="78" grpId="1" animBg="1"/>
      <p:bldP spid="77" grpId="0" animBg="1"/>
      <p:bldP spid="77" grpId="1" animBg="1"/>
      <p:bldP spid="72" grpId="0" animBg="1"/>
      <p:bldP spid="72" grpId="1" animBg="1"/>
      <p:bldP spid="71" grpId="0" animBg="1"/>
      <p:bldP spid="71" grpId="1" animBg="1"/>
      <p:bldP spid="70" grpId="0" animBg="1"/>
      <p:bldP spid="70" grpId="1" animBg="1"/>
      <p:bldP spid="66" grpId="0" animBg="1"/>
      <p:bldP spid="66" grpId="1" animBg="1"/>
      <p:bldP spid="31" grpId="0" animBg="1"/>
      <p:bldP spid="31" grpId="1" animBg="1"/>
      <p:bldP spid="44" grpId="0" animBg="1"/>
      <p:bldP spid="44" grpId="1" animBg="1"/>
      <p:bldP spid="69" grpId="0" animBg="1"/>
      <p:bldP spid="69" grpId="1" animBg="1"/>
      <p:bldP spid="30" grpId="0" animBg="1"/>
      <p:bldP spid="30" grpId="1" animBg="1"/>
      <p:bldP spid="86" grpId="0" animBg="1"/>
      <p:bldP spid="86" grpId="1" animBg="1"/>
      <p:bldP spid="68" grpId="0" animBg="1"/>
      <p:bldP spid="68" grpId="1" animBg="1"/>
      <p:bldP spid="27" grpId="0" animBg="1"/>
      <p:bldP spid="27" grpId="1" animBg="1"/>
      <p:bldP spid="45" grpId="0" animBg="1"/>
      <p:bldP spid="45" grpId="1" animBg="1"/>
      <p:bldP spid="42" grpId="0" animBg="1"/>
      <p:bldP spid="42" grpId="1" animBg="1"/>
      <p:bldP spid="34" grpId="0" animBg="1"/>
      <p:bldP spid="34" grpId="1" animBg="1"/>
      <p:bldP spid="67" grpId="0" animBg="1"/>
      <p:bldP spid="67" grpId="1" animBg="1"/>
      <p:bldP spid="43" grpId="0" animBg="1"/>
      <p:bldP spid="43" grpId="1" animBg="1"/>
      <p:bldP spid="6" grpId="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Line 2"/>
          <p:cNvSpPr txBox="1"/>
          <p:nvPr/>
        </p:nvSpPr>
        <p:spPr>
          <a:xfrm>
            <a:off x="3022601" y="3051317"/>
            <a:ext cx="6124956" cy="1754326"/>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dirty="0">
                <a:latin typeface="Gadugi" panose="020B0502040204020203" pitchFamily="34" charset="0"/>
                <a:cs typeface="Helvetica" panose="020B0604020202020204" pitchFamily="34" charset="0"/>
              </a:rPr>
              <a:t>At school children often have a class </a:t>
            </a:r>
            <a:r>
              <a:rPr lang="en-NZ" dirty="0" smtClean="0">
                <a:latin typeface="Gadugi" panose="020B0502040204020203" pitchFamily="34" charset="0"/>
                <a:cs typeface="Helvetica" panose="020B0604020202020204" pitchFamily="34" charset="0"/>
              </a:rPr>
              <a:t>Mass </a:t>
            </a:r>
            <a:r>
              <a:rPr lang="en-NZ" dirty="0">
                <a:latin typeface="Gadugi" panose="020B0502040204020203" pitchFamily="34" charset="0"/>
                <a:cs typeface="Helvetica" panose="020B0604020202020204" pitchFamily="34" charset="0"/>
              </a:rPr>
              <a:t>in </a:t>
            </a:r>
            <a:r>
              <a:rPr lang="en-NZ" dirty="0" smtClean="0">
                <a:latin typeface="Gadugi" panose="020B0502040204020203" pitchFamily="34" charset="0"/>
                <a:cs typeface="Helvetica" panose="020B0604020202020204" pitchFamily="34" charset="0"/>
              </a:rPr>
              <a:t>Lent and </a:t>
            </a:r>
            <a:r>
              <a:rPr lang="en-NZ" dirty="0">
                <a:latin typeface="Gadugi" panose="020B0502040204020203" pitchFamily="34" charset="0"/>
                <a:cs typeface="Helvetica" panose="020B0604020202020204" pitchFamily="34" charset="0"/>
              </a:rPr>
              <a:t>they share what they are doing in Lent </a:t>
            </a:r>
            <a:r>
              <a:rPr lang="en-NZ" dirty="0" smtClean="0">
                <a:latin typeface="Gadugi" panose="020B0502040204020203" pitchFamily="34" charset="0"/>
                <a:cs typeface="Helvetica" panose="020B0604020202020204" pitchFamily="34" charset="0"/>
              </a:rPr>
              <a:t>to </a:t>
            </a:r>
            <a:r>
              <a:rPr lang="en-NZ" dirty="0">
                <a:latin typeface="Gadugi" panose="020B0502040204020203" pitchFamily="34" charset="0"/>
                <a:cs typeface="Helvetica" panose="020B0604020202020204" pitchFamily="34" charset="0"/>
              </a:rPr>
              <a:t>grow closer to Jesus and to help </a:t>
            </a:r>
            <a:r>
              <a:rPr lang="en-NZ" dirty="0" smtClean="0">
                <a:latin typeface="Gadugi" panose="020B0502040204020203" pitchFamily="34" charset="0"/>
                <a:cs typeface="Helvetica" panose="020B0604020202020204" pitchFamily="34" charset="0"/>
              </a:rPr>
              <a:t>others. The </a:t>
            </a:r>
            <a:r>
              <a:rPr lang="en-NZ" dirty="0">
                <a:latin typeface="Gadugi" panose="020B0502040204020203" pitchFamily="34" charset="0"/>
                <a:cs typeface="Helvetica" panose="020B0604020202020204" pitchFamily="34" charset="0"/>
              </a:rPr>
              <a:t>Eucharist is the greatest prayer of the Church because </a:t>
            </a:r>
            <a:r>
              <a:rPr lang="en-NZ" dirty="0" smtClean="0">
                <a:latin typeface="Gadugi" panose="020B0502040204020203" pitchFamily="34" charset="0"/>
                <a:cs typeface="Helvetica" panose="020B0604020202020204" pitchFamily="34" charset="0"/>
              </a:rPr>
              <a:t>the </a:t>
            </a:r>
            <a:r>
              <a:rPr lang="en-NZ" dirty="0">
                <a:latin typeface="Gadugi" panose="020B0502040204020203" pitchFamily="34" charset="0"/>
                <a:cs typeface="Helvetica" panose="020B0604020202020204" pitchFamily="34" charset="0"/>
              </a:rPr>
              <a:t>community joins their prayer with Jesus as he offers </a:t>
            </a:r>
            <a:r>
              <a:rPr lang="en-NZ" dirty="0" smtClean="0">
                <a:latin typeface="Gadugi" panose="020B0502040204020203" pitchFamily="34" charset="0"/>
                <a:cs typeface="Helvetica" panose="020B0604020202020204" pitchFamily="34" charset="0"/>
              </a:rPr>
              <a:t>himself to </a:t>
            </a:r>
            <a:r>
              <a:rPr lang="en-NZ" dirty="0">
                <a:latin typeface="Gadugi" panose="020B0502040204020203" pitchFamily="34" charset="0"/>
                <a:cs typeface="Helvetica" panose="020B0604020202020204" pitchFamily="34" charset="0"/>
              </a:rPr>
              <a:t>God just as he did on the cross.</a:t>
            </a:r>
          </a:p>
        </p:txBody>
      </p:sp>
      <p:sp>
        <p:nvSpPr>
          <p:cNvPr id="6" name="Textbox: Line 1"/>
          <p:cNvSpPr txBox="1"/>
          <p:nvPr/>
        </p:nvSpPr>
        <p:spPr>
          <a:xfrm>
            <a:off x="3022601" y="1164148"/>
            <a:ext cx="6001541" cy="1200329"/>
          </a:xfrm>
          <a:prstGeom prst="rect">
            <a:avLst/>
          </a:prstGeom>
          <a:noFill/>
        </p:spPr>
        <p:txBody>
          <a:bodyPr wrap="square" rtlCol="0">
            <a:spAutoFit/>
          </a:bodyPr>
          <a:lstStyle/>
          <a:p>
            <a:r>
              <a:rPr lang="en-NZ" b="1" dirty="0">
                <a:latin typeface="Gadugi" panose="020B0502040204020203" pitchFamily="34" charset="0"/>
                <a:ea typeface="Segoe UI" pitchFamily="34" charset="0"/>
                <a:cs typeface="Helvetica" panose="020B0604020202020204" pitchFamily="34" charset="0"/>
              </a:rPr>
              <a:t>Families gather </a:t>
            </a:r>
            <a:r>
              <a:rPr lang="en-NZ" b="1">
                <a:latin typeface="Gadugi" panose="020B0502040204020203" pitchFamily="34" charset="0"/>
                <a:ea typeface="Segoe UI" pitchFamily="34" charset="0"/>
                <a:cs typeface="Helvetica" panose="020B0604020202020204" pitchFamily="34" charset="0"/>
              </a:rPr>
              <a:t>at </a:t>
            </a:r>
            <a:r>
              <a:rPr lang="en-NZ" b="1" smtClean="0">
                <a:latin typeface="Gadugi" panose="020B0502040204020203" pitchFamily="34" charset="0"/>
                <a:ea typeface="Segoe UI" pitchFamily="34" charset="0"/>
                <a:cs typeface="Helvetica" panose="020B0604020202020204" pitchFamily="34" charset="0"/>
              </a:rPr>
              <a:t>meal </a:t>
            </a:r>
            <a:r>
              <a:rPr lang="en-NZ" b="1" dirty="0">
                <a:latin typeface="Gadugi" panose="020B0502040204020203" pitchFamily="34" charset="0"/>
                <a:ea typeface="Segoe UI" pitchFamily="34" charset="0"/>
                <a:cs typeface="Helvetica" panose="020B0604020202020204" pitchFamily="34" charset="0"/>
              </a:rPr>
              <a:t>time to recap on their day together </a:t>
            </a:r>
            <a:r>
              <a:rPr lang="en-NZ" b="1" dirty="0" smtClean="0">
                <a:latin typeface="Gadugi" panose="020B0502040204020203" pitchFamily="34" charset="0"/>
                <a:ea typeface="Segoe UI" pitchFamily="34" charset="0"/>
                <a:cs typeface="Helvetica" panose="020B0604020202020204" pitchFamily="34" charset="0"/>
              </a:rPr>
              <a:t>and give </a:t>
            </a:r>
            <a:r>
              <a:rPr lang="en-NZ" b="1" dirty="0">
                <a:latin typeface="Gadugi" panose="020B0502040204020203" pitchFamily="34" charset="0"/>
                <a:ea typeface="Segoe UI" pitchFamily="34" charset="0"/>
                <a:cs typeface="Helvetica" panose="020B0604020202020204" pitchFamily="34" charset="0"/>
              </a:rPr>
              <a:t>thanks to God for all they have.                                                                                                                                        </a:t>
            </a:r>
          </a:p>
          <a:p>
            <a:r>
              <a:rPr lang="en-NZ" b="1" dirty="0">
                <a:latin typeface="Gadugi" panose="020B0502040204020203" pitchFamily="34" charset="0"/>
                <a:ea typeface="Segoe UI" pitchFamily="34" charset="0"/>
                <a:cs typeface="Helvetica" panose="020B0604020202020204" pitchFamily="34" charset="0"/>
              </a:rPr>
              <a:t>In Lent they can talk about how they grow closer to Jesus as a family.</a:t>
            </a:r>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R-3</a:t>
            </a:r>
            <a:endParaRPr lang="en-GB" sz="900" b="1" dirty="0">
              <a:solidFill>
                <a:srgbClr val="002060"/>
              </a:solidFill>
              <a:latin typeface="Arial" pitchFamily="34" charset="0"/>
              <a:cs typeface="Arial" pitchFamily="34" charset="0"/>
            </a:endParaRP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Tool instructions"/>
          <p:cNvSpPr txBox="1"/>
          <p:nvPr/>
        </p:nvSpPr>
        <p:spPr>
          <a:xfrm>
            <a:off x="1995372" y="4898985"/>
            <a:ext cx="516038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on the images to reveal text, then click the green button to advance through the lines of text.</a:t>
            </a:r>
            <a:endParaRPr lang="en-GB" sz="900" dirty="0">
              <a:latin typeface="Arial" pitchFamily="34" charset="0"/>
              <a:ea typeface="Segoe UI" pitchFamily="34" charset="0"/>
              <a:cs typeface="Arial" pitchFamily="34" charset="0"/>
            </a:endParaRPr>
          </a:p>
        </p:txBody>
      </p:sp>
      <p:sp>
        <p:nvSpPr>
          <p:cNvPr id="15" name="Title"/>
          <p:cNvSpPr txBox="1"/>
          <p:nvPr/>
        </p:nvSpPr>
        <p:spPr>
          <a:xfrm>
            <a:off x="3557" y="-5503"/>
            <a:ext cx="9144000" cy="1200329"/>
          </a:xfrm>
          <a:prstGeom prst="rect">
            <a:avLst/>
          </a:prstGeom>
          <a:noFill/>
        </p:spPr>
        <p:txBody>
          <a:bodyPr wrap="square" rtlCol="0">
            <a:spAutoFit/>
          </a:bodyPr>
          <a:lstStyle/>
          <a:p>
            <a:pPr algn="ctr"/>
            <a:r>
              <a:rPr lang="en-NZ" sz="3600" b="1" dirty="0"/>
              <a:t>In Lent children make a special effort to </a:t>
            </a:r>
            <a:r>
              <a:rPr lang="en-NZ" sz="3600" b="1" dirty="0" smtClean="0"/>
              <a:t>pray</a:t>
            </a:r>
            <a:br>
              <a:rPr lang="en-NZ" sz="3600" b="1" dirty="0" smtClean="0"/>
            </a:br>
            <a:r>
              <a:rPr lang="en-NZ" sz="3600" b="1" dirty="0" smtClean="0"/>
              <a:t>at </a:t>
            </a:r>
            <a:r>
              <a:rPr lang="en-NZ" sz="3600" b="1" dirty="0"/>
              <a:t>home and at school</a:t>
            </a:r>
            <a:endParaRPr lang="en-GB" sz="3600" b="1" dirty="0"/>
          </a:p>
        </p:txBody>
      </p:sp>
      <p:pic>
        <p:nvPicPr>
          <p:cNvPr id="29" name="Image 2" descr="http://3.bp.blogspot.com/-ZEwrYjpHR5s/ThZNMwTZ72I/AAAAAAAAAJI/L48WfcqW0hw/s1600/P1080887.JPG"/>
          <p:cNvPicPr/>
          <p:nvPr/>
        </p:nvPicPr>
        <p:blipFill rotWithShape="1">
          <a:blip r:embed="rId3" cstate="print">
            <a:extLst>
              <a:ext uri="{28A0092B-C50C-407E-A947-70E740481C1C}">
                <a14:useLocalDpi xmlns:a14="http://schemas.microsoft.com/office/drawing/2010/main" val="0"/>
              </a:ext>
            </a:extLst>
          </a:blip>
          <a:srcRect l="14666" t="9348" r="7113" b="5383"/>
          <a:stretch/>
        </p:blipFill>
        <p:spPr bwMode="auto">
          <a:xfrm>
            <a:off x="112819" y="3051317"/>
            <a:ext cx="2560365" cy="1808683"/>
          </a:xfrm>
          <a:prstGeom prst="rect">
            <a:avLst/>
          </a:prstGeom>
          <a:noFill/>
          <a:ln>
            <a:noFill/>
          </a:ln>
          <a:extLst>
            <a:ext uri="{53640926-AAD7-44D8-BBD7-CCE9431645EC}">
              <a14:shadowObscured xmlns:a14="http://schemas.microsoft.com/office/drawing/2010/main"/>
            </a:ext>
          </a:extLst>
        </p:spPr>
      </p:pic>
      <p:pic>
        <p:nvPicPr>
          <p:cNvPr id="28" name="Image 1" descr="Family praying before meal"/>
          <p:cNvPicPr/>
          <p:nvPr/>
        </p:nvPicPr>
        <p:blipFill rotWithShape="1">
          <a:blip r:embed="rId4">
            <a:extLst>
              <a:ext uri="{28A0092B-C50C-407E-A947-70E740481C1C}">
                <a14:useLocalDpi xmlns:a14="http://schemas.microsoft.com/office/drawing/2010/main" val="0"/>
              </a:ext>
            </a:extLst>
          </a:blip>
          <a:srcRect l="5102" r="7959"/>
          <a:stretch/>
        </p:blipFill>
        <p:spPr bwMode="auto">
          <a:xfrm>
            <a:off x="112819" y="1164148"/>
            <a:ext cx="2560365" cy="1652816"/>
          </a:xfrm>
          <a:prstGeom prst="rect">
            <a:avLst/>
          </a:prstGeom>
          <a:noFill/>
          <a:ln>
            <a:noFill/>
          </a:ln>
          <a:extLst>
            <a:ext uri="{53640926-AAD7-44D8-BBD7-CCE9431645EC}">
              <a14:shadowObscured xmlns:a14="http://schemas.microsoft.com/office/drawing/2010/main"/>
            </a:ext>
          </a:extLst>
        </p:spPr>
      </p:pic>
      <p:sp>
        <p:nvSpPr>
          <p:cNvPr id="11" name="Shape: Arrow"/>
          <p:cNvSpPr/>
          <p:nvPr/>
        </p:nvSpPr>
        <p:spPr>
          <a:xfrm>
            <a:off x="2722880" y="1232926"/>
            <a:ext cx="274320" cy="233924"/>
          </a:xfrm>
          <a:prstGeom prst="notchedRightArrow">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Shape: Button 1"/>
          <p:cNvSpPr/>
          <p:nvPr/>
        </p:nvSpPr>
        <p:spPr>
          <a:xfrm>
            <a:off x="7125506" y="4709486"/>
            <a:ext cx="288032" cy="288032"/>
          </a:xfrm>
          <a:prstGeom prst="ellips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b="1">
              <a:solidFill>
                <a:schemeClr val="tx1"/>
              </a:solidFill>
            </a:endParaRPr>
          </a:p>
        </p:txBody>
      </p:sp>
    </p:spTree>
    <p:extLst>
      <p:ext uri="{BB962C8B-B14F-4D97-AF65-F5344CB8AC3E}">
        <p14:creationId xmlns:p14="http://schemas.microsoft.com/office/powerpoint/2010/main" val="39712298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42" presetClass="path" presetSubtype="0" accel="50000" decel="50000" fill="hold" grpId="1" nodeType="withEffect">
                                  <p:stCondLst>
                                    <p:cond delay="0"/>
                                  </p:stCondLst>
                                  <p:childTnLst>
                                    <p:animMotion origin="layout" path="M -3.88889E-6 -4.21475E-6 L -3.88889E-6 0.05277 " pathEditMode="relative" rAng="0" ptsTypes="AA">
                                      <p:cBhvr>
                                        <p:cTn id="21" dur="1500" fill="hold"/>
                                        <p:tgtEl>
                                          <p:spTgt spid="11"/>
                                        </p:tgtEl>
                                        <p:attrNameLst>
                                          <p:attrName>ppt_x</p:attrName>
                                          <p:attrName>ppt_y</p:attrName>
                                        </p:attrNameLst>
                                      </p:cBhvr>
                                      <p:rCtr x="0" y="2623"/>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2" nodeType="clickEffect">
                                  <p:stCondLst>
                                    <p:cond delay="0"/>
                                  </p:stCondLst>
                                  <p:childTnLst>
                                    <p:animMotion origin="layout" path="M -3.88889E-6 0.05277 L -3.88889E-6 0.10985 " pathEditMode="relative" rAng="0" ptsTypes="AA">
                                      <p:cBhvr>
                                        <p:cTn id="25" dur="1500" fill="hold"/>
                                        <p:tgtEl>
                                          <p:spTgt spid="11"/>
                                        </p:tgtEl>
                                        <p:attrNameLst>
                                          <p:attrName>ppt_x</p:attrName>
                                          <p:attrName>ppt_y</p:attrName>
                                        </p:attrNameLst>
                                      </p:cBhvr>
                                      <p:rCtr x="0" y="2839"/>
                                    </p:animMotion>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3" nodeType="clickEffect">
                                  <p:stCondLst>
                                    <p:cond delay="0"/>
                                  </p:stCondLst>
                                  <p:childTnLst>
                                    <p:animMotion origin="layout" path="M -3.88889E-6 0.11016 L -3.88889E-6 0.16261 " pathEditMode="relative" rAng="0" ptsTypes="AA">
                                      <p:cBhvr>
                                        <p:cTn id="29" dur="1500" fill="hold"/>
                                        <p:tgtEl>
                                          <p:spTgt spid="11"/>
                                        </p:tgtEl>
                                        <p:attrNameLst>
                                          <p:attrName>ppt_x</p:attrName>
                                          <p:attrName>ppt_y</p:attrName>
                                        </p:attrNameLst>
                                      </p:cBhvr>
                                      <p:rCtr x="0" y="2623"/>
                                    </p:animMotion>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4" nodeType="clickEffect">
                                  <p:stCondLst>
                                    <p:cond delay="0"/>
                                  </p:stCondLst>
                                  <p:childTnLst>
                                    <p:animMotion origin="layout" path="M -3.88889E-6 0.16261 L -3.88889E-6 0.36625 " pathEditMode="relative" rAng="0" ptsTypes="AA">
                                      <p:cBhvr>
                                        <p:cTn id="33" dur="2000" fill="hold"/>
                                        <p:tgtEl>
                                          <p:spTgt spid="11"/>
                                        </p:tgtEl>
                                        <p:attrNameLst>
                                          <p:attrName>ppt_x</p:attrName>
                                          <p:attrName>ppt_y</p:attrName>
                                        </p:attrNameLst>
                                      </p:cBhvr>
                                      <p:rCtr x="0" y="10182"/>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5" nodeType="clickEffect">
                                  <p:stCondLst>
                                    <p:cond delay="0"/>
                                  </p:stCondLst>
                                  <p:childTnLst>
                                    <p:animMotion origin="layout" path="M -3.88889E-6 0.36625 L -3.88889E-6 0.42241 " pathEditMode="relative" rAng="0" ptsTypes="AA">
                                      <p:cBhvr>
                                        <p:cTn id="37" dur="1500" fill="hold"/>
                                        <p:tgtEl>
                                          <p:spTgt spid="11"/>
                                        </p:tgtEl>
                                        <p:attrNameLst>
                                          <p:attrName>ppt_x</p:attrName>
                                          <p:attrName>ppt_y</p:attrName>
                                        </p:attrNameLst>
                                      </p:cBhvr>
                                      <p:rCtr x="0" y="2808"/>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6" nodeType="clickEffect">
                                  <p:stCondLst>
                                    <p:cond delay="0"/>
                                  </p:stCondLst>
                                  <p:childTnLst>
                                    <p:animMotion origin="layout" path="M -3.88889E-6 0.42241 L -3.88889E-6 0.47856 " pathEditMode="relative" rAng="0" ptsTypes="AA">
                                      <p:cBhvr>
                                        <p:cTn id="41" dur="1500" fill="hold"/>
                                        <p:tgtEl>
                                          <p:spTgt spid="11"/>
                                        </p:tgtEl>
                                        <p:attrNameLst>
                                          <p:attrName>ppt_x</p:attrName>
                                          <p:attrName>ppt_y</p:attrName>
                                        </p:attrNameLst>
                                      </p:cBhvr>
                                      <p:rCtr x="0" y="2808"/>
                                    </p:animMotion>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7" nodeType="clickEffect">
                                  <p:stCondLst>
                                    <p:cond delay="0"/>
                                  </p:stCondLst>
                                  <p:childTnLst>
                                    <p:animMotion origin="layout" path="M -3.88889E-6 0.47856 L -3.88889E-6 0.53194 " pathEditMode="relative" rAng="0" ptsTypes="AA">
                                      <p:cBhvr>
                                        <p:cTn id="45" dur="1500" fill="hold"/>
                                        <p:tgtEl>
                                          <p:spTgt spid="11"/>
                                        </p:tgtEl>
                                        <p:attrNameLst>
                                          <p:attrName>ppt_x</p:attrName>
                                          <p:attrName>ppt_y</p:attrName>
                                        </p:attrNameLst>
                                      </p:cBhvr>
                                      <p:rCtr x="0" y="2654"/>
                                    </p:animMotion>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grpId="8" nodeType="clickEffect">
                                  <p:stCondLst>
                                    <p:cond delay="0"/>
                                  </p:stCondLst>
                                  <p:childTnLst>
                                    <p:animMotion origin="layout" path="M -3.88889E-6 0.53256 L -3.88889E-6 0.58532 " pathEditMode="relative" rAng="0" ptsTypes="AA">
                                      <p:cBhvr>
                                        <p:cTn id="49" dur="1500" fill="hold"/>
                                        <p:tgtEl>
                                          <p:spTgt spid="11"/>
                                        </p:tgtEl>
                                        <p:attrNameLst>
                                          <p:attrName>ppt_x</p:attrName>
                                          <p:attrName>ppt_y</p:attrName>
                                        </p:attrNameLst>
                                      </p:cBhvr>
                                      <p:rCtr x="0" y="2623"/>
                                    </p:animMotion>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grpId="9" nodeType="clickEffect">
                                  <p:stCondLst>
                                    <p:cond delay="0"/>
                                  </p:stCondLst>
                                  <p:childTnLst>
                                    <p:animMotion origin="layout" path="M -3.88889E-6 0.58532 L 0.00035 0.63098 " pathEditMode="relative" rAng="0" ptsTypes="AA">
                                      <p:cBhvr>
                                        <p:cTn id="53" dur="2000" fill="hold"/>
                                        <p:tgtEl>
                                          <p:spTgt spid="11"/>
                                        </p:tgtEl>
                                        <p:attrNameLst>
                                          <p:attrName>ppt_x</p:attrName>
                                          <p:attrName>ppt_y</p:attrName>
                                        </p:attrNameLst>
                                      </p:cBhvr>
                                      <p:rCtr x="17" y="2283"/>
                                    </p:animMotion>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grpId="10" nodeType="clickEffect">
                                  <p:stCondLst>
                                    <p:cond delay="0"/>
                                  </p:stCondLst>
                                  <p:childTnLst>
                                    <p:animMotion origin="layout" path="M 0.00035 0.63079 L 0.00035 -0.00216 " pathEditMode="relative" rAng="0" ptsTypes="AA">
                                      <p:cBhvr>
                                        <p:cTn id="57" dur="2000" fill="hold"/>
                                        <p:tgtEl>
                                          <p:spTgt spid="11"/>
                                        </p:tgtEl>
                                        <p:attrNameLst>
                                          <p:attrName>ppt_x</p:attrName>
                                          <p:attrName>ppt_y</p:attrName>
                                        </p:attrNameLst>
                                      </p:cBhvr>
                                      <p:rCtr x="0" y="-31647"/>
                                    </p:animMotion>
                                  </p:childTnLst>
                                </p:cTn>
                              </p:par>
                            </p:childTnLst>
                          </p:cTn>
                        </p:par>
                      </p:childTnLst>
                    </p:cTn>
                  </p:par>
                </p:childTnLst>
              </p:cTn>
              <p:nextCondLst>
                <p:cond evt="onClick" delay="0">
                  <p:tgtEl>
                    <p:spTgt spid="26"/>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grpId="1" nodeType="withEffect">
                                  <p:stCondLst>
                                    <p:cond delay="0"/>
                                  </p:stCondLst>
                                  <p:childTnLst>
                                    <p:set>
                                      <p:cBhvr>
                                        <p:cTn id="62" dur="1" fill="hold">
                                          <p:stCondLst>
                                            <p:cond delay="0"/>
                                          </p:stCondLst>
                                        </p:cTn>
                                        <p:tgtEl>
                                          <p:spTgt spid="6"/>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2" nodeType="withEffect">
                                  <p:stCondLst>
                                    <p:cond delay="0"/>
                                  </p:stCondLst>
                                  <p:childTnLst>
                                    <p:set>
                                      <p:cBhvr>
                                        <p:cTn id="69" dur="1" fill="hold">
                                          <p:stCondLst>
                                            <p:cond delay="0"/>
                                          </p:stCondLst>
                                        </p:cTn>
                                        <p:tgtEl>
                                          <p:spTgt spid="6"/>
                                        </p:tgtEl>
                                        <p:attrNameLst>
                                          <p:attrName>style.visibility</p:attrName>
                                        </p:attrNameLst>
                                      </p:cBhvr>
                                      <p:to>
                                        <p:strVal val="hidden"/>
                                      </p:to>
                                    </p:set>
                                  </p:childTnLst>
                                </p:cTn>
                              </p:par>
                              <p:par>
                                <p:cTn id="70" presetID="1" presetClass="exit" presetSubtype="0" fill="hold" grpId="2" nodeType="withEffect">
                                  <p:stCondLst>
                                    <p:cond delay="0"/>
                                  </p:stCondLst>
                                  <p:childTnLst>
                                    <p:set>
                                      <p:cBhvr>
                                        <p:cTn id="7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8" grpId="0"/>
      <p:bldP spid="8" grpId="1"/>
      <p:bldP spid="8" grpId="2"/>
      <p:bldP spid="6" grpId="0"/>
      <p:bldP spid="6" grpId="1"/>
      <p:bldP spid="6" grpId="2"/>
      <p:bldP spid="11" grpId="0" animBg="1"/>
      <p:bldP spid="11" grpId="1" animBg="1"/>
      <p:bldP spid="11" grpId="2" animBg="1"/>
      <p:bldP spid="11" grpId="3" animBg="1"/>
      <p:bldP spid="11" grpId="4" animBg="1"/>
      <p:bldP spid="11" grpId="5" animBg="1"/>
      <p:bldP spid="11" grpId="6" animBg="1"/>
      <p:bldP spid="11" grpId="7" animBg="1"/>
      <p:bldP spid="11" grpId="8" animBg="1"/>
      <p:bldP spid="11" grpId="9" animBg="1"/>
      <p:bldP spid="11" grpId="1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cNvSpPr txBox="1"/>
          <p:nvPr/>
        </p:nvSpPr>
        <p:spPr>
          <a:xfrm>
            <a:off x="0" y="-17728"/>
            <a:ext cx="9144000" cy="1200329"/>
          </a:xfrm>
          <a:prstGeom prst="rect">
            <a:avLst/>
          </a:prstGeom>
          <a:noFill/>
        </p:spPr>
        <p:txBody>
          <a:bodyPr wrap="square" rtlCol="0">
            <a:spAutoFit/>
          </a:bodyPr>
          <a:lstStyle/>
          <a:p>
            <a:pPr algn="ctr"/>
            <a:r>
              <a:rPr lang="en-NZ" sz="3600" b="1" dirty="0"/>
              <a:t>Praying with the Stations of the </a:t>
            </a:r>
            <a:r>
              <a:rPr lang="en-NZ" sz="3600" b="1" dirty="0" smtClean="0"/>
              <a:t>Cross</a:t>
            </a:r>
            <a:br>
              <a:rPr lang="en-NZ" sz="3600" b="1" dirty="0" smtClean="0"/>
            </a:br>
            <a:r>
              <a:rPr lang="en-NZ" sz="3600" b="1" dirty="0" smtClean="0"/>
              <a:t>is </a:t>
            </a:r>
            <a:r>
              <a:rPr lang="en-NZ" sz="3600" b="1" dirty="0"/>
              <a:t>a special Lenten Prayer</a:t>
            </a:r>
            <a:endParaRPr lang="en-GB" sz="3600" b="1" dirty="0"/>
          </a:p>
        </p:txBody>
      </p:sp>
      <p:sp>
        <p:nvSpPr>
          <p:cNvPr id="2" name="Shape: Card 4L (bottom)"/>
          <p:cNvSpPr/>
          <p:nvPr/>
        </p:nvSpPr>
        <p:spPr>
          <a:xfrm>
            <a:off x="86917" y="1270544"/>
            <a:ext cx="2635925" cy="3294906"/>
          </a:xfrm>
          <a:prstGeom prst="roundRect">
            <a:avLst/>
          </a:prstGeom>
          <a:solidFill>
            <a:srgbClr val="7030A0"/>
          </a:solidFill>
          <a:ln w="825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r>
              <a:rPr lang="en-NZ" b="1" dirty="0"/>
              <a:t>The Stations of the Cross are a devotion used in Christian churches that uses pictures usually hung around the walls of the church to retell the events in the order they happened of the last day of Jesus’ life, his death and burial.</a:t>
            </a:r>
          </a:p>
        </p:txBody>
      </p:sp>
      <p:sp>
        <p:nvSpPr>
          <p:cNvPr id="12" name="Shape: Card 3L"/>
          <p:cNvSpPr/>
          <p:nvPr/>
        </p:nvSpPr>
        <p:spPr>
          <a:xfrm>
            <a:off x="86917" y="1270544"/>
            <a:ext cx="2635925" cy="3294906"/>
          </a:xfrm>
          <a:prstGeom prst="roundRect">
            <a:avLst/>
          </a:prstGeom>
          <a:solidFill>
            <a:srgbClr val="7030A0"/>
          </a:solidFill>
          <a:ln w="825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r>
              <a:rPr lang="en-NZ" b="1" dirty="0"/>
              <a:t>The 14 Stations of the Cross are presented in different artistic styles and colours and they are a feature of community prayer during Lent as people pray and walk the journey with Jesus to his death on the cross on Good Friday. </a:t>
            </a:r>
          </a:p>
        </p:txBody>
      </p:sp>
      <p:sp>
        <p:nvSpPr>
          <p:cNvPr id="13" name="Shape: Card 2L"/>
          <p:cNvSpPr/>
          <p:nvPr/>
        </p:nvSpPr>
        <p:spPr>
          <a:xfrm>
            <a:off x="86917" y="1270544"/>
            <a:ext cx="2635925" cy="3294906"/>
          </a:xfrm>
          <a:prstGeom prst="roundRect">
            <a:avLst/>
          </a:prstGeom>
          <a:solidFill>
            <a:srgbClr val="7030A0"/>
          </a:solidFill>
          <a:ln w="825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r>
              <a:rPr lang="en-NZ" sz="2000" b="1" dirty="0"/>
              <a:t>There is a traditional way of praying with the Stations which is used when the community comes together to pray them. </a:t>
            </a:r>
            <a:endParaRPr lang="en-GB" sz="2000" b="1" dirty="0"/>
          </a:p>
        </p:txBody>
      </p:sp>
      <p:sp>
        <p:nvSpPr>
          <p:cNvPr id="14" name="Shape: Card 1L (top)"/>
          <p:cNvSpPr/>
          <p:nvPr/>
        </p:nvSpPr>
        <p:spPr>
          <a:xfrm>
            <a:off x="86917" y="1270544"/>
            <a:ext cx="2635925" cy="3294906"/>
          </a:xfrm>
          <a:prstGeom prst="roundRect">
            <a:avLst/>
          </a:prstGeom>
          <a:solidFill>
            <a:srgbClr val="7030A0"/>
          </a:solidFill>
          <a:ln w="825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r>
              <a:rPr lang="en-NZ" sz="1400" b="1" dirty="0"/>
              <a:t>Children can dramatize or create their own images and text for each station and add prayers related to their own Lenten journey based on each station such as times when they stumble and fall, </a:t>
            </a:r>
            <a:r>
              <a:rPr lang="en-NZ" sz="1400" b="1" dirty="0" smtClean="0"/>
              <a:t>times </a:t>
            </a:r>
            <a:r>
              <a:rPr lang="en-NZ" sz="1400" b="1" dirty="0"/>
              <a:t>when they are helped by someone, times of sadness and pain. They talk with Jesus about this and know he listens to them.</a:t>
            </a:r>
          </a:p>
        </p:txBody>
      </p:sp>
      <p:sp>
        <p:nvSpPr>
          <p:cNvPr id="19" name="Shape: Card 1R (bottom)"/>
          <p:cNvSpPr/>
          <p:nvPr/>
        </p:nvSpPr>
        <p:spPr>
          <a:xfrm>
            <a:off x="3041200" y="1268751"/>
            <a:ext cx="2635925" cy="3294906"/>
          </a:xfrm>
          <a:prstGeom prst="roundRect">
            <a:avLst/>
          </a:prstGeom>
          <a:solidFill>
            <a:srgbClr val="7030A0"/>
          </a:solidFill>
          <a:ln w="825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b="1" dirty="0"/>
              <a:t>Children can dramatize or create their own images and text for each station and add prayers related to their own Lenten journey based on each station such as times when they stumble and fall, </a:t>
            </a:r>
            <a:r>
              <a:rPr lang="en-NZ" sz="1400" b="1" dirty="0" smtClean="0"/>
              <a:t>times </a:t>
            </a:r>
            <a:r>
              <a:rPr lang="en-NZ" sz="1400" b="1" dirty="0"/>
              <a:t>when they are helped by someone, times of sadness and pain. They talk with Jesus about this and know he listens to them.</a:t>
            </a:r>
            <a:endParaRPr lang="en-GB" sz="1400" b="1" dirty="0"/>
          </a:p>
        </p:txBody>
      </p:sp>
      <p:sp>
        <p:nvSpPr>
          <p:cNvPr id="20" name="Shape: Card 2R"/>
          <p:cNvSpPr/>
          <p:nvPr/>
        </p:nvSpPr>
        <p:spPr>
          <a:xfrm>
            <a:off x="3041200" y="1268751"/>
            <a:ext cx="2635925" cy="3294906"/>
          </a:xfrm>
          <a:prstGeom prst="roundRect">
            <a:avLst/>
          </a:prstGeom>
          <a:solidFill>
            <a:srgbClr val="7030A0"/>
          </a:solidFill>
          <a:ln w="825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t>There is a traditional way of praying with the Stations which is used when the community comes together to pray them. </a:t>
            </a:r>
            <a:endParaRPr lang="en-GB" sz="2000" b="1" dirty="0"/>
          </a:p>
        </p:txBody>
      </p:sp>
      <p:sp>
        <p:nvSpPr>
          <p:cNvPr id="21" name="Shape: Card 3R"/>
          <p:cNvSpPr/>
          <p:nvPr/>
        </p:nvSpPr>
        <p:spPr>
          <a:xfrm>
            <a:off x="3041200" y="1268751"/>
            <a:ext cx="2635925" cy="3294906"/>
          </a:xfrm>
          <a:prstGeom prst="roundRect">
            <a:avLst/>
          </a:prstGeom>
          <a:solidFill>
            <a:srgbClr val="7030A0"/>
          </a:solidFill>
          <a:ln w="825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t>The 14 Stations of the Cross are presented in different artistic styles and colours and they are a feature of community prayer during Lent as people pray and walk the journey with Jesus to his death on the cross on Good Friday. </a:t>
            </a:r>
            <a:endParaRPr lang="en-GB" b="1" dirty="0"/>
          </a:p>
        </p:txBody>
      </p:sp>
      <p:sp>
        <p:nvSpPr>
          <p:cNvPr id="22" name="Shape: Card 4R (top)"/>
          <p:cNvSpPr/>
          <p:nvPr/>
        </p:nvSpPr>
        <p:spPr>
          <a:xfrm>
            <a:off x="3041200" y="1268751"/>
            <a:ext cx="2635925" cy="3294906"/>
          </a:xfrm>
          <a:prstGeom prst="roundRect">
            <a:avLst/>
          </a:prstGeom>
          <a:solidFill>
            <a:srgbClr val="7030A0"/>
          </a:solidFill>
          <a:ln w="825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t>The Stations of the Cross </a:t>
            </a:r>
            <a:r>
              <a:rPr lang="en-NZ" b="1" dirty="0" smtClean="0"/>
              <a:t>is </a:t>
            </a:r>
            <a:r>
              <a:rPr lang="en-NZ" b="1" dirty="0"/>
              <a:t>a devotion used in Christian </a:t>
            </a:r>
            <a:r>
              <a:rPr lang="en-NZ" b="1" dirty="0" smtClean="0"/>
              <a:t>Churches </a:t>
            </a:r>
            <a:r>
              <a:rPr lang="en-NZ" b="1" dirty="0"/>
              <a:t>that uses pictures usually hung around the walls of the church to retell the events in the order they happened of the last day of Jesus’ life, his death and burial.</a:t>
            </a:r>
            <a:endParaRPr lang="en-GB" b="1" dirty="0"/>
          </a:p>
        </p:txBody>
      </p:sp>
      <p:sp>
        <p:nvSpPr>
          <p:cNvPr id="2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R-3</a:t>
            </a:r>
          </a:p>
          <a:p>
            <a:pPr algn="ctr"/>
            <a:r>
              <a:rPr lang="en-GB" sz="900" b="1" dirty="0" smtClean="0">
                <a:solidFill>
                  <a:srgbClr val="002060"/>
                </a:solidFill>
                <a:latin typeface="Arial" pitchFamily="34" charset="0"/>
                <a:cs typeface="Arial" pitchFamily="34" charset="0"/>
              </a:rPr>
              <a:t>S-07A</a:t>
            </a:r>
            <a:endParaRPr lang="en-GB" sz="900" b="1" dirty="0">
              <a:solidFill>
                <a:srgbClr val="002060"/>
              </a:solidFill>
              <a:latin typeface="Arial" pitchFamily="34" charset="0"/>
              <a:cs typeface="Arial" pitchFamily="34" charset="0"/>
            </a:endParaRPr>
          </a:p>
        </p:txBody>
      </p:sp>
      <p:sp>
        <p:nvSpPr>
          <p:cNvPr id="2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735876" y="4912668"/>
            <a:ext cx="1672254" cy="230832"/>
          </a:xfrm>
          <a:prstGeom prst="rect">
            <a:avLst/>
          </a:prstGeom>
          <a:noFill/>
        </p:spPr>
        <p:txBody>
          <a:bodyPr wrap="none" rtlCol="0">
            <a:spAutoFit/>
          </a:bodyPr>
          <a:lstStyle/>
          <a:p>
            <a:pPr algn="ctr"/>
            <a:r>
              <a:rPr lang="en-GB" sz="900" smtClean="0">
                <a:latin typeface="Arial" pitchFamily="34" charset="0"/>
                <a:ea typeface="Segoe UI" pitchFamily="34" charset="0"/>
                <a:cs typeface="Arial" pitchFamily="34" charset="0"/>
              </a:rPr>
              <a:t>Click top card to flip the page</a:t>
            </a:r>
            <a:endParaRPr lang="en-GB" sz="900">
              <a:latin typeface="Arial" pitchFamily="34" charset="0"/>
              <a:ea typeface="Segoe UI" pitchFamily="34" charset="0"/>
              <a:cs typeface="Arial" pitchFamily="34" charset="0"/>
            </a:endParaRPr>
          </a:p>
        </p:txBody>
      </p:sp>
      <p:pic>
        <p:nvPicPr>
          <p:cNvPr id="26" name="Image" descr="Image result for The Stations of the Cross"/>
          <p:cNvPicPr/>
          <p:nvPr/>
        </p:nvPicPr>
        <p:blipFill>
          <a:blip r:embed="rId3">
            <a:extLst>
              <a:ext uri="{28A0092B-C50C-407E-A947-70E740481C1C}">
                <a14:useLocalDpi xmlns:a14="http://schemas.microsoft.com/office/drawing/2010/main" val="0"/>
              </a:ext>
            </a:extLst>
          </a:blip>
          <a:srcRect/>
          <a:stretch>
            <a:fillRect/>
          </a:stretch>
        </p:blipFill>
        <p:spPr bwMode="auto">
          <a:xfrm>
            <a:off x="5794384" y="1950657"/>
            <a:ext cx="3205616" cy="1931094"/>
          </a:xfrm>
          <a:prstGeom prst="rect">
            <a:avLst/>
          </a:prstGeom>
          <a:noFill/>
          <a:ln>
            <a:noFill/>
          </a:ln>
        </p:spPr>
      </p:pic>
    </p:spTree>
    <p:extLst>
      <p:ext uri="{BB962C8B-B14F-4D97-AF65-F5344CB8AC3E}">
        <p14:creationId xmlns:p14="http://schemas.microsoft.com/office/powerpoint/2010/main" val="3186242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nextCondLst>
                <p:cond evt="onClick" delay="0">
                  <p:tgtEl>
                    <p:spTgt spid="22"/>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nextCondLst>
                <p:cond evt="onClick" delay="0">
                  <p:tgtEl>
                    <p:spTgt spid="20"/>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3"/>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7" restart="whenNotActive" fill="hold" evtFilter="cancelBubble" nodeType="interactiveSeq">
                <p:stCondLst>
                  <p:cond evt="onClick" delay="0">
                    <p:tgtEl>
                      <p:spTgt spid="25"/>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2"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cTn>
                              </p:par>
                              <p:par>
                                <p:cTn id="62" presetID="1" presetClass="entr" presetSubtype="0" fill="hold" grpId="2" nodeType="with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par>
                                <p:cTn id="64" presetID="1" presetClass="entr" presetSubtype="0" fill="hold" grpId="2" nodeType="with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par>
                                <p:cTn id="66" presetID="1" presetClass="entr" presetSubtype="0" fill="hold" grpId="2" nodeType="withEffect">
                                  <p:stCondLst>
                                    <p:cond delay="0"/>
                                  </p:stCondLst>
                                  <p:childTnLst>
                                    <p:set>
                                      <p:cBhvr>
                                        <p:cTn id="67" dur="1" fill="hold">
                                          <p:stCondLst>
                                            <p:cond delay="0"/>
                                          </p:stCondLst>
                                        </p:cTn>
                                        <p:tgtEl>
                                          <p:spTgt spid="19"/>
                                        </p:tgtEl>
                                        <p:attrNameLst>
                                          <p:attrName>style.visibility</p:attrName>
                                        </p:attrNameLst>
                                      </p:cBhvr>
                                      <p:to>
                                        <p:strVal val="visible"/>
                                      </p:to>
                                    </p:set>
                                  </p:childTnLst>
                                </p:cTn>
                              </p:par>
                              <p:par>
                                <p:cTn id="68" presetID="1" presetClass="exit" presetSubtype="0" fill="hold" grpId="2" nodeType="withEffect">
                                  <p:stCondLst>
                                    <p:cond delay="0"/>
                                  </p:stCondLst>
                                  <p:childTnLst>
                                    <p:set>
                                      <p:cBhvr>
                                        <p:cTn id="69" dur="1" fill="hold">
                                          <p:stCondLst>
                                            <p:cond delay="0"/>
                                          </p:stCondLst>
                                        </p:cTn>
                                        <p:tgtEl>
                                          <p:spTgt spid="2"/>
                                        </p:tgtEl>
                                        <p:attrNameLst>
                                          <p:attrName>style.visibility</p:attrName>
                                        </p:attrNameLst>
                                      </p:cBhvr>
                                      <p:to>
                                        <p:strVal val="hidden"/>
                                      </p:to>
                                    </p:set>
                                  </p:childTnLst>
                                </p:cTn>
                              </p:par>
                              <p:par>
                                <p:cTn id="70" presetID="1" presetClass="exit" presetSubtype="0" fill="hold" grpId="2" nodeType="withEffect">
                                  <p:stCondLst>
                                    <p:cond delay="0"/>
                                  </p:stCondLst>
                                  <p:childTnLst>
                                    <p:set>
                                      <p:cBhvr>
                                        <p:cTn id="71" dur="1" fill="hold">
                                          <p:stCondLst>
                                            <p:cond delay="0"/>
                                          </p:stCondLst>
                                        </p:cTn>
                                        <p:tgtEl>
                                          <p:spTgt spid="12"/>
                                        </p:tgtEl>
                                        <p:attrNameLst>
                                          <p:attrName>style.visibility</p:attrName>
                                        </p:attrNameLst>
                                      </p:cBhvr>
                                      <p:to>
                                        <p:strVal val="hidden"/>
                                      </p:to>
                                    </p:set>
                                  </p:childTnLst>
                                </p:cTn>
                              </p:par>
                              <p:par>
                                <p:cTn id="72" presetID="1" presetClass="exit" presetSubtype="0" fill="hold" grpId="2" nodeType="withEffect">
                                  <p:stCondLst>
                                    <p:cond delay="0"/>
                                  </p:stCondLst>
                                  <p:childTnLst>
                                    <p:set>
                                      <p:cBhvr>
                                        <p:cTn id="73" dur="1" fill="hold">
                                          <p:stCondLst>
                                            <p:cond delay="0"/>
                                          </p:stCondLst>
                                        </p:cTn>
                                        <p:tgtEl>
                                          <p:spTgt spid="13"/>
                                        </p:tgtEl>
                                        <p:attrNameLst>
                                          <p:attrName>style.visibility</p:attrName>
                                        </p:attrNameLst>
                                      </p:cBhvr>
                                      <p:to>
                                        <p:strVal val="hidden"/>
                                      </p:to>
                                    </p:set>
                                  </p:childTnLst>
                                </p:cTn>
                              </p:par>
                              <p:par>
                                <p:cTn id="74" presetID="1" presetClass="exit" presetSubtype="0" fill="hold" grpId="2" nodeType="withEffect">
                                  <p:stCondLst>
                                    <p:cond delay="0"/>
                                  </p:stCondLst>
                                  <p:childTnLst>
                                    <p:set>
                                      <p:cBhvr>
                                        <p:cTn id="75"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 grpId="0" animBg="1"/>
      <p:bldP spid="2" grpId="1" animBg="1"/>
      <p:bldP spid="2" grpId="2" animBg="1"/>
      <p:bldP spid="12" grpId="0" animBg="1"/>
      <p:bldP spid="12" grpId="1" animBg="1"/>
      <p:bldP spid="12" grpId="2" animBg="1"/>
      <p:bldP spid="13" grpId="0" animBg="1"/>
      <p:bldP spid="13" grpId="1" animBg="1"/>
      <p:bldP spid="13" grpId="2" animBg="1"/>
      <p:bldP spid="14" grpId="0" animBg="1"/>
      <p:bldP spid="14" grpId="1" animBg="1"/>
      <p:bldP spid="14"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cNvSpPr txBox="1"/>
          <p:nvPr/>
        </p:nvSpPr>
        <p:spPr>
          <a:xfrm>
            <a:off x="0" y="-17728"/>
            <a:ext cx="9144000" cy="1200329"/>
          </a:xfrm>
          <a:prstGeom prst="rect">
            <a:avLst/>
          </a:prstGeom>
          <a:noFill/>
        </p:spPr>
        <p:txBody>
          <a:bodyPr wrap="square" rtlCol="0">
            <a:spAutoFit/>
          </a:bodyPr>
          <a:lstStyle/>
          <a:p>
            <a:pPr algn="ctr"/>
            <a:r>
              <a:rPr lang="en-NZ" sz="3600" b="1" dirty="0"/>
              <a:t>Praying with the Stations of the </a:t>
            </a:r>
            <a:r>
              <a:rPr lang="en-NZ" sz="3600" b="1" dirty="0" smtClean="0"/>
              <a:t>Cross</a:t>
            </a:r>
            <a:br>
              <a:rPr lang="en-NZ" sz="3600" b="1" dirty="0" smtClean="0"/>
            </a:br>
            <a:r>
              <a:rPr lang="en-NZ" sz="3600" b="1" dirty="0" smtClean="0"/>
              <a:t>is </a:t>
            </a:r>
            <a:r>
              <a:rPr lang="en-NZ" sz="3600" b="1" dirty="0"/>
              <a:t>a special Lenten Prayer</a:t>
            </a:r>
            <a:endParaRPr lang="en-GB" sz="3600" b="1" dirty="0"/>
          </a:p>
        </p:txBody>
      </p:sp>
      <p:sp>
        <p:nvSpPr>
          <p:cNvPr id="2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R-3</a:t>
            </a:r>
          </a:p>
          <a:p>
            <a:pPr algn="ctr"/>
            <a:r>
              <a:rPr lang="en-GB" sz="900" b="1" dirty="0" smtClean="0">
                <a:solidFill>
                  <a:srgbClr val="002060"/>
                </a:solidFill>
                <a:latin typeface="Arial" pitchFamily="34" charset="0"/>
                <a:cs typeface="Arial" pitchFamily="34" charset="0"/>
              </a:rPr>
              <a:t>S-07B</a:t>
            </a:r>
            <a:endParaRPr lang="en-GB" sz="900" b="1" dirty="0">
              <a:solidFill>
                <a:srgbClr val="002060"/>
              </a:solidFill>
              <a:latin typeface="Arial" pitchFamily="34" charset="0"/>
              <a:cs typeface="Arial" pitchFamily="34" charset="0"/>
            </a:endParaRPr>
          </a:p>
        </p:txBody>
      </p:sp>
      <p:sp>
        <p:nvSpPr>
          <p:cNvPr id="2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169334" y="1083774"/>
            <a:ext cx="4910666" cy="4062651"/>
          </a:xfrm>
          <a:prstGeom prst="rect">
            <a:avLst/>
          </a:prstGeom>
        </p:spPr>
        <p:txBody>
          <a:bodyPr wrap="square">
            <a:spAutoFit/>
          </a:bodyPr>
          <a:lstStyle/>
          <a:p>
            <a:pPr algn="ctr"/>
            <a:r>
              <a:rPr lang="en-NZ" sz="2000" b="1" u="sng" dirty="0"/>
              <a:t>The names of the Stations of the Cross are: </a:t>
            </a:r>
            <a:endParaRPr lang="en-NZ" sz="2000" b="1" u="sng" dirty="0" smtClean="0"/>
          </a:p>
          <a:p>
            <a:endParaRPr lang="en-NZ" sz="1400" i="1" dirty="0"/>
          </a:p>
          <a:p>
            <a:pPr marL="342900" indent="-342900">
              <a:buFont typeface="+mj-lt"/>
              <a:buAutoNum type="arabicPeriod"/>
            </a:pPr>
            <a:r>
              <a:rPr lang="en-NZ" sz="1600" i="1" dirty="0" smtClean="0"/>
              <a:t>Jesus </a:t>
            </a:r>
            <a:r>
              <a:rPr lang="en-NZ" sz="1600" i="1" dirty="0"/>
              <a:t>is condemned to death</a:t>
            </a:r>
            <a:r>
              <a:rPr lang="en-NZ" sz="1600" i="1" dirty="0" smtClean="0"/>
              <a:t>.</a:t>
            </a:r>
          </a:p>
          <a:p>
            <a:pPr marL="342900" indent="-342900">
              <a:buFont typeface="+mj-lt"/>
              <a:buAutoNum type="arabicPeriod"/>
            </a:pPr>
            <a:r>
              <a:rPr lang="en-NZ" sz="1600" i="1" dirty="0" smtClean="0"/>
              <a:t>Jesus </a:t>
            </a:r>
            <a:r>
              <a:rPr lang="en-NZ" sz="1600" i="1" dirty="0"/>
              <a:t>is given his cross to carry.</a:t>
            </a:r>
          </a:p>
          <a:p>
            <a:pPr marL="342900" indent="-342900">
              <a:buFont typeface="+mj-lt"/>
              <a:buAutoNum type="arabicPeriod"/>
            </a:pPr>
            <a:r>
              <a:rPr lang="en-NZ" sz="1600" i="1" dirty="0" smtClean="0"/>
              <a:t>Jesus </a:t>
            </a:r>
            <a:r>
              <a:rPr lang="en-NZ" sz="1600" i="1" dirty="0"/>
              <a:t>falls the first time</a:t>
            </a:r>
            <a:r>
              <a:rPr lang="en-NZ" sz="1600" i="1" dirty="0" smtClean="0"/>
              <a:t>.</a:t>
            </a:r>
          </a:p>
          <a:p>
            <a:pPr marL="342900" indent="-342900">
              <a:buFont typeface="+mj-lt"/>
              <a:buAutoNum type="arabicPeriod"/>
            </a:pPr>
            <a:r>
              <a:rPr lang="en-NZ" sz="1600" i="1" dirty="0" smtClean="0"/>
              <a:t>Jesus </a:t>
            </a:r>
            <a:r>
              <a:rPr lang="en-NZ" sz="1600" i="1" dirty="0"/>
              <a:t>meets his mother Mary.</a:t>
            </a:r>
          </a:p>
          <a:p>
            <a:pPr marL="342900" indent="-342900">
              <a:buFont typeface="+mj-lt"/>
              <a:buAutoNum type="arabicPeriod"/>
            </a:pPr>
            <a:r>
              <a:rPr lang="en-NZ" sz="1600" i="1" dirty="0" smtClean="0"/>
              <a:t>Simon </a:t>
            </a:r>
            <a:r>
              <a:rPr lang="en-NZ" sz="1600" i="1" dirty="0"/>
              <a:t>of Cyrene helps Jesus carry his </a:t>
            </a:r>
            <a:r>
              <a:rPr lang="en-NZ" sz="1600" i="1" dirty="0" smtClean="0"/>
              <a:t>cross</a:t>
            </a:r>
          </a:p>
          <a:p>
            <a:pPr marL="342900" indent="-342900">
              <a:buFont typeface="+mj-lt"/>
              <a:buAutoNum type="arabicPeriod"/>
            </a:pPr>
            <a:r>
              <a:rPr lang="en-NZ" sz="1600" i="1" dirty="0" smtClean="0"/>
              <a:t>Veronica </a:t>
            </a:r>
            <a:r>
              <a:rPr lang="en-NZ" sz="1600" i="1" dirty="0"/>
              <a:t>wipes the face of </a:t>
            </a:r>
            <a:r>
              <a:rPr lang="en-NZ" sz="1600" i="1" dirty="0" smtClean="0"/>
              <a:t>Jesus.</a:t>
            </a:r>
          </a:p>
          <a:p>
            <a:pPr marL="342900" indent="-342900">
              <a:buFont typeface="+mj-lt"/>
              <a:buAutoNum type="arabicPeriod"/>
            </a:pPr>
            <a:r>
              <a:rPr lang="en-NZ" sz="1600" i="1" dirty="0" smtClean="0"/>
              <a:t>Jesus </a:t>
            </a:r>
            <a:r>
              <a:rPr lang="en-NZ" sz="1600" i="1" dirty="0"/>
              <a:t>falls the second time</a:t>
            </a:r>
            <a:r>
              <a:rPr lang="en-NZ" sz="1600" i="1" dirty="0" smtClean="0"/>
              <a:t>.</a:t>
            </a:r>
          </a:p>
          <a:p>
            <a:pPr marL="342900" indent="-342900">
              <a:buFont typeface="+mj-lt"/>
              <a:buAutoNum type="arabicPeriod"/>
            </a:pPr>
            <a:r>
              <a:rPr lang="en-NZ" sz="1600" i="1" dirty="0" smtClean="0"/>
              <a:t>Jesus </a:t>
            </a:r>
            <a:r>
              <a:rPr lang="en-NZ" sz="1600" i="1" dirty="0"/>
              <a:t>comforts the women of Jerusalem.</a:t>
            </a:r>
          </a:p>
          <a:p>
            <a:pPr marL="342900" indent="-342900">
              <a:buFont typeface="+mj-lt"/>
              <a:buAutoNum type="arabicPeriod"/>
            </a:pPr>
            <a:r>
              <a:rPr lang="en-NZ" sz="1600" i="1" dirty="0" smtClean="0"/>
              <a:t>Jesus </a:t>
            </a:r>
            <a:r>
              <a:rPr lang="en-NZ" sz="1600" i="1" dirty="0"/>
              <a:t>falls the third time</a:t>
            </a:r>
            <a:r>
              <a:rPr lang="en-NZ" sz="1600" i="1" dirty="0" smtClean="0"/>
              <a:t>.</a:t>
            </a:r>
          </a:p>
          <a:p>
            <a:pPr marL="342900" indent="-342900">
              <a:buFont typeface="+mj-lt"/>
              <a:buAutoNum type="arabicPeriod"/>
            </a:pPr>
            <a:r>
              <a:rPr lang="en-NZ" sz="1600" i="1" dirty="0" smtClean="0"/>
              <a:t>The </a:t>
            </a:r>
            <a:r>
              <a:rPr lang="en-NZ" sz="1600" i="1" dirty="0"/>
              <a:t>soldiers take Jesus’ clothing.</a:t>
            </a:r>
          </a:p>
          <a:p>
            <a:pPr marL="342900" indent="-342900">
              <a:buFont typeface="+mj-lt"/>
              <a:buAutoNum type="arabicPeriod"/>
            </a:pPr>
            <a:r>
              <a:rPr lang="en-NZ" sz="1600" i="1" dirty="0" smtClean="0"/>
              <a:t>Jesus is nailed on the cross.</a:t>
            </a:r>
          </a:p>
          <a:p>
            <a:pPr marL="342900" indent="-342900">
              <a:buFont typeface="+mj-lt"/>
              <a:buAutoNum type="arabicPeriod"/>
            </a:pPr>
            <a:r>
              <a:rPr lang="en-NZ" sz="1600" i="1" dirty="0" smtClean="0"/>
              <a:t>Jesus dies on the cross.</a:t>
            </a:r>
          </a:p>
          <a:p>
            <a:pPr marL="342900" indent="-342900">
              <a:buFont typeface="+mj-lt"/>
              <a:buAutoNum type="arabicPeriod"/>
            </a:pPr>
            <a:r>
              <a:rPr lang="en-NZ" sz="1600" i="1" dirty="0"/>
              <a:t>Jesus is taken down from the </a:t>
            </a:r>
            <a:r>
              <a:rPr lang="en-NZ" sz="1600" i="1" dirty="0" smtClean="0"/>
              <a:t>cross.</a:t>
            </a:r>
          </a:p>
          <a:p>
            <a:pPr marL="342900" indent="-342900">
              <a:buFont typeface="+mj-lt"/>
              <a:buAutoNum type="arabicPeriod"/>
            </a:pPr>
            <a:r>
              <a:rPr lang="en-NZ" sz="1600" i="1" dirty="0"/>
              <a:t>Jesus is </a:t>
            </a:r>
            <a:r>
              <a:rPr lang="en-NZ" sz="1600" i="1" dirty="0" smtClean="0"/>
              <a:t>placed </a:t>
            </a:r>
            <a:r>
              <a:rPr lang="en-NZ" sz="1600" i="1" dirty="0"/>
              <a:t>in the tomb</a:t>
            </a:r>
            <a:r>
              <a:rPr lang="en-NZ" sz="1600" i="1" dirty="0" smtClean="0"/>
              <a:t>.</a:t>
            </a:r>
            <a:endParaRPr lang="en-NZ" sz="1600" i="1" dirty="0"/>
          </a:p>
        </p:txBody>
      </p:sp>
      <p:sp>
        <p:nvSpPr>
          <p:cNvPr id="16" name="Action Button: Video">
            <a:hlinkClick r:id="rId3" highlightClick="1"/>
          </p:cNvPr>
          <p:cNvSpPr/>
          <p:nvPr/>
        </p:nvSpPr>
        <p:spPr>
          <a:xfrm>
            <a:off x="6633899" y="4688467"/>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123530" y="4774168"/>
            <a:ext cx="2896948" cy="369332"/>
          </a:xfrm>
          <a:prstGeom prst="rect">
            <a:avLst/>
          </a:prstGeom>
          <a:noFill/>
        </p:spPr>
        <p:txBody>
          <a:bodyPr wrap="none" rtlCol="0">
            <a:spAutoFit/>
          </a:bodyPr>
          <a:lstStyle/>
          <a:p>
            <a:pPr algn="ctr"/>
            <a:r>
              <a:rPr lang="en-GB" sz="900" dirty="0" smtClean="0">
                <a:latin typeface="Arial" panose="020B0604020202020204" pitchFamily="34" charset="0"/>
                <a:cs typeface="Arial" panose="020B0604020202020204" pitchFamily="34" charset="0"/>
              </a:rPr>
              <a:t>Click the video button to play a video.</a:t>
            </a:r>
          </a:p>
          <a:p>
            <a:pPr algn="ctr"/>
            <a:r>
              <a:rPr lang="en-GB" sz="900" dirty="0" smtClean="0">
                <a:latin typeface="Arial" panose="020B0604020202020204" pitchFamily="34" charset="0"/>
                <a:cs typeface="Arial" panose="020B0604020202020204" pitchFamily="34" charset="0"/>
              </a:rPr>
              <a:t>Click on the worksheet button to go to the worksheet.</a:t>
            </a:r>
            <a:endParaRPr lang="en-GB" sz="900" dirty="0">
              <a:latin typeface="Arial" panose="020B0604020202020204" pitchFamily="34" charset="0"/>
              <a:cs typeface="Arial" panose="020B0604020202020204" pitchFamily="34" charset="0"/>
            </a:endParaRPr>
          </a:p>
        </p:txBody>
      </p:sp>
      <p:pic>
        <p:nvPicPr>
          <p:cNvPr id="18" name="Image" descr="Image result for The Stations of the Cross"/>
          <p:cNvPicPr/>
          <p:nvPr/>
        </p:nvPicPr>
        <p:blipFill>
          <a:blip r:embed="rId4">
            <a:extLst>
              <a:ext uri="{28A0092B-C50C-407E-A947-70E740481C1C}">
                <a14:useLocalDpi xmlns:a14="http://schemas.microsoft.com/office/drawing/2010/main" val="0"/>
              </a:ext>
            </a:extLst>
          </a:blip>
          <a:srcRect/>
          <a:stretch>
            <a:fillRect/>
          </a:stretch>
        </p:blipFill>
        <p:spPr bwMode="auto">
          <a:xfrm>
            <a:off x="5794384" y="1950657"/>
            <a:ext cx="3205616" cy="1931094"/>
          </a:xfrm>
          <a:prstGeom prst="rect">
            <a:avLst/>
          </a:prstGeom>
          <a:noFill/>
          <a:ln>
            <a:noFill/>
          </a:ln>
        </p:spPr>
      </p:pic>
      <p:sp>
        <p:nvSpPr>
          <p:cNvPr id="26"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1336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99997</TotalTime>
  <Words>3952</Words>
  <Application>Microsoft Office PowerPoint</Application>
  <PresentationFormat>On-screen Show (16:9)</PresentationFormat>
  <Paragraphs>650</Paragraphs>
  <Slides>22</Slides>
  <Notes>22</Notes>
  <HiddenSlides>7</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1453</cp:revision>
  <cp:lastPrinted>2016-02-02T20:22:43Z</cp:lastPrinted>
  <dcterms:created xsi:type="dcterms:W3CDTF">2015-10-21T21:04:26Z</dcterms:created>
  <dcterms:modified xsi:type="dcterms:W3CDTF">2017-02-24T03:18:33Z</dcterms:modified>
</cp:coreProperties>
</file>